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041" autoAdjust="0"/>
  </p:normalViewPr>
  <p:slideViewPr>
    <p:cSldViewPr snapToGrid="0">
      <p:cViewPr varScale="1">
        <p:scale>
          <a:sx n="98" d="100"/>
          <a:sy n="98" d="100"/>
        </p:scale>
        <p:origin x="9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87F7FE-B061-419E-B9DE-39C307527A9F}"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C6CDBD79-8EA4-4FAD-960A-615A31CDF501}">
      <dgm:prSet/>
      <dgm:spPr/>
      <dgm:t>
        <a:bodyPr/>
        <a:lstStyle/>
        <a:p>
          <a:r>
            <a:rPr lang="en-US" dirty="0"/>
            <a:t>An ageing population means a growing proportion of older people. </a:t>
          </a:r>
        </a:p>
      </dgm:t>
    </dgm:pt>
    <dgm:pt modelId="{0B4002E9-33C9-43A6-B89E-0B48C50E434B}" type="parTrans" cxnId="{21F2F739-BC84-49CF-830E-39E3DD264F44}">
      <dgm:prSet/>
      <dgm:spPr/>
      <dgm:t>
        <a:bodyPr/>
        <a:lstStyle/>
        <a:p>
          <a:endParaRPr lang="en-US"/>
        </a:p>
      </dgm:t>
    </dgm:pt>
    <dgm:pt modelId="{2D176E73-869C-4147-BF30-5A6FF9406620}" type="sibTrans" cxnId="{21F2F739-BC84-49CF-830E-39E3DD264F44}">
      <dgm:prSet/>
      <dgm:spPr/>
      <dgm:t>
        <a:bodyPr/>
        <a:lstStyle/>
        <a:p>
          <a:endParaRPr lang="en-US"/>
        </a:p>
      </dgm:t>
    </dgm:pt>
    <dgm:pt modelId="{43AB199B-1AB6-44C6-9B02-990CA41F0371}">
      <dgm:prSet/>
      <dgm:spPr/>
      <dgm:t>
        <a:bodyPr/>
        <a:lstStyle/>
        <a:p>
          <a:r>
            <a:rPr lang="en-US" dirty="0"/>
            <a:t>Population ageing increases demand for social care and support. </a:t>
          </a:r>
        </a:p>
      </dgm:t>
    </dgm:pt>
    <dgm:pt modelId="{A314C069-250A-4B38-9730-D2415DBFCB44}" type="parTrans" cxnId="{35D6DA72-C467-4E23-9658-97269DE64D2C}">
      <dgm:prSet/>
      <dgm:spPr/>
      <dgm:t>
        <a:bodyPr/>
        <a:lstStyle/>
        <a:p>
          <a:endParaRPr lang="en-US"/>
        </a:p>
      </dgm:t>
    </dgm:pt>
    <dgm:pt modelId="{107ECE91-5039-418B-AA3C-0618D8C81214}" type="sibTrans" cxnId="{35D6DA72-C467-4E23-9658-97269DE64D2C}">
      <dgm:prSet/>
      <dgm:spPr/>
      <dgm:t>
        <a:bodyPr/>
        <a:lstStyle/>
        <a:p>
          <a:endParaRPr lang="en-US"/>
        </a:p>
      </dgm:t>
    </dgm:pt>
    <dgm:pt modelId="{D7373298-E5D8-4A1B-8F75-335296B22D98}">
      <dgm:prSet/>
      <dgm:spPr/>
      <dgm:t>
        <a:bodyPr/>
        <a:lstStyle/>
        <a:p>
          <a:r>
            <a:rPr lang="en-US" dirty="0"/>
            <a:t>Older people may need help with daily activities and maintaining independence. </a:t>
          </a:r>
        </a:p>
      </dgm:t>
    </dgm:pt>
    <dgm:pt modelId="{29EDCFD2-E385-4C57-AE3C-98618473BB1F}" type="parTrans" cxnId="{6DA3F874-7D93-4D59-800E-7F0771EBB590}">
      <dgm:prSet/>
      <dgm:spPr/>
      <dgm:t>
        <a:bodyPr/>
        <a:lstStyle/>
        <a:p>
          <a:endParaRPr lang="en-US"/>
        </a:p>
      </dgm:t>
    </dgm:pt>
    <dgm:pt modelId="{E5E76884-B73D-4D96-800E-3583024A613B}" type="sibTrans" cxnId="{6DA3F874-7D93-4D59-800E-7F0771EBB590}">
      <dgm:prSet/>
      <dgm:spPr/>
      <dgm:t>
        <a:bodyPr/>
        <a:lstStyle/>
        <a:p>
          <a:endParaRPr lang="en-US"/>
        </a:p>
      </dgm:t>
    </dgm:pt>
    <dgm:pt modelId="{4EF4B355-7513-4FC6-8EAD-DCAD5A50616D}">
      <dgm:prSet/>
      <dgm:spPr/>
      <dgm:t>
        <a:bodyPr/>
        <a:lstStyle/>
        <a:p>
          <a:r>
            <a:rPr lang="en-US"/>
            <a:t>Good care should support choice, independence and wellbeing (WHO, 2025). </a:t>
          </a:r>
        </a:p>
      </dgm:t>
    </dgm:pt>
    <dgm:pt modelId="{1E0DB4C0-F404-470A-9BDA-30187D296449}" type="parTrans" cxnId="{66721566-CE81-4F70-A987-9F98AE726822}">
      <dgm:prSet/>
      <dgm:spPr/>
      <dgm:t>
        <a:bodyPr/>
        <a:lstStyle/>
        <a:p>
          <a:endParaRPr lang="en-US"/>
        </a:p>
      </dgm:t>
    </dgm:pt>
    <dgm:pt modelId="{665A1480-A9B4-49C9-BDF8-495DA762C43A}" type="sibTrans" cxnId="{66721566-CE81-4F70-A987-9F98AE726822}">
      <dgm:prSet/>
      <dgm:spPr/>
      <dgm:t>
        <a:bodyPr/>
        <a:lstStyle/>
        <a:p>
          <a:endParaRPr lang="en-US"/>
        </a:p>
      </dgm:t>
    </dgm:pt>
    <dgm:pt modelId="{7DC62F35-F5EB-492E-9CB7-9B0C110E2C8E}">
      <dgm:prSet/>
      <dgm:spPr/>
      <dgm:t>
        <a:bodyPr/>
        <a:lstStyle/>
        <a:p>
          <a:r>
            <a:rPr lang="en-US"/>
            <a:t>This presentation criticaly evaluates the impact of population ageing  on UK social care provision and consider possible improvements. </a:t>
          </a:r>
        </a:p>
      </dgm:t>
    </dgm:pt>
    <dgm:pt modelId="{D0348533-48EB-4769-BA64-CA61CEBD83E8}" type="parTrans" cxnId="{32BE3936-2128-4ED3-9416-887D583AFBBF}">
      <dgm:prSet/>
      <dgm:spPr/>
      <dgm:t>
        <a:bodyPr/>
        <a:lstStyle/>
        <a:p>
          <a:endParaRPr lang="en-US"/>
        </a:p>
      </dgm:t>
    </dgm:pt>
    <dgm:pt modelId="{F91D0BEE-F75B-48B5-BD64-7BD1DFACEC11}" type="sibTrans" cxnId="{32BE3936-2128-4ED3-9416-887D583AFBBF}">
      <dgm:prSet/>
      <dgm:spPr/>
      <dgm:t>
        <a:bodyPr/>
        <a:lstStyle/>
        <a:p>
          <a:endParaRPr lang="en-US"/>
        </a:p>
      </dgm:t>
    </dgm:pt>
    <dgm:pt modelId="{61D80324-E774-4EDC-80D5-8E6D1A513EF0}" type="pres">
      <dgm:prSet presAssocID="{5287F7FE-B061-419E-B9DE-39C307527A9F}" presName="outerComposite" presStyleCnt="0">
        <dgm:presLayoutVars>
          <dgm:chMax val="5"/>
          <dgm:dir/>
          <dgm:resizeHandles val="exact"/>
        </dgm:presLayoutVars>
      </dgm:prSet>
      <dgm:spPr/>
    </dgm:pt>
    <dgm:pt modelId="{F28A5E65-06CF-4055-BA85-4B3560556E26}" type="pres">
      <dgm:prSet presAssocID="{5287F7FE-B061-419E-B9DE-39C307527A9F}" presName="dummyMaxCanvas" presStyleCnt="0">
        <dgm:presLayoutVars/>
      </dgm:prSet>
      <dgm:spPr/>
    </dgm:pt>
    <dgm:pt modelId="{99642D8C-08FF-49AF-9C56-2F8402D71221}" type="pres">
      <dgm:prSet presAssocID="{5287F7FE-B061-419E-B9DE-39C307527A9F}" presName="FiveNodes_1" presStyleLbl="node1" presStyleIdx="0" presStyleCnt="5">
        <dgm:presLayoutVars>
          <dgm:bulletEnabled val="1"/>
        </dgm:presLayoutVars>
      </dgm:prSet>
      <dgm:spPr/>
    </dgm:pt>
    <dgm:pt modelId="{537A0D51-4BCC-4538-BFD2-4EA0F76F8731}" type="pres">
      <dgm:prSet presAssocID="{5287F7FE-B061-419E-B9DE-39C307527A9F}" presName="FiveNodes_2" presStyleLbl="node1" presStyleIdx="1" presStyleCnt="5">
        <dgm:presLayoutVars>
          <dgm:bulletEnabled val="1"/>
        </dgm:presLayoutVars>
      </dgm:prSet>
      <dgm:spPr/>
    </dgm:pt>
    <dgm:pt modelId="{BF884A0F-FACB-4FC9-8CC7-B5E369BA044B}" type="pres">
      <dgm:prSet presAssocID="{5287F7FE-B061-419E-B9DE-39C307527A9F}" presName="FiveNodes_3" presStyleLbl="node1" presStyleIdx="2" presStyleCnt="5">
        <dgm:presLayoutVars>
          <dgm:bulletEnabled val="1"/>
        </dgm:presLayoutVars>
      </dgm:prSet>
      <dgm:spPr/>
    </dgm:pt>
    <dgm:pt modelId="{00440F2E-2121-4B5F-9D3A-94FF03419234}" type="pres">
      <dgm:prSet presAssocID="{5287F7FE-B061-419E-B9DE-39C307527A9F}" presName="FiveNodes_4" presStyleLbl="node1" presStyleIdx="3" presStyleCnt="5">
        <dgm:presLayoutVars>
          <dgm:bulletEnabled val="1"/>
        </dgm:presLayoutVars>
      </dgm:prSet>
      <dgm:spPr/>
    </dgm:pt>
    <dgm:pt modelId="{922CA5CF-14FF-4CF0-B933-5E2E65D9FC4F}" type="pres">
      <dgm:prSet presAssocID="{5287F7FE-B061-419E-B9DE-39C307527A9F}" presName="FiveNodes_5" presStyleLbl="node1" presStyleIdx="4" presStyleCnt="5">
        <dgm:presLayoutVars>
          <dgm:bulletEnabled val="1"/>
        </dgm:presLayoutVars>
      </dgm:prSet>
      <dgm:spPr/>
    </dgm:pt>
    <dgm:pt modelId="{9820F085-3D26-49E1-A7CA-82E33C6110B2}" type="pres">
      <dgm:prSet presAssocID="{5287F7FE-B061-419E-B9DE-39C307527A9F}" presName="FiveConn_1-2" presStyleLbl="fgAccFollowNode1" presStyleIdx="0" presStyleCnt="4">
        <dgm:presLayoutVars>
          <dgm:bulletEnabled val="1"/>
        </dgm:presLayoutVars>
      </dgm:prSet>
      <dgm:spPr/>
    </dgm:pt>
    <dgm:pt modelId="{BF3335D6-AB1D-490D-8CB0-5F44DF28C7E7}" type="pres">
      <dgm:prSet presAssocID="{5287F7FE-B061-419E-B9DE-39C307527A9F}" presName="FiveConn_2-3" presStyleLbl="fgAccFollowNode1" presStyleIdx="1" presStyleCnt="4">
        <dgm:presLayoutVars>
          <dgm:bulletEnabled val="1"/>
        </dgm:presLayoutVars>
      </dgm:prSet>
      <dgm:spPr/>
    </dgm:pt>
    <dgm:pt modelId="{EEE5CF99-D076-48E7-AC69-92EA26DF898C}" type="pres">
      <dgm:prSet presAssocID="{5287F7FE-B061-419E-B9DE-39C307527A9F}" presName="FiveConn_3-4" presStyleLbl="fgAccFollowNode1" presStyleIdx="2" presStyleCnt="4">
        <dgm:presLayoutVars>
          <dgm:bulletEnabled val="1"/>
        </dgm:presLayoutVars>
      </dgm:prSet>
      <dgm:spPr/>
    </dgm:pt>
    <dgm:pt modelId="{43CD12A8-5499-4211-B5AF-3135A2035EBB}" type="pres">
      <dgm:prSet presAssocID="{5287F7FE-B061-419E-B9DE-39C307527A9F}" presName="FiveConn_4-5" presStyleLbl="fgAccFollowNode1" presStyleIdx="3" presStyleCnt="4">
        <dgm:presLayoutVars>
          <dgm:bulletEnabled val="1"/>
        </dgm:presLayoutVars>
      </dgm:prSet>
      <dgm:spPr/>
    </dgm:pt>
    <dgm:pt modelId="{F49E7370-7877-44DE-B57C-31689B93B7CD}" type="pres">
      <dgm:prSet presAssocID="{5287F7FE-B061-419E-B9DE-39C307527A9F}" presName="FiveNodes_1_text" presStyleLbl="node1" presStyleIdx="4" presStyleCnt="5">
        <dgm:presLayoutVars>
          <dgm:bulletEnabled val="1"/>
        </dgm:presLayoutVars>
      </dgm:prSet>
      <dgm:spPr/>
    </dgm:pt>
    <dgm:pt modelId="{0AB59D34-B1F3-4181-A00D-DD3DB5CCCD3D}" type="pres">
      <dgm:prSet presAssocID="{5287F7FE-B061-419E-B9DE-39C307527A9F}" presName="FiveNodes_2_text" presStyleLbl="node1" presStyleIdx="4" presStyleCnt="5">
        <dgm:presLayoutVars>
          <dgm:bulletEnabled val="1"/>
        </dgm:presLayoutVars>
      </dgm:prSet>
      <dgm:spPr/>
    </dgm:pt>
    <dgm:pt modelId="{664F7B7E-31B3-41CF-862D-67BFD71B94DC}" type="pres">
      <dgm:prSet presAssocID="{5287F7FE-B061-419E-B9DE-39C307527A9F}" presName="FiveNodes_3_text" presStyleLbl="node1" presStyleIdx="4" presStyleCnt="5">
        <dgm:presLayoutVars>
          <dgm:bulletEnabled val="1"/>
        </dgm:presLayoutVars>
      </dgm:prSet>
      <dgm:spPr/>
    </dgm:pt>
    <dgm:pt modelId="{65289A22-8C27-4CB6-A94A-B571F7A4A22A}" type="pres">
      <dgm:prSet presAssocID="{5287F7FE-B061-419E-B9DE-39C307527A9F}" presName="FiveNodes_4_text" presStyleLbl="node1" presStyleIdx="4" presStyleCnt="5">
        <dgm:presLayoutVars>
          <dgm:bulletEnabled val="1"/>
        </dgm:presLayoutVars>
      </dgm:prSet>
      <dgm:spPr/>
    </dgm:pt>
    <dgm:pt modelId="{F7363D36-6DBF-4DE2-B8AC-079EFC75331E}" type="pres">
      <dgm:prSet presAssocID="{5287F7FE-B061-419E-B9DE-39C307527A9F}" presName="FiveNodes_5_text" presStyleLbl="node1" presStyleIdx="4" presStyleCnt="5">
        <dgm:presLayoutVars>
          <dgm:bulletEnabled val="1"/>
        </dgm:presLayoutVars>
      </dgm:prSet>
      <dgm:spPr/>
    </dgm:pt>
  </dgm:ptLst>
  <dgm:cxnLst>
    <dgm:cxn modelId="{D9F94528-C0AF-4466-95E7-B3A78BBF8A87}" type="presOf" srcId="{D7373298-E5D8-4A1B-8F75-335296B22D98}" destId="{BF884A0F-FACB-4FC9-8CC7-B5E369BA044B}" srcOrd="0" destOrd="0" presId="urn:microsoft.com/office/officeart/2005/8/layout/vProcess5"/>
    <dgm:cxn modelId="{12725435-36DD-4688-B04D-B2096A87439C}" type="presOf" srcId="{7DC62F35-F5EB-492E-9CB7-9B0C110E2C8E}" destId="{F7363D36-6DBF-4DE2-B8AC-079EFC75331E}" srcOrd="1" destOrd="0" presId="urn:microsoft.com/office/officeart/2005/8/layout/vProcess5"/>
    <dgm:cxn modelId="{32BE3936-2128-4ED3-9416-887D583AFBBF}" srcId="{5287F7FE-B061-419E-B9DE-39C307527A9F}" destId="{7DC62F35-F5EB-492E-9CB7-9B0C110E2C8E}" srcOrd="4" destOrd="0" parTransId="{D0348533-48EB-4769-BA64-CA61CEBD83E8}" sibTransId="{F91D0BEE-F75B-48B5-BD64-7BD1DFACEC11}"/>
    <dgm:cxn modelId="{21F2F739-BC84-49CF-830E-39E3DD264F44}" srcId="{5287F7FE-B061-419E-B9DE-39C307527A9F}" destId="{C6CDBD79-8EA4-4FAD-960A-615A31CDF501}" srcOrd="0" destOrd="0" parTransId="{0B4002E9-33C9-43A6-B89E-0B48C50E434B}" sibTransId="{2D176E73-869C-4147-BF30-5A6FF9406620}"/>
    <dgm:cxn modelId="{CAB34E45-D174-4C09-B4F3-0543E23E3AF6}" type="presOf" srcId="{665A1480-A9B4-49C9-BDF8-495DA762C43A}" destId="{43CD12A8-5499-4211-B5AF-3135A2035EBB}" srcOrd="0" destOrd="0" presId="urn:microsoft.com/office/officeart/2005/8/layout/vProcess5"/>
    <dgm:cxn modelId="{66721566-CE81-4F70-A987-9F98AE726822}" srcId="{5287F7FE-B061-419E-B9DE-39C307527A9F}" destId="{4EF4B355-7513-4FC6-8EAD-DCAD5A50616D}" srcOrd="3" destOrd="0" parTransId="{1E0DB4C0-F404-470A-9BDA-30187D296449}" sibTransId="{665A1480-A9B4-49C9-BDF8-495DA762C43A}"/>
    <dgm:cxn modelId="{58E6E04C-EEF6-4145-9D58-CF128820E201}" type="presOf" srcId="{7DC62F35-F5EB-492E-9CB7-9B0C110E2C8E}" destId="{922CA5CF-14FF-4CF0-B933-5E2E65D9FC4F}" srcOrd="0" destOrd="0" presId="urn:microsoft.com/office/officeart/2005/8/layout/vProcess5"/>
    <dgm:cxn modelId="{833B5A6E-F836-479E-99E7-C47B83954130}" type="presOf" srcId="{E5E76884-B73D-4D96-800E-3583024A613B}" destId="{EEE5CF99-D076-48E7-AC69-92EA26DF898C}" srcOrd="0" destOrd="0" presId="urn:microsoft.com/office/officeart/2005/8/layout/vProcess5"/>
    <dgm:cxn modelId="{92CD964E-25CF-4D69-A45F-D206BD24EEF5}" type="presOf" srcId="{C6CDBD79-8EA4-4FAD-960A-615A31CDF501}" destId="{99642D8C-08FF-49AF-9C56-2F8402D71221}" srcOrd="0" destOrd="0" presId="urn:microsoft.com/office/officeart/2005/8/layout/vProcess5"/>
    <dgm:cxn modelId="{A828866F-E9B3-4A39-ACA1-B98F85B3A7F3}" type="presOf" srcId="{4EF4B355-7513-4FC6-8EAD-DCAD5A50616D}" destId="{65289A22-8C27-4CB6-A94A-B571F7A4A22A}" srcOrd="1" destOrd="0" presId="urn:microsoft.com/office/officeart/2005/8/layout/vProcess5"/>
    <dgm:cxn modelId="{35D6DA72-C467-4E23-9658-97269DE64D2C}" srcId="{5287F7FE-B061-419E-B9DE-39C307527A9F}" destId="{43AB199B-1AB6-44C6-9B02-990CA41F0371}" srcOrd="1" destOrd="0" parTransId="{A314C069-250A-4B38-9730-D2415DBFCB44}" sibTransId="{107ECE91-5039-418B-AA3C-0618D8C81214}"/>
    <dgm:cxn modelId="{6DA3F874-7D93-4D59-800E-7F0771EBB590}" srcId="{5287F7FE-B061-419E-B9DE-39C307527A9F}" destId="{D7373298-E5D8-4A1B-8F75-335296B22D98}" srcOrd="2" destOrd="0" parTransId="{29EDCFD2-E385-4C57-AE3C-98618473BB1F}" sibTransId="{E5E76884-B73D-4D96-800E-3583024A613B}"/>
    <dgm:cxn modelId="{D0257579-D665-4A8F-8722-ABB1AC33A618}" type="presOf" srcId="{D7373298-E5D8-4A1B-8F75-335296B22D98}" destId="{664F7B7E-31B3-41CF-862D-67BFD71B94DC}" srcOrd="1" destOrd="0" presId="urn:microsoft.com/office/officeart/2005/8/layout/vProcess5"/>
    <dgm:cxn modelId="{B72FE07E-4812-4E35-A974-660DA8175632}" type="presOf" srcId="{5287F7FE-B061-419E-B9DE-39C307527A9F}" destId="{61D80324-E774-4EDC-80D5-8E6D1A513EF0}" srcOrd="0" destOrd="0" presId="urn:microsoft.com/office/officeart/2005/8/layout/vProcess5"/>
    <dgm:cxn modelId="{40B2E980-6534-4CA4-8531-26C4923FB70B}" type="presOf" srcId="{C6CDBD79-8EA4-4FAD-960A-615A31CDF501}" destId="{F49E7370-7877-44DE-B57C-31689B93B7CD}" srcOrd="1" destOrd="0" presId="urn:microsoft.com/office/officeart/2005/8/layout/vProcess5"/>
    <dgm:cxn modelId="{29C3CC88-BF80-4553-9C3D-51EF5B54ACF9}" type="presOf" srcId="{43AB199B-1AB6-44C6-9B02-990CA41F0371}" destId="{537A0D51-4BCC-4538-BFD2-4EA0F76F8731}" srcOrd="0" destOrd="0" presId="urn:microsoft.com/office/officeart/2005/8/layout/vProcess5"/>
    <dgm:cxn modelId="{07267994-6B33-4B89-A99B-E3AB9A252739}" type="presOf" srcId="{43AB199B-1AB6-44C6-9B02-990CA41F0371}" destId="{0AB59D34-B1F3-4181-A00D-DD3DB5CCCD3D}" srcOrd="1" destOrd="0" presId="urn:microsoft.com/office/officeart/2005/8/layout/vProcess5"/>
    <dgm:cxn modelId="{72E2E1D0-8D47-46A7-AC88-E60A9F7995E6}" type="presOf" srcId="{2D176E73-869C-4147-BF30-5A6FF9406620}" destId="{9820F085-3D26-49E1-A7CA-82E33C6110B2}" srcOrd="0" destOrd="0" presId="urn:microsoft.com/office/officeart/2005/8/layout/vProcess5"/>
    <dgm:cxn modelId="{F050E8E1-5782-487A-80CA-22CD8CD615AB}" type="presOf" srcId="{4EF4B355-7513-4FC6-8EAD-DCAD5A50616D}" destId="{00440F2E-2121-4B5F-9D3A-94FF03419234}" srcOrd="0" destOrd="0" presId="urn:microsoft.com/office/officeart/2005/8/layout/vProcess5"/>
    <dgm:cxn modelId="{D19A67EE-321E-48FF-8797-8B7E3C28102C}" type="presOf" srcId="{107ECE91-5039-418B-AA3C-0618D8C81214}" destId="{BF3335D6-AB1D-490D-8CB0-5F44DF28C7E7}" srcOrd="0" destOrd="0" presId="urn:microsoft.com/office/officeart/2005/8/layout/vProcess5"/>
    <dgm:cxn modelId="{77C64E45-C169-43A1-B82D-88CF054C9564}" type="presParOf" srcId="{61D80324-E774-4EDC-80D5-8E6D1A513EF0}" destId="{F28A5E65-06CF-4055-BA85-4B3560556E26}" srcOrd="0" destOrd="0" presId="urn:microsoft.com/office/officeart/2005/8/layout/vProcess5"/>
    <dgm:cxn modelId="{CCD85707-29AA-4D53-929F-1D0A98291112}" type="presParOf" srcId="{61D80324-E774-4EDC-80D5-8E6D1A513EF0}" destId="{99642D8C-08FF-49AF-9C56-2F8402D71221}" srcOrd="1" destOrd="0" presId="urn:microsoft.com/office/officeart/2005/8/layout/vProcess5"/>
    <dgm:cxn modelId="{8EB09AED-F830-4A49-B5DB-D3DBCCFF3173}" type="presParOf" srcId="{61D80324-E774-4EDC-80D5-8E6D1A513EF0}" destId="{537A0D51-4BCC-4538-BFD2-4EA0F76F8731}" srcOrd="2" destOrd="0" presId="urn:microsoft.com/office/officeart/2005/8/layout/vProcess5"/>
    <dgm:cxn modelId="{F957EE42-5BB5-4551-91DE-39946B9E3C4A}" type="presParOf" srcId="{61D80324-E774-4EDC-80D5-8E6D1A513EF0}" destId="{BF884A0F-FACB-4FC9-8CC7-B5E369BA044B}" srcOrd="3" destOrd="0" presId="urn:microsoft.com/office/officeart/2005/8/layout/vProcess5"/>
    <dgm:cxn modelId="{9E425A83-BA44-433E-9E32-07276253EE54}" type="presParOf" srcId="{61D80324-E774-4EDC-80D5-8E6D1A513EF0}" destId="{00440F2E-2121-4B5F-9D3A-94FF03419234}" srcOrd="4" destOrd="0" presId="urn:microsoft.com/office/officeart/2005/8/layout/vProcess5"/>
    <dgm:cxn modelId="{A1B72BCE-5777-4CEB-95A9-67AC916EB3A5}" type="presParOf" srcId="{61D80324-E774-4EDC-80D5-8E6D1A513EF0}" destId="{922CA5CF-14FF-4CF0-B933-5E2E65D9FC4F}" srcOrd="5" destOrd="0" presId="urn:microsoft.com/office/officeart/2005/8/layout/vProcess5"/>
    <dgm:cxn modelId="{71BBBBA9-BA1C-45D6-B93A-035FBAA4DAFE}" type="presParOf" srcId="{61D80324-E774-4EDC-80D5-8E6D1A513EF0}" destId="{9820F085-3D26-49E1-A7CA-82E33C6110B2}" srcOrd="6" destOrd="0" presId="urn:microsoft.com/office/officeart/2005/8/layout/vProcess5"/>
    <dgm:cxn modelId="{D50A24F6-3C9A-49A3-99CD-D9A13B94E88D}" type="presParOf" srcId="{61D80324-E774-4EDC-80D5-8E6D1A513EF0}" destId="{BF3335D6-AB1D-490D-8CB0-5F44DF28C7E7}" srcOrd="7" destOrd="0" presId="urn:microsoft.com/office/officeart/2005/8/layout/vProcess5"/>
    <dgm:cxn modelId="{659AD017-443D-4F88-B1CB-08C7FB187646}" type="presParOf" srcId="{61D80324-E774-4EDC-80D5-8E6D1A513EF0}" destId="{EEE5CF99-D076-48E7-AC69-92EA26DF898C}" srcOrd="8" destOrd="0" presId="urn:microsoft.com/office/officeart/2005/8/layout/vProcess5"/>
    <dgm:cxn modelId="{199F1A94-5A5C-47E3-8DCB-1468EC3023E0}" type="presParOf" srcId="{61D80324-E774-4EDC-80D5-8E6D1A513EF0}" destId="{43CD12A8-5499-4211-B5AF-3135A2035EBB}" srcOrd="9" destOrd="0" presId="urn:microsoft.com/office/officeart/2005/8/layout/vProcess5"/>
    <dgm:cxn modelId="{650CC4E4-A7ED-47C4-9334-5ED914602E35}" type="presParOf" srcId="{61D80324-E774-4EDC-80D5-8E6D1A513EF0}" destId="{F49E7370-7877-44DE-B57C-31689B93B7CD}" srcOrd="10" destOrd="0" presId="urn:microsoft.com/office/officeart/2005/8/layout/vProcess5"/>
    <dgm:cxn modelId="{391E44AB-94F6-4D47-9BA6-D8B71BA1EEB4}" type="presParOf" srcId="{61D80324-E774-4EDC-80D5-8E6D1A513EF0}" destId="{0AB59D34-B1F3-4181-A00D-DD3DB5CCCD3D}" srcOrd="11" destOrd="0" presId="urn:microsoft.com/office/officeart/2005/8/layout/vProcess5"/>
    <dgm:cxn modelId="{41424BD5-72A0-4903-9A03-4372E6B816A5}" type="presParOf" srcId="{61D80324-E774-4EDC-80D5-8E6D1A513EF0}" destId="{664F7B7E-31B3-41CF-862D-67BFD71B94DC}" srcOrd="12" destOrd="0" presId="urn:microsoft.com/office/officeart/2005/8/layout/vProcess5"/>
    <dgm:cxn modelId="{246919E5-1B34-4B23-AB62-7037536160B6}" type="presParOf" srcId="{61D80324-E774-4EDC-80D5-8E6D1A513EF0}" destId="{65289A22-8C27-4CB6-A94A-B571F7A4A22A}" srcOrd="13" destOrd="0" presId="urn:microsoft.com/office/officeart/2005/8/layout/vProcess5"/>
    <dgm:cxn modelId="{02F799E7-FCB0-4081-8820-321BA2697301}" type="presParOf" srcId="{61D80324-E774-4EDC-80D5-8E6D1A513EF0}" destId="{F7363D36-6DBF-4DE2-B8AC-079EFC75331E}" srcOrd="14"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5F8D4A-68E2-4986-B89B-0B6A52BEAE86}"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DC3691D3-D38A-49EF-ACE3-4B5A9338E0E4}">
      <dgm:prSet custT="1"/>
      <dgm:spPr/>
      <dgm:t>
        <a:bodyPr/>
        <a:lstStyle/>
        <a:p>
          <a:r>
            <a:rPr lang="en-US" sz="1400"/>
            <a:t>The UK population is changing, with more people living to older ages (ONS, 2025). </a:t>
          </a:r>
        </a:p>
      </dgm:t>
    </dgm:pt>
    <dgm:pt modelId="{07588F9B-D606-4756-AD14-133D6B6BA809}" type="parTrans" cxnId="{81F956EB-EA0C-4D92-B330-0BF23B6DC056}">
      <dgm:prSet/>
      <dgm:spPr/>
      <dgm:t>
        <a:bodyPr/>
        <a:lstStyle/>
        <a:p>
          <a:endParaRPr lang="en-US"/>
        </a:p>
      </dgm:t>
    </dgm:pt>
    <dgm:pt modelId="{D2BD9F35-1305-4597-9873-69D2DD5FCED6}" type="sibTrans" cxnId="{81F956EB-EA0C-4D92-B330-0BF23B6DC056}">
      <dgm:prSet custT="1"/>
      <dgm:spPr/>
      <dgm:t>
        <a:bodyPr/>
        <a:lstStyle/>
        <a:p>
          <a:endParaRPr lang="en-US" sz="600"/>
        </a:p>
      </dgm:t>
    </dgm:pt>
    <dgm:pt modelId="{441B1460-C93A-4312-B983-BD581683A58B}">
      <dgm:prSet custT="1"/>
      <dgm:spPr/>
      <dgm:t>
        <a:bodyPr/>
        <a:lstStyle/>
        <a:p>
          <a:r>
            <a:rPr lang="en-US" sz="1400"/>
            <a:t>A growing older populations can increase demand for social care and support (CQC, 2025). </a:t>
          </a:r>
        </a:p>
      </dgm:t>
    </dgm:pt>
    <dgm:pt modelId="{B148CF19-8AB8-4043-8F19-9D969B21F2D4}" type="parTrans" cxnId="{830813F1-8633-40BB-8B54-F5E09F2780FB}">
      <dgm:prSet/>
      <dgm:spPr/>
      <dgm:t>
        <a:bodyPr/>
        <a:lstStyle/>
        <a:p>
          <a:endParaRPr lang="en-US"/>
        </a:p>
      </dgm:t>
    </dgm:pt>
    <dgm:pt modelId="{C3139182-8979-420D-9889-BD57796AEEAA}" type="sibTrans" cxnId="{830813F1-8633-40BB-8B54-F5E09F2780FB}">
      <dgm:prSet custT="1"/>
      <dgm:spPr/>
      <dgm:t>
        <a:bodyPr/>
        <a:lstStyle/>
        <a:p>
          <a:endParaRPr lang="en-US" sz="600"/>
        </a:p>
      </dgm:t>
    </dgm:pt>
    <dgm:pt modelId="{A55ED552-F6A7-4626-AB4B-14C5A0E43BD8}">
      <dgm:prSet custT="1"/>
      <dgm:spPr/>
      <dgm:t>
        <a:bodyPr/>
        <a:lstStyle/>
        <a:p>
          <a:r>
            <a:rPr lang="en-US" sz="1400" dirty="0"/>
            <a:t>Care needs differ, from occasional help to regular or intensive support (NHS England Digital, 2023). </a:t>
          </a:r>
        </a:p>
      </dgm:t>
    </dgm:pt>
    <dgm:pt modelId="{DBEAA4CA-963E-4105-B928-E9343BD12409}" type="parTrans" cxnId="{3980BCF8-F854-4814-9A4B-D67C912D044B}">
      <dgm:prSet/>
      <dgm:spPr/>
      <dgm:t>
        <a:bodyPr/>
        <a:lstStyle/>
        <a:p>
          <a:endParaRPr lang="en-US"/>
        </a:p>
      </dgm:t>
    </dgm:pt>
    <dgm:pt modelId="{2F402ACF-FAFC-4248-BE54-C93D91EC1790}" type="sibTrans" cxnId="{3980BCF8-F854-4814-9A4B-D67C912D044B}">
      <dgm:prSet custT="1"/>
      <dgm:spPr/>
      <dgm:t>
        <a:bodyPr/>
        <a:lstStyle/>
        <a:p>
          <a:endParaRPr lang="en-US" sz="600"/>
        </a:p>
      </dgm:t>
    </dgm:pt>
    <dgm:pt modelId="{978D83EA-D333-4F6E-8946-89BA6483F314}">
      <dgm:prSet custT="1"/>
      <dgm:spPr/>
      <dgm:t>
        <a:bodyPr/>
        <a:lstStyle/>
        <a:p>
          <a:r>
            <a:rPr lang="en-US" sz="1400"/>
            <a:t>Greater demand can increase pressure on social care services and the workforce (Skills for Care, 2025). </a:t>
          </a:r>
        </a:p>
      </dgm:t>
    </dgm:pt>
    <dgm:pt modelId="{F6EB3065-9FDE-45DD-B234-BC456FDD83FE}" type="parTrans" cxnId="{DD9D5FBE-D8B3-4AA3-B3C9-3A0C5FB2F8BE}">
      <dgm:prSet/>
      <dgm:spPr/>
      <dgm:t>
        <a:bodyPr/>
        <a:lstStyle/>
        <a:p>
          <a:endParaRPr lang="en-US"/>
        </a:p>
      </dgm:t>
    </dgm:pt>
    <dgm:pt modelId="{967BF5D8-4E58-45CA-B414-57B1AF458BF6}" type="sibTrans" cxnId="{DD9D5FBE-D8B3-4AA3-B3C9-3A0C5FB2F8BE}">
      <dgm:prSet custT="1"/>
      <dgm:spPr/>
      <dgm:t>
        <a:bodyPr/>
        <a:lstStyle/>
        <a:p>
          <a:endParaRPr lang="en-US" sz="600"/>
        </a:p>
      </dgm:t>
    </dgm:pt>
    <dgm:pt modelId="{AD78FB60-5380-47C5-8191-9CC26EBF89A8}">
      <dgm:prSet custT="1"/>
      <dgm:spPr/>
      <dgm:t>
        <a:bodyPr/>
        <a:lstStyle/>
        <a:p>
          <a:r>
            <a:rPr lang="en-US" sz="1400"/>
            <a:t>Personalised care is important because support should match individual needs, abilities and choices (Ebrahimi et al., 2021). </a:t>
          </a:r>
        </a:p>
      </dgm:t>
    </dgm:pt>
    <dgm:pt modelId="{D891F452-7C25-4B10-AB86-A30B507D4B22}" type="parTrans" cxnId="{800A1AF0-9AB6-4E2B-BDA8-20333CE5009C}">
      <dgm:prSet/>
      <dgm:spPr/>
      <dgm:t>
        <a:bodyPr/>
        <a:lstStyle/>
        <a:p>
          <a:endParaRPr lang="en-US"/>
        </a:p>
      </dgm:t>
    </dgm:pt>
    <dgm:pt modelId="{3243496B-0D51-4DE1-BD1A-E81A7C03B2FC}" type="sibTrans" cxnId="{800A1AF0-9AB6-4E2B-BDA8-20333CE5009C}">
      <dgm:prSet/>
      <dgm:spPr/>
      <dgm:t>
        <a:bodyPr/>
        <a:lstStyle/>
        <a:p>
          <a:endParaRPr lang="en-US"/>
        </a:p>
      </dgm:t>
    </dgm:pt>
    <dgm:pt modelId="{844A7B49-8887-4544-BC8C-4EE78C49D3FD}" type="pres">
      <dgm:prSet presAssocID="{B75F8D4A-68E2-4986-B89B-0B6A52BEAE86}" presName="Name0" presStyleCnt="0">
        <dgm:presLayoutVars>
          <dgm:dir/>
          <dgm:resizeHandles val="exact"/>
        </dgm:presLayoutVars>
      </dgm:prSet>
      <dgm:spPr/>
    </dgm:pt>
    <dgm:pt modelId="{085FC570-4D29-4E09-99AA-DED0C8208846}" type="pres">
      <dgm:prSet presAssocID="{DC3691D3-D38A-49EF-ACE3-4B5A9338E0E4}" presName="node" presStyleLbl="node1" presStyleIdx="0" presStyleCnt="5">
        <dgm:presLayoutVars>
          <dgm:bulletEnabled val="1"/>
        </dgm:presLayoutVars>
      </dgm:prSet>
      <dgm:spPr/>
    </dgm:pt>
    <dgm:pt modelId="{3F9F57DC-6311-4FE6-85DB-BB7303CF604F}" type="pres">
      <dgm:prSet presAssocID="{D2BD9F35-1305-4597-9873-69D2DD5FCED6}" presName="sibTrans" presStyleLbl="sibTrans1D1" presStyleIdx="0" presStyleCnt="4"/>
      <dgm:spPr/>
    </dgm:pt>
    <dgm:pt modelId="{7089DF89-CFDC-4964-B4C8-899EAC9C45FF}" type="pres">
      <dgm:prSet presAssocID="{D2BD9F35-1305-4597-9873-69D2DD5FCED6}" presName="connectorText" presStyleLbl="sibTrans1D1" presStyleIdx="0" presStyleCnt="4"/>
      <dgm:spPr/>
    </dgm:pt>
    <dgm:pt modelId="{8811BCC5-ED26-4EF4-BEA3-BD05CFF3A571}" type="pres">
      <dgm:prSet presAssocID="{441B1460-C93A-4312-B983-BD581683A58B}" presName="node" presStyleLbl="node1" presStyleIdx="1" presStyleCnt="5">
        <dgm:presLayoutVars>
          <dgm:bulletEnabled val="1"/>
        </dgm:presLayoutVars>
      </dgm:prSet>
      <dgm:spPr/>
    </dgm:pt>
    <dgm:pt modelId="{B1AD03C0-43CA-42E4-BB40-3225A82C99FB}" type="pres">
      <dgm:prSet presAssocID="{C3139182-8979-420D-9889-BD57796AEEAA}" presName="sibTrans" presStyleLbl="sibTrans1D1" presStyleIdx="1" presStyleCnt="4"/>
      <dgm:spPr/>
    </dgm:pt>
    <dgm:pt modelId="{C5D60A58-6476-499F-BB9E-E803F2AFF088}" type="pres">
      <dgm:prSet presAssocID="{C3139182-8979-420D-9889-BD57796AEEAA}" presName="connectorText" presStyleLbl="sibTrans1D1" presStyleIdx="1" presStyleCnt="4"/>
      <dgm:spPr/>
    </dgm:pt>
    <dgm:pt modelId="{D2F42F4B-6E89-436A-A802-70D71C883C46}" type="pres">
      <dgm:prSet presAssocID="{A55ED552-F6A7-4626-AB4B-14C5A0E43BD8}" presName="node" presStyleLbl="node1" presStyleIdx="2" presStyleCnt="5">
        <dgm:presLayoutVars>
          <dgm:bulletEnabled val="1"/>
        </dgm:presLayoutVars>
      </dgm:prSet>
      <dgm:spPr/>
    </dgm:pt>
    <dgm:pt modelId="{739FAAC1-33F6-432D-878E-FC356A7DBC54}" type="pres">
      <dgm:prSet presAssocID="{2F402ACF-FAFC-4248-BE54-C93D91EC1790}" presName="sibTrans" presStyleLbl="sibTrans1D1" presStyleIdx="2" presStyleCnt="4"/>
      <dgm:spPr/>
    </dgm:pt>
    <dgm:pt modelId="{29A2FB2E-900C-43D3-BC51-2F23B8FAA42B}" type="pres">
      <dgm:prSet presAssocID="{2F402ACF-FAFC-4248-BE54-C93D91EC1790}" presName="connectorText" presStyleLbl="sibTrans1D1" presStyleIdx="2" presStyleCnt="4"/>
      <dgm:spPr/>
    </dgm:pt>
    <dgm:pt modelId="{F93D4E03-7DFF-4350-B806-40A35B15BDB6}" type="pres">
      <dgm:prSet presAssocID="{978D83EA-D333-4F6E-8946-89BA6483F314}" presName="node" presStyleLbl="node1" presStyleIdx="3" presStyleCnt="5">
        <dgm:presLayoutVars>
          <dgm:bulletEnabled val="1"/>
        </dgm:presLayoutVars>
      </dgm:prSet>
      <dgm:spPr/>
    </dgm:pt>
    <dgm:pt modelId="{F4FCE4E0-6FC0-4C66-8CA0-1BA770A47D33}" type="pres">
      <dgm:prSet presAssocID="{967BF5D8-4E58-45CA-B414-57B1AF458BF6}" presName="sibTrans" presStyleLbl="sibTrans1D1" presStyleIdx="3" presStyleCnt="4"/>
      <dgm:spPr/>
    </dgm:pt>
    <dgm:pt modelId="{A080729F-033C-438D-A9E3-B20257B2AE66}" type="pres">
      <dgm:prSet presAssocID="{967BF5D8-4E58-45CA-B414-57B1AF458BF6}" presName="connectorText" presStyleLbl="sibTrans1D1" presStyleIdx="3" presStyleCnt="4"/>
      <dgm:spPr/>
    </dgm:pt>
    <dgm:pt modelId="{5304ED03-B776-47FC-BA7E-5EFCE09460EA}" type="pres">
      <dgm:prSet presAssocID="{AD78FB60-5380-47C5-8191-9CC26EBF89A8}" presName="node" presStyleLbl="node1" presStyleIdx="4" presStyleCnt="5">
        <dgm:presLayoutVars>
          <dgm:bulletEnabled val="1"/>
        </dgm:presLayoutVars>
      </dgm:prSet>
      <dgm:spPr/>
    </dgm:pt>
  </dgm:ptLst>
  <dgm:cxnLst>
    <dgm:cxn modelId="{3D99AB00-1F57-483F-AAEE-E2C10B58D888}" type="presOf" srcId="{967BF5D8-4E58-45CA-B414-57B1AF458BF6}" destId="{A080729F-033C-438D-A9E3-B20257B2AE66}" srcOrd="1" destOrd="0" presId="urn:microsoft.com/office/officeart/2016/7/layout/RepeatingBendingProcessNew"/>
    <dgm:cxn modelId="{458F2B04-4189-4578-A15A-B5A8C1C8D4CC}" type="presOf" srcId="{967BF5D8-4E58-45CA-B414-57B1AF458BF6}" destId="{F4FCE4E0-6FC0-4C66-8CA0-1BA770A47D33}" srcOrd="0" destOrd="0" presId="urn:microsoft.com/office/officeart/2016/7/layout/RepeatingBendingProcessNew"/>
    <dgm:cxn modelId="{86A1B004-8761-4EEA-BA09-24BF828FA5C2}" type="presOf" srcId="{2F402ACF-FAFC-4248-BE54-C93D91EC1790}" destId="{739FAAC1-33F6-432D-878E-FC356A7DBC54}" srcOrd="0" destOrd="0" presId="urn:microsoft.com/office/officeart/2016/7/layout/RepeatingBendingProcessNew"/>
    <dgm:cxn modelId="{2B608F35-8F16-453F-9334-FDFDE6A3AA55}" type="presOf" srcId="{C3139182-8979-420D-9889-BD57796AEEAA}" destId="{B1AD03C0-43CA-42E4-BB40-3225A82C99FB}" srcOrd="0" destOrd="0" presId="urn:microsoft.com/office/officeart/2016/7/layout/RepeatingBendingProcessNew"/>
    <dgm:cxn modelId="{419D963D-96BB-4391-8677-E6663236F2AC}" type="presOf" srcId="{2F402ACF-FAFC-4248-BE54-C93D91EC1790}" destId="{29A2FB2E-900C-43D3-BC51-2F23B8FAA42B}" srcOrd="1" destOrd="0" presId="urn:microsoft.com/office/officeart/2016/7/layout/RepeatingBendingProcessNew"/>
    <dgm:cxn modelId="{01913F5C-C391-47A8-8F8E-96F085492C32}" type="presOf" srcId="{C3139182-8979-420D-9889-BD57796AEEAA}" destId="{C5D60A58-6476-499F-BB9E-E803F2AFF088}" srcOrd="1" destOrd="0" presId="urn:microsoft.com/office/officeart/2016/7/layout/RepeatingBendingProcessNew"/>
    <dgm:cxn modelId="{97321D7A-33D9-494D-9F87-EE6ED5608285}" type="presOf" srcId="{A55ED552-F6A7-4626-AB4B-14C5A0E43BD8}" destId="{D2F42F4B-6E89-436A-A802-70D71C883C46}" srcOrd="0" destOrd="0" presId="urn:microsoft.com/office/officeart/2016/7/layout/RepeatingBendingProcessNew"/>
    <dgm:cxn modelId="{9AFB6190-1F6D-40BA-8D93-53DE6BE33CFF}" type="presOf" srcId="{D2BD9F35-1305-4597-9873-69D2DD5FCED6}" destId="{3F9F57DC-6311-4FE6-85DB-BB7303CF604F}" srcOrd="0" destOrd="0" presId="urn:microsoft.com/office/officeart/2016/7/layout/RepeatingBendingProcessNew"/>
    <dgm:cxn modelId="{313458B7-A19B-46A6-A206-1B642BB3AFD8}" type="presOf" srcId="{B75F8D4A-68E2-4986-B89B-0B6A52BEAE86}" destId="{844A7B49-8887-4544-BC8C-4EE78C49D3FD}" srcOrd="0" destOrd="0" presId="urn:microsoft.com/office/officeart/2016/7/layout/RepeatingBendingProcessNew"/>
    <dgm:cxn modelId="{DD9D5FBE-D8B3-4AA3-B3C9-3A0C5FB2F8BE}" srcId="{B75F8D4A-68E2-4986-B89B-0B6A52BEAE86}" destId="{978D83EA-D333-4F6E-8946-89BA6483F314}" srcOrd="3" destOrd="0" parTransId="{F6EB3065-9FDE-45DD-B234-BC456FDD83FE}" sibTransId="{967BF5D8-4E58-45CA-B414-57B1AF458BF6}"/>
    <dgm:cxn modelId="{A603EFBE-E6CA-4F2E-B2AC-3832F55BE7E4}" type="presOf" srcId="{D2BD9F35-1305-4597-9873-69D2DD5FCED6}" destId="{7089DF89-CFDC-4964-B4C8-899EAC9C45FF}" srcOrd="1" destOrd="0" presId="urn:microsoft.com/office/officeart/2016/7/layout/RepeatingBendingProcessNew"/>
    <dgm:cxn modelId="{C3ACAFC8-FCFD-4890-9464-6CCD8E9B5FEB}" type="presOf" srcId="{DC3691D3-D38A-49EF-ACE3-4B5A9338E0E4}" destId="{085FC570-4D29-4E09-99AA-DED0C8208846}" srcOrd="0" destOrd="0" presId="urn:microsoft.com/office/officeart/2016/7/layout/RepeatingBendingProcessNew"/>
    <dgm:cxn modelId="{F3A72CCE-45E8-4280-8D0C-782AFCE4788C}" type="presOf" srcId="{AD78FB60-5380-47C5-8191-9CC26EBF89A8}" destId="{5304ED03-B776-47FC-BA7E-5EFCE09460EA}" srcOrd="0" destOrd="0" presId="urn:microsoft.com/office/officeart/2016/7/layout/RepeatingBendingProcessNew"/>
    <dgm:cxn modelId="{273BA1D9-3C46-4716-B8BA-E4F8C92C9AC0}" type="presOf" srcId="{441B1460-C93A-4312-B983-BD581683A58B}" destId="{8811BCC5-ED26-4EF4-BEA3-BD05CFF3A571}" srcOrd="0" destOrd="0" presId="urn:microsoft.com/office/officeart/2016/7/layout/RepeatingBendingProcessNew"/>
    <dgm:cxn modelId="{08D1F7E2-8F8B-496E-BD2A-8B6EAB06585F}" type="presOf" srcId="{978D83EA-D333-4F6E-8946-89BA6483F314}" destId="{F93D4E03-7DFF-4350-B806-40A35B15BDB6}" srcOrd="0" destOrd="0" presId="urn:microsoft.com/office/officeart/2016/7/layout/RepeatingBendingProcessNew"/>
    <dgm:cxn modelId="{81F956EB-EA0C-4D92-B330-0BF23B6DC056}" srcId="{B75F8D4A-68E2-4986-B89B-0B6A52BEAE86}" destId="{DC3691D3-D38A-49EF-ACE3-4B5A9338E0E4}" srcOrd="0" destOrd="0" parTransId="{07588F9B-D606-4756-AD14-133D6B6BA809}" sibTransId="{D2BD9F35-1305-4597-9873-69D2DD5FCED6}"/>
    <dgm:cxn modelId="{800A1AF0-9AB6-4E2B-BDA8-20333CE5009C}" srcId="{B75F8D4A-68E2-4986-B89B-0B6A52BEAE86}" destId="{AD78FB60-5380-47C5-8191-9CC26EBF89A8}" srcOrd="4" destOrd="0" parTransId="{D891F452-7C25-4B10-AB86-A30B507D4B22}" sibTransId="{3243496B-0D51-4DE1-BD1A-E81A7C03B2FC}"/>
    <dgm:cxn modelId="{830813F1-8633-40BB-8B54-F5E09F2780FB}" srcId="{B75F8D4A-68E2-4986-B89B-0B6A52BEAE86}" destId="{441B1460-C93A-4312-B983-BD581683A58B}" srcOrd="1" destOrd="0" parTransId="{B148CF19-8AB8-4043-8F19-9D969B21F2D4}" sibTransId="{C3139182-8979-420D-9889-BD57796AEEAA}"/>
    <dgm:cxn modelId="{3980BCF8-F854-4814-9A4B-D67C912D044B}" srcId="{B75F8D4A-68E2-4986-B89B-0B6A52BEAE86}" destId="{A55ED552-F6A7-4626-AB4B-14C5A0E43BD8}" srcOrd="2" destOrd="0" parTransId="{DBEAA4CA-963E-4105-B928-E9343BD12409}" sibTransId="{2F402ACF-FAFC-4248-BE54-C93D91EC1790}"/>
    <dgm:cxn modelId="{09262CE1-D61D-466A-B85D-6993A2CA41E8}" type="presParOf" srcId="{844A7B49-8887-4544-BC8C-4EE78C49D3FD}" destId="{085FC570-4D29-4E09-99AA-DED0C8208846}" srcOrd="0" destOrd="0" presId="urn:microsoft.com/office/officeart/2016/7/layout/RepeatingBendingProcessNew"/>
    <dgm:cxn modelId="{065EEBE6-ABFF-4899-A36C-B400465D1719}" type="presParOf" srcId="{844A7B49-8887-4544-BC8C-4EE78C49D3FD}" destId="{3F9F57DC-6311-4FE6-85DB-BB7303CF604F}" srcOrd="1" destOrd="0" presId="urn:microsoft.com/office/officeart/2016/7/layout/RepeatingBendingProcessNew"/>
    <dgm:cxn modelId="{E269FE5A-A2E2-4D4E-ABE5-319A917B499E}" type="presParOf" srcId="{3F9F57DC-6311-4FE6-85DB-BB7303CF604F}" destId="{7089DF89-CFDC-4964-B4C8-899EAC9C45FF}" srcOrd="0" destOrd="0" presId="urn:microsoft.com/office/officeart/2016/7/layout/RepeatingBendingProcessNew"/>
    <dgm:cxn modelId="{A30E2774-160E-44A4-8CD3-7EAE96E39372}" type="presParOf" srcId="{844A7B49-8887-4544-BC8C-4EE78C49D3FD}" destId="{8811BCC5-ED26-4EF4-BEA3-BD05CFF3A571}" srcOrd="2" destOrd="0" presId="urn:microsoft.com/office/officeart/2016/7/layout/RepeatingBendingProcessNew"/>
    <dgm:cxn modelId="{1C8A81AE-2110-4060-8616-D244C6457D12}" type="presParOf" srcId="{844A7B49-8887-4544-BC8C-4EE78C49D3FD}" destId="{B1AD03C0-43CA-42E4-BB40-3225A82C99FB}" srcOrd="3" destOrd="0" presId="urn:microsoft.com/office/officeart/2016/7/layout/RepeatingBendingProcessNew"/>
    <dgm:cxn modelId="{2AE66315-227B-4779-A4A0-1D93309FF380}" type="presParOf" srcId="{B1AD03C0-43CA-42E4-BB40-3225A82C99FB}" destId="{C5D60A58-6476-499F-BB9E-E803F2AFF088}" srcOrd="0" destOrd="0" presId="urn:microsoft.com/office/officeart/2016/7/layout/RepeatingBendingProcessNew"/>
    <dgm:cxn modelId="{8D954A18-CED6-4F3E-81F4-454A805D1C43}" type="presParOf" srcId="{844A7B49-8887-4544-BC8C-4EE78C49D3FD}" destId="{D2F42F4B-6E89-436A-A802-70D71C883C46}" srcOrd="4" destOrd="0" presId="urn:microsoft.com/office/officeart/2016/7/layout/RepeatingBendingProcessNew"/>
    <dgm:cxn modelId="{7DE69280-701B-4AD3-8673-66AB38E745EB}" type="presParOf" srcId="{844A7B49-8887-4544-BC8C-4EE78C49D3FD}" destId="{739FAAC1-33F6-432D-878E-FC356A7DBC54}" srcOrd="5" destOrd="0" presId="urn:microsoft.com/office/officeart/2016/7/layout/RepeatingBendingProcessNew"/>
    <dgm:cxn modelId="{61295FBD-7989-42CA-9EFD-ACC573E34B1C}" type="presParOf" srcId="{739FAAC1-33F6-432D-878E-FC356A7DBC54}" destId="{29A2FB2E-900C-43D3-BC51-2F23B8FAA42B}" srcOrd="0" destOrd="0" presId="urn:microsoft.com/office/officeart/2016/7/layout/RepeatingBendingProcessNew"/>
    <dgm:cxn modelId="{10C2F61E-1BD5-4376-A7B5-143B59AAC84A}" type="presParOf" srcId="{844A7B49-8887-4544-BC8C-4EE78C49D3FD}" destId="{F93D4E03-7DFF-4350-B806-40A35B15BDB6}" srcOrd="6" destOrd="0" presId="urn:microsoft.com/office/officeart/2016/7/layout/RepeatingBendingProcessNew"/>
    <dgm:cxn modelId="{12FF7595-9622-4C5F-876A-89BBEB567DBD}" type="presParOf" srcId="{844A7B49-8887-4544-BC8C-4EE78C49D3FD}" destId="{F4FCE4E0-6FC0-4C66-8CA0-1BA770A47D33}" srcOrd="7" destOrd="0" presId="urn:microsoft.com/office/officeart/2016/7/layout/RepeatingBendingProcessNew"/>
    <dgm:cxn modelId="{1FBF0305-9656-4C7E-BA31-EC3E060BB251}" type="presParOf" srcId="{F4FCE4E0-6FC0-4C66-8CA0-1BA770A47D33}" destId="{A080729F-033C-438D-A9E3-B20257B2AE66}" srcOrd="0" destOrd="0" presId="urn:microsoft.com/office/officeart/2016/7/layout/RepeatingBendingProcessNew"/>
    <dgm:cxn modelId="{D294DA24-CC7A-45DF-BC59-B56232690B2C}" type="presParOf" srcId="{844A7B49-8887-4544-BC8C-4EE78C49D3FD}" destId="{5304ED03-B776-47FC-BA7E-5EFCE09460EA}" srcOrd="8" destOrd="0" presId="urn:microsoft.com/office/officeart/2016/7/layout/RepeatingBendingProcessNew"/>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9F6969-36A5-47E2-AF59-BEE49FAFF4BA}"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B76440D6-820D-4B5F-8F14-880DF2F08841}">
      <dgm:prSet/>
      <dgm:spPr/>
      <dgm:t>
        <a:bodyPr/>
        <a:lstStyle/>
        <a:p>
          <a:r>
            <a:rPr lang="en-US" b="1"/>
            <a:t>Independence:</a:t>
          </a:r>
          <a:r>
            <a:rPr lang="en-US"/>
            <a:t> Support should help older people remain as independent as possible (WHO, 2025). </a:t>
          </a:r>
        </a:p>
      </dgm:t>
    </dgm:pt>
    <dgm:pt modelId="{D33CBDB3-189C-498C-B3BF-231EACAA312A}" type="parTrans" cxnId="{02112A73-87C7-4E7B-9BE4-E6C542AF55A2}">
      <dgm:prSet/>
      <dgm:spPr/>
      <dgm:t>
        <a:bodyPr/>
        <a:lstStyle/>
        <a:p>
          <a:endParaRPr lang="en-US"/>
        </a:p>
      </dgm:t>
    </dgm:pt>
    <dgm:pt modelId="{7837FFE6-2D7A-470D-A2C2-974CE5CD7C86}" type="sibTrans" cxnId="{02112A73-87C7-4E7B-9BE4-E6C542AF55A2}">
      <dgm:prSet/>
      <dgm:spPr/>
      <dgm:t>
        <a:bodyPr/>
        <a:lstStyle/>
        <a:p>
          <a:endParaRPr lang="en-US"/>
        </a:p>
      </dgm:t>
    </dgm:pt>
    <dgm:pt modelId="{DEAFB25F-2981-4977-9B26-F54A10C138AF}">
      <dgm:prSet/>
      <dgm:spPr/>
      <dgm:t>
        <a:bodyPr/>
        <a:lstStyle/>
        <a:p>
          <a:r>
            <a:rPr lang="en-US" b="1"/>
            <a:t>Dignity and choice:</a:t>
          </a:r>
          <a:r>
            <a:rPr lang="en-US"/>
            <a:t> Care should respect personal preferences, decisions and freedom (Department of Health and Social Care, 2025). </a:t>
          </a:r>
        </a:p>
      </dgm:t>
    </dgm:pt>
    <dgm:pt modelId="{DF93BF83-A91F-4850-BC8F-7CDA86AE3215}" type="parTrans" cxnId="{EEAF5F40-6D38-42B7-8C85-8A97B03ACC72}">
      <dgm:prSet/>
      <dgm:spPr/>
      <dgm:t>
        <a:bodyPr/>
        <a:lstStyle/>
        <a:p>
          <a:endParaRPr lang="en-US"/>
        </a:p>
      </dgm:t>
    </dgm:pt>
    <dgm:pt modelId="{2F16B5F8-2F10-4427-9960-B6BDE2CCB93C}" type="sibTrans" cxnId="{EEAF5F40-6D38-42B7-8C85-8A97B03ACC72}">
      <dgm:prSet/>
      <dgm:spPr/>
      <dgm:t>
        <a:bodyPr/>
        <a:lstStyle/>
        <a:p>
          <a:endParaRPr lang="en-US"/>
        </a:p>
      </dgm:t>
    </dgm:pt>
    <dgm:pt modelId="{93299656-EE9D-406E-9696-226332E25627}">
      <dgm:prSet/>
      <dgm:spPr/>
      <dgm:t>
        <a:bodyPr/>
        <a:lstStyle/>
        <a:p>
          <a:r>
            <a:rPr lang="en-US" b="1"/>
            <a:t>Functional ability:</a:t>
          </a:r>
          <a:r>
            <a:rPr lang="en-US"/>
            <a:t> Support should focus on what a person can do and where help is needed (WHO, 2025). </a:t>
          </a:r>
        </a:p>
      </dgm:t>
    </dgm:pt>
    <dgm:pt modelId="{55D78B5D-A644-4109-A522-AF76EAF62A70}" type="parTrans" cxnId="{807C6023-63C8-49B6-B594-D1F36CB6DC4F}">
      <dgm:prSet/>
      <dgm:spPr/>
      <dgm:t>
        <a:bodyPr/>
        <a:lstStyle/>
        <a:p>
          <a:endParaRPr lang="en-US"/>
        </a:p>
      </dgm:t>
    </dgm:pt>
    <dgm:pt modelId="{BA7A4542-273E-4290-96B7-93C961EBBAF2}" type="sibTrans" cxnId="{807C6023-63C8-49B6-B594-D1F36CB6DC4F}">
      <dgm:prSet/>
      <dgm:spPr/>
      <dgm:t>
        <a:bodyPr/>
        <a:lstStyle/>
        <a:p>
          <a:endParaRPr lang="en-US"/>
        </a:p>
      </dgm:t>
    </dgm:pt>
    <dgm:pt modelId="{679B5780-4E86-4F8B-A1C9-3E5C0744FE6C}">
      <dgm:prSet/>
      <dgm:spPr/>
      <dgm:t>
        <a:bodyPr/>
        <a:lstStyle/>
        <a:p>
          <a:r>
            <a:rPr lang="en-US" b="1"/>
            <a:t>Safety and social participation:</a:t>
          </a:r>
          <a:r>
            <a:rPr lang="en-US"/>
            <a:t> Older people need protection from harm and opportunities to stay socially connected (Hoang et al., 2022). </a:t>
          </a:r>
        </a:p>
      </dgm:t>
    </dgm:pt>
    <dgm:pt modelId="{A92F9F41-7A13-4A2F-8263-F6C9176FEEC0}" type="parTrans" cxnId="{CEB63BA9-0885-4E53-83CB-32BA8AB76580}">
      <dgm:prSet/>
      <dgm:spPr/>
      <dgm:t>
        <a:bodyPr/>
        <a:lstStyle/>
        <a:p>
          <a:endParaRPr lang="en-US"/>
        </a:p>
      </dgm:t>
    </dgm:pt>
    <dgm:pt modelId="{6A07B6B0-9D54-4622-BB12-C80DC3E894C9}" type="sibTrans" cxnId="{CEB63BA9-0885-4E53-83CB-32BA8AB76580}">
      <dgm:prSet/>
      <dgm:spPr/>
      <dgm:t>
        <a:bodyPr/>
        <a:lstStyle/>
        <a:p>
          <a:endParaRPr lang="en-US"/>
        </a:p>
      </dgm:t>
    </dgm:pt>
    <dgm:pt modelId="{458EFB86-2844-421D-99E1-C984A8712177}">
      <dgm:prSet/>
      <dgm:spPr/>
      <dgm:t>
        <a:bodyPr/>
        <a:lstStyle/>
        <a:p>
          <a:r>
            <a:rPr lang="en-US" b="1"/>
            <a:t>Person-centred care:</a:t>
          </a:r>
          <a:r>
            <a:rPr lang="en-US"/>
            <a:t> Support should reflect individual needs, abilities and preferences (Ebrahimi et al., 2021). </a:t>
          </a:r>
        </a:p>
      </dgm:t>
    </dgm:pt>
    <dgm:pt modelId="{EC3E922F-CDE3-462B-A0A5-38339E15BF62}" type="parTrans" cxnId="{A2C2A23F-F0D3-41F8-B0FC-8FF34F2C32AC}">
      <dgm:prSet/>
      <dgm:spPr/>
      <dgm:t>
        <a:bodyPr/>
        <a:lstStyle/>
        <a:p>
          <a:endParaRPr lang="en-US"/>
        </a:p>
      </dgm:t>
    </dgm:pt>
    <dgm:pt modelId="{11E1E811-6A0B-42F7-B7FE-7B4BDD9CF2D7}" type="sibTrans" cxnId="{A2C2A23F-F0D3-41F8-B0FC-8FF34F2C32AC}">
      <dgm:prSet/>
      <dgm:spPr/>
      <dgm:t>
        <a:bodyPr/>
        <a:lstStyle/>
        <a:p>
          <a:endParaRPr lang="en-US"/>
        </a:p>
      </dgm:t>
    </dgm:pt>
    <dgm:pt modelId="{704B0942-7ED2-4132-8E52-BE76A3FC8940}" type="pres">
      <dgm:prSet presAssocID="{E49F6969-36A5-47E2-AF59-BEE49FAFF4BA}" presName="vert0" presStyleCnt="0">
        <dgm:presLayoutVars>
          <dgm:dir/>
          <dgm:animOne val="branch"/>
          <dgm:animLvl val="lvl"/>
        </dgm:presLayoutVars>
      </dgm:prSet>
      <dgm:spPr/>
    </dgm:pt>
    <dgm:pt modelId="{2026B0C0-984C-4FBB-BB42-BA606A306B12}" type="pres">
      <dgm:prSet presAssocID="{B76440D6-820D-4B5F-8F14-880DF2F08841}" presName="thickLine" presStyleLbl="alignNode1" presStyleIdx="0" presStyleCnt="5"/>
      <dgm:spPr/>
    </dgm:pt>
    <dgm:pt modelId="{EF1889DF-FE06-4F99-9C16-69B3B81032A2}" type="pres">
      <dgm:prSet presAssocID="{B76440D6-820D-4B5F-8F14-880DF2F08841}" presName="horz1" presStyleCnt="0"/>
      <dgm:spPr/>
    </dgm:pt>
    <dgm:pt modelId="{5EC8E1CE-DA24-44DD-B448-2F2BFA6A3E14}" type="pres">
      <dgm:prSet presAssocID="{B76440D6-820D-4B5F-8F14-880DF2F08841}" presName="tx1" presStyleLbl="revTx" presStyleIdx="0" presStyleCnt="5"/>
      <dgm:spPr/>
    </dgm:pt>
    <dgm:pt modelId="{46C6560D-9B08-4511-8C6A-96D26F30FE84}" type="pres">
      <dgm:prSet presAssocID="{B76440D6-820D-4B5F-8F14-880DF2F08841}" presName="vert1" presStyleCnt="0"/>
      <dgm:spPr/>
    </dgm:pt>
    <dgm:pt modelId="{5F364FC6-FC8C-4E5B-842A-E4B9703D66D9}" type="pres">
      <dgm:prSet presAssocID="{DEAFB25F-2981-4977-9B26-F54A10C138AF}" presName="thickLine" presStyleLbl="alignNode1" presStyleIdx="1" presStyleCnt="5"/>
      <dgm:spPr/>
    </dgm:pt>
    <dgm:pt modelId="{0A29673A-B722-4568-AAB9-CF1E9F8802F7}" type="pres">
      <dgm:prSet presAssocID="{DEAFB25F-2981-4977-9B26-F54A10C138AF}" presName="horz1" presStyleCnt="0"/>
      <dgm:spPr/>
    </dgm:pt>
    <dgm:pt modelId="{2BD4BB91-B967-4E13-9FC2-FC1C7734B533}" type="pres">
      <dgm:prSet presAssocID="{DEAFB25F-2981-4977-9B26-F54A10C138AF}" presName="tx1" presStyleLbl="revTx" presStyleIdx="1" presStyleCnt="5"/>
      <dgm:spPr/>
    </dgm:pt>
    <dgm:pt modelId="{719A0E00-02A6-4C98-93D5-6961FD705E2E}" type="pres">
      <dgm:prSet presAssocID="{DEAFB25F-2981-4977-9B26-F54A10C138AF}" presName="vert1" presStyleCnt="0"/>
      <dgm:spPr/>
    </dgm:pt>
    <dgm:pt modelId="{96ECA9C5-1075-469E-87DC-32AD5B689B07}" type="pres">
      <dgm:prSet presAssocID="{93299656-EE9D-406E-9696-226332E25627}" presName="thickLine" presStyleLbl="alignNode1" presStyleIdx="2" presStyleCnt="5"/>
      <dgm:spPr/>
    </dgm:pt>
    <dgm:pt modelId="{277C4D64-E5EC-4334-96DE-31C5A8C60A74}" type="pres">
      <dgm:prSet presAssocID="{93299656-EE9D-406E-9696-226332E25627}" presName="horz1" presStyleCnt="0"/>
      <dgm:spPr/>
    </dgm:pt>
    <dgm:pt modelId="{F90BAF44-B633-4D6A-B034-E81DDC4B8C4E}" type="pres">
      <dgm:prSet presAssocID="{93299656-EE9D-406E-9696-226332E25627}" presName="tx1" presStyleLbl="revTx" presStyleIdx="2" presStyleCnt="5"/>
      <dgm:spPr/>
    </dgm:pt>
    <dgm:pt modelId="{155EB152-CA2F-47A2-A38E-A9F8BB22E73C}" type="pres">
      <dgm:prSet presAssocID="{93299656-EE9D-406E-9696-226332E25627}" presName="vert1" presStyleCnt="0"/>
      <dgm:spPr/>
    </dgm:pt>
    <dgm:pt modelId="{4115AE32-1C81-4F8F-A515-AC85E266980D}" type="pres">
      <dgm:prSet presAssocID="{679B5780-4E86-4F8B-A1C9-3E5C0744FE6C}" presName="thickLine" presStyleLbl="alignNode1" presStyleIdx="3" presStyleCnt="5"/>
      <dgm:spPr/>
    </dgm:pt>
    <dgm:pt modelId="{FB881B10-35D0-4602-B33D-456E9DC7CAE8}" type="pres">
      <dgm:prSet presAssocID="{679B5780-4E86-4F8B-A1C9-3E5C0744FE6C}" presName="horz1" presStyleCnt="0"/>
      <dgm:spPr/>
    </dgm:pt>
    <dgm:pt modelId="{EDF78599-5D96-4894-A8C2-56E0A98869A5}" type="pres">
      <dgm:prSet presAssocID="{679B5780-4E86-4F8B-A1C9-3E5C0744FE6C}" presName="tx1" presStyleLbl="revTx" presStyleIdx="3" presStyleCnt="5"/>
      <dgm:spPr/>
    </dgm:pt>
    <dgm:pt modelId="{62851448-C26C-4B17-A78C-A6366F64AF48}" type="pres">
      <dgm:prSet presAssocID="{679B5780-4E86-4F8B-A1C9-3E5C0744FE6C}" presName="vert1" presStyleCnt="0"/>
      <dgm:spPr/>
    </dgm:pt>
    <dgm:pt modelId="{3CA9C55D-0C76-4D6E-878D-7A1F32E3E147}" type="pres">
      <dgm:prSet presAssocID="{458EFB86-2844-421D-99E1-C984A8712177}" presName="thickLine" presStyleLbl="alignNode1" presStyleIdx="4" presStyleCnt="5"/>
      <dgm:spPr/>
    </dgm:pt>
    <dgm:pt modelId="{F39CD7B7-EBB8-4908-822B-E0C9BD46C08E}" type="pres">
      <dgm:prSet presAssocID="{458EFB86-2844-421D-99E1-C984A8712177}" presName="horz1" presStyleCnt="0"/>
      <dgm:spPr/>
    </dgm:pt>
    <dgm:pt modelId="{A1A9DB70-CBAD-4639-A47E-8520CB68C876}" type="pres">
      <dgm:prSet presAssocID="{458EFB86-2844-421D-99E1-C984A8712177}" presName="tx1" presStyleLbl="revTx" presStyleIdx="4" presStyleCnt="5"/>
      <dgm:spPr/>
    </dgm:pt>
    <dgm:pt modelId="{DF20B9ED-B59A-4CAF-B239-8220B472BE46}" type="pres">
      <dgm:prSet presAssocID="{458EFB86-2844-421D-99E1-C984A8712177}" presName="vert1" presStyleCnt="0"/>
      <dgm:spPr/>
    </dgm:pt>
  </dgm:ptLst>
  <dgm:cxnLst>
    <dgm:cxn modelId="{807C6023-63C8-49B6-B594-D1F36CB6DC4F}" srcId="{E49F6969-36A5-47E2-AF59-BEE49FAFF4BA}" destId="{93299656-EE9D-406E-9696-226332E25627}" srcOrd="2" destOrd="0" parTransId="{55D78B5D-A644-4109-A522-AF76EAF62A70}" sibTransId="{BA7A4542-273E-4290-96B7-93C961EBBAF2}"/>
    <dgm:cxn modelId="{9C5B9836-6B01-4F4C-B204-72537523CCD6}" type="presOf" srcId="{B76440D6-820D-4B5F-8F14-880DF2F08841}" destId="{5EC8E1CE-DA24-44DD-B448-2F2BFA6A3E14}" srcOrd="0" destOrd="0" presId="urn:microsoft.com/office/officeart/2008/layout/LinedList"/>
    <dgm:cxn modelId="{A2C2A23F-F0D3-41F8-B0FC-8FF34F2C32AC}" srcId="{E49F6969-36A5-47E2-AF59-BEE49FAFF4BA}" destId="{458EFB86-2844-421D-99E1-C984A8712177}" srcOrd="4" destOrd="0" parTransId="{EC3E922F-CDE3-462B-A0A5-38339E15BF62}" sibTransId="{11E1E811-6A0B-42F7-B7FE-7B4BDD9CF2D7}"/>
    <dgm:cxn modelId="{EEAF5F40-6D38-42B7-8C85-8A97B03ACC72}" srcId="{E49F6969-36A5-47E2-AF59-BEE49FAFF4BA}" destId="{DEAFB25F-2981-4977-9B26-F54A10C138AF}" srcOrd="1" destOrd="0" parTransId="{DF93BF83-A91F-4850-BC8F-7CDA86AE3215}" sibTransId="{2F16B5F8-2F10-4427-9960-B6BDE2CCB93C}"/>
    <dgm:cxn modelId="{C1F7825F-C3A8-43E9-8173-87C7A975EEB7}" type="presOf" srcId="{E49F6969-36A5-47E2-AF59-BEE49FAFF4BA}" destId="{704B0942-7ED2-4132-8E52-BE76A3FC8940}" srcOrd="0" destOrd="0" presId="urn:microsoft.com/office/officeart/2008/layout/LinedList"/>
    <dgm:cxn modelId="{02112A73-87C7-4E7B-9BE4-E6C542AF55A2}" srcId="{E49F6969-36A5-47E2-AF59-BEE49FAFF4BA}" destId="{B76440D6-820D-4B5F-8F14-880DF2F08841}" srcOrd="0" destOrd="0" parTransId="{D33CBDB3-189C-498C-B3BF-231EACAA312A}" sibTransId="{7837FFE6-2D7A-470D-A2C2-974CE5CD7C86}"/>
    <dgm:cxn modelId="{FD847D75-DA7B-4940-BBE2-083D839F5332}" type="presOf" srcId="{DEAFB25F-2981-4977-9B26-F54A10C138AF}" destId="{2BD4BB91-B967-4E13-9FC2-FC1C7734B533}" srcOrd="0" destOrd="0" presId="urn:microsoft.com/office/officeart/2008/layout/LinedList"/>
    <dgm:cxn modelId="{8AFAB189-68FC-409D-8479-71EA3BFFEBD0}" type="presOf" srcId="{93299656-EE9D-406E-9696-226332E25627}" destId="{F90BAF44-B633-4D6A-B034-E81DDC4B8C4E}" srcOrd="0" destOrd="0" presId="urn:microsoft.com/office/officeart/2008/layout/LinedList"/>
    <dgm:cxn modelId="{CEB63BA9-0885-4E53-83CB-32BA8AB76580}" srcId="{E49F6969-36A5-47E2-AF59-BEE49FAFF4BA}" destId="{679B5780-4E86-4F8B-A1C9-3E5C0744FE6C}" srcOrd="3" destOrd="0" parTransId="{A92F9F41-7A13-4A2F-8263-F6C9176FEEC0}" sibTransId="{6A07B6B0-9D54-4622-BB12-C80DC3E894C9}"/>
    <dgm:cxn modelId="{0D072DB3-C839-419A-AF65-56D9C312936D}" type="presOf" srcId="{458EFB86-2844-421D-99E1-C984A8712177}" destId="{A1A9DB70-CBAD-4639-A47E-8520CB68C876}" srcOrd="0" destOrd="0" presId="urn:microsoft.com/office/officeart/2008/layout/LinedList"/>
    <dgm:cxn modelId="{4F18D6DC-F5C6-4A1C-89CF-883788CD1184}" type="presOf" srcId="{679B5780-4E86-4F8B-A1C9-3E5C0744FE6C}" destId="{EDF78599-5D96-4894-A8C2-56E0A98869A5}" srcOrd="0" destOrd="0" presId="urn:microsoft.com/office/officeart/2008/layout/LinedList"/>
    <dgm:cxn modelId="{CA510479-D24F-4EEB-919A-DFD1CC56CD96}" type="presParOf" srcId="{704B0942-7ED2-4132-8E52-BE76A3FC8940}" destId="{2026B0C0-984C-4FBB-BB42-BA606A306B12}" srcOrd="0" destOrd="0" presId="urn:microsoft.com/office/officeart/2008/layout/LinedList"/>
    <dgm:cxn modelId="{57C92172-091D-469E-A3CC-6375FD57AA4A}" type="presParOf" srcId="{704B0942-7ED2-4132-8E52-BE76A3FC8940}" destId="{EF1889DF-FE06-4F99-9C16-69B3B81032A2}" srcOrd="1" destOrd="0" presId="urn:microsoft.com/office/officeart/2008/layout/LinedList"/>
    <dgm:cxn modelId="{1FCB5AC8-0B19-43CE-A31B-ED2558D297A1}" type="presParOf" srcId="{EF1889DF-FE06-4F99-9C16-69B3B81032A2}" destId="{5EC8E1CE-DA24-44DD-B448-2F2BFA6A3E14}" srcOrd="0" destOrd="0" presId="urn:microsoft.com/office/officeart/2008/layout/LinedList"/>
    <dgm:cxn modelId="{1B214723-BB77-4E65-8616-03B3EDB856D4}" type="presParOf" srcId="{EF1889DF-FE06-4F99-9C16-69B3B81032A2}" destId="{46C6560D-9B08-4511-8C6A-96D26F30FE84}" srcOrd="1" destOrd="0" presId="urn:microsoft.com/office/officeart/2008/layout/LinedList"/>
    <dgm:cxn modelId="{318BFF86-CA64-4A6C-AAEF-C35B15B9CD2F}" type="presParOf" srcId="{704B0942-7ED2-4132-8E52-BE76A3FC8940}" destId="{5F364FC6-FC8C-4E5B-842A-E4B9703D66D9}" srcOrd="2" destOrd="0" presId="urn:microsoft.com/office/officeart/2008/layout/LinedList"/>
    <dgm:cxn modelId="{825C3EF4-7BE3-4CE7-9665-A947AFA8BDB7}" type="presParOf" srcId="{704B0942-7ED2-4132-8E52-BE76A3FC8940}" destId="{0A29673A-B722-4568-AAB9-CF1E9F8802F7}" srcOrd="3" destOrd="0" presId="urn:microsoft.com/office/officeart/2008/layout/LinedList"/>
    <dgm:cxn modelId="{DD649E27-8222-4B48-9C73-368ED613ADA3}" type="presParOf" srcId="{0A29673A-B722-4568-AAB9-CF1E9F8802F7}" destId="{2BD4BB91-B967-4E13-9FC2-FC1C7734B533}" srcOrd="0" destOrd="0" presId="urn:microsoft.com/office/officeart/2008/layout/LinedList"/>
    <dgm:cxn modelId="{C43D1856-BF3B-43E8-AF24-96F225C0E893}" type="presParOf" srcId="{0A29673A-B722-4568-AAB9-CF1E9F8802F7}" destId="{719A0E00-02A6-4C98-93D5-6961FD705E2E}" srcOrd="1" destOrd="0" presId="urn:microsoft.com/office/officeart/2008/layout/LinedList"/>
    <dgm:cxn modelId="{A9F1A9C8-4127-4C21-9DAA-8E6F580E1515}" type="presParOf" srcId="{704B0942-7ED2-4132-8E52-BE76A3FC8940}" destId="{96ECA9C5-1075-469E-87DC-32AD5B689B07}" srcOrd="4" destOrd="0" presId="urn:microsoft.com/office/officeart/2008/layout/LinedList"/>
    <dgm:cxn modelId="{0F98DC59-296D-47A2-8C6E-1859384C8466}" type="presParOf" srcId="{704B0942-7ED2-4132-8E52-BE76A3FC8940}" destId="{277C4D64-E5EC-4334-96DE-31C5A8C60A74}" srcOrd="5" destOrd="0" presId="urn:microsoft.com/office/officeart/2008/layout/LinedList"/>
    <dgm:cxn modelId="{6F639653-CFD8-4565-BE90-F6E7998D8DF9}" type="presParOf" srcId="{277C4D64-E5EC-4334-96DE-31C5A8C60A74}" destId="{F90BAF44-B633-4D6A-B034-E81DDC4B8C4E}" srcOrd="0" destOrd="0" presId="urn:microsoft.com/office/officeart/2008/layout/LinedList"/>
    <dgm:cxn modelId="{B39C4BD0-A005-444A-8DA8-0F63FE5618F9}" type="presParOf" srcId="{277C4D64-E5EC-4334-96DE-31C5A8C60A74}" destId="{155EB152-CA2F-47A2-A38E-A9F8BB22E73C}" srcOrd="1" destOrd="0" presId="urn:microsoft.com/office/officeart/2008/layout/LinedList"/>
    <dgm:cxn modelId="{EB775834-C8A1-4067-9875-607F6C785903}" type="presParOf" srcId="{704B0942-7ED2-4132-8E52-BE76A3FC8940}" destId="{4115AE32-1C81-4F8F-A515-AC85E266980D}" srcOrd="6" destOrd="0" presId="urn:microsoft.com/office/officeart/2008/layout/LinedList"/>
    <dgm:cxn modelId="{B729401A-C05A-465B-8A38-D2B1336A562C}" type="presParOf" srcId="{704B0942-7ED2-4132-8E52-BE76A3FC8940}" destId="{FB881B10-35D0-4602-B33D-456E9DC7CAE8}" srcOrd="7" destOrd="0" presId="urn:microsoft.com/office/officeart/2008/layout/LinedList"/>
    <dgm:cxn modelId="{7D5073B9-461A-4CC9-9C22-CAE5FF6B4B4B}" type="presParOf" srcId="{FB881B10-35D0-4602-B33D-456E9DC7CAE8}" destId="{EDF78599-5D96-4894-A8C2-56E0A98869A5}" srcOrd="0" destOrd="0" presId="urn:microsoft.com/office/officeart/2008/layout/LinedList"/>
    <dgm:cxn modelId="{51336164-765F-473A-8C57-FF08351C2491}" type="presParOf" srcId="{FB881B10-35D0-4602-B33D-456E9DC7CAE8}" destId="{62851448-C26C-4B17-A78C-A6366F64AF48}" srcOrd="1" destOrd="0" presId="urn:microsoft.com/office/officeart/2008/layout/LinedList"/>
    <dgm:cxn modelId="{D05941D4-787C-4111-8037-3708DD127908}" type="presParOf" srcId="{704B0942-7ED2-4132-8E52-BE76A3FC8940}" destId="{3CA9C55D-0C76-4D6E-878D-7A1F32E3E147}" srcOrd="8" destOrd="0" presId="urn:microsoft.com/office/officeart/2008/layout/LinedList"/>
    <dgm:cxn modelId="{718D6551-A568-4B22-AB34-46FC97EB8029}" type="presParOf" srcId="{704B0942-7ED2-4132-8E52-BE76A3FC8940}" destId="{F39CD7B7-EBB8-4908-822B-E0C9BD46C08E}" srcOrd="9" destOrd="0" presId="urn:microsoft.com/office/officeart/2008/layout/LinedList"/>
    <dgm:cxn modelId="{8B8C12EF-C902-4BC5-8127-7BF81AE7C640}" type="presParOf" srcId="{F39CD7B7-EBB8-4908-822B-E0C9BD46C08E}" destId="{A1A9DB70-CBAD-4639-A47E-8520CB68C876}" srcOrd="0" destOrd="0" presId="urn:microsoft.com/office/officeart/2008/layout/LinedList"/>
    <dgm:cxn modelId="{FBC71835-EE7B-4DA8-8766-40135AEE9300}" type="presParOf" srcId="{F39CD7B7-EBB8-4908-822B-E0C9BD46C08E}" destId="{DF20B9ED-B59A-4CAF-B239-8220B472BE46}"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71E1D44-7581-4A1C-87B1-F3DFB0115035}" type="doc">
      <dgm:prSet loTypeId="urn:microsoft.com/office/officeart/2005/8/layout/process4" loCatId="process" qsTypeId="urn:microsoft.com/office/officeart/2005/8/quickstyle/simple1" qsCatId="simple" csTypeId="urn:microsoft.com/office/officeart/2005/8/colors/colorful5" csCatId="colorful"/>
      <dgm:spPr/>
      <dgm:t>
        <a:bodyPr/>
        <a:lstStyle/>
        <a:p>
          <a:endParaRPr lang="en-US"/>
        </a:p>
      </dgm:t>
    </dgm:pt>
    <dgm:pt modelId="{8EAEDB42-A3E7-46B3-9484-DD73511423DB}">
      <dgm:prSet/>
      <dgm:spPr/>
      <dgm:t>
        <a:bodyPr/>
        <a:lstStyle/>
        <a:p>
          <a:r>
            <a:rPr lang="en-US" b="1"/>
            <a:t>Increasing demand:</a:t>
          </a:r>
          <a:r>
            <a:rPr lang="en-US"/>
            <a:t> A growing older population is increasing the need for social care services (CQC, 2025). </a:t>
          </a:r>
        </a:p>
      </dgm:t>
    </dgm:pt>
    <dgm:pt modelId="{2F6C2FCD-8B80-428C-B6B0-2434543E85F0}" type="parTrans" cxnId="{F57F2699-18E0-4E85-B3FF-EA81B7986914}">
      <dgm:prSet/>
      <dgm:spPr/>
      <dgm:t>
        <a:bodyPr/>
        <a:lstStyle/>
        <a:p>
          <a:endParaRPr lang="en-US"/>
        </a:p>
      </dgm:t>
    </dgm:pt>
    <dgm:pt modelId="{A114D91D-D659-4BDE-89B7-5A1EA11561D6}" type="sibTrans" cxnId="{F57F2699-18E0-4E85-B3FF-EA81B7986914}">
      <dgm:prSet/>
      <dgm:spPr/>
      <dgm:t>
        <a:bodyPr/>
        <a:lstStyle/>
        <a:p>
          <a:endParaRPr lang="en-US"/>
        </a:p>
      </dgm:t>
    </dgm:pt>
    <dgm:pt modelId="{AE9E63B8-AB99-4207-B9B1-58168BFC35F5}">
      <dgm:prSet/>
      <dgm:spPr/>
      <dgm:t>
        <a:bodyPr/>
        <a:lstStyle/>
        <a:p>
          <a:r>
            <a:rPr lang="en-US" b="1"/>
            <a:t>Pressure on services:</a:t>
          </a:r>
          <a:r>
            <a:rPr lang="en-US"/>
            <a:t> Higher demand can make it more difficult for services to respond to people’s care needs. </a:t>
          </a:r>
        </a:p>
      </dgm:t>
    </dgm:pt>
    <dgm:pt modelId="{FAE0A387-B60C-4249-9652-CC5E24615F1E}" type="parTrans" cxnId="{813E3A58-2597-4C4D-8DEC-04AE8EDB24CB}">
      <dgm:prSet/>
      <dgm:spPr/>
      <dgm:t>
        <a:bodyPr/>
        <a:lstStyle/>
        <a:p>
          <a:endParaRPr lang="en-US"/>
        </a:p>
      </dgm:t>
    </dgm:pt>
    <dgm:pt modelId="{540EDA4D-957D-4E42-8A86-CD01E78609CA}" type="sibTrans" cxnId="{813E3A58-2597-4C4D-8DEC-04AE8EDB24CB}">
      <dgm:prSet/>
      <dgm:spPr/>
      <dgm:t>
        <a:bodyPr/>
        <a:lstStyle/>
        <a:p>
          <a:endParaRPr lang="en-US"/>
        </a:p>
      </dgm:t>
    </dgm:pt>
    <dgm:pt modelId="{C6EA923E-825E-40BC-A74D-ABB769270D2B}">
      <dgm:prSet/>
      <dgm:spPr/>
      <dgm:t>
        <a:bodyPr/>
        <a:lstStyle/>
        <a:p>
          <a:r>
            <a:rPr lang="en-US" b="1"/>
            <a:t>Workforce pressure:</a:t>
          </a:r>
          <a:r>
            <a:rPr lang="en-US"/>
            <a:t> Staff shortages can reduce the capacity of social care services (Skills for Care, 2025). </a:t>
          </a:r>
        </a:p>
      </dgm:t>
    </dgm:pt>
    <dgm:pt modelId="{D9B0BE51-F5DA-4979-9BB5-7F70F6573BC3}" type="parTrans" cxnId="{031799EE-14E4-4495-A9F6-965AB4E32E6E}">
      <dgm:prSet/>
      <dgm:spPr/>
      <dgm:t>
        <a:bodyPr/>
        <a:lstStyle/>
        <a:p>
          <a:endParaRPr lang="en-US"/>
        </a:p>
      </dgm:t>
    </dgm:pt>
    <dgm:pt modelId="{497B3E3E-64F1-477A-8ACD-0AE5FDF03928}" type="sibTrans" cxnId="{031799EE-14E4-4495-A9F6-965AB4E32E6E}">
      <dgm:prSet/>
      <dgm:spPr/>
      <dgm:t>
        <a:bodyPr/>
        <a:lstStyle/>
        <a:p>
          <a:endParaRPr lang="en-US"/>
        </a:p>
      </dgm:t>
    </dgm:pt>
    <dgm:pt modelId="{FDD24E81-B788-43C9-B16D-1EFD9E4C42B6}">
      <dgm:prSet/>
      <dgm:spPr/>
      <dgm:t>
        <a:bodyPr/>
        <a:lstStyle/>
        <a:p>
          <a:r>
            <a:rPr lang="en-US" b="1"/>
            <a:t>Home and community care:</a:t>
          </a:r>
          <a:r>
            <a:rPr lang="en-US"/>
            <a:t> More older people may need support to remain safely at home. </a:t>
          </a:r>
        </a:p>
      </dgm:t>
    </dgm:pt>
    <dgm:pt modelId="{5DFC7572-FA3C-4364-9B33-162825C8B4C1}" type="parTrans" cxnId="{8B935834-1A61-48B3-8E92-075B5955051B}">
      <dgm:prSet/>
      <dgm:spPr/>
      <dgm:t>
        <a:bodyPr/>
        <a:lstStyle/>
        <a:p>
          <a:endParaRPr lang="en-US"/>
        </a:p>
      </dgm:t>
    </dgm:pt>
    <dgm:pt modelId="{531D4823-A2C6-43F2-896B-D75C697EDDA0}" type="sibTrans" cxnId="{8B935834-1A61-48B3-8E92-075B5955051B}">
      <dgm:prSet/>
      <dgm:spPr/>
      <dgm:t>
        <a:bodyPr/>
        <a:lstStyle/>
        <a:p>
          <a:endParaRPr lang="en-US"/>
        </a:p>
      </dgm:t>
    </dgm:pt>
    <dgm:pt modelId="{D9101336-435F-4FC9-8297-5BCBA1C47676}">
      <dgm:prSet/>
      <dgm:spPr/>
      <dgm:t>
        <a:bodyPr/>
        <a:lstStyle/>
        <a:p>
          <a:r>
            <a:rPr lang="en-US" b="1"/>
            <a:t>Accessibility:</a:t>
          </a:r>
          <a:r>
            <a:rPr lang="en-US"/>
            <a:t> Limited care capacity can contribute to unmet care needs (Vlachantoni, 2019). </a:t>
          </a:r>
        </a:p>
      </dgm:t>
    </dgm:pt>
    <dgm:pt modelId="{A4F9B79B-1109-4E4F-9962-02BAFBD15A65}" type="parTrans" cxnId="{23AAF94E-0641-4B83-B924-9F28E9AAFFD9}">
      <dgm:prSet/>
      <dgm:spPr/>
      <dgm:t>
        <a:bodyPr/>
        <a:lstStyle/>
        <a:p>
          <a:endParaRPr lang="en-US"/>
        </a:p>
      </dgm:t>
    </dgm:pt>
    <dgm:pt modelId="{178096BA-6072-428D-9D55-47A103827270}" type="sibTrans" cxnId="{23AAF94E-0641-4B83-B924-9F28E9AAFFD9}">
      <dgm:prSet/>
      <dgm:spPr/>
      <dgm:t>
        <a:bodyPr/>
        <a:lstStyle/>
        <a:p>
          <a:endParaRPr lang="en-US"/>
        </a:p>
      </dgm:t>
    </dgm:pt>
    <dgm:pt modelId="{D7B4FA94-6762-4C5A-B7B9-FCAD5A43BE9A}">
      <dgm:prSet/>
      <dgm:spPr/>
      <dgm:t>
        <a:bodyPr/>
        <a:lstStyle/>
        <a:p>
          <a:r>
            <a:rPr lang="en-US" b="1"/>
            <a:t>Personalised care:</a:t>
          </a:r>
          <a:r>
            <a:rPr lang="en-US"/>
            <a:t> Services need to provide flexible support because older people have different needs and preferences (Ebrahimi et al., 2021). </a:t>
          </a:r>
        </a:p>
      </dgm:t>
    </dgm:pt>
    <dgm:pt modelId="{E0532C65-03FF-4180-B43D-6E0E99391A5B}" type="parTrans" cxnId="{7CCA52BE-72EC-4606-8167-7F5EA8A506C3}">
      <dgm:prSet/>
      <dgm:spPr/>
      <dgm:t>
        <a:bodyPr/>
        <a:lstStyle/>
        <a:p>
          <a:endParaRPr lang="en-US"/>
        </a:p>
      </dgm:t>
    </dgm:pt>
    <dgm:pt modelId="{C4110BB8-0658-486B-8A7C-8C90DB47A443}" type="sibTrans" cxnId="{7CCA52BE-72EC-4606-8167-7F5EA8A506C3}">
      <dgm:prSet/>
      <dgm:spPr/>
      <dgm:t>
        <a:bodyPr/>
        <a:lstStyle/>
        <a:p>
          <a:endParaRPr lang="en-US"/>
        </a:p>
      </dgm:t>
    </dgm:pt>
    <dgm:pt modelId="{6042BC39-4CC3-48D2-A819-B9A65294A929}" type="pres">
      <dgm:prSet presAssocID="{671E1D44-7581-4A1C-87B1-F3DFB0115035}" presName="Name0" presStyleCnt="0">
        <dgm:presLayoutVars>
          <dgm:dir/>
          <dgm:animLvl val="lvl"/>
          <dgm:resizeHandles val="exact"/>
        </dgm:presLayoutVars>
      </dgm:prSet>
      <dgm:spPr/>
    </dgm:pt>
    <dgm:pt modelId="{F8BDB916-8EA6-4DE0-BD35-6A523E1DE4FC}" type="pres">
      <dgm:prSet presAssocID="{D7B4FA94-6762-4C5A-B7B9-FCAD5A43BE9A}" presName="boxAndChildren" presStyleCnt="0"/>
      <dgm:spPr/>
    </dgm:pt>
    <dgm:pt modelId="{C16D5B8F-F027-439B-98C1-A2CCD5B2799A}" type="pres">
      <dgm:prSet presAssocID="{D7B4FA94-6762-4C5A-B7B9-FCAD5A43BE9A}" presName="parentTextBox" presStyleLbl="node1" presStyleIdx="0" presStyleCnt="6"/>
      <dgm:spPr/>
    </dgm:pt>
    <dgm:pt modelId="{1EFD6070-D81B-4221-BABD-04C0B4FD35DB}" type="pres">
      <dgm:prSet presAssocID="{178096BA-6072-428D-9D55-47A103827270}" presName="sp" presStyleCnt="0"/>
      <dgm:spPr/>
    </dgm:pt>
    <dgm:pt modelId="{661035E4-8325-4769-990B-AF48F0BCEE43}" type="pres">
      <dgm:prSet presAssocID="{D9101336-435F-4FC9-8297-5BCBA1C47676}" presName="arrowAndChildren" presStyleCnt="0"/>
      <dgm:spPr/>
    </dgm:pt>
    <dgm:pt modelId="{4B5FAD95-2F6A-4B4B-8006-4A8C7337C21D}" type="pres">
      <dgm:prSet presAssocID="{D9101336-435F-4FC9-8297-5BCBA1C47676}" presName="parentTextArrow" presStyleLbl="node1" presStyleIdx="1" presStyleCnt="6"/>
      <dgm:spPr/>
    </dgm:pt>
    <dgm:pt modelId="{0404601F-7A79-4D4A-BF17-7986CA5FE303}" type="pres">
      <dgm:prSet presAssocID="{531D4823-A2C6-43F2-896B-D75C697EDDA0}" presName="sp" presStyleCnt="0"/>
      <dgm:spPr/>
    </dgm:pt>
    <dgm:pt modelId="{1AC1FFB5-F09E-44EA-B98D-16D267143420}" type="pres">
      <dgm:prSet presAssocID="{FDD24E81-B788-43C9-B16D-1EFD9E4C42B6}" presName="arrowAndChildren" presStyleCnt="0"/>
      <dgm:spPr/>
    </dgm:pt>
    <dgm:pt modelId="{365C8668-7206-4175-B6C6-61089FC07789}" type="pres">
      <dgm:prSet presAssocID="{FDD24E81-B788-43C9-B16D-1EFD9E4C42B6}" presName="parentTextArrow" presStyleLbl="node1" presStyleIdx="2" presStyleCnt="6"/>
      <dgm:spPr/>
    </dgm:pt>
    <dgm:pt modelId="{0A7389B5-7457-4CFE-B701-6336B0C4FA6F}" type="pres">
      <dgm:prSet presAssocID="{497B3E3E-64F1-477A-8ACD-0AE5FDF03928}" presName="sp" presStyleCnt="0"/>
      <dgm:spPr/>
    </dgm:pt>
    <dgm:pt modelId="{648FE780-8070-48C8-9CCE-E734443F04B6}" type="pres">
      <dgm:prSet presAssocID="{C6EA923E-825E-40BC-A74D-ABB769270D2B}" presName="arrowAndChildren" presStyleCnt="0"/>
      <dgm:spPr/>
    </dgm:pt>
    <dgm:pt modelId="{C5096B7D-E160-4D33-9F64-8A3DA50EE1C9}" type="pres">
      <dgm:prSet presAssocID="{C6EA923E-825E-40BC-A74D-ABB769270D2B}" presName="parentTextArrow" presStyleLbl="node1" presStyleIdx="3" presStyleCnt="6"/>
      <dgm:spPr/>
    </dgm:pt>
    <dgm:pt modelId="{B723CC97-7A5B-4C2F-BAE4-047F0F1DBCC8}" type="pres">
      <dgm:prSet presAssocID="{540EDA4D-957D-4E42-8A86-CD01E78609CA}" presName="sp" presStyleCnt="0"/>
      <dgm:spPr/>
    </dgm:pt>
    <dgm:pt modelId="{43AD799B-4743-4A0B-9813-FC8844012262}" type="pres">
      <dgm:prSet presAssocID="{AE9E63B8-AB99-4207-B9B1-58168BFC35F5}" presName="arrowAndChildren" presStyleCnt="0"/>
      <dgm:spPr/>
    </dgm:pt>
    <dgm:pt modelId="{4D8E08D8-3DA3-4E91-B99D-39F19EF44852}" type="pres">
      <dgm:prSet presAssocID="{AE9E63B8-AB99-4207-B9B1-58168BFC35F5}" presName="parentTextArrow" presStyleLbl="node1" presStyleIdx="4" presStyleCnt="6"/>
      <dgm:spPr/>
    </dgm:pt>
    <dgm:pt modelId="{DA038A89-148A-4609-9B75-BAAC691A93DF}" type="pres">
      <dgm:prSet presAssocID="{A114D91D-D659-4BDE-89B7-5A1EA11561D6}" presName="sp" presStyleCnt="0"/>
      <dgm:spPr/>
    </dgm:pt>
    <dgm:pt modelId="{D6E1AB4E-9F8D-41EC-AB1D-1742F40F68CB}" type="pres">
      <dgm:prSet presAssocID="{8EAEDB42-A3E7-46B3-9484-DD73511423DB}" presName="arrowAndChildren" presStyleCnt="0"/>
      <dgm:spPr/>
    </dgm:pt>
    <dgm:pt modelId="{BCCDB22D-01E9-4F25-92BE-E7D09DFB0A88}" type="pres">
      <dgm:prSet presAssocID="{8EAEDB42-A3E7-46B3-9484-DD73511423DB}" presName="parentTextArrow" presStyleLbl="node1" presStyleIdx="5" presStyleCnt="6"/>
      <dgm:spPr/>
    </dgm:pt>
  </dgm:ptLst>
  <dgm:cxnLst>
    <dgm:cxn modelId="{8B935834-1A61-48B3-8E92-075B5955051B}" srcId="{671E1D44-7581-4A1C-87B1-F3DFB0115035}" destId="{FDD24E81-B788-43C9-B16D-1EFD9E4C42B6}" srcOrd="3" destOrd="0" parTransId="{5DFC7572-FA3C-4364-9B33-162825C8B4C1}" sibTransId="{531D4823-A2C6-43F2-896B-D75C697EDDA0}"/>
    <dgm:cxn modelId="{23AAF94E-0641-4B83-B924-9F28E9AAFFD9}" srcId="{671E1D44-7581-4A1C-87B1-F3DFB0115035}" destId="{D9101336-435F-4FC9-8297-5BCBA1C47676}" srcOrd="4" destOrd="0" parTransId="{A4F9B79B-1109-4E4F-9962-02BAFBD15A65}" sibTransId="{178096BA-6072-428D-9D55-47A103827270}"/>
    <dgm:cxn modelId="{91B0A974-C66F-4EDD-B177-84D530995088}" type="presOf" srcId="{D7B4FA94-6762-4C5A-B7B9-FCAD5A43BE9A}" destId="{C16D5B8F-F027-439B-98C1-A2CCD5B2799A}" srcOrd="0" destOrd="0" presId="urn:microsoft.com/office/officeart/2005/8/layout/process4"/>
    <dgm:cxn modelId="{813E3A58-2597-4C4D-8DEC-04AE8EDB24CB}" srcId="{671E1D44-7581-4A1C-87B1-F3DFB0115035}" destId="{AE9E63B8-AB99-4207-B9B1-58168BFC35F5}" srcOrd="1" destOrd="0" parTransId="{FAE0A387-B60C-4249-9652-CC5E24615F1E}" sibTransId="{540EDA4D-957D-4E42-8A86-CD01E78609CA}"/>
    <dgm:cxn modelId="{F57F2699-18E0-4E85-B3FF-EA81B7986914}" srcId="{671E1D44-7581-4A1C-87B1-F3DFB0115035}" destId="{8EAEDB42-A3E7-46B3-9484-DD73511423DB}" srcOrd="0" destOrd="0" parTransId="{2F6C2FCD-8B80-428C-B6B0-2434543E85F0}" sibTransId="{A114D91D-D659-4BDE-89B7-5A1EA11561D6}"/>
    <dgm:cxn modelId="{1222709E-E302-4364-9B92-E9E6DBC5A700}" type="presOf" srcId="{C6EA923E-825E-40BC-A74D-ABB769270D2B}" destId="{C5096B7D-E160-4D33-9F64-8A3DA50EE1C9}" srcOrd="0" destOrd="0" presId="urn:microsoft.com/office/officeart/2005/8/layout/process4"/>
    <dgm:cxn modelId="{7D09DBA5-AB0C-432B-997F-2CCAEB5A59C4}" type="presOf" srcId="{D9101336-435F-4FC9-8297-5BCBA1C47676}" destId="{4B5FAD95-2F6A-4B4B-8006-4A8C7337C21D}" srcOrd="0" destOrd="0" presId="urn:microsoft.com/office/officeart/2005/8/layout/process4"/>
    <dgm:cxn modelId="{74D4E1AD-36FE-4F09-A315-61314FC09B7F}" type="presOf" srcId="{8EAEDB42-A3E7-46B3-9484-DD73511423DB}" destId="{BCCDB22D-01E9-4F25-92BE-E7D09DFB0A88}" srcOrd="0" destOrd="0" presId="urn:microsoft.com/office/officeart/2005/8/layout/process4"/>
    <dgm:cxn modelId="{7CCA52BE-72EC-4606-8167-7F5EA8A506C3}" srcId="{671E1D44-7581-4A1C-87B1-F3DFB0115035}" destId="{D7B4FA94-6762-4C5A-B7B9-FCAD5A43BE9A}" srcOrd="5" destOrd="0" parTransId="{E0532C65-03FF-4180-B43D-6E0E99391A5B}" sibTransId="{C4110BB8-0658-486B-8A7C-8C90DB47A443}"/>
    <dgm:cxn modelId="{4E0E85EB-2133-43CB-A6F8-7ECD24C40FFB}" type="presOf" srcId="{FDD24E81-B788-43C9-B16D-1EFD9E4C42B6}" destId="{365C8668-7206-4175-B6C6-61089FC07789}" srcOrd="0" destOrd="0" presId="urn:microsoft.com/office/officeart/2005/8/layout/process4"/>
    <dgm:cxn modelId="{031799EE-14E4-4495-A9F6-965AB4E32E6E}" srcId="{671E1D44-7581-4A1C-87B1-F3DFB0115035}" destId="{C6EA923E-825E-40BC-A74D-ABB769270D2B}" srcOrd="2" destOrd="0" parTransId="{D9B0BE51-F5DA-4979-9BB5-7F70F6573BC3}" sibTransId="{497B3E3E-64F1-477A-8ACD-0AE5FDF03928}"/>
    <dgm:cxn modelId="{CBA8CFEE-3F1A-45DE-88E5-8EAF6F375BBE}" type="presOf" srcId="{671E1D44-7581-4A1C-87B1-F3DFB0115035}" destId="{6042BC39-4CC3-48D2-A819-B9A65294A929}" srcOrd="0" destOrd="0" presId="urn:microsoft.com/office/officeart/2005/8/layout/process4"/>
    <dgm:cxn modelId="{C5DC32FE-8BF7-4C70-A484-1864FEE21F78}" type="presOf" srcId="{AE9E63B8-AB99-4207-B9B1-58168BFC35F5}" destId="{4D8E08D8-3DA3-4E91-B99D-39F19EF44852}" srcOrd="0" destOrd="0" presId="urn:microsoft.com/office/officeart/2005/8/layout/process4"/>
    <dgm:cxn modelId="{986E72C9-F0E6-475D-9C5E-3ABD8EACA30B}" type="presParOf" srcId="{6042BC39-4CC3-48D2-A819-B9A65294A929}" destId="{F8BDB916-8EA6-4DE0-BD35-6A523E1DE4FC}" srcOrd="0" destOrd="0" presId="urn:microsoft.com/office/officeart/2005/8/layout/process4"/>
    <dgm:cxn modelId="{49D45FF5-E96B-4A9F-B6AC-6CFD845CDA93}" type="presParOf" srcId="{F8BDB916-8EA6-4DE0-BD35-6A523E1DE4FC}" destId="{C16D5B8F-F027-439B-98C1-A2CCD5B2799A}" srcOrd="0" destOrd="0" presId="urn:microsoft.com/office/officeart/2005/8/layout/process4"/>
    <dgm:cxn modelId="{541850A4-CB20-45EB-A369-A26239616C0F}" type="presParOf" srcId="{6042BC39-4CC3-48D2-A819-B9A65294A929}" destId="{1EFD6070-D81B-4221-BABD-04C0B4FD35DB}" srcOrd="1" destOrd="0" presId="urn:microsoft.com/office/officeart/2005/8/layout/process4"/>
    <dgm:cxn modelId="{3891C201-F84E-4F48-AAD7-ADF59B27EFD1}" type="presParOf" srcId="{6042BC39-4CC3-48D2-A819-B9A65294A929}" destId="{661035E4-8325-4769-990B-AF48F0BCEE43}" srcOrd="2" destOrd="0" presId="urn:microsoft.com/office/officeart/2005/8/layout/process4"/>
    <dgm:cxn modelId="{F1B3C7DA-59A4-405C-B4AB-885F023A6C8A}" type="presParOf" srcId="{661035E4-8325-4769-990B-AF48F0BCEE43}" destId="{4B5FAD95-2F6A-4B4B-8006-4A8C7337C21D}" srcOrd="0" destOrd="0" presId="urn:microsoft.com/office/officeart/2005/8/layout/process4"/>
    <dgm:cxn modelId="{55DC1CE7-6597-46B2-AFF4-4D37A808040A}" type="presParOf" srcId="{6042BC39-4CC3-48D2-A819-B9A65294A929}" destId="{0404601F-7A79-4D4A-BF17-7986CA5FE303}" srcOrd="3" destOrd="0" presId="urn:microsoft.com/office/officeart/2005/8/layout/process4"/>
    <dgm:cxn modelId="{6DEAC55F-ECDA-4B44-B4DA-80DB17C377C1}" type="presParOf" srcId="{6042BC39-4CC3-48D2-A819-B9A65294A929}" destId="{1AC1FFB5-F09E-44EA-B98D-16D267143420}" srcOrd="4" destOrd="0" presId="urn:microsoft.com/office/officeart/2005/8/layout/process4"/>
    <dgm:cxn modelId="{EDCD0264-82F0-4824-99D2-572D0F7A7A8A}" type="presParOf" srcId="{1AC1FFB5-F09E-44EA-B98D-16D267143420}" destId="{365C8668-7206-4175-B6C6-61089FC07789}" srcOrd="0" destOrd="0" presId="urn:microsoft.com/office/officeart/2005/8/layout/process4"/>
    <dgm:cxn modelId="{F51505D0-B8AF-43FF-A93A-A64E29CC3867}" type="presParOf" srcId="{6042BC39-4CC3-48D2-A819-B9A65294A929}" destId="{0A7389B5-7457-4CFE-B701-6336B0C4FA6F}" srcOrd="5" destOrd="0" presId="urn:microsoft.com/office/officeart/2005/8/layout/process4"/>
    <dgm:cxn modelId="{C56CC81D-47A7-4A64-B759-632BCFFF5D87}" type="presParOf" srcId="{6042BC39-4CC3-48D2-A819-B9A65294A929}" destId="{648FE780-8070-48C8-9CCE-E734443F04B6}" srcOrd="6" destOrd="0" presId="urn:microsoft.com/office/officeart/2005/8/layout/process4"/>
    <dgm:cxn modelId="{9F126339-205C-4777-A35F-5DD259BECC5E}" type="presParOf" srcId="{648FE780-8070-48C8-9CCE-E734443F04B6}" destId="{C5096B7D-E160-4D33-9F64-8A3DA50EE1C9}" srcOrd="0" destOrd="0" presId="urn:microsoft.com/office/officeart/2005/8/layout/process4"/>
    <dgm:cxn modelId="{06A94E9B-8F74-4D7C-B3E1-4CF476383A8E}" type="presParOf" srcId="{6042BC39-4CC3-48D2-A819-B9A65294A929}" destId="{B723CC97-7A5B-4C2F-BAE4-047F0F1DBCC8}" srcOrd="7" destOrd="0" presId="urn:microsoft.com/office/officeart/2005/8/layout/process4"/>
    <dgm:cxn modelId="{791B7A1A-6852-4990-A7A1-97FD56DCC55E}" type="presParOf" srcId="{6042BC39-4CC3-48D2-A819-B9A65294A929}" destId="{43AD799B-4743-4A0B-9813-FC8844012262}" srcOrd="8" destOrd="0" presId="urn:microsoft.com/office/officeart/2005/8/layout/process4"/>
    <dgm:cxn modelId="{34AB744B-3499-4E15-87CE-7A7373B725B4}" type="presParOf" srcId="{43AD799B-4743-4A0B-9813-FC8844012262}" destId="{4D8E08D8-3DA3-4E91-B99D-39F19EF44852}" srcOrd="0" destOrd="0" presId="urn:microsoft.com/office/officeart/2005/8/layout/process4"/>
    <dgm:cxn modelId="{28F2CFA4-C6B2-439C-8287-D743E3D55972}" type="presParOf" srcId="{6042BC39-4CC3-48D2-A819-B9A65294A929}" destId="{DA038A89-148A-4609-9B75-BAAC691A93DF}" srcOrd="9" destOrd="0" presId="urn:microsoft.com/office/officeart/2005/8/layout/process4"/>
    <dgm:cxn modelId="{8C8A4158-906F-4C06-8CCB-B40F0D0DA758}" type="presParOf" srcId="{6042BC39-4CC3-48D2-A819-B9A65294A929}" destId="{D6E1AB4E-9F8D-41EC-AB1D-1742F40F68CB}" srcOrd="10" destOrd="0" presId="urn:microsoft.com/office/officeart/2005/8/layout/process4"/>
    <dgm:cxn modelId="{2AE7DDAB-3C81-4CE2-9763-76E76D293A60}" type="presParOf" srcId="{D6E1AB4E-9F8D-41EC-AB1D-1742F40F68CB}" destId="{BCCDB22D-01E9-4F25-92BE-E7D09DFB0A88}"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A9ACCA9-60AF-40E7-9BA6-FAEB4FB62EEF}" type="doc">
      <dgm:prSet loTypeId="urn:microsoft.com/office/officeart/2005/8/layout/cycle5" loCatId="cycle" qsTypeId="urn:microsoft.com/office/officeart/2005/8/quickstyle/simple1" qsCatId="simple" csTypeId="urn:microsoft.com/office/officeart/2005/8/colors/accent0_3" csCatId="mainScheme"/>
      <dgm:spPr/>
      <dgm:t>
        <a:bodyPr/>
        <a:lstStyle/>
        <a:p>
          <a:endParaRPr lang="en-US"/>
        </a:p>
      </dgm:t>
    </dgm:pt>
    <dgm:pt modelId="{623C83E9-E4E2-44A2-B5CB-31DBA2145567}">
      <dgm:prSet custT="1"/>
      <dgm:spPr/>
      <dgm:t>
        <a:bodyPr/>
        <a:lstStyle/>
        <a:p>
          <a:r>
            <a:rPr lang="en-US" sz="1000" b="1"/>
            <a:t>Local authority care:</a:t>
          </a:r>
          <a:r>
            <a:rPr lang="en-US" sz="1000"/>
            <a:t> Councils assess needs and can arrange or fund social care support (Department of Health and Social Care, 2025). </a:t>
          </a:r>
        </a:p>
      </dgm:t>
    </dgm:pt>
    <dgm:pt modelId="{BC876276-5A1F-4E92-9BE7-4BD9F85BE90D}" type="parTrans" cxnId="{8670DAC7-1C24-4238-8B70-149BA30C7050}">
      <dgm:prSet/>
      <dgm:spPr/>
      <dgm:t>
        <a:bodyPr/>
        <a:lstStyle/>
        <a:p>
          <a:endParaRPr lang="en-US"/>
        </a:p>
      </dgm:t>
    </dgm:pt>
    <dgm:pt modelId="{FAA3CBCA-A31F-45D5-BFB4-0E29342AFE51}" type="sibTrans" cxnId="{8670DAC7-1C24-4238-8B70-149BA30C7050}">
      <dgm:prSet/>
      <dgm:spPr/>
      <dgm:t>
        <a:bodyPr/>
        <a:lstStyle/>
        <a:p>
          <a:endParaRPr lang="en-US" sz="2000"/>
        </a:p>
      </dgm:t>
    </dgm:pt>
    <dgm:pt modelId="{CA08969F-FF1A-478D-BF2C-8FFC78F6DDBF}">
      <dgm:prSet custT="1"/>
      <dgm:spPr/>
      <dgm:t>
        <a:bodyPr/>
        <a:lstStyle/>
        <a:p>
          <a:r>
            <a:rPr lang="en-US" sz="1000" b="1"/>
            <a:t>Home care:</a:t>
          </a:r>
          <a:r>
            <a:rPr lang="en-US" sz="1000"/>
            <a:t> Support at home can help older people maintain independence. </a:t>
          </a:r>
        </a:p>
      </dgm:t>
    </dgm:pt>
    <dgm:pt modelId="{BA4B733F-2C43-4E7B-B174-3811C69F1AAB}" type="parTrans" cxnId="{227710F0-9C9B-4CEE-910B-CAE34BB4AFED}">
      <dgm:prSet/>
      <dgm:spPr/>
      <dgm:t>
        <a:bodyPr/>
        <a:lstStyle/>
        <a:p>
          <a:endParaRPr lang="en-US"/>
        </a:p>
      </dgm:t>
    </dgm:pt>
    <dgm:pt modelId="{3117CC9B-FEC5-4D73-A121-AE1B062EDAB8}" type="sibTrans" cxnId="{227710F0-9C9B-4CEE-910B-CAE34BB4AFED}">
      <dgm:prSet/>
      <dgm:spPr/>
      <dgm:t>
        <a:bodyPr/>
        <a:lstStyle/>
        <a:p>
          <a:endParaRPr lang="en-US" sz="2000"/>
        </a:p>
      </dgm:t>
    </dgm:pt>
    <dgm:pt modelId="{9EE2A4BA-21BC-4AA9-9C2E-990D31EEF655}">
      <dgm:prSet custT="1"/>
      <dgm:spPr/>
      <dgm:t>
        <a:bodyPr/>
        <a:lstStyle/>
        <a:p>
          <a:r>
            <a:rPr lang="en-US" sz="1000" b="1"/>
            <a:t>Community support:</a:t>
          </a:r>
          <a:r>
            <a:rPr lang="en-US" sz="1000"/>
            <a:t> Community services can reduce isolation and support daily living. </a:t>
          </a:r>
        </a:p>
      </dgm:t>
    </dgm:pt>
    <dgm:pt modelId="{4A3226E6-EA4C-441E-80BE-099C29DA3100}" type="parTrans" cxnId="{F862FD35-32E9-4557-988B-750944E40C38}">
      <dgm:prSet/>
      <dgm:spPr/>
      <dgm:t>
        <a:bodyPr/>
        <a:lstStyle/>
        <a:p>
          <a:endParaRPr lang="en-US"/>
        </a:p>
      </dgm:t>
    </dgm:pt>
    <dgm:pt modelId="{E16466CA-F5FA-4367-B5B0-1C703C82FA57}" type="sibTrans" cxnId="{F862FD35-32E9-4557-988B-750944E40C38}">
      <dgm:prSet/>
      <dgm:spPr/>
      <dgm:t>
        <a:bodyPr/>
        <a:lstStyle/>
        <a:p>
          <a:endParaRPr lang="en-US" sz="2000"/>
        </a:p>
      </dgm:t>
    </dgm:pt>
    <dgm:pt modelId="{349B2BE9-FA8A-4B74-B9F0-7B2309E8C210}">
      <dgm:prSet custT="1"/>
      <dgm:spPr/>
      <dgm:t>
        <a:bodyPr/>
        <a:lstStyle/>
        <a:p>
          <a:r>
            <a:rPr lang="en-US" sz="1000" b="1"/>
            <a:t>Residential care:</a:t>
          </a:r>
          <a:r>
            <a:rPr lang="en-US" sz="1000"/>
            <a:t> Care homes provide accommodation and ongoing support when living independently becomes difficult. </a:t>
          </a:r>
        </a:p>
      </dgm:t>
    </dgm:pt>
    <dgm:pt modelId="{DC571402-20A2-4F8D-8D7B-01356DB6718B}" type="parTrans" cxnId="{8D3C260A-4AC0-4787-A94C-12DFD3FA9A33}">
      <dgm:prSet/>
      <dgm:spPr/>
      <dgm:t>
        <a:bodyPr/>
        <a:lstStyle/>
        <a:p>
          <a:endParaRPr lang="en-US"/>
        </a:p>
      </dgm:t>
    </dgm:pt>
    <dgm:pt modelId="{3DCFB645-DC1C-4136-A067-F18E8D40B761}" type="sibTrans" cxnId="{8D3C260A-4AC0-4787-A94C-12DFD3FA9A33}">
      <dgm:prSet/>
      <dgm:spPr/>
      <dgm:t>
        <a:bodyPr/>
        <a:lstStyle/>
        <a:p>
          <a:endParaRPr lang="en-US" sz="2000"/>
        </a:p>
      </dgm:t>
    </dgm:pt>
    <dgm:pt modelId="{DE7657D8-A861-4145-A2B6-54F126F3F5BB}">
      <dgm:prSet custT="1"/>
      <dgm:spPr/>
      <dgm:t>
        <a:bodyPr/>
        <a:lstStyle/>
        <a:p>
          <a:r>
            <a:rPr lang="en-US" sz="1000" b="1"/>
            <a:t>NHS and social care:</a:t>
          </a:r>
          <a:r>
            <a:rPr lang="en-US" sz="1000"/>
            <a:t> Joint working can improve coordination between health and care services. </a:t>
          </a:r>
        </a:p>
      </dgm:t>
    </dgm:pt>
    <dgm:pt modelId="{A49EC007-DFBB-41BB-9313-87FD806419A7}" type="parTrans" cxnId="{2C035C47-0E50-4C29-8CA4-D307339EBDEA}">
      <dgm:prSet/>
      <dgm:spPr/>
      <dgm:t>
        <a:bodyPr/>
        <a:lstStyle/>
        <a:p>
          <a:endParaRPr lang="en-US"/>
        </a:p>
      </dgm:t>
    </dgm:pt>
    <dgm:pt modelId="{DBD13D41-0F73-49C8-B82A-D6D471F7B599}" type="sibTrans" cxnId="{2C035C47-0E50-4C29-8CA4-D307339EBDEA}">
      <dgm:prSet/>
      <dgm:spPr/>
      <dgm:t>
        <a:bodyPr/>
        <a:lstStyle/>
        <a:p>
          <a:endParaRPr lang="en-US" sz="2000"/>
        </a:p>
      </dgm:t>
    </dgm:pt>
    <dgm:pt modelId="{6771224A-0F39-4B01-BD42-5651153BFE59}">
      <dgm:prSet custT="1"/>
      <dgm:spPr/>
      <dgm:t>
        <a:bodyPr/>
        <a:lstStyle/>
        <a:p>
          <a:r>
            <a:rPr lang="en-US" sz="1000" b="1"/>
            <a:t>Voluntary support:</a:t>
          </a:r>
          <a:r>
            <a:rPr lang="en-US" sz="1000"/>
            <a:t> Community and voluntary organisations can provide additional social and practical support. </a:t>
          </a:r>
        </a:p>
      </dgm:t>
    </dgm:pt>
    <dgm:pt modelId="{63C6EB3C-31FF-4B9F-B774-4C3E6AD44B18}" type="parTrans" cxnId="{383D6D79-C16D-495C-BDB9-CF98392DC643}">
      <dgm:prSet/>
      <dgm:spPr/>
      <dgm:t>
        <a:bodyPr/>
        <a:lstStyle/>
        <a:p>
          <a:endParaRPr lang="en-US"/>
        </a:p>
      </dgm:t>
    </dgm:pt>
    <dgm:pt modelId="{C18DD075-ACB5-4271-8032-C33ADAFBBBD9}" type="sibTrans" cxnId="{383D6D79-C16D-495C-BDB9-CF98392DC643}">
      <dgm:prSet/>
      <dgm:spPr/>
      <dgm:t>
        <a:bodyPr/>
        <a:lstStyle/>
        <a:p>
          <a:endParaRPr lang="en-US" sz="2000"/>
        </a:p>
      </dgm:t>
    </dgm:pt>
    <dgm:pt modelId="{8F70A433-410A-4328-95CD-12425013BFC2}" type="pres">
      <dgm:prSet presAssocID="{AA9ACCA9-60AF-40E7-9BA6-FAEB4FB62EEF}" presName="cycle" presStyleCnt="0">
        <dgm:presLayoutVars>
          <dgm:dir/>
          <dgm:resizeHandles val="exact"/>
        </dgm:presLayoutVars>
      </dgm:prSet>
      <dgm:spPr/>
    </dgm:pt>
    <dgm:pt modelId="{0203CB8F-F268-4AA9-B66B-442D02F267DC}" type="pres">
      <dgm:prSet presAssocID="{623C83E9-E4E2-44A2-B5CB-31DBA2145567}" presName="node" presStyleLbl="node1" presStyleIdx="0" presStyleCnt="6">
        <dgm:presLayoutVars>
          <dgm:bulletEnabled val="1"/>
        </dgm:presLayoutVars>
      </dgm:prSet>
      <dgm:spPr/>
    </dgm:pt>
    <dgm:pt modelId="{CD57116A-8802-4F93-BB10-FD4DC1FBAABD}" type="pres">
      <dgm:prSet presAssocID="{623C83E9-E4E2-44A2-B5CB-31DBA2145567}" presName="spNode" presStyleCnt="0"/>
      <dgm:spPr/>
    </dgm:pt>
    <dgm:pt modelId="{D2690366-73C7-4054-BBFF-5FA28C0EF67B}" type="pres">
      <dgm:prSet presAssocID="{FAA3CBCA-A31F-45D5-BFB4-0E29342AFE51}" presName="sibTrans" presStyleLbl="sibTrans1D1" presStyleIdx="0" presStyleCnt="6"/>
      <dgm:spPr/>
    </dgm:pt>
    <dgm:pt modelId="{389AC479-37B1-4049-978E-7241CB5808C5}" type="pres">
      <dgm:prSet presAssocID="{CA08969F-FF1A-478D-BF2C-8FFC78F6DDBF}" presName="node" presStyleLbl="node1" presStyleIdx="1" presStyleCnt="6">
        <dgm:presLayoutVars>
          <dgm:bulletEnabled val="1"/>
        </dgm:presLayoutVars>
      </dgm:prSet>
      <dgm:spPr/>
    </dgm:pt>
    <dgm:pt modelId="{188E70EF-41A0-4EB7-8ADB-4BC1A8DE869D}" type="pres">
      <dgm:prSet presAssocID="{CA08969F-FF1A-478D-BF2C-8FFC78F6DDBF}" presName="spNode" presStyleCnt="0"/>
      <dgm:spPr/>
    </dgm:pt>
    <dgm:pt modelId="{BB765FBC-E25F-4756-A37F-BEAC80D96C89}" type="pres">
      <dgm:prSet presAssocID="{3117CC9B-FEC5-4D73-A121-AE1B062EDAB8}" presName="sibTrans" presStyleLbl="sibTrans1D1" presStyleIdx="1" presStyleCnt="6"/>
      <dgm:spPr/>
    </dgm:pt>
    <dgm:pt modelId="{811D2338-75A8-4C8F-B66F-52CA9DE0E267}" type="pres">
      <dgm:prSet presAssocID="{9EE2A4BA-21BC-4AA9-9C2E-990D31EEF655}" presName="node" presStyleLbl="node1" presStyleIdx="2" presStyleCnt="6">
        <dgm:presLayoutVars>
          <dgm:bulletEnabled val="1"/>
        </dgm:presLayoutVars>
      </dgm:prSet>
      <dgm:spPr/>
    </dgm:pt>
    <dgm:pt modelId="{620AB966-5795-4845-8CC7-8581AD68BA9D}" type="pres">
      <dgm:prSet presAssocID="{9EE2A4BA-21BC-4AA9-9C2E-990D31EEF655}" presName="spNode" presStyleCnt="0"/>
      <dgm:spPr/>
    </dgm:pt>
    <dgm:pt modelId="{82CBDAB1-9B58-4002-9818-AFEAD1E44A79}" type="pres">
      <dgm:prSet presAssocID="{E16466CA-F5FA-4367-B5B0-1C703C82FA57}" presName="sibTrans" presStyleLbl="sibTrans1D1" presStyleIdx="2" presStyleCnt="6"/>
      <dgm:spPr/>
    </dgm:pt>
    <dgm:pt modelId="{80E4C386-E2EB-4212-AD52-06FFA5A3BCCB}" type="pres">
      <dgm:prSet presAssocID="{349B2BE9-FA8A-4B74-B9F0-7B2309E8C210}" presName="node" presStyleLbl="node1" presStyleIdx="3" presStyleCnt="6">
        <dgm:presLayoutVars>
          <dgm:bulletEnabled val="1"/>
        </dgm:presLayoutVars>
      </dgm:prSet>
      <dgm:spPr/>
    </dgm:pt>
    <dgm:pt modelId="{B91275DC-133E-441F-BA0F-FE2C0C2712A5}" type="pres">
      <dgm:prSet presAssocID="{349B2BE9-FA8A-4B74-B9F0-7B2309E8C210}" presName="spNode" presStyleCnt="0"/>
      <dgm:spPr/>
    </dgm:pt>
    <dgm:pt modelId="{81C1B470-7859-4BD0-9845-8D0EAD9B7350}" type="pres">
      <dgm:prSet presAssocID="{3DCFB645-DC1C-4136-A067-F18E8D40B761}" presName="sibTrans" presStyleLbl="sibTrans1D1" presStyleIdx="3" presStyleCnt="6"/>
      <dgm:spPr/>
    </dgm:pt>
    <dgm:pt modelId="{72245328-DB4B-4A21-B8DC-1073B4D3DFA3}" type="pres">
      <dgm:prSet presAssocID="{DE7657D8-A861-4145-A2B6-54F126F3F5BB}" presName="node" presStyleLbl="node1" presStyleIdx="4" presStyleCnt="6">
        <dgm:presLayoutVars>
          <dgm:bulletEnabled val="1"/>
        </dgm:presLayoutVars>
      </dgm:prSet>
      <dgm:spPr/>
    </dgm:pt>
    <dgm:pt modelId="{B4F35EA0-70F7-44B7-84B1-C03C3BA0AEF5}" type="pres">
      <dgm:prSet presAssocID="{DE7657D8-A861-4145-A2B6-54F126F3F5BB}" presName="spNode" presStyleCnt="0"/>
      <dgm:spPr/>
    </dgm:pt>
    <dgm:pt modelId="{92916DF2-B876-46E0-A3D8-DB86027172FD}" type="pres">
      <dgm:prSet presAssocID="{DBD13D41-0F73-49C8-B82A-D6D471F7B599}" presName="sibTrans" presStyleLbl="sibTrans1D1" presStyleIdx="4" presStyleCnt="6"/>
      <dgm:spPr/>
    </dgm:pt>
    <dgm:pt modelId="{6615D76E-027B-46AF-87F6-F2462574B056}" type="pres">
      <dgm:prSet presAssocID="{6771224A-0F39-4B01-BD42-5651153BFE59}" presName="node" presStyleLbl="node1" presStyleIdx="5" presStyleCnt="6">
        <dgm:presLayoutVars>
          <dgm:bulletEnabled val="1"/>
        </dgm:presLayoutVars>
      </dgm:prSet>
      <dgm:spPr/>
    </dgm:pt>
    <dgm:pt modelId="{D5D5D2BB-EFC3-4524-8039-06E262ABC389}" type="pres">
      <dgm:prSet presAssocID="{6771224A-0F39-4B01-BD42-5651153BFE59}" presName="spNode" presStyleCnt="0"/>
      <dgm:spPr/>
    </dgm:pt>
    <dgm:pt modelId="{68BE1F91-0DFB-4946-9D0D-2743F257112B}" type="pres">
      <dgm:prSet presAssocID="{C18DD075-ACB5-4271-8032-C33ADAFBBBD9}" presName="sibTrans" presStyleLbl="sibTrans1D1" presStyleIdx="5" presStyleCnt="6"/>
      <dgm:spPr/>
    </dgm:pt>
  </dgm:ptLst>
  <dgm:cxnLst>
    <dgm:cxn modelId="{8D3C260A-4AC0-4787-A94C-12DFD3FA9A33}" srcId="{AA9ACCA9-60AF-40E7-9BA6-FAEB4FB62EEF}" destId="{349B2BE9-FA8A-4B74-B9F0-7B2309E8C210}" srcOrd="3" destOrd="0" parTransId="{DC571402-20A2-4F8D-8D7B-01356DB6718B}" sibTransId="{3DCFB645-DC1C-4136-A067-F18E8D40B761}"/>
    <dgm:cxn modelId="{7E45201A-7219-43F7-894E-4B501CDFD133}" type="presOf" srcId="{FAA3CBCA-A31F-45D5-BFB4-0E29342AFE51}" destId="{D2690366-73C7-4054-BBFF-5FA28C0EF67B}" srcOrd="0" destOrd="0" presId="urn:microsoft.com/office/officeart/2005/8/layout/cycle5"/>
    <dgm:cxn modelId="{CBF85D26-2D83-4389-9491-E320A2C8B77A}" type="presOf" srcId="{C18DD075-ACB5-4271-8032-C33ADAFBBBD9}" destId="{68BE1F91-0DFB-4946-9D0D-2743F257112B}" srcOrd="0" destOrd="0" presId="urn:microsoft.com/office/officeart/2005/8/layout/cycle5"/>
    <dgm:cxn modelId="{F862FD35-32E9-4557-988B-750944E40C38}" srcId="{AA9ACCA9-60AF-40E7-9BA6-FAEB4FB62EEF}" destId="{9EE2A4BA-21BC-4AA9-9C2E-990D31EEF655}" srcOrd="2" destOrd="0" parTransId="{4A3226E6-EA4C-441E-80BE-099C29DA3100}" sibTransId="{E16466CA-F5FA-4367-B5B0-1C703C82FA57}"/>
    <dgm:cxn modelId="{99F5BD5E-B252-451D-B92A-3349FA830C86}" type="presOf" srcId="{3117CC9B-FEC5-4D73-A121-AE1B062EDAB8}" destId="{BB765FBC-E25F-4756-A37F-BEAC80D96C89}" srcOrd="0" destOrd="0" presId="urn:microsoft.com/office/officeart/2005/8/layout/cycle5"/>
    <dgm:cxn modelId="{2C035C47-0E50-4C29-8CA4-D307339EBDEA}" srcId="{AA9ACCA9-60AF-40E7-9BA6-FAEB4FB62EEF}" destId="{DE7657D8-A861-4145-A2B6-54F126F3F5BB}" srcOrd="4" destOrd="0" parTransId="{A49EC007-DFBB-41BB-9313-87FD806419A7}" sibTransId="{DBD13D41-0F73-49C8-B82A-D6D471F7B599}"/>
    <dgm:cxn modelId="{8A75476D-121B-4F11-984A-3EDAB9C8E7A0}" type="presOf" srcId="{6771224A-0F39-4B01-BD42-5651153BFE59}" destId="{6615D76E-027B-46AF-87F6-F2462574B056}" srcOrd="0" destOrd="0" presId="urn:microsoft.com/office/officeart/2005/8/layout/cycle5"/>
    <dgm:cxn modelId="{383D6D79-C16D-495C-BDB9-CF98392DC643}" srcId="{AA9ACCA9-60AF-40E7-9BA6-FAEB4FB62EEF}" destId="{6771224A-0F39-4B01-BD42-5651153BFE59}" srcOrd="5" destOrd="0" parTransId="{63C6EB3C-31FF-4B9F-B774-4C3E6AD44B18}" sibTransId="{C18DD075-ACB5-4271-8032-C33ADAFBBBD9}"/>
    <dgm:cxn modelId="{3EB51889-2C07-4690-AD2A-5DCD38DF0CCA}" type="presOf" srcId="{349B2BE9-FA8A-4B74-B9F0-7B2309E8C210}" destId="{80E4C386-E2EB-4212-AD52-06FFA5A3BCCB}" srcOrd="0" destOrd="0" presId="urn:microsoft.com/office/officeart/2005/8/layout/cycle5"/>
    <dgm:cxn modelId="{F5AAC1A3-5203-4D66-B40E-75B18C190750}" type="presOf" srcId="{623C83E9-E4E2-44A2-B5CB-31DBA2145567}" destId="{0203CB8F-F268-4AA9-B66B-442D02F267DC}" srcOrd="0" destOrd="0" presId="urn:microsoft.com/office/officeart/2005/8/layout/cycle5"/>
    <dgm:cxn modelId="{2D1937B2-0B52-435A-9F5D-8F0A67B5BFBC}" type="presOf" srcId="{3DCFB645-DC1C-4136-A067-F18E8D40B761}" destId="{81C1B470-7859-4BD0-9845-8D0EAD9B7350}" srcOrd="0" destOrd="0" presId="urn:microsoft.com/office/officeart/2005/8/layout/cycle5"/>
    <dgm:cxn modelId="{D87632B4-DF85-4FDB-A7E9-05A591413D65}" type="presOf" srcId="{DE7657D8-A861-4145-A2B6-54F126F3F5BB}" destId="{72245328-DB4B-4A21-B8DC-1073B4D3DFA3}" srcOrd="0" destOrd="0" presId="urn:microsoft.com/office/officeart/2005/8/layout/cycle5"/>
    <dgm:cxn modelId="{EDD612BE-90A3-4CFB-9D34-D04EC25EA15F}" type="presOf" srcId="{E16466CA-F5FA-4367-B5B0-1C703C82FA57}" destId="{82CBDAB1-9B58-4002-9818-AFEAD1E44A79}" srcOrd="0" destOrd="0" presId="urn:microsoft.com/office/officeart/2005/8/layout/cycle5"/>
    <dgm:cxn modelId="{8670DAC7-1C24-4238-8B70-149BA30C7050}" srcId="{AA9ACCA9-60AF-40E7-9BA6-FAEB4FB62EEF}" destId="{623C83E9-E4E2-44A2-B5CB-31DBA2145567}" srcOrd="0" destOrd="0" parTransId="{BC876276-5A1F-4E92-9BE7-4BD9F85BE90D}" sibTransId="{FAA3CBCA-A31F-45D5-BFB4-0E29342AFE51}"/>
    <dgm:cxn modelId="{D4289DD6-E8A6-4DEE-AB56-43EE18DBDDB5}" type="presOf" srcId="{9EE2A4BA-21BC-4AA9-9C2E-990D31EEF655}" destId="{811D2338-75A8-4C8F-B66F-52CA9DE0E267}" srcOrd="0" destOrd="0" presId="urn:microsoft.com/office/officeart/2005/8/layout/cycle5"/>
    <dgm:cxn modelId="{8F7A75E9-5802-4235-B18D-85E1D1C6EE27}" type="presOf" srcId="{AA9ACCA9-60AF-40E7-9BA6-FAEB4FB62EEF}" destId="{8F70A433-410A-4328-95CD-12425013BFC2}" srcOrd="0" destOrd="0" presId="urn:microsoft.com/office/officeart/2005/8/layout/cycle5"/>
    <dgm:cxn modelId="{42CC56EC-E406-4EF9-99D6-8B539D63532E}" type="presOf" srcId="{DBD13D41-0F73-49C8-B82A-D6D471F7B599}" destId="{92916DF2-B876-46E0-A3D8-DB86027172FD}" srcOrd="0" destOrd="0" presId="urn:microsoft.com/office/officeart/2005/8/layout/cycle5"/>
    <dgm:cxn modelId="{227710F0-9C9B-4CEE-910B-CAE34BB4AFED}" srcId="{AA9ACCA9-60AF-40E7-9BA6-FAEB4FB62EEF}" destId="{CA08969F-FF1A-478D-BF2C-8FFC78F6DDBF}" srcOrd="1" destOrd="0" parTransId="{BA4B733F-2C43-4E7B-B174-3811C69F1AAB}" sibTransId="{3117CC9B-FEC5-4D73-A121-AE1B062EDAB8}"/>
    <dgm:cxn modelId="{92841DFA-9113-4279-A7BE-C6737DD47F8F}" type="presOf" srcId="{CA08969F-FF1A-478D-BF2C-8FFC78F6DDBF}" destId="{389AC479-37B1-4049-978E-7241CB5808C5}" srcOrd="0" destOrd="0" presId="urn:microsoft.com/office/officeart/2005/8/layout/cycle5"/>
    <dgm:cxn modelId="{3E35B3D3-13F5-4BD8-86DB-F56641DCB62C}" type="presParOf" srcId="{8F70A433-410A-4328-95CD-12425013BFC2}" destId="{0203CB8F-F268-4AA9-B66B-442D02F267DC}" srcOrd="0" destOrd="0" presId="urn:microsoft.com/office/officeart/2005/8/layout/cycle5"/>
    <dgm:cxn modelId="{75CEEE32-611B-4E8F-9AE5-5EEB59E3FBB4}" type="presParOf" srcId="{8F70A433-410A-4328-95CD-12425013BFC2}" destId="{CD57116A-8802-4F93-BB10-FD4DC1FBAABD}" srcOrd="1" destOrd="0" presId="urn:microsoft.com/office/officeart/2005/8/layout/cycle5"/>
    <dgm:cxn modelId="{12599A00-1B5B-400F-B787-3A10A762010C}" type="presParOf" srcId="{8F70A433-410A-4328-95CD-12425013BFC2}" destId="{D2690366-73C7-4054-BBFF-5FA28C0EF67B}" srcOrd="2" destOrd="0" presId="urn:microsoft.com/office/officeart/2005/8/layout/cycle5"/>
    <dgm:cxn modelId="{CAE38CA5-E586-4083-AE8B-8F1423F33DC3}" type="presParOf" srcId="{8F70A433-410A-4328-95CD-12425013BFC2}" destId="{389AC479-37B1-4049-978E-7241CB5808C5}" srcOrd="3" destOrd="0" presId="urn:microsoft.com/office/officeart/2005/8/layout/cycle5"/>
    <dgm:cxn modelId="{A47A7762-B4B3-4FEF-B424-9EDC4612A387}" type="presParOf" srcId="{8F70A433-410A-4328-95CD-12425013BFC2}" destId="{188E70EF-41A0-4EB7-8ADB-4BC1A8DE869D}" srcOrd="4" destOrd="0" presId="urn:microsoft.com/office/officeart/2005/8/layout/cycle5"/>
    <dgm:cxn modelId="{145118CE-1E2F-4E22-9FF6-5667D1E97BDA}" type="presParOf" srcId="{8F70A433-410A-4328-95CD-12425013BFC2}" destId="{BB765FBC-E25F-4756-A37F-BEAC80D96C89}" srcOrd="5" destOrd="0" presId="urn:microsoft.com/office/officeart/2005/8/layout/cycle5"/>
    <dgm:cxn modelId="{52D21663-670F-456C-AE02-5C6B09A40CB6}" type="presParOf" srcId="{8F70A433-410A-4328-95CD-12425013BFC2}" destId="{811D2338-75A8-4C8F-B66F-52CA9DE0E267}" srcOrd="6" destOrd="0" presId="urn:microsoft.com/office/officeart/2005/8/layout/cycle5"/>
    <dgm:cxn modelId="{50F6664E-240D-4713-A233-99F23392AE23}" type="presParOf" srcId="{8F70A433-410A-4328-95CD-12425013BFC2}" destId="{620AB966-5795-4845-8CC7-8581AD68BA9D}" srcOrd="7" destOrd="0" presId="urn:microsoft.com/office/officeart/2005/8/layout/cycle5"/>
    <dgm:cxn modelId="{6CCC6EAE-7A9C-4701-A612-0E97D5FB7D2E}" type="presParOf" srcId="{8F70A433-410A-4328-95CD-12425013BFC2}" destId="{82CBDAB1-9B58-4002-9818-AFEAD1E44A79}" srcOrd="8" destOrd="0" presId="urn:microsoft.com/office/officeart/2005/8/layout/cycle5"/>
    <dgm:cxn modelId="{520AC666-F866-4FF5-8A31-917D7EBA826C}" type="presParOf" srcId="{8F70A433-410A-4328-95CD-12425013BFC2}" destId="{80E4C386-E2EB-4212-AD52-06FFA5A3BCCB}" srcOrd="9" destOrd="0" presId="urn:microsoft.com/office/officeart/2005/8/layout/cycle5"/>
    <dgm:cxn modelId="{B2222F72-175C-4E72-A5D1-1C34C5E07426}" type="presParOf" srcId="{8F70A433-410A-4328-95CD-12425013BFC2}" destId="{B91275DC-133E-441F-BA0F-FE2C0C2712A5}" srcOrd="10" destOrd="0" presId="urn:microsoft.com/office/officeart/2005/8/layout/cycle5"/>
    <dgm:cxn modelId="{6DB1F293-6C04-45C9-B7F6-8F913CEBA03C}" type="presParOf" srcId="{8F70A433-410A-4328-95CD-12425013BFC2}" destId="{81C1B470-7859-4BD0-9845-8D0EAD9B7350}" srcOrd="11" destOrd="0" presId="urn:microsoft.com/office/officeart/2005/8/layout/cycle5"/>
    <dgm:cxn modelId="{C4E6CFE5-75DE-4431-ABD1-7231941FCEF0}" type="presParOf" srcId="{8F70A433-410A-4328-95CD-12425013BFC2}" destId="{72245328-DB4B-4A21-B8DC-1073B4D3DFA3}" srcOrd="12" destOrd="0" presId="urn:microsoft.com/office/officeart/2005/8/layout/cycle5"/>
    <dgm:cxn modelId="{EDA85F14-940F-4A0E-8CCA-7B397DFE6BF6}" type="presParOf" srcId="{8F70A433-410A-4328-95CD-12425013BFC2}" destId="{B4F35EA0-70F7-44B7-84B1-C03C3BA0AEF5}" srcOrd="13" destOrd="0" presId="urn:microsoft.com/office/officeart/2005/8/layout/cycle5"/>
    <dgm:cxn modelId="{CBC491EF-731A-4181-A7B5-CD25CC2A671C}" type="presParOf" srcId="{8F70A433-410A-4328-95CD-12425013BFC2}" destId="{92916DF2-B876-46E0-A3D8-DB86027172FD}" srcOrd="14" destOrd="0" presId="urn:microsoft.com/office/officeart/2005/8/layout/cycle5"/>
    <dgm:cxn modelId="{790BE80C-6FA4-4E4C-8E34-1D543CF09C94}" type="presParOf" srcId="{8F70A433-410A-4328-95CD-12425013BFC2}" destId="{6615D76E-027B-46AF-87F6-F2462574B056}" srcOrd="15" destOrd="0" presId="urn:microsoft.com/office/officeart/2005/8/layout/cycle5"/>
    <dgm:cxn modelId="{E79D300D-1EAD-4CDC-BFE8-C22101A63203}" type="presParOf" srcId="{8F70A433-410A-4328-95CD-12425013BFC2}" destId="{D5D5D2BB-EFC3-4524-8039-06E262ABC389}" srcOrd="16" destOrd="0" presId="urn:microsoft.com/office/officeart/2005/8/layout/cycle5"/>
    <dgm:cxn modelId="{F231A100-5D06-47B3-8F71-79380E694FC4}" type="presParOf" srcId="{8F70A433-410A-4328-95CD-12425013BFC2}" destId="{68BE1F91-0DFB-4946-9D0D-2743F257112B}" srcOrd="17" destOrd="0" presId="urn:microsoft.com/office/officeart/2005/8/layout/cycle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3025C10-3504-4FF5-978D-F7B2C32E8165}"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CE68D41F-BEC2-460B-977E-B4542DC963E9}">
      <dgm:prSet/>
      <dgm:spPr/>
      <dgm:t>
        <a:bodyPr/>
        <a:lstStyle/>
        <a:p>
          <a:r>
            <a:rPr lang="en-US" b="1"/>
            <a:t>Person-centred care:</a:t>
          </a:r>
          <a:r>
            <a:rPr lang="en-US"/>
            <a:t> Support should focus on the older person’s individual needs, wishes and abilities (Ebrahimi et al., 2021). </a:t>
          </a:r>
        </a:p>
      </dgm:t>
    </dgm:pt>
    <dgm:pt modelId="{5B650122-AD42-4F50-AD3B-272FB9BCD5D6}" type="parTrans" cxnId="{DDEBCC55-9AD8-4FA8-85A5-637D222C693A}">
      <dgm:prSet/>
      <dgm:spPr/>
      <dgm:t>
        <a:bodyPr/>
        <a:lstStyle/>
        <a:p>
          <a:endParaRPr lang="en-US"/>
        </a:p>
      </dgm:t>
    </dgm:pt>
    <dgm:pt modelId="{E167D5AD-AF41-43EE-BCA3-2CD26F9DDBE4}" type="sibTrans" cxnId="{DDEBCC55-9AD8-4FA8-85A5-637D222C693A}">
      <dgm:prSet/>
      <dgm:spPr/>
      <dgm:t>
        <a:bodyPr/>
        <a:lstStyle/>
        <a:p>
          <a:endParaRPr lang="en-US"/>
        </a:p>
      </dgm:t>
    </dgm:pt>
    <dgm:pt modelId="{324F9C94-8B78-4257-BBAB-A68BF3DC0ABE}">
      <dgm:prSet/>
      <dgm:spPr/>
      <dgm:t>
        <a:bodyPr/>
        <a:lstStyle/>
        <a:p>
          <a:r>
            <a:rPr lang="en-US" b="1"/>
            <a:t>Healthy ageing:</a:t>
          </a:r>
          <a:r>
            <a:rPr lang="en-US"/>
            <a:t> The focus should be on maintaining functional ability and supporting wellbeing (WHO, 2024). </a:t>
          </a:r>
        </a:p>
      </dgm:t>
    </dgm:pt>
    <dgm:pt modelId="{24E76FBA-822C-4491-957E-B71AEECADB8E}" type="parTrans" cxnId="{2966C824-A55C-4780-BE92-462F4CD47B15}">
      <dgm:prSet/>
      <dgm:spPr/>
      <dgm:t>
        <a:bodyPr/>
        <a:lstStyle/>
        <a:p>
          <a:endParaRPr lang="en-US"/>
        </a:p>
      </dgm:t>
    </dgm:pt>
    <dgm:pt modelId="{112F6B0F-F0F8-40E2-94A7-33EA37C21A60}" type="sibTrans" cxnId="{2966C824-A55C-4780-BE92-462F4CD47B15}">
      <dgm:prSet/>
      <dgm:spPr/>
      <dgm:t>
        <a:bodyPr/>
        <a:lstStyle/>
        <a:p>
          <a:endParaRPr lang="en-US"/>
        </a:p>
      </dgm:t>
    </dgm:pt>
    <dgm:pt modelId="{4426AE85-B35F-44A9-97C0-A7A818FFF9BD}">
      <dgm:prSet/>
      <dgm:spPr/>
      <dgm:t>
        <a:bodyPr/>
        <a:lstStyle/>
        <a:p>
          <a:r>
            <a:rPr lang="en-US" b="1"/>
            <a:t>Application:</a:t>
          </a:r>
          <a:r>
            <a:rPr lang="en-US"/>
            <a:t> These approaches encourage independence, choice and participation in decisions. </a:t>
          </a:r>
        </a:p>
      </dgm:t>
    </dgm:pt>
    <dgm:pt modelId="{8C26A095-98CC-4344-882B-0B8754798797}" type="parTrans" cxnId="{3D7AD101-6C43-4923-8C14-81FAD6599E13}">
      <dgm:prSet/>
      <dgm:spPr/>
      <dgm:t>
        <a:bodyPr/>
        <a:lstStyle/>
        <a:p>
          <a:endParaRPr lang="en-US"/>
        </a:p>
      </dgm:t>
    </dgm:pt>
    <dgm:pt modelId="{3D913B73-956D-421B-9B88-F8E8391507E5}" type="sibTrans" cxnId="{3D7AD101-6C43-4923-8C14-81FAD6599E13}">
      <dgm:prSet/>
      <dgm:spPr/>
      <dgm:t>
        <a:bodyPr/>
        <a:lstStyle/>
        <a:p>
          <a:endParaRPr lang="en-US"/>
        </a:p>
      </dgm:t>
    </dgm:pt>
    <dgm:pt modelId="{B74A8D9F-FCAD-47A8-B09A-D8A4C6B07A42}">
      <dgm:prSet/>
      <dgm:spPr/>
      <dgm:t>
        <a:bodyPr/>
        <a:lstStyle/>
        <a:p>
          <a:r>
            <a:rPr lang="en-US" b="1"/>
            <a:t>UK policy:</a:t>
          </a:r>
          <a:r>
            <a:rPr lang="en-US"/>
            <a:t> The Care Act framework promotes wellbeing, prevention and person-centred care (Department of Health and Social Care, 2025). </a:t>
          </a:r>
        </a:p>
      </dgm:t>
    </dgm:pt>
    <dgm:pt modelId="{2EB55FDD-48FF-4C8E-950B-9B8E27C03F3A}" type="parTrans" cxnId="{279A702C-EBC7-4168-9183-58485EF4C3B8}">
      <dgm:prSet/>
      <dgm:spPr/>
      <dgm:t>
        <a:bodyPr/>
        <a:lstStyle/>
        <a:p>
          <a:endParaRPr lang="en-US"/>
        </a:p>
      </dgm:t>
    </dgm:pt>
    <dgm:pt modelId="{01A6517F-021A-4DEA-B9A1-87497A541EC7}" type="sibTrans" cxnId="{279A702C-EBC7-4168-9183-58485EF4C3B8}">
      <dgm:prSet/>
      <dgm:spPr/>
      <dgm:t>
        <a:bodyPr/>
        <a:lstStyle/>
        <a:p>
          <a:endParaRPr lang="en-US"/>
        </a:p>
      </dgm:t>
    </dgm:pt>
    <dgm:pt modelId="{7C700992-E60C-40E5-8CCC-FD36F09E5E1C}">
      <dgm:prSet/>
      <dgm:spPr/>
      <dgm:t>
        <a:bodyPr/>
        <a:lstStyle/>
        <a:p>
          <a:r>
            <a:rPr lang="en-US" b="1"/>
            <a:t>Impact:</a:t>
          </a:r>
          <a:r>
            <a:rPr lang="en-US"/>
            <a:t> Policy can support services to provide safer, more personalised and coordinated care. </a:t>
          </a:r>
        </a:p>
      </dgm:t>
    </dgm:pt>
    <dgm:pt modelId="{A025A76C-0018-45F7-BF3D-546E09DEE1ED}" type="parTrans" cxnId="{F59E6751-DD84-420F-B8F0-B15094EA2D1E}">
      <dgm:prSet/>
      <dgm:spPr/>
      <dgm:t>
        <a:bodyPr/>
        <a:lstStyle/>
        <a:p>
          <a:endParaRPr lang="en-US"/>
        </a:p>
      </dgm:t>
    </dgm:pt>
    <dgm:pt modelId="{FEE24752-90C1-4B33-9F43-9E6274098B1F}" type="sibTrans" cxnId="{F59E6751-DD84-420F-B8F0-B15094EA2D1E}">
      <dgm:prSet/>
      <dgm:spPr/>
      <dgm:t>
        <a:bodyPr/>
        <a:lstStyle/>
        <a:p>
          <a:endParaRPr lang="en-US"/>
        </a:p>
      </dgm:t>
    </dgm:pt>
    <dgm:pt modelId="{6B29B4D5-8EAF-47D6-8EB7-7D8B2C012B48}" type="pres">
      <dgm:prSet presAssocID="{13025C10-3504-4FF5-978D-F7B2C32E8165}" presName="outerComposite" presStyleCnt="0">
        <dgm:presLayoutVars>
          <dgm:chMax val="5"/>
          <dgm:dir/>
          <dgm:resizeHandles val="exact"/>
        </dgm:presLayoutVars>
      </dgm:prSet>
      <dgm:spPr/>
    </dgm:pt>
    <dgm:pt modelId="{6A795896-0C02-410B-BD93-CC230E47709A}" type="pres">
      <dgm:prSet presAssocID="{13025C10-3504-4FF5-978D-F7B2C32E8165}" presName="dummyMaxCanvas" presStyleCnt="0">
        <dgm:presLayoutVars/>
      </dgm:prSet>
      <dgm:spPr/>
    </dgm:pt>
    <dgm:pt modelId="{AEECB199-D890-4E77-901C-E70502F29C91}" type="pres">
      <dgm:prSet presAssocID="{13025C10-3504-4FF5-978D-F7B2C32E8165}" presName="FiveNodes_1" presStyleLbl="node1" presStyleIdx="0" presStyleCnt="5">
        <dgm:presLayoutVars>
          <dgm:bulletEnabled val="1"/>
        </dgm:presLayoutVars>
      </dgm:prSet>
      <dgm:spPr/>
    </dgm:pt>
    <dgm:pt modelId="{BFB2566C-841E-4F6E-BA6D-449D2A658BAC}" type="pres">
      <dgm:prSet presAssocID="{13025C10-3504-4FF5-978D-F7B2C32E8165}" presName="FiveNodes_2" presStyleLbl="node1" presStyleIdx="1" presStyleCnt="5">
        <dgm:presLayoutVars>
          <dgm:bulletEnabled val="1"/>
        </dgm:presLayoutVars>
      </dgm:prSet>
      <dgm:spPr/>
    </dgm:pt>
    <dgm:pt modelId="{17289526-1803-4ABE-96C5-C7C4F4EB6F8B}" type="pres">
      <dgm:prSet presAssocID="{13025C10-3504-4FF5-978D-F7B2C32E8165}" presName="FiveNodes_3" presStyleLbl="node1" presStyleIdx="2" presStyleCnt="5">
        <dgm:presLayoutVars>
          <dgm:bulletEnabled val="1"/>
        </dgm:presLayoutVars>
      </dgm:prSet>
      <dgm:spPr/>
    </dgm:pt>
    <dgm:pt modelId="{F08F1DFB-16B6-4F0C-9F6C-468FFB39BB69}" type="pres">
      <dgm:prSet presAssocID="{13025C10-3504-4FF5-978D-F7B2C32E8165}" presName="FiveNodes_4" presStyleLbl="node1" presStyleIdx="3" presStyleCnt="5">
        <dgm:presLayoutVars>
          <dgm:bulletEnabled val="1"/>
        </dgm:presLayoutVars>
      </dgm:prSet>
      <dgm:spPr/>
    </dgm:pt>
    <dgm:pt modelId="{8E938A07-97BF-49B4-8272-A4012202244C}" type="pres">
      <dgm:prSet presAssocID="{13025C10-3504-4FF5-978D-F7B2C32E8165}" presName="FiveNodes_5" presStyleLbl="node1" presStyleIdx="4" presStyleCnt="5">
        <dgm:presLayoutVars>
          <dgm:bulletEnabled val="1"/>
        </dgm:presLayoutVars>
      </dgm:prSet>
      <dgm:spPr/>
    </dgm:pt>
    <dgm:pt modelId="{524FA2C9-C29F-4093-A9B0-D54B01ADCCE2}" type="pres">
      <dgm:prSet presAssocID="{13025C10-3504-4FF5-978D-F7B2C32E8165}" presName="FiveConn_1-2" presStyleLbl="fgAccFollowNode1" presStyleIdx="0" presStyleCnt="4">
        <dgm:presLayoutVars>
          <dgm:bulletEnabled val="1"/>
        </dgm:presLayoutVars>
      </dgm:prSet>
      <dgm:spPr/>
    </dgm:pt>
    <dgm:pt modelId="{40A8230C-FB42-4966-89F2-547D2A702501}" type="pres">
      <dgm:prSet presAssocID="{13025C10-3504-4FF5-978D-F7B2C32E8165}" presName="FiveConn_2-3" presStyleLbl="fgAccFollowNode1" presStyleIdx="1" presStyleCnt="4">
        <dgm:presLayoutVars>
          <dgm:bulletEnabled val="1"/>
        </dgm:presLayoutVars>
      </dgm:prSet>
      <dgm:spPr/>
    </dgm:pt>
    <dgm:pt modelId="{9050B954-168C-4DEB-8A22-530BFBE571BB}" type="pres">
      <dgm:prSet presAssocID="{13025C10-3504-4FF5-978D-F7B2C32E8165}" presName="FiveConn_3-4" presStyleLbl="fgAccFollowNode1" presStyleIdx="2" presStyleCnt="4">
        <dgm:presLayoutVars>
          <dgm:bulletEnabled val="1"/>
        </dgm:presLayoutVars>
      </dgm:prSet>
      <dgm:spPr/>
    </dgm:pt>
    <dgm:pt modelId="{4AA46F22-6072-4782-9A52-83D08E8794C3}" type="pres">
      <dgm:prSet presAssocID="{13025C10-3504-4FF5-978D-F7B2C32E8165}" presName="FiveConn_4-5" presStyleLbl="fgAccFollowNode1" presStyleIdx="3" presStyleCnt="4">
        <dgm:presLayoutVars>
          <dgm:bulletEnabled val="1"/>
        </dgm:presLayoutVars>
      </dgm:prSet>
      <dgm:spPr/>
    </dgm:pt>
    <dgm:pt modelId="{8BAE2FF4-942A-423A-B1B2-EF3338F38B23}" type="pres">
      <dgm:prSet presAssocID="{13025C10-3504-4FF5-978D-F7B2C32E8165}" presName="FiveNodes_1_text" presStyleLbl="node1" presStyleIdx="4" presStyleCnt="5">
        <dgm:presLayoutVars>
          <dgm:bulletEnabled val="1"/>
        </dgm:presLayoutVars>
      </dgm:prSet>
      <dgm:spPr/>
    </dgm:pt>
    <dgm:pt modelId="{17E5E3D5-5A93-46E0-8267-701AC3D2AD15}" type="pres">
      <dgm:prSet presAssocID="{13025C10-3504-4FF5-978D-F7B2C32E8165}" presName="FiveNodes_2_text" presStyleLbl="node1" presStyleIdx="4" presStyleCnt="5">
        <dgm:presLayoutVars>
          <dgm:bulletEnabled val="1"/>
        </dgm:presLayoutVars>
      </dgm:prSet>
      <dgm:spPr/>
    </dgm:pt>
    <dgm:pt modelId="{0AE5F9EA-BA78-47CB-9A0E-9A5B12B98D0E}" type="pres">
      <dgm:prSet presAssocID="{13025C10-3504-4FF5-978D-F7B2C32E8165}" presName="FiveNodes_3_text" presStyleLbl="node1" presStyleIdx="4" presStyleCnt="5">
        <dgm:presLayoutVars>
          <dgm:bulletEnabled val="1"/>
        </dgm:presLayoutVars>
      </dgm:prSet>
      <dgm:spPr/>
    </dgm:pt>
    <dgm:pt modelId="{CB81EF02-887A-42C7-987B-C93F595052AE}" type="pres">
      <dgm:prSet presAssocID="{13025C10-3504-4FF5-978D-F7B2C32E8165}" presName="FiveNodes_4_text" presStyleLbl="node1" presStyleIdx="4" presStyleCnt="5">
        <dgm:presLayoutVars>
          <dgm:bulletEnabled val="1"/>
        </dgm:presLayoutVars>
      </dgm:prSet>
      <dgm:spPr/>
    </dgm:pt>
    <dgm:pt modelId="{C6B0B536-E7DD-44FB-9586-7D5F60876E1F}" type="pres">
      <dgm:prSet presAssocID="{13025C10-3504-4FF5-978D-F7B2C32E8165}" presName="FiveNodes_5_text" presStyleLbl="node1" presStyleIdx="4" presStyleCnt="5">
        <dgm:presLayoutVars>
          <dgm:bulletEnabled val="1"/>
        </dgm:presLayoutVars>
      </dgm:prSet>
      <dgm:spPr/>
    </dgm:pt>
  </dgm:ptLst>
  <dgm:cxnLst>
    <dgm:cxn modelId="{3D7AD101-6C43-4923-8C14-81FAD6599E13}" srcId="{13025C10-3504-4FF5-978D-F7B2C32E8165}" destId="{4426AE85-B35F-44A9-97C0-A7A818FFF9BD}" srcOrd="2" destOrd="0" parTransId="{8C26A095-98CC-4344-882B-0B8754798797}" sibTransId="{3D913B73-956D-421B-9B88-F8E8391507E5}"/>
    <dgm:cxn modelId="{E8AA3806-B009-42D2-8477-C60D7D8028E3}" type="presOf" srcId="{7C700992-E60C-40E5-8CCC-FD36F09E5E1C}" destId="{C6B0B536-E7DD-44FB-9586-7D5F60876E1F}" srcOrd="1" destOrd="0" presId="urn:microsoft.com/office/officeart/2005/8/layout/vProcess5"/>
    <dgm:cxn modelId="{DDFB0B08-CB8B-4EA1-B40A-7F897C97F4DE}" type="presOf" srcId="{4426AE85-B35F-44A9-97C0-A7A818FFF9BD}" destId="{17289526-1803-4ABE-96C5-C7C4F4EB6F8B}" srcOrd="0" destOrd="0" presId="urn:microsoft.com/office/officeart/2005/8/layout/vProcess5"/>
    <dgm:cxn modelId="{5218250D-1F0F-47E4-84E5-D6ED47097AA7}" type="presOf" srcId="{13025C10-3504-4FF5-978D-F7B2C32E8165}" destId="{6B29B4D5-8EAF-47D6-8EB7-7D8B2C012B48}" srcOrd="0" destOrd="0" presId="urn:microsoft.com/office/officeart/2005/8/layout/vProcess5"/>
    <dgm:cxn modelId="{9EC91E0E-0036-464F-94EE-1C31C528CDBB}" type="presOf" srcId="{4426AE85-B35F-44A9-97C0-A7A818FFF9BD}" destId="{0AE5F9EA-BA78-47CB-9A0E-9A5B12B98D0E}" srcOrd="1" destOrd="0" presId="urn:microsoft.com/office/officeart/2005/8/layout/vProcess5"/>
    <dgm:cxn modelId="{DC174C17-F30C-4F17-A7CB-0BC4F3A9EE3E}" type="presOf" srcId="{CE68D41F-BEC2-460B-977E-B4542DC963E9}" destId="{8BAE2FF4-942A-423A-B1B2-EF3338F38B23}" srcOrd="1" destOrd="0" presId="urn:microsoft.com/office/officeart/2005/8/layout/vProcess5"/>
    <dgm:cxn modelId="{2966C824-A55C-4780-BE92-462F4CD47B15}" srcId="{13025C10-3504-4FF5-978D-F7B2C32E8165}" destId="{324F9C94-8B78-4257-BBAB-A68BF3DC0ABE}" srcOrd="1" destOrd="0" parTransId="{24E76FBA-822C-4491-957E-B71AEECADB8E}" sibTransId="{112F6B0F-F0F8-40E2-94A7-33EA37C21A60}"/>
    <dgm:cxn modelId="{F02BCD2B-9399-4F98-BEC9-D8EB0CAAF88E}" type="presOf" srcId="{B74A8D9F-FCAD-47A8-B09A-D8A4C6B07A42}" destId="{F08F1DFB-16B6-4F0C-9F6C-468FFB39BB69}" srcOrd="0" destOrd="0" presId="urn:microsoft.com/office/officeart/2005/8/layout/vProcess5"/>
    <dgm:cxn modelId="{279A702C-EBC7-4168-9183-58485EF4C3B8}" srcId="{13025C10-3504-4FF5-978D-F7B2C32E8165}" destId="{B74A8D9F-FCAD-47A8-B09A-D8A4C6B07A42}" srcOrd="3" destOrd="0" parTransId="{2EB55FDD-48FF-4C8E-950B-9B8E27C03F3A}" sibTransId="{01A6517F-021A-4DEA-B9A1-87497A541EC7}"/>
    <dgm:cxn modelId="{8CE07C39-5A0E-467A-B9D4-686AF5A6F8BE}" type="presOf" srcId="{01A6517F-021A-4DEA-B9A1-87497A541EC7}" destId="{4AA46F22-6072-4782-9A52-83D08E8794C3}" srcOrd="0" destOrd="0" presId="urn:microsoft.com/office/officeart/2005/8/layout/vProcess5"/>
    <dgm:cxn modelId="{6D5B1961-4E71-4F4F-973B-6895BEFFB29A}" type="presOf" srcId="{112F6B0F-F0F8-40E2-94A7-33EA37C21A60}" destId="{40A8230C-FB42-4966-89F2-547D2A702501}" srcOrd="0" destOrd="0" presId="urn:microsoft.com/office/officeart/2005/8/layout/vProcess5"/>
    <dgm:cxn modelId="{3BF26364-39A1-4ECE-B66A-8CE6A068BE03}" type="presOf" srcId="{324F9C94-8B78-4257-BBAB-A68BF3DC0ABE}" destId="{BFB2566C-841E-4F6E-BA6D-449D2A658BAC}" srcOrd="0" destOrd="0" presId="urn:microsoft.com/office/officeart/2005/8/layout/vProcess5"/>
    <dgm:cxn modelId="{9BD55F66-3AAE-4E14-900D-819E163872DD}" type="presOf" srcId="{324F9C94-8B78-4257-BBAB-A68BF3DC0ABE}" destId="{17E5E3D5-5A93-46E0-8267-701AC3D2AD15}" srcOrd="1" destOrd="0" presId="urn:microsoft.com/office/officeart/2005/8/layout/vProcess5"/>
    <dgm:cxn modelId="{F59E6751-DD84-420F-B8F0-B15094EA2D1E}" srcId="{13025C10-3504-4FF5-978D-F7B2C32E8165}" destId="{7C700992-E60C-40E5-8CCC-FD36F09E5E1C}" srcOrd="4" destOrd="0" parTransId="{A025A76C-0018-45F7-BF3D-546E09DEE1ED}" sibTransId="{FEE24752-90C1-4B33-9F43-9E6274098B1F}"/>
    <dgm:cxn modelId="{DDEBCC55-9AD8-4FA8-85A5-637D222C693A}" srcId="{13025C10-3504-4FF5-978D-F7B2C32E8165}" destId="{CE68D41F-BEC2-460B-977E-B4542DC963E9}" srcOrd="0" destOrd="0" parTransId="{5B650122-AD42-4F50-AD3B-272FB9BCD5D6}" sibTransId="{E167D5AD-AF41-43EE-BCA3-2CD26F9DDBE4}"/>
    <dgm:cxn modelId="{90D9045A-2F96-496E-B4CE-625A7CDF1EA3}" type="presOf" srcId="{7C700992-E60C-40E5-8CCC-FD36F09E5E1C}" destId="{8E938A07-97BF-49B4-8272-A4012202244C}" srcOrd="0" destOrd="0" presId="urn:microsoft.com/office/officeart/2005/8/layout/vProcess5"/>
    <dgm:cxn modelId="{4407E691-002C-4C59-82E9-02695BE67EC6}" type="presOf" srcId="{B74A8D9F-FCAD-47A8-B09A-D8A4C6B07A42}" destId="{CB81EF02-887A-42C7-987B-C93F595052AE}" srcOrd="1" destOrd="0" presId="urn:microsoft.com/office/officeart/2005/8/layout/vProcess5"/>
    <dgm:cxn modelId="{1E9E5EC9-39D6-4A26-8321-D06E7D8349BC}" type="presOf" srcId="{3D913B73-956D-421B-9B88-F8E8391507E5}" destId="{9050B954-168C-4DEB-8A22-530BFBE571BB}" srcOrd="0" destOrd="0" presId="urn:microsoft.com/office/officeart/2005/8/layout/vProcess5"/>
    <dgm:cxn modelId="{214E5FE1-5DD9-447D-ACC3-512AAD87278D}" type="presOf" srcId="{CE68D41F-BEC2-460B-977E-B4542DC963E9}" destId="{AEECB199-D890-4E77-901C-E70502F29C91}" srcOrd="0" destOrd="0" presId="urn:microsoft.com/office/officeart/2005/8/layout/vProcess5"/>
    <dgm:cxn modelId="{748409ED-1C92-4DB7-B9B6-A0740011F478}" type="presOf" srcId="{E167D5AD-AF41-43EE-BCA3-2CD26F9DDBE4}" destId="{524FA2C9-C29F-4093-A9B0-D54B01ADCCE2}" srcOrd="0" destOrd="0" presId="urn:microsoft.com/office/officeart/2005/8/layout/vProcess5"/>
    <dgm:cxn modelId="{CBF9E68C-539F-40A8-8622-36C0EADA829C}" type="presParOf" srcId="{6B29B4D5-8EAF-47D6-8EB7-7D8B2C012B48}" destId="{6A795896-0C02-410B-BD93-CC230E47709A}" srcOrd="0" destOrd="0" presId="urn:microsoft.com/office/officeart/2005/8/layout/vProcess5"/>
    <dgm:cxn modelId="{5893898F-5CB0-4247-BB1E-608959D9C946}" type="presParOf" srcId="{6B29B4D5-8EAF-47D6-8EB7-7D8B2C012B48}" destId="{AEECB199-D890-4E77-901C-E70502F29C91}" srcOrd="1" destOrd="0" presId="urn:microsoft.com/office/officeart/2005/8/layout/vProcess5"/>
    <dgm:cxn modelId="{DFFF9076-C20C-45F3-A055-50C4CF54823B}" type="presParOf" srcId="{6B29B4D5-8EAF-47D6-8EB7-7D8B2C012B48}" destId="{BFB2566C-841E-4F6E-BA6D-449D2A658BAC}" srcOrd="2" destOrd="0" presId="urn:microsoft.com/office/officeart/2005/8/layout/vProcess5"/>
    <dgm:cxn modelId="{B70CA0E2-5E41-496E-8AF4-C2F279A32C81}" type="presParOf" srcId="{6B29B4D5-8EAF-47D6-8EB7-7D8B2C012B48}" destId="{17289526-1803-4ABE-96C5-C7C4F4EB6F8B}" srcOrd="3" destOrd="0" presId="urn:microsoft.com/office/officeart/2005/8/layout/vProcess5"/>
    <dgm:cxn modelId="{80A48324-9311-4638-9925-938713650E27}" type="presParOf" srcId="{6B29B4D5-8EAF-47D6-8EB7-7D8B2C012B48}" destId="{F08F1DFB-16B6-4F0C-9F6C-468FFB39BB69}" srcOrd="4" destOrd="0" presId="urn:microsoft.com/office/officeart/2005/8/layout/vProcess5"/>
    <dgm:cxn modelId="{2D333802-4B31-4E69-9616-45271F042FBA}" type="presParOf" srcId="{6B29B4D5-8EAF-47D6-8EB7-7D8B2C012B48}" destId="{8E938A07-97BF-49B4-8272-A4012202244C}" srcOrd="5" destOrd="0" presId="urn:microsoft.com/office/officeart/2005/8/layout/vProcess5"/>
    <dgm:cxn modelId="{D37B18A1-9D98-4E8C-BF53-7422802331E7}" type="presParOf" srcId="{6B29B4D5-8EAF-47D6-8EB7-7D8B2C012B48}" destId="{524FA2C9-C29F-4093-A9B0-D54B01ADCCE2}" srcOrd="6" destOrd="0" presId="urn:microsoft.com/office/officeart/2005/8/layout/vProcess5"/>
    <dgm:cxn modelId="{A2AABC3F-48A9-4749-8935-58AD66821FFB}" type="presParOf" srcId="{6B29B4D5-8EAF-47D6-8EB7-7D8B2C012B48}" destId="{40A8230C-FB42-4966-89F2-547D2A702501}" srcOrd="7" destOrd="0" presId="urn:microsoft.com/office/officeart/2005/8/layout/vProcess5"/>
    <dgm:cxn modelId="{AEE65E44-5AA5-4A0F-AE04-FCAFDD3B7733}" type="presParOf" srcId="{6B29B4D5-8EAF-47D6-8EB7-7D8B2C012B48}" destId="{9050B954-168C-4DEB-8A22-530BFBE571BB}" srcOrd="8" destOrd="0" presId="urn:microsoft.com/office/officeart/2005/8/layout/vProcess5"/>
    <dgm:cxn modelId="{BF385078-422A-4C37-8291-24E20847D24C}" type="presParOf" srcId="{6B29B4D5-8EAF-47D6-8EB7-7D8B2C012B48}" destId="{4AA46F22-6072-4782-9A52-83D08E8794C3}" srcOrd="9" destOrd="0" presId="urn:microsoft.com/office/officeart/2005/8/layout/vProcess5"/>
    <dgm:cxn modelId="{360E01B1-2F8B-4ACA-8A2E-BD4D5F3B0723}" type="presParOf" srcId="{6B29B4D5-8EAF-47D6-8EB7-7D8B2C012B48}" destId="{8BAE2FF4-942A-423A-B1B2-EF3338F38B23}" srcOrd="10" destOrd="0" presId="urn:microsoft.com/office/officeart/2005/8/layout/vProcess5"/>
    <dgm:cxn modelId="{D12FC8FA-4E29-476E-9D51-8195DF036C9C}" type="presParOf" srcId="{6B29B4D5-8EAF-47D6-8EB7-7D8B2C012B48}" destId="{17E5E3D5-5A93-46E0-8267-701AC3D2AD15}" srcOrd="11" destOrd="0" presId="urn:microsoft.com/office/officeart/2005/8/layout/vProcess5"/>
    <dgm:cxn modelId="{CFCF9B92-8EF6-413C-8C9E-AD6144344FFC}" type="presParOf" srcId="{6B29B4D5-8EAF-47D6-8EB7-7D8B2C012B48}" destId="{0AE5F9EA-BA78-47CB-9A0E-9A5B12B98D0E}" srcOrd="12" destOrd="0" presId="urn:microsoft.com/office/officeart/2005/8/layout/vProcess5"/>
    <dgm:cxn modelId="{237848ED-A118-43C3-90DD-1DA94BF4052F}" type="presParOf" srcId="{6B29B4D5-8EAF-47D6-8EB7-7D8B2C012B48}" destId="{CB81EF02-887A-42C7-987B-C93F595052AE}" srcOrd="13" destOrd="0" presId="urn:microsoft.com/office/officeart/2005/8/layout/vProcess5"/>
    <dgm:cxn modelId="{34A24FD7-9437-402E-B271-CB5C35CDBD39}" type="presParOf" srcId="{6B29B4D5-8EAF-47D6-8EB7-7D8B2C012B48}" destId="{C6B0B536-E7DD-44FB-9586-7D5F60876E1F}" srcOrd="14"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8224132-83FE-4A8D-BD48-EF71B391D919}" type="doc">
      <dgm:prSet loTypeId="urn:microsoft.com/office/officeart/2016/7/layout/RepeatingBendingProcessNew" loCatId="process" qsTypeId="urn:microsoft.com/office/officeart/2005/8/quickstyle/simple1" qsCatId="simple" csTypeId="urn:microsoft.com/office/officeart/2005/8/colors/colorful1" csCatId="colorful"/>
      <dgm:spPr/>
      <dgm:t>
        <a:bodyPr/>
        <a:lstStyle/>
        <a:p>
          <a:endParaRPr lang="en-US"/>
        </a:p>
      </dgm:t>
    </dgm:pt>
    <dgm:pt modelId="{7BADA280-1055-455F-BE8B-83FF03F9648D}">
      <dgm:prSet/>
      <dgm:spPr/>
      <dgm:t>
        <a:bodyPr/>
        <a:lstStyle/>
        <a:p>
          <a:r>
            <a:rPr lang="en-US" b="1"/>
            <a:t>Increased demand:</a:t>
          </a:r>
          <a:r>
            <a:rPr lang="en-US"/>
            <a:t> More older people increase pressure on services (CQC, 2025).</a:t>
          </a:r>
        </a:p>
      </dgm:t>
    </dgm:pt>
    <dgm:pt modelId="{40E56AF6-9D2B-4B84-9CB3-D74FADCA0F7D}" type="parTrans" cxnId="{A41B1A37-BEAB-4107-B607-F2C4DB39325D}">
      <dgm:prSet/>
      <dgm:spPr/>
      <dgm:t>
        <a:bodyPr/>
        <a:lstStyle/>
        <a:p>
          <a:endParaRPr lang="en-US"/>
        </a:p>
      </dgm:t>
    </dgm:pt>
    <dgm:pt modelId="{9EBC0374-958C-44F2-B924-8BA34A840EF6}" type="sibTrans" cxnId="{A41B1A37-BEAB-4107-B607-F2C4DB39325D}">
      <dgm:prSet/>
      <dgm:spPr/>
      <dgm:t>
        <a:bodyPr/>
        <a:lstStyle/>
        <a:p>
          <a:endParaRPr lang="en-US"/>
        </a:p>
      </dgm:t>
    </dgm:pt>
    <dgm:pt modelId="{A1B2234B-BA8A-4173-A6B0-15867A7B2D56}">
      <dgm:prSet/>
      <dgm:spPr/>
      <dgm:t>
        <a:bodyPr/>
        <a:lstStyle/>
        <a:p>
          <a:r>
            <a:rPr lang="en-US" b="1"/>
            <a:t>Workforce shortages:</a:t>
          </a:r>
          <a:r>
            <a:rPr lang="en-US"/>
            <a:t> Staff shortages can reduce care capacity (Skills for Care, 2025).</a:t>
          </a:r>
        </a:p>
      </dgm:t>
    </dgm:pt>
    <dgm:pt modelId="{026DC118-64C2-4F62-B209-63A3A8B1A539}" type="parTrans" cxnId="{408649AF-D3B0-4346-BC10-E39A04E53F71}">
      <dgm:prSet/>
      <dgm:spPr/>
      <dgm:t>
        <a:bodyPr/>
        <a:lstStyle/>
        <a:p>
          <a:endParaRPr lang="en-US"/>
        </a:p>
      </dgm:t>
    </dgm:pt>
    <dgm:pt modelId="{82FD3AD3-7E31-4380-9065-B4417D89DA0B}" type="sibTrans" cxnId="{408649AF-D3B0-4346-BC10-E39A04E53F71}">
      <dgm:prSet/>
      <dgm:spPr/>
      <dgm:t>
        <a:bodyPr/>
        <a:lstStyle/>
        <a:p>
          <a:endParaRPr lang="en-US"/>
        </a:p>
      </dgm:t>
    </dgm:pt>
    <dgm:pt modelId="{754FF106-8CBF-4CA1-B58F-ED8DEEE3EB97}">
      <dgm:prSet/>
      <dgm:spPr/>
      <dgm:t>
        <a:bodyPr/>
        <a:lstStyle/>
        <a:p>
          <a:r>
            <a:rPr lang="en-US" b="1"/>
            <a:t>Complex needs:</a:t>
          </a:r>
          <a:r>
            <a:rPr lang="en-US"/>
            <a:t> Some older people need more regular and complex support.</a:t>
          </a:r>
        </a:p>
      </dgm:t>
    </dgm:pt>
    <dgm:pt modelId="{8E9DA3E8-BB48-4078-AC33-7605610FC372}" type="parTrans" cxnId="{DF0CB85B-66DB-4A5C-A0C7-2787318817FD}">
      <dgm:prSet/>
      <dgm:spPr/>
      <dgm:t>
        <a:bodyPr/>
        <a:lstStyle/>
        <a:p>
          <a:endParaRPr lang="en-US"/>
        </a:p>
      </dgm:t>
    </dgm:pt>
    <dgm:pt modelId="{16155BF9-9744-4414-9CCA-AF6BC0454677}" type="sibTrans" cxnId="{DF0CB85B-66DB-4A5C-A0C7-2787318817FD}">
      <dgm:prSet/>
      <dgm:spPr/>
      <dgm:t>
        <a:bodyPr/>
        <a:lstStyle/>
        <a:p>
          <a:endParaRPr lang="en-US"/>
        </a:p>
      </dgm:t>
    </dgm:pt>
    <dgm:pt modelId="{545557FA-0D19-45C7-88B6-66BC5453E1AF}">
      <dgm:prSet/>
      <dgm:spPr/>
      <dgm:t>
        <a:bodyPr/>
        <a:lstStyle/>
        <a:p>
          <a:r>
            <a:rPr lang="en-US" b="1"/>
            <a:t>Unequal access:</a:t>
          </a:r>
          <a:r>
            <a:rPr lang="en-US"/>
            <a:t> Service availability can vary between communities.</a:t>
          </a:r>
        </a:p>
      </dgm:t>
    </dgm:pt>
    <dgm:pt modelId="{0932791A-9FBB-4124-B3E2-BC9457D8A91B}" type="parTrans" cxnId="{5308F038-AB85-474D-8F35-C4FDACB18F30}">
      <dgm:prSet/>
      <dgm:spPr/>
      <dgm:t>
        <a:bodyPr/>
        <a:lstStyle/>
        <a:p>
          <a:endParaRPr lang="en-US"/>
        </a:p>
      </dgm:t>
    </dgm:pt>
    <dgm:pt modelId="{1590997C-4D0E-4436-859A-8CB11625012C}" type="sibTrans" cxnId="{5308F038-AB85-474D-8F35-C4FDACB18F30}">
      <dgm:prSet/>
      <dgm:spPr/>
      <dgm:t>
        <a:bodyPr/>
        <a:lstStyle/>
        <a:p>
          <a:endParaRPr lang="en-US"/>
        </a:p>
      </dgm:t>
    </dgm:pt>
    <dgm:pt modelId="{83455D76-6B99-4B63-BB94-5CF94BE05EFA}">
      <dgm:prSet/>
      <dgm:spPr/>
      <dgm:t>
        <a:bodyPr/>
        <a:lstStyle/>
        <a:p>
          <a:r>
            <a:rPr lang="en-US" b="1"/>
            <a:t>Social isolation:</a:t>
          </a:r>
          <a:r>
            <a:rPr lang="en-US"/>
            <a:t> Limited social contact can affect wellbeing (Noone and Yang, 2022).</a:t>
          </a:r>
        </a:p>
      </dgm:t>
    </dgm:pt>
    <dgm:pt modelId="{F77481FF-BF5F-4315-A94A-B06D4AA3AA14}" type="parTrans" cxnId="{3B13C00C-5CB6-4C7B-80E0-4D50194338EE}">
      <dgm:prSet/>
      <dgm:spPr/>
      <dgm:t>
        <a:bodyPr/>
        <a:lstStyle/>
        <a:p>
          <a:endParaRPr lang="en-US"/>
        </a:p>
      </dgm:t>
    </dgm:pt>
    <dgm:pt modelId="{8CF2D4CD-D703-423A-A1BA-4AEB96AF0CDC}" type="sibTrans" cxnId="{3B13C00C-5CB6-4C7B-80E0-4D50194338EE}">
      <dgm:prSet/>
      <dgm:spPr/>
      <dgm:t>
        <a:bodyPr/>
        <a:lstStyle/>
        <a:p>
          <a:endParaRPr lang="en-US"/>
        </a:p>
      </dgm:t>
    </dgm:pt>
    <dgm:pt modelId="{E4F85778-3BC5-4A7E-A1FB-1506B8577FC5}">
      <dgm:prSet/>
      <dgm:spPr/>
      <dgm:t>
        <a:bodyPr/>
        <a:lstStyle/>
        <a:p>
          <a:r>
            <a:rPr lang="en-US" b="1" dirty="0"/>
            <a:t>Digital exclusion:</a:t>
          </a:r>
          <a:r>
            <a:rPr lang="en-US" dirty="0"/>
            <a:t> Limited digital skills can restrict access to services (Wu et al., 2026).</a:t>
          </a:r>
        </a:p>
      </dgm:t>
    </dgm:pt>
    <dgm:pt modelId="{D712CBF8-B574-44B6-89D8-845C9A759BDE}" type="parTrans" cxnId="{F05C4ED5-2A80-4710-A430-0303D233F7CA}">
      <dgm:prSet/>
      <dgm:spPr/>
      <dgm:t>
        <a:bodyPr/>
        <a:lstStyle/>
        <a:p>
          <a:endParaRPr lang="en-US"/>
        </a:p>
      </dgm:t>
    </dgm:pt>
    <dgm:pt modelId="{80805D08-C30C-4426-A436-928E69A7A1E2}" type="sibTrans" cxnId="{F05C4ED5-2A80-4710-A430-0303D233F7CA}">
      <dgm:prSet/>
      <dgm:spPr/>
      <dgm:t>
        <a:bodyPr/>
        <a:lstStyle/>
        <a:p>
          <a:endParaRPr lang="en-US"/>
        </a:p>
      </dgm:t>
    </dgm:pt>
    <dgm:pt modelId="{D125AA5A-200B-40B7-BB2D-CF314F93EEAF}">
      <dgm:prSet/>
      <dgm:spPr/>
      <dgm:t>
        <a:bodyPr/>
        <a:lstStyle/>
        <a:p>
          <a:r>
            <a:rPr lang="en-US" b="1"/>
            <a:t>Family pressure:</a:t>
          </a:r>
          <a:r>
            <a:rPr lang="en-US"/>
            <a:t> Greater care needs can increase family responsibilities.</a:t>
          </a:r>
        </a:p>
      </dgm:t>
    </dgm:pt>
    <dgm:pt modelId="{1F25B25F-0947-47A0-9F45-ED183F0C592D}" type="parTrans" cxnId="{3EE1E7E9-D1CD-418E-9EEB-F33ADE955FD6}">
      <dgm:prSet/>
      <dgm:spPr/>
      <dgm:t>
        <a:bodyPr/>
        <a:lstStyle/>
        <a:p>
          <a:endParaRPr lang="en-US"/>
        </a:p>
      </dgm:t>
    </dgm:pt>
    <dgm:pt modelId="{A3006292-5456-4F6F-A02F-245AAF1262E2}" type="sibTrans" cxnId="{3EE1E7E9-D1CD-418E-9EEB-F33ADE955FD6}">
      <dgm:prSet/>
      <dgm:spPr/>
      <dgm:t>
        <a:bodyPr/>
        <a:lstStyle/>
        <a:p>
          <a:endParaRPr lang="en-US"/>
        </a:p>
      </dgm:t>
    </dgm:pt>
    <dgm:pt modelId="{BF816C0B-CB2C-4CD7-95EA-5249BF1E15A8}" type="pres">
      <dgm:prSet presAssocID="{88224132-83FE-4A8D-BD48-EF71B391D919}" presName="Name0" presStyleCnt="0">
        <dgm:presLayoutVars>
          <dgm:dir/>
          <dgm:resizeHandles val="exact"/>
        </dgm:presLayoutVars>
      </dgm:prSet>
      <dgm:spPr/>
    </dgm:pt>
    <dgm:pt modelId="{8C1A1068-56D8-480D-9813-8A4C276730B4}" type="pres">
      <dgm:prSet presAssocID="{7BADA280-1055-455F-BE8B-83FF03F9648D}" presName="node" presStyleLbl="node1" presStyleIdx="0" presStyleCnt="7">
        <dgm:presLayoutVars>
          <dgm:bulletEnabled val="1"/>
        </dgm:presLayoutVars>
      </dgm:prSet>
      <dgm:spPr/>
    </dgm:pt>
    <dgm:pt modelId="{9B6E8B68-9FC0-4EC8-AF5D-2E67925A8E57}" type="pres">
      <dgm:prSet presAssocID="{9EBC0374-958C-44F2-B924-8BA34A840EF6}" presName="sibTrans" presStyleLbl="sibTrans1D1" presStyleIdx="0" presStyleCnt="6"/>
      <dgm:spPr/>
    </dgm:pt>
    <dgm:pt modelId="{F07C3EEA-4B75-4D02-AF0D-8E77E884D190}" type="pres">
      <dgm:prSet presAssocID="{9EBC0374-958C-44F2-B924-8BA34A840EF6}" presName="connectorText" presStyleLbl="sibTrans1D1" presStyleIdx="0" presStyleCnt="6"/>
      <dgm:spPr/>
    </dgm:pt>
    <dgm:pt modelId="{754F774E-E382-4B00-A183-42BD7B050CF8}" type="pres">
      <dgm:prSet presAssocID="{A1B2234B-BA8A-4173-A6B0-15867A7B2D56}" presName="node" presStyleLbl="node1" presStyleIdx="1" presStyleCnt="7">
        <dgm:presLayoutVars>
          <dgm:bulletEnabled val="1"/>
        </dgm:presLayoutVars>
      </dgm:prSet>
      <dgm:spPr/>
    </dgm:pt>
    <dgm:pt modelId="{86539B04-9364-4006-ABD5-90F3D4BDCB13}" type="pres">
      <dgm:prSet presAssocID="{82FD3AD3-7E31-4380-9065-B4417D89DA0B}" presName="sibTrans" presStyleLbl="sibTrans1D1" presStyleIdx="1" presStyleCnt="6"/>
      <dgm:spPr/>
    </dgm:pt>
    <dgm:pt modelId="{F19B1E4B-C306-4458-99CB-5677F2A56441}" type="pres">
      <dgm:prSet presAssocID="{82FD3AD3-7E31-4380-9065-B4417D89DA0B}" presName="connectorText" presStyleLbl="sibTrans1D1" presStyleIdx="1" presStyleCnt="6"/>
      <dgm:spPr/>
    </dgm:pt>
    <dgm:pt modelId="{CB0568E1-28BC-4BFF-B6A4-B870DA28BE8E}" type="pres">
      <dgm:prSet presAssocID="{754FF106-8CBF-4CA1-B58F-ED8DEEE3EB97}" presName="node" presStyleLbl="node1" presStyleIdx="2" presStyleCnt="7">
        <dgm:presLayoutVars>
          <dgm:bulletEnabled val="1"/>
        </dgm:presLayoutVars>
      </dgm:prSet>
      <dgm:spPr/>
    </dgm:pt>
    <dgm:pt modelId="{42F7FF73-9B36-48A0-9E89-AA3207B0AFF2}" type="pres">
      <dgm:prSet presAssocID="{16155BF9-9744-4414-9CCA-AF6BC0454677}" presName="sibTrans" presStyleLbl="sibTrans1D1" presStyleIdx="2" presStyleCnt="6"/>
      <dgm:spPr/>
    </dgm:pt>
    <dgm:pt modelId="{617B7552-E2BE-4D45-912E-E6F29FED9704}" type="pres">
      <dgm:prSet presAssocID="{16155BF9-9744-4414-9CCA-AF6BC0454677}" presName="connectorText" presStyleLbl="sibTrans1D1" presStyleIdx="2" presStyleCnt="6"/>
      <dgm:spPr/>
    </dgm:pt>
    <dgm:pt modelId="{4ED75203-0C2E-4510-A4EC-1DCC8081546E}" type="pres">
      <dgm:prSet presAssocID="{545557FA-0D19-45C7-88B6-66BC5453E1AF}" presName="node" presStyleLbl="node1" presStyleIdx="3" presStyleCnt="7">
        <dgm:presLayoutVars>
          <dgm:bulletEnabled val="1"/>
        </dgm:presLayoutVars>
      </dgm:prSet>
      <dgm:spPr/>
    </dgm:pt>
    <dgm:pt modelId="{B55E82A4-FA46-4429-B1CF-F20D60F0C580}" type="pres">
      <dgm:prSet presAssocID="{1590997C-4D0E-4436-859A-8CB11625012C}" presName="sibTrans" presStyleLbl="sibTrans1D1" presStyleIdx="3" presStyleCnt="6"/>
      <dgm:spPr/>
    </dgm:pt>
    <dgm:pt modelId="{AA2930C7-2AA1-4770-8181-BE58AEFE952A}" type="pres">
      <dgm:prSet presAssocID="{1590997C-4D0E-4436-859A-8CB11625012C}" presName="connectorText" presStyleLbl="sibTrans1D1" presStyleIdx="3" presStyleCnt="6"/>
      <dgm:spPr/>
    </dgm:pt>
    <dgm:pt modelId="{73C3A99C-B9F7-47F2-AB92-E5F1D677081C}" type="pres">
      <dgm:prSet presAssocID="{83455D76-6B99-4B63-BB94-5CF94BE05EFA}" presName="node" presStyleLbl="node1" presStyleIdx="4" presStyleCnt="7">
        <dgm:presLayoutVars>
          <dgm:bulletEnabled val="1"/>
        </dgm:presLayoutVars>
      </dgm:prSet>
      <dgm:spPr/>
    </dgm:pt>
    <dgm:pt modelId="{9C299C5A-6975-4995-B04D-0FC81F07091B}" type="pres">
      <dgm:prSet presAssocID="{8CF2D4CD-D703-423A-A1BA-4AEB96AF0CDC}" presName="sibTrans" presStyleLbl="sibTrans1D1" presStyleIdx="4" presStyleCnt="6"/>
      <dgm:spPr/>
    </dgm:pt>
    <dgm:pt modelId="{1EBBBBAE-E5FF-4B98-9771-AE5D3EAE6842}" type="pres">
      <dgm:prSet presAssocID="{8CF2D4CD-D703-423A-A1BA-4AEB96AF0CDC}" presName="connectorText" presStyleLbl="sibTrans1D1" presStyleIdx="4" presStyleCnt="6"/>
      <dgm:spPr/>
    </dgm:pt>
    <dgm:pt modelId="{236274A6-094F-4391-B2BB-1482CD9542FE}" type="pres">
      <dgm:prSet presAssocID="{E4F85778-3BC5-4A7E-A1FB-1506B8577FC5}" presName="node" presStyleLbl="node1" presStyleIdx="5" presStyleCnt="7">
        <dgm:presLayoutVars>
          <dgm:bulletEnabled val="1"/>
        </dgm:presLayoutVars>
      </dgm:prSet>
      <dgm:spPr/>
    </dgm:pt>
    <dgm:pt modelId="{66B5DB46-6F73-42D9-B130-BC1204635AB5}" type="pres">
      <dgm:prSet presAssocID="{80805D08-C30C-4426-A436-928E69A7A1E2}" presName="sibTrans" presStyleLbl="sibTrans1D1" presStyleIdx="5" presStyleCnt="6"/>
      <dgm:spPr/>
    </dgm:pt>
    <dgm:pt modelId="{1A8FFDE7-6AB0-48C9-99E8-D90C3B1781D3}" type="pres">
      <dgm:prSet presAssocID="{80805D08-C30C-4426-A436-928E69A7A1E2}" presName="connectorText" presStyleLbl="sibTrans1D1" presStyleIdx="5" presStyleCnt="6"/>
      <dgm:spPr/>
    </dgm:pt>
    <dgm:pt modelId="{EC535F55-8257-46ED-AB7E-388266687812}" type="pres">
      <dgm:prSet presAssocID="{D125AA5A-200B-40B7-BB2D-CF314F93EEAF}" presName="node" presStyleLbl="node1" presStyleIdx="6" presStyleCnt="7">
        <dgm:presLayoutVars>
          <dgm:bulletEnabled val="1"/>
        </dgm:presLayoutVars>
      </dgm:prSet>
      <dgm:spPr/>
    </dgm:pt>
  </dgm:ptLst>
  <dgm:cxnLst>
    <dgm:cxn modelId="{3B13C00C-5CB6-4C7B-80E0-4D50194338EE}" srcId="{88224132-83FE-4A8D-BD48-EF71B391D919}" destId="{83455D76-6B99-4B63-BB94-5CF94BE05EFA}" srcOrd="4" destOrd="0" parTransId="{F77481FF-BF5F-4315-A94A-B06D4AA3AA14}" sibTransId="{8CF2D4CD-D703-423A-A1BA-4AEB96AF0CDC}"/>
    <dgm:cxn modelId="{E459DE20-99C1-47A3-B200-87BB9127C1F2}" type="presOf" srcId="{1590997C-4D0E-4436-859A-8CB11625012C}" destId="{AA2930C7-2AA1-4770-8181-BE58AEFE952A}" srcOrd="1" destOrd="0" presId="urn:microsoft.com/office/officeart/2016/7/layout/RepeatingBendingProcessNew"/>
    <dgm:cxn modelId="{565DDB22-C603-495E-B6CA-1240BA40AA92}" type="presOf" srcId="{1590997C-4D0E-4436-859A-8CB11625012C}" destId="{B55E82A4-FA46-4429-B1CF-F20D60F0C580}" srcOrd="0" destOrd="0" presId="urn:microsoft.com/office/officeart/2016/7/layout/RepeatingBendingProcessNew"/>
    <dgm:cxn modelId="{14D38224-16D4-4024-AE5C-11A254A1C35A}" type="presOf" srcId="{545557FA-0D19-45C7-88B6-66BC5453E1AF}" destId="{4ED75203-0C2E-4510-A4EC-1DCC8081546E}" srcOrd="0" destOrd="0" presId="urn:microsoft.com/office/officeart/2016/7/layout/RepeatingBendingProcessNew"/>
    <dgm:cxn modelId="{F8D1FD2A-6E77-46DA-BBC5-EF9B2DA5DE54}" type="presOf" srcId="{9EBC0374-958C-44F2-B924-8BA34A840EF6}" destId="{F07C3EEA-4B75-4D02-AF0D-8E77E884D190}" srcOrd="1" destOrd="0" presId="urn:microsoft.com/office/officeart/2016/7/layout/RepeatingBendingProcessNew"/>
    <dgm:cxn modelId="{CDE4C52C-C374-4D27-8F2C-9074ED91B8A6}" type="presOf" srcId="{82FD3AD3-7E31-4380-9065-B4417D89DA0B}" destId="{F19B1E4B-C306-4458-99CB-5677F2A56441}" srcOrd="1" destOrd="0" presId="urn:microsoft.com/office/officeart/2016/7/layout/RepeatingBendingProcessNew"/>
    <dgm:cxn modelId="{30625736-59B9-40F5-9ECF-784A6E72C853}" type="presOf" srcId="{16155BF9-9744-4414-9CCA-AF6BC0454677}" destId="{617B7552-E2BE-4D45-912E-E6F29FED9704}" srcOrd="1" destOrd="0" presId="urn:microsoft.com/office/officeart/2016/7/layout/RepeatingBendingProcessNew"/>
    <dgm:cxn modelId="{A41B1A37-BEAB-4107-B607-F2C4DB39325D}" srcId="{88224132-83FE-4A8D-BD48-EF71B391D919}" destId="{7BADA280-1055-455F-BE8B-83FF03F9648D}" srcOrd="0" destOrd="0" parTransId="{40E56AF6-9D2B-4B84-9CB3-D74FADCA0F7D}" sibTransId="{9EBC0374-958C-44F2-B924-8BA34A840EF6}"/>
    <dgm:cxn modelId="{5308F038-AB85-474D-8F35-C4FDACB18F30}" srcId="{88224132-83FE-4A8D-BD48-EF71B391D919}" destId="{545557FA-0D19-45C7-88B6-66BC5453E1AF}" srcOrd="3" destOrd="0" parTransId="{0932791A-9FBB-4124-B3E2-BC9457D8A91B}" sibTransId="{1590997C-4D0E-4436-859A-8CB11625012C}"/>
    <dgm:cxn modelId="{EBEFEA39-8BE6-407A-B36E-5022A41E267B}" type="presOf" srcId="{D125AA5A-200B-40B7-BB2D-CF314F93EEAF}" destId="{EC535F55-8257-46ED-AB7E-388266687812}" srcOrd="0" destOrd="0" presId="urn:microsoft.com/office/officeart/2016/7/layout/RepeatingBendingProcessNew"/>
    <dgm:cxn modelId="{DF0CB85B-66DB-4A5C-A0C7-2787318817FD}" srcId="{88224132-83FE-4A8D-BD48-EF71B391D919}" destId="{754FF106-8CBF-4CA1-B58F-ED8DEEE3EB97}" srcOrd="2" destOrd="0" parTransId="{8E9DA3E8-BB48-4078-AC33-7605610FC372}" sibTransId="{16155BF9-9744-4414-9CCA-AF6BC0454677}"/>
    <dgm:cxn modelId="{76C7FA65-4896-4CD1-A206-AB0DE3009854}" type="presOf" srcId="{754FF106-8CBF-4CA1-B58F-ED8DEEE3EB97}" destId="{CB0568E1-28BC-4BFF-B6A4-B870DA28BE8E}" srcOrd="0" destOrd="0" presId="urn:microsoft.com/office/officeart/2016/7/layout/RepeatingBendingProcessNew"/>
    <dgm:cxn modelId="{6183B969-2984-4329-9FB8-35FAA3B175AD}" type="presOf" srcId="{80805D08-C30C-4426-A436-928E69A7A1E2}" destId="{1A8FFDE7-6AB0-48C9-99E8-D90C3B1781D3}" srcOrd="1" destOrd="0" presId="urn:microsoft.com/office/officeart/2016/7/layout/RepeatingBendingProcessNew"/>
    <dgm:cxn modelId="{9BBC2A4F-363C-4348-8AE3-2337D5409F6B}" type="presOf" srcId="{80805D08-C30C-4426-A436-928E69A7A1E2}" destId="{66B5DB46-6F73-42D9-B130-BC1204635AB5}" srcOrd="0" destOrd="0" presId="urn:microsoft.com/office/officeart/2016/7/layout/RepeatingBendingProcessNew"/>
    <dgm:cxn modelId="{DA9DF66F-8DA8-4205-BE26-62CEF7D6E80A}" type="presOf" srcId="{9EBC0374-958C-44F2-B924-8BA34A840EF6}" destId="{9B6E8B68-9FC0-4EC8-AF5D-2E67925A8E57}" srcOrd="0" destOrd="0" presId="urn:microsoft.com/office/officeart/2016/7/layout/RepeatingBendingProcessNew"/>
    <dgm:cxn modelId="{A4D9D88A-1354-4288-B893-B11587FDBAE2}" type="presOf" srcId="{A1B2234B-BA8A-4173-A6B0-15867A7B2D56}" destId="{754F774E-E382-4B00-A183-42BD7B050CF8}" srcOrd="0" destOrd="0" presId="urn:microsoft.com/office/officeart/2016/7/layout/RepeatingBendingProcessNew"/>
    <dgm:cxn modelId="{B187EE91-D0C3-441B-9D07-721107D6B319}" type="presOf" srcId="{8CF2D4CD-D703-423A-A1BA-4AEB96AF0CDC}" destId="{9C299C5A-6975-4995-B04D-0FC81F07091B}" srcOrd="0" destOrd="0" presId="urn:microsoft.com/office/officeart/2016/7/layout/RepeatingBendingProcessNew"/>
    <dgm:cxn modelId="{7D52B4A2-93C4-475C-81F0-874963CBEC5B}" type="presOf" srcId="{E4F85778-3BC5-4A7E-A1FB-1506B8577FC5}" destId="{236274A6-094F-4391-B2BB-1482CD9542FE}" srcOrd="0" destOrd="0" presId="urn:microsoft.com/office/officeart/2016/7/layout/RepeatingBendingProcessNew"/>
    <dgm:cxn modelId="{9E5E17A5-9AB0-421B-B1ED-7A492A0D431F}" type="presOf" srcId="{88224132-83FE-4A8D-BD48-EF71B391D919}" destId="{BF816C0B-CB2C-4CD7-95EA-5249BF1E15A8}" srcOrd="0" destOrd="0" presId="urn:microsoft.com/office/officeart/2016/7/layout/RepeatingBendingProcessNew"/>
    <dgm:cxn modelId="{408649AF-D3B0-4346-BC10-E39A04E53F71}" srcId="{88224132-83FE-4A8D-BD48-EF71B391D919}" destId="{A1B2234B-BA8A-4173-A6B0-15867A7B2D56}" srcOrd="1" destOrd="0" parTransId="{026DC118-64C2-4F62-B209-63A3A8B1A539}" sibTransId="{82FD3AD3-7E31-4380-9065-B4417D89DA0B}"/>
    <dgm:cxn modelId="{79776FAF-852A-4717-86DF-640313F76C1B}" type="presOf" srcId="{83455D76-6B99-4B63-BB94-5CF94BE05EFA}" destId="{73C3A99C-B9F7-47F2-AB92-E5F1D677081C}" srcOrd="0" destOrd="0" presId="urn:microsoft.com/office/officeart/2016/7/layout/RepeatingBendingProcessNew"/>
    <dgm:cxn modelId="{ABFB1BB2-2DB2-4E89-A17A-CA89E1EACBF4}" type="presOf" srcId="{8CF2D4CD-D703-423A-A1BA-4AEB96AF0CDC}" destId="{1EBBBBAE-E5FF-4B98-9771-AE5D3EAE6842}" srcOrd="1" destOrd="0" presId="urn:microsoft.com/office/officeart/2016/7/layout/RepeatingBendingProcessNew"/>
    <dgm:cxn modelId="{2851D9CE-A3E0-4F2B-9571-F0C4340637F6}" type="presOf" srcId="{16155BF9-9744-4414-9CCA-AF6BC0454677}" destId="{42F7FF73-9B36-48A0-9E89-AA3207B0AFF2}" srcOrd="0" destOrd="0" presId="urn:microsoft.com/office/officeart/2016/7/layout/RepeatingBendingProcessNew"/>
    <dgm:cxn modelId="{F05C4ED5-2A80-4710-A430-0303D233F7CA}" srcId="{88224132-83FE-4A8D-BD48-EF71B391D919}" destId="{E4F85778-3BC5-4A7E-A1FB-1506B8577FC5}" srcOrd="5" destOrd="0" parTransId="{D712CBF8-B574-44B6-89D8-845C9A759BDE}" sibTransId="{80805D08-C30C-4426-A436-928E69A7A1E2}"/>
    <dgm:cxn modelId="{3EE1E7E9-D1CD-418E-9EEB-F33ADE955FD6}" srcId="{88224132-83FE-4A8D-BD48-EF71B391D919}" destId="{D125AA5A-200B-40B7-BB2D-CF314F93EEAF}" srcOrd="6" destOrd="0" parTransId="{1F25B25F-0947-47A0-9F45-ED183F0C592D}" sibTransId="{A3006292-5456-4F6F-A02F-245AAF1262E2}"/>
    <dgm:cxn modelId="{E9942FF7-47E5-4A03-8203-8AAC16B9AEE0}" type="presOf" srcId="{82FD3AD3-7E31-4380-9065-B4417D89DA0B}" destId="{86539B04-9364-4006-ABD5-90F3D4BDCB13}" srcOrd="0" destOrd="0" presId="urn:microsoft.com/office/officeart/2016/7/layout/RepeatingBendingProcessNew"/>
    <dgm:cxn modelId="{D87A58FD-6F2D-45E7-A59C-CF09D12A98C6}" type="presOf" srcId="{7BADA280-1055-455F-BE8B-83FF03F9648D}" destId="{8C1A1068-56D8-480D-9813-8A4C276730B4}" srcOrd="0" destOrd="0" presId="urn:microsoft.com/office/officeart/2016/7/layout/RepeatingBendingProcessNew"/>
    <dgm:cxn modelId="{0289AC92-0CE2-4988-B178-5F74A650EA89}" type="presParOf" srcId="{BF816C0B-CB2C-4CD7-95EA-5249BF1E15A8}" destId="{8C1A1068-56D8-480D-9813-8A4C276730B4}" srcOrd="0" destOrd="0" presId="urn:microsoft.com/office/officeart/2016/7/layout/RepeatingBendingProcessNew"/>
    <dgm:cxn modelId="{630883E4-4E99-41B7-BFCE-2032B947CDA8}" type="presParOf" srcId="{BF816C0B-CB2C-4CD7-95EA-5249BF1E15A8}" destId="{9B6E8B68-9FC0-4EC8-AF5D-2E67925A8E57}" srcOrd="1" destOrd="0" presId="urn:microsoft.com/office/officeart/2016/7/layout/RepeatingBendingProcessNew"/>
    <dgm:cxn modelId="{261F14AD-B702-4EA7-AA1F-6B498634C623}" type="presParOf" srcId="{9B6E8B68-9FC0-4EC8-AF5D-2E67925A8E57}" destId="{F07C3EEA-4B75-4D02-AF0D-8E77E884D190}" srcOrd="0" destOrd="0" presId="urn:microsoft.com/office/officeart/2016/7/layout/RepeatingBendingProcessNew"/>
    <dgm:cxn modelId="{03EC4B1E-E240-4CCB-AAF2-E71760D59D66}" type="presParOf" srcId="{BF816C0B-CB2C-4CD7-95EA-5249BF1E15A8}" destId="{754F774E-E382-4B00-A183-42BD7B050CF8}" srcOrd="2" destOrd="0" presId="urn:microsoft.com/office/officeart/2016/7/layout/RepeatingBendingProcessNew"/>
    <dgm:cxn modelId="{532CCFEA-D561-4D9D-9EED-28610A48D672}" type="presParOf" srcId="{BF816C0B-CB2C-4CD7-95EA-5249BF1E15A8}" destId="{86539B04-9364-4006-ABD5-90F3D4BDCB13}" srcOrd="3" destOrd="0" presId="urn:microsoft.com/office/officeart/2016/7/layout/RepeatingBendingProcessNew"/>
    <dgm:cxn modelId="{6C5460BB-6065-4FF8-B3EB-49181662AC2E}" type="presParOf" srcId="{86539B04-9364-4006-ABD5-90F3D4BDCB13}" destId="{F19B1E4B-C306-4458-99CB-5677F2A56441}" srcOrd="0" destOrd="0" presId="urn:microsoft.com/office/officeart/2016/7/layout/RepeatingBendingProcessNew"/>
    <dgm:cxn modelId="{C10C1795-B072-485E-9CB9-045AC5AB5D8B}" type="presParOf" srcId="{BF816C0B-CB2C-4CD7-95EA-5249BF1E15A8}" destId="{CB0568E1-28BC-4BFF-B6A4-B870DA28BE8E}" srcOrd="4" destOrd="0" presId="urn:microsoft.com/office/officeart/2016/7/layout/RepeatingBendingProcessNew"/>
    <dgm:cxn modelId="{FD86C437-A812-4ED1-B9EC-47203D431CAC}" type="presParOf" srcId="{BF816C0B-CB2C-4CD7-95EA-5249BF1E15A8}" destId="{42F7FF73-9B36-48A0-9E89-AA3207B0AFF2}" srcOrd="5" destOrd="0" presId="urn:microsoft.com/office/officeart/2016/7/layout/RepeatingBendingProcessNew"/>
    <dgm:cxn modelId="{CCC33541-23B3-4B7E-8F49-1C790DFCBC6D}" type="presParOf" srcId="{42F7FF73-9B36-48A0-9E89-AA3207B0AFF2}" destId="{617B7552-E2BE-4D45-912E-E6F29FED9704}" srcOrd="0" destOrd="0" presId="urn:microsoft.com/office/officeart/2016/7/layout/RepeatingBendingProcessNew"/>
    <dgm:cxn modelId="{8AE40FAD-3CAE-48F2-967B-C1ED02B11896}" type="presParOf" srcId="{BF816C0B-CB2C-4CD7-95EA-5249BF1E15A8}" destId="{4ED75203-0C2E-4510-A4EC-1DCC8081546E}" srcOrd="6" destOrd="0" presId="urn:microsoft.com/office/officeart/2016/7/layout/RepeatingBendingProcessNew"/>
    <dgm:cxn modelId="{56596C4D-6657-4C5F-82CB-2573B28A14CE}" type="presParOf" srcId="{BF816C0B-CB2C-4CD7-95EA-5249BF1E15A8}" destId="{B55E82A4-FA46-4429-B1CF-F20D60F0C580}" srcOrd="7" destOrd="0" presId="urn:microsoft.com/office/officeart/2016/7/layout/RepeatingBendingProcessNew"/>
    <dgm:cxn modelId="{47B0BFBA-F2AD-47CD-AB32-D2380107CA31}" type="presParOf" srcId="{B55E82A4-FA46-4429-B1CF-F20D60F0C580}" destId="{AA2930C7-2AA1-4770-8181-BE58AEFE952A}" srcOrd="0" destOrd="0" presId="urn:microsoft.com/office/officeart/2016/7/layout/RepeatingBendingProcessNew"/>
    <dgm:cxn modelId="{2B60DD8D-11C5-489D-A232-E9966A45CD53}" type="presParOf" srcId="{BF816C0B-CB2C-4CD7-95EA-5249BF1E15A8}" destId="{73C3A99C-B9F7-47F2-AB92-E5F1D677081C}" srcOrd="8" destOrd="0" presId="urn:microsoft.com/office/officeart/2016/7/layout/RepeatingBendingProcessNew"/>
    <dgm:cxn modelId="{B94A5FF8-5437-4486-8AA2-0AE07251BB9A}" type="presParOf" srcId="{BF816C0B-CB2C-4CD7-95EA-5249BF1E15A8}" destId="{9C299C5A-6975-4995-B04D-0FC81F07091B}" srcOrd="9" destOrd="0" presId="urn:microsoft.com/office/officeart/2016/7/layout/RepeatingBendingProcessNew"/>
    <dgm:cxn modelId="{2530E2A7-F549-421C-BC50-F2E6B9DA0124}" type="presParOf" srcId="{9C299C5A-6975-4995-B04D-0FC81F07091B}" destId="{1EBBBBAE-E5FF-4B98-9771-AE5D3EAE6842}" srcOrd="0" destOrd="0" presId="urn:microsoft.com/office/officeart/2016/7/layout/RepeatingBendingProcessNew"/>
    <dgm:cxn modelId="{3B45C563-5DC3-444E-AA07-6429AAF90D5D}" type="presParOf" srcId="{BF816C0B-CB2C-4CD7-95EA-5249BF1E15A8}" destId="{236274A6-094F-4391-B2BB-1482CD9542FE}" srcOrd="10" destOrd="0" presId="urn:microsoft.com/office/officeart/2016/7/layout/RepeatingBendingProcessNew"/>
    <dgm:cxn modelId="{D9595B93-9FC0-4B0D-BCB2-52C4A52CB562}" type="presParOf" srcId="{BF816C0B-CB2C-4CD7-95EA-5249BF1E15A8}" destId="{66B5DB46-6F73-42D9-B130-BC1204635AB5}" srcOrd="11" destOrd="0" presId="urn:microsoft.com/office/officeart/2016/7/layout/RepeatingBendingProcessNew"/>
    <dgm:cxn modelId="{FEE418B5-20A6-4494-8B42-A105D26F03C3}" type="presParOf" srcId="{66B5DB46-6F73-42D9-B130-BC1204635AB5}" destId="{1A8FFDE7-6AB0-48C9-99E8-D90C3B1781D3}" srcOrd="0" destOrd="0" presId="urn:microsoft.com/office/officeart/2016/7/layout/RepeatingBendingProcessNew"/>
    <dgm:cxn modelId="{A6DAB33B-3916-4D76-9BD0-B70040893D20}" type="presParOf" srcId="{BF816C0B-CB2C-4CD7-95EA-5249BF1E15A8}" destId="{EC535F55-8257-46ED-AB7E-388266687812}" srcOrd="12" destOrd="0" presId="urn:microsoft.com/office/officeart/2016/7/layout/RepeatingBendingProcessNew"/>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301422C-B1CD-45D5-B3AA-37690E0EFDC2}" type="doc">
      <dgm:prSet loTypeId="urn:microsoft.com/office/officeart/2005/8/layout/vList2" loCatId="list" qsTypeId="urn:microsoft.com/office/officeart/2005/8/quickstyle/simple1" qsCatId="simple" csTypeId="urn:microsoft.com/office/officeart/2005/8/colors/accent6_2" csCatId="accent6"/>
      <dgm:spPr/>
      <dgm:t>
        <a:bodyPr/>
        <a:lstStyle/>
        <a:p>
          <a:endParaRPr lang="en-US"/>
        </a:p>
      </dgm:t>
    </dgm:pt>
    <dgm:pt modelId="{D585316A-E11F-409D-B5D0-84C655C16BB5}">
      <dgm:prSet/>
      <dgm:spPr/>
      <dgm:t>
        <a:bodyPr/>
        <a:lstStyle/>
        <a:p>
          <a:r>
            <a:rPr lang="en-US" b="1"/>
            <a:t>Functional ability:</a:t>
          </a:r>
          <a:r>
            <a:rPr lang="en-US"/>
            <a:t> The ability to meet basic needs and take part in daily life (WHO, 2024).</a:t>
          </a:r>
        </a:p>
      </dgm:t>
    </dgm:pt>
    <dgm:pt modelId="{A2C3525F-7AAA-4431-B680-63D449D6B289}" type="parTrans" cxnId="{69A81A7F-D702-4620-840F-B381E3749713}">
      <dgm:prSet/>
      <dgm:spPr/>
      <dgm:t>
        <a:bodyPr/>
        <a:lstStyle/>
        <a:p>
          <a:endParaRPr lang="en-US"/>
        </a:p>
      </dgm:t>
    </dgm:pt>
    <dgm:pt modelId="{BEF40B77-C3FD-421F-837A-B62785EC49DA}" type="sibTrans" cxnId="{69A81A7F-D702-4620-840F-B381E3749713}">
      <dgm:prSet/>
      <dgm:spPr/>
      <dgm:t>
        <a:bodyPr/>
        <a:lstStyle/>
        <a:p>
          <a:endParaRPr lang="en-US"/>
        </a:p>
      </dgm:t>
    </dgm:pt>
    <dgm:pt modelId="{FAC5A218-97AB-41EB-A41C-6DAFFC6C1D10}">
      <dgm:prSet/>
      <dgm:spPr/>
      <dgm:t>
        <a:bodyPr/>
        <a:lstStyle/>
        <a:p>
          <a:r>
            <a:rPr lang="en-US" b="1"/>
            <a:t>Independence:</a:t>
          </a:r>
          <a:r>
            <a:rPr lang="en-US"/>
            <a:t> Support should help older people manage daily activities where possible.</a:t>
          </a:r>
        </a:p>
      </dgm:t>
    </dgm:pt>
    <dgm:pt modelId="{8340CCE8-1FAE-4FB0-9DB6-BB09A6D4DB4A}" type="parTrans" cxnId="{04F48294-C90E-4013-A3FD-1990A93D5066}">
      <dgm:prSet/>
      <dgm:spPr/>
      <dgm:t>
        <a:bodyPr/>
        <a:lstStyle/>
        <a:p>
          <a:endParaRPr lang="en-US"/>
        </a:p>
      </dgm:t>
    </dgm:pt>
    <dgm:pt modelId="{368E55D6-E175-4427-84A9-15021D6075B2}" type="sibTrans" cxnId="{04F48294-C90E-4013-A3FD-1990A93D5066}">
      <dgm:prSet/>
      <dgm:spPr/>
      <dgm:t>
        <a:bodyPr/>
        <a:lstStyle/>
        <a:p>
          <a:endParaRPr lang="en-US"/>
        </a:p>
      </dgm:t>
    </dgm:pt>
    <dgm:pt modelId="{173E0B96-7EF7-44A5-9B90-3999453772A3}">
      <dgm:prSet/>
      <dgm:spPr/>
      <dgm:t>
        <a:bodyPr/>
        <a:lstStyle/>
        <a:p>
          <a:r>
            <a:rPr lang="en-US" b="1"/>
            <a:t>Home support:</a:t>
          </a:r>
          <a:r>
            <a:rPr lang="en-US"/>
            <a:t> Community-based care can help people remain independent at home (Crocker et al., 2024).</a:t>
          </a:r>
        </a:p>
      </dgm:t>
    </dgm:pt>
    <dgm:pt modelId="{C52AECA2-E3A8-4D0D-8A27-D76669581996}" type="parTrans" cxnId="{E144871E-F77B-4EAA-993C-AABF38C96147}">
      <dgm:prSet/>
      <dgm:spPr/>
      <dgm:t>
        <a:bodyPr/>
        <a:lstStyle/>
        <a:p>
          <a:endParaRPr lang="en-US"/>
        </a:p>
      </dgm:t>
    </dgm:pt>
    <dgm:pt modelId="{13FE971D-C6E7-4B9B-A299-173227D5A3BD}" type="sibTrans" cxnId="{E144871E-F77B-4EAA-993C-AABF38C96147}">
      <dgm:prSet/>
      <dgm:spPr/>
      <dgm:t>
        <a:bodyPr/>
        <a:lstStyle/>
        <a:p>
          <a:endParaRPr lang="en-US"/>
        </a:p>
      </dgm:t>
    </dgm:pt>
    <dgm:pt modelId="{BC3383EB-4DF3-4B1F-92CC-4A5A941017CB}">
      <dgm:prSet/>
      <dgm:spPr/>
      <dgm:t>
        <a:bodyPr/>
        <a:lstStyle/>
        <a:p>
          <a:r>
            <a:rPr lang="en-US" b="1"/>
            <a:t>Prevention:</a:t>
          </a:r>
          <a:r>
            <a:rPr lang="en-US"/>
            <a:t> Early support can help maintain abilities and reduce future care needs.</a:t>
          </a:r>
        </a:p>
      </dgm:t>
    </dgm:pt>
    <dgm:pt modelId="{F5398A6A-6775-4707-B271-DEFA5E9634DD}" type="parTrans" cxnId="{87E5BCA1-7381-40A2-957E-72DF71DDEEDF}">
      <dgm:prSet/>
      <dgm:spPr/>
      <dgm:t>
        <a:bodyPr/>
        <a:lstStyle/>
        <a:p>
          <a:endParaRPr lang="en-US"/>
        </a:p>
      </dgm:t>
    </dgm:pt>
    <dgm:pt modelId="{292E532A-3FE1-4FEC-B3C9-6CAAAF48622F}" type="sibTrans" cxnId="{87E5BCA1-7381-40A2-957E-72DF71DDEEDF}">
      <dgm:prSet/>
      <dgm:spPr/>
      <dgm:t>
        <a:bodyPr/>
        <a:lstStyle/>
        <a:p>
          <a:endParaRPr lang="en-US"/>
        </a:p>
      </dgm:t>
    </dgm:pt>
    <dgm:pt modelId="{DCCFFB4B-93B6-4E10-86AB-017368AC517F}">
      <dgm:prSet/>
      <dgm:spPr/>
      <dgm:t>
        <a:bodyPr/>
        <a:lstStyle/>
        <a:p>
          <a:r>
            <a:rPr lang="en-US" b="1"/>
            <a:t>Risk of dependence:</a:t>
          </a:r>
          <a:r>
            <a:rPr lang="en-US"/>
            <a:t> Gaps in social care may leave some older people without needed support (Vlachantoni, 2019).</a:t>
          </a:r>
        </a:p>
      </dgm:t>
    </dgm:pt>
    <dgm:pt modelId="{32C99100-E5B7-4AA1-9CCD-B5751F5F9D07}" type="parTrans" cxnId="{75A8FA51-318C-4527-A5D5-D4EE0381D6E4}">
      <dgm:prSet/>
      <dgm:spPr/>
      <dgm:t>
        <a:bodyPr/>
        <a:lstStyle/>
        <a:p>
          <a:endParaRPr lang="en-US"/>
        </a:p>
      </dgm:t>
    </dgm:pt>
    <dgm:pt modelId="{5AB33EB4-1078-4380-ADFB-CF6F6354CFE9}" type="sibTrans" cxnId="{75A8FA51-318C-4527-A5D5-D4EE0381D6E4}">
      <dgm:prSet/>
      <dgm:spPr/>
      <dgm:t>
        <a:bodyPr/>
        <a:lstStyle/>
        <a:p>
          <a:endParaRPr lang="en-US"/>
        </a:p>
      </dgm:t>
    </dgm:pt>
    <dgm:pt modelId="{CE3D18A4-0E70-4EAD-92F7-2CA62EE14FBE}" type="pres">
      <dgm:prSet presAssocID="{3301422C-B1CD-45D5-B3AA-37690E0EFDC2}" presName="linear" presStyleCnt="0">
        <dgm:presLayoutVars>
          <dgm:animLvl val="lvl"/>
          <dgm:resizeHandles val="exact"/>
        </dgm:presLayoutVars>
      </dgm:prSet>
      <dgm:spPr/>
    </dgm:pt>
    <dgm:pt modelId="{937F9409-750E-4D63-9E8E-D3C9222A1FF6}" type="pres">
      <dgm:prSet presAssocID="{D585316A-E11F-409D-B5D0-84C655C16BB5}" presName="parentText" presStyleLbl="node1" presStyleIdx="0" presStyleCnt="5">
        <dgm:presLayoutVars>
          <dgm:chMax val="0"/>
          <dgm:bulletEnabled val="1"/>
        </dgm:presLayoutVars>
      </dgm:prSet>
      <dgm:spPr/>
    </dgm:pt>
    <dgm:pt modelId="{D300F337-DFAD-468B-B6F4-604A824CFFC4}" type="pres">
      <dgm:prSet presAssocID="{BEF40B77-C3FD-421F-837A-B62785EC49DA}" presName="spacer" presStyleCnt="0"/>
      <dgm:spPr/>
    </dgm:pt>
    <dgm:pt modelId="{E83EE303-5C88-4DE1-BE77-21C8FBBEF7CA}" type="pres">
      <dgm:prSet presAssocID="{FAC5A218-97AB-41EB-A41C-6DAFFC6C1D10}" presName="parentText" presStyleLbl="node1" presStyleIdx="1" presStyleCnt="5">
        <dgm:presLayoutVars>
          <dgm:chMax val="0"/>
          <dgm:bulletEnabled val="1"/>
        </dgm:presLayoutVars>
      </dgm:prSet>
      <dgm:spPr/>
    </dgm:pt>
    <dgm:pt modelId="{CD2522FE-AD44-497B-8E4A-F3F75D4BA263}" type="pres">
      <dgm:prSet presAssocID="{368E55D6-E175-4427-84A9-15021D6075B2}" presName="spacer" presStyleCnt="0"/>
      <dgm:spPr/>
    </dgm:pt>
    <dgm:pt modelId="{BA8EB253-2B94-4FE8-8386-9E130AA9459F}" type="pres">
      <dgm:prSet presAssocID="{173E0B96-7EF7-44A5-9B90-3999453772A3}" presName="parentText" presStyleLbl="node1" presStyleIdx="2" presStyleCnt="5">
        <dgm:presLayoutVars>
          <dgm:chMax val="0"/>
          <dgm:bulletEnabled val="1"/>
        </dgm:presLayoutVars>
      </dgm:prSet>
      <dgm:spPr/>
    </dgm:pt>
    <dgm:pt modelId="{7C748E6F-45BA-42AB-8214-EB47C8B9AB96}" type="pres">
      <dgm:prSet presAssocID="{13FE971D-C6E7-4B9B-A299-173227D5A3BD}" presName="spacer" presStyleCnt="0"/>
      <dgm:spPr/>
    </dgm:pt>
    <dgm:pt modelId="{5D2EDAE2-AB47-4A0D-B87B-9AD57D3DE32E}" type="pres">
      <dgm:prSet presAssocID="{BC3383EB-4DF3-4B1F-92CC-4A5A941017CB}" presName="parentText" presStyleLbl="node1" presStyleIdx="3" presStyleCnt="5">
        <dgm:presLayoutVars>
          <dgm:chMax val="0"/>
          <dgm:bulletEnabled val="1"/>
        </dgm:presLayoutVars>
      </dgm:prSet>
      <dgm:spPr/>
    </dgm:pt>
    <dgm:pt modelId="{4C7E8CA2-6A1E-40D2-8DF5-9558542EA689}" type="pres">
      <dgm:prSet presAssocID="{292E532A-3FE1-4FEC-B3C9-6CAAAF48622F}" presName="spacer" presStyleCnt="0"/>
      <dgm:spPr/>
    </dgm:pt>
    <dgm:pt modelId="{4D005B03-C557-4BB0-B264-8A7A8860C14C}" type="pres">
      <dgm:prSet presAssocID="{DCCFFB4B-93B6-4E10-86AB-017368AC517F}" presName="parentText" presStyleLbl="node1" presStyleIdx="4" presStyleCnt="5">
        <dgm:presLayoutVars>
          <dgm:chMax val="0"/>
          <dgm:bulletEnabled val="1"/>
        </dgm:presLayoutVars>
      </dgm:prSet>
      <dgm:spPr/>
    </dgm:pt>
  </dgm:ptLst>
  <dgm:cxnLst>
    <dgm:cxn modelId="{4D7D4518-1D69-4DBA-B812-947B4E033B14}" type="presOf" srcId="{DCCFFB4B-93B6-4E10-86AB-017368AC517F}" destId="{4D005B03-C557-4BB0-B264-8A7A8860C14C}" srcOrd="0" destOrd="0" presId="urn:microsoft.com/office/officeart/2005/8/layout/vList2"/>
    <dgm:cxn modelId="{E144871E-F77B-4EAA-993C-AABF38C96147}" srcId="{3301422C-B1CD-45D5-B3AA-37690E0EFDC2}" destId="{173E0B96-7EF7-44A5-9B90-3999453772A3}" srcOrd="2" destOrd="0" parTransId="{C52AECA2-E3A8-4D0D-8A27-D76669581996}" sibTransId="{13FE971D-C6E7-4B9B-A299-173227D5A3BD}"/>
    <dgm:cxn modelId="{5320C143-5DD7-4AE2-B2FB-F4CD52E8E8BD}" type="presOf" srcId="{BC3383EB-4DF3-4B1F-92CC-4A5A941017CB}" destId="{5D2EDAE2-AB47-4A0D-B87B-9AD57D3DE32E}" srcOrd="0" destOrd="0" presId="urn:microsoft.com/office/officeart/2005/8/layout/vList2"/>
    <dgm:cxn modelId="{75A8FA51-318C-4527-A5D5-D4EE0381D6E4}" srcId="{3301422C-B1CD-45D5-B3AA-37690E0EFDC2}" destId="{DCCFFB4B-93B6-4E10-86AB-017368AC517F}" srcOrd="4" destOrd="0" parTransId="{32C99100-E5B7-4AA1-9CCD-B5751F5F9D07}" sibTransId="{5AB33EB4-1078-4380-ADFB-CF6F6354CFE9}"/>
    <dgm:cxn modelId="{69A81A7F-D702-4620-840F-B381E3749713}" srcId="{3301422C-B1CD-45D5-B3AA-37690E0EFDC2}" destId="{D585316A-E11F-409D-B5D0-84C655C16BB5}" srcOrd="0" destOrd="0" parTransId="{A2C3525F-7AAA-4431-B680-63D449D6B289}" sibTransId="{BEF40B77-C3FD-421F-837A-B62785EC49DA}"/>
    <dgm:cxn modelId="{F5C3B17F-C303-4C02-8251-B93A556B9B3F}" type="presOf" srcId="{FAC5A218-97AB-41EB-A41C-6DAFFC6C1D10}" destId="{E83EE303-5C88-4DE1-BE77-21C8FBBEF7CA}" srcOrd="0" destOrd="0" presId="urn:microsoft.com/office/officeart/2005/8/layout/vList2"/>
    <dgm:cxn modelId="{ADF3F688-7E44-4C85-932F-3887FE31AFE7}" type="presOf" srcId="{173E0B96-7EF7-44A5-9B90-3999453772A3}" destId="{BA8EB253-2B94-4FE8-8386-9E130AA9459F}" srcOrd="0" destOrd="0" presId="urn:microsoft.com/office/officeart/2005/8/layout/vList2"/>
    <dgm:cxn modelId="{04F48294-C90E-4013-A3FD-1990A93D5066}" srcId="{3301422C-B1CD-45D5-B3AA-37690E0EFDC2}" destId="{FAC5A218-97AB-41EB-A41C-6DAFFC6C1D10}" srcOrd="1" destOrd="0" parTransId="{8340CCE8-1FAE-4FB0-9DB6-BB09A6D4DB4A}" sibTransId="{368E55D6-E175-4427-84A9-15021D6075B2}"/>
    <dgm:cxn modelId="{87E5BCA1-7381-40A2-957E-72DF71DDEEDF}" srcId="{3301422C-B1CD-45D5-B3AA-37690E0EFDC2}" destId="{BC3383EB-4DF3-4B1F-92CC-4A5A941017CB}" srcOrd="3" destOrd="0" parTransId="{F5398A6A-6775-4707-B271-DEFA5E9634DD}" sibTransId="{292E532A-3FE1-4FEC-B3C9-6CAAAF48622F}"/>
    <dgm:cxn modelId="{5DA5B7E1-4795-4C2D-BBB4-F0413DF9A745}" type="presOf" srcId="{D585316A-E11F-409D-B5D0-84C655C16BB5}" destId="{937F9409-750E-4D63-9E8E-D3C9222A1FF6}" srcOrd="0" destOrd="0" presId="urn:microsoft.com/office/officeart/2005/8/layout/vList2"/>
    <dgm:cxn modelId="{1AD817E2-DE7B-431A-A85B-0303D6B5E008}" type="presOf" srcId="{3301422C-B1CD-45D5-B3AA-37690E0EFDC2}" destId="{CE3D18A4-0E70-4EAD-92F7-2CA62EE14FBE}" srcOrd="0" destOrd="0" presId="urn:microsoft.com/office/officeart/2005/8/layout/vList2"/>
    <dgm:cxn modelId="{7E12D009-1FC1-4104-8CE1-B05F01EE10B7}" type="presParOf" srcId="{CE3D18A4-0E70-4EAD-92F7-2CA62EE14FBE}" destId="{937F9409-750E-4D63-9E8E-D3C9222A1FF6}" srcOrd="0" destOrd="0" presId="urn:microsoft.com/office/officeart/2005/8/layout/vList2"/>
    <dgm:cxn modelId="{57B23A87-D79C-497C-9F53-4CB3F0ECC688}" type="presParOf" srcId="{CE3D18A4-0E70-4EAD-92F7-2CA62EE14FBE}" destId="{D300F337-DFAD-468B-B6F4-604A824CFFC4}" srcOrd="1" destOrd="0" presId="urn:microsoft.com/office/officeart/2005/8/layout/vList2"/>
    <dgm:cxn modelId="{9D12CBFB-5B9A-4071-88C0-BF451859C083}" type="presParOf" srcId="{CE3D18A4-0E70-4EAD-92F7-2CA62EE14FBE}" destId="{E83EE303-5C88-4DE1-BE77-21C8FBBEF7CA}" srcOrd="2" destOrd="0" presId="urn:microsoft.com/office/officeart/2005/8/layout/vList2"/>
    <dgm:cxn modelId="{F0780587-DCD0-4301-926E-3AA8A4CBE031}" type="presParOf" srcId="{CE3D18A4-0E70-4EAD-92F7-2CA62EE14FBE}" destId="{CD2522FE-AD44-497B-8E4A-F3F75D4BA263}" srcOrd="3" destOrd="0" presId="urn:microsoft.com/office/officeart/2005/8/layout/vList2"/>
    <dgm:cxn modelId="{F4132CC6-6249-4694-91D0-D907248780CB}" type="presParOf" srcId="{CE3D18A4-0E70-4EAD-92F7-2CA62EE14FBE}" destId="{BA8EB253-2B94-4FE8-8386-9E130AA9459F}" srcOrd="4" destOrd="0" presId="urn:microsoft.com/office/officeart/2005/8/layout/vList2"/>
    <dgm:cxn modelId="{1668EF45-3808-4D0D-998B-E326119C7C75}" type="presParOf" srcId="{CE3D18A4-0E70-4EAD-92F7-2CA62EE14FBE}" destId="{7C748E6F-45BA-42AB-8214-EB47C8B9AB96}" srcOrd="5" destOrd="0" presId="urn:microsoft.com/office/officeart/2005/8/layout/vList2"/>
    <dgm:cxn modelId="{02EDBC7A-90B9-4C01-963D-CDEEC57DE020}" type="presParOf" srcId="{CE3D18A4-0E70-4EAD-92F7-2CA62EE14FBE}" destId="{5D2EDAE2-AB47-4A0D-B87B-9AD57D3DE32E}" srcOrd="6" destOrd="0" presId="urn:microsoft.com/office/officeart/2005/8/layout/vList2"/>
    <dgm:cxn modelId="{18170131-EE48-4F39-AEF5-0E573907B094}" type="presParOf" srcId="{CE3D18A4-0E70-4EAD-92F7-2CA62EE14FBE}" destId="{4C7E8CA2-6A1E-40D2-8DF5-9558542EA689}" srcOrd="7" destOrd="0" presId="urn:microsoft.com/office/officeart/2005/8/layout/vList2"/>
    <dgm:cxn modelId="{60D59EC3-7FF3-4C41-96F7-56609F3942A3}" type="presParOf" srcId="{CE3D18A4-0E70-4EAD-92F7-2CA62EE14FBE}" destId="{4D005B03-C557-4BB0-B264-8A7A8860C14C}"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D410A87-7D8C-422D-B00D-B6DDF2F59F94}" type="doc">
      <dgm:prSet loTypeId="urn:microsoft.com/office/officeart/2005/8/layout/vList2" loCatId="list" qsTypeId="urn:microsoft.com/office/officeart/2005/8/quickstyle/simple5" qsCatId="simple" csTypeId="urn:microsoft.com/office/officeart/2005/8/colors/accent3_2" csCatId="accent3"/>
      <dgm:spPr/>
      <dgm:t>
        <a:bodyPr/>
        <a:lstStyle/>
        <a:p>
          <a:endParaRPr lang="en-US"/>
        </a:p>
      </dgm:t>
    </dgm:pt>
    <dgm:pt modelId="{5D41F793-686D-4E4A-85D6-09F8F3AA31AC}">
      <dgm:prSet custT="1"/>
      <dgm:spPr/>
      <dgm:t>
        <a:bodyPr/>
        <a:lstStyle/>
        <a:p>
          <a:r>
            <a:rPr lang="en-US" sz="1400" b="1"/>
            <a:t>Telecare:</a:t>
          </a:r>
          <a:r>
            <a:rPr lang="en-US" sz="1400"/>
            <a:t> Can provide alerts and support safety at home. </a:t>
          </a:r>
        </a:p>
      </dgm:t>
    </dgm:pt>
    <dgm:pt modelId="{4E37C006-8D16-472A-B437-69FC2B11A2B8}" type="parTrans" cxnId="{8E18522D-3BDB-4108-B3AB-D345571DEFD7}">
      <dgm:prSet/>
      <dgm:spPr/>
      <dgm:t>
        <a:bodyPr/>
        <a:lstStyle/>
        <a:p>
          <a:endParaRPr lang="en-US"/>
        </a:p>
      </dgm:t>
    </dgm:pt>
    <dgm:pt modelId="{2BD2B0A6-7F28-41FE-B3F6-1503511650CA}" type="sibTrans" cxnId="{8E18522D-3BDB-4108-B3AB-D345571DEFD7}">
      <dgm:prSet/>
      <dgm:spPr/>
      <dgm:t>
        <a:bodyPr/>
        <a:lstStyle/>
        <a:p>
          <a:endParaRPr lang="en-US"/>
        </a:p>
      </dgm:t>
    </dgm:pt>
    <dgm:pt modelId="{5E0077AF-19A9-43D2-9C40-12ECD5B43015}">
      <dgm:prSet custT="1"/>
      <dgm:spPr/>
      <dgm:t>
        <a:bodyPr/>
        <a:lstStyle/>
        <a:p>
          <a:r>
            <a:rPr lang="en-US" sz="1400" b="1"/>
            <a:t>Assistive technology:</a:t>
          </a:r>
          <a:r>
            <a:rPr lang="en-US" sz="1400"/>
            <a:t> Can help older people manage daily activities independently (Tónay et al., 2023). </a:t>
          </a:r>
        </a:p>
      </dgm:t>
    </dgm:pt>
    <dgm:pt modelId="{07B1B8CE-79E5-41C1-9694-B39C480C09EE}" type="parTrans" cxnId="{DB458499-582B-4327-8F56-0E44B1924379}">
      <dgm:prSet/>
      <dgm:spPr/>
      <dgm:t>
        <a:bodyPr/>
        <a:lstStyle/>
        <a:p>
          <a:endParaRPr lang="en-US"/>
        </a:p>
      </dgm:t>
    </dgm:pt>
    <dgm:pt modelId="{DFA70121-388B-4A67-A745-CEF8A30EF403}" type="sibTrans" cxnId="{DB458499-582B-4327-8F56-0E44B1924379}">
      <dgm:prSet/>
      <dgm:spPr/>
      <dgm:t>
        <a:bodyPr/>
        <a:lstStyle/>
        <a:p>
          <a:endParaRPr lang="en-US"/>
        </a:p>
      </dgm:t>
    </dgm:pt>
    <dgm:pt modelId="{281B2C42-FEC2-4436-A2E9-445921CCDF75}">
      <dgm:prSet custT="1"/>
      <dgm:spPr/>
      <dgm:t>
        <a:bodyPr/>
        <a:lstStyle/>
        <a:p>
          <a:r>
            <a:rPr lang="en-US" sz="1400" b="1"/>
            <a:t>Remote monitoring:</a:t>
          </a:r>
          <a:r>
            <a:rPr lang="en-US" sz="1400"/>
            <a:t> Can help carers monitor changes and respond when support is needed. </a:t>
          </a:r>
        </a:p>
      </dgm:t>
    </dgm:pt>
    <dgm:pt modelId="{B9227748-DD6F-417A-816C-4E644BF79FFF}" type="parTrans" cxnId="{C8392556-D73C-4A5B-8C02-9E7F1017E1C3}">
      <dgm:prSet/>
      <dgm:spPr/>
      <dgm:t>
        <a:bodyPr/>
        <a:lstStyle/>
        <a:p>
          <a:endParaRPr lang="en-US"/>
        </a:p>
      </dgm:t>
    </dgm:pt>
    <dgm:pt modelId="{BE425158-1748-42D1-9E88-725447446AF0}" type="sibTrans" cxnId="{C8392556-D73C-4A5B-8C02-9E7F1017E1C3}">
      <dgm:prSet/>
      <dgm:spPr/>
      <dgm:t>
        <a:bodyPr/>
        <a:lstStyle/>
        <a:p>
          <a:endParaRPr lang="en-US"/>
        </a:p>
      </dgm:t>
    </dgm:pt>
    <dgm:pt modelId="{9E599145-E7D0-4771-A33D-34282EBF553E}">
      <dgm:prSet custT="1"/>
      <dgm:spPr/>
      <dgm:t>
        <a:bodyPr/>
        <a:lstStyle/>
        <a:p>
          <a:r>
            <a:rPr lang="en-US" sz="1400" b="1"/>
            <a:t>Wearable technology:</a:t>
          </a:r>
          <a:r>
            <a:rPr lang="en-US" sz="1400"/>
            <a:t> Can support health and activity monitoring. </a:t>
          </a:r>
        </a:p>
      </dgm:t>
    </dgm:pt>
    <dgm:pt modelId="{C01458E3-F443-411A-8D88-3FE050BC7415}" type="parTrans" cxnId="{67EEA011-F6F7-436F-92D3-E34A59D197D5}">
      <dgm:prSet/>
      <dgm:spPr/>
      <dgm:t>
        <a:bodyPr/>
        <a:lstStyle/>
        <a:p>
          <a:endParaRPr lang="en-US"/>
        </a:p>
      </dgm:t>
    </dgm:pt>
    <dgm:pt modelId="{683B9B0B-6B07-49F6-898A-F019AC96F96D}" type="sibTrans" cxnId="{67EEA011-F6F7-436F-92D3-E34A59D197D5}">
      <dgm:prSet/>
      <dgm:spPr/>
      <dgm:t>
        <a:bodyPr/>
        <a:lstStyle/>
        <a:p>
          <a:endParaRPr lang="en-US"/>
        </a:p>
      </dgm:t>
    </dgm:pt>
    <dgm:pt modelId="{D08DCB4D-630C-423D-8A01-B8A0FE0CAD54}">
      <dgm:prSet custT="1"/>
      <dgm:spPr/>
      <dgm:t>
        <a:bodyPr/>
        <a:lstStyle/>
        <a:p>
          <a:r>
            <a:rPr lang="en-US" sz="1400" b="1"/>
            <a:t>Digital health services:</a:t>
          </a:r>
          <a:r>
            <a:rPr lang="en-US" sz="1400"/>
            <a:t> Can improve communication and access to care. </a:t>
          </a:r>
        </a:p>
      </dgm:t>
    </dgm:pt>
    <dgm:pt modelId="{41E48DDF-C3F7-497F-837B-AB8C4A026D99}" type="parTrans" cxnId="{7B42EF7F-9C8F-4D4C-9AC8-A2E8EB25B742}">
      <dgm:prSet/>
      <dgm:spPr/>
      <dgm:t>
        <a:bodyPr/>
        <a:lstStyle/>
        <a:p>
          <a:endParaRPr lang="en-US"/>
        </a:p>
      </dgm:t>
    </dgm:pt>
    <dgm:pt modelId="{F3D1B1C3-7AF0-4C28-838A-EAA827C1CFAA}" type="sibTrans" cxnId="{7B42EF7F-9C8F-4D4C-9AC8-A2E8EB25B742}">
      <dgm:prSet/>
      <dgm:spPr/>
      <dgm:t>
        <a:bodyPr/>
        <a:lstStyle/>
        <a:p>
          <a:endParaRPr lang="en-US"/>
        </a:p>
      </dgm:t>
    </dgm:pt>
    <dgm:pt modelId="{0C4484BC-3E96-4983-A867-0B992CA57D57}">
      <dgm:prSet custT="1"/>
      <dgm:spPr/>
      <dgm:t>
        <a:bodyPr/>
        <a:lstStyle/>
        <a:p>
          <a:r>
            <a:rPr lang="en-US" sz="1400" b="1"/>
            <a:t>Smart homes:</a:t>
          </a:r>
          <a:r>
            <a:rPr lang="en-US" sz="1400"/>
            <a:t> Can support safer and more independent living. </a:t>
          </a:r>
        </a:p>
      </dgm:t>
    </dgm:pt>
    <dgm:pt modelId="{A4A7DDE1-3D41-4723-B9E5-757146F93190}" type="parTrans" cxnId="{EC14946E-1885-46D7-971E-51D0A3164305}">
      <dgm:prSet/>
      <dgm:spPr/>
      <dgm:t>
        <a:bodyPr/>
        <a:lstStyle/>
        <a:p>
          <a:endParaRPr lang="en-US"/>
        </a:p>
      </dgm:t>
    </dgm:pt>
    <dgm:pt modelId="{8F3DEB98-BC7A-4517-99D3-2C96740CFB1C}" type="sibTrans" cxnId="{EC14946E-1885-46D7-971E-51D0A3164305}">
      <dgm:prSet/>
      <dgm:spPr/>
      <dgm:t>
        <a:bodyPr/>
        <a:lstStyle/>
        <a:p>
          <a:endParaRPr lang="en-US"/>
        </a:p>
      </dgm:t>
    </dgm:pt>
    <dgm:pt modelId="{D46EE626-CE0C-4E6B-81FB-A2AC015FFE8A}">
      <dgm:prSet custT="1"/>
      <dgm:spPr/>
      <dgm:t>
        <a:bodyPr/>
        <a:lstStyle/>
        <a:p>
          <a:r>
            <a:rPr lang="en-US" sz="1400" b="1"/>
            <a:t>Overall:</a:t>
          </a:r>
          <a:r>
            <a:rPr lang="en-US" sz="1400"/>
            <a:t> Technology can improve independence, safety and access, but acceptance and digital skills remain important (Murciano Hueso et al., 2022). </a:t>
          </a:r>
        </a:p>
      </dgm:t>
    </dgm:pt>
    <dgm:pt modelId="{811935CE-7CEB-44F0-B827-2731ED5EE202}" type="parTrans" cxnId="{A1513CD9-9D50-4F21-8FD4-5EF4CCFFE1D3}">
      <dgm:prSet/>
      <dgm:spPr/>
      <dgm:t>
        <a:bodyPr/>
        <a:lstStyle/>
        <a:p>
          <a:endParaRPr lang="en-US"/>
        </a:p>
      </dgm:t>
    </dgm:pt>
    <dgm:pt modelId="{90B74FCB-6F2A-4739-A23C-461C19DD2F10}" type="sibTrans" cxnId="{A1513CD9-9D50-4F21-8FD4-5EF4CCFFE1D3}">
      <dgm:prSet/>
      <dgm:spPr/>
      <dgm:t>
        <a:bodyPr/>
        <a:lstStyle/>
        <a:p>
          <a:endParaRPr lang="en-US"/>
        </a:p>
      </dgm:t>
    </dgm:pt>
    <dgm:pt modelId="{F3D6C163-7C5E-4A04-9842-1CE8B1ADA707}" type="pres">
      <dgm:prSet presAssocID="{2D410A87-7D8C-422D-B00D-B6DDF2F59F94}" presName="linear" presStyleCnt="0">
        <dgm:presLayoutVars>
          <dgm:animLvl val="lvl"/>
          <dgm:resizeHandles val="exact"/>
        </dgm:presLayoutVars>
      </dgm:prSet>
      <dgm:spPr/>
    </dgm:pt>
    <dgm:pt modelId="{660532A0-D1E0-49DC-A7BA-0C974A2C48DB}" type="pres">
      <dgm:prSet presAssocID="{5D41F793-686D-4E4A-85D6-09F8F3AA31AC}" presName="parentText" presStyleLbl="node1" presStyleIdx="0" presStyleCnt="7">
        <dgm:presLayoutVars>
          <dgm:chMax val="0"/>
          <dgm:bulletEnabled val="1"/>
        </dgm:presLayoutVars>
      </dgm:prSet>
      <dgm:spPr/>
    </dgm:pt>
    <dgm:pt modelId="{671E4A7E-82EA-4F9B-8307-19638F9DF49C}" type="pres">
      <dgm:prSet presAssocID="{2BD2B0A6-7F28-41FE-B3F6-1503511650CA}" presName="spacer" presStyleCnt="0"/>
      <dgm:spPr/>
    </dgm:pt>
    <dgm:pt modelId="{88E28D42-550E-4C87-82E0-20760325FD54}" type="pres">
      <dgm:prSet presAssocID="{5E0077AF-19A9-43D2-9C40-12ECD5B43015}" presName="parentText" presStyleLbl="node1" presStyleIdx="1" presStyleCnt="7">
        <dgm:presLayoutVars>
          <dgm:chMax val="0"/>
          <dgm:bulletEnabled val="1"/>
        </dgm:presLayoutVars>
      </dgm:prSet>
      <dgm:spPr/>
    </dgm:pt>
    <dgm:pt modelId="{630FE95B-A58F-459F-A393-1B827AAE0E58}" type="pres">
      <dgm:prSet presAssocID="{DFA70121-388B-4A67-A745-CEF8A30EF403}" presName="spacer" presStyleCnt="0"/>
      <dgm:spPr/>
    </dgm:pt>
    <dgm:pt modelId="{686BCB8E-1086-4688-9A63-3E1FEF61E3E8}" type="pres">
      <dgm:prSet presAssocID="{281B2C42-FEC2-4436-A2E9-445921CCDF75}" presName="parentText" presStyleLbl="node1" presStyleIdx="2" presStyleCnt="7">
        <dgm:presLayoutVars>
          <dgm:chMax val="0"/>
          <dgm:bulletEnabled val="1"/>
        </dgm:presLayoutVars>
      </dgm:prSet>
      <dgm:spPr/>
    </dgm:pt>
    <dgm:pt modelId="{61A13C7A-C4AC-43E3-AB0C-4C22AF6A616C}" type="pres">
      <dgm:prSet presAssocID="{BE425158-1748-42D1-9E88-725447446AF0}" presName="spacer" presStyleCnt="0"/>
      <dgm:spPr/>
    </dgm:pt>
    <dgm:pt modelId="{0C9EB9F1-9CD0-465A-AD17-BD3184B5A578}" type="pres">
      <dgm:prSet presAssocID="{9E599145-E7D0-4771-A33D-34282EBF553E}" presName="parentText" presStyleLbl="node1" presStyleIdx="3" presStyleCnt="7">
        <dgm:presLayoutVars>
          <dgm:chMax val="0"/>
          <dgm:bulletEnabled val="1"/>
        </dgm:presLayoutVars>
      </dgm:prSet>
      <dgm:spPr/>
    </dgm:pt>
    <dgm:pt modelId="{56261595-2A42-4FA7-A43F-FD681C971993}" type="pres">
      <dgm:prSet presAssocID="{683B9B0B-6B07-49F6-898A-F019AC96F96D}" presName="spacer" presStyleCnt="0"/>
      <dgm:spPr/>
    </dgm:pt>
    <dgm:pt modelId="{522104F5-AC98-45E5-A9CD-79A5EB59337D}" type="pres">
      <dgm:prSet presAssocID="{D08DCB4D-630C-423D-8A01-B8A0FE0CAD54}" presName="parentText" presStyleLbl="node1" presStyleIdx="4" presStyleCnt="7">
        <dgm:presLayoutVars>
          <dgm:chMax val="0"/>
          <dgm:bulletEnabled val="1"/>
        </dgm:presLayoutVars>
      </dgm:prSet>
      <dgm:spPr/>
    </dgm:pt>
    <dgm:pt modelId="{C124F846-6B03-4B90-93DF-09634A169C7F}" type="pres">
      <dgm:prSet presAssocID="{F3D1B1C3-7AF0-4C28-838A-EAA827C1CFAA}" presName="spacer" presStyleCnt="0"/>
      <dgm:spPr/>
    </dgm:pt>
    <dgm:pt modelId="{FBB80A77-C8A0-4D66-B4BA-92920E52D280}" type="pres">
      <dgm:prSet presAssocID="{0C4484BC-3E96-4983-A867-0B992CA57D57}" presName="parentText" presStyleLbl="node1" presStyleIdx="5" presStyleCnt="7">
        <dgm:presLayoutVars>
          <dgm:chMax val="0"/>
          <dgm:bulletEnabled val="1"/>
        </dgm:presLayoutVars>
      </dgm:prSet>
      <dgm:spPr/>
    </dgm:pt>
    <dgm:pt modelId="{72709F2C-BAE6-4F75-B64E-30576C7B2991}" type="pres">
      <dgm:prSet presAssocID="{8F3DEB98-BC7A-4517-99D3-2C96740CFB1C}" presName="spacer" presStyleCnt="0"/>
      <dgm:spPr/>
    </dgm:pt>
    <dgm:pt modelId="{9D605838-B67B-498A-9DA9-CC052C5AA85E}" type="pres">
      <dgm:prSet presAssocID="{D46EE626-CE0C-4E6B-81FB-A2AC015FFE8A}" presName="parentText" presStyleLbl="node1" presStyleIdx="6" presStyleCnt="7">
        <dgm:presLayoutVars>
          <dgm:chMax val="0"/>
          <dgm:bulletEnabled val="1"/>
        </dgm:presLayoutVars>
      </dgm:prSet>
      <dgm:spPr/>
    </dgm:pt>
  </dgm:ptLst>
  <dgm:cxnLst>
    <dgm:cxn modelId="{67EEA011-F6F7-436F-92D3-E34A59D197D5}" srcId="{2D410A87-7D8C-422D-B00D-B6DDF2F59F94}" destId="{9E599145-E7D0-4771-A33D-34282EBF553E}" srcOrd="3" destOrd="0" parTransId="{C01458E3-F443-411A-8D88-3FE050BC7415}" sibTransId="{683B9B0B-6B07-49F6-898A-F019AC96F96D}"/>
    <dgm:cxn modelId="{8E18522D-3BDB-4108-B3AB-D345571DEFD7}" srcId="{2D410A87-7D8C-422D-B00D-B6DDF2F59F94}" destId="{5D41F793-686D-4E4A-85D6-09F8F3AA31AC}" srcOrd="0" destOrd="0" parTransId="{4E37C006-8D16-472A-B437-69FC2B11A2B8}" sibTransId="{2BD2B0A6-7F28-41FE-B3F6-1503511650CA}"/>
    <dgm:cxn modelId="{426D6560-17F9-46C7-A9DE-915818828CEE}" type="presOf" srcId="{281B2C42-FEC2-4436-A2E9-445921CCDF75}" destId="{686BCB8E-1086-4688-9A63-3E1FEF61E3E8}" srcOrd="0" destOrd="0" presId="urn:microsoft.com/office/officeart/2005/8/layout/vList2"/>
    <dgm:cxn modelId="{1D9CE661-73C5-4F91-83C6-C18C82247BA8}" type="presOf" srcId="{5D41F793-686D-4E4A-85D6-09F8F3AA31AC}" destId="{660532A0-D1E0-49DC-A7BA-0C974A2C48DB}" srcOrd="0" destOrd="0" presId="urn:microsoft.com/office/officeart/2005/8/layout/vList2"/>
    <dgm:cxn modelId="{EC14946E-1885-46D7-971E-51D0A3164305}" srcId="{2D410A87-7D8C-422D-B00D-B6DDF2F59F94}" destId="{0C4484BC-3E96-4983-A867-0B992CA57D57}" srcOrd="5" destOrd="0" parTransId="{A4A7DDE1-3D41-4723-B9E5-757146F93190}" sibTransId="{8F3DEB98-BC7A-4517-99D3-2C96740CFB1C}"/>
    <dgm:cxn modelId="{C8392556-D73C-4A5B-8C02-9E7F1017E1C3}" srcId="{2D410A87-7D8C-422D-B00D-B6DDF2F59F94}" destId="{281B2C42-FEC2-4436-A2E9-445921CCDF75}" srcOrd="2" destOrd="0" parTransId="{B9227748-DD6F-417A-816C-4E644BF79FFF}" sibTransId="{BE425158-1748-42D1-9E88-725447446AF0}"/>
    <dgm:cxn modelId="{7B42EF7F-9C8F-4D4C-9AC8-A2E8EB25B742}" srcId="{2D410A87-7D8C-422D-B00D-B6DDF2F59F94}" destId="{D08DCB4D-630C-423D-8A01-B8A0FE0CAD54}" srcOrd="4" destOrd="0" parTransId="{41E48DDF-C3F7-497F-837B-AB8C4A026D99}" sibTransId="{F3D1B1C3-7AF0-4C28-838A-EAA827C1CFAA}"/>
    <dgm:cxn modelId="{F5461B96-DF70-40E4-A9BE-641397ABA635}" type="presOf" srcId="{D08DCB4D-630C-423D-8A01-B8A0FE0CAD54}" destId="{522104F5-AC98-45E5-A9CD-79A5EB59337D}" srcOrd="0" destOrd="0" presId="urn:microsoft.com/office/officeart/2005/8/layout/vList2"/>
    <dgm:cxn modelId="{DB458499-582B-4327-8F56-0E44B1924379}" srcId="{2D410A87-7D8C-422D-B00D-B6DDF2F59F94}" destId="{5E0077AF-19A9-43D2-9C40-12ECD5B43015}" srcOrd="1" destOrd="0" parTransId="{07B1B8CE-79E5-41C1-9694-B39C480C09EE}" sibTransId="{DFA70121-388B-4A67-A745-CEF8A30EF403}"/>
    <dgm:cxn modelId="{9B0256A3-B871-4024-B423-EEF62A3F5F60}" type="presOf" srcId="{9E599145-E7D0-4771-A33D-34282EBF553E}" destId="{0C9EB9F1-9CD0-465A-AD17-BD3184B5A578}" srcOrd="0" destOrd="0" presId="urn:microsoft.com/office/officeart/2005/8/layout/vList2"/>
    <dgm:cxn modelId="{449CFBD7-82A5-4AE4-8219-EB5597A823B1}" type="presOf" srcId="{5E0077AF-19A9-43D2-9C40-12ECD5B43015}" destId="{88E28D42-550E-4C87-82E0-20760325FD54}" srcOrd="0" destOrd="0" presId="urn:microsoft.com/office/officeart/2005/8/layout/vList2"/>
    <dgm:cxn modelId="{A1513CD9-9D50-4F21-8FD4-5EF4CCFFE1D3}" srcId="{2D410A87-7D8C-422D-B00D-B6DDF2F59F94}" destId="{D46EE626-CE0C-4E6B-81FB-A2AC015FFE8A}" srcOrd="6" destOrd="0" parTransId="{811935CE-7CEB-44F0-B827-2731ED5EE202}" sibTransId="{90B74FCB-6F2A-4739-A23C-461C19DD2F10}"/>
    <dgm:cxn modelId="{31072EF9-BB74-4A3A-823E-7A5CA515BE65}" type="presOf" srcId="{D46EE626-CE0C-4E6B-81FB-A2AC015FFE8A}" destId="{9D605838-B67B-498A-9DA9-CC052C5AA85E}" srcOrd="0" destOrd="0" presId="urn:microsoft.com/office/officeart/2005/8/layout/vList2"/>
    <dgm:cxn modelId="{9BF40DFC-9600-4C9A-9EC3-2D4785E21786}" type="presOf" srcId="{0C4484BC-3E96-4983-A867-0B992CA57D57}" destId="{FBB80A77-C8A0-4D66-B4BA-92920E52D280}" srcOrd="0" destOrd="0" presId="urn:microsoft.com/office/officeart/2005/8/layout/vList2"/>
    <dgm:cxn modelId="{B0F372FD-F5B6-43B2-A7E1-B639D4060075}" type="presOf" srcId="{2D410A87-7D8C-422D-B00D-B6DDF2F59F94}" destId="{F3D6C163-7C5E-4A04-9842-1CE8B1ADA707}" srcOrd="0" destOrd="0" presId="urn:microsoft.com/office/officeart/2005/8/layout/vList2"/>
    <dgm:cxn modelId="{64DD81D2-72F8-4D32-8BF3-66ADF3AF5071}" type="presParOf" srcId="{F3D6C163-7C5E-4A04-9842-1CE8B1ADA707}" destId="{660532A0-D1E0-49DC-A7BA-0C974A2C48DB}" srcOrd="0" destOrd="0" presId="urn:microsoft.com/office/officeart/2005/8/layout/vList2"/>
    <dgm:cxn modelId="{C62AFAAB-E14A-407F-82CD-D61EF21238FF}" type="presParOf" srcId="{F3D6C163-7C5E-4A04-9842-1CE8B1ADA707}" destId="{671E4A7E-82EA-4F9B-8307-19638F9DF49C}" srcOrd="1" destOrd="0" presId="urn:microsoft.com/office/officeart/2005/8/layout/vList2"/>
    <dgm:cxn modelId="{BBE40CA2-A323-4AF5-A320-5654FC16DF64}" type="presParOf" srcId="{F3D6C163-7C5E-4A04-9842-1CE8B1ADA707}" destId="{88E28D42-550E-4C87-82E0-20760325FD54}" srcOrd="2" destOrd="0" presId="urn:microsoft.com/office/officeart/2005/8/layout/vList2"/>
    <dgm:cxn modelId="{F0BF3D72-92D8-4DF0-A3A7-5F2D8611D7F9}" type="presParOf" srcId="{F3D6C163-7C5E-4A04-9842-1CE8B1ADA707}" destId="{630FE95B-A58F-459F-A393-1B827AAE0E58}" srcOrd="3" destOrd="0" presId="urn:microsoft.com/office/officeart/2005/8/layout/vList2"/>
    <dgm:cxn modelId="{BC7DCD24-6D78-40B1-B866-4CC6CF333321}" type="presParOf" srcId="{F3D6C163-7C5E-4A04-9842-1CE8B1ADA707}" destId="{686BCB8E-1086-4688-9A63-3E1FEF61E3E8}" srcOrd="4" destOrd="0" presId="urn:microsoft.com/office/officeart/2005/8/layout/vList2"/>
    <dgm:cxn modelId="{E0595106-0D80-45D3-B0A0-EF28E344EC4B}" type="presParOf" srcId="{F3D6C163-7C5E-4A04-9842-1CE8B1ADA707}" destId="{61A13C7A-C4AC-43E3-AB0C-4C22AF6A616C}" srcOrd="5" destOrd="0" presId="urn:microsoft.com/office/officeart/2005/8/layout/vList2"/>
    <dgm:cxn modelId="{0446BBC6-66B8-4C03-9AF7-5E65D8669304}" type="presParOf" srcId="{F3D6C163-7C5E-4A04-9842-1CE8B1ADA707}" destId="{0C9EB9F1-9CD0-465A-AD17-BD3184B5A578}" srcOrd="6" destOrd="0" presId="urn:microsoft.com/office/officeart/2005/8/layout/vList2"/>
    <dgm:cxn modelId="{C138F127-C88F-4935-AC5D-FBBF18977ABA}" type="presParOf" srcId="{F3D6C163-7C5E-4A04-9842-1CE8B1ADA707}" destId="{56261595-2A42-4FA7-A43F-FD681C971993}" srcOrd="7" destOrd="0" presId="urn:microsoft.com/office/officeart/2005/8/layout/vList2"/>
    <dgm:cxn modelId="{65A7A8FE-46E7-411C-A559-06081F441220}" type="presParOf" srcId="{F3D6C163-7C5E-4A04-9842-1CE8B1ADA707}" destId="{522104F5-AC98-45E5-A9CD-79A5EB59337D}" srcOrd="8" destOrd="0" presId="urn:microsoft.com/office/officeart/2005/8/layout/vList2"/>
    <dgm:cxn modelId="{13C819FE-DD7E-4974-8C94-BD27CCAABD07}" type="presParOf" srcId="{F3D6C163-7C5E-4A04-9842-1CE8B1ADA707}" destId="{C124F846-6B03-4B90-93DF-09634A169C7F}" srcOrd="9" destOrd="0" presId="urn:microsoft.com/office/officeart/2005/8/layout/vList2"/>
    <dgm:cxn modelId="{3BA79225-D095-4A8F-9B40-3547BFA45D6B}" type="presParOf" srcId="{F3D6C163-7C5E-4A04-9842-1CE8B1ADA707}" destId="{FBB80A77-C8A0-4D66-B4BA-92920E52D280}" srcOrd="10" destOrd="0" presId="urn:microsoft.com/office/officeart/2005/8/layout/vList2"/>
    <dgm:cxn modelId="{79DC1781-B280-4741-8CAF-6DA5744070B3}" type="presParOf" srcId="{F3D6C163-7C5E-4A04-9842-1CE8B1ADA707}" destId="{72709F2C-BAE6-4F75-B64E-30576C7B2991}" srcOrd="11" destOrd="0" presId="urn:microsoft.com/office/officeart/2005/8/layout/vList2"/>
    <dgm:cxn modelId="{7C0F0AF7-D49C-4826-A08F-0E6836858135}" type="presParOf" srcId="{F3D6C163-7C5E-4A04-9842-1CE8B1ADA707}" destId="{9D605838-B67B-498A-9DA9-CC052C5AA85E}" srcOrd="12"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9F8376E-F2BE-4A45-8676-3F563CDDC19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C6CF7A6-7417-40A5-82CB-30329CA1B1AC}">
      <dgm:prSet/>
      <dgm:spPr/>
      <dgm:t>
        <a:bodyPr/>
        <a:lstStyle/>
        <a:p>
          <a:r>
            <a:rPr lang="en-US" b="1"/>
            <a:t>Person-centred care:</a:t>
          </a:r>
          <a:r>
            <a:rPr lang="en-US"/>
            <a:t> Supports individual needs and preferences (Ebrahimi et al., 2021). </a:t>
          </a:r>
        </a:p>
      </dgm:t>
    </dgm:pt>
    <dgm:pt modelId="{4BE92285-EBCF-4EEE-86E0-4E979F23AA7B}" type="parTrans" cxnId="{72E7A20E-D859-4268-8736-1CCA324D77C3}">
      <dgm:prSet/>
      <dgm:spPr/>
      <dgm:t>
        <a:bodyPr/>
        <a:lstStyle/>
        <a:p>
          <a:endParaRPr lang="en-US"/>
        </a:p>
      </dgm:t>
    </dgm:pt>
    <dgm:pt modelId="{F9498ADB-80AA-4114-AD9D-E3AA25F24513}" type="sibTrans" cxnId="{72E7A20E-D859-4268-8736-1CCA324D77C3}">
      <dgm:prSet/>
      <dgm:spPr/>
      <dgm:t>
        <a:bodyPr/>
        <a:lstStyle/>
        <a:p>
          <a:endParaRPr lang="en-US"/>
        </a:p>
      </dgm:t>
    </dgm:pt>
    <dgm:pt modelId="{8A7D4F78-EA5A-4FCD-861E-856C7DC8574E}">
      <dgm:prSet/>
      <dgm:spPr/>
      <dgm:t>
        <a:bodyPr/>
        <a:lstStyle/>
        <a:p>
          <a:r>
            <a:rPr lang="en-US" b="1"/>
            <a:t>Community-based care:</a:t>
          </a:r>
          <a:r>
            <a:rPr lang="en-US"/>
            <a:t> Can help older people maintain independence (Crocker et al., 2024). </a:t>
          </a:r>
        </a:p>
      </dgm:t>
    </dgm:pt>
    <dgm:pt modelId="{3DD8F50D-3B69-4724-B3F6-EBAC802E97A8}" type="parTrans" cxnId="{7D6E6065-4D1F-485D-B1C9-21CD1D8AC392}">
      <dgm:prSet/>
      <dgm:spPr/>
      <dgm:t>
        <a:bodyPr/>
        <a:lstStyle/>
        <a:p>
          <a:endParaRPr lang="en-US"/>
        </a:p>
      </dgm:t>
    </dgm:pt>
    <dgm:pt modelId="{A789A00B-3B3C-4D90-AE02-D0799A919689}" type="sibTrans" cxnId="{7D6E6065-4D1F-485D-B1C9-21CD1D8AC392}">
      <dgm:prSet/>
      <dgm:spPr/>
      <dgm:t>
        <a:bodyPr/>
        <a:lstStyle/>
        <a:p>
          <a:endParaRPr lang="en-US"/>
        </a:p>
      </dgm:t>
    </dgm:pt>
    <dgm:pt modelId="{14E55D5B-AD57-47CD-9B14-AEE9F8A3C29A}">
      <dgm:prSet/>
      <dgm:spPr/>
      <dgm:t>
        <a:bodyPr/>
        <a:lstStyle/>
        <a:p>
          <a:r>
            <a:rPr lang="en-US" b="1"/>
            <a:t>Preventive support:</a:t>
          </a:r>
          <a:r>
            <a:rPr lang="en-US"/>
            <a:t> Can help maintain functional ability and reduce future care needs. </a:t>
          </a:r>
        </a:p>
      </dgm:t>
    </dgm:pt>
    <dgm:pt modelId="{05577995-981D-4453-A7AE-C6849D21B49F}" type="parTrans" cxnId="{BFB9EF79-0D1F-404E-BA26-02B229910A7E}">
      <dgm:prSet/>
      <dgm:spPr/>
      <dgm:t>
        <a:bodyPr/>
        <a:lstStyle/>
        <a:p>
          <a:endParaRPr lang="en-US"/>
        </a:p>
      </dgm:t>
    </dgm:pt>
    <dgm:pt modelId="{70656090-65D8-4A2A-B1FB-4B23ADF7329A}" type="sibTrans" cxnId="{BFB9EF79-0D1F-404E-BA26-02B229910A7E}">
      <dgm:prSet/>
      <dgm:spPr/>
      <dgm:t>
        <a:bodyPr/>
        <a:lstStyle/>
        <a:p>
          <a:endParaRPr lang="en-US"/>
        </a:p>
      </dgm:t>
    </dgm:pt>
    <dgm:pt modelId="{12BF3DE6-8285-4763-B800-919502A51F06}">
      <dgm:prSet/>
      <dgm:spPr/>
      <dgm:t>
        <a:bodyPr/>
        <a:lstStyle/>
        <a:p>
          <a:r>
            <a:rPr lang="en-US" b="1"/>
            <a:t>Technology-enabled care:</a:t>
          </a:r>
          <a:r>
            <a:rPr lang="en-US"/>
            <a:t> Can improve support, but digital exclusion remains a limitation (Pajalic et al., 2023). </a:t>
          </a:r>
        </a:p>
      </dgm:t>
    </dgm:pt>
    <dgm:pt modelId="{6661F0F6-8C39-4081-A3C4-7419FAD2E881}" type="parTrans" cxnId="{19F6EE2C-7F95-4C40-85D5-E96E5CAB2A86}">
      <dgm:prSet/>
      <dgm:spPr/>
      <dgm:t>
        <a:bodyPr/>
        <a:lstStyle/>
        <a:p>
          <a:endParaRPr lang="en-US"/>
        </a:p>
      </dgm:t>
    </dgm:pt>
    <dgm:pt modelId="{CB3AD014-1B70-4E2F-903C-F84C33A06CB2}" type="sibTrans" cxnId="{19F6EE2C-7F95-4C40-85D5-E96E5CAB2A86}">
      <dgm:prSet/>
      <dgm:spPr/>
      <dgm:t>
        <a:bodyPr/>
        <a:lstStyle/>
        <a:p>
          <a:endParaRPr lang="en-US"/>
        </a:p>
      </dgm:t>
    </dgm:pt>
    <dgm:pt modelId="{6527707D-243B-4D3A-B6A5-2C91662A6E5D}">
      <dgm:prSet/>
      <dgm:spPr/>
      <dgm:t>
        <a:bodyPr/>
        <a:lstStyle/>
        <a:p>
          <a:r>
            <a:rPr lang="en-US" b="1"/>
            <a:t>Partnership working:</a:t>
          </a:r>
          <a:r>
            <a:rPr lang="en-US"/>
            <a:t> Can improve coordination between health and social care services. </a:t>
          </a:r>
        </a:p>
      </dgm:t>
    </dgm:pt>
    <dgm:pt modelId="{86361F2E-8F19-4609-AC8C-D1A8442CD42C}" type="parTrans" cxnId="{EDC8E828-ACA5-43D4-865C-ACBC6453493E}">
      <dgm:prSet/>
      <dgm:spPr/>
      <dgm:t>
        <a:bodyPr/>
        <a:lstStyle/>
        <a:p>
          <a:endParaRPr lang="en-US"/>
        </a:p>
      </dgm:t>
    </dgm:pt>
    <dgm:pt modelId="{839B27B6-5359-457B-ADA0-04931D6AED90}" type="sibTrans" cxnId="{EDC8E828-ACA5-43D4-865C-ACBC6453493E}">
      <dgm:prSet/>
      <dgm:spPr/>
      <dgm:t>
        <a:bodyPr/>
        <a:lstStyle/>
        <a:p>
          <a:endParaRPr lang="en-US"/>
        </a:p>
      </dgm:t>
    </dgm:pt>
    <dgm:pt modelId="{ACCC08BD-6312-469E-B089-5669AB3C77AA}">
      <dgm:prSet/>
      <dgm:spPr/>
      <dgm:t>
        <a:bodyPr/>
        <a:lstStyle/>
        <a:p>
          <a:r>
            <a:rPr lang="en-US" b="1"/>
            <a:t>Overall:</a:t>
          </a:r>
          <a:r>
            <a:rPr lang="en-US"/>
            <a:t> Current approaches can support independence, but effectiveness depends on accessibility, individual needs and available resources.</a:t>
          </a:r>
        </a:p>
      </dgm:t>
    </dgm:pt>
    <dgm:pt modelId="{3FB54EAE-9117-4A46-B0A9-6BE636D71EAA}" type="parTrans" cxnId="{2519B4DB-FEC0-4E30-A5F5-D3733310B0F0}">
      <dgm:prSet/>
      <dgm:spPr/>
      <dgm:t>
        <a:bodyPr/>
        <a:lstStyle/>
        <a:p>
          <a:endParaRPr lang="en-US"/>
        </a:p>
      </dgm:t>
    </dgm:pt>
    <dgm:pt modelId="{22F08ACF-A736-4D7B-A809-6028672C936B}" type="sibTrans" cxnId="{2519B4DB-FEC0-4E30-A5F5-D3733310B0F0}">
      <dgm:prSet/>
      <dgm:spPr/>
      <dgm:t>
        <a:bodyPr/>
        <a:lstStyle/>
        <a:p>
          <a:endParaRPr lang="en-US"/>
        </a:p>
      </dgm:t>
    </dgm:pt>
    <dgm:pt modelId="{94CA4D7A-F3A1-45B6-BEAF-CA42F427C4BA}" type="pres">
      <dgm:prSet presAssocID="{E9F8376E-F2BE-4A45-8676-3F563CDDC195}" presName="linear" presStyleCnt="0">
        <dgm:presLayoutVars>
          <dgm:animLvl val="lvl"/>
          <dgm:resizeHandles val="exact"/>
        </dgm:presLayoutVars>
      </dgm:prSet>
      <dgm:spPr/>
    </dgm:pt>
    <dgm:pt modelId="{29A69F0D-0D29-4151-8F2E-6431A485E833}" type="pres">
      <dgm:prSet presAssocID="{FC6CF7A6-7417-40A5-82CB-30329CA1B1AC}" presName="parentText" presStyleLbl="node1" presStyleIdx="0" presStyleCnt="6">
        <dgm:presLayoutVars>
          <dgm:chMax val="0"/>
          <dgm:bulletEnabled val="1"/>
        </dgm:presLayoutVars>
      </dgm:prSet>
      <dgm:spPr/>
    </dgm:pt>
    <dgm:pt modelId="{27DD3E59-9D46-46FC-BCD7-6047D37BED4D}" type="pres">
      <dgm:prSet presAssocID="{F9498ADB-80AA-4114-AD9D-E3AA25F24513}" presName="spacer" presStyleCnt="0"/>
      <dgm:spPr/>
    </dgm:pt>
    <dgm:pt modelId="{39CB5A78-F68C-40CD-B353-EB756ABEFE53}" type="pres">
      <dgm:prSet presAssocID="{8A7D4F78-EA5A-4FCD-861E-856C7DC8574E}" presName="parentText" presStyleLbl="node1" presStyleIdx="1" presStyleCnt="6">
        <dgm:presLayoutVars>
          <dgm:chMax val="0"/>
          <dgm:bulletEnabled val="1"/>
        </dgm:presLayoutVars>
      </dgm:prSet>
      <dgm:spPr/>
    </dgm:pt>
    <dgm:pt modelId="{0C462ECB-BEDF-403E-BD0D-F8BB3A7688C5}" type="pres">
      <dgm:prSet presAssocID="{A789A00B-3B3C-4D90-AE02-D0799A919689}" presName="spacer" presStyleCnt="0"/>
      <dgm:spPr/>
    </dgm:pt>
    <dgm:pt modelId="{425DEC59-10C4-4148-A923-7CF15EC7C55E}" type="pres">
      <dgm:prSet presAssocID="{14E55D5B-AD57-47CD-9B14-AEE9F8A3C29A}" presName="parentText" presStyleLbl="node1" presStyleIdx="2" presStyleCnt="6">
        <dgm:presLayoutVars>
          <dgm:chMax val="0"/>
          <dgm:bulletEnabled val="1"/>
        </dgm:presLayoutVars>
      </dgm:prSet>
      <dgm:spPr/>
    </dgm:pt>
    <dgm:pt modelId="{AC847799-8889-4F3C-8DAD-7C3C609C82D9}" type="pres">
      <dgm:prSet presAssocID="{70656090-65D8-4A2A-B1FB-4B23ADF7329A}" presName="spacer" presStyleCnt="0"/>
      <dgm:spPr/>
    </dgm:pt>
    <dgm:pt modelId="{6E591756-658D-4CC0-B833-48AEC42CD03B}" type="pres">
      <dgm:prSet presAssocID="{12BF3DE6-8285-4763-B800-919502A51F06}" presName="parentText" presStyleLbl="node1" presStyleIdx="3" presStyleCnt="6">
        <dgm:presLayoutVars>
          <dgm:chMax val="0"/>
          <dgm:bulletEnabled val="1"/>
        </dgm:presLayoutVars>
      </dgm:prSet>
      <dgm:spPr/>
    </dgm:pt>
    <dgm:pt modelId="{6D05B556-39FC-48FE-8077-804179CB1BEB}" type="pres">
      <dgm:prSet presAssocID="{CB3AD014-1B70-4E2F-903C-F84C33A06CB2}" presName="spacer" presStyleCnt="0"/>
      <dgm:spPr/>
    </dgm:pt>
    <dgm:pt modelId="{92AA555F-1463-45E4-B7B9-C2297EC9FEF0}" type="pres">
      <dgm:prSet presAssocID="{6527707D-243B-4D3A-B6A5-2C91662A6E5D}" presName="parentText" presStyleLbl="node1" presStyleIdx="4" presStyleCnt="6">
        <dgm:presLayoutVars>
          <dgm:chMax val="0"/>
          <dgm:bulletEnabled val="1"/>
        </dgm:presLayoutVars>
      </dgm:prSet>
      <dgm:spPr/>
    </dgm:pt>
    <dgm:pt modelId="{71D293B0-5D32-455E-B831-F927C65FDD13}" type="pres">
      <dgm:prSet presAssocID="{839B27B6-5359-457B-ADA0-04931D6AED90}" presName="spacer" presStyleCnt="0"/>
      <dgm:spPr/>
    </dgm:pt>
    <dgm:pt modelId="{0BEEF3F4-6208-4C9E-8711-E804B16D34A6}" type="pres">
      <dgm:prSet presAssocID="{ACCC08BD-6312-469E-B089-5669AB3C77AA}" presName="parentText" presStyleLbl="node1" presStyleIdx="5" presStyleCnt="6">
        <dgm:presLayoutVars>
          <dgm:chMax val="0"/>
          <dgm:bulletEnabled val="1"/>
        </dgm:presLayoutVars>
      </dgm:prSet>
      <dgm:spPr/>
    </dgm:pt>
  </dgm:ptLst>
  <dgm:cxnLst>
    <dgm:cxn modelId="{72E7A20E-D859-4268-8736-1CCA324D77C3}" srcId="{E9F8376E-F2BE-4A45-8676-3F563CDDC195}" destId="{FC6CF7A6-7417-40A5-82CB-30329CA1B1AC}" srcOrd="0" destOrd="0" parTransId="{4BE92285-EBCF-4EEE-86E0-4E979F23AA7B}" sibTransId="{F9498ADB-80AA-4114-AD9D-E3AA25F24513}"/>
    <dgm:cxn modelId="{EDC8E828-ACA5-43D4-865C-ACBC6453493E}" srcId="{E9F8376E-F2BE-4A45-8676-3F563CDDC195}" destId="{6527707D-243B-4D3A-B6A5-2C91662A6E5D}" srcOrd="4" destOrd="0" parTransId="{86361F2E-8F19-4609-AC8C-D1A8442CD42C}" sibTransId="{839B27B6-5359-457B-ADA0-04931D6AED90}"/>
    <dgm:cxn modelId="{D6AB862A-E22D-4655-B999-9A33995C13B4}" type="presOf" srcId="{8A7D4F78-EA5A-4FCD-861E-856C7DC8574E}" destId="{39CB5A78-F68C-40CD-B353-EB756ABEFE53}" srcOrd="0" destOrd="0" presId="urn:microsoft.com/office/officeart/2005/8/layout/vList2"/>
    <dgm:cxn modelId="{19F6EE2C-7F95-4C40-85D5-E96E5CAB2A86}" srcId="{E9F8376E-F2BE-4A45-8676-3F563CDDC195}" destId="{12BF3DE6-8285-4763-B800-919502A51F06}" srcOrd="3" destOrd="0" parTransId="{6661F0F6-8C39-4081-A3C4-7419FAD2E881}" sibTransId="{CB3AD014-1B70-4E2F-903C-F84C33A06CB2}"/>
    <dgm:cxn modelId="{7D12EE31-7FAB-4CDE-89D2-B919F08BEA87}" type="presOf" srcId="{ACCC08BD-6312-469E-B089-5669AB3C77AA}" destId="{0BEEF3F4-6208-4C9E-8711-E804B16D34A6}" srcOrd="0" destOrd="0" presId="urn:microsoft.com/office/officeart/2005/8/layout/vList2"/>
    <dgm:cxn modelId="{7F6A1543-85AF-4BCD-9058-C3977B02511D}" type="presOf" srcId="{12BF3DE6-8285-4763-B800-919502A51F06}" destId="{6E591756-658D-4CC0-B833-48AEC42CD03B}" srcOrd="0" destOrd="0" presId="urn:microsoft.com/office/officeart/2005/8/layout/vList2"/>
    <dgm:cxn modelId="{7D6E6065-4D1F-485D-B1C9-21CD1D8AC392}" srcId="{E9F8376E-F2BE-4A45-8676-3F563CDDC195}" destId="{8A7D4F78-EA5A-4FCD-861E-856C7DC8574E}" srcOrd="1" destOrd="0" parTransId="{3DD8F50D-3B69-4724-B3F6-EBAC802E97A8}" sibTransId="{A789A00B-3B3C-4D90-AE02-D0799A919689}"/>
    <dgm:cxn modelId="{73F64668-34D6-4FA2-A38F-F0EF237926E3}" type="presOf" srcId="{6527707D-243B-4D3A-B6A5-2C91662A6E5D}" destId="{92AA555F-1463-45E4-B7B9-C2297EC9FEF0}" srcOrd="0" destOrd="0" presId="urn:microsoft.com/office/officeart/2005/8/layout/vList2"/>
    <dgm:cxn modelId="{79A76A4D-7DF8-4405-85DF-B9A8ADB7A72A}" type="presOf" srcId="{E9F8376E-F2BE-4A45-8676-3F563CDDC195}" destId="{94CA4D7A-F3A1-45B6-BEAF-CA42F427C4BA}" srcOrd="0" destOrd="0" presId="urn:microsoft.com/office/officeart/2005/8/layout/vList2"/>
    <dgm:cxn modelId="{BFB9EF79-0D1F-404E-BA26-02B229910A7E}" srcId="{E9F8376E-F2BE-4A45-8676-3F563CDDC195}" destId="{14E55D5B-AD57-47CD-9B14-AEE9F8A3C29A}" srcOrd="2" destOrd="0" parTransId="{05577995-981D-4453-A7AE-C6849D21B49F}" sibTransId="{70656090-65D8-4A2A-B1FB-4B23ADF7329A}"/>
    <dgm:cxn modelId="{DA18F482-A5A9-4062-B225-6D69794B4A69}" type="presOf" srcId="{14E55D5B-AD57-47CD-9B14-AEE9F8A3C29A}" destId="{425DEC59-10C4-4148-A923-7CF15EC7C55E}" srcOrd="0" destOrd="0" presId="urn:microsoft.com/office/officeart/2005/8/layout/vList2"/>
    <dgm:cxn modelId="{0E9F9793-94CC-49DA-848E-75C8F4EC50E9}" type="presOf" srcId="{FC6CF7A6-7417-40A5-82CB-30329CA1B1AC}" destId="{29A69F0D-0D29-4151-8F2E-6431A485E833}" srcOrd="0" destOrd="0" presId="urn:microsoft.com/office/officeart/2005/8/layout/vList2"/>
    <dgm:cxn modelId="{2519B4DB-FEC0-4E30-A5F5-D3733310B0F0}" srcId="{E9F8376E-F2BE-4A45-8676-3F563CDDC195}" destId="{ACCC08BD-6312-469E-B089-5669AB3C77AA}" srcOrd="5" destOrd="0" parTransId="{3FB54EAE-9117-4A46-B0A9-6BE636D71EAA}" sibTransId="{22F08ACF-A736-4D7B-A809-6028672C936B}"/>
    <dgm:cxn modelId="{64B1D7A2-7A1F-4976-8DC1-F3AC0C34A4CE}" type="presParOf" srcId="{94CA4D7A-F3A1-45B6-BEAF-CA42F427C4BA}" destId="{29A69F0D-0D29-4151-8F2E-6431A485E833}" srcOrd="0" destOrd="0" presId="urn:microsoft.com/office/officeart/2005/8/layout/vList2"/>
    <dgm:cxn modelId="{82E71216-C691-486A-946E-C3C5775DF128}" type="presParOf" srcId="{94CA4D7A-F3A1-45B6-BEAF-CA42F427C4BA}" destId="{27DD3E59-9D46-46FC-BCD7-6047D37BED4D}" srcOrd="1" destOrd="0" presId="urn:microsoft.com/office/officeart/2005/8/layout/vList2"/>
    <dgm:cxn modelId="{76EC54B7-421B-4A1D-8884-36C56C659E32}" type="presParOf" srcId="{94CA4D7A-F3A1-45B6-BEAF-CA42F427C4BA}" destId="{39CB5A78-F68C-40CD-B353-EB756ABEFE53}" srcOrd="2" destOrd="0" presId="urn:microsoft.com/office/officeart/2005/8/layout/vList2"/>
    <dgm:cxn modelId="{41EB2E5E-C7BB-44DA-90E0-07C16DC3C44D}" type="presParOf" srcId="{94CA4D7A-F3A1-45B6-BEAF-CA42F427C4BA}" destId="{0C462ECB-BEDF-403E-BD0D-F8BB3A7688C5}" srcOrd="3" destOrd="0" presId="urn:microsoft.com/office/officeart/2005/8/layout/vList2"/>
    <dgm:cxn modelId="{97A53625-8BDE-446C-B2CD-93B327AA2063}" type="presParOf" srcId="{94CA4D7A-F3A1-45B6-BEAF-CA42F427C4BA}" destId="{425DEC59-10C4-4148-A923-7CF15EC7C55E}" srcOrd="4" destOrd="0" presId="urn:microsoft.com/office/officeart/2005/8/layout/vList2"/>
    <dgm:cxn modelId="{2440B99D-181D-4E46-B5E3-11F3F78F0D5A}" type="presParOf" srcId="{94CA4D7A-F3A1-45B6-BEAF-CA42F427C4BA}" destId="{AC847799-8889-4F3C-8DAD-7C3C609C82D9}" srcOrd="5" destOrd="0" presId="urn:microsoft.com/office/officeart/2005/8/layout/vList2"/>
    <dgm:cxn modelId="{38A1D94F-F3B3-46C7-9A6B-8E38C669817C}" type="presParOf" srcId="{94CA4D7A-F3A1-45B6-BEAF-CA42F427C4BA}" destId="{6E591756-658D-4CC0-B833-48AEC42CD03B}" srcOrd="6" destOrd="0" presId="urn:microsoft.com/office/officeart/2005/8/layout/vList2"/>
    <dgm:cxn modelId="{7AD61EAD-5CB7-4E77-9021-7A56CEF6BA28}" type="presParOf" srcId="{94CA4D7A-F3A1-45B6-BEAF-CA42F427C4BA}" destId="{6D05B556-39FC-48FE-8077-804179CB1BEB}" srcOrd="7" destOrd="0" presId="urn:microsoft.com/office/officeart/2005/8/layout/vList2"/>
    <dgm:cxn modelId="{E25D64C8-F419-427B-B031-5FECAF407B9F}" type="presParOf" srcId="{94CA4D7A-F3A1-45B6-BEAF-CA42F427C4BA}" destId="{92AA555F-1463-45E4-B7B9-C2297EC9FEF0}" srcOrd="8" destOrd="0" presId="urn:microsoft.com/office/officeart/2005/8/layout/vList2"/>
    <dgm:cxn modelId="{57358468-4C3F-453C-90DC-6B3AB5641AA1}" type="presParOf" srcId="{94CA4D7A-F3A1-45B6-BEAF-CA42F427C4BA}" destId="{71D293B0-5D32-455E-B831-F927C65FDD13}" srcOrd="9" destOrd="0" presId="urn:microsoft.com/office/officeart/2005/8/layout/vList2"/>
    <dgm:cxn modelId="{E8F0D0B0-7EFA-400B-9E03-3ADB9E614F8F}" type="presParOf" srcId="{94CA4D7A-F3A1-45B6-BEAF-CA42F427C4BA}" destId="{0BEEF3F4-6208-4C9E-8711-E804B16D34A6}" srcOrd="1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487744A-448A-4F91-AAD9-D40A375A9584}" type="doc">
      <dgm:prSet loTypeId="urn:microsoft.com/office/officeart/2005/8/layout/cycle5" loCatId="cycle" qsTypeId="urn:microsoft.com/office/officeart/2005/8/quickstyle/simple1" qsCatId="simple" csTypeId="urn:microsoft.com/office/officeart/2005/8/colors/colorful5" csCatId="colorful"/>
      <dgm:spPr/>
      <dgm:t>
        <a:bodyPr/>
        <a:lstStyle/>
        <a:p>
          <a:endParaRPr lang="en-US"/>
        </a:p>
      </dgm:t>
    </dgm:pt>
    <dgm:pt modelId="{D34A7F4A-DD44-4F55-9310-E2BD0D42A45C}">
      <dgm:prSet custT="1"/>
      <dgm:spPr/>
      <dgm:t>
        <a:bodyPr/>
        <a:lstStyle/>
        <a:p>
          <a:r>
            <a:rPr lang="en-US" sz="1200" b="1"/>
            <a:t>Service:</a:t>
          </a:r>
          <a:r>
            <a:rPr lang="en-US" sz="1200"/>
            <a:t> Community-based support can help older people remain independent at home. </a:t>
          </a:r>
        </a:p>
      </dgm:t>
    </dgm:pt>
    <dgm:pt modelId="{B29CFAB8-8AD1-4B86-9DB8-60CA7C4ED99A}" type="parTrans" cxnId="{C4EDE8A9-D9D6-4877-957F-2A545EDE3DCA}">
      <dgm:prSet/>
      <dgm:spPr/>
      <dgm:t>
        <a:bodyPr/>
        <a:lstStyle/>
        <a:p>
          <a:endParaRPr lang="en-US"/>
        </a:p>
      </dgm:t>
    </dgm:pt>
    <dgm:pt modelId="{4AE43F6F-2FDE-4E7D-A3E4-678D9724EB2A}" type="sibTrans" cxnId="{C4EDE8A9-D9D6-4877-957F-2A545EDE3DCA}">
      <dgm:prSet/>
      <dgm:spPr/>
      <dgm:t>
        <a:bodyPr/>
        <a:lstStyle/>
        <a:p>
          <a:endParaRPr lang="en-US" sz="2000"/>
        </a:p>
      </dgm:t>
    </dgm:pt>
    <dgm:pt modelId="{0E6AA257-978F-46E5-A563-13F48C8E91DF}">
      <dgm:prSet custT="1"/>
      <dgm:spPr/>
      <dgm:t>
        <a:bodyPr/>
        <a:lstStyle/>
        <a:p>
          <a:r>
            <a:rPr lang="en-US" sz="1200" b="1"/>
            <a:t>What was done:</a:t>
          </a:r>
          <a:r>
            <a:rPr lang="en-US" sz="1200"/>
            <a:t> Services provide practical support based on individual needs and abilities. </a:t>
          </a:r>
        </a:p>
      </dgm:t>
    </dgm:pt>
    <dgm:pt modelId="{67599643-FE57-4A71-8AF8-6F12590FBDBD}" type="parTrans" cxnId="{E6E2E93A-F764-41DA-8F09-D4DDCAA45EAA}">
      <dgm:prSet/>
      <dgm:spPr/>
      <dgm:t>
        <a:bodyPr/>
        <a:lstStyle/>
        <a:p>
          <a:endParaRPr lang="en-US"/>
        </a:p>
      </dgm:t>
    </dgm:pt>
    <dgm:pt modelId="{58A8FA17-5840-4F1F-AF3A-E9FC8224DFF4}" type="sibTrans" cxnId="{E6E2E93A-F764-41DA-8F09-D4DDCAA45EAA}">
      <dgm:prSet/>
      <dgm:spPr/>
      <dgm:t>
        <a:bodyPr/>
        <a:lstStyle/>
        <a:p>
          <a:endParaRPr lang="en-US" sz="2000"/>
        </a:p>
      </dgm:t>
    </dgm:pt>
    <dgm:pt modelId="{FD37F74F-2825-4741-9975-A623FA6658D9}">
      <dgm:prSet custT="1"/>
      <dgm:spPr/>
      <dgm:t>
        <a:bodyPr/>
        <a:lstStyle/>
        <a:p>
          <a:r>
            <a:rPr lang="en-US" sz="1200" b="1"/>
            <a:t>Benefit:</a:t>
          </a:r>
          <a:r>
            <a:rPr lang="en-US" sz="1200"/>
            <a:t> Community interventions can help maintain independence and reduce the need for more intensive care (Crocker et al., 2024). </a:t>
          </a:r>
        </a:p>
      </dgm:t>
    </dgm:pt>
    <dgm:pt modelId="{9F1A1363-AFF3-41E7-8BA1-25A04FA2338D}" type="parTrans" cxnId="{95F3642A-1AA2-485B-B5A5-553EA77DE98E}">
      <dgm:prSet/>
      <dgm:spPr/>
      <dgm:t>
        <a:bodyPr/>
        <a:lstStyle/>
        <a:p>
          <a:endParaRPr lang="en-US"/>
        </a:p>
      </dgm:t>
    </dgm:pt>
    <dgm:pt modelId="{7F5513B4-C76E-4B53-A187-8D91A37A4A91}" type="sibTrans" cxnId="{95F3642A-1AA2-485B-B5A5-553EA77DE98E}">
      <dgm:prSet/>
      <dgm:spPr/>
      <dgm:t>
        <a:bodyPr/>
        <a:lstStyle/>
        <a:p>
          <a:endParaRPr lang="en-US" sz="2000"/>
        </a:p>
      </dgm:t>
    </dgm:pt>
    <dgm:pt modelId="{46C1E3F7-205D-4D6A-9554-CD516163C4F5}">
      <dgm:prSet custT="1"/>
      <dgm:spPr/>
      <dgm:t>
        <a:bodyPr/>
        <a:lstStyle/>
        <a:p>
          <a:r>
            <a:rPr lang="en-US" sz="1200" b="1"/>
            <a:t>Limitation:</a:t>
          </a:r>
          <a:r>
            <a:rPr lang="en-US" sz="1200"/>
            <a:t> Benefits may vary depending on access, resources and individual circumstances. </a:t>
          </a:r>
        </a:p>
      </dgm:t>
    </dgm:pt>
    <dgm:pt modelId="{465D2AB0-175E-47B0-A742-0FB093C8BE03}" type="parTrans" cxnId="{2C529667-FCA6-4D7C-93CF-08B71577F167}">
      <dgm:prSet/>
      <dgm:spPr/>
      <dgm:t>
        <a:bodyPr/>
        <a:lstStyle/>
        <a:p>
          <a:endParaRPr lang="en-US"/>
        </a:p>
      </dgm:t>
    </dgm:pt>
    <dgm:pt modelId="{C1E3FB3C-99BB-498B-A86C-CFDE181F035C}" type="sibTrans" cxnId="{2C529667-FCA6-4D7C-93CF-08B71577F167}">
      <dgm:prSet/>
      <dgm:spPr/>
      <dgm:t>
        <a:bodyPr/>
        <a:lstStyle/>
        <a:p>
          <a:endParaRPr lang="en-US" sz="2000"/>
        </a:p>
      </dgm:t>
    </dgm:pt>
    <dgm:pt modelId="{F5876D0B-1B3A-43E5-82AD-4F59CA4A855D}">
      <dgm:prSet custT="1"/>
      <dgm:spPr/>
      <dgm:t>
        <a:bodyPr/>
        <a:lstStyle/>
        <a:p>
          <a:r>
            <a:rPr lang="en-US" sz="1200" b="1" dirty="0"/>
            <a:t>Lesson:</a:t>
          </a:r>
          <a:r>
            <a:rPr lang="en-US" sz="1200" dirty="0"/>
            <a:t> Effective social care should focus on early support, independence and </a:t>
          </a:r>
          <a:r>
            <a:rPr lang="en-US" sz="1200" dirty="0" err="1"/>
            <a:t>personalised</a:t>
          </a:r>
          <a:r>
            <a:rPr lang="en-US" sz="1200" dirty="0"/>
            <a:t> care. </a:t>
          </a:r>
        </a:p>
      </dgm:t>
    </dgm:pt>
    <dgm:pt modelId="{465543A2-318E-4EAF-81A2-C1219330DC38}" type="parTrans" cxnId="{D4E19D95-BDED-447D-8952-F91616C387CB}">
      <dgm:prSet/>
      <dgm:spPr/>
      <dgm:t>
        <a:bodyPr/>
        <a:lstStyle/>
        <a:p>
          <a:endParaRPr lang="en-US"/>
        </a:p>
      </dgm:t>
    </dgm:pt>
    <dgm:pt modelId="{AD3E18B3-04B5-4ED5-A551-B2A49EBC021A}" type="sibTrans" cxnId="{D4E19D95-BDED-447D-8952-F91616C387CB}">
      <dgm:prSet/>
      <dgm:spPr/>
      <dgm:t>
        <a:bodyPr/>
        <a:lstStyle/>
        <a:p>
          <a:endParaRPr lang="en-US" sz="2000"/>
        </a:p>
      </dgm:t>
    </dgm:pt>
    <dgm:pt modelId="{7A7047E4-1BBB-4BB8-8D7A-14BB29FD98B6}" type="pres">
      <dgm:prSet presAssocID="{2487744A-448A-4F91-AAD9-D40A375A9584}" presName="cycle" presStyleCnt="0">
        <dgm:presLayoutVars>
          <dgm:dir/>
          <dgm:resizeHandles val="exact"/>
        </dgm:presLayoutVars>
      </dgm:prSet>
      <dgm:spPr/>
    </dgm:pt>
    <dgm:pt modelId="{DC89468D-FFDE-431B-B3B8-BC6F218D56F9}" type="pres">
      <dgm:prSet presAssocID="{D34A7F4A-DD44-4F55-9310-E2BD0D42A45C}" presName="node" presStyleLbl="node1" presStyleIdx="0" presStyleCnt="5">
        <dgm:presLayoutVars>
          <dgm:bulletEnabled val="1"/>
        </dgm:presLayoutVars>
      </dgm:prSet>
      <dgm:spPr/>
    </dgm:pt>
    <dgm:pt modelId="{2D37E560-3894-4F35-877D-3C304E432367}" type="pres">
      <dgm:prSet presAssocID="{D34A7F4A-DD44-4F55-9310-E2BD0D42A45C}" presName="spNode" presStyleCnt="0"/>
      <dgm:spPr/>
    </dgm:pt>
    <dgm:pt modelId="{7A08FBDE-57A3-4C33-ABCB-B0C1955B2900}" type="pres">
      <dgm:prSet presAssocID="{4AE43F6F-2FDE-4E7D-A3E4-678D9724EB2A}" presName="sibTrans" presStyleLbl="sibTrans1D1" presStyleIdx="0" presStyleCnt="5"/>
      <dgm:spPr/>
    </dgm:pt>
    <dgm:pt modelId="{B4868C00-C10C-44E4-81EC-A894EE316C4F}" type="pres">
      <dgm:prSet presAssocID="{0E6AA257-978F-46E5-A563-13F48C8E91DF}" presName="node" presStyleLbl="node1" presStyleIdx="1" presStyleCnt="5">
        <dgm:presLayoutVars>
          <dgm:bulletEnabled val="1"/>
        </dgm:presLayoutVars>
      </dgm:prSet>
      <dgm:spPr/>
    </dgm:pt>
    <dgm:pt modelId="{6DB559EA-7272-4216-9CEE-58E10F47D4AD}" type="pres">
      <dgm:prSet presAssocID="{0E6AA257-978F-46E5-A563-13F48C8E91DF}" presName="spNode" presStyleCnt="0"/>
      <dgm:spPr/>
    </dgm:pt>
    <dgm:pt modelId="{0987EA78-9B06-4311-8D32-85212912614D}" type="pres">
      <dgm:prSet presAssocID="{58A8FA17-5840-4F1F-AF3A-E9FC8224DFF4}" presName="sibTrans" presStyleLbl="sibTrans1D1" presStyleIdx="1" presStyleCnt="5"/>
      <dgm:spPr/>
    </dgm:pt>
    <dgm:pt modelId="{453E1325-E209-49AE-879D-D07EF1BBD198}" type="pres">
      <dgm:prSet presAssocID="{FD37F74F-2825-4741-9975-A623FA6658D9}" presName="node" presStyleLbl="node1" presStyleIdx="2" presStyleCnt="5">
        <dgm:presLayoutVars>
          <dgm:bulletEnabled val="1"/>
        </dgm:presLayoutVars>
      </dgm:prSet>
      <dgm:spPr/>
    </dgm:pt>
    <dgm:pt modelId="{366861F5-326E-44D6-A56E-C4671B4A5A86}" type="pres">
      <dgm:prSet presAssocID="{FD37F74F-2825-4741-9975-A623FA6658D9}" presName="spNode" presStyleCnt="0"/>
      <dgm:spPr/>
    </dgm:pt>
    <dgm:pt modelId="{6078DD32-6697-4D7D-A9AF-965D3491A989}" type="pres">
      <dgm:prSet presAssocID="{7F5513B4-C76E-4B53-A187-8D91A37A4A91}" presName="sibTrans" presStyleLbl="sibTrans1D1" presStyleIdx="2" presStyleCnt="5"/>
      <dgm:spPr/>
    </dgm:pt>
    <dgm:pt modelId="{4899271B-3E0F-420A-AADB-DDC5DA7CA2FB}" type="pres">
      <dgm:prSet presAssocID="{46C1E3F7-205D-4D6A-9554-CD516163C4F5}" presName="node" presStyleLbl="node1" presStyleIdx="3" presStyleCnt="5">
        <dgm:presLayoutVars>
          <dgm:bulletEnabled val="1"/>
        </dgm:presLayoutVars>
      </dgm:prSet>
      <dgm:spPr/>
    </dgm:pt>
    <dgm:pt modelId="{FC4E31E2-00DC-4A7C-90CC-D3BEA50D60D6}" type="pres">
      <dgm:prSet presAssocID="{46C1E3F7-205D-4D6A-9554-CD516163C4F5}" presName="spNode" presStyleCnt="0"/>
      <dgm:spPr/>
    </dgm:pt>
    <dgm:pt modelId="{AC2A130B-092B-49EC-8B8A-9FAAA8343D44}" type="pres">
      <dgm:prSet presAssocID="{C1E3FB3C-99BB-498B-A86C-CFDE181F035C}" presName="sibTrans" presStyleLbl="sibTrans1D1" presStyleIdx="3" presStyleCnt="5"/>
      <dgm:spPr/>
    </dgm:pt>
    <dgm:pt modelId="{545B87E3-B2A4-4C9B-8CB8-A86D143B6DE3}" type="pres">
      <dgm:prSet presAssocID="{F5876D0B-1B3A-43E5-82AD-4F59CA4A855D}" presName="node" presStyleLbl="node1" presStyleIdx="4" presStyleCnt="5">
        <dgm:presLayoutVars>
          <dgm:bulletEnabled val="1"/>
        </dgm:presLayoutVars>
      </dgm:prSet>
      <dgm:spPr/>
    </dgm:pt>
    <dgm:pt modelId="{D60ABF0F-1316-47B5-8C86-9DD1EEDCA015}" type="pres">
      <dgm:prSet presAssocID="{F5876D0B-1B3A-43E5-82AD-4F59CA4A855D}" presName="spNode" presStyleCnt="0"/>
      <dgm:spPr/>
    </dgm:pt>
    <dgm:pt modelId="{20B420A5-1EDA-45B4-BDBB-CD506AE7541E}" type="pres">
      <dgm:prSet presAssocID="{AD3E18B3-04B5-4ED5-A551-B2A49EBC021A}" presName="sibTrans" presStyleLbl="sibTrans1D1" presStyleIdx="4" presStyleCnt="5"/>
      <dgm:spPr/>
    </dgm:pt>
  </dgm:ptLst>
  <dgm:cxnLst>
    <dgm:cxn modelId="{BC87D01F-2E7F-4496-9144-1508A0926318}" type="presOf" srcId="{0E6AA257-978F-46E5-A563-13F48C8E91DF}" destId="{B4868C00-C10C-44E4-81EC-A894EE316C4F}" srcOrd="0" destOrd="0" presId="urn:microsoft.com/office/officeart/2005/8/layout/cycle5"/>
    <dgm:cxn modelId="{FAF23F2A-50E3-474B-B0D8-7711D2420545}" type="presOf" srcId="{FD37F74F-2825-4741-9975-A623FA6658D9}" destId="{453E1325-E209-49AE-879D-D07EF1BBD198}" srcOrd="0" destOrd="0" presId="urn:microsoft.com/office/officeart/2005/8/layout/cycle5"/>
    <dgm:cxn modelId="{95F3642A-1AA2-485B-B5A5-553EA77DE98E}" srcId="{2487744A-448A-4F91-AAD9-D40A375A9584}" destId="{FD37F74F-2825-4741-9975-A623FA6658D9}" srcOrd="2" destOrd="0" parTransId="{9F1A1363-AFF3-41E7-8BA1-25A04FA2338D}" sibTransId="{7F5513B4-C76E-4B53-A187-8D91A37A4A91}"/>
    <dgm:cxn modelId="{CD621731-9925-4F96-B49E-4D586ACBD4B0}" type="presOf" srcId="{7F5513B4-C76E-4B53-A187-8D91A37A4A91}" destId="{6078DD32-6697-4D7D-A9AF-965D3491A989}" srcOrd="0" destOrd="0" presId="urn:microsoft.com/office/officeart/2005/8/layout/cycle5"/>
    <dgm:cxn modelId="{E6E2E93A-F764-41DA-8F09-D4DDCAA45EAA}" srcId="{2487744A-448A-4F91-AAD9-D40A375A9584}" destId="{0E6AA257-978F-46E5-A563-13F48C8E91DF}" srcOrd="1" destOrd="0" parTransId="{67599643-FE57-4A71-8AF8-6F12590FBDBD}" sibTransId="{58A8FA17-5840-4F1F-AF3A-E9FC8224DFF4}"/>
    <dgm:cxn modelId="{FA651C63-3C6E-4805-9C4F-7CEC84A266C4}" type="presOf" srcId="{AD3E18B3-04B5-4ED5-A551-B2A49EBC021A}" destId="{20B420A5-1EDA-45B4-BDBB-CD506AE7541E}" srcOrd="0" destOrd="0" presId="urn:microsoft.com/office/officeart/2005/8/layout/cycle5"/>
    <dgm:cxn modelId="{66C94363-7C1C-4639-A753-704EAA2CC069}" type="presOf" srcId="{2487744A-448A-4F91-AAD9-D40A375A9584}" destId="{7A7047E4-1BBB-4BB8-8D7A-14BB29FD98B6}" srcOrd="0" destOrd="0" presId="urn:microsoft.com/office/officeart/2005/8/layout/cycle5"/>
    <dgm:cxn modelId="{434FDB65-FB81-4F66-A5BD-EDA87C374C71}" type="presOf" srcId="{F5876D0B-1B3A-43E5-82AD-4F59CA4A855D}" destId="{545B87E3-B2A4-4C9B-8CB8-A86D143B6DE3}" srcOrd="0" destOrd="0" presId="urn:microsoft.com/office/officeart/2005/8/layout/cycle5"/>
    <dgm:cxn modelId="{2C529667-FCA6-4D7C-93CF-08B71577F167}" srcId="{2487744A-448A-4F91-AAD9-D40A375A9584}" destId="{46C1E3F7-205D-4D6A-9554-CD516163C4F5}" srcOrd="3" destOrd="0" parTransId="{465D2AB0-175E-47B0-A742-0FB093C8BE03}" sibTransId="{C1E3FB3C-99BB-498B-A86C-CFDE181F035C}"/>
    <dgm:cxn modelId="{8029C449-9B6D-4587-AE97-885EF359D021}" type="presOf" srcId="{C1E3FB3C-99BB-498B-A86C-CFDE181F035C}" destId="{AC2A130B-092B-49EC-8B8A-9FAAA8343D44}" srcOrd="0" destOrd="0" presId="urn:microsoft.com/office/officeart/2005/8/layout/cycle5"/>
    <dgm:cxn modelId="{7DD81A78-39AC-4BB8-91DD-CADE618A9D1E}" type="presOf" srcId="{D34A7F4A-DD44-4F55-9310-E2BD0D42A45C}" destId="{DC89468D-FFDE-431B-B3B8-BC6F218D56F9}" srcOrd="0" destOrd="0" presId="urn:microsoft.com/office/officeart/2005/8/layout/cycle5"/>
    <dgm:cxn modelId="{D4E19D95-BDED-447D-8952-F91616C387CB}" srcId="{2487744A-448A-4F91-AAD9-D40A375A9584}" destId="{F5876D0B-1B3A-43E5-82AD-4F59CA4A855D}" srcOrd="4" destOrd="0" parTransId="{465543A2-318E-4EAF-81A2-C1219330DC38}" sibTransId="{AD3E18B3-04B5-4ED5-A551-B2A49EBC021A}"/>
    <dgm:cxn modelId="{C4EDE8A9-D9D6-4877-957F-2A545EDE3DCA}" srcId="{2487744A-448A-4F91-AAD9-D40A375A9584}" destId="{D34A7F4A-DD44-4F55-9310-E2BD0D42A45C}" srcOrd="0" destOrd="0" parTransId="{B29CFAB8-8AD1-4B86-9DB8-60CA7C4ED99A}" sibTransId="{4AE43F6F-2FDE-4E7D-A3E4-678D9724EB2A}"/>
    <dgm:cxn modelId="{D746FAAD-AA36-4F0F-A7BD-A88BF562CAAD}" type="presOf" srcId="{4AE43F6F-2FDE-4E7D-A3E4-678D9724EB2A}" destId="{7A08FBDE-57A3-4C33-ABCB-B0C1955B2900}" srcOrd="0" destOrd="0" presId="urn:microsoft.com/office/officeart/2005/8/layout/cycle5"/>
    <dgm:cxn modelId="{FA88D4B4-B5CE-4A23-A7ED-683A3CFBE108}" type="presOf" srcId="{58A8FA17-5840-4F1F-AF3A-E9FC8224DFF4}" destId="{0987EA78-9B06-4311-8D32-85212912614D}" srcOrd="0" destOrd="0" presId="urn:microsoft.com/office/officeart/2005/8/layout/cycle5"/>
    <dgm:cxn modelId="{78EB3AFE-8A9A-4F60-ABAD-D1E4FACF86B7}" type="presOf" srcId="{46C1E3F7-205D-4D6A-9554-CD516163C4F5}" destId="{4899271B-3E0F-420A-AADB-DDC5DA7CA2FB}" srcOrd="0" destOrd="0" presId="urn:microsoft.com/office/officeart/2005/8/layout/cycle5"/>
    <dgm:cxn modelId="{8DCA154D-FF75-41C0-AA2B-1E393B8ADF32}" type="presParOf" srcId="{7A7047E4-1BBB-4BB8-8D7A-14BB29FD98B6}" destId="{DC89468D-FFDE-431B-B3B8-BC6F218D56F9}" srcOrd="0" destOrd="0" presId="urn:microsoft.com/office/officeart/2005/8/layout/cycle5"/>
    <dgm:cxn modelId="{706AF821-4994-47A1-A957-05C3193AF61B}" type="presParOf" srcId="{7A7047E4-1BBB-4BB8-8D7A-14BB29FD98B6}" destId="{2D37E560-3894-4F35-877D-3C304E432367}" srcOrd="1" destOrd="0" presId="urn:microsoft.com/office/officeart/2005/8/layout/cycle5"/>
    <dgm:cxn modelId="{AA81E09E-36D5-47A3-BB35-358ADB2602C4}" type="presParOf" srcId="{7A7047E4-1BBB-4BB8-8D7A-14BB29FD98B6}" destId="{7A08FBDE-57A3-4C33-ABCB-B0C1955B2900}" srcOrd="2" destOrd="0" presId="urn:microsoft.com/office/officeart/2005/8/layout/cycle5"/>
    <dgm:cxn modelId="{1CEC941F-36E9-4523-AFB7-3C0B338A60E2}" type="presParOf" srcId="{7A7047E4-1BBB-4BB8-8D7A-14BB29FD98B6}" destId="{B4868C00-C10C-44E4-81EC-A894EE316C4F}" srcOrd="3" destOrd="0" presId="urn:microsoft.com/office/officeart/2005/8/layout/cycle5"/>
    <dgm:cxn modelId="{AABA0976-F5E1-44C4-94DD-8B8D446999F8}" type="presParOf" srcId="{7A7047E4-1BBB-4BB8-8D7A-14BB29FD98B6}" destId="{6DB559EA-7272-4216-9CEE-58E10F47D4AD}" srcOrd="4" destOrd="0" presId="urn:microsoft.com/office/officeart/2005/8/layout/cycle5"/>
    <dgm:cxn modelId="{B2EDD8E6-B25A-4E7E-B73A-D899FF461D0F}" type="presParOf" srcId="{7A7047E4-1BBB-4BB8-8D7A-14BB29FD98B6}" destId="{0987EA78-9B06-4311-8D32-85212912614D}" srcOrd="5" destOrd="0" presId="urn:microsoft.com/office/officeart/2005/8/layout/cycle5"/>
    <dgm:cxn modelId="{0F0D4CEE-F244-439A-AB37-D18428E13971}" type="presParOf" srcId="{7A7047E4-1BBB-4BB8-8D7A-14BB29FD98B6}" destId="{453E1325-E209-49AE-879D-D07EF1BBD198}" srcOrd="6" destOrd="0" presId="urn:microsoft.com/office/officeart/2005/8/layout/cycle5"/>
    <dgm:cxn modelId="{4293D3BD-4860-4C9C-902A-93D460A3F971}" type="presParOf" srcId="{7A7047E4-1BBB-4BB8-8D7A-14BB29FD98B6}" destId="{366861F5-326E-44D6-A56E-C4671B4A5A86}" srcOrd="7" destOrd="0" presId="urn:microsoft.com/office/officeart/2005/8/layout/cycle5"/>
    <dgm:cxn modelId="{35B011D6-BF2A-4D45-9D16-4DD70C07E678}" type="presParOf" srcId="{7A7047E4-1BBB-4BB8-8D7A-14BB29FD98B6}" destId="{6078DD32-6697-4D7D-A9AF-965D3491A989}" srcOrd="8" destOrd="0" presId="urn:microsoft.com/office/officeart/2005/8/layout/cycle5"/>
    <dgm:cxn modelId="{66DE8FC7-C50A-482C-A689-2040D957C1A7}" type="presParOf" srcId="{7A7047E4-1BBB-4BB8-8D7A-14BB29FD98B6}" destId="{4899271B-3E0F-420A-AADB-DDC5DA7CA2FB}" srcOrd="9" destOrd="0" presId="urn:microsoft.com/office/officeart/2005/8/layout/cycle5"/>
    <dgm:cxn modelId="{9EE67274-1363-42EA-824D-58DD26168EE3}" type="presParOf" srcId="{7A7047E4-1BBB-4BB8-8D7A-14BB29FD98B6}" destId="{FC4E31E2-00DC-4A7C-90CC-D3BEA50D60D6}" srcOrd="10" destOrd="0" presId="urn:microsoft.com/office/officeart/2005/8/layout/cycle5"/>
    <dgm:cxn modelId="{9F5BC668-5F49-4C9F-99E9-8D9FA5FD78DB}" type="presParOf" srcId="{7A7047E4-1BBB-4BB8-8D7A-14BB29FD98B6}" destId="{AC2A130B-092B-49EC-8B8A-9FAAA8343D44}" srcOrd="11" destOrd="0" presId="urn:microsoft.com/office/officeart/2005/8/layout/cycle5"/>
    <dgm:cxn modelId="{47D6AA9B-0C84-4360-AE83-94FBE0308C85}" type="presParOf" srcId="{7A7047E4-1BBB-4BB8-8D7A-14BB29FD98B6}" destId="{545B87E3-B2A4-4C9B-8CB8-A86D143B6DE3}" srcOrd="12" destOrd="0" presId="urn:microsoft.com/office/officeart/2005/8/layout/cycle5"/>
    <dgm:cxn modelId="{5DCF0270-C9DA-48D7-94D9-4F8DB34FA140}" type="presParOf" srcId="{7A7047E4-1BBB-4BB8-8D7A-14BB29FD98B6}" destId="{D60ABF0F-1316-47B5-8C86-9DD1EEDCA015}" srcOrd="13" destOrd="0" presId="urn:microsoft.com/office/officeart/2005/8/layout/cycle5"/>
    <dgm:cxn modelId="{70B3BA8C-EEF5-46DE-91E4-FED46ACF37D9}" type="presParOf" srcId="{7A7047E4-1BBB-4BB8-8D7A-14BB29FD98B6}" destId="{20B420A5-1EDA-45B4-BDBB-CD506AE7541E}" srcOrd="14" destOrd="0" presId="urn:microsoft.com/office/officeart/2005/8/layout/cycle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54A4F65-7DF8-43C9-9AAA-02D5670E6C51}" type="doc">
      <dgm:prSet loTypeId="urn:microsoft.com/office/officeart/2005/8/layout/list1" loCatId="list" qsTypeId="urn:microsoft.com/office/officeart/2005/8/quickstyle/simple2" qsCatId="simple" csTypeId="urn:microsoft.com/office/officeart/2005/8/colors/accent5_2" csCatId="accent5"/>
      <dgm:spPr/>
      <dgm:t>
        <a:bodyPr/>
        <a:lstStyle/>
        <a:p>
          <a:endParaRPr lang="en-US"/>
        </a:p>
      </dgm:t>
    </dgm:pt>
    <dgm:pt modelId="{331B8F86-277E-48AE-ADD0-3B7776D1B9F6}">
      <dgm:prSet/>
      <dgm:spPr/>
      <dgm:t>
        <a:bodyPr/>
        <a:lstStyle/>
        <a:p>
          <a:r>
            <a:rPr lang="en-US" b="1"/>
            <a:t>Recommendation 1 – Preventative &amp; Community Care</a:t>
          </a:r>
          <a:endParaRPr lang="en-US"/>
        </a:p>
      </dgm:t>
    </dgm:pt>
    <dgm:pt modelId="{17EB88FA-A816-465A-BC30-88BE42C6B0AF}" type="parTrans" cxnId="{B393A0F4-27B9-4BE2-9B64-E139EFD1B43C}">
      <dgm:prSet/>
      <dgm:spPr/>
      <dgm:t>
        <a:bodyPr/>
        <a:lstStyle/>
        <a:p>
          <a:endParaRPr lang="en-US"/>
        </a:p>
      </dgm:t>
    </dgm:pt>
    <dgm:pt modelId="{FAA9A090-F9DC-4E09-AC93-F5ECB08C034A}" type="sibTrans" cxnId="{B393A0F4-27B9-4BE2-9B64-E139EFD1B43C}">
      <dgm:prSet/>
      <dgm:spPr/>
      <dgm:t>
        <a:bodyPr/>
        <a:lstStyle/>
        <a:p>
          <a:endParaRPr lang="en-US"/>
        </a:p>
      </dgm:t>
    </dgm:pt>
    <dgm:pt modelId="{41C01B57-A257-458F-8B1C-EBB5B154E377}">
      <dgm:prSet/>
      <dgm:spPr/>
      <dgm:t>
        <a:bodyPr/>
        <a:lstStyle/>
        <a:p>
          <a:r>
            <a:rPr lang="en-US"/>
            <a:t>Increase early support</a:t>
          </a:r>
        </a:p>
      </dgm:t>
    </dgm:pt>
    <dgm:pt modelId="{677E35DD-D744-47CA-B1FD-3A2EA033875B}" type="parTrans" cxnId="{67DBF37E-089D-47C1-8D41-D551EC7873F8}">
      <dgm:prSet/>
      <dgm:spPr/>
      <dgm:t>
        <a:bodyPr/>
        <a:lstStyle/>
        <a:p>
          <a:endParaRPr lang="en-US"/>
        </a:p>
      </dgm:t>
    </dgm:pt>
    <dgm:pt modelId="{E6962A3C-3E76-4DDA-90A5-86EDA37E768D}" type="sibTrans" cxnId="{67DBF37E-089D-47C1-8D41-D551EC7873F8}">
      <dgm:prSet/>
      <dgm:spPr/>
      <dgm:t>
        <a:bodyPr/>
        <a:lstStyle/>
        <a:p>
          <a:endParaRPr lang="en-US"/>
        </a:p>
      </dgm:t>
    </dgm:pt>
    <dgm:pt modelId="{6BC79108-C39B-4D37-9900-830A4EB3884E}">
      <dgm:prSet/>
      <dgm:spPr/>
      <dgm:t>
        <a:bodyPr/>
        <a:lstStyle/>
        <a:p>
          <a:r>
            <a:rPr lang="en-US"/>
            <a:t>Promote independence</a:t>
          </a:r>
        </a:p>
      </dgm:t>
    </dgm:pt>
    <dgm:pt modelId="{B51F7ECB-512B-4D80-8560-01844A85F9CC}" type="parTrans" cxnId="{D514AA25-70A9-4CB4-9202-3BB3F0010E6B}">
      <dgm:prSet/>
      <dgm:spPr/>
      <dgm:t>
        <a:bodyPr/>
        <a:lstStyle/>
        <a:p>
          <a:endParaRPr lang="en-US"/>
        </a:p>
      </dgm:t>
    </dgm:pt>
    <dgm:pt modelId="{2F052025-6F4A-49F0-B273-A081AD7F227C}" type="sibTrans" cxnId="{D514AA25-70A9-4CB4-9202-3BB3F0010E6B}">
      <dgm:prSet/>
      <dgm:spPr/>
      <dgm:t>
        <a:bodyPr/>
        <a:lstStyle/>
        <a:p>
          <a:endParaRPr lang="en-US"/>
        </a:p>
      </dgm:t>
    </dgm:pt>
    <dgm:pt modelId="{D5310203-BCF4-47C5-A859-40EDDBB75825}">
      <dgm:prSet/>
      <dgm:spPr/>
      <dgm:t>
        <a:bodyPr/>
        <a:lstStyle/>
        <a:p>
          <a:r>
            <a:rPr lang="en-US"/>
            <a:t>Reduce future care needs (Crocker et al., 2024)</a:t>
          </a:r>
        </a:p>
      </dgm:t>
    </dgm:pt>
    <dgm:pt modelId="{9D0E9BED-0072-4984-8C9E-FAC9E4647140}" type="parTrans" cxnId="{18705E46-F601-4B81-9DAA-316290BE59CA}">
      <dgm:prSet/>
      <dgm:spPr/>
      <dgm:t>
        <a:bodyPr/>
        <a:lstStyle/>
        <a:p>
          <a:endParaRPr lang="en-US"/>
        </a:p>
      </dgm:t>
    </dgm:pt>
    <dgm:pt modelId="{790E4CBF-6931-4E17-B4ED-892D8F8B2793}" type="sibTrans" cxnId="{18705E46-F601-4B81-9DAA-316290BE59CA}">
      <dgm:prSet/>
      <dgm:spPr/>
      <dgm:t>
        <a:bodyPr/>
        <a:lstStyle/>
        <a:p>
          <a:endParaRPr lang="en-US"/>
        </a:p>
      </dgm:t>
    </dgm:pt>
    <dgm:pt modelId="{0F4D44ED-AF25-44E1-9BAE-F5E75E561D6D}">
      <dgm:prSet/>
      <dgm:spPr/>
      <dgm:t>
        <a:bodyPr/>
        <a:lstStyle/>
        <a:p>
          <a:r>
            <a:rPr lang="en-US" b="1"/>
            <a:t>Recommendation 2 – Workforce Capacity</a:t>
          </a:r>
          <a:endParaRPr lang="en-US"/>
        </a:p>
      </dgm:t>
    </dgm:pt>
    <dgm:pt modelId="{5C0952EE-5B44-4FC2-AC64-55E57E94B6E4}" type="parTrans" cxnId="{D20407FF-E0B4-43AA-9D62-E889E99C33A9}">
      <dgm:prSet/>
      <dgm:spPr/>
      <dgm:t>
        <a:bodyPr/>
        <a:lstStyle/>
        <a:p>
          <a:endParaRPr lang="en-US"/>
        </a:p>
      </dgm:t>
    </dgm:pt>
    <dgm:pt modelId="{AEC07EE9-D8D3-4488-BFF2-3B86B0AB6FB7}" type="sibTrans" cxnId="{D20407FF-E0B4-43AA-9D62-E889E99C33A9}">
      <dgm:prSet/>
      <dgm:spPr/>
      <dgm:t>
        <a:bodyPr/>
        <a:lstStyle/>
        <a:p>
          <a:endParaRPr lang="en-US"/>
        </a:p>
      </dgm:t>
    </dgm:pt>
    <dgm:pt modelId="{4586E094-6D7E-4759-9B5F-C65682679689}">
      <dgm:prSet/>
      <dgm:spPr/>
      <dgm:t>
        <a:bodyPr/>
        <a:lstStyle/>
        <a:p>
          <a:r>
            <a:rPr lang="en-US"/>
            <a:t>Improve staffing and training</a:t>
          </a:r>
        </a:p>
      </dgm:t>
    </dgm:pt>
    <dgm:pt modelId="{351BDD83-45E5-4066-8AC0-15D723C9C175}" type="parTrans" cxnId="{BF71EBA6-E835-4978-9348-BF94F4C64FC7}">
      <dgm:prSet/>
      <dgm:spPr/>
      <dgm:t>
        <a:bodyPr/>
        <a:lstStyle/>
        <a:p>
          <a:endParaRPr lang="en-US"/>
        </a:p>
      </dgm:t>
    </dgm:pt>
    <dgm:pt modelId="{E8D7B238-C3F7-4880-B6AA-69B4094727F1}" type="sibTrans" cxnId="{BF71EBA6-E835-4978-9348-BF94F4C64FC7}">
      <dgm:prSet/>
      <dgm:spPr/>
      <dgm:t>
        <a:bodyPr/>
        <a:lstStyle/>
        <a:p>
          <a:endParaRPr lang="en-US"/>
        </a:p>
      </dgm:t>
    </dgm:pt>
    <dgm:pt modelId="{F7142A09-5B57-4718-822D-0B8F576DD6F7}">
      <dgm:prSet/>
      <dgm:spPr/>
      <dgm:t>
        <a:bodyPr/>
        <a:lstStyle/>
        <a:p>
          <a:r>
            <a:rPr lang="en-US" dirty="0"/>
            <a:t>Support care workers</a:t>
          </a:r>
        </a:p>
      </dgm:t>
    </dgm:pt>
    <dgm:pt modelId="{9FA0AB24-0626-48B6-9402-5ACF397CEB4C}" type="parTrans" cxnId="{8B0648BD-1458-4049-A6B5-0127A57AA869}">
      <dgm:prSet/>
      <dgm:spPr/>
      <dgm:t>
        <a:bodyPr/>
        <a:lstStyle/>
        <a:p>
          <a:endParaRPr lang="en-US"/>
        </a:p>
      </dgm:t>
    </dgm:pt>
    <dgm:pt modelId="{41170449-7F4E-4CF5-8448-0479A7CEBB10}" type="sibTrans" cxnId="{8B0648BD-1458-4049-A6B5-0127A57AA869}">
      <dgm:prSet/>
      <dgm:spPr/>
      <dgm:t>
        <a:bodyPr/>
        <a:lstStyle/>
        <a:p>
          <a:endParaRPr lang="en-US"/>
        </a:p>
      </dgm:t>
    </dgm:pt>
    <dgm:pt modelId="{6A0D239E-3319-4E53-B7B1-3EC9C05025EE}">
      <dgm:prSet/>
      <dgm:spPr/>
      <dgm:t>
        <a:bodyPr/>
        <a:lstStyle/>
        <a:p>
          <a:r>
            <a:rPr lang="en-US"/>
            <a:t>Increase care capacity (Skills for Care, 2025)</a:t>
          </a:r>
        </a:p>
      </dgm:t>
    </dgm:pt>
    <dgm:pt modelId="{4A1CEFCE-2DE7-42B3-A035-BE674E8BBC2B}" type="parTrans" cxnId="{5648085C-5866-47FE-8F9C-57C6ED613A77}">
      <dgm:prSet/>
      <dgm:spPr/>
      <dgm:t>
        <a:bodyPr/>
        <a:lstStyle/>
        <a:p>
          <a:endParaRPr lang="en-US"/>
        </a:p>
      </dgm:t>
    </dgm:pt>
    <dgm:pt modelId="{BC5013EB-9F10-44A0-A7E1-77D07E6E4AEE}" type="sibTrans" cxnId="{5648085C-5866-47FE-8F9C-57C6ED613A77}">
      <dgm:prSet/>
      <dgm:spPr/>
      <dgm:t>
        <a:bodyPr/>
        <a:lstStyle/>
        <a:p>
          <a:endParaRPr lang="en-US"/>
        </a:p>
      </dgm:t>
    </dgm:pt>
    <dgm:pt modelId="{E74F552B-9051-4342-A52B-49C0981AA02B}">
      <dgm:prSet/>
      <dgm:spPr/>
      <dgm:t>
        <a:bodyPr/>
        <a:lstStyle/>
        <a:p>
          <a:r>
            <a:rPr lang="en-US" b="1"/>
            <a:t>Recommendation 3 – Appropriate Technology</a:t>
          </a:r>
          <a:endParaRPr lang="en-US"/>
        </a:p>
      </dgm:t>
    </dgm:pt>
    <dgm:pt modelId="{026B4544-1395-49B4-8AE5-4208DBC2D939}" type="parTrans" cxnId="{05868272-BE68-4378-A6E2-80A9B4D12144}">
      <dgm:prSet/>
      <dgm:spPr/>
      <dgm:t>
        <a:bodyPr/>
        <a:lstStyle/>
        <a:p>
          <a:endParaRPr lang="en-US"/>
        </a:p>
      </dgm:t>
    </dgm:pt>
    <dgm:pt modelId="{8F34A06A-C871-4AB1-A1C7-297D39B7DEA0}" type="sibTrans" cxnId="{05868272-BE68-4378-A6E2-80A9B4D12144}">
      <dgm:prSet/>
      <dgm:spPr/>
      <dgm:t>
        <a:bodyPr/>
        <a:lstStyle/>
        <a:p>
          <a:endParaRPr lang="en-US"/>
        </a:p>
      </dgm:t>
    </dgm:pt>
    <dgm:pt modelId="{25A0258C-1808-4F96-AB53-6227FA62A94D}">
      <dgm:prSet/>
      <dgm:spPr/>
      <dgm:t>
        <a:bodyPr/>
        <a:lstStyle/>
        <a:p>
          <a:r>
            <a:rPr lang="en-US"/>
            <a:t>Expand suitable technology</a:t>
          </a:r>
        </a:p>
      </dgm:t>
    </dgm:pt>
    <dgm:pt modelId="{B09C31CB-8FA4-4752-A883-B7269BA7DED3}" type="parTrans" cxnId="{9CE5BDEF-7B47-4E13-A928-24CDFA02FF64}">
      <dgm:prSet/>
      <dgm:spPr/>
      <dgm:t>
        <a:bodyPr/>
        <a:lstStyle/>
        <a:p>
          <a:endParaRPr lang="en-US"/>
        </a:p>
      </dgm:t>
    </dgm:pt>
    <dgm:pt modelId="{1A1B81DF-BD8A-40F2-9F89-C6C65CB08C1B}" type="sibTrans" cxnId="{9CE5BDEF-7B47-4E13-A928-24CDFA02FF64}">
      <dgm:prSet/>
      <dgm:spPr/>
      <dgm:t>
        <a:bodyPr/>
        <a:lstStyle/>
        <a:p>
          <a:endParaRPr lang="en-US"/>
        </a:p>
      </dgm:t>
    </dgm:pt>
    <dgm:pt modelId="{8E207C40-D32A-4441-85A8-5A4C40A0DAA6}">
      <dgm:prSet/>
      <dgm:spPr/>
      <dgm:t>
        <a:bodyPr/>
        <a:lstStyle/>
        <a:p>
          <a:r>
            <a:rPr lang="en-US"/>
            <a:t>Reduce digital exclusion</a:t>
          </a:r>
        </a:p>
      </dgm:t>
    </dgm:pt>
    <dgm:pt modelId="{126078BF-366E-46C8-B2B7-397A4C866864}" type="parTrans" cxnId="{EB1EE48E-499A-4EC6-A145-F26FF8C99256}">
      <dgm:prSet/>
      <dgm:spPr/>
      <dgm:t>
        <a:bodyPr/>
        <a:lstStyle/>
        <a:p>
          <a:endParaRPr lang="en-US"/>
        </a:p>
      </dgm:t>
    </dgm:pt>
    <dgm:pt modelId="{23260324-F0AF-4DCA-92FD-3FD7B34E1B1B}" type="sibTrans" cxnId="{EB1EE48E-499A-4EC6-A145-F26FF8C99256}">
      <dgm:prSet/>
      <dgm:spPr/>
      <dgm:t>
        <a:bodyPr/>
        <a:lstStyle/>
        <a:p>
          <a:endParaRPr lang="en-US"/>
        </a:p>
      </dgm:t>
    </dgm:pt>
    <dgm:pt modelId="{BA1A76BA-3BCD-497A-8A7B-4E98BA0F2FCC}">
      <dgm:prSet/>
      <dgm:spPr/>
      <dgm:t>
        <a:bodyPr/>
        <a:lstStyle/>
        <a:p>
          <a:r>
            <a:rPr lang="en-US"/>
            <a:t>Maintain human support (Pajalic et al., 2023)</a:t>
          </a:r>
        </a:p>
      </dgm:t>
    </dgm:pt>
    <dgm:pt modelId="{1930927F-BB70-4E5C-8C59-992FE22717EF}" type="parTrans" cxnId="{E1FA25A8-E3FC-4A32-B165-72D43D9FB264}">
      <dgm:prSet/>
      <dgm:spPr/>
      <dgm:t>
        <a:bodyPr/>
        <a:lstStyle/>
        <a:p>
          <a:endParaRPr lang="en-US"/>
        </a:p>
      </dgm:t>
    </dgm:pt>
    <dgm:pt modelId="{76A5EA1C-AD55-423A-987F-31E4C5B8B770}" type="sibTrans" cxnId="{E1FA25A8-E3FC-4A32-B165-72D43D9FB264}">
      <dgm:prSet/>
      <dgm:spPr/>
      <dgm:t>
        <a:bodyPr/>
        <a:lstStyle/>
        <a:p>
          <a:endParaRPr lang="en-US"/>
        </a:p>
      </dgm:t>
    </dgm:pt>
    <dgm:pt modelId="{425B010C-03FC-47C7-9627-9E874A7A91BD}" type="pres">
      <dgm:prSet presAssocID="{854A4F65-7DF8-43C9-9AAA-02D5670E6C51}" presName="linear" presStyleCnt="0">
        <dgm:presLayoutVars>
          <dgm:dir/>
          <dgm:animLvl val="lvl"/>
          <dgm:resizeHandles val="exact"/>
        </dgm:presLayoutVars>
      </dgm:prSet>
      <dgm:spPr/>
    </dgm:pt>
    <dgm:pt modelId="{59C2B239-48CE-4A82-8EFB-571DF927DE5B}" type="pres">
      <dgm:prSet presAssocID="{331B8F86-277E-48AE-ADD0-3B7776D1B9F6}" presName="parentLin" presStyleCnt="0"/>
      <dgm:spPr/>
    </dgm:pt>
    <dgm:pt modelId="{4D5385B3-842C-4662-88D4-428AEE1069CC}" type="pres">
      <dgm:prSet presAssocID="{331B8F86-277E-48AE-ADD0-3B7776D1B9F6}" presName="parentLeftMargin" presStyleLbl="node1" presStyleIdx="0" presStyleCnt="3"/>
      <dgm:spPr/>
    </dgm:pt>
    <dgm:pt modelId="{41296B2A-65CB-49DC-A933-C33679CE45CF}" type="pres">
      <dgm:prSet presAssocID="{331B8F86-277E-48AE-ADD0-3B7776D1B9F6}" presName="parentText" presStyleLbl="node1" presStyleIdx="0" presStyleCnt="3">
        <dgm:presLayoutVars>
          <dgm:chMax val="0"/>
          <dgm:bulletEnabled val="1"/>
        </dgm:presLayoutVars>
      </dgm:prSet>
      <dgm:spPr/>
    </dgm:pt>
    <dgm:pt modelId="{C77FB46C-F8ED-4C78-824B-64A549D69E0A}" type="pres">
      <dgm:prSet presAssocID="{331B8F86-277E-48AE-ADD0-3B7776D1B9F6}" presName="negativeSpace" presStyleCnt="0"/>
      <dgm:spPr/>
    </dgm:pt>
    <dgm:pt modelId="{29D84861-06C2-470D-8AD9-3837E27596DF}" type="pres">
      <dgm:prSet presAssocID="{331B8F86-277E-48AE-ADD0-3B7776D1B9F6}" presName="childText" presStyleLbl="conFgAcc1" presStyleIdx="0" presStyleCnt="3">
        <dgm:presLayoutVars>
          <dgm:bulletEnabled val="1"/>
        </dgm:presLayoutVars>
      </dgm:prSet>
      <dgm:spPr/>
    </dgm:pt>
    <dgm:pt modelId="{52A7E1CE-9573-4F63-BEBD-09408E74A054}" type="pres">
      <dgm:prSet presAssocID="{FAA9A090-F9DC-4E09-AC93-F5ECB08C034A}" presName="spaceBetweenRectangles" presStyleCnt="0"/>
      <dgm:spPr/>
    </dgm:pt>
    <dgm:pt modelId="{9FC5E458-3862-48B8-9D51-45D29F0540C0}" type="pres">
      <dgm:prSet presAssocID="{0F4D44ED-AF25-44E1-9BAE-F5E75E561D6D}" presName="parentLin" presStyleCnt="0"/>
      <dgm:spPr/>
    </dgm:pt>
    <dgm:pt modelId="{4E172954-8C0C-481C-83BB-3FCC47A151E4}" type="pres">
      <dgm:prSet presAssocID="{0F4D44ED-AF25-44E1-9BAE-F5E75E561D6D}" presName="parentLeftMargin" presStyleLbl="node1" presStyleIdx="0" presStyleCnt="3"/>
      <dgm:spPr/>
    </dgm:pt>
    <dgm:pt modelId="{A9E21F6F-FF17-4E7A-B6E8-AAF2C3528A4A}" type="pres">
      <dgm:prSet presAssocID="{0F4D44ED-AF25-44E1-9BAE-F5E75E561D6D}" presName="parentText" presStyleLbl="node1" presStyleIdx="1" presStyleCnt="3">
        <dgm:presLayoutVars>
          <dgm:chMax val="0"/>
          <dgm:bulletEnabled val="1"/>
        </dgm:presLayoutVars>
      </dgm:prSet>
      <dgm:spPr/>
    </dgm:pt>
    <dgm:pt modelId="{2203CE5E-9F4C-4C16-B71E-81D32EFBFFCB}" type="pres">
      <dgm:prSet presAssocID="{0F4D44ED-AF25-44E1-9BAE-F5E75E561D6D}" presName="negativeSpace" presStyleCnt="0"/>
      <dgm:spPr/>
    </dgm:pt>
    <dgm:pt modelId="{8F5CCEF3-0002-4363-BCC8-0B74E720317E}" type="pres">
      <dgm:prSet presAssocID="{0F4D44ED-AF25-44E1-9BAE-F5E75E561D6D}" presName="childText" presStyleLbl="conFgAcc1" presStyleIdx="1" presStyleCnt="3">
        <dgm:presLayoutVars>
          <dgm:bulletEnabled val="1"/>
        </dgm:presLayoutVars>
      </dgm:prSet>
      <dgm:spPr/>
    </dgm:pt>
    <dgm:pt modelId="{398A8C35-2374-4782-9E9D-51E1C577D8A3}" type="pres">
      <dgm:prSet presAssocID="{AEC07EE9-D8D3-4488-BFF2-3B86B0AB6FB7}" presName="spaceBetweenRectangles" presStyleCnt="0"/>
      <dgm:spPr/>
    </dgm:pt>
    <dgm:pt modelId="{5D2F2251-1DD1-4711-BD48-C64681FB9A6D}" type="pres">
      <dgm:prSet presAssocID="{E74F552B-9051-4342-A52B-49C0981AA02B}" presName="parentLin" presStyleCnt="0"/>
      <dgm:spPr/>
    </dgm:pt>
    <dgm:pt modelId="{E27E2795-271F-457B-BBB9-47D8F2D40D19}" type="pres">
      <dgm:prSet presAssocID="{E74F552B-9051-4342-A52B-49C0981AA02B}" presName="parentLeftMargin" presStyleLbl="node1" presStyleIdx="1" presStyleCnt="3"/>
      <dgm:spPr/>
    </dgm:pt>
    <dgm:pt modelId="{7F73762F-6F40-487A-BA71-05AA34E6F9AF}" type="pres">
      <dgm:prSet presAssocID="{E74F552B-9051-4342-A52B-49C0981AA02B}" presName="parentText" presStyleLbl="node1" presStyleIdx="2" presStyleCnt="3">
        <dgm:presLayoutVars>
          <dgm:chMax val="0"/>
          <dgm:bulletEnabled val="1"/>
        </dgm:presLayoutVars>
      </dgm:prSet>
      <dgm:spPr/>
    </dgm:pt>
    <dgm:pt modelId="{2D4BA6C8-CC9C-4193-9EF2-B5D8EEA70DF9}" type="pres">
      <dgm:prSet presAssocID="{E74F552B-9051-4342-A52B-49C0981AA02B}" presName="negativeSpace" presStyleCnt="0"/>
      <dgm:spPr/>
    </dgm:pt>
    <dgm:pt modelId="{9BF33A43-843F-4836-8035-937E207BB3D2}" type="pres">
      <dgm:prSet presAssocID="{E74F552B-9051-4342-A52B-49C0981AA02B}" presName="childText" presStyleLbl="conFgAcc1" presStyleIdx="2" presStyleCnt="3">
        <dgm:presLayoutVars>
          <dgm:bulletEnabled val="1"/>
        </dgm:presLayoutVars>
      </dgm:prSet>
      <dgm:spPr/>
    </dgm:pt>
  </dgm:ptLst>
  <dgm:cxnLst>
    <dgm:cxn modelId="{49E6B200-94A5-423A-9C57-EC9A8ECCF00B}" type="presOf" srcId="{0F4D44ED-AF25-44E1-9BAE-F5E75E561D6D}" destId="{A9E21F6F-FF17-4E7A-B6E8-AAF2C3528A4A}" srcOrd="1" destOrd="0" presId="urn:microsoft.com/office/officeart/2005/8/layout/list1"/>
    <dgm:cxn modelId="{CE1DEF0B-2A11-4B52-88C7-2B96BE1FC35B}" type="presOf" srcId="{331B8F86-277E-48AE-ADD0-3B7776D1B9F6}" destId="{4D5385B3-842C-4662-88D4-428AEE1069CC}" srcOrd="0" destOrd="0" presId="urn:microsoft.com/office/officeart/2005/8/layout/list1"/>
    <dgm:cxn modelId="{D514AA25-70A9-4CB4-9202-3BB3F0010E6B}" srcId="{331B8F86-277E-48AE-ADD0-3B7776D1B9F6}" destId="{6BC79108-C39B-4D37-9900-830A4EB3884E}" srcOrd="1" destOrd="0" parTransId="{B51F7ECB-512B-4D80-8560-01844A85F9CC}" sibTransId="{2F052025-6F4A-49F0-B273-A081AD7F227C}"/>
    <dgm:cxn modelId="{61449335-E710-4A0B-B97E-0D664CA8BAE7}" type="presOf" srcId="{F7142A09-5B57-4718-822D-0B8F576DD6F7}" destId="{8F5CCEF3-0002-4363-BCC8-0B74E720317E}" srcOrd="0" destOrd="1" presId="urn:microsoft.com/office/officeart/2005/8/layout/list1"/>
    <dgm:cxn modelId="{5648085C-5866-47FE-8F9C-57C6ED613A77}" srcId="{0F4D44ED-AF25-44E1-9BAE-F5E75E561D6D}" destId="{6A0D239E-3319-4E53-B7B1-3EC9C05025EE}" srcOrd="2" destOrd="0" parTransId="{4A1CEFCE-2DE7-42B3-A035-BE674E8BBC2B}" sibTransId="{BC5013EB-9F10-44A0-A7E1-77D07E6E4AEE}"/>
    <dgm:cxn modelId="{0586BF62-BF95-4134-8EE0-C4FE17025798}" type="presOf" srcId="{0F4D44ED-AF25-44E1-9BAE-F5E75E561D6D}" destId="{4E172954-8C0C-481C-83BB-3FCC47A151E4}" srcOrd="0" destOrd="0" presId="urn:microsoft.com/office/officeart/2005/8/layout/list1"/>
    <dgm:cxn modelId="{485F2945-9BCD-44B9-906A-1AE75813BA93}" type="presOf" srcId="{331B8F86-277E-48AE-ADD0-3B7776D1B9F6}" destId="{41296B2A-65CB-49DC-A933-C33679CE45CF}" srcOrd="1" destOrd="0" presId="urn:microsoft.com/office/officeart/2005/8/layout/list1"/>
    <dgm:cxn modelId="{18705E46-F601-4B81-9DAA-316290BE59CA}" srcId="{331B8F86-277E-48AE-ADD0-3B7776D1B9F6}" destId="{D5310203-BCF4-47C5-A859-40EDDBB75825}" srcOrd="2" destOrd="0" parTransId="{9D0E9BED-0072-4984-8C9E-FAC9E4647140}" sibTransId="{790E4CBF-6931-4E17-B4ED-892D8F8B2793}"/>
    <dgm:cxn modelId="{6E5DA168-C090-4E13-B46A-B894F6CD7E49}" type="presOf" srcId="{8E207C40-D32A-4441-85A8-5A4C40A0DAA6}" destId="{9BF33A43-843F-4836-8035-937E207BB3D2}" srcOrd="0" destOrd="1" presId="urn:microsoft.com/office/officeart/2005/8/layout/list1"/>
    <dgm:cxn modelId="{05868272-BE68-4378-A6E2-80A9B4D12144}" srcId="{854A4F65-7DF8-43C9-9AAA-02D5670E6C51}" destId="{E74F552B-9051-4342-A52B-49C0981AA02B}" srcOrd="2" destOrd="0" parTransId="{026B4544-1395-49B4-8AE5-4208DBC2D939}" sibTransId="{8F34A06A-C871-4AB1-A1C7-297D39B7DEA0}"/>
    <dgm:cxn modelId="{ABE53053-F16E-42DF-AEF9-FF263FAFFF1A}" type="presOf" srcId="{854A4F65-7DF8-43C9-9AAA-02D5670E6C51}" destId="{425B010C-03FC-47C7-9627-9E874A7A91BD}" srcOrd="0" destOrd="0" presId="urn:microsoft.com/office/officeart/2005/8/layout/list1"/>
    <dgm:cxn modelId="{E7A6E853-C8BF-4961-A2A5-9EBC6E61B209}" type="presOf" srcId="{BA1A76BA-3BCD-497A-8A7B-4E98BA0F2FCC}" destId="{9BF33A43-843F-4836-8035-937E207BB3D2}" srcOrd="0" destOrd="2" presId="urn:microsoft.com/office/officeart/2005/8/layout/list1"/>
    <dgm:cxn modelId="{F823A979-4B02-4964-AF4B-FD3BD4F721C7}" type="presOf" srcId="{E74F552B-9051-4342-A52B-49C0981AA02B}" destId="{7F73762F-6F40-487A-BA71-05AA34E6F9AF}" srcOrd="1" destOrd="0" presId="urn:microsoft.com/office/officeart/2005/8/layout/list1"/>
    <dgm:cxn modelId="{67DBF37E-089D-47C1-8D41-D551EC7873F8}" srcId="{331B8F86-277E-48AE-ADD0-3B7776D1B9F6}" destId="{41C01B57-A257-458F-8B1C-EBB5B154E377}" srcOrd="0" destOrd="0" parTransId="{677E35DD-D744-47CA-B1FD-3A2EA033875B}" sibTransId="{E6962A3C-3E76-4DDA-90A5-86EDA37E768D}"/>
    <dgm:cxn modelId="{FFCF298B-D994-477B-83BE-85199ACB9FFF}" type="presOf" srcId="{6A0D239E-3319-4E53-B7B1-3EC9C05025EE}" destId="{8F5CCEF3-0002-4363-BCC8-0B74E720317E}" srcOrd="0" destOrd="2" presId="urn:microsoft.com/office/officeart/2005/8/layout/list1"/>
    <dgm:cxn modelId="{EB1EE48E-499A-4EC6-A145-F26FF8C99256}" srcId="{E74F552B-9051-4342-A52B-49C0981AA02B}" destId="{8E207C40-D32A-4441-85A8-5A4C40A0DAA6}" srcOrd="1" destOrd="0" parTransId="{126078BF-366E-46C8-B2B7-397A4C866864}" sibTransId="{23260324-F0AF-4DCA-92FD-3FD7B34E1B1B}"/>
    <dgm:cxn modelId="{0119E68F-9980-4ECD-BB14-696EFC89C812}" type="presOf" srcId="{4586E094-6D7E-4759-9B5F-C65682679689}" destId="{8F5CCEF3-0002-4363-BCC8-0B74E720317E}" srcOrd="0" destOrd="0" presId="urn:microsoft.com/office/officeart/2005/8/layout/list1"/>
    <dgm:cxn modelId="{A798FF90-3BF3-47F7-BA4A-33EB459D43B9}" type="presOf" srcId="{25A0258C-1808-4F96-AB53-6227FA62A94D}" destId="{9BF33A43-843F-4836-8035-937E207BB3D2}" srcOrd="0" destOrd="0" presId="urn:microsoft.com/office/officeart/2005/8/layout/list1"/>
    <dgm:cxn modelId="{5262F19C-3234-497C-8609-706F320CF1E7}" type="presOf" srcId="{41C01B57-A257-458F-8B1C-EBB5B154E377}" destId="{29D84861-06C2-470D-8AD9-3837E27596DF}" srcOrd="0" destOrd="0" presId="urn:microsoft.com/office/officeart/2005/8/layout/list1"/>
    <dgm:cxn modelId="{BF71EBA6-E835-4978-9348-BF94F4C64FC7}" srcId="{0F4D44ED-AF25-44E1-9BAE-F5E75E561D6D}" destId="{4586E094-6D7E-4759-9B5F-C65682679689}" srcOrd="0" destOrd="0" parTransId="{351BDD83-45E5-4066-8AC0-15D723C9C175}" sibTransId="{E8D7B238-C3F7-4880-B6AA-69B4094727F1}"/>
    <dgm:cxn modelId="{E1FA25A8-E3FC-4A32-B165-72D43D9FB264}" srcId="{E74F552B-9051-4342-A52B-49C0981AA02B}" destId="{BA1A76BA-3BCD-497A-8A7B-4E98BA0F2FCC}" srcOrd="2" destOrd="0" parTransId="{1930927F-BB70-4E5C-8C59-992FE22717EF}" sibTransId="{76A5EA1C-AD55-423A-987F-31E4C5B8B770}"/>
    <dgm:cxn modelId="{8B0648BD-1458-4049-A6B5-0127A57AA869}" srcId="{0F4D44ED-AF25-44E1-9BAE-F5E75E561D6D}" destId="{F7142A09-5B57-4718-822D-0B8F576DD6F7}" srcOrd="1" destOrd="0" parTransId="{9FA0AB24-0626-48B6-9402-5ACF397CEB4C}" sibTransId="{41170449-7F4E-4CF5-8448-0479A7CEBB10}"/>
    <dgm:cxn modelId="{1D54A3BE-74E4-45F5-801A-C4B00B969B6A}" type="presOf" srcId="{6BC79108-C39B-4D37-9900-830A4EB3884E}" destId="{29D84861-06C2-470D-8AD9-3837E27596DF}" srcOrd="0" destOrd="1" presId="urn:microsoft.com/office/officeart/2005/8/layout/list1"/>
    <dgm:cxn modelId="{6037A0D7-7A0F-408D-8AA3-B1AFD3F5553A}" type="presOf" srcId="{D5310203-BCF4-47C5-A859-40EDDBB75825}" destId="{29D84861-06C2-470D-8AD9-3837E27596DF}" srcOrd="0" destOrd="2" presId="urn:microsoft.com/office/officeart/2005/8/layout/list1"/>
    <dgm:cxn modelId="{102AEADC-7F65-4002-B8E8-A26D7242D139}" type="presOf" srcId="{E74F552B-9051-4342-A52B-49C0981AA02B}" destId="{E27E2795-271F-457B-BBB9-47D8F2D40D19}" srcOrd="0" destOrd="0" presId="urn:microsoft.com/office/officeart/2005/8/layout/list1"/>
    <dgm:cxn modelId="{9CE5BDEF-7B47-4E13-A928-24CDFA02FF64}" srcId="{E74F552B-9051-4342-A52B-49C0981AA02B}" destId="{25A0258C-1808-4F96-AB53-6227FA62A94D}" srcOrd="0" destOrd="0" parTransId="{B09C31CB-8FA4-4752-A883-B7269BA7DED3}" sibTransId="{1A1B81DF-BD8A-40F2-9F89-C6C65CB08C1B}"/>
    <dgm:cxn modelId="{B393A0F4-27B9-4BE2-9B64-E139EFD1B43C}" srcId="{854A4F65-7DF8-43C9-9AAA-02D5670E6C51}" destId="{331B8F86-277E-48AE-ADD0-3B7776D1B9F6}" srcOrd="0" destOrd="0" parTransId="{17EB88FA-A816-465A-BC30-88BE42C6B0AF}" sibTransId="{FAA9A090-F9DC-4E09-AC93-F5ECB08C034A}"/>
    <dgm:cxn modelId="{D20407FF-E0B4-43AA-9D62-E889E99C33A9}" srcId="{854A4F65-7DF8-43C9-9AAA-02D5670E6C51}" destId="{0F4D44ED-AF25-44E1-9BAE-F5E75E561D6D}" srcOrd="1" destOrd="0" parTransId="{5C0952EE-5B44-4FC2-AC64-55E57E94B6E4}" sibTransId="{AEC07EE9-D8D3-4488-BFF2-3B86B0AB6FB7}"/>
    <dgm:cxn modelId="{810280BB-8FD9-4169-BB94-01780BFE616D}" type="presParOf" srcId="{425B010C-03FC-47C7-9627-9E874A7A91BD}" destId="{59C2B239-48CE-4A82-8EFB-571DF927DE5B}" srcOrd="0" destOrd="0" presId="urn:microsoft.com/office/officeart/2005/8/layout/list1"/>
    <dgm:cxn modelId="{86463C4E-7F3F-488B-A804-7EAE0D557B53}" type="presParOf" srcId="{59C2B239-48CE-4A82-8EFB-571DF927DE5B}" destId="{4D5385B3-842C-4662-88D4-428AEE1069CC}" srcOrd="0" destOrd="0" presId="urn:microsoft.com/office/officeart/2005/8/layout/list1"/>
    <dgm:cxn modelId="{00B341EA-9E0A-4AEF-9A04-D64B029491E0}" type="presParOf" srcId="{59C2B239-48CE-4A82-8EFB-571DF927DE5B}" destId="{41296B2A-65CB-49DC-A933-C33679CE45CF}" srcOrd="1" destOrd="0" presId="urn:microsoft.com/office/officeart/2005/8/layout/list1"/>
    <dgm:cxn modelId="{05E46A47-3022-4109-B536-E8956EA86E67}" type="presParOf" srcId="{425B010C-03FC-47C7-9627-9E874A7A91BD}" destId="{C77FB46C-F8ED-4C78-824B-64A549D69E0A}" srcOrd="1" destOrd="0" presId="urn:microsoft.com/office/officeart/2005/8/layout/list1"/>
    <dgm:cxn modelId="{4B6FA663-6A89-49AA-925F-490D9B52872A}" type="presParOf" srcId="{425B010C-03FC-47C7-9627-9E874A7A91BD}" destId="{29D84861-06C2-470D-8AD9-3837E27596DF}" srcOrd="2" destOrd="0" presId="urn:microsoft.com/office/officeart/2005/8/layout/list1"/>
    <dgm:cxn modelId="{E84669E7-BC50-465D-934B-2BCA02EFAE56}" type="presParOf" srcId="{425B010C-03FC-47C7-9627-9E874A7A91BD}" destId="{52A7E1CE-9573-4F63-BEBD-09408E74A054}" srcOrd="3" destOrd="0" presId="urn:microsoft.com/office/officeart/2005/8/layout/list1"/>
    <dgm:cxn modelId="{25FE49F9-9A4A-4C0F-A9BF-C4F494CF7C33}" type="presParOf" srcId="{425B010C-03FC-47C7-9627-9E874A7A91BD}" destId="{9FC5E458-3862-48B8-9D51-45D29F0540C0}" srcOrd="4" destOrd="0" presId="urn:microsoft.com/office/officeart/2005/8/layout/list1"/>
    <dgm:cxn modelId="{B1151267-6E70-480F-AF71-8A06F1394425}" type="presParOf" srcId="{9FC5E458-3862-48B8-9D51-45D29F0540C0}" destId="{4E172954-8C0C-481C-83BB-3FCC47A151E4}" srcOrd="0" destOrd="0" presId="urn:microsoft.com/office/officeart/2005/8/layout/list1"/>
    <dgm:cxn modelId="{9557D9DC-5F42-4CE5-834C-B5939E35881D}" type="presParOf" srcId="{9FC5E458-3862-48B8-9D51-45D29F0540C0}" destId="{A9E21F6F-FF17-4E7A-B6E8-AAF2C3528A4A}" srcOrd="1" destOrd="0" presId="urn:microsoft.com/office/officeart/2005/8/layout/list1"/>
    <dgm:cxn modelId="{819230F7-8305-4EEC-BAC4-0C8516CAC562}" type="presParOf" srcId="{425B010C-03FC-47C7-9627-9E874A7A91BD}" destId="{2203CE5E-9F4C-4C16-B71E-81D32EFBFFCB}" srcOrd="5" destOrd="0" presId="urn:microsoft.com/office/officeart/2005/8/layout/list1"/>
    <dgm:cxn modelId="{1649FDFC-D986-4CAC-9DD1-61CE372FAEEB}" type="presParOf" srcId="{425B010C-03FC-47C7-9627-9E874A7A91BD}" destId="{8F5CCEF3-0002-4363-BCC8-0B74E720317E}" srcOrd="6" destOrd="0" presId="urn:microsoft.com/office/officeart/2005/8/layout/list1"/>
    <dgm:cxn modelId="{8BB9B3E9-BC9C-4700-9548-1C86785213B9}" type="presParOf" srcId="{425B010C-03FC-47C7-9627-9E874A7A91BD}" destId="{398A8C35-2374-4782-9E9D-51E1C577D8A3}" srcOrd="7" destOrd="0" presId="urn:microsoft.com/office/officeart/2005/8/layout/list1"/>
    <dgm:cxn modelId="{84E40918-9BBC-4F45-808A-0FB36E58BABE}" type="presParOf" srcId="{425B010C-03FC-47C7-9627-9E874A7A91BD}" destId="{5D2F2251-1DD1-4711-BD48-C64681FB9A6D}" srcOrd="8" destOrd="0" presId="urn:microsoft.com/office/officeart/2005/8/layout/list1"/>
    <dgm:cxn modelId="{92C61718-5383-4998-BA69-8F0714C5BFE4}" type="presParOf" srcId="{5D2F2251-1DD1-4711-BD48-C64681FB9A6D}" destId="{E27E2795-271F-457B-BBB9-47D8F2D40D19}" srcOrd="0" destOrd="0" presId="urn:microsoft.com/office/officeart/2005/8/layout/list1"/>
    <dgm:cxn modelId="{7AAA7DC6-4242-47C3-B3F5-5AB23E96990B}" type="presParOf" srcId="{5D2F2251-1DD1-4711-BD48-C64681FB9A6D}" destId="{7F73762F-6F40-487A-BA71-05AA34E6F9AF}" srcOrd="1" destOrd="0" presId="urn:microsoft.com/office/officeart/2005/8/layout/list1"/>
    <dgm:cxn modelId="{8DA359CE-03ED-4B56-B6B6-F2F5DC35B8E2}" type="presParOf" srcId="{425B010C-03FC-47C7-9627-9E874A7A91BD}" destId="{2D4BA6C8-CC9C-4193-9EF2-B5D8EEA70DF9}" srcOrd="9" destOrd="0" presId="urn:microsoft.com/office/officeart/2005/8/layout/list1"/>
    <dgm:cxn modelId="{E046E27E-DBE8-41D0-983A-1E9EBE29704B}" type="presParOf" srcId="{425B010C-03FC-47C7-9627-9E874A7A91BD}" destId="{9BF33A43-843F-4836-8035-937E207BB3D2}" srcOrd="10" destOrd="0" presId="urn:microsoft.com/office/officeart/2005/8/layout/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C0F6FC1-808C-46A4-994B-E37116E3A676}"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EBBACADA-5D78-49C0-A966-690720332B89}">
      <dgm:prSet/>
      <dgm:spPr/>
      <dgm:t>
        <a:bodyPr/>
        <a:lstStyle/>
        <a:p>
          <a:r>
            <a:rPr lang="en-US" b="1"/>
            <a:t>Barriers</a:t>
          </a:r>
          <a:endParaRPr lang="en-US"/>
        </a:p>
      </dgm:t>
    </dgm:pt>
    <dgm:pt modelId="{915C1610-D9F9-4E5E-B045-64AD39534C42}" type="parTrans" cxnId="{4F4444D3-59BE-4175-9F99-F8C83ADED3F3}">
      <dgm:prSet/>
      <dgm:spPr/>
      <dgm:t>
        <a:bodyPr/>
        <a:lstStyle/>
        <a:p>
          <a:endParaRPr lang="en-US"/>
        </a:p>
      </dgm:t>
    </dgm:pt>
    <dgm:pt modelId="{08B66E26-0FAC-4D28-ACD5-0D119A45E2D8}" type="sibTrans" cxnId="{4F4444D3-59BE-4175-9F99-F8C83ADED3F3}">
      <dgm:prSet/>
      <dgm:spPr/>
      <dgm:t>
        <a:bodyPr/>
        <a:lstStyle/>
        <a:p>
          <a:endParaRPr lang="en-US"/>
        </a:p>
      </dgm:t>
    </dgm:pt>
    <dgm:pt modelId="{6359D76C-5B37-4331-8C44-B10A16E034F1}">
      <dgm:prSet/>
      <dgm:spPr/>
      <dgm:t>
        <a:bodyPr/>
        <a:lstStyle/>
        <a:p>
          <a:r>
            <a:rPr lang="en-US" b="1"/>
            <a:t>Funding:</a:t>
          </a:r>
          <a:r>
            <a:rPr lang="en-US"/>
            <a:t> Limited resources can restrict services. </a:t>
          </a:r>
        </a:p>
      </dgm:t>
    </dgm:pt>
    <dgm:pt modelId="{E771FB6D-0BA0-4A9E-8FC1-5E4BDF1E251E}" type="parTrans" cxnId="{8A698FEA-4247-4128-9755-47BCC3000228}">
      <dgm:prSet/>
      <dgm:spPr/>
      <dgm:t>
        <a:bodyPr/>
        <a:lstStyle/>
        <a:p>
          <a:endParaRPr lang="en-US"/>
        </a:p>
      </dgm:t>
    </dgm:pt>
    <dgm:pt modelId="{B5876966-D393-4872-8C8A-1B69D1FA97D6}" type="sibTrans" cxnId="{8A698FEA-4247-4128-9755-47BCC3000228}">
      <dgm:prSet/>
      <dgm:spPr/>
      <dgm:t>
        <a:bodyPr/>
        <a:lstStyle/>
        <a:p>
          <a:endParaRPr lang="en-US"/>
        </a:p>
      </dgm:t>
    </dgm:pt>
    <dgm:pt modelId="{F5B6BBF1-9F51-47EF-AF63-52515C7D756D}">
      <dgm:prSet/>
      <dgm:spPr/>
      <dgm:t>
        <a:bodyPr/>
        <a:lstStyle/>
        <a:p>
          <a:r>
            <a:rPr lang="en-US" b="1" dirty="0"/>
            <a:t>Workforce:</a:t>
          </a:r>
          <a:r>
            <a:rPr lang="en-US" dirty="0"/>
            <a:t> Staff shortages reduce care capacity (Skills for Care, 2025). </a:t>
          </a:r>
        </a:p>
      </dgm:t>
    </dgm:pt>
    <dgm:pt modelId="{DCE931FE-D197-4EC2-BADB-824F751AAAF5}" type="parTrans" cxnId="{D0DA990B-CB50-4756-9134-A4D5EBB6C57F}">
      <dgm:prSet/>
      <dgm:spPr/>
      <dgm:t>
        <a:bodyPr/>
        <a:lstStyle/>
        <a:p>
          <a:endParaRPr lang="en-US"/>
        </a:p>
      </dgm:t>
    </dgm:pt>
    <dgm:pt modelId="{B1BD67D1-7482-4D03-A031-8AEDAF623D8D}" type="sibTrans" cxnId="{D0DA990B-CB50-4756-9134-A4D5EBB6C57F}">
      <dgm:prSet/>
      <dgm:spPr/>
      <dgm:t>
        <a:bodyPr/>
        <a:lstStyle/>
        <a:p>
          <a:endParaRPr lang="en-US"/>
        </a:p>
      </dgm:t>
    </dgm:pt>
    <dgm:pt modelId="{8095D551-8A6B-435F-9897-768654978A02}">
      <dgm:prSet/>
      <dgm:spPr/>
      <dgm:t>
        <a:bodyPr/>
        <a:lstStyle/>
        <a:p>
          <a:r>
            <a:rPr lang="en-US" b="1"/>
            <a:t>Digital exclusion:</a:t>
          </a:r>
          <a:r>
            <a:rPr lang="en-US"/>
            <a:t> Some older people may struggle to access digital care (Wu et al., 2026). </a:t>
          </a:r>
        </a:p>
      </dgm:t>
    </dgm:pt>
    <dgm:pt modelId="{3E829AD9-30B1-4900-8D10-A510BBEAD08D}" type="parTrans" cxnId="{70D4CBBB-2128-49C1-BCCA-1DE6A118F254}">
      <dgm:prSet/>
      <dgm:spPr/>
      <dgm:t>
        <a:bodyPr/>
        <a:lstStyle/>
        <a:p>
          <a:endParaRPr lang="en-US"/>
        </a:p>
      </dgm:t>
    </dgm:pt>
    <dgm:pt modelId="{0E234B4B-7FB6-4B6C-AD0F-1340D3A0F0E6}" type="sibTrans" cxnId="{70D4CBBB-2128-49C1-BCCA-1DE6A118F254}">
      <dgm:prSet/>
      <dgm:spPr/>
      <dgm:t>
        <a:bodyPr/>
        <a:lstStyle/>
        <a:p>
          <a:endParaRPr lang="en-US"/>
        </a:p>
      </dgm:t>
    </dgm:pt>
    <dgm:pt modelId="{5A90A7B0-E0FA-4A3F-8105-2B651BF0A407}">
      <dgm:prSet/>
      <dgm:spPr/>
      <dgm:t>
        <a:bodyPr/>
        <a:lstStyle/>
        <a:p>
          <a:r>
            <a:rPr lang="en-US" b="1"/>
            <a:t>Unequal access:</a:t>
          </a:r>
          <a:r>
            <a:rPr lang="en-US"/>
            <a:t> Availability of support can differ between communities. </a:t>
          </a:r>
        </a:p>
      </dgm:t>
    </dgm:pt>
    <dgm:pt modelId="{EA0B5848-5909-44CB-9D0D-2AF54144A259}" type="parTrans" cxnId="{8243885B-398B-4DAE-B4D1-6F34A704BAB5}">
      <dgm:prSet/>
      <dgm:spPr/>
      <dgm:t>
        <a:bodyPr/>
        <a:lstStyle/>
        <a:p>
          <a:endParaRPr lang="en-US"/>
        </a:p>
      </dgm:t>
    </dgm:pt>
    <dgm:pt modelId="{67E537C9-7D73-4C7D-8FF7-6B88ED024E09}" type="sibTrans" cxnId="{8243885B-398B-4DAE-B4D1-6F34A704BAB5}">
      <dgm:prSet/>
      <dgm:spPr/>
      <dgm:t>
        <a:bodyPr/>
        <a:lstStyle/>
        <a:p>
          <a:endParaRPr lang="en-US"/>
        </a:p>
      </dgm:t>
    </dgm:pt>
    <dgm:pt modelId="{4669CA68-3058-4C6A-A7DD-66C949031380}">
      <dgm:prSet/>
      <dgm:spPr/>
      <dgm:t>
        <a:bodyPr/>
        <a:lstStyle/>
        <a:p>
          <a:r>
            <a:rPr lang="en-US" b="1"/>
            <a:t>Solutions</a:t>
          </a:r>
          <a:endParaRPr lang="en-US"/>
        </a:p>
      </dgm:t>
    </dgm:pt>
    <dgm:pt modelId="{CEA1AFF3-AC9D-46A1-8546-30A7B16A10E5}" type="parTrans" cxnId="{49347624-A94F-4E54-8750-792BF9B60621}">
      <dgm:prSet/>
      <dgm:spPr/>
      <dgm:t>
        <a:bodyPr/>
        <a:lstStyle/>
        <a:p>
          <a:endParaRPr lang="en-US"/>
        </a:p>
      </dgm:t>
    </dgm:pt>
    <dgm:pt modelId="{39E02650-CC7C-485D-98BC-D5F3D81E1ECD}" type="sibTrans" cxnId="{49347624-A94F-4E54-8750-792BF9B60621}">
      <dgm:prSet/>
      <dgm:spPr/>
      <dgm:t>
        <a:bodyPr/>
        <a:lstStyle/>
        <a:p>
          <a:endParaRPr lang="en-US"/>
        </a:p>
      </dgm:t>
    </dgm:pt>
    <dgm:pt modelId="{97E6305B-4F63-416B-A04D-F5ACCE6E5F85}">
      <dgm:prSet/>
      <dgm:spPr/>
      <dgm:t>
        <a:bodyPr/>
        <a:lstStyle/>
        <a:p>
          <a:r>
            <a:rPr lang="en-US"/>
            <a:t>Improve funding and workforce support. </a:t>
          </a:r>
        </a:p>
      </dgm:t>
    </dgm:pt>
    <dgm:pt modelId="{5D99151B-D811-411B-9EA9-6F0A58019274}" type="parTrans" cxnId="{5FF39D8D-8864-4287-AA82-7EC09645AF1E}">
      <dgm:prSet/>
      <dgm:spPr/>
      <dgm:t>
        <a:bodyPr/>
        <a:lstStyle/>
        <a:p>
          <a:endParaRPr lang="en-US"/>
        </a:p>
      </dgm:t>
    </dgm:pt>
    <dgm:pt modelId="{F7D5F592-840D-4626-8AF0-F2FCBF8DB50C}" type="sibTrans" cxnId="{5FF39D8D-8864-4287-AA82-7EC09645AF1E}">
      <dgm:prSet/>
      <dgm:spPr/>
      <dgm:t>
        <a:bodyPr/>
        <a:lstStyle/>
        <a:p>
          <a:endParaRPr lang="en-US"/>
        </a:p>
      </dgm:t>
    </dgm:pt>
    <dgm:pt modelId="{E2EB8763-C70B-4A88-8315-3638A16C83BD}">
      <dgm:prSet/>
      <dgm:spPr/>
      <dgm:t>
        <a:bodyPr/>
        <a:lstStyle/>
        <a:p>
          <a:r>
            <a:rPr lang="en-US"/>
            <a:t>Provide digital training and non-digital options. </a:t>
          </a:r>
        </a:p>
      </dgm:t>
    </dgm:pt>
    <dgm:pt modelId="{EFCDA66F-F40C-47B8-8B43-36CA2FF108B2}" type="parTrans" cxnId="{8427B8F1-8B44-4103-9B26-0550C02B2528}">
      <dgm:prSet/>
      <dgm:spPr/>
      <dgm:t>
        <a:bodyPr/>
        <a:lstStyle/>
        <a:p>
          <a:endParaRPr lang="en-US"/>
        </a:p>
      </dgm:t>
    </dgm:pt>
    <dgm:pt modelId="{26AF1C6A-A709-455E-B4A9-15AA40FC975C}" type="sibTrans" cxnId="{8427B8F1-8B44-4103-9B26-0550C02B2528}">
      <dgm:prSet/>
      <dgm:spPr/>
      <dgm:t>
        <a:bodyPr/>
        <a:lstStyle/>
        <a:p>
          <a:endParaRPr lang="en-US"/>
        </a:p>
      </dgm:t>
    </dgm:pt>
    <dgm:pt modelId="{DD73AE6C-97C6-4D03-9F6C-EF730A19C655}">
      <dgm:prSet/>
      <dgm:spPr/>
      <dgm:t>
        <a:bodyPr/>
        <a:lstStyle/>
        <a:p>
          <a:r>
            <a:rPr lang="en-US"/>
            <a:t>Strengthen local and community services. </a:t>
          </a:r>
        </a:p>
      </dgm:t>
    </dgm:pt>
    <dgm:pt modelId="{ACC5789F-C766-4047-92D6-CF62EACB6557}" type="parTrans" cxnId="{9372AFD2-42DD-434F-BC8B-FCA889C1149C}">
      <dgm:prSet/>
      <dgm:spPr/>
      <dgm:t>
        <a:bodyPr/>
        <a:lstStyle/>
        <a:p>
          <a:endParaRPr lang="en-US"/>
        </a:p>
      </dgm:t>
    </dgm:pt>
    <dgm:pt modelId="{0B05E0B3-1F0A-4C76-979D-C231A2E74B3A}" type="sibTrans" cxnId="{9372AFD2-42DD-434F-BC8B-FCA889C1149C}">
      <dgm:prSet/>
      <dgm:spPr/>
      <dgm:t>
        <a:bodyPr/>
        <a:lstStyle/>
        <a:p>
          <a:endParaRPr lang="en-US"/>
        </a:p>
      </dgm:t>
    </dgm:pt>
    <dgm:pt modelId="{C285E99B-B937-413D-864E-3D7A9B1697F6}">
      <dgm:prSet/>
      <dgm:spPr/>
      <dgm:t>
        <a:bodyPr/>
        <a:lstStyle/>
        <a:p>
          <a:r>
            <a:rPr lang="en-US" b="1"/>
            <a:t>Conclusion</a:t>
          </a:r>
          <a:endParaRPr lang="en-US"/>
        </a:p>
      </dgm:t>
    </dgm:pt>
    <dgm:pt modelId="{975717B4-4C49-4529-9552-9B6FE5FEC7F4}" type="parTrans" cxnId="{87900318-D605-405B-BC6C-973465799BE0}">
      <dgm:prSet/>
      <dgm:spPr/>
      <dgm:t>
        <a:bodyPr/>
        <a:lstStyle/>
        <a:p>
          <a:endParaRPr lang="en-US"/>
        </a:p>
      </dgm:t>
    </dgm:pt>
    <dgm:pt modelId="{D73AAFFA-0AE7-4F0C-B556-C7A38213440C}" type="sibTrans" cxnId="{87900318-D605-405B-BC6C-973465799BE0}">
      <dgm:prSet/>
      <dgm:spPr/>
      <dgm:t>
        <a:bodyPr/>
        <a:lstStyle/>
        <a:p>
          <a:endParaRPr lang="en-US"/>
        </a:p>
      </dgm:t>
    </dgm:pt>
    <dgm:pt modelId="{B7D1A484-ED86-47AB-9A53-1B0E79220363}">
      <dgm:prSet/>
      <dgm:spPr/>
      <dgm:t>
        <a:bodyPr/>
        <a:lstStyle/>
        <a:p>
          <a:r>
            <a:rPr lang="en-US"/>
            <a:t>Population ageing increases pressure on social care. </a:t>
          </a:r>
        </a:p>
      </dgm:t>
    </dgm:pt>
    <dgm:pt modelId="{DF352B8C-7D73-40B3-A749-B0BBEBF6EC80}" type="parTrans" cxnId="{2A7C70C7-A33A-4BE6-B41E-F4EEDF51128E}">
      <dgm:prSet/>
      <dgm:spPr/>
      <dgm:t>
        <a:bodyPr/>
        <a:lstStyle/>
        <a:p>
          <a:endParaRPr lang="en-US"/>
        </a:p>
      </dgm:t>
    </dgm:pt>
    <dgm:pt modelId="{702C8E47-D53A-4A7B-961C-D29C80D4C303}" type="sibTrans" cxnId="{2A7C70C7-A33A-4BE6-B41E-F4EEDF51128E}">
      <dgm:prSet/>
      <dgm:spPr/>
      <dgm:t>
        <a:bodyPr/>
        <a:lstStyle/>
        <a:p>
          <a:endParaRPr lang="en-US"/>
        </a:p>
      </dgm:t>
    </dgm:pt>
    <dgm:pt modelId="{CE3B45A3-47E4-4B83-AC9C-202DA98D9A6B}">
      <dgm:prSet/>
      <dgm:spPr/>
      <dgm:t>
        <a:bodyPr/>
        <a:lstStyle/>
        <a:p>
          <a:r>
            <a:rPr lang="en-US"/>
            <a:t>Person-centred, preventative and accessible support is needed to protect independence and wellbeing. </a:t>
          </a:r>
        </a:p>
      </dgm:t>
    </dgm:pt>
    <dgm:pt modelId="{CE21D7C8-F73F-4245-B096-C4A2264681B3}" type="parTrans" cxnId="{547C24C4-89D3-4765-8FF8-E65D65736A0A}">
      <dgm:prSet/>
      <dgm:spPr/>
      <dgm:t>
        <a:bodyPr/>
        <a:lstStyle/>
        <a:p>
          <a:endParaRPr lang="en-US"/>
        </a:p>
      </dgm:t>
    </dgm:pt>
    <dgm:pt modelId="{BA522A9D-EB10-4F10-92BD-1FFD52876B4B}" type="sibTrans" cxnId="{547C24C4-89D3-4765-8FF8-E65D65736A0A}">
      <dgm:prSet/>
      <dgm:spPr/>
      <dgm:t>
        <a:bodyPr/>
        <a:lstStyle/>
        <a:p>
          <a:endParaRPr lang="en-US"/>
        </a:p>
      </dgm:t>
    </dgm:pt>
    <dgm:pt modelId="{B72B9320-1CED-4BD6-9724-5D51955184C2}" type="pres">
      <dgm:prSet presAssocID="{8C0F6FC1-808C-46A4-994B-E37116E3A676}" presName="linear" presStyleCnt="0">
        <dgm:presLayoutVars>
          <dgm:animLvl val="lvl"/>
          <dgm:resizeHandles val="exact"/>
        </dgm:presLayoutVars>
      </dgm:prSet>
      <dgm:spPr/>
    </dgm:pt>
    <dgm:pt modelId="{A5880571-57A4-42F9-AF80-D75AB3B563A6}" type="pres">
      <dgm:prSet presAssocID="{EBBACADA-5D78-49C0-A966-690720332B89}" presName="parentText" presStyleLbl="node1" presStyleIdx="0" presStyleCnt="3">
        <dgm:presLayoutVars>
          <dgm:chMax val="0"/>
          <dgm:bulletEnabled val="1"/>
        </dgm:presLayoutVars>
      </dgm:prSet>
      <dgm:spPr/>
    </dgm:pt>
    <dgm:pt modelId="{DDF7F204-A7D5-49B9-815C-3176A177C987}" type="pres">
      <dgm:prSet presAssocID="{EBBACADA-5D78-49C0-A966-690720332B89}" presName="childText" presStyleLbl="revTx" presStyleIdx="0" presStyleCnt="3">
        <dgm:presLayoutVars>
          <dgm:bulletEnabled val="1"/>
        </dgm:presLayoutVars>
      </dgm:prSet>
      <dgm:spPr/>
    </dgm:pt>
    <dgm:pt modelId="{E88DA30E-9A6B-4AEE-8B2B-016494AC0353}" type="pres">
      <dgm:prSet presAssocID="{4669CA68-3058-4C6A-A7DD-66C949031380}" presName="parentText" presStyleLbl="node1" presStyleIdx="1" presStyleCnt="3">
        <dgm:presLayoutVars>
          <dgm:chMax val="0"/>
          <dgm:bulletEnabled val="1"/>
        </dgm:presLayoutVars>
      </dgm:prSet>
      <dgm:spPr/>
    </dgm:pt>
    <dgm:pt modelId="{E04254D1-78FD-4A01-AB00-DC399599EF05}" type="pres">
      <dgm:prSet presAssocID="{4669CA68-3058-4C6A-A7DD-66C949031380}" presName="childText" presStyleLbl="revTx" presStyleIdx="1" presStyleCnt="3">
        <dgm:presLayoutVars>
          <dgm:bulletEnabled val="1"/>
        </dgm:presLayoutVars>
      </dgm:prSet>
      <dgm:spPr/>
    </dgm:pt>
    <dgm:pt modelId="{D357CB8E-A26B-448A-87B8-DB30440418BE}" type="pres">
      <dgm:prSet presAssocID="{C285E99B-B937-413D-864E-3D7A9B1697F6}" presName="parentText" presStyleLbl="node1" presStyleIdx="2" presStyleCnt="3">
        <dgm:presLayoutVars>
          <dgm:chMax val="0"/>
          <dgm:bulletEnabled val="1"/>
        </dgm:presLayoutVars>
      </dgm:prSet>
      <dgm:spPr/>
    </dgm:pt>
    <dgm:pt modelId="{A2E7FAD1-3ED8-4851-AB5F-FA1B7CE5AE10}" type="pres">
      <dgm:prSet presAssocID="{C285E99B-B937-413D-864E-3D7A9B1697F6}" presName="childText" presStyleLbl="revTx" presStyleIdx="2" presStyleCnt="3">
        <dgm:presLayoutVars>
          <dgm:bulletEnabled val="1"/>
        </dgm:presLayoutVars>
      </dgm:prSet>
      <dgm:spPr/>
    </dgm:pt>
  </dgm:ptLst>
  <dgm:cxnLst>
    <dgm:cxn modelId="{3D28FB07-F485-44F5-AA79-933DCE53BFA4}" type="presOf" srcId="{8C0F6FC1-808C-46A4-994B-E37116E3A676}" destId="{B72B9320-1CED-4BD6-9724-5D51955184C2}" srcOrd="0" destOrd="0" presId="urn:microsoft.com/office/officeart/2005/8/layout/vList2"/>
    <dgm:cxn modelId="{D0DA990B-CB50-4756-9134-A4D5EBB6C57F}" srcId="{EBBACADA-5D78-49C0-A966-690720332B89}" destId="{F5B6BBF1-9F51-47EF-AF63-52515C7D756D}" srcOrd="1" destOrd="0" parTransId="{DCE931FE-D197-4EC2-BADB-824F751AAAF5}" sibTransId="{B1BD67D1-7482-4D03-A031-8AEDAF623D8D}"/>
    <dgm:cxn modelId="{108D9D0E-403C-4822-89D7-F17E19EABF75}" type="presOf" srcId="{8095D551-8A6B-435F-9897-768654978A02}" destId="{DDF7F204-A7D5-49B9-815C-3176A177C987}" srcOrd="0" destOrd="2" presId="urn:microsoft.com/office/officeart/2005/8/layout/vList2"/>
    <dgm:cxn modelId="{87900318-D605-405B-BC6C-973465799BE0}" srcId="{8C0F6FC1-808C-46A4-994B-E37116E3A676}" destId="{C285E99B-B937-413D-864E-3D7A9B1697F6}" srcOrd="2" destOrd="0" parTransId="{975717B4-4C49-4529-9552-9B6FE5FEC7F4}" sibTransId="{D73AAFFA-0AE7-4F0C-B556-C7A38213440C}"/>
    <dgm:cxn modelId="{9BC1831A-AE6A-4A76-AF33-0ECF2451E703}" type="presOf" srcId="{E2EB8763-C70B-4A88-8315-3638A16C83BD}" destId="{E04254D1-78FD-4A01-AB00-DC399599EF05}" srcOrd="0" destOrd="1" presId="urn:microsoft.com/office/officeart/2005/8/layout/vList2"/>
    <dgm:cxn modelId="{A0EA5722-35D2-4AEA-A6D8-CA0B2CE3F13D}" type="presOf" srcId="{B7D1A484-ED86-47AB-9A53-1B0E79220363}" destId="{A2E7FAD1-3ED8-4851-AB5F-FA1B7CE5AE10}" srcOrd="0" destOrd="0" presId="urn:microsoft.com/office/officeart/2005/8/layout/vList2"/>
    <dgm:cxn modelId="{49347624-A94F-4E54-8750-792BF9B60621}" srcId="{8C0F6FC1-808C-46A4-994B-E37116E3A676}" destId="{4669CA68-3058-4C6A-A7DD-66C949031380}" srcOrd="1" destOrd="0" parTransId="{CEA1AFF3-AC9D-46A1-8546-30A7B16A10E5}" sibTransId="{39E02650-CC7C-485D-98BC-D5F3D81E1ECD}"/>
    <dgm:cxn modelId="{896E4426-9FE5-4AB3-A2BF-3896A947DF26}" type="presOf" srcId="{97E6305B-4F63-416B-A04D-F5ACCE6E5F85}" destId="{E04254D1-78FD-4A01-AB00-DC399599EF05}" srcOrd="0" destOrd="0" presId="urn:microsoft.com/office/officeart/2005/8/layout/vList2"/>
    <dgm:cxn modelId="{8243885B-398B-4DAE-B4D1-6F34A704BAB5}" srcId="{EBBACADA-5D78-49C0-A966-690720332B89}" destId="{5A90A7B0-E0FA-4A3F-8105-2B651BF0A407}" srcOrd="3" destOrd="0" parTransId="{EA0B5848-5909-44CB-9D0D-2AF54144A259}" sibTransId="{67E537C9-7D73-4C7D-8FF7-6B88ED024E09}"/>
    <dgm:cxn modelId="{A28D625D-D522-4BAD-B851-DD6E17997935}" type="presOf" srcId="{DD73AE6C-97C6-4D03-9F6C-EF730A19C655}" destId="{E04254D1-78FD-4A01-AB00-DC399599EF05}" srcOrd="0" destOrd="2" presId="urn:microsoft.com/office/officeart/2005/8/layout/vList2"/>
    <dgm:cxn modelId="{90352667-480E-4A7D-A35D-F64679A629FF}" type="presOf" srcId="{5A90A7B0-E0FA-4A3F-8105-2B651BF0A407}" destId="{DDF7F204-A7D5-49B9-815C-3176A177C987}" srcOrd="0" destOrd="3" presId="urn:microsoft.com/office/officeart/2005/8/layout/vList2"/>
    <dgm:cxn modelId="{5FF39D8D-8864-4287-AA82-7EC09645AF1E}" srcId="{4669CA68-3058-4C6A-A7DD-66C949031380}" destId="{97E6305B-4F63-416B-A04D-F5ACCE6E5F85}" srcOrd="0" destOrd="0" parTransId="{5D99151B-D811-411B-9EA9-6F0A58019274}" sibTransId="{F7D5F592-840D-4626-8AF0-F2FCBF8DB50C}"/>
    <dgm:cxn modelId="{F25DED93-468F-4B41-8094-013A1A0DB44F}" type="presOf" srcId="{CE3B45A3-47E4-4B83-AC9C-202DA98D9A6B}" destId="{A2E7FAD1-3ED8-4851-AB5F-FA1B7CE5AE10}" srcOrd="0" destOrd="1" presId="urn:microsoft.com/office/officeart/2005/8/layout/vList2"/>
    <dgm:cxn modelId="{B60F2C99-F331-4AE0-92AA-160864AB9305}" type="presOf" srcId="{F5B6BBF1-9F51-47EF-AF63-52515C7D756D}" destId="{DDF7F204-A7D5-49B9-815C-3176A177C987}" srcOrd="0" destOrd="1" presId="urn:microsoft.com/office/officeart/2005/8/layout/vList2"/>
    <dgm:cxn modelId="{0E40CAAC-0A6B-43B6-9862-F9F32E3A86A7}" type="presOf" srcId="{EBBACADA-5D78-49C0-A966-690720332B89}" destId="{A5880571-57A4-42F9-AF80-D75AB3B563A6}" srcOrd="0" destOrd="0" presId="urn:microsoft.com/office/officeart/2005/8/layout/vList2"/>
    <dgm:cxn modelId="{C8C95AB5-1DE8-4DC9-97B9-45F4A09E7061}" type="presOf" srcId="{C285E99B-B937-413D-864E-3D7A9B1697F6}" destId="{D357CB8E-A26B-448A-87B8-DB30440418BE}" srcOrd="0" destOrd="0" presId="urn:microsoft.com/office/officeart/2005/8/layout/vList2"/>
    <dgm:cxn modelId="{1BDBA5B8-C718-4423-ACBA-A87DEF9F3398}" type="presOf" srcId="{6359D76C-5B37-4331-8C44-B10A16E034F1}" destId="{DDF7F204-A7D5-49B9-815C-3176A177C987}" srcOrd="0" destOrd="0" presId="urn:microsoft.com/office/officeart/2005/8/layout/vList2"/>
    <dgm:cxn modelId="{70D4CBBB-2128-49C1-BCCA-1DE6A118F254}" srcId="{EBBACADA-5D78-49C0-A966-690720332B89}" destId="{8095D551-8A6B-435F-9897-768654978A02}" srcOrd="2" destOrd="0" parTransId="{3E829AD9-30B1-4900-8D10-A510BBEAD08D}" sibTransId="{0E234B4B-7FB6-4B6C-AD0F-1340D3A0F0E6}"/>
    <dgm:cxn modelId="{547C24C4-89D3-4765-8FF8-E65D65736A0A}" srcId="{C285E99B-B937-413D-864E-3D7A9B1697F6}" destId="{CE3B45A3-47E4-4B83-AC9C-202DA98D9A6B}" srcOrd="1" destOrd="0" parTransId="{CE21D7C8-F73F-4245-B096-C4A2264681B3}" sibTransId="{BA522A9D-EB10-4F10-92BD-1FFD52876B4B}"/>
    <dgm:cxn modelId="{2A7C70C7-A33A-4BE6-B41E-F4EEDF51128E}" srcId="{C285E99B-B937-413D-864E-3D7A9B1697F6}" destId="{B7D1A484-ED86-47AB-9A53-1B0E79220363}" srcOrd="0" destOrd="0" parTransId="{DF352B8C-7D73-40B3-A749-B0BBEBF6EC80}" sibTransId="{702C8E47-D53A-4A7B-961C-D29C80D4C303}"/>
    <dgm:cxn modelId="{9372AFD2-42DD-434F-BC8B-FCA889C1149C}" srcId="{4669CA68-3058-4C6A-A7DD-66C949031380}" destId="{DD73AE6C-97C6-4D03-9F6C-EF730A19C655}" srcOrd="2" destOrd="0" parTransId="{ACC5789F-C766-4047-92D6-CF62EACB6557}" sibTransId="{0B05E0B3-1F0A-4C76-979D-C231A2E74B3A}"/>
    <dgm:cxn modelId="{4F4444D3-59BE-4175-9F99-F8C83ADED3F3}" srcId="{8C0F6FC1-808C-46A4-994B-E37116E3A676}" destId="{EBBACADA-5D78-49C0-A966-690720332B89}" srcOrd="0" destOrd="0" parTransId="{915C1610-D9F9-4E5E-B045-64AD39534C42}" sibTransId="{08B66E26-0FAC-4D28-ACD5-0D119A45E2D8}"/>
    <dgm:cxn modelId="{8A698FEA-4247-4128-9755-47BCC3000228}" srcId="{EBBACADA-5D78-49C0-A966-690720332B89}" destId="{6359D76C-5B37-4331-8C44-B10A16E034F1}" srcOrd="0" destOrd="0" parTransId="{E771FB6D-0BA0-4A9E-8FC1-5E4BDF1E251E}" sibTransId="{B5876966-D393-4872-8C8A-1B69D1FA97D6}"/>
    <dgm:cxn modelId="{D9C1C0EF-245B-4B7F-AA9E-6E734F48671C}" type="presOf" srcId="{4669CA68-3058-4C6A-A7DD-66C949031380}" destId="{E88DA30E-9A6B-4AEE-8B2B-016494AC0353}" srcOrd="0" destOrd="0" presId="urn:microsoft.com/office/officeart/2005/8/layout/vList2"/>
    <dgm:cxn modelId="{8427B8F1-8B44-4103-9B26-0550C02B2528}" srcId="{4669CA68-3058-4C6A-A7DD-66C949031380}" destId="{E2EB8763-C70B-4A88-8315-3638A16C83BD}" srcOrd="1" destOrd="0" parTransId="{EFCDA66F-F40C-47B8-8B43-36CA2FF108B2}" sibTransId="{26AF1C6A-A709-455E-B4A9-15AA40FC975C}"/>
    <dgm:cxn modelId="{FC1D422E-834E-46B8-BC9F-FA3F2BCF457A}" type="presParOf" srcId="{B72B9320-1CED-4BD6-9724-5D51955184C2}" destId="{A5880571-57A4-42F9-AF80-D75AB3B563A6}" srcOrd="0" destOrd="0" presId="urn:microsoft.com/office/officeart/2005/8/layout/vList2"/>
    <dgm:cxn modelId="{0BB1F784-A7C8-4E90-8D0C-BB4CDC722F1E}" type="presParOf" srcId="{B72B9320-1CED-4BD6-9724-5D51955184C2}" destId="{DDF7F204-A7D5-49B9-815C-3176A177C987}" srcOrd="1" destOrd="0" presId="urn:microsoft.com/office/officeart/2005/8/layout/vList2"/>
    <dgm:cxn modelId="{640C7434-ADB2-4B48-8146-90C4E5DA7E7E}" type="presParOf" srcId="{B72B9320-1CED-4BD6-9724-5D51955184C2}" destId="{E88DA30E-9A6B-4AEE-8B2B-016494AC0353}" srcOrd="2" destOrd="0" presId="urn:microsoft.com/office/officeart/2005/8/layout/vList2"/>
    <dgm:cxn modelId="{56A3CA2B-0B0F-4B7A-B2ED-3B0939E13117}" type="presParOf" srcId="{B72B9320-1CED-4BD6-9724-5D51955184C2}" destId="{E04254D1-78FD-4A01-AB00-DC399599EF05}" srcOrd="3" destOrd="0" presId="urn:microsoft.com/office/officeart/2005/8/layout/vList2"/>
    <dgm:cxn modelId="{AD6D5214-B63A-4A40-9645-32854D81A8E9}" type="presParOf" srcId="{B72B9320-1CED-4BD6-9724-5D51955184C2}" destId="{D357CB8E-A26B-448A-87B8-DB30440418BE}" srcOrd="4" destOrd="0" presId="urn:microsoft.com/office/officeart/2005/8/layout/vList2"/>
    <dgm:cxn modelId="{2E9E2750-C913-432E-A834-AD1DA1999685}" type="presParOf" srcId="{B72B9320-1CED-4BD6-9724-5D51955184C2}" destId="{A2E7FAD1-3ED8-4851-AB5F-FA1B7CE5AE10}" srcOrd="5"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642D8C-08FF-49AF-9C56-2F8402D71221}">
      <dsp:nvSpPr>
        <dsp:cNvPr id="0" name=""/>
        <dsp:cNvSpPr/>
      </dsp:nvSpPr>
      <dsp:spPr>
        <a:xfrm>
          <a:off x="0" y="0"/>
          <a:ext cx="5234875" cy="79895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An ageing population means a growing proportion of older people. </a:t>
          </a:r>
        </a:p>
      </dsp:txBody>
      <dsp:txXfrm>
        <a:off x="23401" y="23401"/>
        <a:ext cx="4279260" cy="752154"/>
      </dsp:txXfrm>
    </dsp:sp>
    <dsp:sp modelId="{537A0D51-4BCC-4538-BFD2-4EA0F76F8731}">
      <dsp:nvSpPr>
        <dsp:cNvPr id="0" name=""/>
        <dsp:cNvSpPr/>
      </dsp:nvSpPr>
      <dsp:spPr>
        <a:xfrm>
          <a:off x="390915" y="909922"/>
          <a:ext cx="5234875" cy="798956"/>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Population ageing increases demand for social care and support. </a:t>
          </a:r>
        </a:p>
      </dsp:txBody>
      <dsp:txXfrm>
        <a:off x="414316" y="933323"/>
        <a:ext cx="4277835" cy="752154"/>
      </dsp:txXfrm>
    </dsp:sp>
    <dsp:sp modelId="{BF884A0F-FACB-4FC9-8CC7-B5E369BA044B}">
      <dsp:nvSpPr>
        <dsp:cNvPr id="0" name=""/>
        <dsp:cNvSpPr/>
      </dsp:nvSpPr>
      <dsp:spPr>
        <a:xfrm>
          <a:off x="781831" y="1819845"/>
          <a:ext cx="5234875" cy="798956"/>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Older people may need help with daily activities and maintaining independence. </a:t>
          </a:r>
        </a:p>
      </dsp:txBody>
      <dsp:txXfrm>
        <a:off x="805232" y="1843246"/>
        <a:ext cx="4277835" cy="752154"/>
      </dsp:txXfrm>
    </dsp:sp>
    <dsp:sp modelId="{00440F2E-2121-4B5F-9D3A-94FF03419234}">
      <dsp:nvSpPr>
        <dsp:cNvPr id="0" name=""/>
        <dsp:cNvSpPr/>
      </dsp:nvSpPr>
      <dsp:spPr>
        <a:xfrm>
          <a:off x="1172747" y="2729767"/>
          <a:ext cx="5234875" cy="798956"/>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Good care should support choice, independence and wellbeing (WHO, 2025). </a:t>
          </a:r>
        </a:p>
      </dsp:txBody>
      <dsp:txXfrm>
        <a:off x="1196148" y="2753168"/>
        <a:ext cx="4277835" cy="752154"/>
      </dsp:txXfrm>
    </dsp:sp>
    <dsp:sp modelId="{922CA5CF-14FF-4CF0-B933-5E2E65D9FC4F}">
      <dsp:nvSpPr>
        <dsp:cNvPr id="0" name=""/>
        <dsp:cNvSpPr/>
      </dsp:nvSpPr>
      <dsp:spPr>
        <a:xfrm>
          <a:off x="1563663" y="3639690"/>
          <a:ext cx="5234875" cy="798956"/>
        </a:xfrm>
        <a:prstGeom prst="roundRect">
          <a:avLst>
            <a:gd name="adj" fmla="val 10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This presentation criticaly evaluates the impact of population ageing  on UK social care provision and consider possible improvements. </a:t>
          </a:r>
        </a:p>
      </dsp:txBody>
      <dsp:txXfrm>
        <a:off x="1587064" y="3663091"/>
        <a:ext cx="4277835" cy="752154"/>
      </dsp:txXfrm>
    </dsp:sp>
    <dsp:sp modelId="{9820F085-3D26-49E1-A7CA-82E33C6110B2}">
      <dsp:nvSpPr>
        <dsp:cNvPr id="0" name=""/>
        <dsp:cNvSpPr/>
      </dsp:nvSpPr>
      <dsp:spPr>
        <a:xfrm>
          <a:off x="4715553" y="583682"/>
          <a:ext cx="519321" cy="519321"/>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832400" y="583682"/>
        <a:ext cx="285627" cy="390789"/>
      </dsp:txXfrm>
    </dsp:sp>
    <dsp:sp modelId="{BF3335D6-AB1D-490D-8CB0-5F44DF28C7E7}">
      <dsp:nvSpPr>
        <dsp:cNvPr id="0" name=""/>
        <dsp:cNvSpPr/>
      </dsp:nvSpPr>
      <dsp:spPr>
        <a:xfrm>
          <a:off x="5106469" y="1493604"/>
          <a:ext cx="519321" cy="519321"/>
        </a:xfrm>
        <a:prstGeom prst="downArrow">
          <a:avLst>
            <a:gd name="adj1" fmla="val 55000"/>
            <a:gd name="adj2" fmla="val 45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223316" y="1493604"/>
        <a:ext cx="285627" cy="390789"/>
      </dsp:txXfrm>
    </dsp:sp>
    <dsp:sp modelId="{EEE5CF99-D076-48E7-AC69-92EA26DF898C}">
      <dsp:nvSpPr>
        <dsp:cNvPr id="0" name=""/>
        <dsp:cNvSpPr/>
      </dsp:nvSpPr>
      <dsp:spPr>
        <a:xfrm>
          <a:off x="5497385" y="2390211"/>
          <a:ext cx="519321" cy="519321"/>
        </a:xfrm>
        <a:prstGeom prst="downArrow">
          <a:avLst>
            <a:gd name="adj1" fmla="val 55000"/>
            <a:gd name="adj2" fmla="val 45000"/>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614232" y="2390211"/>
        <a:ext cx="285627" cy="390789"/>
      </dsp:txXfrm>
    </dsp:sp>
    <dsp:sp modelId="{43CD12A8-5499-4211-B5AF-3135A2035EBB}">
      <dsp:nvSpPr>
        <dsp:cNvPr id="0" name=""/>
        <dsp:cNvSpPr/>
      </dsp:nvSpPr>
      <dsp:spPr>
        <a:xfrm>
          <a:off x="5888301" y="3309011"/>
          <a:ext cx="519321" cy="519321"/>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005148" y="3309011"/>
        <a:ext cx="285627" cy="390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9F57DC-6311-4FE6-85DB-BB7303CF604F}">
      <dsp:nvSpPr>
        <dsp:cNvPr id="0" name=""/>
        <dsp:cNvSpPr/>
      </dsp:nvSpPr>
      <dsp:spPr>
        <a:xfrm>
          <a:off x="2356336" y="752417"/>
          <a:ext cx="510927" cy="91440"/>
        </a:xfrm>
        <a:custGeom>
          <a:avLst/>
          <a:gdLst/>
          <a:ahLst/>
          <a:cxnLst/>
          <a:rect l="0" t="0" r="0" b="0"/>
          <a:pathLst>
            <a:path>
              <a:moveTo>
                <a:pt x="0" y="45720"/>
              </a:moveTo>
              <a:lnTo>
                <a:pt x="510927"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598261" y="795426"/>
        <a:ext cx="27076" cy="5420"/>
      </dsp:txXfrm>
    </dsp:sp>
    <dsp:sp modelId="{085FC570-4D29-4E09-99AA-DED0C8208846}">
      <dsp:nvSpPr>
        <dsp:cNvPr id="0" name=""/>
        <dsp:cNvSpPr/>
      </dsp:nvSpPr>
      <dsp:spPr>
        <a:xfrm>
          <a:off x="3670" y="91797"/>
          <a:ext cx="2354466" cy="14126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371" tIns="121102" rIns="115371" bIns="121102" numCol="1" spcCol="1270" anchor="ctr" anchorCtr="0">
          <a:noAutofit/>
        </a:bodyPr>
        <a:lstStyle/>
        <a:p>
          <a:pPr marL="0" lvl="0" indent="0" algn="ctr" defTabSz="622300">
            <a:lnSpc>
              <a:spcPct val="90000"/>
            </a:lnSpc>
            <a:spcBef>
              <a:spcPct val="0"/>
            </a:spcBef>
            <a:spcAft>
              <a:spcPct val="35000"/>
            </a:spcAft>
            <a:buNone/>
          </a:pPr>
          <a:r>
            <a:rPr lang="en-US" sz="1400" kern="1200"/>
            <a:t>The UK population is changing, with more people living to older ages (ONS, 2025). </a:t>
          </a:r>
        </a:p>
      </dsp:txBody>
      <dsp:txXfrm>
        <a:off x="3670" y="91797"/>
        <a:ext cx="2354466" cy="1412679"/>
      </dsp:txXfrm>
    </dsp:sp>
    <dsp:sp modelId="{B1AD03C0-43CA-42E4-BB40-3225A82C99FB}">
      <dsp:nvSpPr>
        <dsp:cNvPr id="0" name=""/>
        <dsp:cNvSpPr/>
      </dsp:nvSpPr>
      <dsp:spPr>
        <a:xfrm>
          <a:off x="1180903" y="1502676"/>
          <a:ext cx="2895993" cy="510927"/>
        </a:xfrm>
        <a:custGeom>
          <a:avLst/>
          <a:gdLst/>
          <a:ahLst/>
          <a:cxnLst/>
          <a:rect l="0" t="0" r="0" b="0"/>
          <a:pathLst>
            <a:path>
              <a:moveTo>
                <a:pt x="2895993" y="0"/>
              </a:moveTo>
              <a:lnTo>
                <a:pt x="2895993" y="272563"/>
              </a:lnTo>
              <a:lnTo>
                <a:pt x="0" y="272563"/>
              </a:lnTo>
              <a:lnTo>
                <a:pt x="0" y="510927"/>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555245" y="1755430"/>
        <a:ext cx="147309" cy="5420"/>
      </dsp:txXfrm>
    </dsp:sp>
    <dsp:sp modelId="{8811BCC5-ED26-4EF4-BEA3-BD05CFF3A571}">
      <dsp:nvSpPr>
        <dsp:cNvPr id="0" name=""/>
        <dsp:cNvSpPr/>
      </dsp:nvSpPr>
      <dsp:spPr>
        <a:xfrm>
          <a:off x="2899663" y="91797"/>
          <a:ext cx="2354466" cy="14126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371" tIns="121102" rIns="115371" bIns="121102" numCol="1" spcCol="1270" anchor="ctr" anchorCtr="0">
          <a:noAutofit/>
        </a:bodyPr>
        <a:lstStyle/>
        <a:p>
          <a:pPr marL="0" lvl="0" indent="0" algn="ctr" defTabSz="622300">
            <a:lnSpc>
              <a:spcPct val="90000"/>
            </a:lnSpc>
            <a:spcBef>
              <a:spcPct val="0"/>
            </a:spcBef>
            <a:spcAft>
              <a:spcPct val="35000"/>
            </a:spcAft>
            <a:buNone/>
          </a:pPr>
          <a:r>
            <a:rPr lang="en-US" sz="1400" kern="1200"/>
            <a:t>A growing older populations can increase demand for social care and support (CQC, 2025). </a:t>
          </a:r>
        </a:p>
      </dsp:txBody>
      <dsp:txXfrm>
        <a:off x="2899663" y="91797"/>
        <a:ext cx="2354466" cy="1412679"/>
      </dsp:txXfrm>
    </dsp:sp>
    <dsp:sp modelId="{739FAAC1-33F6-432D-878E-FC356A7DBC54}">
      <dsp:nvSpPr>
        <dsp:cNvPr id="0" name=""/>
        <dsp:cNvSpPr/>
      </dsp:nvSpPr>
      <dsp:spPr>
        <a:xfrm>
          <a:off x="2356336" y="2706624"/>
          <a:ext cx="510927" cy="91440"/>
        </a:xfrm>
        <a:custGeom>
          <a:avLst/>
          <a:gdLst/>
          <a:ahLst/>
          <a:cxnLst/>
          <a:rect l="0" t="0" r="0" b="0"/>
          <a:pathLst>
            <a:path>
              <a:moveTo>
                <a:pt x="0" y="45720"/>
              </a:moveTo>
              <a:lnTo>
                <a:pt x="510927"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598261" y="2749633"/>
        <a:ext cx="27076" cy="5420"/>
      </dsp:txXfrm>
    </dsp:sp>
    <dsp:sp modelId="{D2F42F4B-6E89-436A-A802-70D71C883C46}">
      <dsp:nvSpPr>
        <dsp:cNvPr id="0" name=""/>
        <dsp:cNvSpPr/>
      </dsp:nvSpPr>
      <dsp:spPr>
        <a:xfrm>
          <a:off x="3670" y="2046004"/>
          <a:ext cx="2354466" cy="14126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371" tIns="121102" rIns="115371" bIns="121102" numCol="1" spcCol="1270" anchor="ctr" anchorCtr="0">
          <a:noAutofit/>
        </a:bodyPr>
        <a:lstStyle/>
        <a:p>
          <a:pPr marL="0" lvl="0" indent="0" algn="ctr" defTabSz="622300">
            <a:lnSpc>
              <a:spcPct val="90000"/>
            </a:lnSpc>
            <a:spcBef>
              <a:spcPct val="0"/>
            </a:spcBef>
            <a:spcAft>
              <a:spcPct val="35000"/>
            </a:spcAft>
            <a:buNone/>
          </a:pPr>
          <a:r>
            <a:rPr lang="en-US" sz="1400" kern="1200" dirty="0"/>
            <a:t>Care needs differ, from occasional help to regular or intensive support (NHS England Digital, 2023). </a:t>
          </a:r>
        </a:p>
      </dsp:txBody>
      <dsp:txXfrm>
        <a:off x="3670" y="2046004"/>
        <a:ext cx="2354466" cy="1412679"/>
      </dsp:txXfrm>
    </dsp:sp>
    <dsp:sp modelId="{F4FCE4E0-6FC0-4C66-8CA0-1BA770A47D33}">
      <dsp:nvSpPr>
        <dsp:cNvPr id="0" name=""/>
        <dsp:cNvSpPr/>
      </dsp:nvSpPr>
      <dsp:spPr>
        <a:xfrm>
          <a:off x="1180903" y="3456883"/>
          <a:ext cx="2895993" cy="510927"/>
        </a:xfrm>
        <a:custGeom>
          <a:avLst/>
          <a:gdLst/>
          <a:ahLst/>
          <a:cxnLst/>
          <a:rect l="0" t="0" r="0" b="0"/>
          <a:pathLst>
            <a:path>
              <a:moveTo>
                <a:pt x="2895993" y="0"/>
              </a:moveTo>
              <a:lnTo>
                <a:pt x="2895993" y="272563"/>
              </a:lnTo>
              <a:lnTo>
                <a:pt x="0" y="272563"/>
              </a:lnTo>
              <a:lnTo>
                <a:pt x="0" y="510927"/>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555245" y="3709637"/>
        <a:ext cx="147309" cy="5420"/>
      </dsp:txXfrm>
    </dsp:sp>
    <dsp:sp modelId="{F93D4E03-7DFF-4350-B806-40A35B15BDB6}">
      <dsp:nvSpPr>
        <dsp:cNvPr id="0" name=""/>
        <dsp:cNvSpPr/>
      </dsp:nvSpPr>
      <dsp:spPr>
        <a:xfrm>
          <a:off x="2899663" y="2046004"/>
          <a:ext cx="2354466" cy="14126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371" tIns="121102" rIns="115371" bIns="121102" numCol="1" spcCol="1270" anchor="ctr" anchorCtr="0">
          <a:noAutofit/>
        </a:bodyPr>
        <a:lstStyle/>
        <a:p>
          <a:pPr marL="0" lvl="0" indent="0" algn="ctr" defTabSz="622300">
            <a:lnSpc>
              <a:spcPct val="90000"/>
            </a:lnSpc>
            <a:spcBef>
              <a:spcPct val="0"/>
            </a:spcBef>
            <a:spcAft>
              <a:spcPct val="35000"/>
            </a:spcAft>
            <a:buNone/>
          </a:pPr>
          <a:r>
            <a:rPr lang="en-US" sz="1400" kern="1200"/>
            <a:t>Greater demand can increase pressure on social care services and the workforce (Skills for Care, 2025). </a:t>
          </a:r>
        </a:p>
      </dsp:txBody>
      <dsp:txXfrm>
        <a:off x="2899663" y="2046004"/>
        <a:ext cx="2354466" cy="1412679"/>
      </dsp:txXfrm>
    </dsp:sp>
    <dsp:sp modelId="{5304ED03-B776-47FC-BA7E-5EFCE09460EA}">
      <dsp:nvSpPr>
        <dsp:cNvPr id="0" name=""/>
        <dsp:cNvSpPr/>
      </dsp:nvSpPr>
      <dsp:spPr>
        <a:xfrm>
          <a:off x="3670" y="4000211"/>
          <a:ext cx="2354466" cy="14126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371" tIns="121102" rIns="115371" bIns="121102" numCol="1" spcCol="1270" anchor="ctr" anchorCtr="0">
          <a:noAutofit/>
        </a:bodyPr>
        <a:lstStyle/>
        <a:p>
          <a:pPr marL="0" lvl="0" indent="0" algn="ctr" defTabSz="622300">
            <a:lnSpc>
              <a:spcPct val="90000"/>
            </a:lnSpc>
            <a:spcBef>
              <a:spcPct val="0"/>
            </a:spcBef>
            <a:spcAft>
              <a:spcPct val="35000"/>
            </a:spcAft>
            <a:buNone/>
          </a:pPr>
          <a:r>
            <a:rPr lang="en-US" sz="1400" kern="1200"/>
            <a:t>Personalised care is important because support should match individual needs, abilities and choices (Ebrahimi et al., 2021). </a:t>
          </a:r>
        </a:p>
      </dsp:txBody>
      <dsp:txXfrm>
        <a:off x="3670" y="4000211"/>
        <a:ext cx="2354466" cy="14126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6B0C0-984C-4FBB-BB42-BA606A306B12}">
      <dsp:nvSpPr>
        <dsp:cNvPr id="0" name=""/>
        <dsp:cNvSpPr/>
      </dsp:nvSpPr>
      <dsp:spPr>
        <a:xfrm>
          <a:off x="0" y="420"/>
          <a:ext cx="423439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C8E1CE-DA24-44DD-B448-2F2BFA6A3E14}">
      <dsp:nvSpPr>
        <dsp:cNvPr id="0" name=""/>
        <dsp:cNvSpPr/>
      </dsp:nvSpPr>
      <dsp:spPr>
        <a:xfrm>
          <a:off x="0" y="420"/>
          <a:ext cx="4234394" cy="689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b="1" kern="1200"/>
            <a:t>Independence:</a:t>
          </a:r>
          <a:r>
            <a:rPr lang="en-US" sz="1300" kern="1200"/>
            <a:t> Support should help older people remain as independent as possible (WHO, 2025). </a:t>
          </a:r>
        </a:p>
      </dsp:txBody>
      <dsp:txXfrm>
        <a:off x="0" y="420"/>
        <a:ext cx="4234394" cy="689398"/>
      </dsp:txXfrm>
    </dsp:sp>
    <dsp:sp modelId="{5F364FC6-FC8C-4E5B-842A-E4B9703D66D9}">
      <dsp:nvSpPr>
        <dsp:cNvPr id="0" name=""/>
        <dsp:cNvSpPr/>
      </dsp:nvSpPr>
      <dsp:spPr>
        <a:xfrm>
          <a:off x="0" y="689818"/>
          <a:ext cx="423439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D4BB91-B967-4E13-9FC2-FC1C7734B533}">
      <dsp:nvSpPr>
        <dsp:cNvPr id="0" name=""/>
        <dsp:cNvSpPr/>
      </dsp:nvSpPr>
      <dsp:spPr>
        <a:xfrm>
          <a:off x="0" y="689818"/>
          <a:ext cx="4234394" cy="689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b="1" kern="1200"/>
            <a:t>Dignity and choice:</a:t>
          </a:r>
          <a:r>
            <a:rPr lang="en-US" sz="1300" kern="1200"/>
            <a:t> Care should respect personal preferences, decisions and freedom (Department of Health and Social Care, 2025). </a:t>
          </a:r>
        </a:p>
      </dsp:txBody>
      <dsp:txXfrm>
        <a:off x="0" y="689818"/>
        <a:ext cx="4234394" cy="689398"/>
      </dsp:txXfrm>
    </dsp:sp>
    <dsp:sp modelId="{96ECA9C5-1075-469E-87DC-32AD5B689B07}">
      <dsp:nvSpPr>
        <dsp:cNvPr id="0" name=""/>
        <dsp:cNvSpPr/>
      </dsp:nvSpPr>
      <dsp:spPr>
        <a:xfrm>
          <a:off x="0" y="1379216"/>
          <a:ext cx="423439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0BAF44-B633-4D6A-B034-E81DDC4B8C4E}">
      <dsp:nvSpPr>
        <dsp:cNvPr id="0" name=""/>
        <dsp:cNvSpPr/>
      </dsp:nvSpPr>
      <dsp:spPr>
        <a:xfrm>
          <a:off x="0" y="1379216"/>
          <a:ext cx="4234394" cy="689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b="1" kern="1200"/>
            <a:t>Functional ability:</a:t>
          </a:r>
          <a:r>
            <a:rPr lang="en-US" sz="1300" kern="1200"/>
            <a:t> Support should focus on what a person can do and where help is needed (WHO, 2025). </a:t>
          </a:r>
        </a:p>
      </dsp:txBody>
      <dsp:txXfrm>
        <a:off x="0" y="1379216"/>
        <a:ext cx="4234394" cy="689398"/>
      </dsp:txXfrm>
    </dsp:sp>
    <dsp:sp modelId="{4115AE32-1C81-4F8F-A515-AC85E266980D}">
      <dsp:nvSpPr>
        <dsp:cNvPr id="0" name=""/>
        <dsp:cNvSpPr/>
      </dsp:nvSpPr>
      <dsp:spPr>
        <a:xfrm>
          <a:off x="0" y="2068615"/>
          <a:ext cx="423439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F78599-5D96-4894-A8C2-56E0A98869A5}">
      <dsp:nvSpPr>
        <dsp:cNvPr id="0" name=""/>
        <dsp:cNvSpPr/>
      </dsp:nvSpPr>
      <dsp:spPr>
        <a:xfrm>
          <a:off x="0" y="2068615"/>
          <a:ext cx="4234394" cy="689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b="1" kern="1200"/>
            <a:t>Safety and social participation:</a:t>
          </a:r>
          <a:r>
            <a:rPr lang="en-US" sz="1300" kern="1200"/>
            <a:t> Older people need protection from harm and opportunities to stay socially connected (Hoang et al., 2022). </a:t>
          </a:r>
        </a:p>
      </dsp:txBody>
      <dsp:txXfrm>
        <a:off x="0" y="2068615"/>
        <a:ext cx="4234394" cy="689398"/>
      </dsp:txXfrm>
    </dsp:sp>
    <dsp:sp modelId="{3CA9C55D-0C76-4D6E-878D-7A1F32E3E147}">
      <dsp:nvSpPr>
        <dsp:cNvPr id="0" name=""/>
        <dsp:cNvSpPr/>
      </dsp:nvSpPr>
      <dsp:spPr>
        <a:xfrm>
          <a:off x="0" y="2758013"/>
          <a:ext cx="423439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A9DB70-CBAD-4639-A47E-8520CB68C876}">
      <dsp:nvSpPr>
        <dsp:cNvPr id="0" name=""/>
        <dsp:cNvSpPr/>
      </dsp:nvSpPr>
      <dsp:spPr>
        <a:xfrm>
          <a:off x="0" y="2758013"/>
          <a:ext cx="4234394" cy="689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b="1" kern="1200"/>
            <a:t>Person-centred care:</a:t>
          </a:r>
          <a:r>
            <a:rPr lang="en-US" sz="1300" kern="1200"/>
            <a:t> Support should reflect individual needs, abilities and preferences (Ebrahimi et al., 2021). </a:t>
          </a:r>
        </a:p>
      </dsp:txBody>
      <dsp:txXfrm>
        <a:off x="0" y="2758013"/>
        <a:ext cx="4234394" cy="6893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6D5B8F-F027-439B-98C1-A2CCD5B2799A}">
      <dsp:nvSpPr>
        <dsp:cNvPr id="0" name=""/>
        <dsp:cNvSpPr/>
      </dsp:nvSpPr>
      <dsp:spPr>
        <a:xfrm>
          <a:off x="0" y="4863723"/>
          <a:ext cx="6263640" cy="63836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a:t>Personalised care:</a:t>
          </a:r>
          <a:r>
            <a:rPr lang="en-US" sz="1500" kern="1200"/>
            <a:t> Services need to provide flexible support because older people have different needs and preferences (Ebrahimi et al., 2021). </a:t>
          </a:r>
        </a:p>
      </dsp:txBody>
      <dsp:txXfrm>
        <a:off x="0" y="4863723"/>
        <a:ext cx="6263640" cy="638361"/>
      </dsp:txXfrm>
    </dsp:sp>
    <dsp:sp modelId="{4B5FAD95-2F6A-4B4B-8006-4A8C7337C21D}">
      <dsp:nvSpPr>
        <dsp:cNvPr id="0" name=""/>
        <dsp:cNvSpPr/>
      </dsp:nvSpPr>
      <dsp:spPr>
        <a:xfrm rot="10800000">
          <a:off x="0" y="3891499"/>
          <a:ext cx="6263640" cy="981799"/>
        </a:xfrm>
        <a:prstGeom prst="upArrowCallou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a:t>Accessibility:</a:t>
          </a:r>
          <a:r>
            <a:rPr lang="en-US" sz="1500" kern="1200"/>
            <a:t> Limited care capacity can contribute to unmet care needs (Vlachantoni, 2019). </a:t>
          </a:r>
        </a:p>
      </dsp:txBody>
      <dsp:txXfrm rot="10800000">
        <a:off x="0" y="3891499"/>
        <a:ext cx="6263640" cy="637944"/>
      </dsp:txXfrm>
    </dsp:sp>
    <dsp:sp modelId="{365C8668-7206-4175-B6C6-61089FC07789}">
      <dsp:nvSpPr>
        <dsp:cNvPr id="0" name=""/>
        <dsp:cNvSpPr/>
      </dsp:nvSpPr>
      <dsp:spPr>
        <a:xfrm rot="10800000">
          <a:off x="0" y="2919275"/>
          <a:ext cx="6263640" cy="981799"/>
        </a:xfrm>
        <a:prstGeom prst="upArrowCallou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a:t>Home and community care:</a:t>
          </a:r>
          <a:r>
            <a:rPr lang="en-US" sz="1500" kern="1200"/>
            <a:t> More older people may need support to remain safely at home. </a:t>
          </a:r>
        </a:p>
      </dsp:txBody>
      <dsp:txXfrm rot="10800000">
        <a:off x="0" y="2919275"/>
        <a:ext cx="6263640" cy="637944"/>
      </dsp:txXfrm>
    </dsp:sp>
    <dsp:sp modelId="{C5096B7D-E160-4D33-9F64-8A3DA50EE1C9}">
      <dsp:nvSpPr>
        <dsp:cNvPr id="0" name=""/>
        <dsp:cNvSpPr/>
      </dsp:nvSpPr>
      <dsp:spPr>
        <a:xfrm rot="10800000">
          <a:off x="0" y="1947051"/>
          <a:ext cx="6263640" cy="981799"/>
        </a:xfrm>
        <a:prstGeom prst="upArrowCallou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a:t>Workforce pressure:</a:t>
          </a:r>
          <a:r>
            <a:rPr lang="en-US" sz="1500" kern="1200"/>
            <a:t> Staff shortages can reduce the capacity of social care services (Skills for Care, 2025). </a:t>
          </a:r>
        </a:p>
      </dsp:txBody>
      <dsp:txXfrm rot="10800000">
        <a:off x="0" y="1947051"/>
        <a:ext cx="6263640" cy="637944"/>
      </dsp:txXfrm>
    </dsp:sp>
    <dsp:sp modelId="{4D8E08D8-3DA3-4E91-B99D-39F19EF44852}">
      <dsp:nvSpPr>
        <dsp:cNvPr id="0" name=""/>
        <dsp:cNvSpPr/>
      </dsp:nvSpPr>
      <dsp:spPr>
        <a:xfrm rot="10800000">
          <a:off x="0" y="974827"/>
          <a:ext cx="6263640" cy="981799"/>
        </a:xfrm>
        <a:prstGeom prst="upArrowCallou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a:t>Pressure on services:</a:t>
          </a:r>
          <a:r>
            <a:rPr lang="en-US" sz="1500" kern="1200"/>
            <a:t> Higher demand can make it more difficult for services to respond to people’s care needs. </a:t>
          </a:r>
        </a:p>
      </dsp:txBody>
      <dsp:txXfrm rot="10800000">
        <a:off x="0" y="974827"/>
        <a:ext cx="6263640" cy="637944"/>
      </dsp:txXfrm>
    </dsp:sp>
    <dsp:sp modelId="{BCCDB22D-01E9-4F25-92BE-E7D09DFB0A88}">
      <dsp:nvSpPr>
        <dsp:cNvPr id="0" name=""/>
        <dsp:cNvSpPr/>
      </dsp:nvSpPr>
      <dsp:spPr>
        <a:xfrm rot="10800000">
          <a:off x="0" y="2603"/>
          <a:ext cx="6263640" cy="981799"/>
        </a:xfrm>
        <a:prstGeom prst="upArrowCallou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a:t>Increasing demand:</a:t>
          </a:r>
          <a:r>
            <a:rPr lang="en-US" sz="1500" kern="1200"/>
            <a:t> A growing older population is increasing the need for social care services (CQC, 2025). </a:t>
          </a:r>
        </a:p>
      </dsp:txBody>
      <dsp:txXfrm rot="10800000">
        <a:off x="0" y="2603"/>
        <a:ext cx="6263640" cy="6379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03CB8F-F268-4AA9-B66B-442D02F267DC}">
      <dsp:nvSpPr>
        <dsp:cNvPr id="0" name=""/>
        <dsp:cNvSpPr/>
      </dsp:nvSpPr>
      <dsp:spPr>
        <a:xfrm>
          <a:off x="2390918" y="3545"/>
          <a:ext cx="1481803" cy="963172"/>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a:t>Local authority care:</a:t>
          </a:r>
          <a:r>
            <a:rPr lang="en-US" sz="1000" kern="1200"/>
            <a:t> Councils assess needs and can arrange or fund social care support (Department of Health and Social Care, 2025). </a:t>
          </a:r>
        </a:p>
      </dsp:txBody>
      <dsp:txXfrm>
        <a:off x="2437936" y="50563"/>
        <a:ext cx="1387767" cy="869136"/>
      </dsp:txXfrm>
    </dsp:sp>
    <dsp:sp modelId="{D2690366-73C7-4054-BBFF-5FA28C0EF67B}">
      <dsp:nvSpPr>
        <dsp:cNvPr id="0" name=""/>
        <dsp:cNvSpPr/>
      </dsp:nvSpPr>
      <dsp:spPr>
        <a:xfrm>
          <a:off x="864607" y="485131"/>
          <a:ext cx="4534424" cy="4534424"/>
        </a:xfrm>
        <a:custGeom>
          <a:avLst/>
          <a:gdLst/>
          <a:ahLst/>
          <a:cxnLst/>
          <a:rect l="0" t="0" r="0" b="0"/>
          <a:pathLst>
            <a:path>
              <a:moveTo>
                <a:pt x="3194102" y="198123"/>
              </a:moveTo>
              <a:arcTo wR="2267212" hR="2267212" stAng="17647857" swAng="922832"/>
            </a:path>
          </a:pathLst>
        </a:custGeom>
        <a:noFill/>
        <a:ln w="1270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389AC479-37B1-4049-978E-7241CB5808C5}">
      <dsp:nvSpPr>
        <dsp:cNvPr id="0" name=""/>
        <dsp:cNvSpPr/>
      </dsp:nvSpPr>
      <dsp:spPr>
        <a:xfrm>
          <a:off x="4354381" y="1137151"/>
          <a:ext cx="1481803" cy="963172"/>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a:t>Home care:</a:t>
          </a:r>
          <a:r>
            <a:rPr lang="en-US" sz="1000" kern="1200"/>
            <a:t> Support at home can help older people maintain independence. </a:t>
          </a:r>
        </a:p>
      </dsp:txBody>
      <dsp:txXfrm>
        <a:off x="4401399" y="1184169"/>
        <a:ext cx="1387767" cy="869136"/>
      </dsp:txXfrm>
    </dsp:sp>
    <dsp:sp modelId="{BB765FBC-E25F-4756-A37F-BEAC80D96C89}">
      <dsp:nvSpPr>
        <dsp:cNvPr id="0" name=""/>
        <dsp:cNvSpPr/>
      </dsp:nvSpPr>
      <dsp:spPr>
        <a:xfrm>
          <a:off x="864607" y="485131"/>
          <a:ext cx="4534424" cy="4534424"/>
        </a:xfrm>
        <a:custGeom>
          <a:avLst/>
          <a:gdLst/>
          <a:ahLst/>
          <a:cxnLst/>
          <a:rect l="0" t="0" r="0" b="0"/>
          <a:pathLst>
            <a:path>
              <a:moveTo>
                <a:pt x="4499133" y="1868741"/>
              </a:moveTo>
              <a:arcTo wR="2267212" hR="2267212" stAng="20992648" swAng="1214703"/>
            </a:path>
          </a:pathLst>
        </a:custGeom>
        <a:noFill/>
        <a:ln w="1270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11D2338-75A8-4C8F-B66F-52CA9DE0E267}">
      <dsp:nvSpPr>
        <dsp:cNvPr id="0" name=""/>
        <dsp:cNvSpPr/>
      </dsp:nvSpPr>
      <dsp:spPr>
        <a:xfrm>
          <a:off x="4354381" y="3404364"/>
          <a:ext cx="1481803" cy="963172"/>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a:t>Community support:</a:t>
          </a:r>
          <a:r>
            <a:rPr lang="en-US" sz="1000" kern="1200"/>
            <a:t> Community services can reduce isolation and support daily living. </a:t>
          </a:r>
        </a:p>
      </dsp:txBody>
      <dsp:txXfrm>
        <a:off x="4401399" y="3451382"/>
        <a:ext cx="1387767" cy="869136"/>
      </dsp:txXfrm>
    </dsp:sp>
    <dsp:sp modelId="{82CBDAB1-9B58-4002-9818-AFEAD1E44A79}">
      <dsp:nvSpPr>
        <dsp:cNvPr id="0" name=""/>
        <dsp:cNvSpPr/>
      </dsp:nvSpPr>
      <dsp:spPr>
        <a:xfrm>
          <a:off x="864607" y="485131"/>
          <a:ext cx="4534424" cy="4534424"/>
        </a:xfrm>
        <a:custGeom>
          <a:avLst/>
          <a:gdLst/>
          <a:ahLst/>
          <a:cxnLst/>
          <a:rect l="0" t="0" r="0" b="0"/>
          <a:pathLst>
            <a:path>
              <a:moveTo>
                <a:pt x="3709687" y="4016360"/>
              </a:moveTo>
              <a:arcTo wR="2267212" hR="2267212" stAng="3029311" swAng="922832"/>
            </a:path>
          </a:pathLst>
        </a:custGeom>
        <a:noFill/>
        <a:ln w="1270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0E4C386-E2EB-4212-AD52-06FFA5A3BCCB}">
      <dsp:nvSpPr>
        <dsp:cNvPr id="0" name=""/>
        <dsp:cNvSpPr/>
      </dsp:nvSpPr>
      <dsp:spPr>
        <a:xfrm>
          <a:off x="2390918" y="4537970"/>
          <a:ext cx="1481803" cy="963172"/>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a:t>Residential care:</a:t>
          </a:r>
          <a:r>
            <a:rPr lang="en-US" sz="1000" kern="1200"/>
            <a:t> Care homes provide accommodation and ongoing support when living independently becomes difficult. </a:t>
          </a:r>
        </a:p>
      </dsp:txBody>
      <dsp:txXfrm>
        <a:off x="2437936" y="4584988"/>
        <a:ext cx="1387767" cy="869136"/>
      </dsp:txXfrm>
    </dsp:sp>
    <dsp:sp modelId="{81C1B470-7859-4BD0-9845-8D0EAD9B7350}">
      <dsp:nvSpPr>
        <dsp:cNvPr id="0" name=""/>
        <dsp:cNvSpPr/>
      </dsp:nvSpPr>
      <dsp:spPr>
        <a:xfrm>
          <a:off x="864607" y="485131"/>
          <a:ext cx="4534424" cy="4534424"/>
        </a:xfrm>
        <a:custGeom>
          <a:avLst/>
          <a:gdLst/>
          <a:ahLst/>
          <a:cxnLst/>
          <a:rect l="0" t="0" r="0" b="0"/>
          <a:pathLst>
            <a:path>
              <a:moveTo>
                <a:pt x="1340322" y="4336300"/>
              </a:moveTo>
              <a:arcTo wR="2267212" hR="2267212" stAng="6847857" swAng="922832"/>
            </a:path>
          </a:pathLst>
        </a:custGeom>
        <a:noFill/>
        <a:ln w="1270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2245328-DB4B-4A21-B8DC-1073B4D3DFA3}">
      <dsp:nvSpPr>
        <dsp:cNvPr id="0" name=""/>
        <dsp:cNvSpPr/>
      </dsp:nvSpPr>
      <dsp:spPr>
        <a:xfrm>
          <a:off x="427454" y="3404364"/>
          <a:ext cx="1481803" cy="963172"/>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a:t>NHS and social care:</a:t>
          </a:r>
          <a:r>
            <a:rPr lang="en-US" sz="1000" kern="1200"/>
            <a:t> Joint working can improve coordination between health and care services. </a:t>
          </a:r>
        </a:p>
      </dsp:txBody>
      <dsp:txXfrm>
        <a:off x="474472" y="3451382"/>
        <a:ext cx="1387767" cy="869136"/>
      </dsp:txXfrm>
    </dsp:sp>
    <dsp:sp modelId="{92916DF2-B876-46E0-A3D8-DB86027172FD}">
      <dsp:nvSpPr>
        <dsp:cNvPr id="0" name=""/>
        <dsp:cNvSpPr/>
      </dsp:nvSpPr>
      <dsp:spPr>
        <a:xfrm>
          <a:off x="864607" y="485131"/>
          <a:ext cx="4534424" cy="4534424"/>
        </a:xfrm>
        <a:custGeom>
          <a:avLst/>
          <a:gdLst/>
          <a:ahLst/>
          <a:cxnLst/>
          <a:rect l="0" t="0" r="0" b="0"/>
          <a:pathLst>
            <a:path>
              <a:moveTo>
                <a:pt x="35291" y="2665683"/>
              </a:moveTo>
              <a:arcTo wR="2267212" hR="2267212" stAng="10192648" swAng="1214703"/>
            </a:path>
          </a:pathLst>
        </a:custGeom>
        <a:noFill/>
        <a:ln w="1270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615D76E-027B-46AF-87F6-F2462574B056}">
      <dsp:nvSpPr>
        <dsp:cNvPr id="0" name=""/>
        <dsp:cNvSpPr/>
      </dsp:nvSpPr>
      <dsp:spPr>
        <a:xfrm>
          <a:off x="427454" y="1137151"/>
          <a:ext cx="1481803" cy="963172"/>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a:t>Voluntary support:</a:t>
          </a:r>
          <a:r>
            <a:rPr lang="en-US" sz="1000" kern="1200"/>
            <a:t> Community and voluntary organisations can provide additional social and practical support. </a:t>
          </a:r>
        </a:p>
      </dsp:txBody>
      <dsp:txXfrm>
        <a:off x="474472" y="1184169"/>
        <a:ext cx="1387767" cy="869136"/>
      </dsp:txXfrm>
    </dsp:sp>
    <dsp:sp modelId="{68BE1F91-0DFB-4946-9D0D-2743F257112B}">
      <dsp:nvSpPr>
        <dsp:cNvPr id="0" name=""/>
        <dsp:cNvSpPr/>
      </dsp:nvSpPr>
      <dsp:spPr>
        <a:xfrm>
          <a:off x="864607" y="485131"/>
          <a:ext cx="4534424" cy="4534424"/>
        </a:xfrm>
        <a:custGeom>
          <a:avLst/>
          <a:gdLst/>
          <a:ahLst/>
          <a:cxnLst/>
          <a:rect l="0" t="0" r="0" b="0"/>
          <a:pathLst>
            <a:path>
              <a:moveTo>
                <a:pt x="824737" y="518064"/>
              </a:moveTo>
              <a:arcTo wR="2267212" hR="2267212" stAng="13829311" swAng="922832"/>
            </a:path>
          </a:pathLst>
        </a:custGeom>
        <a:noFill/>
        <a:ln w="1270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CB199-D890-4E77-901C-E70502F29C91}">
      <dsp:nvSpPr>
        <dsp:cNvPr id="0" name=""/>
        <dsp:cNvSpPr/>
      </dsp:nvSpPr>
      <dsp:spPr>
        <a:xfrm>
          <a:off x="0" y="0"/>
          <a:ext cx="8097012" cy="783457"/>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a:t>Person-centred care:</a:t>
          </a:r>
          <a:r>
            <a:rPr lang="en-US" sz="1700" kern="1200"/>
            <a:t> Support should focus on the older person’s individual needs, wishes and abilities (Ebrahimi et al., 2021). </a:t>
          </a:r>
        </a:p>
      </dsp:txBody>
      <dsp:txXfrm>
        <a:off x="22947" y="22947"/>
        <a:ext cx="7159934" cy="737563"/>
      </dsp:txXfrm>
    </dsp:sp>
    <dsp:sp modelId="{BFB2566C-841E-4F6E-BA6D-449D2A658BAC}">
      <dsp:nvSpPr>
        <dsp:cNvPr id="0" name=""/>
        <dsp:cNvSpPr/>
      </dsp:nvSpPr>
      <dsp:spPr>
        <a:xfrm>
          <a:off x="604647" y="892271"/>
          <a:ext cx="8097012" cy="783457"/>
        </a:xfrm>
        <a:prstGeom prst="roundRect">
          <a:avLst>
            <a:gd name="adj" fmla="val 10000"/>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a:t>Healthy ageing:</a:t>
          </a:r>
          <a:r>
            <a:rPr lang="en-US" sz="1700" kern="1200"/>
            <a:t> The focus should be on maintaining functional ability and supporting wellbeing (WHO, 2024). </a:t>
          </a:r>
        </a:p>
      </dsp:txBody>
      <dsp:txXfrm>
        <a:off x="627594" y="915218"/>
        <a:ext cx="6937223" cy="737563"/>
      </dsp:txXfrm>
    </dsp:sp>
    <dsp:sp modelId="{17289526-1803-4ABE-96C5-C7C4F4EB6F8B}">
      <dsp:nvSpPr>
        <dsp:cNvPr id="0" name=""/>
        <dsp:cNvSpPr/>
      </dsp:nvSpPr>
      <dsp:spPr>
        <a:xfrm>
          <a:off x="1209293" y="1784543"/>
          <a:ext cx="8097012" cy="783457"/>
        </a:xfrm>
        <a:prstGeom prst="roundRect">
          <a:avLst>
            <a:gd name="adj" fmla="val 10000"/>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a:t>Application:</a:t>
          </a:r>
          <a:r>
            <a:rPr lang="en-US" sz="1700" kern="1200"/>
            <a:t> These approaches encourage independence, choice and participation in decisions. </a:t>
          </a:r>
        </a:p>
      </dsp:txBody>
      <dsp:txXfrm>
        <a:off x="1232240" y="1807490"/>
        <a:ext cx="6937223" cy="737563"/>
      </dsp:txXfrm>
    </dsp:sp>
    <dsp:sp modelId="{F08F1DFB-16B6-4F0C-9F6C-468FFB39BB69}">
      <dsp:nvSpPr>
        <dsp:cNvPr id="0" name=""/>
        <dsp:cNvSpPr/>
      </dsp:nvSpPr>
      <dsp:spPr>
        <a:xfrm>
          <a:off x="1813940" y="2676814"/>
          <a:ext cx="8097012" cy="783457"/>
        </a:xfrm>
        <a:prstGeom prst="roundRect">
          <a:avLst>
            <a:gd name="adj" fmla="val 10000"/>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a:t>UK policy:</a:t>
          </a:r>
          <a:r>
            <a:rPr lang="en-US" sz="1700" kern="1200"/>
            <a:t> The Care Act framework promotes wellbeing, prevention and person-centred care (Department of Health and Social Care, 2025). </a:t>
          </a:r>
        </a:p>
      </dsp:txBody>
      <dsp:txXfrm>
        <a:off x="1836887" y="2699761"/>
        <a:ext cx="6937223" cy="737563"/>
      </dsp:txXfrm>
    </dsp:sp>
    <dsp:sp modelId="{8E938A07-97BF-49B4-8272-A4012202244C}">
      <dsp:nvSpPr>
        <dsp:cNvPr id="0" name=""/>
        <dsp:cNvSpPr/>
      </dsp:nvSpPr>
      <dsp:spPr>
        <a:xfrm>
          <a:off x="2418587" y="3569086"/>
          <a:ext cx="8097012" cy="783457"/>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a:t>Impact:</a:t>
          </a:r>
          <a:r>
            <a:rPr lang="en-US" sz="1700" kern="1200"/>
            <a:t> Policy can support services to provide safer, more personalised and coordinated care. </a:t>
          </a:r>
        </a:p>
      </dsp:txBody>
      <dsp:txXfrm>
        <a:off x="2441534" y="3592033"/>
        <a:ext cx="6937223" cy="737563"/>
      </dsp:txXfrm>
    </dsp:sp>
    <dsp:sp modelId="{524FA2C9-C29F-4093-A9B0-D54B01ADCCE2}">
      <dsp:nvSpPr>
        <dsp:cNvPr id="0" name=""/>
        <dsp:cNvSpPr/>
      </dsp:nvSpPr>
      <dsp:spPr>
        <a:xfrm>
          <a:off x="7587764" y="572359"/>
          <a:ext cx="509247" cy="509247"/>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702345" y="572359"/>
        <a:ext cx="280085" cy="383208"/>
      </dsp:txXfrm>
    </dsp:sp>
    <dsp:sp modelId="{40A8230C-FB42-4966-89F2-547D2A702501}">
      <dsp:nvSpPr>
        <dsp:cNvPr id="0" name=""/>
        <dsp:cNvSpPr/>
      </dsp:nvSpPr>
      <dsp:spPr>
        <a:xfrm>
          <a:off x="8192411" y="1464631"/>
          <a:ext cx="509247" cy="509247"/>
        </a:xfrm>
        <a:prstGeom prst="downArrow">
          <a:avLst>
            <a:gd name="adj1" fmla="val 55000"/>
            <a:gd name="adj2" fmla="val 45000"/>
          </a:avLst>
        </a:prstGeom>
        <a:solidFill>
          <a:schemeClr val="accent5">
            <a:tint val="40000"/>
            <a:alpha val="90000"/>
            <a:hueOff val="-3981555"/>
            <a:satOff val="889"/>
            <a:lumOff val="134"/>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306992" y="1464631"/>
        <a:ext cx="280085" cy="383208"/>
      </dsp:txXfrm>
    </dsp:sp>
    <dsp:sp modelId="{9050B954-168C-4DEB-8A22-530BFBE571BB}">
      <dsp:nvSpPr>
        <dsp:cNvPr id="0" name=""/>
        <dsp:cNvSpPr/>
      </dsp:nvSpPr>
      <dsp:spPr>
        <a:xfrm>
          <a:off x="8797058" y="2343844"/>
          <a:ext cx="509247" cy="509247"/>
        </a:xfrm>
        <a:prstGeom prst="downArrow">
          <a:avLst>
            <a:gd name="adj1" fmla="val 55000"/>
            <a:gd name="adj2" fmla="val 45000"/>
          </a:avLst>
        </a:prstGeom>
        <a:solidFill>
          <a:schemeClr val="accent5">
            <a:tint val="40000"/>
            <a:alpha val="90000"/>
            <a:hueOff val="-7963110"/>
            <a:satOff val="1778"/>
            <a:lumOff val="267"/>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911639" y="2343844"/>
        <a:ext cx="280085" cy="383208"/>
      </dsp:txXfrm>
    </dsp:sp>
    <dsp:sp modelId="{4AA46F22-6072-4782-9A52-83D08E8794C3}">
      <dsp:nvSpPr>
        <dsp:cNvPr id="0" name=""/>
        <dsp:cNvSpPr/>
      </dsp:nvSpPr>
      <dsp:spPr>
        <a:xfrm>
          <a:off x="9401705" y="3244821"/>
          <a:ext cx="509247" cy="509247"/>
        </a:xfrm>
        <a:prstGeom prst="downArrow">
          <a:avLst>
            <a:gd name="adj1" fmla="val 55000"/>
            <a:gd name="adj2" fmla="val 45000"/>
          </a:avLst>
        </a:prstGeom>
        <a:solidFill>
          <a:schemeClr val="accent5">
            <a:tint val="40000"/>
            <a:alpha val="90000"/>
            <a:hueOff val="-11944666"/>
            <a:satOff val="2667"/>
            <a:lumOff val="401"/>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516286" y="3244821"/>
        <a:ext cx="280085" cy="3832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E8B68-9FC0-4EC8-AF5D-2E67925A8E57}">
      <dsp:nvSpPr>
        <dsp:cNvPr id="0" name=""/>
        <dsp:cNvSpPr/>
      </dsp:nvSpPr>
      <dsp:spPr>
        <a:xfrm>
          <a:off x="1810526" y="1206378"/>
          <a:ext cx="385130" cy="91440"/>
        </a:xfrm>
        <a:custGeom>
          <a:avLst/>
          <a:gdLst/>
          <a:ahLst/>
          <a:cxnLst/>
          <a:rect l="0" t="0" r="0" b="0"/>
          <a:pathLst>
            <a:path>
              <a:moveTo>
                <a:pt x="0" y="45720"/>
              </a:moveTo>
              <a:lnTo>
                <a:pt x="385130"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992698" y="1250019"/>
        <a:ext cx="20786" cy="4157"/>
      </dsp:txXfrm>
    </dsp:sp>
    <dsp:sp modelId="{8C1A1068-56D8-480D-9813-8A4C276730B4}">
      <dsp:nvSpPr>
        <dsp:cNvPr id="0" name=""/>
        <dsp:cNvSpPr/>
      </dsp:nvSpPr>
      <dsp:spPr>
        <a:xfrm>
          <a:off x="4801" y="709840"/>
          <a:ext cx="1807525" cy="1084515"/>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570" tIns="92970" rIns="88570" bIns="92970" numCol="1" spcCol="1270" anchor="ctr" anchorCtr="0">
          <a:noAutofit/>
        </a:bodyPr>
        <a:lstStyle/>
        <a:p>
          <a:pPr marL="0" lvl="0" indent="0" algn="ctr" defTabSz="533400">
            <a:lnSpc>
              <a:spcPct val="90000"/>
            </a:lnSpc>
            <a:spcBef>
              <a:spcPct val="0"/>
            </a:spcBef>
            <a:spcAft>
              <a:spcPct val="35000"/>
            </a:spcAft>
            <a:buNone/>
          </a:pPr>
          <a:r>
            <a:rPr lang="en-US" sz="1200" b="1" kern="1200"/>
            <a:t>Increased demand:</a:t>
          </a:r>
          <a:r>
            <a:rPr lang="en-US" sz="1200" kern="1200"/>
            <a:t> More older people increase pressure on services (CQC, 2025).</a:t>
          </a:r>
        </a:p>
      </dsp:txBody>
      <dsp:txXfrm>
        <a:off x="4801" y="709840"/>
        <a:ext cx="1807525" cy="1084515"/>
      </dsp:txXfrm>
    </dsp:sp>
    <dsp:sp modelId="{86539B04-9364-4006-ABD5-90F3D4BDCB13}">
      <dsp:nvSpPr>
        <dsp:cNvPr id="0" name=""/>
        <dsp:cNvSpPr/>
      </dsp:nvSpPr>
      <dsp:spPr>
        <a:xfrm>
          <a:off x="4033782" y="1206378"/>
          <a:ext cx="385130" cy="91440"/>
        </a:xfrm>
        <a:custGeom>
          <a:avLst/>
          <a:gdLst/>
          <a:ahLst/>
          <a:cxnLst/>
          <a:rect l="0" t="0" r="0" b="0"/>
          <a:pathLst>
            <a:path>
              <a:moveTo>
                <a:pt x="0" y="45720"/>
              </a:moveTo>
              <a:lnTo>
                <a:pt x="385130" y="45720"/>
              </a:lnTo>
            </a:path>
          </a:pathLst>
        </a:custGeom>
        <a:noFill/>
        <a:ln w="1270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15954" y="1250019"/>
        <a:ext cx="20786" cy="4157"/>
      </dsp:txXfrm>
    </dsp:sp>
    <dsp:sp modelId="{754F774E-E382-4B00-A183-42BD7B050CF8}">
      <dsp:nvSpPr>
        <dsp:cNvPr id="0" name=""/>
        <dsp:cNvSpPr/>
      </dsp:nvSpPr>
      <dsp:spPr>
        <a:xfrm>
          <a:off x="2228057" y="709840"/>
          <a:ext cx="1807525" cy="1084515"/>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570" tIns="92970" rIns="88570" bIns="92970" numCol="1" spcCol="1270" anchor="ctr" anchorCtr="0">
          <a:noAutofit/>
        </a:bodyPr>
        <a:lstStyle/>
        <a:p>
          <a:pPr marL="0" lvl="0" indent="0" algn="ctr" defTabSz="533400">
            <a:lnSpc>
              <a:spcPct val="90000"/>
            </a:lnSpc>
            <a:spcBef>
              <a:spcPct val="0"/>
            </a:spcBef>
            <a:spcAft>
              <a:spcPct val="35000"/>
            </a:spcAft>
            <a:buNone/>
          </a:pPr>
          <a:r>
            <a:rPr lang="en-US" sz="1200" b="1" kern="1200"/>
            <a:t>Workforce shortages:</a:t>
          </a:r>
          <a:r>
            <a:rPr lang="en-US" sz="1200" kern="1200"/>
            <a:t> Staff shortages can reduce care capacity (Skills for Care, 2025).</a:t>
          </a:r>
        </a:p>
      </dsp:txBody>
      <dsp:txXfrm>
        <a:off x="2228057" y="709840"/>
        <a:ext cx="1807525" cy="1084515"/>
      </dsp:txXfrm>
    </dsp:sp>
    <dsp:sp modelId="{42F7FF73-9B36-48A0-9E89-AA3207B0AFF2}">
      <dsp:nvSpPr>
        <dsp:cNvPr id="0" name=""/>
        <dsp:cNvSpPr/>
      </dsp:nvSpPr>
      <dsp:spPr>
        <a:xfrm>
          <a:off x="908564" y="1792555"/>
          <a:ext cx="4446511" cy="385130"/>
        </a:xfrm>
        <a:custGeom>
          <a:avLst/>
          <a:gdLst/>
          <a:ahLst/>
          <a:cxnLst/>
          <a:rect l="0" t="0" r="0" b="0"/>
          <a:pathLst>
            <a:path>
              <a:moveTo>
                <a:pt x="4446511" y="0"/>
              </a:moveTo>
              <a:lnTo>
                <a:pt x="4446511" y="209665"/>
              </a:lnTo>
              <a:lnTo>
                <a:pt x="0" y="209665"/>
              </a:lnTo>
              <a:lnTo>
                <a:pt x="0" y="385130"/>
              </a:lnTo>
            </a:path>
          </a:pathLst>
        </a:custGeom>
        <a:noFill/>
        <a:ln w="1270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20172" y="1983042"/>
        <a:ext cx="223295" cy="4157"/>
      </dsp:txXfrm>
    </dsp:sp>
    <dsp:sp modelId="{CB0568E1-28BC-4BFF-B6A4-B870DA28BE8E}">
      <dsp:nvSpPr>
        <dsp:cNvPr id="0" name=""/>
        <dsp:cNvSpPr/>
      </dsp:nvSpPr>
      <dsp:spPr>
        <a:xfrm>
          <a:off x="4451313" y="709840"/>
          <a:ext cx="1807525" cy="1084515"/>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570" tIns="92970" rIns="88570" bIns="92970" numCol="1" spcCol="1270" anchor="ctr" anchorCtr="0">
          <a:noAutofit/>
        </a:bodyPr>
        <a:lstStyle/>
        <a:p>
          <a:pPr marL="0" lvl="0" indent="0" algn="ctr" defTabSz="533400">
            <a:lnSpc>
              <a:spcPct val="90000"/>
            </a:lnSpc>
            <a:spcBef>
              <a:spcPct val="0"/>
            </a:spcBef>
            <a:spcAft>
              <a:spcPct val="35000"/>
            </a:spcAft>
            <a:buNone/>
          </a:pPr>
          <a:r>
            <a:rPr lang="en-US" sz="1200" b="1" kern="1200"/>
            <a:t>Complex needs:</a:t>
          </a:r>
          <a:r>
            <a:rPr lang="en-US" sz="1200" kern="1200"/>
            <a:t> Some older people need more regular and complex support.</a:t>
          </a:r>
        </a:p>
      </dsp:txBody>
      <dsp:txXfrm>
        <a:off x="4451313" y="709840"/>
        <a:ext cx="1807525" cy="1084515"/>
      </dsp:txXfrm>
    </dsp:sp>
    <dsp:sp modelId="{B55E82A4-FA46-4429-B1CF-F20D60F0C580}">
      <dsp:nvSpPr>
        <dsp:cNvPr id="0" name=""/>
        <dsp:cNvSpPr/>
      </dsp:nvSpPr>
      <dsp:spPr>
        <a:xfrm>
          <a:off x="1810526" y="2706624"/>
          <a:ext cx="385130" cy="91440"/>
        </a:xfrm>
        <a:custGeom>
          <a:avLst/>
          <a:gdLst/>
          <a:ahLst/>
          <a:cxnLst/>
          <a:rect l="0" t="0" r="0" b="0"/>
          <a:pathLst>
            <a:path>
              <a:moveTo>
                <a:pt x="0" y="45720"/>
              </a:moveTo>
              <a:lnTo>
                <a:pt x="385130" y="45720"/>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992698" y="2750265"/>
        <a:ext cx="20786" cy="4157"/>
      </dsp:txXfrm>
    </dsp:sp>
    <dsp:sp modelId="{4ED75203-0C2E-4510-A4EC-1DCC8081546E}">
      <dsp:nvSpPr>
        <dsp:cNvPr id="0" name=""/>
        <dsp:cNvSpPr/>
      </dsp:nvSpPr>
      <dsp:spPr>
        <a:xfrm>
          <a:off x="4801" y="2210086"/>
          <a:ext cx="1807525" cy="1084515"/>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570" tIns="92970" rIns="88570" bIns="92970" numCol="1" spcCol="1270" anchor="ctr" anchorCtr="0">
          <a:noAutofit/>
        </a:bodyPr>
        <a:lstStyle/>
        <a:p>
          <a:pPr marL="0" lvl="0" indent="0" algn="ctr" defTabSz="533400">
            <a:lnSpc>
              <a:spcPct val="90000"/>
            </a:lnSpc>
            <a:spcBef>
              <a:spcPct val="0"/>
            </a:spcBef>
            <a:spcAft>
              <a:spcPct val="35000"/>
            </a:spcAft>
            <a:buNone/>
          </a:pPr>
          <a:r>
            <a:rPr lang="en-US" sz="1200" b="1" kern="1200"/>
            <a:t>Unequal access:</a:t>
          </a:r>
          <a:r>
            <a:rPr lang="en-US" sz="1200" kern="1200"/>
            <a:t> Service availability can vary between communities.</a:t>
          </a:r>
        </a:p>
      </dsp:txBody>
      <dsp:txXfrm>
        <a:off x="4801" y="2210086"/>
        <a:ext cx="1807525" cy="1084515"/>
      </dsp:txXfrm>
    </dsp:sp>
    <dsp:sp modelId="{9C299C5A-6975-4995-B04D-0FC81F07091B}">
      <dsp:nvSpPr>
        <dsp:cNvPr id="0" name=""/>
        <dsp:cNvSpPr/>
      </dsp:nvSpPr>
      <dsp:spPr>
        <a:xfrm>
          <a:off x="4033782" y="2706624"/>
          <a:ext cx="385130" cy="91440"/>
        </a:xfrm>
        <a:custGeom>
          <a:avLst/>
          <a:gdLst/>
          <a:ahLst/>
          <a:cxnLst/>
          <a:rect l="0" t="0" r="0" b="0"/>
          <a:pathLst>
            <a:path>
              <a:moveTo>
                <a:pt x="0" y="45720"/>
              </a:moveTo>
              <a:lnTo>
                <a:pt x="385130" y="45720"/>
              </a:lnTo>
            </a:path>
          </a:pathLst>
        </a:custGeom>
        <a:noFill/>
        <a:ln w="1270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15954" y="2750265"/>
        <a:ext cx="20786" cy="4157"/>
      </dsp:txXfrm>
    </dsp:sp>
    <dsp:sp modelId="{73C3A99C-B9F7-47F2-AB92-E5F1D677081C}">
      <dsp:nvSpPr>
        <dsp:cNvPr id="0" name=""/>
        <dsp:cNvSpPr/>
      </dsp:nvSpPr>
      <dsp:spPr>
        <a:xfrm>
          <a:off x="2228057" y="2210086"/>
          <a:ext cx="1807525" cy="1084515"/>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570" tIns="92970" rIns="88570" bIns="92970" numCol="1" spcCol="1270" anchor="ctr" anchorCtr="0">
          <a:noAutofit/>
        </a:bodyPr>
        <a:lstStyle/>
        <a:p>
          <a:pPr marL="0" lvl="0" indent="0" algn="ctr" defTabSz="533400">
            <a:lnSpc>
              <a:spcPct val="90000"/>
            </a:lnSpc>
            <a:spcBef>
              <a:spcPct val="0"/>
            </a:spcBef>
            <a:spcAft>
              <a:spcPct val="35000"/>
            </a:spcAft>
            <a:buNone/>
          </a:pPr>
          <a:r>
            <a:rPr lang="en-US" sz="1200" b="1" kern="1200"/>
            <a:t>Social isolation:</a:t>
          </a:r>
          <a:r>
            <a:rPr lang="en-US" sz="1200" kern="1200"/>
            <a:t> Limited social contact can affect wellbeing (Noone and Yang, 2022).</a:t>
          </a:r>
        </a:p>
      </dsp:txBody>
      <dsp:txXfrm>
        <a:off x="2228057" y="2210086"/>
        <a:ext cx="1807525" cy="1084515"/>
      </dsp:txXfrm>
    </dsp:sp>
    <dsp:sp modelId="{66B5DB46-6F73-42D9-B130-BC1204635AB5}">
      <dsp:nvSpPr>
        <dsp:cNvPr id="0" name=""/>
        <dsp:cNvSpPr/>
      </dsp:nvSpPr>
      <dsp:spPr>
        <a:xfrm>
          <a:off x="908564" y="3292801"/>
          <a:ext cx="4446511" cy="385130"/>
        </a:xfrm>
        <a:custGeom>
          <a:avLst/>
          <a:gdLst/>
          <a:ahLst/>
          <a:cxnLst/>
          <a:rect l="0" t="0" r="0" b="0"/>
          <a:pathLst>
            <a:path>
              <a:moveTo>
                <a:pt x="4446511" y="0"/>
              </a:moveTo>
              <a:lnTo>
                <a:pt x="4446511" y="209665"/>
              </a:lnTo>
              <a:lnTo>
                <a:pt x="0" y="209665"/>
              </a:lnTo>
              <a:lnTo>
                <a:pt x="0" y="38513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20172" y="3483288"/>
        <a:ext cx="223295" cy="4157"/>
      </dsp:txXfrm>
    </dsp:sp>
    <dsp:sp modelId="{236274A6-094F-4391-B2BB-1482CD9542FE}">
      <dsp:nvSpPr>
        <dsp:cNvPr id="0" name=""/>
        <dsp:cNvSpPr/>
      </dsp:nvSpPr>
      <dsp:spPr>
        <a:xfrm>
          <a:off x="4451313" y="2210086"/>
          <a:ext cx="1807525" cy="1084515"/>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570" tIns="92970" rIns="88570" bIns="92970" numCol="1" spcCol="1270" anchor="ctr" anchorCtr="0">
          <a:noAutofit/>
        </a:bodyPr>
        <a:lstStyle/>
        <a:p>
          <a:pPr marL="0" lvl="0" indent="0" algn="ctr" defTabSz="533400">
            <a:lnSpc>
              <a:spcPct val="90000"/>
            </a:lnSpc>
            <a:spcBef>
              <a:spcPct val="0"/>
            </a:spcBef>
            <a:spcAft>
              <a:spcPct val="35000"/>
            </a:spcAft>
            <a:buNone/>
          </a:pPr>
          <a:r>
            <a:rPr lang="en-US" sz="1200" b="1" kern="1200" dirty="0"/>
            <a:t>Digital exclusion:</a:t>
          </a:r>
          <a:r>
            <a:rPr lang="en-US" sz="1200" kern="1200" dirty="0"/>
            <a:t> Limited digital skills can restrict access to services (Wu et al., 2026).</a:t>
          </a:r>
        </a:p>
      </dsp:txBody>
      <dsp:txXfrm>
        <a:off x="4451313" y="2210086"/>
        <a:ext cx="1807525" cy="1084515"/>
      </dsp:txXfrm>
    </dsp:sp>
    <dsp:sp modelId="{EC535F55-8257-46ED-AB7E-388266687812}">
      <dsp:nvSpPr>
        <dsp:cNvPr id="0" name=""/>
        <dsp:cNvSpPr/>
      </dsp:nvSpPr>
      <dsp:spPr>
        <a:xfrm>
          <a:off x="4801" y="3710332"/>
          <a:ext cx="1807525" cy="1084515"/>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570" tIns="92970" rIns="88570" bIns="92970" numCol="1" spcCol="1270" anchor="ctr" anchorCtr="0">
          <a:noAutofit/>
        </a:bodyPr>
        <a:lstStyle/>
        <a:p>
          <a:pPr marL="0" lvl="0" indent="0" algn="ctr" defTabSz="533400">
            <a:lnSpc>
              <a:spcPct val="90000"/>
            </a:lnSpc>
            <a:spcBef>
              <a:spcPct val="0"/>
            </a:spcBef>
            <a:spcAft>
              <a:spcPct val="35000"/>
            </a:spcAft>
            <a:buNone/>
          </a:pPr>
          <a:r>
            <a:rPr lang="en-US" sz="1200" b="1" kern="1200"/>
            <a:t>Family pressure:</a:t>
          </a:r>
          <a:r>
            <a:rPr lang="en-US" sz="1200" kern="1200"/>
            <a:t> Greater care needs can increase family responsibilities.</a:t>
          </a:r>
        </a:p>
      </dsp:txBody>
      <dsp:txXfrm>
        <a:off x="4801" y="3710332"/>
        <a:ext cx="1807525" cy="108451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7F9409-750E-4D63-9E8E-D3C9222A1FF6}">
      <dsp:nvSpPr>
        <dsp:cNvPr id="0" name=""/>
        <dsp:cNvSpPr/>
      </dsp:nvSpPr>
      <dsp:spPr>
        <a:xfrm>
          <a:off x="0" y="753353"/>
          <a:ext cx="6263640" cy="755820"/>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Functional ability:</a:t>
          </a:r>
          <a:r>
            <a:rPr lang="en-US" sz="1900" kern="1200"/>
            <a:t> The ability to meet basic needs and take part in daily life (WHO, 2024).</a:t>
          </a:r>
        </a:p>
      </dsp:txBody>
      <dsp:txXfrm>
        <a:off x="36896" y="790249"/>
        <a:ext cx="6189848" cy="682028"/>
      </dsp:txXfrm>
    </dsp:sp>
    <dsp:sp modelId="{E83EE303-5C88-4DE1-BE77-21C8FBBEF7CA}">
      <dsp:nvSpPr>
        <dsp:cNvPr id="0" name=""/>
        <dsp:cNvSpPr/>
      </dsp:nvSpPr>
      <dsp:spPr>
        <a:xfrm>
          <a:off x="0" y="1563893"/>
          <a:ext cx="6263640" cy="755820"/>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Independence:</a:t>
          </a:r>
          <a:r>
            <a:rPr lang="en-US" sz="1900" kern="1200"/>
            <a:t> Support should help older people manage daily activities where possible.</a:t>
          </a:r>
        </a:p>
      </dsp:txBody>
      <dsp:txXfrm>
        <a:off x="36896" y="1600789"/>
        <a:ext cx="6189848" cy="682028"/>
      </dsp:txXfrm>
    </dsp:sp>
    <dsp:sp modelId="{BA8EB253-2B94-4FE8-8386-9E130AA9459F}">
      <dsp:nvSpPr>
        <dsp:cNvPr id="0" name=""/>
        <dsp:cNvSpPr/>
      </dsp:nvSpPr>
      <dsp:spPr>
        <a:xfrm>
          <a:off x="0" y="2374434"/>
          <a:ext cx="6263640" cy="755820"/>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Home support:</a:t>
          </a:r>
          <a:r>
            <a:rPr lang="en-US" sz="1900" kern="1200"/>
            <a:t> Community-based care can help people remain independent at home (Crocker et al., 2024).</a:t>
          </a:r>
        </a:p>
      </dsp:txBody>
      <dsp:txXfrm>
        <a:off x="36896" y="2411330"/>
        <a:ext cx="6189848" cy="682028"/>
      </dsp:txXfrm>
    </dsp:sp>
    <dsp:sp modelId="{5D2EDAE2-AB47-4A0D-B87B-9AD57D3DE32E}">
      <dsp:nvSpPr>
        <dsp:cNvPr id="0" name=""/>
        <dsp:cNvSpPr/>
      </dsp:nvSpPr>
      <dsp:spPr>
        <a:xfrm>
          <a:off x="0" y="3184973"/>
          <a:ext cx="6263640" cy="755820"/>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Prevention:</a:t>
          </a:r>
          <a:r>
            <a:rPr lang="en-US" sz="1900" kern="1200"/>
            <a:t> Early support can help maintain abilities and reduce future care needs.</a:t>
          </a:r>
        </a:p>
      </dsp:txBody>
      <dsp:txXfrm>
        <a:off x="36896" y="3221869"/>
        <a:ext cx="6189848" cy="682028"/>
      </dsp:txXfrm>
    </dsp:sp>
    <dsp:sp modelId="{4D005B03-C557-4BB0-B264-8A7A8860C14C}">
      <dsp:nvSpPr>
        <dsp:cNvPr id="0" name=""/>
        <dsp:cNvSpPr/>
      </dsp:nvSpPr>
      <dsp:spPr>
        <a:xfrm>
          <a:off x="0" y="3995514"/>
          <a:ext cx="6263640" cy="755820"/>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Risk of dependence:</a:t>
          </a:r>
          <a:r>
            <a:rPr lang="en-US" sz="1900" kern="1200"/>
            <a:t> Gaps in social care may leave some older people without needed support (Vlachantoni, 2019).</a:t>
          </a:r>
        </a:p>
      </dsp:txBody>
      <dsp:txXfrm>
        <a:off x="36896" y="4032410"/>
        <a:ext cx="6189848" cy="68202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0532A0-D1E0-49DC-A7BA-0C974A2C48DB}">
      <dsp:nvSpPr>
        <dsp:cNvPr id="0" name=""/>
        <dsp:cNvSpPr/>
      </dsp:nvSpPr>
      <dsp:spPr>
        <a:xfrm>
          <a:off x="0" y="2227"/>
          <a:ext cx="5393361" cy="61121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Telecare:</a:t>
          </a:r>
          <a:r>
            <a:rPr lang="en-US" sz="1400" kern="1200"/>
            <a:t> Can provide alerts and support safety at home. </a:t>
          </a:r>
        </a:p>
      </dsp:txBody>
      <dsp:txXfrm>
        <a:off x="29837" y="32064"/>
        <a:ext cx="5333687" cy="551545"/>
      </dsp:txXfrm>
    </dsp:sp>
    <dsp:sp modelId="{88E28D42-550E-4C87-82E0-20760325FD54}">
      <dsp:nvSpPr>
        <dsp:cNvPr id="0" name=""/>
        <dsp:cNvSpPr/>
      </dsp:nvSpPr>
      <dsp:spPr>
        <a:xfrm>
          <a:off x="0" y="624837"/>
          <a:ext cx="5393361" cy="61121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Assistive technology:</a:t>
          </a:r>
          <a:r>
            <a:rPr lang="en-US" sz="1400" kern="1200"/>
            <a:t> Can help older people manage daily activities independently (Tónay et al., 2023). </a:t>
          </a:r>
        </a:p>
      </dsp:txBody>
      <dsp:txXfrm>
        <a:off x="29837" y="654674"/>
        <a:ext cx="5333687" cy="551545"/>
      </dsp:txXfrm>
    </dsp:sp>
    <dsp:sp modelId="{686BCB8E-1086-4688-9A63-3E1FEF61E3E8}">
      <dsp:nvSpPr>
        <dsp:cNvPr id="0" name=""/>
        <dsp:cNvSpPr/>
      </dsp:nvSpPr>
      <dsp:spPr>
        <a:xfrm>
          <a:off x="0" y="1247448"/>
          <a:ext cx="5393361" cy="61121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Remote monitoring:</a:t>
          </a:r>
          <a:r>
            <a:rPr lang="en-US" sz="1400" kern="1200"/>
            <a:t> Can help carers monitor changes and respond when support is needed. </a:t>
          </a:r>
        </a:p>
      </dsp:txBody>
      <dsp:txXfrm>
        <a:off x="29837" y="1277285"/>
        <a:ext cx="5333687" cy="551545"/>
      </dsp:txXfrm>
    </dsp:sp>
    <dsp:sp modelId="{0C9EB9F1-9CD0-465A-AD17-BD3184B5A578}">
      <dsp:nvSpPr>
        <dsp:cNvPr id="0" name=""/>
        <dsp:cNvSpPr/>
      </dsp:nvSpPr>
      <dsp:spPr>
        <a:xfrm>
          <a:off x="0" y="1870059"/>
          <a:ext cx="5393361" cy="61121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Wearable technology:</a:t>
          </a:r>
          <a:r>
            <a:rPr lang="en-US" sz="1400" kern="1200"/>
            <a:t> Can support health and activity monitoring. </a:t>
          </a:r>
        </a:p>
      </dsp:txBody>
      <dsp:txXfrm>
        <a:off x="29837" y="1899896"/>
        <a:ext cx="5333687" cy="551545"/>
      </dsp:txXfrm>
    </dsp:sp>
    <dsp:sp modelId="{522104F5-AC98-45E5-A9CD-79A5EB59337D}">
      <dsp:nvSpPr>
        <dsp:cNvPr id="0" name=""/>
        <dsp:cNvSpPr/>
      </dsp:nvSpPr>
      <dsp:spPr>
        <a:xfrm>
          <a:off x="0" y="2492669"/>
          <a:ext cx="5393361" cy="61121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Digital health services:</a:t>
          </a:r>
          <a:r>
            <a:rPr lang="en-US" sz="1400" kern="1200"/>
            <a:t> Can improve communication and access to care. </a:t>
          </a:r>
        </a:p>
      </dsp:txBody>
      <dsp:txXfrm>
        <a:off x="29837" y="2522506"/>
        <a:ext cx="5333687" cy="551545"/>
      </dsp:txXfrm>
    </dsp:sp>
    <dsp:sp modelId="{FBB80A77-C8A0-4D66-B4BA-92920E52D280}">
      <dsp:nvSpPr>
        <dsp:cNvPr id="0" name=""/>
        <dsp:cNvSpPr/>
      </dsp:nvSpPr>
      <dsp:spPr>
        <a:xfrm>
          <a:off x="0" y="3115280"/>
          <a:ext cx="5393361" cy="61121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Smart homes:</a:t>
          </a:r>
          <a:r>
            <a:rPr lang="en-US" sz="1400" kern="1200"/>
            <a:t> Can support safer and more independent living. </a:t>
          </a:r>
        </a:p>
      </dsp:txBody>
      <dsp:txXfrm>
        <a:off x="29837" y="3145117"/>
        <a:ext cx="5333687" cy="551545"/>
      </dsp:txXfrm>
    </dsp:sp>
    <dsp:sp modelId="{9D605838-B67B-498A-9DA9-CC052C5AA85E}">
      <dsp:nvSpPr>
        <dsp:cNvPr id="0" name=""/>
        <dsp:cNvSpPr/>
      </dsp:nvSpPr>
      <dsp:spPr>
        <a:xfrm>
          <a:off x="0" y="3737890"/>
          <a:ext cx="5393361" cy="61121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Overall:</a:t>
          </a:r>
          <a:r>
            <a:rPr lang="en-US" sz="1400" kern="1200"/>
            <a:t> Technology can improve independence, safety and access, but acceptance and digital skills remain important (Murciano Hueso et al., 2022). </a:t>
          </a:r>
        </a:p>
      </dsp:txBody>
      <dsp:txXfrm>
        <a:off x="29837" y="3767727"/>
        <a:ext cx="5333687" cy="55154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A69F0D-0D29-4151-8F2E-6431A485E833}">
      <dsp:nvSpPr>
        <dsp:cNvPr id="0" name=""/>
        <dsp:cNvSpPr/>
      </dsp:nvSpPr>
      <dsp:spPr>
        <a:xfrm>
          <a:off x="0" y="858815"/>
          <a:ext cx="6364224" cy="5967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Person-centred care:</a:t>
          </a:r>
          <a:r>
            <a:rPr lang="en-US" sz="1500" kern="1200"/>
            <a:t> Supports individual needs and preferences (Ebrahimi et al., 2021). </a:t>
          </a:r>
        </a:p>
      </dsp:txBody>
      <dsp:txXfrm>
        <a:off x="29128" y="887943"/>
        <a:ext cx="6305968" cy="538444"/>
      </dsp:txXfrm>
    </dsp:sp>
    <dsp:sp modelId="{39CB5A78-F68C-40CD-B353-EB756ABEFE53}">
      <dsp:nvSpPr>
        <dsp:cNvPr id="0" name=""/>
        <dsp:cNvSpPr/>
      </dsp:nvSpPr>
      <dsp:spPr>
        <a:xfrm>
          <a:off x="0" y="1498715"/>
          <a:ext cx="6364224" cy="596700"/>
        </a:xfrm>
        <a:prstGeom prst="round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Community-based care:</a:t>
          </a:r>
          <a:r>
            <a:rPr lang="en-US" sz="1500" kern="1200"/>
            <a:t> Can help older people maintain independence (Crocker et al., 2024). </a:t>
          </a:r>
        </a:p>
      </dsp:txBody>
      <dsp:txXfrm>
        <a:off x="29128" y="1527843"/>
        <a:ext cx="6305968" cy="538444"/>
      </dsp:txXfrm>
    </dsp:sp>
    <dsp:sp modelId="{425DEC59-10C4-4148-A923-7CF15EC7C55E}">
      <dsp:nvSpPr>
        <dsp:cNvPr id="0" name=""/>
        <dsp:cNvSpPr/>
      </dsp:nvSpPr>
      <dsp:spPr>
        <a:xfrm>
          <a:off x="0" y="2138615"/>
          <a:ext cx="6364224" cy="596700"/>
        </a:xfrm>
        <a:prstGeom prst="round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Preventive support:</a:t>
          </a:r>
          <a:r>
            <a:rPr lang="en-US" sz="1500" kern="1200"/>
            <a:t> Can help maintain functional ability and reduce future care needs. </a:t>
          </a:r>
        </a:p>
      </dsp:txBody>
      <dsp:txXfrm>
        <a:off x="29128" y="2167743"/>
        <a:ext cx="6305968" cy="538444"/>
      </dsp:txXfrm>
    </dsp:sp>
    <dsp:sp modelId="{6E591756-658D-4CC0-B833-48AEC42CD03B}">
      <dsp:nvSpPr>
        <dsp:cNvPr id="0" name=""/>
        <dsp:cNvSpPr/>
      </dsp:nvSpPr>
      <dsp:spPr>
        <a:xfrm>
          <a:off x="0" y="2778516"/>
          <a:ext cx="6364224" cy="596700"/>
        </a:xfrm>
        <a:prstGeom prst="round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Technology-enabled care:</a:t>
          </a:r>
          <a:r>
            <a:rPr lang="en-US" sz="1500" kern="1200"/>
            <a:t> Can improve support, but digital exclusion remains a limitation (Pajalic et al., 2023). </a:t>
          </a:r>
        </a:p>
      </dsp:txBody>
      <dsp:txXfrm>
        <a:off x="29128" y="2807644"/>
        <a:ext cx="6305968" cy="538444"/>
      </dsp:txXfrm>
    </dsp:sp>
    <dsp:sp modelId="{92AA555F-1463-45E4-B7B9-C2297EC9FEF0}">
      <dsp:nvSpPr>
        <dsp:cNvPr id="0" name=""/>
        <dsp:cNvSpPr/>
      </dsp:nvSpPr>
      <dsp:spPr>
        <a:xfrm>
          <a:off x="0" y="3418416"/>
          <a:ext cx="6364224" cy="596700"/>
        </a:xfrm>
        <a:prstGeom prst="round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Partnership working:</a:t>
          </a:r>
          <a:r>
            <a:rPr lang="en-US" sz="1500" kern="1200"/>
            <a:t> Can improve coordination between health and social care services. </a:t>
          </a:r>
        </a:p>
      </dsp:txBody>
      <dsp:txXfrm>
        <a:off x="29128" y="3447544"/>
        <a:ext cx="6305968" cy="538444"/>
      </dsp:txXfrm>
    </dsp:sp>
    <dsp:sp modelId="{0BEEF3F4-6208-4C9E-8711-E804B16D34A6}">
      <dsp:nvSpPr>
        <dsp:cNvPr id="0" name=""/>
        <dsp:cNvSpPr/>
      </dsp:nvSpPr>
      <dsp:spPr>
        <a:xfrm>
          <a:off x="0" y="4058316"/>
          <a:ext cx="6364224" cy="59670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Overall:</a:t>
          </a:r>
          <a:r>
            <a:rPr lang="en-US" sz="1500" kern="1200"/>
            <a:t> Current approaches can support independence, but effectiveness depends on accessibility, individual needs and available resources.</a:t>
          </a:r>
        </a:p>
      </dsp:txBody>
      <dsp:txXfrm>
        <a:off x="29128" y="4087444"/>
        <a:ext cx="6305968" cy="53844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89468D-FFDE-431B-B3B8-BC6F218D56F9}">
      <dsp:nvSpPr>
        <dsp:cNvPr id="0" name=""/>
        <dsp:cNvSpPr/>
      </dsp:nvSpPr>
      <dsp:spPr>
        <a:xfrm>
          <a:off x="2229586" y="8595"/>
          <a:ext cx="1804466" cy="1172903"/>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t>Service:</a:t>
          </a:r>
          <a:r>
            <a:rPr lang="en-US" sz="1200" kern="1200"/>
            <a:t> Community-based support can help older people remain independent at home. </a:t>
          </a:r>
        </a:p>
      </dsp:txBody>
      <dsp:txXfrm>
        <a:off x="2286842" y="65851"/>
        <a:ext cx="1689954" cy="1058391"/>
      </dsp:txXfrm>
    </dsp:sp>
    <dsp:sp modelId="{7A08FBDE-57A3-4C33-ABCB-B0C1955B2900}">
      <dsp:nvSpPr>
        <dsp:cNvPr id="0" name=""/>
        <dsp:cNvSpPr/>
      </dsp:nvSpPr>
      <dsp:spPr>
        <a:xfrm>
          <a:off x="789565" y="595047"/>
          <a:ext cx="4684508" cy="4684508"/>
        </a:xfrm>
        <a:custGeom>
          <a:avLst/>
          <a:gdLst/>
          <a:ahLst/>
          <a:cxnLst/>
          <a:rect l="0" t="0" r="0" b="0"/>
          <a:pathLst>
            <a:path>
              <a:moveTo>
                <a:pt x="3485961" y="298216"/>
              </a:moveTo>
              <a:arcTo wR="2342254" hR="2342254" stAng="17953708" swAng="1211107"/>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4868C00-C10C-44E4-81EC-A894EE316C4F}">
      <dsp:nvSpPr>
        <dsp:cNvPr id="0" name=""/>
        <dsp:cNvSpPr/>
      </dsp:nvSpPr>
      <dsp:spPr>
        <a:xfrm>
          <a:off x="4457202" y="1627053"/>
          <a:ext cx="1804466" cy="1172903"/>
        </a:xfrm>
        <a:prstGeom prst="round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t>What was done:</a:t>
          </a:r>
          <a:r>
            <a:rPr lang="en-US" sz="1200" kern="1200"/>
            <a:t> Services provide practical support based on individual needs and abilities. </a:t>
          </a:r>
        </a:p>
      </dsp:txBody>
      <dsp:txXfrm>
        <a:off x="4514458" y="1684309"/>
        <a:ext cx="1689954" cy="1058391"/>
      </dsp:txXfrm>
    </dsp:sp>
    <dsp:sp modelId="{0987EA78-9B06-4311-8D32-85212912614D}">
      <dsp:nvSpPr>
        <dsp:cNvPr id="0" name=""/>
        <dsp:cNvSpPr/>
      </dsp:nvSpPr>
      <dsp:spPr>
        <a:xfrm>
          <a:off x="789565" y="595047"/>
          <a:ext cx="4684508" cy="4684508"/>
        </a:xfrm>
        <a:custGeom>
          <a:avLst/>
          <a:gdLst/>
          <a:ahLst/>
          <a:cxnLst/>
          <a:rect l="0" t="0" r="0" b="0"/>
          <a:pathLst>
            <a:path>
              <a:moveTo>
                <a:pt x="4678883" y="2504489"/>
              </a:moveTo>
              <a:arcTo wR="2342254" hR="2342254" stAng="21838305" swAng="1359392"/>
            </a:path>
          </a:pathLst>
        </a:custGeom>
        <a:noFill/>
        <a:ln w="12700" cap="flat" cmpd="sng" algn="ctr">
          <a:solidFill>
            <a:schemeClr val="accent5">
              <a:hueOff val="-3038037"/>
              <a:satOff val="-207"/>
              <a:lumOff val="49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53E1325-E209-49AE-879D-D07EF1BBD198}">
      <dsp:nvSpPr>
        <dsp:cNvPr id="0" name=""/>
        <dsp:cNvSpPr/>
      </dsp:nvSpPr>
      <dsp:spPr>
        <a:xfrm>
          <a:off x="3606329" y="4245773"/>
          <a:ext cx="1804466" cy="1172903"/>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t>Benefit:</a:t>
          </a:r>
          <a:r>
            <a:rPr lang="en-US" sz="1200" kern="1200"/>
            <a:t> Community interventions can help maintain independence and reduce the need for more intensive care (Crocker et al., 2024). </a:t>
          </a:r>
        </a:p>
      </dsp:txBody>
      <dsp:txXfrm>
        <a:off x="3663585" y="4303029"/>
        <a:ext cx="1689954" cy="1058391"/>
      </dsp:txXfrm>
    </dsp:sp>
    <dsp:sp modelId="{6078DD32-6697-4D7D-A9AF-965D3491A989}">
      <dsp:nvSpPr>
        <dsp:cNvPr id="0" name=""/>
        <dsp:cNvSpPr/>
      </dsp:nvSpPr>
      <dsp:spPr>
        <a:xfrm>
          <a:off x="789565" y="595047"/>
          <a:ext cx="4684508" cy="4684508"/>
        </a:xfrm>
        <a:custGeom>
          <a:avLst/>
          <a:gdLst/>
          <a:ahLst/>
          <a:cxnLst/>
          <a:rect l="0" t="0" r="0" b="0"/>
          <a:pathLst>
            <a:path>
              <a:moveTo>
                <a:pt x="2629541" y="4666823"/>
              </a:moveTo>
              <a:arcTo wR="2342254" hR="2342254" stAng="4977281" swAng="845438"/>
            </a:path>
          </a:pathLst>
        </a:custGeom>
        <a:noFill/>
        <a:ln w="12700" cap="flat" cmpd="sng" algn="ctr">
          <a:solidFill>
            <a:schemeClr val="accent5">
              <a:hueOff val="-6076075"/>
              <a:satOff val="-413"/>
              <a:lumOff val="98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899271B-3E0F-420A-AADB-DDC5DA7CA2FB}">
      <dsp:nvSpPr>
        <dsp:cNvPr id="0" name=""/>
        <dsp:cNvSpPr/>
      </dsp:nvSpPr>
      <dsp:spPr>
        <a:xfrm>
          <a:off x="852844" y="4245773"/>
          <a:ext cx="1804466" cy="1172903"/>
        </a:xfrm>
        <a:prstGeom prst="round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t>Limitation:</a:t>
          </a:r>
          <a:r>
            <a:rPr lang="en-US" sz="1200" kern="1200"/>
            <a:t> Benefits may vary depending on access, resources and individual circumstances. </a:t>
          </a:r>
        </a:p>
      </dsp:txBody>
      <dsp:txXfrm>
        <a:off x="910100" y="4303029"/>
        <a:ext cx="1689954" cy="1058391"/>
      </dsp:txXfrm>
    </dsp:sp>
    <dsp:sp modelId="{AC2A130B-092B-49EC-8B8A-9FAAA8343D44}">
      <dsp:nvSpPr>
        <dsp:cNvPr id="0" name=""/>
        <dsp:cNvSpPr/>
      </dsp:nvSpPr>
      <dsp:spPr>
        <a:xfrm>
          <a:off x="789565" y="595047"/>
          <a:ext cx="4684508" cy="4684508"/>
        </a:xfrm>
        <a:custGeom>
          <a:avLst/>
          <a:gdLst/>
          <a:ahLst/>
          <a:cxnLst/>
          <a:rect l="0" t="0" r="0" b="0"/>
          <a:pathLst>
            <a:path>
              <a:moveTo>
                <a:pt x="248435" y="3392053"/>
              </a:moveTo>
              <a:arcTo wR="2342254" hR="2342254" stAng="9202303" swAng="1359392"/>
            </a:path>
          </a:pathLst>
        </a:custGeom>
        <a:noFill/>
        <a:ln w="12700" cap="flat" cmpd="sng" algn="ctr">
          <a:solidFill>
            <a:schemeClr val="accent5">
              <a:hueOff val="-9114112"/>
              <a:satOff val="-620"/>
              <a:lumOff val="147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545B87E3-B2A4-4C9B-8CB8-A86D143B6DE3}">
      <dsp:nvSpPr>
        <dsp:cNvPr id="0" name=""/>
        <dsp:cNvSpPr/>
      </dsp:nvSpPr>
      <dsp:spPr>
        <a:xfrm>
          <a:off x="1970" y="1627053"/>
          <a:ext cx="1804466" cy="1172903"/>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dirty="0"/>
            <a:t>Lesson:</a:t>
          </a:r>
          <a:r>
            <a:rPr lang="en-US" sz="1200" kern="1200" dirty="0"/>
            <a:t> Effective social care should focus on early support, independence and </a:t>
          </a:r>
          <a:r>
            <a:rPr lang="en-US" sz="1200" kern="1200" dirty="0" err="1"/>
            <a:t>personalised</a:t>
          </a:r>
          <a:r>
            <a:rPr lang="en-US" sz="1200" kern="1200" dirty="0"/>
            <a:t> care. </a:t>
          </a:r>
        </a:p>
      </dsp:txBody>
      <dsp:txXfrm>
        <a:off x="59226" y="1684309"/>
        <a:ext cx="1689954" cy="1058391"/>
      </dsp:txXfrm>
    </dsp:sp>
    <dsp:sp modelId="{20B420A5-1EDA-45B4-BDBB-CD506AE7541E}">
      <dsp:nvSpPr>
        <dsp:cNvPr id="0" name=""/>
        <dsp:cNvSpPr/>
      </dsp:nvSpPr>
      <dsp:spPr>
        <a:xfrm>
          <a:off x="789565" y="595047"/>
          <a:ext cx="4684508" cy="4684508"/>
        </a:xfrm>
        <a:custGeom>
          <a:avLst/>
          <a:gdLst/>
          <a:ahLst/>
          <a:cxnLst/>
          <a:rect l="0" t="0" r="0" b="0"/>
          <a:pathLst>
            <a:path>
              <a:moveTo>
                <a:pt x="563486" y="818396"/>
              </a:moveTo>
              <a:arcTo wR="2342254" hR="2342254" stAng="13235186" swAng="1211107"/>
            </a:path>
          </a:pathLst>
        </a:custGeom>
        <a:noFill/>
        <a:ln w="12700" cap="flat" cmpd="sng" algn="ctr">
          <a:solidFill>
            <a:schemeClr val="accent5">
              <a:hueOff val="-12152150"/>
              <a:satOff val="-826"/>
              <a:lumOff val="196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D84861-06C2-470D-8AD9-3837E27596DF}">
      <dsp:nvSpPr>
        <dsp:cNvPr id="0" name=""/>
        <dsp:cNvSpPr/>
      </dsp:nvSpPr>
      <dsp:spPr>
        <a:xfrm>
          <a:off x="0" y="282968"/>
          <a:ext cx="10515600" cy="113400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12420" rIns="816127" bIns="106680" numCol="1" spcCol="1270" anchor="t" anchorCtr="0">
          <a:noAutofit/>
        </a:bodyPr>
        <a:lstStyle/>
        <a:p>
          <a:pPr marL="114300" lvl="1" indent="-114300" algn="l" defTabSz="666750">
            <a:lnSpc>
              <a:spcPct val="90000"/>
            </a:lnSpc>
            <a:spcBef>
              <a:spcPct val="0"/>
            </a:spcBef>
            <a:spcAft>
              <a:spcPct val="15000"/>
            </a:spcAft>
            <a:buChar char="•"/>
          </a:pPr>
          <a:r>
            <a:rPr lang="en-US" sz="1500" kern="1200"/>
            <a:t>Increase early support</a:t>
          </a:r>
        </a:p>
        <a:p>
          <a:pPr marL="114300" lvl="1" indent="-114300" algn="l" defTabSz="666750">
            <a:lnSpc>
              <a:spcPct val="90000"/>
            </a:lnSpc>
            <a:spcBef>
              <a:spcPct val="0"/>
            </a:spcBef>
            <a:spcAft>
              <a:spcPct val="15000"/>
            </a:spcAft>
            <a:buChar char="•"/>
          </a:pPr>
          <a:r>
            <a:rPr lang="en-US" sz="1500" kern="1200"/>
            <a:t>Promote independence</a:t>
          </a:r>
        </a:p>
        <a:p>
          <a:pPr marL="114300" lvl="1" indent="-114300" algn="l" defTabSz="666750">
            <a:lnSpc>
              <a:spcPct val="90000"/>
            </a:lnSpc>
            <a:spcBef>
              <a:spcPct val="0"/>
            </a:spcBef>
            <a:spcAft>
              <a:spcPct val="15000"/>
            </a:spcAft>
            <a:buChar char="•"/>
          </a:pPr>
          <a:r>
            <a:rPr lang="en-US" sz="1500" kern="1200"/>
            <a:t>Reduce future care needs (Crocker et al., 2024)</a:t>
          </a:r>
        </a:p>
      </dsp:txBody>
      <dsp:txXfrm>
        <a:off x="0" y="282968"/>
        <a:ext cx="10515600" cy="1134000"/>
      </dsp:txXfrm>
    </dsp:sp>
    <dsp:sp modelId="{41296B2A-65CB-49DC-A933-C33679CE45CF}">
      <dsp:nvSpPr>
        <dsp:cNvPr id="0" name=""/>
        <dsp:cNvSpPr/>
      </dsp:nvSpPr>
      <dsp:spPr>
        <a:xfrm>
          <a:off x="525780" y="61568"/>
          <a:ext cx="7360920" cy="4428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666750">
            <a:lnSpc>
              <a:spcPct val="90000"/>
            </a:lnSpc>
            <a:spcBef>
              <a:spcPct val="0"/>
            </a:spcBef>
            <a:spcAft>
              <a:spcPct val="35000"/>
            </a:spcAft>
            <a:buNone/>
          </a:pPr>
          <a:r>
            <a:rPr lang="en-US" sz="1500" b="1" kern="1200"/>
            <a:t>Recommendation 1 – Preventative &amp; Community Care</a:t>
          </a:r>
          <a:endParaRPr lang="en-US" sz="1500" kern="1200"/>
        </a:p>
      </dsp:txBody>
      <dsp:txXfrm>
        <a:off x="547396" y="83184"/>
        <a:ext cx="7317688" cy="399568"/>
      </dsp:txXfrm>
    </dsp:sp>
    <dsp:sp modelId="{8F5CCEF3-0002-4363-BCC8-0B74E720317E}">
      <dsp:nvSpPr>
        <dsp:cNvPr id="0" name=""/>
        <dsp:cNvSpPr/>
      </dsp:nvSpPr>
      <dsp:spPr>
        <a:xfrm>
          <a:off x="0" y="1719369"/>
          <a:ext cx="10515600" cy="113400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12420" rIns="816127" bIns="106680" numCol="1" spcCol="1270" anchor="t" anchorCtr="0">
          <a:noAutofit/>
        </a:bodyPr>
        <a:lstStyle/>
        <a:p>
          <a:pPr marL="114300" lvl="1" indent="-114300" algn="l" defTabSz="666750">
            <a:lnSpc>
              <a:spcPct val="90000"/>
            </a:lnSpc>
            <a:spcBef>
              <a:spcPct val="0"/>
            </a:spcBef>
            <a:spcAft>
              <a:spcPct val="15000"/>
            </a:spcAft>
            <a:buChar char="•"/>
          </a:pPr>
          <a:r>
            <a:rPr lang="en-US" sz="1500" kern="1200"/>
            <a:t>Improve staffing and training</a:t>
          </a:r>
        </a:p>
        <a:p>
          <a:pPr marL="114300" lvl="1" indent="-114300" algn="l" defTabSz="666750">
            <a:lnSpc>
              <a:spcPct val="90000"/>
            </a:lnSpc>
            <a:spcBef>
              <a:spcPct val="0"/>
            </a:spcBef>
            <a:spcAft>
              <a:spcPct val="15000"/>
            </a:spcAft>
            <a:buChar char="•"/>
          </a:pPr>
          <a:r>
            <a:rPr lang="en-US" sz="1500" kern="1200" dirty="0"/>
            <a:t>Support care workers</a:t>
          </a:r>
        </a:p>
        <a:p>
          <a:pPr marL="114300" lvl="1" indent="-114300" algn="l" defTabSz="666750">
            <a:lnSpc>
              <a:spcPct val="90000"/>
            </a:lnSpc>
            <a:spcBef>
              <a:spcPct val="0"/>
            </a:spcBef>
            <a:spcAft>
              <a:spcPct val="15000"/>
            </a:spcAft>
            <a:buChar char="•"/>
          </a:pPr>
          <a:r>
            <a:rPr lang="en-US" sz="1500" kern="1200"/>
            <a:t>Increase care capacity (Skills for Care, 2025)</a:t>
          </a:r>
        </a:p>
      </dsp:txBody>
      <dsp:txXfrm>
        <a:off x="0" y="1719369"/>
        <a:ext cx="10515600" cy="1134000"/>
      </dsp:txXfrm>
    </dsp:sp>
    <dsp:sp modelId="{A9E21F6F-FF17-4E7A-B6E8-AAF2C3528A4A}">
      <dsp:nvSpPr>
        <dsp:cNvPr id="0" name=""/>
        <dsp:cNvSpPr/>
      </dsp:nvSpPr>
      <dsp:spPr>
        <a:xfrm>
          <a:off x="525780" y="1497969"/>
          <a:ext cx="7360920" cy="4428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666750">
            <a:lnSpc>
              <a:spcPct val="90000"/>
            </a:lnSpc>
            <a:spcBef>
              <a:spcPct val="0"/>
            </a:spcBef>
            <a:spcAft>
              <a:spcPct val="35000"/>
            </a:spcAft>
            <a:buNone/>
          </a:pPr>
          <a:r>
            <a:rPr lang="en-US" sz="1500" b="1" kern="1200"/>
            <a:t>Recommendation 2 – Workforce Capacity</a:t>
          </a:r>
          <a:endParaRPr lang="en-US" sz="1500" kern="1200"/>
        </a:p>
      </dsp:txBody>
      <dsp:txXfrm>
        <a:off x="547396" y="1519585"/>
        <a:ext cx="7317688" cy="399568"/>
      </dsp:txXfrm>
    </dsp:sp>
    <dsp:sp modelId="{9BF33A43-843F-4836-8035-937E207BB3D2}">
      <dsp:nvSpPr>
        <dsp:cNvPr id="0" name=""/>
        <dsp:cNvSpPr/>
      </dsp:nvSpPr>
      <dsp:spPr>
        <a:xfrm>
          <a:off x="0" y="3155768"/>
          <a:ext cx="10515600" cy="113400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12420" rIns="816127" bIns="106680" numCol="1" spcCol="1270" anchor="t" anchorCtr="0">
          <a:noAutofit/>
        </a:bodyPr>
        <a:lstStyle/>
        <a:p>
          <a:pPr marL="114300" lvl="1" indent="-114300" algn="l" defTabSz="666750">
            <a:lnSpc>
              <a:spcPct val="90000"/>
            </a:lnSpc>
            <a:spcBef>
              <a:spcPct val="0"/>
            </a:spcBef>
            <a:spcAft>
              <a:spcPct val="15000"/>
            </a:spcAft>
            <a:buChar char="•"/>
          </a:pPr>
          <a:r>
            <a:rPr lang="en-US" sz="1500" kern="1200"/>
            <a:t>Expand suitable technology</a:t>
          </a:r>
        </a:p>
        <a:p>
          <a:pPr marL="114300" lvl="1" indent="-114300" algn="l" defTabSz="666750">
            <a:lnSpc>
              <a:spcPct val="90000"/>
            </a:lnSpc>
            <a:spcBef>
              <a:spcPct val="0"/>
            </a:spcBef>
            <a:spcAft>
              <a:spcPct val="15000"/>
            </a:spcAft>
            <a:buChar char="•"/>
          </a:pPr>
          <a:r>
            <a:rPr lang="en-US" sz="1500" kern="1200"/>
            <a:t>Reduce digital exclusion</a:t>
          </a:r>
        </a:p>
        <a:p>
          <a:pPr marL="114300" lvl="1" indent="-114300" algn="l" defTabSz="666750">
            <a:lnSpc>
              <a:spcPct val="90000"/>
            </a:lnSpc>
            <a:spcBef>
              <a:spcPct val="0"/>
            </a:spcBef>
            <a:spcAft>
              <a:spcPct val="15000"/>
            </a:spcAft>
            <a:buChar char="•"/>
          </a:pPr>
          <a:r>
            <a:rPr lang="en-US" sz="1500" kern="1200"/>
            <a:t>Maintain human support (Pajalic et al., 2023)</a:t>
          </a:r>
        </a:p>
      </dsp:txBody>
      <dsp:txXfrm>
        <a:off x="0" y="3155768"/>
        <a:ext cx="10515600" cy="1134000"/>
      </dsp:txXfrm>
    </dsp:sp>
    <dsp:sp modelId="{7F73762F-6F40-487A-BA71-05AA34E6F9AF}">
      <dsp:nvSpPr>
        <dsp:cNvPr id="0" name=""/>
        <dsp:cNvSpPr/>
      </dsp:nvSpPr>
      <dsp:spPr>
        <a:xfrm>
          <a:off x="525780" y="2934369"/>
          <a:ext cx="7360920" cy="4428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666750">
            <a:lnSpc>
              <a:spcPct val="90000"/>
            </a:lnSpc>
            <a:spcBef>
              <a:spcPct val="0"/>
            </a:spcBef>
            <a:spcAft>
              <a:spcPct val="35000"/>
            </a:spcAft>
            <a:buNone/>
          </a:pPr>
          <a:r>
            <a:rPr lang="en-US" sz="1500" b="1" kern="1200"/>
            <a:t>Recommendation 3 – Appropriate Technology</a:t>
          </a:r>
          <a:endParaRPr lang="en-US" sz="1500" kern="1200"/>
        </a:p>
      </dsp:txBody>
      <dsp:txXfrm>
        <a:off x="547396" y="2955985"/>
        <a:ext cx="7317688" cy="39956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880571-57A4-42F9-AF80-D75AB3B563A6}">
      <dsp:nvSpPr>
        <dsp:cNvPr id="0" name=""/>
        <dsp:cNvSpPr/>
      </dsp:nvSpPr>
      <dsp:spPr>
        <a:xfrm>
          <a:off x="0" y="32813"/>
          <a:ext cx="10515600" cy="5405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Barriers</a:t>
          </a:r>
          <a:endParaRPr lang="en-US" sz="2200" kern="1200"/>
        </a:p>
      </dsp:txBody>
      <dsp:txXfrm>
        <a:off x="26387" y="59200"/>
        <a:ext cx="10462826" cy="487766"/>
      </dsp:txXfrm>
    </dsp:sp>
    <dsp:sp modelId="{DDF7F204-A7D5-49B9-815C-3176A177C987}">
      <dsp:nvSpPr>
        <dsp:cNvPr id="0" name=""/>
        <dsp:cNvSpPr/>
      </dsp:nvSpPr>
      <dsp:spPr>
        <a:xfrm>
          <a:off x="0" y="573354"/>
          <a:ext cx="10515600" cy="1184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b="1" kern="1200"/>
            <a:t>Funding:</a:t>
          </a:r>
          <a:r>
            <a:rPr lang="en-US" sz="1700" kern="1200"/>
            <a:t> Limited resources can restrict services. </a:t>
          </a:r>
        </a:p>
        <a:p>
          <a:pPr marL="171450" lvl="1" indent="-171450" algn="l" defTabSz="755650">
            <a:lnSpc>
              <a:spcPct val="90000"/>
            </a:lnSpc>
            <a:spcBef>
              <a:spcPct val="0"/>
            </a:spcBef>
            <a:spcAft>
              <a:spcPct val="20000"/>
            </a:spcAft>
            <a:buChar char="•"/>
          </a:pPr>
          <a:r>
            <a:rPr lang="en-US" sz="1700" b="1" kern="1200" dirty="0"/>
            <a:t>Workforce:</a:t>
          </a:r>
          <a:r>
            <a:rPr lang="en-US" sz="1700" kern="1200" dirty="0"/>
            <a:t> Staff shortages reduce care capacity (Skills for Care, 2025). </a:t>
          </a:r>
        </a:p>
        <a:p>
          <a:pPr marL="171450" lvl="1" indent="-171450" algn="l" defTabSz="755650">
            <a:lnSpc>
              <a:spcPct val="90000"/>
            </a:lnSpc>
            <a:spcBef>
              <a:spcPct val="0"/>
            </a:spcBef>
            <a:spcAft>
              <a:spcPct val="20000"/>
            </a:spcAft>
            <a:buChar char="•"/>
          </a:pPr>
          <a:r>
            <a:rPr lang="en-US" sz="1700" b="1" kern="1200"/>
            <a:t>Digital exclusion:</a:t>
          </a:r>
          <a:r>
            <a:rPr lang="en-US" sz="1700" kern="1200"/>
            <a:t> Some older people may struggle to access digital care (Wu et al., 2026). </a:t>
          </a:r>
        </a:p>
        <a:p>
          <a:pPr marL="171450" lvl="1" indent="-171450" algn="l" defTabSz="755650">
            <a:lnSpc>
              <a:spcPct val="90000"/>
            </a:lnSpc>
            <a:spcBef>
              <a:spcPct val="0"/>
            </a:spcBef>
            <a:spcAft>
              <a:spcPct val="20000"/>
            </a:spcAft>
            <a:buChar char="•"/>
          </a:pPr>
          <a:r>
            <a:rPr lang="en-US" sz="1700" b="1" kern="1200"/>
            <a:t>Unequal access:</a:t>
          </a:r>
          <a:r>
            <a:rPr lang="en-US" sz="1700" kern="1200"/>
            <a:t> Availability of support can differ between communities. </a:t>
          </a:r>
        </a:p>
      </dsp:txBody>
      <dsp:txXfrm>
        <a:off x="0" y="573354"/>
        <a:ext cx="10515600" cy="1184040"/>
      </dsp:txXfrm>
    </dsp:sp>
    <dsp:sp modelId="{E88DA30E-9A6B-4AEE-8B2B-016494AC0353}">
      <dsp:nvSpPr>
        <dsp:cNvPr id="0" name=""/>
        <dsp:cNvSpPr/>
      </dsp:nvSpPr>
      <dsp:spPr>
        <a:xfrm>
          <a:off x="0" y="1757394"/>
          <a:ext cx="10515600" cy="540540"/>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Solutions</a:t>
          </a:r>
          <a:endParaRPr lang="en-US" sz="2200" kern="1200"/>
        </a:p>
      </dsp:txBody>
      <dsp:txXfrm>
        <a:off x="26387" y="1783781"/>
        <a:ext cx="10462826" cy="487766"/>
      </dsp:txXfrm>
    </dsp:sp>
    <dsp:sp modelId="{E04254D1-78FD-4A01-AB00-DC399599EF05}">
      <dsp:nvSpPr>
        <dsp:cNvPr id="0" name=""/>
        <dsp:cNvSpPr/>
      </dsp:nvSpPr>
      <dsp:spPr>
        <a:xfrm>
          <a:off x="0" y="2297934"/>
          <a:ext cx="10515600" cy="8880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kern="1200"/>
            <a:t>Improve funding and workforce support. </a:t>
          </a:r>
        </a:p>
        <a:p>
          <a:pPr marL="171450" lvl="1" indent="-171450" algn="l" defTabSz="755650">
            <a:lnSpc>
              <a:spcPct val="90000"/>
            </a:lnSpc>
            <a:spcBef>
              <a:spcPct val="0"/>
            </a:spcBef>
            <a:spcAft>
              <a:spcPct val="20000"/>
            </a:spcAft>
            <a:buChar char="•"/>
          </a:pPr>
          <a:r>
            <a:rPr lang="en-US" sz="1700" kern="1200"/>
            <a:t>Provide digital training and non-digital options. </a:t>
          </a:r>
        </a:p>
        <a:p>
          <a:pPr marL="171450" lvl="1" indent="-171450" algn="l" defTabSz="755650">
            <a:lnSpc>
              <a:spcPct val="90000"/>
            </a:lnSpc>
            <a:spcBef>
              <a:spcPct val="0"/>
            </a:spcBef>
            <a:spcAft>
              <a:spcPct val="20000"/>
            </a:spcAft>
            <a:buChar char="•"/>
          </a:pPr>
          <a:r>
            <a:rPr lang="en-US" sz="1700" kern="1200"/>
            <a:t>Strengthen local and community services. </a:t>
          </a:r>
        </a:p>
      </dsp:txBody>
      <dsp:txXfrm>
        <a:off x="0" y="2297934"/>
        <a:ext cx="10515600" cy="888030"/>
      </dsp:txXfrm>
    </dsp:sp>
    <dsp:sp modelId="{D357CB8E-A26B-448A-87B8-DB30440418BE}">
      <dsp:nvSpPr>
        <dsp:cNvPr id="0" name=""/>
        <dsp:cNvSpPr/>
      </dsp:nvSpPr>
      <dsp:spPr>
        <a:xfrm>
          <a:off x="0" y="3185964"/>
          <a:ext cx="10515600" cy="54054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Conclusion</a:t>
          </a:r>
          <a:endParaRPr lang="en-US" sz="2200" kern="1200"/>
        </a:p>
      </dsp:txBody>
      <dsp:txXfrm>
        <a:off x="26387" y="3212351"/>
        <a:ext cx="10462826" cy="487766"/>
      </dsp:txXfrm>
    </dsp:sp>
    <dsp:sp modelId="{A2E7FAD1-3ED8-4851-AB5F-FA1B7CE5AE10}">
      <dsp:nvSpPr>
        <dsp:cNvPr id="0" name=""/>
        <dsp:cNvSpPr/>
      </dsp:nvSpPr>
      <dsp:spPr>
        <a:xfrm>
          <a:off x="0" y="3726504"/>
          <a:ext cx="10515600" cy="592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kern="1200"/>
            <a:t>Population ageing increases pressure on social care. </a:t>
          </a:r>
        </a:p>
        <a:p>
          <a:pPr marL="171450" lvl="1" indent="-171450" algn="l" defTabSz="755650">
            <a:lnSpc>
              <a:spcPct val="90000"/>
            </a:lnSpc>
            <a:spcBef>
              <a:spcPct val="0"/>
            </a:spcBef>
            <a:spcAft>
              <a:spcPct val="20000"/>
            </a:spcAft>
            <a:buChar char="•"/>
          </a:pPr>
          <a:r>
            <a:rPr lang="en-US" sz="1700" kern="1200"/>
            <a:t>Person-centred, preventative and accessible support is needed to protect independence and wellbeing. </a:t>
          </a:r>
        </a:p>
      </dsp:txBody>
      <dsp:txXfrm>
        <a:off x="0" y="3726504"/>
        <a:ext cx="10515600" cy="59202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7F768D-3DC6-4CB8-A27D-71F9EF344995}" type="datetimeFigureOut">
              <a:rPr lang="en-US" smtClean="0"/>
              <a:t>10/21/2026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AFA8BA-BBB2-4783-A36B-C9C5CD738906}" type="slidenum">
              <a:rPr lang="en-US" smtClean="0"/>
              <a:t>‹#›</a:t>
            </a:fld>
            <a:endParaRPr lang="en-US"/>
          </a:p>
        </p:txBody>
      </p:sp>
    </p:spTree>
    <p:extLst>
      <p:ext uri="{BB962C8B-B14F-4D97-AF65-F5344CB8AC3E}">
        <p14:creationId xmlns:p14="http://schemas.microsoft.com/office/powerpoint/2010/main" val="3755391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Population ageing is an important topic for social care as the needs of older people could be different to what is provided for younger people. But ageing should be thought of differently than being a challenge. The key is to ensure that their care is appropriate and that they can make choices and have good wellbeing as older person. Person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can cater for personal needs and capabilities (Ebrahimi et al., 2021).</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2</a:t>
            </a:fld>
            <a:endParaRPr lang="en-US"/>
          </a:p>
        </p:txBody>
      </p:sp>
    </p:spTree>
    <p:extLst>
      <p:ext uri="{BB962C8B-B14F-4D97-AF65-F5344CB8AC3E}">
        <p14:creationId xmlns:p14="http://schemas.microsoft.com/office/powerpoint/2010/main" val="2072991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 all older people require social care. A larger population of older adults can mean a larger population that may require assistance, however. This puts strain upon services to deliver good time management, adequate staffing and resources. This, of course, can only be supported if </a:t>
            </a:r>
            <a:r>
              <a:rPr lang="en-US" sz="1200" kern="1200" dirty="0" err="1">
                <a:solidFill>
                  <a:schemeClr val="tx1"/>
                </a:solidFill>
                <a:effectLst/>
                <a:latin typeface="+mn-lt"/>
                <a:ea typeface="+mn-ea"/>
                <a:cs typeface="+mn-cs"/>
              </a:rPr>
              <a:t>personalised</a:t>
            </a:r>
            <a:r>
              <a:rPr lang="en-US" sz="1200" kern="1200" dirty="0">
                <a:solidFill>
                  <a:schemeClr val="tx1"/>
                </a:solidFill>
                <a:effectLst/>
                <a:latin typeface="+mn-lt"/>
                <a:ea typeface="+mn-ea"/>
                <a:cs typeface="+mn-cs"/>
              </a:rPr>
              <a:t> support is provided to meet individual needs and remain independent (Skills for Care, 2025).</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3</a:t>
            </a:fld>
            <a:endParaRPr lang="en-US"/>
          </a:p>
        </p:txBody>
      </p:sp>
    </p:spTree>
    <p:extLst>
      <p:ext uri="{BB962C8B-B14F-4D97-AF65-F5344CB8AC3E}">
        <p14:creationId xmlns:p14="http://schemas.microsoft.com/office/powerpoint/2010/main" val="1945221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Older people may have varying needs for care and support as a result of increased demand. This makes customization to the individual essential for services. Keeping older people independent, dignified, safe and able to make choices will contribute to their well-being. Loneliness is also a concern of social participation as is discussed by Hoang et al (2022) that loneliness may impact health and wellbeing. Avian marketers can create services based on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to adjust to the surrounding situation (Ebrahimi et al., 2021).</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4</a:t>
            </a:fld>
            <a:endParaRPr lang="en-US"/>
          </a:p>
        </p:txBody>
      </p:sp>
    </p:spTree>
    <p:extLst>
      <p:ext uri="{BB962C8B-B14F-4D97-AF65-F5344CB8AC3E}">
        <p14:creationId xmlns:p14="http://schemas.microsoft.com/office/powerpoint/2010/main" val="3159140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Population ageing can increase pressure on social care as there could be an increase in the number of people of different age groups who require support at varying levels (CQC, 2025). Difficulty accessing care and low capacity of staff and services can become an issue when there is increased demand (Skills for Care, 2025). This can have an impact on older people's independence and wellbeing. Thus, social care services should be sufficiently resourced and flexible and be personalized to meet the individual's needs (Ebrahimi et al., 2021).</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5</a:t>
            </a:fld>
            <a:endParaRPr lang="en-US"/>
          </a:p>
        </p:txBody>
      </p:sp>
    </p:spTree>
    <p:extLst>
      <p:ext uri="{BB962C8B-B14F-4D97-AF65-F5344CB8AC3E}">
        <p14:creationId xmlns:p14="http://schemas.microsoft.com/office/powerpoint/2010/main" val="2645378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care is provided in varying settings; there are a number of types of social care. Access to appropriate services by local authorities can support people to get care, and home/community services can support their independence. There are variations in access and coordination within services, though. Person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planning is crucial as good care should be based on individual needs, rather than being the same for every person (Ebrahimi et al., 2021).</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6</a:t>
            </a:fld>
            <a:endParaRPr lang="en-US"/>
          </a:p>
        </p:txBody>
      </p:sp>
    </p:spTree>
    <p:extLst>
      <p:ext uri="{BB962C8B-B14F-4D97-AF65-F5344CB8AC3E}">
        <p14:creationId xmlns:p14="http://schemas.microsoft.com/office/powerpoint/2010/main" val="2387197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is regarded as crucial to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as older people have different needs and can be supported in different ways. Another key aspect of the healthy ageing approach is to maintain functional ability not just treat illness (WHO, 2024). Wellbeing protects, prevents and promotes involvement in care planning within the Care Act framework in England (Department of Health and Social Care, 2025). These are just two ways that social care could contribute to promoting independence and choice.</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7</a:t>
            </a:fld>
            <a:endParaRPr lang="en-US"/>
          </a:p>
        </p:txBody>
      </p:sp>
    </p:spTree>
    <p:extLst>
      <p:ext uri="{BB962C8B-B14F-4D97-AF65-F5344CB8AC3E}">
        <p14:creationId xmlns:p14="http://schemas.microsoft.com/office/powerpoint/2010/main" val="7724907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ageing population poses issues for older people, their families, care workers and services. Complex needs may need more support, and a rising demand may put the load on resources and work more. A feeling of isolation or 'digital exclusion' may also be a problem for some older people. The challenges highlight the importance of having adequate human resources, resources and accessible services in social care (Wu et al., 2026).</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8</a:t>
            </a:fld>
            <a:endParaRPr lang="en-US"/>
          </a:p>
        </p:txBody>
      </p:sp>
    </p:spTree>
    <p:extLst>
      <p:ext uri="{BB962C8B-B14F-4D97-AF65-F5344CB8AC3E}">
        <p14:creationId xmlns:p14="http://schemas.microsoft.com/office/powerpoint/2010/main" val="4211852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Having a functional ability is important for older persons to participate in daily living and maintain its functioning (WHO, 2024). While community support can contribute to maintaining independence, there may be services gaps that leave some with unmet services needs (</a:t>
            </a:r>
            <a:r>
              <a:rPr lang="en-US" sz="1200" kern="1200" dirty="0" err="1">
                <a:solidFill>
                  <a:schemeClr val="tx1"/>
                </a:solidFill>
                <a:effectLst/>
                <a:latin typeface="+mn-lt"/>
                <a:ea typeface="+mn-ea"/>
                <a:cs typeface="+mn-cs"/>
              </a:rPr>
              <a:t>Vlachantoni</a:t>
            </a:r>
            <a:r>
              <a:rPr lang="en-US" sz="1200" kern="1200" dirty="0">
                <a:solidFill>
                  <a:schemeClr val="tx1"/>
                </a:solidFill>
                <a:effectLst/>
                <a:latin typeface="+mn-lt"/>
                <a:ea typeface="+mn-ea"/>
                <a:cs typeface="+mn-cs"/>
              </a:rPr>
              <a:t>, 2019). This can lead to dependency, place additional strain on families and social care services. Hence, prevention, early support are key elements in the ongoing discussion of maintaining independence (Crocker et al. 2024).</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9</a:t>
            </a:fld>
            <a:endParaRPr lang="en-US"/>
          </a:p>
        </p:txBody>
      </p:sp>
    </p:spTree>
    <p:extLst>
      <p:ext uri="{BB962C8B-B14F-4D97-AF65-F5344CB8AC3E}">
        <p14:creationId xmlns:p14="http://schemas.microsoft.com/office/powerpoint/2010/main" val="2830769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technology can assist older people to care safely, to maintain independence. Assistive technologies can be used to help with daily living, and remote monitoring can be used to determine when more support might be required (</a:t>
            </a:r>
            <a:r>
              <a:rPr lang="en-US" sz="1200" kern="1200" dirty="0" err="1">
                <a:solidFill>
                  <a:schemeClr val="tx1"/>
                </a:solidFill>
                <a:effectLst/>
                <a:latin typeface="+mn-lt"/>
                <a:ea typeface="+mn-ea"/>
                <a:cs typeface="+mn-cs"/>
              </a:rPr>
              <a:t>Pajalic</a:t>
            </a:r>
            <a:r>
              <a:rPr lang="en-US" sz="1200" kern="1200" dirty="0">
                <a:solidFill>
                  <a:schemeClr val="tx1"/>
                </a:solidFill>
                <a:effectLst/>
                <a:latin typeface="+mn-lt"/>
                <a:ea typeface="+mn-ea"/>
                <a:cs typeface="+mn-cs"/>
              </a:rPr>
              <a:t> et al., 2023). Technologies aren't right for all people, though. Digital skills, acceptance and access has the potential to impact on whether older people are able to benefit from these services (Zhang, 2023).</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10</a:t>
            </a:fld>
            <a:endParaRPr lang="en-US"/>
          </a:p>
        </p:txBody>
      </p:sp>
    </p:spTree>
    <p:extLst>
      <p:ext uri="{BB962C8B-B14F-4D97-AF65-F5344CB8AC3E}">
        <p14:creationId xmlns:p14="http://schemas.microsoft.com/office/powerpoint/2010/main" val="3564396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Technology can give people back their independence and their sense of security, but not for all people. Some older people may be excluded from technology due to digital exclusion ( Wu et al., 2026). Equally important is acceptance since some individuals do not find the use of new technology easy (</a:t>
            </a:r>
            <a:r>
              <a:rPr lang="en-US" sz="1200" kern="1200" dirty="0" err="1">
                <a:solidFill>
                  <a:schemeClr val="tx1"/>
                </a:solidFill>
                <a:effectLst/>
                <a:latin typeface="+mn-lt"/>
                <a:ea typeface="+mn-ea"/>
                <a:cs typeface="+mn-cs"/>
              </a:rPr>
              <a:t>Murciano</a:t>
            </a:r>
            <a:r>
              <a:rPr lang="en-US" sz="1200" kern="1200" dirty="0">
                <a:solidFill>
                  <a:schemeClr val="tx1"/>
                </a:solidFill>
                <a:effectLst/>
                <a:latin typeface="+mn-lt"/>
                <a:ea typeface="+mn-ea"/>
                <a:cs typeface="+mn-cs"/>
              </a:rPr>
              <a:t> Hueso et al., 2022). So, technology should complement and not supplant the vital interaction we share as humans.</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11</a:t>
            </a:fld>
            <a:endParaRPr lang="en-US"/>
          </a:p>
        </p:txBody>
      </p:sp>
    </p:spTree>
    <p:extLst>
      <p:ext uri="{BB962C8B-B14F-4D97-AF65-F5344CB8AC3E}">
        <p14:creationId xmlns:p14="http://schemas.microsoft.com/office/powerpoint/2010/main" val="31895899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There is evidence for a positive impact on independence by hashing out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and community-based approaches where they match the individual need (Crocker et al., 2024). Preventive support can also contribute to sustaining the abilities of old people. Despite the potential benefits of technology-supported care, however, not everyone benefits; digital exclusion might be responsible for this (Wu et al., 2026). This is a reflection of the need for flexible approaches to social care to be used, not just a single solution for all.</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12</a:t>
            </a:fld>
            <a:endParaRPr lang="en-US"/>
          </a:p>
        </p:txBody>
      </p:sp>
    </p:spTree>
    <p:extLst>
      <p:ext uri="{BB962C8B-B14F-4D97-AF65-F5344CB8AC3E}">
        <p14:creationId xmlns:p14="http://schemas.microsoft.com/office/powerpoint/2010/main" val="315731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 is shown how social care can enable someone to be independent by looking at Community-based interventions (CBI). There is evidence that complex community interventions have been effective in supporting older people to remain independent (Crocker et al., 2024). The outcome may be impacted by access to services and circumstances of the individual, though. The key for the lessons is that support should be offered at an earlier stage and tailored to the needs of the person as opposed to when they are more dependent.</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13</a:t>
            </a:fld>
            <a:endParaRPr lang="en-US"/>
          </a:p>
        </p:txBody>
      </p:sp>
    </p:spTree>
    <p:extLst>
      <p:ext uri="{BB962C8B-B14F-4D97-AF65-F5344CB8AC3E}">
        <p14:creationId xmlns:p14="http://schemas.microsoft.com/office/powerpoint/2010/main" val="8319746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Older people can live independently for longer with preventative and/or community care. Improved staffing, training and workforce support can assist services to meet rising demand. Appropriate technology can also help people to be independent, and digital exclusion needs to be addressed. The use of technology should be integrated to supplement rather than supplant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(Wu et al., 2026).</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14</a:t>
            </a:fld>
            <a:endParaRPr lang="en-US"/>
          </a:p>
        </p:txBody>
      </p:sp>
    </p:spTree>
    <p:extLst>
      <p:ext uri="{BB962C8B-B14F-4D97-AF65-F5344CB8AC3E}">
        <p14:creationId xmlns:p14="http://schemas.microsoft.com/office/powerpoint/2010/main" val="31423609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Improvements can be challenging to achieve due to lack of funding or staffing levels, or inequitable access. Some older people may not reap the benefits of technology due to digital exclusion (Wu et al., 2026). Addressing these barriers can be done through better workforce planning, support within the community, and virtual assistance. In total, 'population ageing' puts increasing pressure on social care and therefore the provision of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preventative and accessible social care is key to promoting good wellbeing and reduce dependency.</a:t>
            </a:r>
          </a:p>
          <a:p>
            <a:endParaRPr lang="en-US" dirty="0"/>
          </a:p>
        </p:txBody>
      </p:sp>
      <p:sp>
        <p:nvSpPr>
          <p:cNvPr id="4" name="Slide Number Placeholder 3"/>
          <p:cNvSpPr>
            <a:spLocks noGrp="1"/>
          </p:cNvSpPr>
          <p:nvPr>
            <p:ph type="sldNum" sz="quarter" idx="5"/>
          </p:nvPr>
        </p:nvSpPr>
        <p:spPr/>
        <p:txBody>
          <a:bodyPr/>
          <a:lstStyle/>
          <a:p>
            <a:fld id="{A9AFA8BA-BBB2-4783-A36B-C9C5CD738906}" type="slidenum">
              <a:rPr lang="en-US" smtClean="0"/>
              <a:t>15</a:t>
            </a:fld>
            <a:endParaRPr lang="en-US"/>
          </a:p>
        </p:txBody>
      </p:sp>
    </p:spTree>
    <p:extLst>
      <p:ext uri="{BB962C8B-B14F-4D97-AF65-F5344CB8AC3E}">
        <p14:creationId xmlns:p14="http://schemas.microsoft.com/office/powerpoint/2010/main" val="1858457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AE01D-020D-0D4F-C4EC-73E908B136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706F120-3EBF-252A-C041-F2EC697859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F58E95-0F3E-A3C4-5636-DFA74B654113}"/>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5" name="Footer Placeholder 4">
            <a:extLst>
              <a:ext uri="{FF2B5EF4-FFF2-40B4-BE49-F238E27FC236}">
                <a16:creationId xmlns:a16="http://schemas.microsoft.com/office/drawing/2014/main" id="{7B22586B-328A-B458-4D68-5DECB4E91F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84B283-7597-77E2-064F-2CF6074C3AA7}"/>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3197886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E5415-AA3C-AB12-CB19-789804BEB8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2A27D17-07B2-CEA9-DF58-D9F32B8590B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2CFDB1-C66B-3C60-7731-3757188391F2}"/>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5" name="Footer Placeholder 4">
            <a:extLst>
              <a:ext uri="{FF2B5EF4-FFF2-40B4-BE49-F238E27FC236}">
                <a16:creationId xmlns:a16="http://schemas.microsoft.com/office/drawing/2014/main" id="{D96CD009-5953-6363-E7A5-B181562D3B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B6437-563F-BB01-12BC-4306AD9DF5D7}"/>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2268917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B2CB6-CA1C-ACA6-8FAF-6495C644574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CD8653D-9FFF-F80E-C4D5-DAB74F8D7DB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A762B21-0C39-6233-9858-6204F41E652F}"/>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5" name="Footer Placeholder 4">
            <a:extLst>
              <a:ext uri="{FF2B5EF4-FFF2-40B4-BE49-F238E27FC236}">
                <a16:creationId xmlns:a16="http://schemas.microsoft.com/office/drawing/2014/main" id="{EA4BF47B-0491-3A1F-1297-F747CD71F0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43E385-002A-D37D-ED77-59785B507494}"/>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90043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65045-10CB-F2C0-7938-FA495E95F91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B8B750-230A-26E1-512D-8A5FEB8C72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78DCA40-9A17-EE13-77DF-AB87AC73F7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E3DF14B-5A7C-70C2-7101-D3AF2E88DAD2}"/>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6" name="Footer Placeholder 5">
            <a:extLst>
              <a:ext uri="{FF2B5EF4-FFF2-40B4-BE49-F238E27FC236}">
                <a16:creationId xmlns:a16="http://schemas.microsoft.com/office/drawing/2014/main" id="{F6B4D260-8045-E070-68D0-B69A213464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D0A82D9-5BB4-0CFB-5112-E68EDE968729}"/>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4149875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520CE-EA50-0662-7DE5-8B138A483E7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FD0BB0B-6940-8070-C0D8-3EF94B251D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BF0DD88-84E3-55CA-ADFB-2645714878A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A17619A-50B7-5C3F-A905-29EA49CDFE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9B5175-51FD-C8CB-5BD0-D2FC270D49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A1A795B-ECD0-5594-4618-4723F75EDC0C}"/>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8" name="Footer Placeholder 7">
            <a:extLst>
              <a:ext uri="{FF2B5EF4-FFF2-40B4-BE49-F238E27FC236}">
                <a16:creationId xmlns:a16="http://schemas.microsoft.com/office/drawing/2014/main" id="{6832BCAB-819F-CC3C-06D7-2DDF127548D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F385CC-E1EC-E9EC-4B5F-F2D2F6462CFB}"/>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3278481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E6366-3E48-4050-583E-2C25A7C30E9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069F52A-1C48-1D46-1239-5F3CB8FB8709}"/>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4" name="Footer Placeholder 3">
            <a:extLst>
              <a:ext uri="{FF2B5EF4-FFF2-40B4-BE49-F238E27FC236}">
                <a16:creationId xmlns:a16="http://schemas.microsoft.com/office/drawing/2014/main" id="{C1A713A3-9054-7ADA-77DD-7055069D078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F513A56-5385-3608-492B-DF6E350741E8}"/>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894453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6AC453-F373-CEDB-E436-00461C0492A1}"/>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3" name="Footer Placeholder 2">
            <a:extLst>
              <a:ext uri="{FF2B5EF4-FFF2-40B4-BE49-F238E27FC236}">
                <a16:creationId xmlns:a16="http://schemas.microsoft.com/office/drawing/2014/main" id="{013FD711-0ADC-8E76-E971-B7262386549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7E2F77C-A20A-25A0-25C8-25F6CB8365A5}"/>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1129544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AB5D1-E7DC-6548-EA57-B805CCECF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810BC4-76DC-A14B-4423-8602B93202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96328C9-DE28-0A78-C7F5-9D15CE7B7E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DA4F1A-928A-DE1C-7683-958736BC217A}"/>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6" name="Footer Placeholder 5">
            <a:extLst>
              <a:ext uri="{FF2B5EF4-FFF2-40B4-BE49-F238E27FC236}">
                <a16:creationId xmlns:a16="http://schemas.microsoft.com/office/drawing/2014/main" id="{A32C9CE4-BE1B-E6A0-B40F-0B17FAEF54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8904C7-EAC2-EE66-D0BB-EDABCB44C39E}"/>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1316132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9B042-DA53-25CC-3031-A5FC4A36F1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6A8DE70-A4CB-1E41-2577-D6858202D8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6FB2AD8-AC41-888D-AAA3-F03F62682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61E962-4185-6B6A-0F7F-F296DFFF9B5F}"/>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6" name="Footer Placeholder 5">
            <a:extLst>
              <a:ext uri="{FF2B5EF4-FFF2-40B4-BE49-F238E27FC236}">
                <a16:creationId xmlns:a16="http://schemas.microsoft.com/office/drawing/2014/main" id="{7BFDAC4D-A01A-0055-A9AC-0771C258B4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51AEC9-41A2-8332-0BA1-274C246CB5DD}"/>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1859908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B375B-C992-4BC5-1765-EE82C720123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EB63BCB-CC10-99DF-CAE1-88F99C218C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FD2905-7486-0342-DD60-5CCEA760E37E}"/>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5" name="Footer Placeholder 4">
            <a:extLst>
              <a:ext uri="{FF2B5EF4-FFF2-40B4-BE49-F238E27FC236}">
                <a16:creationId xmlns:a16="http://schemas.microsoft.com/office/drawing/2014/main" id="{09F70279-8FFE-E24B-3F90-4BAB9046E0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7C2634-FDAC-0775-167B-608E78D63FC6}"/>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2217199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B35A8A-4BAE-F69C-49D3-2C5F2E56408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A4D0902-CB87-05C1-97B2-ED9AF4E76C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0E3E91-AF44-5535-4BE3-E9F333D324A0}"/>
              </a:ext>
            </a:extLst>
          </p:cNvPr>
          <p:cNvSpPr>
            <a:spLocks noGrp="1"/>
          </p:cNvSpPr>
          <p:nvPr>
            <p:ph type="dt" sz="half" idx="10"/>
          </p:nvPr>
        </p:nvSpPr>
        <p:spPr/>
        <p:txBody>
          <a:bodyPr/>
          <a:lstStyle/>
          <a:p>
            <a:fld id="{6E3B6A82-B17B-4B03-8DA3-E3B375142833}" type="datetimeFigureOut">
              <a:rPr lang="en-US" smtClean="0"/>
              <a:t>10/21/2026</a:t>
            </a:fld>
            <a:endParaRPr lang="en-US"/>
          </a:p>
        </p:txBody>
      </p:sp>
      <p:sp>
        <p:nvSpPr>
          <p:cNvPr id="5" name="Footer Placeholder 4">
            <a:extLst>
              <a:ext uri="{FF2B5EF4-FFF2-40B4-BE49-F238E27FC236}">
                <a16:creationId xmlns:a16="http://schemas.microsoft.com/office/drawing/2014/main" id="{3813F2F0-0D2C-C56A-8E45-CF2556D78A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885C61-7822-8F00-1EA4-2E4FB1D5EC34}"/>
              </a:ext>
            </a:extLst>
          </p:cNvPr>
          <p:cNvSpPr>
            <a:spLocks noGrp="1"/>
          </p:cNvSpPr>
          <p:nvPr>
            <p:ph type="sldNum" sz="quarter" idx="12"/>
          </p:nvPr>
        </p:nvSpPr>
        <p:spPr/>
        <p:txBody>
          <a:bodyPr/>
          <a:lstStyle/>
          <a:p>
            <a:fld id="{EAB8CDB6-5AAD-48DC-A50A-F547BFE48E6B}" type="slidenum">
              <a:rPr lang="en-US" smtClean="0"/>
              <a:t>‹#›</a:t>
            </a:fld>
            <a:endParaRPr lang="en-US"/>
          </a:p>
        </p:txBody>
      </p:sp>
    </p:spTree>
    <p:extLst>
      <p:ext uri="{BB962C8B-B14F-4D97-AF65-F5344CB8AC3E}">
        <p14:creationId xmlns:p14="http://schemas.microsoft.com/office/powerpoint/2010/main" val="1658271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E78346-7267-4CE0-43FF-C73C91E899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7E3806B-C1D5-BE01-F130-4BE920E7DA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BA6AD3-3E7B-3A3E-8237-0E52089D70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E3B6A82-B17B-4B03-8DA3-E3B375142833}" type="datetimeFigureOut">
              <a:rPr lang="en-US" smtClean="0"/>
              <a:t>10/21/2026</a:t>
            </a:fld>
            <a:endParaRPr lang="en-US"/>
          </a:p>
        </p:txBody>
      </p:sp>
      <p:sp>
        <p:nvSpPr>
          <p:cNvPr id="5" name="Footer Placeholder 4">
            <a:extLst>
              <a:ext uri="{FF2B5EF4-FFF2-40B4-BE49-F238E27FC236}">
                <a16:creationId xmlns:a16="http://schemas.microsoft.com/office/drawing/2014/main" id="{2924FFEB-D109-C5DD-C3F4-A3811992EB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354A960-D357-AD0A-4ADD-A9525FAA6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AB8CDB6-5AAD-48DC-A50A-F547BFE48E6B}" type="slidenum">
              <a:rPr lang="en-US" smtClean="0"/>
              <a:t>‹#›</a:t>
            </a:fld>
            <a:endParaRPr lang="en-US"/>
          </a:p>
        </p:txBody>
      </p:sp>
    </p:spTree>
    <p:extLst>
      <p:ext uri="{BB962C8B-B14F-4D97-AF65-F5344CB8AC3E}">
        <p14:creationId xmlns:p14="http://schemas.microsoft.com/office/powerpoint/2010/main" val="28748020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slideLayout" Target="../slideLayouts/slideLayout2.xml"/><Relationship Id="rId7" Type="http://schemas.openxmlformats.org/officeDocument/2006/relationships/diagramLayout" Target="../diagrams/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Data" Target="../diagrams/data1.xml"/><Relationship Id="rId11" Type="http://schemas.openxmlformats.org/officeDocument/2006/relationships/image" Target="../media/image2.png"/><Relationship Id="rId5" Type="http://schemas.openxmlformats.org/officeDocument/2006/relationships/image" Target="../media/image3.jpeg"/><Relationship Id="rId10" Type="http://schemas.microsoft.com/office/2007/relationships/diagramDrawing" Target="../diagrams/drawing1.xml"/><Relationship Id="rId4" Type="http://schemas.openxmlformats.org/officeDocument/2006/relationships/notesSlide" Target="../notesSlides/notesSlide1.xml"/><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notesSlide" Target="../notesSlides/notesSlide2.xm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slideLayout" Target="../slideLayouts/slideLayout2.xml"/><Relationship Id="rId7" Type="http://schemas.openxmlformats.org/officeDocument/2006/relationships/diagramLayout" Target="../diagrams/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Data" Target="../diagrams/data3.xml"/><Relationship Id="rId11" Type="http://schemas.openxmlformats.org/officeDocument/2006/relationships/image" Target="../media/image2.png"/><Relationship Id="rId5" Type="http://schemas.openxmlformats.org/officeDocument/2006/relationships/image" Target="../media/image4.jpg"/><Relationship Id="rId10" Type="http://schemas.microsoft.com/office/2007/relationships/diagramDrawing" Target="../diagrams/drawing3.xml"/><Relationship Id="rId4" Type="http://schemas.openxmlformats.org/officeDocument/2006/relationships/notesSlide" Target="../notesSlides/notesSlide3.xml"/><Relationship Id="rId9" Type="http://schemas.openxmlformats.org/officeDocument/2006/relationships/diagramColors" Target="../diagrams/colors3.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2.png"/><Relationship Id="rId4" Type="http://schemas.openxmlformats.org/officeDocument/2006/relationships/notesSlide" Target="../notesSlides/notesSlide4.xml"/><Relationship Id="rId9" Type="http://schemas.microsoft.com/office/2007/relationships/diagramDrawing" Target="../diagrams/drawing4.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2.xml"/><Relationship Id="rId7" Type="http://schemas.openxmlformats.org/officeDocument/2006/relationships/diagramQuickStyle" Target="../diagrams/quickStyle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2.png"/><Relationship Id="rId4" Type="http://schemas.openxmlformats.org/officeDocument/2006/relationships/notesSlide" Target="../notesSlides/notesSlide5.xml"/><Relationship Id="rId9" Type="http://schemas.microsoft.com/office/2007/relationships/diagramDrawing" Target="../diagrams/drawing5.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2.xml"/><Relationship Id="rId7" Type="http://schemas.openxmlformats.org/officeDocument/2006/relationships/diagramQuickStyle" Target="../diagrams/quickStyle6.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2.png"/><Relationship Id="rId4" Type="http://schemas.openxmlformats.org/officeDocument/2006/relationships/notesSlide" Target="../notesSlides/notesSlide6.xml"/><Relationship Id="rId9" Type="http://schemas.microsoft.com/office/2007/relationships/diagramDrawing" Target="../diagrams/drawing6.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2.xml"/><Relationship Id="rId7" Type="http://schemas.openxmlformats.org/officeDocument/2006/relationships/diagramQuickStyle" Target="../diagrams/quickStyle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2.png"/><Relationship Id="rId4" Type="http://schemas.openxmlformats.org/officeDocument/2006/relationships/notesSlide" Target="../notesSlides/notesSlide7.xml"/><Relationship Id="rId9" Type="http://schemas.microsoft.com/office/2007/relationships/diagramDrawing" Target="../diagrams/drawing7.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2.xml"/><Relationship Id="rId7" Type="http://schemas.openxmlformats.org/officeDocument/2006/relationships/diagramQuickStyle" Target="../diagrams/quickStyle8.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8.xml"/><Relationship Id="rId5" Type="http://schemas.openxmlformats.org/officeDocument/2006/relationships/diagramData" Target="../diagrams/data8.xml"/><Relationship Id="rId10" Type="http://schemas.openxmlformats.org/officeDocument/2006/relationships/image" Target="../media/image2.png"/><Relationship Id="rId4" Type="http://schemas.openxmlformats.org/officeDocument/2006/relationships/notesSlide" Target="../notesSlides/notesSlide8.xml"/><Relationship Id="rId9" Type="http://schemas.microsoft.com/office/2007/relationships/diagramDrawing" Target="../diagrams/drawing8.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9.xml"/><Relationship Id="rId3" Type="http://schemas.openxmlformats.org/officeDocument/2006/relationships/slideLayout" Target="../slideLayouts/slideLayout2.xml"/><Relationship Id="rId7" Type="http://schemas.openxmlformats.org/officeDocument/2006/relationships/diagramLayout" Target="../diagrams/layout9.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Data" Target="../diagrams/data9.xml"/><Relationship Id="rId11" Type="http://schemas.openxmlformats.org/officeDocument/2006/relationships/image" Target="../media/image2.png"/><Relationship Id="rId5" Type="http://schemas.openxmlformats.org/officeDocument/2006/relationships/image" Target="../media/image5.jpg"/><Relationship Id="rId10" Type="http://schemas.microsoft.com/office/2007/relationships/diagramDrawing" Target="../diagrams/drawing9.xml"/><Relationship Id="rId4" Type="http://schemas.openxmlformats.org/officeDocument/2006/relationships/notesSlide" Target="../notesSlides/notesSlide9.xml"/><Relationship Id="rId9" Type="http://schemas.openxmlformats.org/officeDocument/2006/relationships/diagramColors" Target="../diagrams/colors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slideLayout" Target="../slideLayouts/slideLayout2.xml"/><Relationship Id="rId7" Type="http://schemas.openxmlformats.org/officeDocument/2006/relationships/diagramQuickStyle" Target="../diagrams/quickStyle10.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10.xml"/><Relationship Id="rId5" Type="http://schemas.openxmlformats.org/officeDocument/2006/relationships/diagramData" Target="../diagrams/data10.xml"/><Relationship Id="rId10" Type="http://schemas.openxmlformats.org/officeDocument/2006/relationships/image" Target="../media/image2.png"/><Relationship Id="rId4" Type="http://schemas.openxmlformats.org/officeDocument/2006/relationships/notesSlide" Target="../notesSlides/notesSlide11.xml"/><Relationship Id="rId9" Type="http://schemas.microsoft.com/office/2007/relationships/diagramDrawing" Target="../diagrams/drawing10.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11.xml"/><Relationship Id="rId3" Type="http://schemas.openxmlformats.org/officeDocument/2006/relationships/slideLayout" Target="../slideLayouts/slideLayout2.xml"/><Relationship Id="rId7" Type="http://schemas.openxmlformats.org/officeDocument/2006/relationships/diagramQuickStyle" Target="../diagrams/quickStyle11.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Layout" Target="../diagrams/layout11.xml"/><Relationship Id="rId5" Type="http://schemas.openxmlformats.org/officeDocument/2006/relationships/diagramData" Target="../diagrams/data11.xml"/><Relationship Id="rId10" Type="http://schemas.openxmlformats.org/officeDocument/2006/relationships/image" Target="../media/image2.png"/><Relationship Id="rId4" Type="http://schemas.openxmlformats.org/officeDocument/2006/relationships/notesSlide" Target="../notesSlides/notesSlide12.xml"/><Relationship Id="rId9" Type="http://schemas.microsoft.com/office/2007/relationships/diagramDrawing" Target="../diagrams/drawing11.xml"/></Relationships>
</file>

<file path=ppt/slides/_rels/slide14.xml.rels><?xml version="1.0" encoding="UTF-8" standalone="yes"?>
<Relationships xmlns="http://schemas.openxmlformats.org/package/2006/relationships"><Relationship Id="rId8" Type="http://schemas.openxmlformats.org/officeDocument/2006/relationships/diagramQuickStyle" Target="../diagrams/quickStyle12.xml"/><Relationship Id="rId3" Type="http://schemas.openxmlformats.org/officeDocument/2006/relationships/slideLayout" Target="../slideLayouts/slideLayout2.xml"/><Relationship Id="rId7" Type="http://schemas.openxmlformats.org/officeDocument/2006/relationships/diagramLayout" Target="../diagrams/layout1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diagramData" Target="../diagrams/data12.xml"/><Relationship Id="rId11" Type="http://schemas.openxmlformats.org/officeDocument/2006/relationships/image" Target="../media/image2.png"/><Relationship Id="rId5" Type="http://schemas.openxmlformats.org/officeDocument/2006/relationships/image" Target="../media/image6.jpeg"/><Relationship Id="rId10" Type="http://schemas.microsoft.com/office/2007/relationships/diagramDrawing" Target="../diagrams/drawing12.xml"/><Relationship Id="rId4" Type="http://schemas.openxmlformats.org/officeDocument/2006/relationships/notesSlide" Target="../notesSlides/notesSlide13.xml"/><Relationship Id="rId9" Type="http://schemas.openxmlformats.org/officeDocument/2006/relationships/diagramColors" Target="../diagrams/colors12.xml"/></Relationships>
</file>

<file path=ppt/slides/_rels/slide15.xml.rels><?xml version="1.0" encoding="UTF-8" standalone="yes"?>
<Relationships xmlns="http://schemas.openxmlformats.org/package/2006/relationships"><Relationship Id="rId8" Type="http://schemas.openxmlformats.org/officeDocument/2006/relationships/diagramQuickStyle" Target="../diagrams/quickStyle13.xml"/><Relationship Id="rId3" Type="http://schemas.openxmlformats.org/officeDocument/2006/relationships/slideLayout" Target="../slideLayouts/slideLayout2.xml"/><Relationship Id="rId7" Type="http://schemas.openxmlformats.org/officeDocument/2006/relationships/diagramLayout" Target="../diagrams/layout13.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diagramData" Target="../diagrams/data13.xml"/><Relationship Id="rId11" Type="http://schemas.openxmlformats.org/officeDocument/2006/relationships/image" Target="../media/image2.png"/><Relationship Id="rId5" Type="http://schemas.openxmlformats.org/officeDocument/2006/relationships/image" Target="../media/image7.jpeg"/><Relationship Id="rId10" Type="http://schemas.microsoft.com/office/2007/relationships/diagramDrawing" Target="../diagrams/drawing13.xml"/><Relationship Id="rId4" Type="http://schemas.openxmlformats.org/officeDocument/2006/relationships/notesSlide" Target="../notesSlides/notesSlide14.xml"/><Relationship Id="rId9" Type="http://schemas.openxmlformats.org/officeDocument/2006/relationships/diagramColors" Target="../diagrams/colors13.xml"/></Relationships>
</file>

<file path=ppt/slides/_rels/slide16.xml.rels><?xml version="1.0" encoding="UTF-8" standalone="yes"?>
<Relationships xmlns="http://schemas.openxmlformats.org/package/2006/relationships"><Relationship Id="rId8" Type="http://schemas.openxmlformats.org/officeDocument/2006/relationships/hyperlink" Target="https://doi.org/10.1111/hsc.13682?utm_source=chatgpt.com" TargetMode="External"/><Relationship Id="rId3" Type="http://schemas.openxmlformats.org/officeDocument/2006/relationships/hyperlink" Target="https://www.cqc.org.uk/publications/major-report/state-care/2024-2025?utm_source=chatgpt.com" TargetMode="External"/><Relationship Id="rId7" Type="http://schemas.openxmlformats.org/officeDocument/2006/relationships/hyperlink" Target="https://digital.nhs.uk/data-and-information/publications/statistical/health-survey-for-england/2021?utm_source=chatgpt.com" TargetMode="External"/><Relationship Id="rId2" Type="http://schemas.openxmlformats.org/officeDocument/2006/relationships/hyperlink" Target="https://doi.org/10.1136/bmj-2023-077764?utm_source=chatgpt.com" TargetMode="External"/><Relationship Id="rId1" Type="http://schemas.openxmlformats.org/officeDocument/2006/relationships/slideLayout" Target="../slideLayouts/slideLayout2.xml"/><Relationship Id="rId6" Type="http://schemas.openxmlformats.org/officeDocument/2006/relationships/hyperlink" Target="https://doi.org/10.1001/jamanetworkopen.2022.36676?utm_source=chatgpt.com" TargetMode="External"/><Relationship Id="rId11" Type="http://schemas.openxmlformats.org/officeDocument/2006/relationships/hyperlink" Target="https://doi.org/10.1177/09636625231171677?utm_source=chatgpt.com" TargetMode="External"/><Relationship Id="rId5" Type="http://schemas.openxmlformats.org/officeDocument/2006/relationships/hyperlink" Target="https://doi.org/10.1016/j.gerinurse.2020.08.004?utm_source=chatgpt.com" TargetMode="External"/><Relationship Id="rId10" Type="http://schemas.openxmlformats.org/officeDocument/2006/relationships/hyperlink" Target="https://doi.org/10.1017/S0144686X17001118?utm_source=chatgpt.com" TargetMode="External"/><Relationship Id="rId4" Type="http://schemas.openxmlformats.org/officeDocument/2006/relationships/hyperlink" Target="https://www.gov.uk/government/publications/care-act-statutory-guidance/care-and-support-statutory-guidance?utm_source=chatgpt.com" TargetMode="External"/><Relationship Id="rId9" Type="http://schemas.openxmlformats.org/officeDocument/2006/relationships/hyperlink" Target="https://www.skillsforcare.org.uk/Adult-Social-Care-Workforce-Data/Workforce-intelligence/publications/national-information/The-state-of-the-adult-social-care-sector-and-workforce-in-England.aspx?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73BCEA90-F7D5-4EC1-9BE2-5A49A20F4B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9848F91B-FA65-4A06-A177-8CCF7EBC86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12178410" cy="61950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1976CB8-14A0-51A5-DF9A-CFF038F194E6}"/>
              </a:ext>
            </a:extLst>
          </p:cNvPr>
          <p:cNvPicPr>
            <a:picLocks noChangeAspect="1"/>
          </p:cNvPicPr>
          <p:nvPr/>
        </p:nvPicPr>
        <p:blipFill>
          <a:blip r:embed="rId4">
            <a:alphaModFix amt="30000"/>
            <a:extLst>
              <a:ext uri="{28A0092B-C50C-407E-A947-70E740481C1C}">
                <a14:useLocalDpi xmlns:a14="http://schemas.microsoft.com/office/drawing/2010/main" val="0"/>
              </a:ext>
            </a:extLst>
          </a:blip>
          <a:srcRect l="13778" r="25895" b="9091"/>
          <a:stretch>
            <a:fillRect/>
          </a:stretch>
        </p:blipFill>
        <p:spPr>
          <a:xfrm>
            <a:off x="2180729" y="0"/>
            <a:ext cx="7830545" cy="6195072"/>
          </a:xfrm>
          <a:prstGeom prst="rect">
            <a:avLst/>
          </a:prstGeom>
        </p:spPr>
      </p:pic>
      <p:sp>
        <p:nvSpPr>
          <p:cNvPr id="42" name="Graphic 14">
            <a:extLst>
              <a:ext uri="{FF2B5EF4-FFF2-40B4-BE49-F238E27FC236}">
                <a16:creationId xmlns:a16="http://schemas.microsoft.com/office/drawing/2014/main" id="{2CF7CF5F-D747-47B3-80B1-8392750446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2"/>
            <a:ext cx="2743200" cy="2746621"/>
          </a:xfrm>
          <a:custGeom>
            <a:avLst/>
            <a:gdLst>
              <a:gd name="connsiteX0" fmla="*/ 2616327 w 2616326"/>
              <a:gd name="connsiteY0" fmla="*/ 634841 h 2618803"/>
              <a:gd name="connsiteX1" fmla="*/ 2616327 w 2616326"/>
              <a:gd name="connsiteY1" fmla="*/ 0 h 2618803"/>
              <a:gd name="connsiteX2" fmla="*/ 0 w 2616326"/>
              <a:gd name="connsiteY2" fmla="*/ 0 h 2618803"/>
              <a:gd name="connsiteX3" fmla="*/ 0 w 2616326"/>
              <a:gd name="connsiteY3" fmla="*/ 2618804 h 2618803"/>
              <a:gd name="connsiteX4" fmla="*/ 634270 w 2616326"/>
              <a:gd name="connsiteY4" fmla="*/ 2618804 h 2618803"/>
              <a:gd name="connsiteX5" fmla="*/ 2616327 w 2616326"/>
              <a:gd name="connsiteY5" fmla="*/ 634841 h 2618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6326" h="2618803">
                <a:moveTo>
                  <a:pt x="2616327" y="634841"/>
                </a:moveTo>
                <a:lnTo>
                  <a:pt x="2616327" y="0"/>
                </a:lnTo>
                <a:lnTo>
                  <a:pt x="0" y="0"/>
                </a:lnTo>
                <a:lnTo>
                  <a:pt x="0" y="2618804"/>
                </a:lnTo>
                <a:lnTo>
                  <a:pt x="634270" y="2618804"/>
                </a:lnTo>
                <a:cubicBezTo>
                  <a:pt x="634270" y="1523143"/>
                  <a:pt x="1521619" y="634841"/>
                  <a:pt x="2616327" y="634841"/>
                </a:cubicBezTo>
                <a:close/>
              </a:path>
            </a:pathLst>
          </a:custGeom>
          <a:solidFill>
            <a:schemeClr val="bg1">
              <a:alpha val="25000"/>
            </a:schemeClr>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DE8AC2C-990A-DF17-BC46-88946A326E23}"/>
              </a:ext>
            </a:extLst>
          </p:cNvPr>
          <p:cNvSpPr>
            <a:spLocks noGrp="1"/>
          </p:cNvSpPr>
          <p:nvPr>
            <p:ph type="ctrTitle"/>
          </p:nvPr>
        </p:nvSpPr>
        <p:spPr>
          <a:xfrm>
            <a:off x="1371599" y="224404"/>
            <a:ext cx="9283781" cy="2595563"/>
          </a:xfrm>
        </p:spPr>
        <p:txBody>
          <a:bodyPr>
            <a:normAutofit/>
          </a:bodyPr>
          <a:lstStyle/>
          <a:p>
            <a:r>
              <a:rPr lang="en-US" sz="5000" b="1" dirty="0">
                <a:solidFill>
                  <a:schemeClr val="bg1"/>
                </a:solidFill>
              </a:rPr>
              <a:t>The Impact of an Ageing Population on Social Care Provision in the UK</a:t>
            </a:r>
            <a:endParaRPr lang="en-US" sz="5000" dirty="0">
              <a:solidFill>
                <a:schemeClr val="bg1"/>
              </a:solidFill>
            </a:endParaRPr>
          </a:p>
        </p:txBody>
      </p:sp>
      <p:sp>
        <p:nvSpPr>
          <p:cNvPr id="44" name="Graphic 14">
            <a:extLst>
              <a:ext uri="{FF2B5EF4-FFF2-40B4-BE49-F238E27FC236}">
                <a16:creationId xmlns:a16="http://schemas.microsoft.com/office/drawing/2014/main" id="{820B6604-1FF9-43F5-AC47-3D41CB2F56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448800" y="4111379"/>
            <a:ext cx="2743200" cy="2746621"/>
          </a:xfrm>
          <a:custGeom>
            <a:avLst/>
            <a:gdLst>
              <a:gd name="connsiteX0" fmla="*/ 2616327 w 2616326"/>
              <a:gd name="connsiteY0" fmla="*/ 634841 h 2618803"/>
              <a:gd name="connsiteX1" fmla="*/ 2616327 w 2616326"/>
              <a:gd name="connsiteY1" fmla="*/ 0 h 2618803"/>
              <a:gd name="connsiteX2" fmla="*/ 0 w 2616326"/>
              <a:gd name="connsiteY2" fmla="*/ 0 h 2618803"/>
              <a:gd name="connsiteX3" fmla="*/ 0 w 2616326"/>
              <a:gd name="connsiteY3" fmla="*/ 2618804 h 2618803"/>
              <a:gd name="connsiteX4" fmla="*/ 634270 w 2616326"/>
              <a:gd name="connsiteY4" fmla="*/ 2618804 h 2618803"/>
              <a:gd name="connsiteX5" fmla="*/ 2616327 w 2616326"/>
              <a:gd name="connsiteY5" fmla="*/ 634841 h 2618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6326" h="2618803">
                <a:moveTo>
                  <a:pt x="2616327" y="634841"/>
                </a:moveTo>
                <a:lnTo>
                  <a:pt x="2616327" y="0"/>
                </a:lnTo>
                <a:lnTo>
                  <a:pt x="0" y="0"/>
                </a:lnTo>
                <a:lnTo>
                  <a:pt x="0" y="2618804"/>
                </a:lnTo>
                <a:lnTo>
                  <a:pt x="634270" y="2618804"/>
                </a:lnTo>
                <a:cubicBezTo>
                  <a:pt x="634270" y="1523143"/>
                  <a:pt x="1521619" y="634841"/>
                  <a:pt x="2616327" y="634841"/>
                </a:cubicBezTo>
                <a:close/>
              </a:path>
            </a:pathLst>
          </a:custGeom>
          <a:solidFill>
            <a:schemeClr val="bg1"/>
          </a:solidFill>
          <a:ln w="9525" cap="flat">
            <a:noFill/>
            <a:prstDash val="solid"/>
            <a:miter/>
          </a:ln>
        </p:spPr>
        <p:txBody>
          <a:bodyPr rtlCol="0" anchor="ctr"/>
          <a:lstStyle/>
          <a:p>
            <a:endParaRPr lang="en-US"/>
          </a:p>
        </p:txBody>
      </p:sp>
      <p:sp>
        <p:nvSpPr>
          <p:cNvPr id="3" name="Subtitle 2">
            <a:extLst>
              <a:ext uri="{FF2B5EF4-FFF2-40B4-BE49-F238E27FC236}">
                <a16:creationId xmlns:a16="http://schemas.microsoft.com/office/drawing/2014/main" id="{7BC34CF1-622D-F110-7D5C-F964690FDFD0}"/>
              </a:ext>
            </a:extLst>
          </p:cNvPr>
          <p:cNvSpPr>
            <a:spLocks noGrp="1"/>
          </p:cNvSpPr>
          <p:nvPr>
            <p:ph type="subTitle" idx="1"/>
          </p:nvPr>
        </p:nvSpPr>
        <p:spPr>
          <a:xfrm>
            <a:off x="1403632" y="3602037"/>
            <a:ext cx="9283781" cy="2446338"/>
          </a:xfrm>
        </p:spPr>
        <p:txBody>
          <a:bodyPr>
            <a:normAutofit fontScale="92500" lnSpcReduction="10000"/>
          </a:bodyPr>
          <a:lstStyle/>
          <a:p>
            <a:pPr algn="l"/>
            <a:r>
              <a:rPr lang="en-US" sz="1500" b="1" dirty="0">
                <a:solidFill>
                  <a:schemeClr val="bg1"/>
                </a:solidFill>
              </a:rPr>
              <a:t>BSc (Hons) Health and Social Care</a:t>
            </a:r>
          </a:p>
          <a:p>
            <a:pPr algn="l"/>
            <a:r>
              <a:rPr lang="en-US" sz="1500" b="1" dirty="0">
                <a:solidFill>
                  <a:schemeClr val="bg1"/>
                </a:solidFill>
              </a:rPr>
              <a:t>Module: </a:t>
            </a:r>
            <a:r>
              <a:rPr lang="en-US" sz="1500" dirty="0">
                <a:solidFill>
                  <a:schemeClr val="bg1"/>
                </a:solidFill>
              </a:rPr>
              <a:t>Empowering the Older Person</a:t>
            </a:r>
          </a:p>
          <a:p>
            <a:pPr algn="l"/>
            <a:r>
              <a:rPr lang="en-US" sz="1500" b="1" dirty="0">
                <a:solidFill>
                  <a:schemeClr val="bg1"/>
                </a:solidFill>
              </a:rPr>
              <a:t>Module Code: </a:t>
            </a:r>
            <a:r>
              <a:rPr lang="en-US" sz="1500" dirty="0">
                <a:solidFill>
                  <a:schemeClr val="bg1"/>
                </a:solidFill>
              </a:rPr>
              <a:t>BMHP6027</a:t>
            </a:r>
            <a:endParaRPr lang="en-US" sz="1500" b="1" dirty="0">
              <a:solidFill>
                <a:schemeClr val="bg1"/>
              </a:solidFill>
            </a:endParaRPr>
          </a:p>
          <a:p>
            <a:pPr algn="l"/>
            <a:r>
              <a:rPr lang="en-US" sz="1500" b="1" dirty="0">
                <a:solidFill>
                  <a:schemeClr val="bg1"/>
                </a:solidFill>
              </a:rPr>
              <a:t>Student Name: </a:t>
            </a:r>
            <a:r>
              <a:rPr lang="en-US" sz="1500" dirty="0">
                <a:solidFill>
                  <a:schemeClr val="bg1"/>
                </a:solidFill>
              </a:rPr>
              <a:t>Yasmin Ramzan</a:t>
            </a:r>
          </a:p>
          <a:p>
            <a:pPr algn="l"/>
            <a:r>
              <a:rPr lang="en-US" sz="1500" b="1" dirty="0">
                <a:solidFill>
                  <a:schemeClr val="bg1"/>
                </a:solidFill>
              </a:rPr>
              <a:t>Student ID: </a:t>
            </a:r>
            <a:r>
              <a:rPr lang="en-US" sz="1500" dirty="0">
                <a:solidFill>
                  <a:schemeClr val="bg1"/>
                </a:solidFill>
              </a:rPr>
              <a:t>2331697</a:t>
            </a:r>
          </a:p>
          <a:p>
            <a:pPr algn="l"/>
            <a:r>
              <a:rPr lang="en-US" sz="1500" b="1" dirty="0">
                <a:solidFill>
                  <a:schemeClr val="bg1"/>
                </a:solidFill>
              </a:rPr>
              <a:t>Assessment: </a:t>
            </a:r>
            <a:r>
              <a:rPr lang="en-US" sz="1500" dirty="0">
                <a:solidFill>
                  <a:schemeClr val="bg1"/>
                </a:solidFill>
              </a:rPr>
              <a:t>Individual Presentation (Voice-Over)</a:t>
            </a:r>
          </a:p>
          <a:p>
            <a:pPr algn="l"/>
            <a:r>
              <a:rPr lang="en-US" sz="1500" b="1" dirty="0">
                <a:solidFill>
                  <a:schemeClr val="bg1"/>
                </a:solidFill>
              </a:rPr>
              <a:t>Lecturer: Tomy </a:t>
            </a:r>
            <a:r>
              <a:rPr lang="en-US" sz="1500" b="1" dirty="0" err="1">
                <a:solidFill>
                  <a:schemeClr val="bg1"/>
                </a:solidFill>
              </a:rPr>
              <a:t>Adattu</a:t>
            </a:r>
            <a:r>
              <a:rPr lang="en-US" sz="1500" b="1" dirty="0">
                <a:solidFill>
                  <a:schemeClr val="bg1"/>
                </a:solidFill>
              </a:rPr>
              <a:t> Chacko</a:t>
            </a:r>
          </a:p>
          <a:p>
            <a:pPr algn="l"/>
            <a:r>
              <a:rPr lang="en-US" sz="1500" b="1" dirty="0">
                <a:solidFill>
                  <a:schemeClr val="bg1"/>
                </a:solidFill>
              </a:rPr>
              <a:t>Submission Date: </a:t>
            </a:r>
            <a:r>
              <a:rPr lang="en-US" sz="1500" dirty="0">
                <a:solidFill>
                  <a:schemeClr val="bg1"/>
                </a:solidFill>
              </a:rPr>
              <a:t>25th October 2026</a:t>
            </a:r>
          </a:p>
        </p:txBody>
      </p:sp>
      <p:sp>
        <p:nvSpPr>
          <p:cNvPr id="46" name="Rectangle 45">
            <a:extLst>
              <a:ext uri="{FF2B5EF4-FFF2-40B4-BE49-F238E27FC236}">
                <a16:creationId xmlns:a16="http://schemas.microsoft.com/office/drawing/2014/main" id="{D98779F6-5395-4B82-BDCB-4ADF6A5BB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373"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Graphic 14">
            <a:extLst>
              <a:ext uri="{FF2B5EF4-FFF2-40B4-BE49-F238E27FC236}">
                <a16:creationId xmlns:a16="http://schemas.microsoft.com/office/drawing/2014/main" id="{CE1108CD-786E-4304-9504-9C5AD6482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9448800" y="-1"/>
            <a:ext cx="2743200" cy="2746621"/>
          </a:xfrm>
          <a:custGeom>
            <a:avLst/>
            <a:gdLst>
              <a:gd name="connsiteX0" fmla="*/ 2616327 w 2616326"/>
              <a:gd name="connsiteY0" fmla="*/ 634841 h 2618803"/>
              <a:gd name="connsiteX1" fmla="*/ 2616327 w 2616326"/>
              <a:gd name="connsiteY1" fmla="*/ 0 h 2618803"/>
              <a:gd name="connsiteX2" fmla="*/ 0 w 2616326"/>
              <a:gd name="connsiteY2" fmla="*/ 0 h 2618803"/>
              <a:gd name="connsiteX3" fmla="*/ 0 w 2616326"/>
              <a:gd name="connsiteY3" fmla="*/ 2618804 h 2618803"/>
              <a:gd name="connsiteX4" fmla="*/ 634270 w 2616326"/>
              <a:gd name="connsiteY4" fmla="*/ 2618804 h 2618803"/>
              <a:gd name="connsiteX5" fmla="*/ 2616327 w 2616326"/>
              <a:gd name="connsiteY5" fmla="*/ 634841 h 2618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6326" h="2618803">
                <a:moveTo>
                  <a:pt x="2616327" y="634841"/>
                </a:moveTo>
                <a:lnTo>
                  <a:pt x="2616327" y="0"/>
                </a:lnTo>
                <a:lnTo>
                  <a:pt x="0" y="0"/>
                </a:lnTo>
                <a:lnTo>
                  <a:pt x="0" y="2618804"/>
                </a:lnTo>
                <a:lnTo>
                  <a:pt x="634270" y="2618804"/>
                </a:lnTo>
                <a:cubicBezTo>
                  <a:pt x="634270" y="1523143"/>
                  <a:pt x="1521619" y="634841"/>
                  <a:pt x="2616327" y="634841"/>
                </a:cubicBezTo>
                <a:close/>
              </a:path>
            </a:pathLst>
          </a:custGeom>
          <a:solidFill>
            <a:schemeClr val="bg1">
              <a:alpha val="25000"/>
            </a:schemeClr>
          </a:solidFill>
          <a:ln w="9525" cap="flat">
            <a:noFill/>
            <a:prstDash val="solid"/>
            <a:miter/>
          </a:ln>
        </p:spPr>
        <p:txBody>
          <a:bodyPr rtlCol="0" anchor="ctr"/>
          <a:lstStyle/>
          <a:p>
            <a:endParaRPr lang="en-US"/>
          </a:p>
        </p:txBody>
      </p:sp>
      <p:sp>
        <p:nvSpPr>
          <p:cNvPr id="50" name="Rectangle 49">
            <a:extLst>
              <a:ext uri="{FF2B5EF4-FFF2-40B4-BE49-F238E27FC236}">
                <a16:creationId xmlns:a16="http://schemas.microsoft.com/office/drawing/2014/main" id="{C70191CD-D48F-4F7A-8077-0380603A29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Audio 6">
            <a:hlinkClick r:id="" action="ppaction://media"/>
            <a:extLst>
              <a:ext uri="{FF2B5EF4-FFF2-40B4-BE49-F238E27FC236}">
                <a16:creationId xmlns:a16="http://schemas.microsoft.com/office/drawing/2014/main" id="{7FA3974E-1DA1-F50C-C50F-917C3AB9698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22535746"/>
      </p:ext>
    </p:extLst>
  </p:cSld>
  <p:clrMapOvr>
    <a:masterClrMapping/>
  </p:clrMapOvr>
  <mc:AlternateContent xmlns:mc="http://schemas.openxmlformats.org/markup-compatibility/2006">
    <mc:Choice xmlns:p14="http://schemas.microsoft.com/office/powerpoint/2010/main" Requires="p14">
      <p:transition spd="slow" p14:dur="2000" advTm="17827"/>
    </mc:Choice>
    <mc:Fallback>
      <p:transition spd="slow" advTm="17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3330C8-04D7-FB4D-BA1A-9D4FE47179D3}"/>
              </a:ext>
            </a:extLst>
          </p:cNvPr>
          <p:cNvSpPr>
            <a:spLocks noGrp="1"/>
          </p:cNvSpPr>
          <p:nvPr>
            <p:ph type="title"/>
          </p:nvPr>
        </p:nvSpPr>
        <p:spPr>
          <a:xfrm>
            <a:off x="4899561" y="620485"/>
            <a:ext cx="6798541" cy="808944"/>
          </a:xfrm>
        </p:spPr>
        <p:txBody>
          <a:bodyPr anchor="b">
            <a:normAutofit/>
          </a:bodyPr>
          <a:lstStyle/>
          <a:p>
            <a:r>
              <a:rPr lang="en-US" sz="4000" b="1" dirty="0"/>
              <a:t>Introduction</a:t>
            </a:r>
            <a:endParaRPr lang="en-US" sz="4000" dirty="0"/>
          </a:p>
        </p:txBody>
      </p:sp>
      <p:pic>
        <p:nvPicPr>
          <p:cNvPr id="4" name="Picture 3">
            <a:extLst>
              <a:ext uri="{FF2B5EF4-FFF2-40B4-BE49-F238E27FC236}">
                <a16:creationId xmlns:a16="http://schemas.microsoft.com/office/drawing/2014/main" id="{24FB9F52-5E94-B795-96AC-584F204095BA}"/>
              </a:ext>
            </a:extLst>
          </p:cNvPr>
          <p:cNvPicPr>
            <a:picLocks noChangeAspect="1"/>
          </p:cNvPicPr>
          <p:nvPr/>
        </p:nvPicPr>
        <p:blipFill>
          <a:blip r:embed="rId5" cstate="print">
            <a:extLst>
              <a:ext uri="{28A0092B-C50C-407E-A947-70E740481C1C}">
                <a14:useLocalDpi xmlns:a14="http://schemas.microsoft.com/office/drawing/2010/main" val="0"/>
              </a:ext>
            </a:extLst>
          </a:blip>
          <a:srcRect l="38711" t="2" r="18218"/>
          <a:stretch>
            <a:fillRect/>
          </a:stretch>
        </p:blipFill>
        <p:spPr bwMode="auto">
          <a:xfrm>
            <a:off x="0" y="10"/>
            <a:ext cx="4408713" cy="6857990"/>
          </a:xfrm>
          <a:prstGeom prst="rect">
            <a:avLst/>
          </a:prstGeom>
          <a:noFill/>
          <a:effectLst/>
        </p:spPr>
      </p:pic>
      <p:graphicFrame>
        <p:nvGraphicFramePr>
          <p:cNvPr id="5" name="Content Placeholder 2">
            <a:extLst>
              <a:ext uri="{FF2B5EF4-FFF2-40B4-BE49-F238E27FC236}">
                <a16:creationId xmlns:a16="http://schemas.microsoft.com/office/drawing/2014/main" id="{4118B6D0-C505-81DC-9A81-A4A49A1D458C}"/>
              </a:ext>
            </a:extLst>
          </p:cNvPr>
          <p:cNvGraphicFramePr>
            <a:graphicFrameLocks noGrp="1"/>
          </p:cNvGraphicFramePr>
          <p:nvPr>
            <p:ph idx="1"/>
            <p:extLst>
              <p:ext uri="{D42A27DB-BD31-4B8C-83A1-F6EECF244321}">
                <p14:modId xmlns:p14="http://schemas.microsoft.com/office/powerpoint/2010/main" val="2729076335"/>
              </p:ext>
            </p:extLst>
          </p:nvPr>
        </p:nvGraphicFramePr>
        <p:xfrm>
          <a:off x="4899562" y="1654628"/>
          <a:ext cx="6798539" cy="443864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8" name="Audio 7">
            <a:hlinkClick r:id="" action="ppaction://media"/>
            <a:extLst>
              <a:ext uri="{FF2B5EF4-FFF2-40B4-BE49-F238E27FC236}">
                <a16:creationId xmlns:a16="http://schemas.microsoft.com/office/drawing/2014/main" id="{9757E575-7CA4-C4AD-6A55-B1D1BFD899F0}"/>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53894655"/>
      </p:ext>
    </p:extLst>
  </p:cSld>
  <p:clrMapOvr>
    <a:masterClrMapping/>
  </p:clrMapOvr>
  <mc:AlternateContent xmlns:mc="http://schemas.openxmlformats.org/markup-compatibility/2006">
    <mc:Choice xmlns:p14="http://schemas.microsoft.com/office/powerpoint/2010/main" Requires="p14">
      <p:transition spd="slow" p14:dur="2000" advTm="87027"/>
    </mc:Choice>
    <mc:Fallback>
      <p:transition spd="slow" advTm="87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759EED-2C05-4F4D-9B14-1E893046DF96}"/>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600" b="1" kern="1200">
                <a:solidFill>
                  <a:schemeClr val="tx1"/>
                </a:solidFill>
                <a:latin typeface="+mj-lt"/>
                <a:ea typeface="+mj-ea"/>
                <a:cs typeface="+mj-cs"/>
              </a:rPr>
              <a:t>Ageing Population and Changing Care Needs</a:t>
            </a:r>
            <a:endParaRPr lang="en-US" sz="4600" kern="1200">
              <a:solidFill>
                <a:schemeClr val="tx1"/>
              </a:solidFill>
              <a:latin typeface="+mj-lt"/>
              <a:ea typeface="+mj-ea"/>
              <a:cs typeface="+mj-cs"/>
            </a:endParaRPr>
          </a:p>
        </p:txBody>
      </p:sp>
      <p:sp>
        <p:nvSpPr>
          <p:cNvPr id="36"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E65164B-9C2D-B052-9166-5B0AAD3CB71E}"/>
              </a:ext>
            </a:extLst>
          </p:cNvPr>
          <p:cNvGraphicFramePr>
            <a:graphicFrameLocks noGrp="1"/>
          </p:cNvGraphicFramePr>
          <p:nvPr>
            <p:ph idx="1"/>
            <p:extLst>
              <p:ext uri="{D42A27DB-BD31-4B8C-83A1-F6EECF244321}">
                <p14:modId xmlns:p14="http://schemas.microsoft.com/office/powerpoint/2010/main" val="2103164478"/>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47ACDB7D-9E1B-AF8F-D38A-8CFB1C765C2E}"/>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88277653"/>
      </p:ext>
    </p:extLst>
  </p:cSld>
  <p:clrMapOvr>
    <a:masterClrMapping/>
  </p:clrMapOvr>
  <mc:AlternateContent xmlns:mc="http://schemas.openxmlformats.org/markup-compatibility/2006">
    <mc:Choice xmlns:p14="http://schemas.microsoft.com/office/powerpoint/2010/main" Requires="p14">
      <p:transition spd="slow" p14:dur="2000" advTm="38806"/>
    </mc:Choice>
    <mc:Fallback>
      <p:transition spd="slow" advTm="388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1197E-9050-932A-6418-C5D4905ADDEF}"/>
              </a:ext>
            </a:extLst>
          </p:cNvPr>
          <p:cNvSpPr>
            <a:spLocks noGrp="1"/>
          </p:cNvSpPr>
          <p:nvPr>
            <p:ph type="title"/>
          </p:nvPr>
        </p:nvSpPr>
        <p:spPr>
          <a:xfrm>
            <a:off x="876694" y="741391"/>
            <a:ext cx="4234393" cy="1616203"/>
          </a:xfrm>
        </p:spPr>
        <p:txBody>
          <a:bodyPr anchor="b">
            <a:normAutofit/>
          </a:bodyPr>
          <a:lstStyle/>
          <a:p>
            <a:r>
              <a:rPr lang="en-US" sz="3200" b="1"/>
              <a:t>Care, Support and Empowerment Needs</a:t>
            </a:r>
            <a:endParaRPr lang="en-US" sz="3200"/>
          </a:p>
        </p:txBody>
      </p:sp>
      <p:pic>
        <p:nvPicPr>
          <p:cNvPr id="30" name="Picture 29">
            <a:extLst>
              <a:ext uri="{FF2B5EF4-FFF2-40B4-BE49-F238E27FC236}">
                <a16:creationId xmlns:a16="http://schemas.microsoft.com/office/drawing/2014/main" id="{BCFF5334-292C-B213-9230-2E582B83C62D}"/>
              </a:ext>
            </a:extLst>
          </p:cNvPr>
          <p:cNvPicPr>
            <a:picLocks noChangeAspect="1"/>
          </p:cNvPicPr>
          <p:nvPr/>
        </p:nvPicPr>
        <p:blipFill>
          <a:blip r:embed="rId5">
            <a:extLst>
              <a:ext uri="{28A0092B-C50C-407E-A947-70E740481C1C}">
                <a14:useLocalDpi xmlns:a14="http://schemas.microsoft.com/office/drawing/2010/main" val="0"/>
              </a:ext>
            </a:extLst>
          </a:blip>
          <a:srcRect l="19229" r="19229" b="-1"/>
          <a:stretch>
            <a:fillRect/>
          </a:stretch>
        </p:blipFill>
        <p:spPr>
          <a:xfrm>
            <a:off x="5854890" y="877414"/>
            <a:ext cx="5453545" cy="4984683"/>
          </a:xfrm>
          <a:prstGeom prst="rect">
            <a:avLst/>
          </a:prstGeom>
        </p:spPr>
      </p:pic>
      <p:grpSp>
        <p:nvGrpSpPr>
          <p:cNvPr id="39" name="Group 38">
            <a:extLst>
              <a:ext uri="{FF2B5EF4-FFF2-40B4-BE49-F238E27FC236}">
                <a16:creationId xmlns:a16="http://schemas.microsoft.com/office/drawing/2014/main" id="{434FA563-76F6-CDCF-AEA0-A7B78E4464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36" name="Rectangle 35">
              <a:extLst>
                <a:ext uri="{FF2B5EF4-FFF2-40B4-BE49-F238E27FC236}">
                  <a16:creationId xmlns:a16="http://schemas.microsoft.com/office/drawing/2014/main" id="{1D2E3CAA-F1BA-6695-301D-22564C3828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2F3F0F2C-04A5-144D-BDCF-C38707289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2">
            <a:extLst>
              <a:ext uri="{FF2B5EF4-FFF2-40B4-BE49-F238E27FC236}">
                <a16:creationId xmlns:a16="http://schemas.microsoft.com/office/drawing/2014/main" id="{DE537AFE-1260-3D07-A7DA-7E49401A70FA}"/>
              </a:ext>
            </a:extLst>
          </p:cNvPr>
          <p:cNvGraphicFramePr>
            <a:graphicFrameLocks noGrp="1"/>
          </p:cNvGraphicFramePr>
          <p:nvPr>
            <p:ph idx="1"/>
            <p:extLst>
              <p:ext uri="{D42A27DB-BD31-4B8C-83A1-F6EECF244321}">
                <p14:modId xmlns:p14="http://schemas.microsoft.com/office/powerpoint/2010/main" val="2770453236"/>
              </p:ext>
            </p:extLst>
          </p:nvPr>
        </p:nvGraphicFramePr>
        <p:xfrm>
          <a:off x="876693" y="2533476"/>
          <a:ext cx="4234394" cy="344783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6" name="Audio 5">
            <a:hlinkClick r:id="" action="ppaction://media"/>
            <a:extLst>
              <a:ext uri="{FF2B5EF4-FFF2-40B4-BE49-F238E27FC236}">
                <a16:creationId xmlns:a16="http://schemas.microsoft.com/office/drawing/2014/main" id="{F4684365-9636-FEDA-0748-6286FF7ED22D}"/>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50438664"/>
      </p:ext>
    </p:extLst>
  </p:cSld>
  <p:clrMapOvr>
    <a:masterClrMapping/>
  </p:clrMapOvr>
  <mc:AlternateContent xmlns:mc="http://schemas.openxmlformats.org/markup-compatibility/2006">
    <mc:Choice xmlns:p14="http://schemas.microsoft.com/office/powerpoint/2010/main" Requires="p14">
      <p:transition spd="slow" p14:dur="2000" advTm="50873"/>
    </mc:Choice>
    <mc:Fallback>
      <p:transition spd="slow" advTm="508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CB479B-BF05-B69A-6209-2362728CD667}"/>
              </a:ext>
            </a:extLst>
          </p:cNvPr>
          <p:cNvSpPr>
            <a:spLocks noGrp="1"/>
          </p:cNvSpPr>
          <p:nvPr>
            <p:ph type="title"/>
          </p:nvPr>
        </p:nvSpPr>
        <p:spPr>
          <a:xfrm>
            <a:off x="838200" y="557189"/>
            <a:ext cx="3374136" cy="5567891"/>
          </a:xfrm>
        </p:spPr>
        <p:txBody>
          <a:bodyPr>
            <a:normAutofit/>
          </a:bodyPr>
          <a:lstStyle/>
          <a:p>
            <a:r>
              <a:rPr lang="en-US" sz="5200" b="1"/>
              <a:t>Impact on UK Social Care Provision</a:t>
            </a:r>
            <a:endParaRPr lang="en-US" sz="5200"/>
          </a:p>
        </p:txBody>
      </p:sp>
      <p:graphicFrame>
        <p:nvGraphicFramePr>
          <p:cNvPr id="5" name="Content Placeholder 2">
            <a:extLst>
              <a:ext uri="{FF2B5EF4-FFF2-40B4-BE49-F238E27FC236}">
                <a16:creationId xmlns:a16="http://schemas.microsoft.com/office/drawing/2014/main" id="{D046CC4B-46DD-20A6-4BEB-1D977663095E}"/>
              </a:ext>
            </a:extLst>
          </p:cNvPr>
          <p:cNvGraphicFramePr>
            <a:graphicFrameLocks noGrp="1"/>
          </p:cNvGraphicFramePr>
          <p:nvPr>
            <p:ph idx="1"/>
            <p:extLst>
              <p:ext uri="{D42A27DB-BD31-4B8C-83A1-F6EECF244321}">
                <p14:modId xmlns:p14="http://schemas.microsoft.com/office/powerpoint/2010/main" val="1359677793"/>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1FD541E1-811E-60B5-A2AD-E90A79E6AE91}"/>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03556650"/>
      </p:ext>
    </p:extLst>
  </p:cSld>
  <p:clrMapOvr>
    <a:masterClrMapping/>
  </p:clrMapOvr>
  <mc:AlternateContent xmlns:mc="http://schemas.openxmlformats.org/markup-compatibility/2006">
    <mc:Choice xmlns:p14="http://schemas.microsoft.com/office/powerpoint/2010/main" Requires="p14">
      <p:transition spd="slow" p14:dur="2000" advTm="101076"/>
    </mc:Choice>
    <mc:Fallback>
      <p:transition spd="slow" advTm="1010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51CF09-B5AA-BAA3-9093-9457D8D6D93E}"/>
              </a:ext>
            </a:extLst>
          </p:cNvPr>
          <p:cNvSpPr>
            <a:spLocks noGrp="1"/>
          </p:cNvSpPr>
          <p:nvPr>
            <p:ph type="title"/>
          </p:nvPr>
        </p:nvSpPr>
        <p:spPr>
          <a:xfrm>
            <a:off x="838200" y="557189"/>
            <a:ext cx="3374136" cy="5567891"/>
          </a:xfrm>
        </p:spPr>
        <p:txBody>
          <a:bodyPr>
            <a:normAutofit/>
          </a:bodyPr>
          <a:lstStyle/>
          <a:p>
            <a:r>
              <a:rPr lang="en-US" sz="5200" b="1"/>
              <a:t>Current UK Social Care Services</a:t>
            </a:r>
            <a:endParaRPr lang="en-US" sz="5200"/>
          </a:p>
        </p:txBody>
      </p:sp>
      <p:graphicFrame>
        <p:nvGraphicFramePr>
          <p:cNvPr id="5" name="Content Placeholder 2">
            <a:extLst>
              <a:ext uri="{FF2B5EF4-FFF2-40B4-BE49-F238E27FC236}">
                <a16:creationId xmlns:a16="http://schemas.microsoft.com/office/drawing/2014/main" id="{3CE8A752-2602-F059-651D-8C42378E32C2}"/>
              </a:ext>
            </a:extLst>
          </p:cNvPr>
          <p:cNvGraphicFramePr>
            <a:graphicFrameLocks noGrp="1"/>
          </p:cNvGraphicFramePr>
          <p:nvPr>
            <p:ph idx="1"/>
            <p:extLst>
              <p:ext uri="{D42A27DB-BD31-4B8C-83A1-F6EECF244321}">
                <p14:modId xmlns:p14="http://schemas.microsoft.com/office/powerpoint/2010/main" val="4290980650"/>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EB0F3DE5-B540-8F2D-3858-3CA0FBBB714A}"/>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78652683"/>
      </p:ext>
    </p:extLst>
  </p:cSld>
  <p:clrMapOvr>
    <a:masterClrMapping/>
  </p:clrMapOvr>
  <mc:AlternateContent xmlns:mc="http://schemas.openxmlformats.org/markup-compatibility/2006">
    <mc:Choice xmlns:p14="http://schemas.microsoft.com/office/powerpoint/2010/main" Requires="p14">
      <p:transition spd="slow" p14:dur="2000" advTm="45014"/>
    </mc:Choice>
    <mc:Fallback>
      <p:transition spd="slow" advTm="450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519649-39AA-0122-BE23-BFA61C84E12F}"/>
              </a:ext>
            </a:extLst>
          </p:cNvPr>
          <p:cNvSpPr>
            <a:spLocks noGrp="1"/>
          </p:cNvSpPr>
          <p:nvPr>
            <p:ph type="title"/>
          </p:nvPr>
        </p:nvSpPr>
        <p:spPr>
          <a:xfrm>
            <a:off x="838200" y="557188"/>
            <a:ext cx="10515600" cy="1133499"/>
          </a:xfrm>
        </p:spPr>
        <p:txBody>
          <a:bodyPr>
            <a:normAutofit/>
          </a:bodyPr>
          <a:lstStyle/>
          <a:p>
            <a:pPr algn="ctr"/>
            <a:r>
              <a:rPr lang="en-US" sz="5200" b="1"/>
              <a:t>Theory and Policy</a:t>
            </a:r>
            <a:endParaRPr lang="en-US" sz="5200"/>
          </a:p>
        </p:txBody>
      </p:sp>
      <p:graphicFrame>
        <p:nvGraphicFramePr>
          <p:cNvPr id="5" name="Content Placeholder 2">
            <a:extLst>
              <a:ext uri="{FF2B5EF4-FFF2-40B4-BE49-F238E27FC236}">
                <a16:creationId xmlns:a16="http://schemas.microsoft.com/office/drawing/2014/main" id="{9F1C4172-F3EA-97E7-60D8-FDA94187DC0A}"/>
              </a:ext>
            </a:extLst>
          </p:cNvPr>
          <p:cNvGraphicFramePr>
            <a:graphicFrameLocks noGrp="1"/>
          </p:cNvGraphicFramePr>
          <p:nvPr>
            <p:ph idx="1"/>
            <p:extLst>
              <p:ext uri="{D42A27DB-BD31-4B8C-83A1-F6EECF244321}">
                <p14:modId xmlns:p14="http://schemas.microsoft.com/office/powerpoint/2010/main" val="3808263420"/>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207BC787-1493-5107-F6D7-5117D3C9B826}"/>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96941039"/>
      </p:ext>
    </p:extLst>
  </p:cSld>
  <p:clrMapOvr>
    <a:masterClrMapping/>
  </p:clrMapOvr>
  <mc:AlternateContent xmlns:mc="http://schemas.openxmlformats.org/markup-compatibility/2006">
    <mc:Choice xmlns:p14="http://schemas.microsoft.com/office/powerpoint/2010/main" Requires="p14">
      <p:transition spd="slow" p14:dur="2000" advTm="50394"/>
    </mc:Choice>
    <mc:Fallback>
      <p:transition spd="slow" advTm="503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9B85D3-8EB0-6CA4-10DA-1E894184BE0D}"/>
              </a:ext>
            </a:extLst>
          </p:cNvPr>
          <p:cNvSpPr>
            <a:spLocks noGrp="1"/>
          </p:cNvSpPr>
          <p:nvPr>
            <p:ph type="title"/>
          </p:nvPr>
        </p:nvSpPr>
        <p:spPr>
          <a:xfrm>
            <a:off x="838200" y="557189"/>
            <a:ext cx="3374136" cy="5567891"/>
          </a:xfrm>
        </p:spPr>
        <p:txBody>
          <a:bodyPr>
            <a:normAutofit/>
          </a:bodyPr>
          <a:lstStyle/>
          <a:p>
            <a:r>
              <a:rPr lang="en-US" sz="5200" b="1" dirty="0"/>
              <a:t>Challenges Created by an Ageing Population</a:t>
            </a:r>
            <a:endParaRPr lang="en-US" sz="5200" dirty="0"/>
          </a:p>
        </p:txBody>
      </p:sp>
      <p:graphicFrame>
        <p:nvGraphicFramePr>
          <p:cNvPr id="7" name="Content Placeholder 2">
            <a:extLst>
              <a:ext uri="{FF2B5EF4-FFF2-40B4-BE49-F238E27FC236}">
                <a16:creationId xmlns:a16="http://schemas.microsoft.com/office/drawing/2014/main" id="{8833B4FC-4063-C8CB-F4B0-29FF4D3142B4}"/>
              </a:ext>
            </a:extLst>
          </p:cNvPr>
          <p:cNvGraphicFramePr>
            <a:graphicFrameLocks noGrp="1"/>
          </p:cNvGraphicFramePr>
          <p:nvPr>
            <p:ph idx="1"/>
            <p:extLst>
              <p:ext uri="{D42A27DB-BD31-4B8C-83A1-F6EECF244321}">
                <p14:modId xmlns:p14="http://schemas.microsoft.com/office/powerpoint/2010/main" val="1062128205"/>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Audio 4">
            <a:hlinkClick r:id="" action="ppaction://media"/>
            <a:extLst>
              <a:ext uri="{FF2B5EF4-FFF2-40B4-BE49-F238E27FC236}">
                <a16:creationId xmlns:a16="http://schemas.microsoft.com/office/drawing/2014/main" id="{1542F84B-24EE-4DFD-0445-654D1990739D}"/>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42990656"/>
      </p:ext>
    </p:extLst>
  </p:cSld>
  <p:clrMapOvr>
    <a:masterClrMapping/>
  </p:clrMapOvr>
  <mc:AlternateContent xmlns:mc="http://schemas.openxmlformats.org/markup-compatibility/2006">
    <mc:Choice xmlns:p14="http://schemas.microsoft.com/office/powerpoint/2010/main" Requires="p14">
      <p:transition spd="slow" p14:dur="2000" advTm="43222"/>
    </mc:Choice>
    <mc:Fallback>
      <p:transition spd="slow" advTm="432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Isosceles Triangle 2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3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93C473-6D1A-0B87-7CDD-9C2410042CDF}"/>
              </a:ext>
            </a:extLst>
          </p:cNvPr>
          <p:cNvSpPr>
            <a:spLocks noGrp="1"/>
          </p:cNvSpPr>
          <p:nvPr>
            <p:ph type="title"/>
          </p:nvPr>
        </p:nvSpPr>
        <p:spPr>
          <a:xfrm>
            <a:off x="838199" y="557189"/>
            <a:ext cx="3526971" cy="5567891"/>
          </a:xfrm>
        </p:spPr>
        <p:txBody>
          <a:bodyPr>
            <a:normAutofit/>
          </a:bodyPr>
          <a:lstStyle/>
          <a:p>
            <a:r>
              <a:rPr lang="en-US" sz="4000" b="1" dirty="0"/>
              <a:t>Independence and Functional Ability</a:t>
            </a:r>
            <a:endParaRPr lang="en-US" sz="4000" dirty="0"/>
          </a:p>
        </p:txBody>
      </p:sp>
      <p:graphicFrame>
        <p:nvGraphicFramePr>
          <p:cNvPr id="5" name="Content Placeholder 2">
            <a:extLst>
              <a:ext uri="{FF2B5EF4-FFF2-40B4-BE49-F238E27FC236}">
                <a16:creationId xmlns:a16="http://schemas.microsoft.com/office/drawing/2014/main" id="{5BF10F6E-800A-C2A1-9B32-8A4067F98CF9}"/>
              </a:ext>
            </a:extLst>
          </p:cNvPr>
          <p:cNvGraphicFramePr>
            <a:graphicFrameLocks noGrp="1"/>
          </p:cNvGraphicFramePr>
          <p:nvPr>
            <p:ph idx="1"/>
            <p:extLst>
              <p:ext uri="{D42A27DB-BD31-4B8C-83A1-F6EECF244321}">
                <p14:modId xmlns:p14="http://schemas.microsoft.com/office/powerpoint/2010/main" val="1974130552"/>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8A59E75D-B056-FA01-3A60-F8B006723519}"/>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34835703"/>
      </p:ext>
    </p:extLst>
  </p:cSld>
  <p:clrMapOvr>
    <a:masterClrMapping/>
  </p:clrMapOvr>
  <mc:AlternateContent xmlns:mc="http://schemas.openxmlformats.org/markup-compatibility/2006">
    <mc:Choice xmlns:p14="http://schemas.microsoft.com/office/powerpoint/2010/main" Requires="p14">
      <p:transition spd="slow" p14:dur="2000" advTm="65396"/>
    </mc:Choice>
    <mc:Fallback>
      <p:transition spd="slow" advTm="653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99A1E35-6E8F-FAE7-FFF4-010C072EEF84}"/>
              </a:ext>
            </a:extLst>
          </p:cNvPr>
          <p:cNvSpPr>
            <a:spLocks noGrp="1"/>
          </p:cNvSpPr>
          <p:nvPr>
            <p:ph type="title"/>
          </p:nvPr>
        </p:nvSpPr>
        <p:spPr>
          <a:xfrm>
            <a:off x="838200" y="365125"/>
            <a:ext cx="5393361" cy="1325563"/>
          </a:xfrm>
        </p:spPr>
        <p:txBody>
          <a:bodyPr>
            <a:normAutofit/>
          </a:bodyPr>
          <a:lstStyle/>
          <a:p>
            <a:r>
              <a:rPr lang="en-US" sz="3700" b="1"/>
              <a:t>Technology and Innovation in Social Care</a:t>
            </a:r>
            <a:endParaRPr lang="en-US" sz="3700"/>
          </a:p>
        </p:txBody>
      </p:sp>
      <p:pic>
        <p:nvPicPr>
          <p:cNvPr id="12" name="Picture 11">
            <a:extLst>
              <a:ext uri="{FF2B5EF4-FFF2-40B4-BE49-F238E27FC236}">
                <a16:creationId xmlns:a16="http://schemas.microsoft.com/office/drawing/2014/main" id="{09CD0AB5-A428-CFED-6530-CA9C3C52FBA0}"/>
              </a:ext>
            </a:extLst>
          </p:cNvPr>
          <p:cNvPicPr>
            <a:picLocks noChangeAspect="1"/>
          </p:cNvPicPr>
          <p:nvPr/>
        </p:nvPicPr>
        <p:blipFill>
          <a:blip r:embed="rId5">
            <a:extLst>
              <a:ext uri="{28A0092B-C50C-407E-A947-70E740481C1C}">
                <a14:useLocalDpi xmlns:a14="http://schemas.microsoft.com/office/drawing/2010/main" val="0"/>
              </a:ext>
            </a:extLst>
          </a:blip>
          <a:srcRect l="48471" t="-1096" r="529" b="1096"/>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2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8D7A458F-3727-AB97-83E7-B5305E51E681}"/>
              </a:ext>
            </a:extLst>
          </p:cNvPr>
          <p:cNvGraphicFramePr>
            <a:graphicFrameLocks noGrp="1"/>
          </p:cNvGraphicFramePr>
          <p:nvPr>
            <p:ph idx="1"/>
            <p:extLst>
              <p:ext uri="{D42A27DB-BD31-4B8C-83A1-F6EECF244321}">
                <p14:modId xmlns:p14="http://schemas.microsoft.com/office/powerpoint/2010/main" val="265641107"/>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6" name="Audio 5">
            <a:hlinkClick r:id="" action="ppaction://media"/>
            <a:extLst>
              <a:ext uri="{FF2B5EF4-FFF2-40B4-BE49-F238E27FC236}">
                <a16:creationId xmlns:a16="http://schemas.microsoft.com/office/drawing/2014/main" id="{5C08BD94-3C82-49A1-0418-096D8064A9C9}"/>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59743560"/>
      </p:ext>
    </p:extLst>
  </p:cSld>
  <p:clrMapOvr>
    <a:masterClrMapping/>
  </p:clrMapOvr>
  <mc:AlternateContent xmlns:mc="http://schemas.openxmlformats.org/markup-compatibility/2006">
    <mc:Choice xmlns:p14="http://schemas.microsoft.com/office/powerpoint/2010/main" Requires="p14">
      <p:transition spd="slow" p14:dur="2000" advTm="89663"/>
    </mc:Choice>
    <mc:Fallback>
      <p:transition spd="slow" advTm="89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8B3A3-1446-4670-87D9-F6507FC3F834}"/>
              </a:ext>
            </a:extLst>
          </p:cNvPr>
          <p:cNvSpPr>
            <a:spLocks noGrp="1"/>
          </p:cNvSpPr>
          <p:nvPr>
            <p:ph type="title"/>
          </p:nvPr>
        </p:nvSpPr>
        <p:spPr>
          <a:xfrm>
            <a:off x="762001" y="1138265"/>
            <a:ext cx="3056625" cy="2909296"/>
          </a:xfrm>
        </p:spPr>
        <p:txBody>
          <a:bodyPr anchor="t">
            <a:normAutofit/>
          </a:bodyPr>
          <a:lstStyle/>
          <a:p>
            <a:r>
              <a:rPr lang="en-US" sz="3200" b="1" dirty="0"/>
              <a:t>Critical Evaluation of Technology</a:t>
            </a:r>
            <a:endParaRPr lang="en-US" sz="3200" dirty="0"/>
          </a:p>
        </p:txBody>
      </p:sp>
      <p:cxnSp>
        <p:nvCxnSpPr>
          <p:cNvPr id="8" name="Straight Connector 7">
            <a:extLst>
              <a:ext uri="{FF2B5EF4-FFF2-40B4-BE49-F238E27FC236}">
                <a16:creationId xmlns:a16="http://schemas.microsoft.com/office/drawing/2014/main" id="{00CD8E7C-C23B-A3B9-B18A-838AED877A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11F2E9B-AE0B-6DD1-AFCA-14FECD8ED81C}"/>
              </a:ext>
            </a:extLst>
          </p:cNvPr>
          <p:cNvSpPr>
            <a:spLocks noGrp="1"/>
          </p:cNvSpPr>
          <p:nvPr>
            <p:ph idx="1"/>
          </p:nvPr>
        </p:nvSpPr>
        <p:spPr>
          <a:xfrm>
            <a:off x="4600755" y="753376"/>
            <a:ext cx="6661029" cy="5434637"/>
          </a:xfrm>
        </p:spPr>
        <p:txBody>
          <a:bodyPr>
            <a:normAutofit/>
          </a:bodyPr>
          <a:lstStyle/>
          <a:p>
            <a:endParaRPr lang="en-US" sz="1800" dirty="0"/>
          </a:p>
          <a:p>
            <a:endParaRPr lang="en-US" sz="1800" dirty="0"/>
          </a:p>
          <a:p>
            <a:endParaRPr lang="en-US" sz="1800" dirty="0"/>
          </a:p>
          <a:p>
            <a:endParaRPr lang="en-US" sz="1800" dirty="0"/>
          </a:p>
          <a:p>
            <a:endParaRPr lang="en-US" sz="1800" dirty="0"/>
          </a:p>
          <a:p>
            <a:endParaRPr lang="en-US" sz="1800" dirty="0"/>
          </a:p>
          <a:p>
            <a:endParaRPr lang="en-US" sz="1800" dirty="0"/>
          </a:p>
          <a:p>
            <a:pPr marL="0" marR="0">
              <a:spcAft>
                <a:spcPts val="800"/>
              </a:spcAft>
              <a:buNone/>
            </a:pPr>
            <a:endParaRPr lang="en-US" sz="1800" b="1"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spcAft>
                <a:spcPts val="800"/>
              </a:spcAft>
              <a:buNone/>
            </a:pPr>
            <a:endParaRPr lang="en-US" sz="1800" b="1" kern="100" dirty="0">
              <a:latin typeface="Arial" panose="020B0604020202020204" pitchFamily="34" charset="0"/>
              <a:ea typeface="Aptos" panose="020B0004020202020204" pitchFamily="34" charset="0"/>
              <a:cs typeface="Times New Roman" panose="02020603050405020304" pitchFamily="18" charset="0"/>
            </a:endParaRPr>
          </a:p>
          <a:p>
            <a:pPr marL="0" marR="0">
              <a:spcAft>
                <a:spcPts val="800"/>
              </a:spcAft>
              <a:buNone/>
            </a:pPr>
            <a:endParaRPr lang="en-US" sz="1800" b="1"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spcAft>
                <a:spcPts val="800"/>
              </a:spcAft>
              <a:buNone/>
            </a:pPr>
            <a:r>
              <a:rPr lang="en-US" sz="1800" b="1" kern="100" dirty="0">
                <a:effectLst/>
                <a:latin typeface="Arial" panose="020B0604020202020204" pitchFamily="34" charset="0"/>
                <a:ea typeface="Aptos" panose="020B0004020202020204" pitchFamily="34" charset="0"/>
                <a:cs typeface="Times New Roman" panose="02020603050405020304" pitchFamily="18" charset="0"/>
              </a:rPr>
              <a:t>Key point:</a:t>
            </a:r>
            <a:r>
              <a:rPr lang="en-US" sz="1800" kern="100" dirty="0">
                <a:effectLst/>
                <a:latin typeface="Arial" panose="020B0604020202020204" pitchFamily="34" charset="0"/>
                <a:ea typeface="Aptos" panose="020B0004020202020204" pitchFamily="34" charset="0"/>
                <a:cs typeface="Times New Roman" panose="02020603050405020304" pitchFamily="18" charset="0"/>
              </a:rPr>
              <a:t> Technology can support older people, but it should complement human care rather than replace it.</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sz="1800" dirty="0"/>
          </a:p>
        </p:txBody>
      </p:sp>
      <p:graphicFrame>
        <p:nvGraphicFramePr>
          <p:cNvPr id="5" name="Table 4">
            <a:extLst>
              <a:ext uri="{FF2B5EF4-FFF2-40B4-BE49-F238E27FC236}">
                <a16:creationId xmlns:a16="http://schemas.microsoft.com/office/drawing/2014/main" id="{3B895955-B876-1927-CD23-ED879C61BFDB}"/>
              </a:ext>
            </a:extLst>
          </p:cNvPr>
          <p:cNvGraphicFramePr>
            <a:graphicFrameLocks noGrp="1"/>
          </p:cNvGraphicFramePr>
          <p:nvPr>
            <p:extLst>
              <p:ext uri="{D42A27DB-BD31-4B8C-83A1-F6EECF244321}">
                <p14:modId xmlns:p14="http://schemas.microsoft.com/office/powerpoint/2010/main" val="1644249978"/>
              </p:ext>
            </p:extLst>
          </p:nvPr>
        </p:nvGraphicFramePr>
        <p:xfrm>
          <a:off x="4600755" y="1230086"/>
          <a:ext cx="6460535" cy="3302586"/>
        </p:xfrm>
        <a:graphic>
          <a:graphicData uri="http://schemas.openxmlformats.org/drawingml/2006/table">
            <a:tbl>
              <a:tblPr firstRow="1" firstCol="1" bandRow="1">
                <a:tableStyleId>{ED083AE6-46FA-4A59-8FB0-9F97EB10719F}</a:tableStyleId>
              </a:tblPr>
              <a:tblGrid>
                <a:gridCol w="3064510">
                  <a:extLst>
                    <a:ext uri="{9D8B030D-6E8A-4147-A177-3AD203B41FA5}">
                      <a16:colId xmlns:a16="http://schemas.microsoft.com/office/drawing/2014/main" val="2313408989"/>
                    </a:ext>
                  </a:extLst>
                </a:gridCol>
                <a:gridCol w="3396025">
                  <a:extLst>
                    <a:ext uri="{9D8B030D-6E8A-4147-A177-3AD203B41FA5}">
                      <a16:colId xmlns:a16="http://schemas.microsoft.com/office/drawing/2014/main" val="1264512663"/>
                    </a:ext>
                  </a:extLst>
                </a:gridCol>
              </a:tblGrid>
              <a:tr h="550431">
                <a:tc>
                  <a:txBody>
                    <a:bodyPr/>
                    <a:lstStyle/>
                    <a:p>
                      <a:pPr marL="0" marR="0">
                        <a:lnSpc>
                          <a:spcPct val="115000"/>
                        </a:lnSpc>
                        <a:spcAft>
                          <a:spcPts val="800"/>
                        </a:spcAft>
                        <a:buNone/>
                      </a:pPr>
                      <a:r>
                        <a:rPr lang="en-US" sz="1400" b="1" kern="100" dirty="0">
                          <a:effectLst/>
                          <a:latin typeface="Arial" panose="020B0604020202020204" pitchFamily="34" charset="0"/>
                          <a:cs typeface="Arial" panose="020B0604020202020204" pitchFamily="34" charset="0"/>
                        </a:rPr>
                        <a:t>Benefits</a:t>
                      </a:r>
                      <a:endParaRPr lang="en-US" sz="1400" kern="100" dirty="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tc>
                  <a:txBody>
                    <a:bodyPr/>
                    <a:lstStyle/>
                    <a:p>
                      <a:pPr marL="0" marR="0">
                        <a:lnSpc>
                          <a:spcPct val="115000"/>
                        </a:lnSpc>
                        <a:spcAft>
                          <a:spcPts val="800"/>
                        </a:spcAft>
                        <a:buNone/>
                      </a:pPr>
                      <a:r>
                        <a:rPr lang="en-US" sz="1400" b="1" kern="100">
                          <a:effectLst/>
                          <a:latin typeface="Arial" panose="020B0604020202020204" pitchFamily="34" charset="0"/>
                          <a:cs typeface="Arial" panose="020B0604020202020204" pitchFamily="34" charset="0"/>
                        </a:rPr>
                        <a:t>Limitations</a:t>
                      </a:r>
                      <a:endParaRPr lang="en-US" sz="1400" kern="10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2788409188"/>
                  </a:ext>
                </a:extLst>
              </a:tr>
              <a:tr h="550431">
                <a:tc>
                  <a:txBody>
                    <a:bodyPr/>
                    <a:lstStyle/>
                    <a:p>
                      <a:pPr marL="0" marR="0">
                        <a:lnSpc>
                          <a:spcPct val="115000"/>
                        </a:lnSpc>
                        <a:spcAft>
                          <a:spcPts val="800"/>
                        </a:spcAft>
                        <a:buNone/>
                      </a:pPr>
                      <a:r>
                        <a:rPr lang="en-US" sz="1400" b="0" kern="100">
                          <a:effectLst/>
                          <a:latin typeface="Arial" panose="020B0604020202020204" pitchFamily="34" charset="0"/>
                          <a:cs typeface="Arial" panose="020B0604020202020204" pitchFamily="34" charset="0"/>
                        </a:rPr>
                        <a:t>Greater independence (Pajalic et al., 2023)</a:t>
                      </a:r>
                      <a:endParaRPr lang="en-US" sz="1400" b="0" kern="10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tc>
                  <a:txBody>
                    <a:bodyPr/>
                    <a:lstStyle/>
                    <a:p>
                      <a:pPr marL="0" marR="0">
                        <a:lnSpc>
                          <a:spcPct val="115000"/>
                        </a:lnSpc>
                        <a:spcAft>
                          <a:spcPts val="800"/>
                        </a:spcAft>
                        <a:buNone/>
                      </a:pPr>
                      <a:r>
                        <a:rPr lang="en-US" sz="1400" kern="100">
                          <a:effectLst/>
                          <a:latin typeface="Arial" panose="020B0604020202020204" pitchFamily="34" charset="0"/>
                          <a:cs typeface="Arial" panose="020B0604020202020204" pitchFamily="34" charset="0"/>
                        </a:rPr>
                        <a:t>Digital exclusion (Wu et al., 2026)</a:t>
                      </a:r>
                      <a:endParaRPr lang="en-US" sz="1400" kern="10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309666205"/>
                  </a:ext>
                </a:extLst>
              </a:tr>
              <a:tr h="550431">
                <a:tc>
                  <a:txBody>
                    <a:bodyPr/>
                    <a:lstStyle/>
                    <a:p>
                      <a:pPr marL="0" marR="0">
                        <a:lnSpc>
                          <a:spcPct val="115000"/>
                        </a:lnSpc>
                        <a:spcAft>
                          <a:spcPts val="800"/>
                        </a:spcAft>
                        <a:buNone/>
                      </a:pPr>
                      <a:r>
                        <a:rPr lang="en-US" sz="1400" b="0" kern="100">
                          <a:effectLst/>
                          <a:latin typeface="Arial" panose="020B0604020202020204" pitchFamily="34" charset="0"/>
                          <a:cs typeface="Arial" panose="020B0604020202020204" pitchFamily="34" charset="0"/>
                        </a:rPr>
                        <a:t>Improved safety and monitoring</a:t>
                      </a:r>
                      <a:endParaRPr lang="en-US" sz="1400" b="0" kern="10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tc>
                  <a:txBody>
                    <a:bodyPr/>
                    <a:lstStyle/>
                    <a:p>
                      <a:pPr marL="0" marR="0">
                        <a:lnSpc>
                          <a:spcPct val="115000"/>
                        </a:lnSpc>
                        <a:spcAft>
                          <a:spcPts val="800"/>
                        </a:spcAft>
                        <a:buNone/>
                      </a:pPr>
                      <a:r>
                        <a:rPr lang="en-US" sz="1400" kern="100">
                          <a:effectLst/>
                          <a:latin typeface="Arial" panose="020B0604020202020204" pitchFamily="34" charset="0"/>
                          <a:cs typeface="Arial" panose="020B0604020202020204" pitchFamily="34" charset="0"/>
                        </a:rPr>
                        <a:t>Limited digital skills</a:t>
                      </a:r>
                      <a:endParaRPr lang="en-US" sz="1400" kern="10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3911283512"/>
                  </a:ext>
                </a:extLst>
              </a:tr>
              <a:tr h="550431">
                <a:tc>
                  <a:txBody>
                    <a:bodyPr/>
                    <a:lstStyle/>
                    <a:p>
                      <a:pPr marL="0" marR="0">
                        <a:lnSpc>
                          <a:spcPct val="115000"/>
                        </a:lnSpc>
                        <a:spcAft>
                          <a:spcPts val="800"/>
                        </a:spcAft>
                        <a:buNone/>
                      </a:pPr>
                      <a:r>
                        <a:rPr lang="en-US" sz="1400" b="0" kern="100">
                          <a:effectLst/>
                          <a:latin typeface="Arial" panose="020B0604020202020204" pitchFamily="34" charset="0"/>
                          <a:cs typeface="Arial" panose="020B0604020202020204" pitchFamily="34" charset="0"/>
                        </a:rPr>
                        <a:t>Support for living at home</a:t>
                      </a:r>
                      <a:endParaRPr lang="en-US" sz="1400" b="0" kern="10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tc>
                  <a:txBody>
                    <a:bodyPr/>
                    <a:lstStyle/>
                    <a:p>
                      <a:pPr marL="0" marR="0">
                        <a:lnSpc>
                          <a:spcPct val="115000"/>
                        </a:lnSpc>
                        <a:spcAft>
                          <a:spcPts val="800"/>
                        </a:spcAft>
                        <a:buNone/>
                      </a:pPr>
                      <a:r>
                        <a:rPr lang="en-US" sz="1400" kern="100">
                          <a:effectLst/>
                          <a:latin typeface="Arial" panose="020B0604020202020204" pitchFamily="34" charset="0"/>
                          <a:cs typeface="Arial" panose="020B0604020202020204" pitchFamily="34" charset="0"/>
                        </a:rPr>
                        <a:t>Cost and technical problems</a:t>
                      </a:r>
                      <a:endParaRPr lang="en-US" sz="1400" kern="10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1546618469"/>
                  </a:ext>
                </a:extLst>
              </a:tr>
              <a:tr h="550431">
                <a:tc>
                  <a:txBody>
                    <a:bodyPr/>
                    <a:lstStyle/>
                    <a:p>
                      <a:pPr marL="0" marR="0">
                        <a:lnSpc>
                          <a:spcPct val="115000"/>
                        </a:lnSpc>
                        <a:spcAft>
                          <a:spcPts val="800"/>
                        </a:spcAft>
                        <a:buNone/>
                      </a:pPr>
                      <a:r>
                        <a:rPr lang="en-US" sz="1400" b="0" kern="100" dirty="0">
                          <a:effectLst/>
                          <a:latin typeface="Arial" panose="020B0604020202020204" pitchFamily="34" charset="0"/>
                          <a:cs typeface="Arial" panose="020B0604020202020204" pitchFamily="34" charset="0"/>
                        </a:rPr>
                        <a:t>Better access to some services</a:t>
                      </a:r>
                      <a:endParaRPr lang="en-US" sz="1400" b="0" kern="100" dirty="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tc>
                  <a:txBody>
                    <a:bodyPr/>
                    <a:lstStyle/>
                    <a:p>
                      <a:pPr marL="0" marR="0">
                        <a:lnSpc>
                          <a:spcPct val="115000"/>
                        </a:lnSpc>
                        <a:spcAft>
                          <a:spcPts val="800"/>
                        </a:spcAft>
                        <a:buNone/>
                      </a:pPr>
                      <a:r>
                        <a:rPr lang="en-US" sz="1400" kern="100">
                          <a:effectLst/>
                          <a:latin typeface="Arial" panose="020B0604020202020204" pitchFamily="34" charset="0"/>
                          <a:cs typeface="Arial" panose="020B0604020202020204" pitchFamily="34" charset="0"/>
                        </a:rPr>
                        <a:t>Privacy concerns</a:t>
                      </a:r>
                      <a:endParaRPr lang="en-US" sz="1400" kern="10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1535695422"/>
                  </a:ext>
                </a:extLst>
              </a:tr>
              <a:tr h="550431">
                <a:tc>
                  <a:txBody>
                    <a:bodyPr/>
                    <a:lstStyle/>
                    <a:p>
                      <a:pPr marL="0" marR="0">
                        <a:lnSpc>
                          <a:spcPct val="115000"/>
                        </a:lnSpc>
                        <a:spcAft>
                          <a:spcPts val="800"/>
                        </a:spcAft>
                        <a:buNone/>
                      </a:pPr>
                      <a:r>
                        <a:rPr lang="en-US" sz="1400" b="0" kern="100" dirty="0">
                          <a:effectLst/>
                          <a:latin typeface="Arial" panose="020B0604020202020204" pitchFamily="34" charset="0"/>
                          <a:cs typeface="Arial" panose="020B0604020202020204" pitchFamily="34" charset="0"/>
                        </a:rPr>
                        <a:t>Can support care delivery</a:t>
                      </a:r>
                      <a:endParaRPr lang="en-US" sz="1400" b="0" kern="100" dirty="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tc>
                  <a:txBody>
                    <a:bodyPr/>
                    <a:lstStyle/>
                    <a:p>
                      <a:pPr marL="0" marR="0">
                        <a:lnSpc>
                          <a:spcPct val="115000"/>
                        </a:lnSpc>
                        <a:spcAft>
                          <a:spcPts val="800"/>
                        </a:spcAft>
                        <a:buNone/>
                      </a:pPr>
                      <a:r>
                        <a:rPr lang="en-US" sz="1400" kern="100" dirty="0">
                          <a:effectLst/>
                          <a:latin typeface="Arial" panose="020B0604020202020204" pitchFamily="34" charset="0"/>
                          <a:cs typeface="Arial" panose="020B0604020202020204" pitchFamily="34" charset="0"/>
                        </a:rPr>
                        <a:t>May reduce human interaction</a:t>
                      </a:r>
                      <a:endParaRPr lang="en-US" sz="1400" kern="100" dirty="0">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2896906754"/>
                  </a:ext>
                </a:extLst>
              </a:tr>
            </a:tbl>
          </a:graphicData>
        </a:graphic>
      </p:graphicFrame>
      <p:pic>
        <p:nvPicPr>
          <p:cNvPr id="7" name="Audio 6">
            <a:hlinkClick r:id="" action="ppaction://media"/>
            <a:extLst>
              <a:ext uri="{FF2B5EF4-FFF2-40B4-BE49-F238E27FC236}">
                <a16:creationId xmlns:a16="http://schemas.microsoft.com/office/drawing/2014/main" id="{C19F9B41-6F4F-73ED-D11E-203AFE5E336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21078420"/>
      </p:ext>
    </p:extLst>
  </p:cSld>
  <p:clrMapOvr>
    <a:masterClrMapping/>
  </p:clrMapOvr>
  <mc:AlternateContent xmlns:mc="http://schemas.openxmlformats.org/markup-compatibility/2006">
    <mc:Choice xmlns:p14="http://schemas.microsoft.com/office/powerpoint/2010/main" Requires="p14">
      <p:transition spd="slow" p14:dur="2000" advTm="41751"/>
    </mc:Choice>
    <mc:Fallback>
      <p:transition spd="slow" advTm="417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0CF0EA1-6ACB-DCCC-C523-F375D6CC7322}"/>
              </a:ext>
            </a:extLst>
          </p:cNvPr>
          <p:cNvSpPr>
            <a:spLocks noGrp="1"/>
          </p:cNvSpPr>
          <p:nvPr>
            <p:ph type="title"/>
          </p:nvPr>
        </p:nvSpPr>
        <p:spPr>
          <a:xfrm>
            <a:off x="621792" y="1161288"/>
            <a:ext cx="3602736" cy="4526280"/>
          </a:xfrm>
        </p:spPr>
        <p:txBody>
          <a:bodyPr>
            <a:normAutofit/>
          </a:bodyPr>
          <a:lstStyle/>
          <a:p>
            <a:r>
              <a:rPr lang="en-US" sz="4000" b="1"/>
              <a:t>Effectiveness of Current Approaches</a:t>
            </a:r>
            <a:endParaRPr lang="en-US" sz="4000"/>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9D007284-5017-15C2-6907-B51D6C05EFCD}"/>
              </a:ext>
            </a:extLst>
          </p:cNvPr>
          <p:cNvGraphicFramePr>
            <a:graphicFrameLocks noGrp="1"/>
          </p:cNvGraphicFramePr>
          <p:nvPr>
            <p:ph idx="1"/>
            <p:extLst>
              <p:ext uri="{D42A27DB-BD31-4B8C-83A1-F6EECF244321}">
                <p14:modId xmlns:p14="http://schemas.microsoft.com/office/powerpoint/2010/main" val="2077935497"/>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CA867A28-49F0-E421-1472-705C2E5B14D4}"/>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24591701"/>
      </p:ext>
    </p:extLst>
  </p:cSld>
  <p:clrMapOvr>
    <a:masterClrMapping/>
  </p:clrMapOvr>
  <mc:AlternateContent xmlns:mc="http://schemas.openxmlformats.org/markup-compatibility/2006">
    <mc:Choice xmlns:p14="http://schemas.microsoft.com/office/powerpoint/2010/main" Requires="p14">
      <p:transition spd="slow" p14:dur="2000" advTm="61886"/>
    </mc:Choice>
    <mc:Fallback>
      <p:transition spd="slow" advTm="61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001DF8-3E31-FF03-AFF7-CDD29F835A51}"/>
              </a:ext>
            </a:extLst>
          </p:cNvPr>
          <p:cNvSpPr>
            <a:spLocks noGrp="1"/>
          </p:cNvSpPr>
          <p:nvPr>
            <p:ph type="title"/>
          </p:nvPr>
        </p:nvSpPr>
        <p:spPr>
          <a:xfrm>
            <a:off x="838200" y="557189"/>
            <a:ext cx="3374136" cy="5567891"/>
          </a:xfrm>
        </p:spPr>
        <p:txBody>
          <a:bodyPr>
            <a:normAutofit/>
          </a:bodyPr>
          <a:lstStyle/>
          <a:p>
            <a:r>
              <a:rPr lang="en-US" sz="5200" b="1" dirty="0"/>
              <a:t>Best Practice </a:t>
            </a:r>
            <a:endParaRPr lang="en-US" sz="5200" dirty="0"/>
          </a:p>
        </p:txBody>
      </p:sp>
      <p:graphicFrame>
        <p:nvGraphicFramePr>
          <p:cNvPr id="5" name="Content Placeholder 2">
            <a:extLst>
              <a:ext uri="{FF2B5EF4-FFF2-40B4-BE49-F238E27FC236}">
                <a16:creationId xmlns:a16="http://schemas.microsoft.com/office/drawing/2014/main" id="{F32F831D-6D42-8716-FDBD-6FE452387247}"/>
              </a:ext>
            </a:extLst>
          </p:cNvPr>
          <p:cNvGraphicFramePr>
            <a:graphicFrameLocks noGrp="1"/>
          </p:cNvGraphicFramePr>
          <p:nvPr>
            <p:ph idx="1"/>
            <p:extLst>
              <p:ext uri="{D42A27DB-BD31-4B8C-83A1-F6EECF244321}">
                <p14:modId xmlns:p14="http://schemas.microsoft.com/office/powerpoint/2010/main" val="2887432598"/>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3352140C-4989-02D0-A623-6FB99B95834E}"/>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65198738"/>
      </p:ext>
    </p:extLst>
  </p:cSld>
  <p:clrMapOvr>
    <a:masterClrMapping/>
  </p:clrMapOvr>
  <mc:AlternateContent xmlns:mc="http://schemas.openxmlformats.org/markup-compatibility/2006">
    <mc:Choice xmlns:p14="http://schemas.microsoft.com/office/powerpoint/2010/main" Requires="p14">
      <p:transition spd="slow" p14:dur="2000" advTm="44835"/>
    </mc:Choice>
    <mc:Fallback>
      <p:transition spd="slow" advTm="44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3E94FCE-ACEE-864E-6499-524CEEBD14EF}"/>
              </a:ext>
            </a:extLst>
          </p:cNvPr>
          <p:cNvPicPr>
            <a:picLocks noChangeAspect="1"/>
          </p:cNvPicPr>
          <p:nvPr/>
        </p:nvPicPr>
        <p:blipFill>
          <a:blip r:embed="rId5">
            <a:duotone>
              <a:schemeClr val="bg2">
                <a:shade val="45000"/>
                <a:satMod val="135000"/>
              </a:schemeClr>
              <a:prstClr val="white"/>
            </a:duotone>
          </a:blip>
          <a:srcRect t="9557" r="9091" b="11162"/>
          <a:stretch>
            <a:fill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FE4A62-7C9E-4C10-980C-FA0815942E1B}"/>
              </a:ext>
            </a:extLst>
          </p:cNvPr>
          <p:cNvSpPr>
            <a:spLocks noGrp="1"/>
          </p:cNvSpPr>
          <p:nvPr>
            <p:ph type="title"/>
          </p:nvPr>
        </p:nvSpPr>
        <p:spPr>
          <a:xfrm>
            <a:off x="838200" y="365125"/>
            <a:ext cx="10515600" cy="1325563"/>
          </a:xfrm>
        </p:spPr>
        <p:txBody>
          <a:bodyPr>
            <a:normAutofit/>
          </a:bodyPr>
          <a:lstStyle/>
          <a:p>
            <a:r>
              <a:rPr lang="en-US" b="1" dirty="0"/>
              <a:t>Recommendations for Improvement</a:t>
            </a:r>
            <a:endParaRPr lang="en-US" dirty="0"/>
          </a:p>
        </p:txBody>
      </p:sp>
      <p:graphicFrame>
        <p:nvGraphicFramePr>
          <p:cNvPr id="5" name="Content Placeholder 2">
            <a:extLst>
              <a:ext uri="{FF2B5EF4-FFF2-40B4-BE49-F238E27FC236}">
                <a16:creationId xmlns:a16="http://schemas.microsoft.com/office/drawing/2014/main" id="{A7BA7873-B6FF-8DA7-BCB6-CC60C0EBB990}"/>
              </a:ext>
            </a:extLst>
          </p:cNvPr>
          <p:cNvGraphicFramePr>
            <a:graphicFrameLocks noGrp="1"/>
          </p:cNvGraphicFramePr>
          <p:nvPr>
            <p:ph idx="1"/>
            <p:extLst>
              <p:ext uri="{D42A27DB-BD31-4B8C-83A1-F6EECF244321}">
                <p14:modId xmlns:p14="http://schemas.microsoft.com/office/powerpoint/2010/main" val="156044740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7" name="Audio 6">
            <a:hlinkClick r:id="" action="ppaction://media"/>
            <a:extLst>
              <a:ext uri="{FF2B5EF4-FFF2-40B4-BE49-F238E27FC236}">
                <a16:creationId xmlns:a16="http://schemas.microsoft.com/office/drawing/2014/main" id="{20B110AD-E28B-4E16-FBDF-1CA58FA5DE37}"/>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82255576"/>
      </p:ext>
    </p:extLst>
  </p:cSld>
  <p:clrMapOvr>
    <a:masterClrMapping/>
  </p:clrMapOvr>
  <mc:AlternateContent xmlns:mc="http://schemas.openxmlformats.org/markup-compatibility/2006">
    <mc:Choice xmlns:p14="http://schemas.microsoft.com/office/powerpoint/2010/main" Requires="p14">
      <p:transition spd="slow" p14:dur="2000" advTm="35501"/>
    </mc:Choice>
    <mc:Fallback>
      <p:transition spd="slow" advTm="35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8625AB-B247-1EEA-B860-3D5EABDCF767}"/>
              </a:ext>
            </a:extLst>
          </p:cNvPr>
          <p:cNvPicPr>
            <a:picLocks noChangeAspect="1"/>
          </p:cNvPicPr>
          <p:nvPr/>
        </p:nvPicPr>
        <p:blipFill>
          <a:blip r:embed="rId5">
            <a:duotone>
              <a:schemeClr val="bg2">
                <a:shade val="45000"/>
                <a:satMod val="135000"/>
              </a:schemeClr>
              <a:prstClr val="white"/>
            </a:duotone>
          </a:blip>
          <a:srcRect r="9091" b="23391"/>
          <a:stretch>
            <a:fillRect/>
          </a:stretch>
        </p:blipFill>
        <p:spPr>
          <a:xfrm>
            <a:off x="20" y="10"/>
            <a:ext cx="12191980" cy="6857990"/>
          </a:xfrm>
          <a:prstGeom prst="rect">
            <a:avLst/>
          </a:prstGeom>
        </p:spPr>
      </p:pic>
      <p:sp>
        <p:nvSpPr>
          <p:cNvPr id="30" name="Rectangle 2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D13ACD-5D8C-96AD-D083-3A820CC7161F}"/>
              </a:ext>
            </a:extLst>
          </p:cNvPr>
          <p:cNvSpPr>
            <a:spLocks noGrp="1"/>
          </p:cNvSpPr>
          <p:nvPr>
            <p:ph type="title"/>
          </p:nvPr>
        </p:nvSpPr>
        <p:spPr>
          <a:xfrm>
            <a:off x="838200" y="365125"/>
            <a:ext cx="10515600" cy="1325563"/>
          </a:xfrm>
        </p:spPr>
        <p:txBody>
          <a:bodyPr>
            <a:normAutofit/>
          </a:bodyPr>
          <a:lstStyle/>
          <a:p>
            <a:r>
              <a:rPr lang="en-US" b="1" dirty="0"/>
              <a:t>Barriers, Solutions and Conclusion</a:t>
            </a:r>
            <a:endParaRPr lang="en-US" dirty="0"/>
          </a:p>
        </p:txBody>
      </p:sp>
      <p:graphicFrame>
        <p:nvGraphicFramePr>
          <p:cNvPr id="5" name="Content Placeholder 2">
            <a:extLst>
              <a:ext uri="{FF2B5EF4-FFF2-40B4-BE49-F238E27FC236}">
                <a16:creationId xmlns:a16="http://schemas.microsoft.com/office/drawing/2014/main" id="{F34808E3-F8DD-7791-8DA3-79A49E1F7424}"/>
              </a:ext>
            </a:extLst>
          </p:cNvPr>
          <p:cNvGraphicFramePr>
            <a:graphicFrameLocks noGrp="1"/>
          </p:cNvGraphicFramePr>
          <p:nvPr>
            <p:ph idx="1"/>
            <p:extLst>
              <p:ext uri="{D42A27DB-BD31-4B8C-83A1-F6EECF244321}">
                <p14:modId xmlns:p14="http://schemas.microsoft.com/office/powerpoint/2010/main" val="81049807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7" name="Audio 6">
            <a:hlinkClick r:id="" action="ppaction://media"/>
            <a:extLst>
              <a:ext uri="{FF2B5EF4-FFF2-40B4-BE49-F238E27FC236}">
                <a16:creationId xmlns:a16="http://schemas.microsoft.com/office/drawing/2014/main" id="{B9DA3280-B4B2-D4A3-D0DE-A30A5004564B}"/>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71445685"/>
      </p:ext>
    </p:extLst>
  </p:cSld>
  <p:clrMapOvr>
    <a:masterClrMapping/>
  </p:clrMapOvr>
  <mc:AlternateContent xmlns:mc="http://schemas.openxmlformats.org/markup-compatibility/2006">
    <mc:Choice xmlns:p14="http://schemas.microsoft.com/office/powerpoint/2010/main" Requires="p14">
      <p:transition spd="slow" p14:dur="2000" advTm="89218"/>
    </mc:Choice>
    <mc:Fallback>
      <p:transition spd="slow" advTm="892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Color Cover">
            <a:extLst>
              <a:ext uri="{FF2B5EF4-FFF2-40B4-BE49-F238E27FC236}">
                <a16:creationId xmlns:a16="http://schemas.microsoft.com/office/drawing/2014/main" id="{56AD21CA-472C-4EA1-A897-F639017AF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26">
            <a:extLst>
              <a:ext uri="{FF2B5EF4-FFF2-40B4-BE49-F238E27FC236}">
                <a16:creationId xmlns:a16="http://schemas.microsoft.com/office/drawing/2014/main" id="{B29A5F49-8CEE-44D2-A717-96965326A59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3" name="Color">
              <a:extLst>
                <a:ext uri="{FF2B5EF4-FFF2-40B4-BE49-F238E27FC236}">
                  <a16:creationId xmlns:a16="http://schemas.microsoft.com/office/drawing/2014/main" id="{A4758941-095E-4760-9F3E-0E9F079AA2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olor">
              <a:extLst>
                <a:ext uri="{FF2B5EF4-FFF2-40B4-BE49-F238E27FC236}">
                  <a16:creationId xmlns:a16="http://schemas.microsoft.com/office/drawing/2014/main" id="{9BA7B350-F1EB-47CD-8531-349F4BD68B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oup 2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29">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CD166A03-0856-0D76-E767-B544D2180CE8}"/>
              </a:ext>
            </a:extLst>
          </p:cNvPr>
          <p:cNvSpPr>
            <a:spLocks noGrp="1"/>
          </p:cNvSpPr>
          <p:nvPr>
            <p:ph type="title"/>
          </p:nvPr>
        </p:nvSpPr>
        <p:spPr>
          <a:xfrm rot="16200000">
            <a:off x="-1325880" y="1947672"/>
            <a:ext cx="5961888" cy="2788920"/>
          </a:xfrm>
        </p:spPr>
        <p:txBody>
          <a:bodyPr anchor="ctr">
            <a:normAutofit/>
          </a:bodyPr>
          <a:lstStyle/>
          <a:p>
            <a:pPr algn="ctr"/>
            <a:r>
              <a:rPr lang="en-US" sz="4800" dirty="0">
                <a:solidFill>
                  <a:schemeClr val="bg1"/>
                </a:solidFill>
              </a:rPr>
              <a:t>References</a:t>
            </a:r>
          </a:p>
        </p:txBody>
      </p:sp>
      <p:sp>
        <p:nvSpPr>
          <p:cNvPr id="25" name="Rectangle 24">
            <a:extLst>
              <a:ext uri="{FF2B5EF4-FFF2-40B4-BE49-F238E27FC236}">
                <a16:creationId xmlns:a16="http://schemas.microsoft.com/office/drawing/2014/main" id="{C05FE506-AB9A-470B-89C8-008269966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5300" y="252484"/>
            <a:ext cx="6244113" cy="6244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Content Placeholder 2">
            <a:extLst>
              <a:ext uri="{FF2B5EF4-FFF2-40B4-BE49-F238E27FC236}">
                <a16:creationId xmlns:a16="http://schemas.microsoft.com/office/drawing/2014/main" id="{B4BDAE40-BBBA-4D19-BB5D-748BDCF6501A}"/>
              </a:ext>
            </a:extLst>
          </p:cNvPr>
          <p:cNvSpPr>
            <a:spLocks noGrp="1"/>
          </p:cNvSpPr>
          <p:nvPr>
            <p:ph idx="1"/>
          </p:nvPr>
        </p:nvSpPr>
        <p:spPr>
          <a:xfrm>
            <a:off x="5001584" y="540048"/>
            <a:ext cx="5652097" cy="5641293"/>
          </a:xfrm>
        </p:spPr>
        <p:txBody>
          <a:bodyPr anchor="ctr">
            <a:normAutofit fontScale="92500" lnSpcReduction="10000"/>
          </a:bodyPr>
          <a:lstStyle/>
          <a:p>
            <a:pPr marL="0" lvl="0" indent="0">
              <a:buNone/>
            </a:pPr>
            <a:r>
              <a:rPr lang="en-US" sz="800" dirty="0">
                <a:solidFill>
                  <a:schemeClr val="tx2"/>
                </a:solidFill>
              </a:rPr>
              <a:t>Age UK (2025) </a:t>
            </a:r>
            <a:r>
              <a:rPr lang="en-US" sz="800" i="1" dirty="0">
                <a:solidFill>
                  <a:schemeClr val="tx2"/>
                </a:solidFill>
              </a:rPr>
              <a:t>The state of health and care of older people in England 2025</a:t>
            </a:r>
            <a:r>
              <a:rPr lang="en-US" sz="800" dirty="0">
                <a:solidFill>
                  <a:schemeClr val="tx2"/>
                </a:solidFill>
              </a:rPr>
              <a:t>. London: Age UK.</a:t>
            </a:r>
          </a:p>
          <a:p>
            <a:pPr marL="0" lvl="0" indent="0">
              <a:buNone/>
            </a:pPr>
            <a:r>
              <a:rPr lang="en-US" sz="800" dirty="0">
                <a:solidFill>
                  <a:schemeClr val="tx2"/>
                </a:solidFill>
              </a:rPr>
              <a:t>Crocker, T.F., Ensor, J., Lam, N., Jordão, M., Bajpai, R., Bond, M., Forster, A. and Riley, R.D. et al. (2024) ‘Community based complex interventions to sustain independence in older people: systematic review and network meta-analysis’, </a:t>
            </a:r>
            <a:r>
              <a:rPr lang="en-US" sz="800" i="1" dirty="0">
                <a:solidFill>
                  <a:schemeClr val="tx2"/>
                </a:solidFill>
              </a:rPr>
              <a:t>BMJ</a:t>
            </a:r>
            <a:r>
              <a:rPr lang="en-US" sz="800" dirty="0">
                <a:solidFill>
                  <a:schemeClr val="tx2"/>
                </a:solidFill>
              </a:rPr>
              <a:t>, 384, e077764. </a:t>
            </a:r>
            <a:r>
              <a:rPr lang="en-US" sz="800" u="sng" dirty="0">
                <a:solidFill>
                  <a:schemeClr val="tx2"/>
                </a:solidFill>
                <a:hlinkClick r:id="rId2"/>
              </a:rPr>
              <a:t>DOI: 10.1136/bmj-2023-077764</a:t>
            </a:r>
            <a:endParaRPr lang="en-US" sz="800" dirty="0">
              <a:solidFill>
                <a:schemeClr val="tx2"/>
              </a:solidFill>
            </a:endParaRPr>
          </a:p>
          <a:p>
            <a:pPr marL="0" lvl="0" indent="0">
              <a:buNone/>
            </a:pPr>
            <a:r>
              <a:rPr lang="en-US" sz="800" dirty="0">
                <a:solidFill>
                  <a:schemeClr val="tx2"/>
                </a:solidFill>
              </a:rPr>
              <a:t>Care Quality Commission (2025) </a:t>
            </a:r>
            <a:r>
              <a:rPr lang="en-US" sz="800" i="1" dirty="0">
                <a:solidFill>
                  <a:schemeClr val="tx2"/>
                </a:solidFill>
              </a:rPr>
              <a:t>The state of health care and adult social care in England 2024/25</a:t>
            </a:r>
            <a:r>
              <a:rPr lang="en-US" sz="800" dirty="0">
                <a:solidFill>
                  <a:schemeClr val="tx2"/>
                </a:solidFill>
              </a:rPr>
              <a:t>. Newcastle upon Tyne: CQC. </a:t>
            </a:r>
            <a:r>
              <a:rPr lang="en-US" sz="800" u="sng" dirty="0">
                <a:solidFill>
                  <a:schemeClr val="tx2"/>
                </a:solidFill>
                <a:hlinkClick r:id="rId3"/>
              </a:rPr>
              <a:t>CQC official report</a:t>
            </a:r>
            <a:endParaRPr lang="en-US" sz="800" dirty="0">
              <a:solidFill>
                <a:schemeClr val="tx2"/>
              </a:solidFill>
            </a:endParaRPr>
          </a:p>
          <a:p>
            <a:pPr marL="0" lvl="0" indent="0">
              <a:buNone/>
            </a:pPr>
            <a:r>
              <a:rPr lang="en-US" sz="800" dirty="0">
                <a:solidFill>
                  <a:schemeClr val="tx2"/>
                </a:solidFill>
              </a:rPr>
              <a:t>Department of Health and Social Care (2025) </a:t>
            </a:r>
            <a:r>
              <a:rPr lang="en-US" sz="800" i="1" dirty="0">
                <a:solidFill>
                  <a:schemeClr val="tx2"/>
                </a:solidFill>
              </a:rPr>
              <a:t>Care and support statutory guidance</a:t>
            </a:r>
            <a:r>
              <a:rPr lang="en-US" sz="800" dirty="0">
                <a:solidFill>
                  <a:schemeClr val="tx2"/>
                </a:solidFill>
              </a:rPr>
              <a:t>. London: Department of Health and Social Care. </a:t>
            </a:r>
            <a:r>
              <a:rPr lang="en-US" sz="800" u="sng" dirty="0">
                <a:solidFill>
                  <a:schemeClr val="tx2"/>
                </a:solidFill>
                <a:hlinkClick r:id="rId4"/>
              </a:rPr>
              <a:t>DHSC guidance</a:t>
            </a:r>
            <a:endParaRPr lang="en-US" sz="800" dirty="0">
              <a:solidFill>
                <a:schemeClr val="tx2"/>
              </a:solidFill>
            </a:endParaRPr>
          </a:p>
          <a:p>
            <a:pPr marL="0" lvl="0" indent="0">
              <a:buNone/>
            </a:pPr>
            <a:r>
              <a:rPr lang="en-US" sz="800" dirty="0">
                <a:solidFill>
                  <a:schemeClr val="tx2"/>
                </a:solidFill>
              </a:rPr>
              <a:t>Ebrahimi, Z., Patel, H., Wijk, H., Ekman, I. and Olaya-Contreras, P. (2021) ‘A systematic review on implementation of person-centered care interventions for older people in out-of-hospital settings’, </a:t>
            </a:r>
            <a:r>
              <a:rPr lang="en-US" sz="800" i="1" dirty="0">
                <a:solidFill>
                  <a:schemeClr val="tx2"/>
                </a:solidFill>
              </a:rPr>
              <a:t>Geriatric Nursing</a:t>
            </a:r>
            <a:r>
              <a:rPr lang="en-US" sz="800" dirty="0">
                <a:solidFill>
                  <a:schemeClr val="tx2"/>
                </a:solidFill>
              </a:rPr>
              <a:t>, 42(1), pp. 213–224. </a:t>
            </a:r>
            <a:r>
              <a:rPr lang="en-US" sz="800" u="sng" dirty="0">
                <a:solidFill>
                  <a:schemeClr val="tx2"/>
                </a:solidFill>
                <a:hlinkClick r:id="rId5"/>
              </a:rPr>
              <a:t>DOI: 10.1016/j.gerinurse.2020.08.004</a:t>
            </a:r>
            <a:endParaRPr lang="en-US" sz="800" dirty="0">
              <a:solidFill>
                <a:schemeClr val="tx2"/>
              </a:solidFill>
            </a:endParaRPr>
          </a:p>
          <a:p>
            <a:pPr marL="0" lvl="0" indent="0">
              <a:buNone/>
            </a:pPr>
            <a:r>
              <a:rPr lang="en-US" sz="800" dirty="0">
                <a:solidFill>
                  <a:schemeClr val="tx2"/>
                </a:solidFill>
              </a:rPr>
              <a:t>Hoang, P., King, J.A., Moore, S. et al. (2022) ‘Interventions associated with reduced loneliness and social isolation in older adults: a systematic review and meta-analysis’, </a:t>
            </a:r>
            <a:r>
              <a:rPr lang="en-US" sz="800" i="1" dirty="0">
                <a:solidFill>
                  <a:schemeClr val="tx2"/>
                </a:solidFill>
              </a:rPr>
              <a:t>JAMA Network Open</a:t>
            </a:r>
            <a:r>
              <a:rPr lang="en-US" sz="800" dirty="0">
                <a:solidFill>
                  <a:schemeClr val="tx2"/>
                </a:solidFill>
              </a:rPr>
              <a:t>, 5(10), e2236676. </a:t>
            </a:r>
            <a:r>
              <a:rPr lang="en-US" sz="800" u="sng" dirty="0">
                <a:solidFill>
                  <a:schemeClr val="tx2"/>
                </a:solidFill>
                <a:hlinkClick r:id="rId6"/>
              </a:rPr>
              <a:t>DOI: 10.1001/jamanetworkopen.2022.36676</a:t>
            </a:r>
            <a:endParaRPr lang="en-US" sz="800" dirty="0">
              <a:solidFill>
                <a:schemeClr val="tx2"/>
              </a:solidFill>
            </a:endParaRPr>
          </a:p>
          <a:p>
            <a:pPr marL="0" lvl="0" indent="0">
              <a:buNone/>
            </a:pPr>
            <a:r>
              <a:rPr lang="en-US" sz="800" dirty="0" err="1">
                <a:solidFill>
                  <a:schemeClr val="tx2"/>
                </a:solidFill>
              </a:rPr>
              <a:t>Murciano</a:t>
            </a:r>
            <a:r>
              <a:rPr lang="en-US" sz="800" dirty="0">
                <a:solidFill>
                  <a:schemeClr val="tx2"/>
                </a:solidFill>
              </a:rPr>
              <a:t> Hueso, A., Martín García, A.V. and Torrijos </a:t>
            </a:r>
            <a:r>
              <a:rPr lang="en-US" sz="800" dirty="0" err="1">
                <a:solidFill>
                  <a:schemeClr val="tx2"/>
                </a:solidFill>
              </a:rPr>
              <a:t>Fincias</a:t>
            </a:r>
            <a:r>
              <a:rPr lang="en-US" sz="800" dirty="0">
                <a:solidFill>
                  <a:schemeClr val="tx2"/>
                </a:solidFill>
              </a:rPr>
              <a:t>, P. (2022) ‘Systematic review of digital technology acceptance in older adults: perspective of TAM models’, </a:t>
            </a:r>
            <a:r>
              <a:rPr lang="en-US" sz="800" i="1" dirty="0">
                <a:solidFill>
                  <a:schemeClr val="tx2"/>
                </a:solidFill>
              </a:rPr>
              <a:t>Revista Española de </a:t>
            </a:r>
            <a:r>
              <a:rPr lang="en-US" sz="800" i="1" dirty="0" err="1">
                <a:solidFill>
                  <a:schemeClr val="tx2"/>
                </a:solidFill>
              </a:rPr>
              <a:t>Geriatría</a:t>
            </a:r>
            <a:r>
              <a:rPr lang="en-US" sz="800" i="1" dirty="0">
                <a:solidFill>
                  <a:schemeClr val="tx2"/>
                </a:solidFill>
              </a:rPr>
              <a:t> y </a:t>
            </a:r>
            <a:r>
              <a:rPr lang="en-US" sz="800" i="1" dirty="0" err="1">
                <a:solidFill>
                  <a:schemeClr val="tx2"/>
                </a:solidFill>
              </a:rPr>
              <a:t>Gerontología</a:t>
            </a:r>
            <a:r>
              <a:rPr lang="en-US" sz="800" dirty="0">
                <a:solidFill>
                  <a:schemeClr val="tx2"/>
                </a:solidFill>
              </a:rPr>
              <a:t>, 57(2), pp. 105–117. DOI: 10.1016/j.regg.2022.01.004</a:t>
            </a:r>
          </a:p>
          <a:p>
            <a:pPr marL="0" lvl="0" indent="0">
              <a:buNone/>
            </a:pPr>
            <a:r>
              <a:rPr lang="en-US" sz="800" dirty="0">
                <a:solidFill>
                  <a:schemeClr val="tx2"/>
                </a:solidFill>
              </a:rPr>
              <a:t>NHS England Digital (2023) </a:t>
            </a:r>
            <a:r>
              <a:rPr lang="en-US" sz="800" i="1" dirty="0">
                <a:solidFill>
                  <a:schemeClr val="tx2"/>
                </a:solidFill>
              </a:rPr>
              <a:t>Health Survey for England 2021: Social care for older adults</a:t>
            </a:r>
            <a:r>
              <a:rPr lang="en-US" sz="800" dirty="0">
                <a:solidFill>
                  <a:schemeClr val="tx2"/>
                </a:solidFill>
              </a:rPr>
              <a:t>. Leeds: NHS England. </a:t>
            </a:r>
            <a:r>
              <a:rPr lang="en-US" sz="800" u="sng" dirty="0">
                <a:solidFill>
                  <a:schemeClr val="tx2"/>
                </a:solidFill>
                <a:hlinkClick r:id="rId7"/>
              </a:rPr>
              <a:t>NHS England report</a:t>
            </a:r>
            <a:endParaRPr lang="en-US" sz="800" dirty="0">
              <a:solidFill>
                <a:schemeClr val="tx2"/>
              </a:solidFill>
            </a:endParaRPr>
          </a:p>
          <a:p>
            <a:pPr marL="0" lvl="0" indent="0">
              <a:buNone/>
            </a:pPr>
            <a:r>
              <a:rPr lang="en-US" sz="800" dirty="0">
                <a:solidFill>
                  <a:schemeClr val="tx2"/>
                </a:solidFill>
              </a:rPr>
              <a:t>Noone, C. and Yang, K. (2022) ‘Community-based responses to loneliness in older people: a systematic review of qualitative studies’, </a:t>
            </a:r>
            <a:r>
              <a:rPr lang="en-US" sz="800" i="1" dirty="0">
                <a:solidFill>
                  <a:schemeClr val="tx2"/>
                </a:solidFill>
              </a:rPr>
              <a:t>Health &amp; Social Care in the Community</a:t>
            </a:r>
            <a:r>
              <a:rPr lang="en-US" sz="800" dirty="0">
                <a:solidFill>
                  <a:schemeClr val="tx2"/>
                </a:solidFill>
              </a:rPr>
              <a:t>, 30(4), pp. e859–e873. </a:t>
            </a:r>
            <a:r>
              <a:rPr lang="en-US" sz="800" u="sng" dirty="0">
                <a:solidFill>
                  <a:schemeClr val="tx2"/>
                </a:solidFill>
                <a:hlinkClick r:id="rId8"/>
              </a:rPr>
              <a:t>DOI: 10.1111/hsc.13682</a:t>
            </a:r>
            <a:endParaRPr lang="en-US" sz="800" dirty="0">
              <a:solidFill>
                <a:schemeClr val="tx2"/>
              </a:solidFill>
            </a:endParaRPr>
          </a:p>
          <a:p>
            <a:pPr marL="0" lvl="0" indent="0">
              <a:buNone/>
            </a:pPr>
            <a:r>
              <a:rPr lang="en-US" sz="800" dirty="0">
                <a:solidFill>
                  <a:schemeClr val="tx2"/>
                </a:solidFill>
              </a:rPr>
              <a:t>Office for National Statistics (2025) </a:t>
            </a:r>
            <a:r>
              <a:rPr lang="en-US" sz="800" i="1" dirty="0">
                <a:solidFill>
                  <a:schemeClr val="tx2"/>
                </a:solidFill>
              </a:rPr>
              <a:t>Estimates of the very old, including centenarians, UK: 2002 to 2024</a:t>
            </a:r>
            <a:r>
              <a:rPr lang="en-US" sz="800" dirty="0">
                <a:solidFill>
                  <a:schemeClr val="tx2"/>
                </a:solidFill>
              </a:rPr>
              <a:t>. Newport: ONS. ONS report</a:t>
            </a:r>
          </a:p>
          <a:p>
            <a:pPr marL="0" lvl="0" indent="0">
              <a:buNone/>
            </a:pPr>
            <a:r>
              <a:rPr lang="en-US" sz="800" dirty="0" err="1">
                <a:solidFill>
                  <a:schemeClr val="tx2"/>
                </a:solidFill>
              </a:rPr>
              <a:t>Pajalic</a:t>
            </a:r>
            <a:r>
              <a:rPr lang="en-US" sz="800" dirty="0">
                <a:solidFill>
                  <a:schemeClr val="tx2"/>
                </a:solidFill>
              </a:rPr>
              <a:t>, Z., de Sousa, D.A., Strøm, B.S., Lausund, H., </a:t>
            </a:r>
            <a:r>
              <a:rPr lang="en-US" sz="800" dirty="0" err="1">
                <a:solidFill>
                  <a:schemeClr val="tx2"/>
                </a:solidFill>
              </a:rPr>
              <a:t>Breievne</a:t>
            </a:r>
            <a:r>
              <a:rPr lang="en-US" sz="800" dirty="0">
                <a:solidFill>
                  <a:schemeClr val="tx2"/>
                </a:solidFill>
              </a:rPr>
              <a:t>, G., Kisa, S., </a:t>
            </a:r>
            <a:r>
              <a:rPr lang="en-US" sz="800" dirty="0" err="1">
                <a:solidFill>
                  <a:schemeClr val="tx2"/>
                </a:solidFill>
              </a:rPr>
              <a:t>Saplacan</a:t>
            </a:r>
            <a:r>
              <a:rPr lang="en-US" sz="800" dirty="0">
                <a:solidFill>
                  <a:schemeClr val="tx2"/>
                </a:solidFill>
              </a:rPr>
              <a:t>, D., Larsen, M.H. and </a:t>
            </a:r>
            <a:r>
              <a:rPr lang="en-US" sz="800" dirty="0" err="1">
                <a:solidFill>
                  <a:schemeClr val="tx2"/>
                </a:solidFill>
              </a:rPr>
              <a:t>Jøranson</a:t>
            </a:r>
            <a:r>
              <a:rPr lang="en-US" sz="800" dirty="0">
                <a:solidFill>
                  <a:schemeClr val="tx2"/>
                </a:solidFill>
              </a:rPr>
              <a:t>, N. (2023) ‘Welfare technology interventions among older people living at home: a systematic review of RCT studies’, </a:t>
            </a:r>
            <a:r>
              <a:rPr lang="en-US" sz="800" i="1" dirty="0">
                <a:solidFill>
                  <a:schemeClr val="tx2"/>
                </a:solidFill>
              </a:rPr>
              <a:t>PLOS Digital Health</a:t>
            </a:r>
            <a:r>
              <a:rPr lang="en-US" sz="800" dirty="0">
                <a:solidFill>
                  <a:schemeClr val="tx2"/>
                </a:solidFill>
              </a:rPr>
              <a:t>, 2(1), e0000184. DOI: 10.1371/journal.pdig.0000184</a:t>
            </a:r>
          </a:p>
          <a:p>
            <a:pPr marL="0" lvl="0" indent="0">
              <a:buNone/>
            </a:pPr>
            <a:r>
              <a:rPr lang="en-US" sz="800" dirty="0">
                <a:solidFill>
                  <a:schemeClr val="tx2"/>
                </a:solidFill>
              </a:rPr>
              <a:t>Rosengren, K., </a:t>
            </a:r>
            <a:r>
              <a:rPr lang="en-US" sz="800" dirty="0" err="1">
                <a:solidFill>
                  <a:schemeClr val="tx2"/>
                </a:solidFill>
              </a:rPr>
              <a:t>Brannefors</a:t>
            </a:r>
            <a:r>
              <a:rPr lang="en-US" sz="800" dirty="0">
                <a:solidFill>
                  <a:schemeClr val="tx2"/>
                </a:solidFill>
              </a:rPr>
              <a:t>, P. and Carlstrom, E. (2021) ‘Adoption of the concept of person-</a:t>
            </a:r>
            <a:r>
              <a:rPr lang="en-US" sz="800" dirty="0" err="1">
                <a:solidFill>
                  <a:schemeClr val="tx2"/>
                </a:solidFill>
              </a:rPr>
              <a:t>centred</a:t>
            </a:r>
            <a:r>
              <a:rPr lang="en-US" sz="800" dirty="0">
                <a:solidFill>
                  <a:schemeClr val="tx2"/>
                </a:solidFill>
              </a:rPr>
              <a:t> care into discourse in Europe: a systematic literature review’, </a:t>
            </a:r>
            <a:r>
              <a:rPr lang="en-US" sz="800" i="1" dirty="0">
                <a:solidFill>
                  <a:schemeClr val="tx2"/>
                </a:solidFill>
              </a:rPr>
              <a:t>Journal of Health Organization and Management</a:t>
            </a:r>
            <a:r>
              <a:rPr lang="en-US" sz="800" dirty="0">
                <a:solidFill>
                  <a:schemeClr val="tx2"/>
                </a:solidFill>
              </a:rPr>
              <a:t>, 35(9), pp. 265–280. DOI: 10.1108/JHOM-01-2021-0008</a:t>
            </a:r>
          </a:p>
          <a:p>
            <a:pPr marL="0" lvl="0" indent="0">
              <a:buNone/>
            </a:pPr>
            <a:r>
              <a:rPr lang="en-US" sz="800" dirty="0">
                <a:solidFill>
                  <a:schemeClr val="tx2"/>
                </a:solidFill>
              </a:rPr>
              <a:t>Skills for Care (2025) </a:t>
            </a:r>
            <a:r>
              <a:rPr lang="en-US" sz="800" i="1" dirty="0">
                <a:solidFill>
                  <a:schemeClr val="tx2"/>
                </a:solidFill>
              </a:rPr>
              <a:t>The state of the adult social care sector and workforce in England, 2025</a:t>
            </a:r>
            <a:r>
              <a:rPr lang="en-US" sz="800" dirty="0">
                <a:solidFill>
                  <a:schemeClr val="tx2"/>
                </a:solidFill>
              </a:rPr>
              <a:t>. Leeds: Skills for Care. </a:t>
            </a:r>
            <a:r>
              <a:rPr lang="en-US" sz="800" u="sng" dirty="0">
                <a:solidFill>
                  <a:schemeClr val="tx2"/>
                </a:solidFill>
                <a:hlinkClick r:id="rId9"/>
              </a:rPr>
              <a:t>Skills for Care report</a:t>
            </a:r>
            <a:endParaRPr lang="en-US" sz="800" dirty="0">
              <a:solidFill>
                <a:schemeClr val="tx2"/>
              </a:solidFill>
            </a:endParaRPr>
          </a:p>
          <a:p>
            <a:pPr marL="0" lvl="0" indent="0">
              <a:buNone/>
            </a:pPr>
            <a:r>
              <a:rPr lang="en-US" sz="800" dirty="0" err="1">
                <a:solidFill>
                  <a:schemeClr val="tx2"/>
                </a:solidFill>
              </a:rPr>
              <a:t>Tónay</a:t>
            </a:r>
            <a:r>
              <a:rPr lang="en-US" sz="800" dirty="0">
                <a:solidFill>
                  <a:schemeClr val="tx2"/>
                </a:solidFill>
              </a:rPr>
              <a:t>, G., </a:t>
            </a:r>
            <a:r>
              <a:rPr lang="en-US" sz="800" dirty="0" err="1">
                <a:solidFill>
                  <a:schemeClr val="tx2"/>
                </a:solidFill>
              </a:rPr>
              <a:t>Pilissy</a:t>
            </a:r>
            <a:r>
              <a:rPr lang="en-US" sz="800" dirty="0">
                <a:solidFill>
                  <a:schemeClr val="tx2"/>
                </a:solidFill>
              </a:rPr>
              <a:t>, T., Tóth, A. and Fazekas, G. (2023) ‘Methods to assess the effectiveness and acceptance of information and communication technology-based assistive technology for older adults: a scoping review’, </a:t>
            </a:r>
            <a:r>
              <a:rPr lang="en-US" sz="800" i="1" dirty="0">
                <a:solidFill>
                  <a:schemeClr val="tx2"/>
                </a:solidFill>
              </a:rPr>
              <a:t>International Journal of Rehabilitation Research</a:t>
            </a:r>
            <a:r>
              <a:rPr lang="en-US" sz="800" dirty="0">
                <a:solidFill>
                  <a:schemeClr val="tx2"/>
                </a:solidFill>
              </a:rPr>
              <a:t>, 46(2), pp. 113–125. DOI: 10.1097/MRR.0000000000000571</a:t>
            </a:r>
          </a:p>
          <a:p>
            <a:pPr marL="0" lvl="0" indent="0">
              <a:buNone/>
            </a:pPr>
            <a:r>
              <a:rPr lang="en-US" sz="800" dirty="0" err="1">
                <a:solidFill>
                  <a:schemeClr val="tx2"/>
                </a:solidFill>
              </a:rPr>
              <a:t>Vlachantoni</a:t>
            </a:r>
            <a:r>
              <a:rPr lang="en-US" sz="800" dirty="0">
                <a:solidFill>
                  <a:schemeClr val="tx2"/>
                </a:solidFill>
              </a:rPr>
              <a:t>, A. (2019) ‘Unmet need for social care among older people’, </a:t>
            </a:r>
            <a:r>
              <a:rPr lang="en-US" sz="800" i="1" dirty="0">
                <a:solidFill>
                  <a:schemeClr val="tx2"/>
                </a:solidFill>
              </a:rPr>
              <a:t>Ageing &amp; Society</a:t>
            </a:r>
            <a:r>
              <a:rPr lang="en-US" sz="800" dirty="0">
                <a:solidFill>
                  <a:schemeClr val="tx2"/>
                </a:solidFill>
              </a:rPr>
              <a:t>, 39(4), pp. 657–684. </a:t>
            </a:r>
            <a:r>
              <a:rPr lang="en-US" sz="800" u="sng" dirty="0">
                <a:solidFill>
                  <a:schemeClr val="tx2"/>
                </a:solidFill>
                <a:hlinkClick r:id="rId10"/>
              </a:rPr>
              <a:t>DOI: 10.1017/S0144686X17001118</a:t>
            </a:r>
            <a:endParaRPr lang="en-US" sz="800" dirty="0">
              <a:solidFill>
                <a:schemeClr val="tx2"/>
              </a:solidFill>
            </a:endParaRPr>
          </a:p>
          <a:p>
            <a:pPr marL="0" lvl="0" indent="0">
              <a:buNone/>
            </a:pPr>
            <a:r>
              <a:rPr lang="en-US" sz="800" dirty="0">
                <a:solidFill>
                  <a:schemeClr val="tx2"/>
                </a:solidFill>
              </a:rPr>
              <a:t>World Health Organization (2024) </a:t>
            </a:r>
            <a:r>
              <a:rPr lang="en-US" sz="800" i="1" dirty="0">
                <a:solidFill>
                  <a:schemeClr val="tx2"/>
                </a:solidFill>
              </a:rPr>
              <a:t>Beyond the decade of healthy ageing: extending benefits across the life course</a:t>
            </a:r>
            <a:r>
              <a:rPr lang="en-US" sz="800" dirty="0">
                <a:solidFill>
                  <a:schemeClr val="tx2"/>
                </a:solidFill>
              </a:rPr>
              <a:t>. Geneva: World Health Organization. WHO report</a:t>
            </a:r>
          </a:p>
          <a:p>
            <a:pPr marL="0" lvl="0" indent="0">
              <a:buNone/>
            </a:pPr>
            <a:r>
              <a:rPr lang="en-US" sz="800" dirty="0">
                <a:solidFill>
                  <a:schemeClr val="tx2"/>
                </a:solidFill>
              </a:rPr>
              <a:t>World Health Organization (2025) </a:t>
            </a:r>
            <a:r>
              <a:rPr lang="en-US" sz="800" i="1" dirty="0">
                <a:solidFill>
                  <a:schemeClr val="tx2"/>
                </a:solidFill>
              </a:rPr>
              <a:t>Providing access to long-term care for older people</a:t>
            </a:r>
            <a:r>
              <a:rPr lang="en-US" sz="800" dirty="0">
                <a:solidFill>
                  <a:schemeClr val="tx2"/>
                </a:solidFill>
              </a:rPr>
              <a:t>. Geneva: World Health Organization. WHO – Long-term care</a:t>
            </a:r>
          </a:p>
          <a:p>
            <a:pPr marL="0" lvl="0" indent="0">
              <a:buNone/>
            </a:pPr>
            <a:r>
              <a:rPr lang="en-US" sz="800" dirty="0">
                <a:solidFill>
                  <a:schemeClr val="tx2"/>
                </a:solidFill>
              </a:rPr>
              <a:t>Wu, Y., Pang, J., Xu, S. et al. (2026) ‘Digital exclusion and health in older adults: a systematic review’, </a:t>
            </a:r>
            <a:r>
              <a:rPr lang="en-US" sz="800" i="1" dirty="0" err="1">
                <a:solidFill>
                  <a:schemeClr val="tx2"/>
                </a:solidFill>
              </a:rPr>
              <a:t>npj</a:t>
            </a:r>
            <a:r>
              <a:rPr lang="en-US" sz="800" i="1" dirty="0">
                <a:solidFill>
                  <a:schemeClr val="tx2"/>
                </a:solidFill>
              </a:rPr>
              <a:t> Digital Medicine</a:t>
            </a:r>
            <a:r>
              <a:rPr lang="en-US" sz="800" dirty="0">
                <a:solidFill>
                  <a:schemeClr val="tx2"/>
                </a:solidFill>
              </a:rPr>
              <a:t>. DOI: 10.1038/s41746-026-03091-6</a:t>
            </a:r>
          </a:p>
          <a:p>
            <a:pPr marL="0" lvl="0" indent="0">
              <a:buNone/>
            </a:pPr>
            <a:r>
              <a:rPr lang="en-US" sz="800" dirty="0">
                <a:solidFill>
                  <a:schemeClr val="tx2"/>
                </a:solidFill>
              </a:rPr>
              <a:t>Zhang, M. (2023) ‘Older people’s attitudes towards emerging technologies: a systematic literature review’, </a:t>
            </a:r>
            <a:r>
              <a:rPr lang="en-US" sz="800" i="1" dirty="0">
                <a:solidFill>
                  <a:schemeClr val="tx2"/>
                </a:solidFill>
              </a:rPr>
              <a:t>Public Understanding of Science</a:t>
            </a:r>
            <a:r>
              <a:rPr lang="en-US" sz="800" dirty="0">
                <a:solidFill>
                  <a:schemeClr val="tx2"/>
                </a:solidFill>
              </a:rPr>
              <a:t>, 32(8), pp. 948–968. </a:t>
            </a:r>
            <a:r>
              <a:rPr lang="en-US" sz="800" u="sng" dirty="0">
                <a:solidFill>
                  <a:schemeClr val="tx2"/>
                </a:solidFill>
                <a:hlinkClick r:id="rId11"/>
              </a:rPr>
              <a:t>DOI: 10.1177/09636625231171677</a:t>
            </a:r>
            <a:endParaRPr lang="en-US" sz="800" dirty="0">
              <a:solidFill>
                <a:schemeClr val="tx2"/>
              </a:solidFill>
            </a:endParaRPr>
          </a:p>
        </p:txBody>
      </p:sp>
    </p:spTree>
    <p:extLst>
      <p:ext uri="{BB962C8B-B14F-4D97-AF65-F5344CB8AC3E}">
        <p14:creationId xmlns:p14="http://schemas.microsoft.com/office/powerpoint/2010/main" val="1543214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345881D5A19F4FA532CBA535E9E684" ma:contentTypeVersion="12" ma:contentTypeDescription="Create a new document." ma:contentTypeScope="" ma:versionID="388eeb2c30bde93ad19d6bba06d47591">
  <xsd:schema xmlns:xsd="http://www.w3.org/2001/XMLSchema" xmlns:xs="http://www.w3.org/2001/XMLSchema" xmlns:p="http://schemas.microsoft.com/office/2006/metadata/properties" xmlns:ns3="6642d537-5170-4cd9-a3f2-9ec198ee3eac" targetNamespace="http://schemas.microsoft.com/office/2006/metadata/properties" ma:root="true" ma:fieldsID="275ee02ebb647f38294545b63fa91ced" ns3:_="">
    <xsd:import namespace="6642d537-5170-4cd9-a3f2-9ec198ee3ea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MediaServiceSystemTags" minOccurs="0"/>
                <xsd:element ref="ns3:MediaServiceLocation" minOccurs="0"/>
                <xsd:element ref="ns3:MediaServiceGenerationTime" minOccurs="0"/>
                <xsd:element ref="ns3:MediaServiceEventHashCode" minOccurs="0"/>
                <xsd:element ref="ns3:MediaLengthInSeconds" minOccurs="0"/>
                <xsd:element ref="ns3:_activity"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42d537-5170-4cd9-a3f2-9ec198ee3ea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_activity" ma:index="18" nillable="true" ma:displayName="_activity" ma:hidden="true" ma:internalName="_activity">
      <xsd:simpleType>
        <xsd:restriction base="dms:Note"/>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642d537-5170-4cd9-a3f2-9ec198ee3eac" xsi:nil="true"/>
  </documentManagement>
</p:properties>
</file>

<file path=customXml/itemProps1.xml><?xml version="1.0" encoding="utf-8"?>
<ds:datastoreItem xmlns:ds="http://schemas.openxmlformats.org/officeDocument/2006/customXml" ds:itemID="{1BFDCFC5-BC73-447D-8CF8-4971423F29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42d537-5170-4cd9-a3f2-9ec198ee3e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BA67C25-A241-4489-8440-AAA4AE0F8DB5}">
  <ds:schemaRefs>
    <ds:schemaRef ds:uri="http://schemas.microsoft.com/sharepoint/v3/contenttype/forms"/>
  </ds:schemaRefs>
</ds:datastoreItem>
</file>

<file path=customXml/itemProps3.xml><?xml version="1.0" encoding="utf-8"?>
<ds:datastoreItem xmlns:ds="http://schemas.openxmlformats.org/officeDocument/2006/customXml" ds:itemID="{E5422A5C-4744-45C7-9ED7-3D825EDB7381}">
  <ds:schemaRefs>
    <ds:schemaRef ds:uri="http://purl.org/dc/dcmitype/"/>
    <ds:schemaRef ds:uri="http://schemas.microsoft.com/office/2006/documentManagement/types"/>
    <ds:schemaRef ds:uri="http://schemas.openxmlformats.org/package/2006/metadata/core-properties"/>
    <ds:schemaRef ds:uri="http://schemas.microsoft.com/office/infopath/2007/PartnerControls"/>
    <ds:schemaRef ds:uri="http://purl.org/dc/terms/"/>
    <ds:schemaRef ds:uri="http://schemas.microsoft.com/office/2006/metadata/properties"/>
    <ds:schemaRef ds:uri="http://purl.org/dc/elements/1.1/"/>
    <ds:schemaRef ds:uri="6642d537-5170-4cd9-a3f2-9ec198ee3ea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63</TotalTime>
  <Words>3414</Words>
  <Application>Microsoft Office PowerPoint</Application>
  <PresentationFormat>Widescreen</PresentationFormat>
  <Paragraphs>180</Paragraphs>
  <Slides>16</Slides>
  <Notes>14</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Aptos Display</vt:lpstr>
      <vt:lpstr>Arial</vt:lpstr>
      <vt:lpstr>Calibri</vt:lpstr>
      <vt:lpstr>Office Theme</vt:lpstr>
      <vt:lpstr>The Impact of an Ageing Population on Social Care Provision in the UK</vt:lpstr>
      <vt:lpstr>Introduction</vt:lpstr>
      <vt:lpstr>Ageing Population and Changing Care Needs</vt:lpstr>
      <vt:lpstr>Care, Support and Empowerment Needs</vt:lpstr>
      <vt:lpstr>Impact on UK Social Care Provision</vt:lpstr>
      <vt:lpstr>Current UK Social Care Services</vt:lpstr>
      <vt:lpstr>Theory and Policy</vt:lpstr>
      <vt:lpstr>Challenges Created by an Ageing Population</vt:lpstr>
      <vt:lpstr>Independence and Functional Ability</vt:lpstr>
      <vt:lpstr>Technology and Innovation in Social Care</vt:lpstr>
      <vt:lpstr>Critical Evaluation of Technology</vt:lpstr>
      <vt:lpstr>Effectiveness of Current Approaches</vt:lpstr>
      <vt:lpstr>Best Practice </vt:lpstr>
      <vt:lpstr>Recommendations for Improvement</vt:lpstr>
      <vt:lpstr>Barriers, Solutions and 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Foysal Ahmed Shehab</dc:creator>
  <cp:lastModifiedBy>Yasmin Ramzan (2331697)</cp:lastModifiedBy>
  <cp:revision>3</cp:revision>
  <dcterms:created xsi:type="dcterms:W3CDTF">2026-09-27T09:27:46Z</dcterms:created>
  <dcterms:modified xsi:type="dcterms:W3CDTF">2026-10-21T12:40:55Z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0x010100E3345881D5A19F4FA532CBA535E9E684</vt:lpwstr>
  </property>
</Properties>
</file>