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48" r:id="rId1"/>
  </p:sldMasterIdLst>
  <p:notesMasterIdLst>
    <p:notesMasterId r:id="rId30"/>
  </p:notesMasterIdLst>
  <p:sldIdLst>
    <p:sldId id="345" r:id="rId2"/>
    <p:sldId id="267" r:id="rId3"/>
    <p:sldId id="269" r:id="rId4"/>
    <p:sldId id="270" r:id="rId5"/>
    <p:sldId id="271" r:id="rId6"/>
    <p:sldId id="344" r:id="rId7"/>
    <p:sldId id="272" r:id="rId8"/>
    <p:sldId id="273" r:id="rId9"/>
    <p:sldId id="276" r:id="rId10"/>
    <p:sldId id="277" r:id="rId11"/>
    <p:sldId id="278" r:id="rId12"/>
    <p:sldId id="279" r:id="rId13"/>
    <p:sldId id="282" r:id="rId14"/>
    <p:sldId id="283" r:id="rId15"/>
    <p:sldId id="288" r:id="rId16"/>
    <p:sldId id="289" r:id="rId17"/>
    <p:sldId id="290" r:id="rId18"/>
    <p:sldId id="291" r:id="rId19"/>
    <p:sldId id="292" r:id="rId20"/>
    <p:sldId id="293" r:id="rId21"/>
    <p:sldId id="294" r:id="rId22"/>
    <p:sldId id="295" r:id="rId23"/>
    <p:sldId id="296" r:id="rId24"/>
    <p:sldId id="297" r:id="rId25"/>
    <p:sldId id="298" r:id="rId26"/>
    <p:sldId id="299" r:id="rId27"/>
    <p:sldId id="300" r:id="rId28"/>
    <p:sldId id="301" r:id="rId29"/>
  </p:sldIdLst>
  <p:sldSz cx="9144000" cy="6858000" type="screen4x3"/>
  <p:notesSz cx="6858000" cy="9144000"/>
  <p:defaultTextStyle>
    <a:defPPr>
      <a:defRPr lang="en-AU"/>
    </a:defPPr>
    <a:lvl1pPr algn="l" rtl="0" eaLnBrk="0" fontAlgn="base" hangingPunct="0">
      <a:spcBef>
        <a:spcPct val="0"/>
      </a:spcBef>
      <a:spcAft>
        <a:spcPct val="0"/>
      </a:spcAft>
      <a:defRPr sz="2400" kern="1200">
        <a:solidFill>
          <a:schemeClr val="tx1"/>
        </a:solidFill>
        <a:latin typeface="Arial" pitchFamily="34" charset="0"/>
        <a:ea typeface="ＭＳ Ｐゴシック" charset="-128"/>
        <a:cs typeface="+mn-cs"/>
      </a:defRPr>
    </a:lvl1pPr>
    <a:lvl2pPr marL="457200" algn="l" rtl="0" eaLnBrk="0" fontAlgn="base" hangingPunct="0">
      <a:spcBef>
        <a:spcPct val="0"/>
      </a:spcBef>
      <a:spcAft>
        <a:spcPct val="0"/>
      </a:spcAft>
      <a:defRPr sz="2400" kern="1200">
        <a:solidFill>
          <a:schemeClr val="tx1"/>
        </a:solidFill>
        <a:latin typeface="Arial" pitchFamily="34" charset="0"/>
        <a:ea typeface="ＭＳ Ｐゴシック" charset="-128"/>
        <a:cs typeface="+mn-cs"/>
      </a:defRPr>
    </a:lvl2pPr>
    <a:lvl3pPr marL="914400" algn="l" rtl="0" eaLnBrk="0" fontAlgn="base" hangingPunct="0">
      <a:spcBef>
        <a:spcPct val="0"/>
      </a:spcBef>
      <a:spcAft>
        <a:spcPct val="0"/>
      </a:spcAft>
      <a:defRPr sz="2400" kern="1200">
        <a:solidFill>
          <a:schemeClr val="tx1"/>
        </a:solidFill>
        <a:latin typeface="Arial" pitchFamily="34" charset="0"/>
        <a:ea typeface="ＭＳ Ｐゴシック" charset="-128"/>
        <a:cs typeface="+mn-cs"/>
      </a:defRPr>
    </a:lvl3pPr>
    <a:lvl4pPr marL="1371600" algn="l" rtl="0" eaLnBrk="0" fontAlgn="base" hangingPunct="0">
      <a:spcBef>
        <a:spcPct val="0"/>
      </a:spcBef>
      <a:spcAft>
        <a:spcPct val="0"/>
      </a:spcAft>
      <a:defRPr sz="2400" kern="1200">
        <a:solidFill>
          <a:schemeClr val="tx1"/>
        </a:solidFill>
        <a:latin typeface="Arial" pitchFamily="34" charset="0"/>
        <a:ea typeface="ＭＳ Ｐゴシック" charset="-128"/>
        <a:cs typeface="+mn-cs"/>
      </a:defRPr>
    </a:lvl4pPr>
    <a:lvl5pPr marL="1828800" algn="l" rtl="0" eaLnBrk="0" fontAlgn="base" hangingPunct="0">
      <a:spcBef>
        <a:spcPct val="0"/>
      </a:spcBef>
      <a:spcAft>
        <a:spcPct val="0"/>
      </a:spcAft>
      <a:defRPr sz="2400" kern="1200">
        <a:solidFill>
          <a:schemeClr val="tx1"/>
        </a:solidFill>
        <a:latin typeface="Arial" pitchFamily="34" charset="0"/>
        <a:ea typeface="ＭＳ Ｐゴシック" charset="-128"/>
        <a:cs typeface="+mn-cs"/>
      </a:defRPr>
    </a:lvl5pPr>
    <a:lvl6pPr marL="2286000" algn="l" defTabSz="914400" rtl="0" eaLnBrk="1" latinLnBrk="0" hangingPunct="1">
      <a:defRPr sz="2400" kern="1200">
        <a:solidFill>
          <a:schemeClr val="tx1"/>
        </a:solidFill>
        <a:latin typeface="Arial" pitchFamily="34" charset="0"/>
        <a:ea typeface="ＭＳ Ｐゴシック" charset="-128"/>
        <a:cs typeface="+mn-cs"/>
      </a:defRPr>
    </a:lvl6pPr>
    <a:lvl7pPr marL="2743200" algn="l" defTabSz="914400" rtl="0" eaLnBrk="1" latinLnBrk="0" hangingPunct="1">
      <a:defRPr sz="2400" kern="1200">
        <a:solidFill>
          <a:schemeClr val="tx1"/>
        </a:solidFill>
        <a:latin typeface="Arial" pitchFamily="34" charset="0"/>
        <a:ea typeface="ＭＳ Ｐゴシック" charset="-128"/>
        <a:cs typeface="+mn-cs"/>
      </a:defRPr>
    </a:lvl7pPr>
    <a:lvl8pPr marL="3200400" algn="l" defTabSz="914400" rtl="0" eaLnBrk="1" latinLnBrk="0" hangingPunct="1">
      <a:defRPr sz="2400" kern="1200">
        <a:solidFill>
          <a:schemeClr val="tx1"/>
        </a:solidFill>
        <a:latin typeface="Arial" pitchFamily="34" charset="0"/>
        <a:ea typeface="ＭＳ Ｐゴシック" charset="-128"/>
        <a:cs typeface="+mn-cs"/>
      </a:defRPr>
    </a:lvl8pPr>
    <a:lvl9pPr marL="3657600" algn="l" defTabSz="914400" rtl="0" eaLnBrk="1" latinLnBrk="0" hangingPunct="1">
      <a:defRPr sz="2400" kern="1200">
        <a:solidFill>
          <a:schemeClr val="tx1"/>
        </a:solidFill>
        <a:latin typeface="Arial" pitchFamily="34" charset="0"/>
        <a:ea typeface="ＭＳ Ｐゴシック"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F0D7B"/>
    <a:srgbClr val="BF0922"/>
    <a:srgbClr val="7F7F7F"/>
    <a:srgbClr val="175097"/>
    <a:srgbClr val="92D2CA"/>
    <a:srgbClr val="F9F9F9"/>
    <a:srgbClr val="3D9A3A"/>
    <a:srgbClr val="24BDB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69151" autoAdjust="0"/>
  </p:normalViewPr>
  <p:slideViewPr>
    <p:cSldViewPr snapToGrid="0">
      <p:cViewPr varScale="1">
        <p:scale>
          <a:sx n="50" d="100"/>
          <a:sy n="50" d="100"/>
        </p:scale>
        <p:origin x="720" y="3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7064"/>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194" name="Rectangle 2"/>
          <p:cNvSpPr>
            <a:spLocks noGrp="1" noChangeArrowheads="1"/>
          </p:cNvSpPr>
          <p:nvPr>
            <p:ph type="hdr" sz="quarter"/>
          </p:nvPr>
        </p:nvSpPr>
        <p:spPr bwMode="auto">
          <a:xfrm>
            <a:off x="0" y="0"/>
            <a:ext cx="29718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defRPr sz="1200"/>
            </a:lvl1pPr>
          </a:lstStyle>
          <a:p>
            <a:endParaRPr lang="en-AU"/>
          </a:p>
        </p:txBody>
      </p:sp>
      <p:sp>
        <p:nvSpPr>
          <p:cNvPr id="8195" name="Rectangle 3"/>
          <p:cNvSpPr>
            <a:spLocks noGrp="1" noChangeArrowheads="1"/>
          </p:cNvSpPr>
          <p:nvPr>
            <p:ph type="dt" idx="1"/>
          </p:nvPr>
        </p:nvSpPr>
        <p:spPr bwMode="auto">
          <a:xfrm>
            <a:off x="3886200" y="0"/>
            <a:ext cx="29718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r">
              <a:defRPr sz="1200"/>
            </a:lvl1pPr>
          </a:lstStyle>
          <a:p>
            <a:endParaRPr lang="en-AU"/>
          </a:p>
        </p:txBody>
      </p:sp>
      <p:sp>
        <p:nvSpPr>
          <p:cNvPr id="8196"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p:spPr>
      </p:sp>
      <p:sp>
        <p:nvSpPr>
          <p:cNvPr id="8197" name="Rectangle 5"/>
          <p:cNvSpPr>
            <a:spLocks noGrp="1" noChangeArrowheads="1"/>
          </p:cNvSpPr>
          <p:nvPr>
            <p:ph type="body" sz="quarter" idx="3"/>
          </p:nvPr>
        </p:nvSpPr>
        <p:spPr bwMode="auto">
          <a:xfrm>
            <a:off x="914400" y="4343400"/>
            <a:ext cx="5029200" cy="4114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AU" smtClean="0"/>
              <a:t>Click to edit Master text styles</a:t>
            </a:r>
          </a:p>
          <a:p>
            <a:pPr lvl="1"/>
            <a:r>
              <a:rPr lang="en-AU" smtClean="0"/>
              <a:t>Second level</a:t>
            </a:r>
          </a:p>
          <a:p>
            <a:pPr lvl="2"/>
            <a:r>
              <a:rPr lang="en-AU" smtClean="0"/>
              <a:t>Third level</a:t>
            </a:r>
          </a:p>
          <a:p>
            <a:pPr lvl="3"/>
            <a:r>
              <a:rPr lang="en-AU" smtClean="0"/>
              <a:t>Fourth level</a:t>
            </a:r>
          </a:p>
          <a:p>
            <a:pPr lvl="4"/>
            <a:r>
              <a:rPr lang="en-AU" smtClean="0"/>
              <a:t>Fifth level</a:t>
            </a:r>
          </a:p>
        </p:txBody>
      </p:sp>
      <p:sp>
        <p:nvSpPr>
          <p:cNvPr id="8198" name="Rectangle 6"/>
          <p:cNvSpPr>
            <a:spLocks noGrp="1" noChangeArrowheads="1"/>
          </p:cNvSpPr>
          <p:nvPr>
            <p:ph type="ftr" sz="quarter" idx="4"/>
          </p:nvPr>
        </p:nvSpPr>
        <p:spPr bwMode="auto">
          <a:xfrm>
            <a:off x="0" y="8686800"/>
            <a:ext cx="2971800" cy="457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a:defRPr sz="1200"/>
            </a:lvl1pPr>
          </a:lstStyle>
          <a:p>
            <a:endParaRPr lang="en-AU"/>
          </a:p>
        </p:txBody>
      </p:sp>
      <p:sp>
        <p:nvSpPr>
          <p:cNvPr id="8199" name="Rectangle 7"/>
          <p:cNvSpPr>
            <a:spLocks noGrp="1" noChangeArrowheads="1"/>
          </p:cNvSpPr>
          <p:nvPr>
            <p:ph type="sldNum" sz="quarter" idx="5"/>
          </p:nvPr>
        </p:nvSpPr>
        <p:spPr bwMode="auto">
          <a:xfrm>
            <a:off x="3886200" y="8686800"/>
            <a:ext cx="2971800" cy="457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algn="r">
              <a:defRPr sz="1200"/>
            </a:lvl1pPr>
          </a:lstStyle>
          <a:p>
            <a:fld id="{B115774D-130F-492F-B34C-D20CD29BDBC9}" type="slidenum">
              <a:rPr lang="en-AU"/>
              <a:pPr/>
              <a:t>‹#›</a:t>
            </a:fld>
            <a:endParaRPr lang="en-AU"/>
          </a:p>
        </p:txBody>
      </p:sp>
    </p:spTree>
    <p:extLst>
      <p:ext uri="{BB962C8B-B14F-4D97-AF65-F5344CB8AC3E}">
        <p14:creationId xmlns:p14="http://schemas.microsoft.com/office/powerpoint/2010/main" val="3839591568"/>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pitchFamily="34" charset="0"/>
        <a:ea typeface="ＭＳ Ｐゴシック" charset="-128"/>
        <a:cs typeface="+mn-cs"/>
      </a:defRPr>
    </a:lvl1pPr>
    <a:lvl2pPr marL="457200" algn="l" rtl="0" fontAlgn="base">
      <a:spcBef>
        <a:spcPct val="30000"/>
      </a:spcBef>
      <a:spcAft>
        <a:spcPct val="0"/>
      </a:spcAft>
      <a:defRPr sz="1200" kern="1200">
        <a:solidFill>
          <a:schemeClr val="tx1"/>
        </a:solidFill>
        <a:latin typeface="Arial" pitchFamily="34" charset="0"/>
        <a:ea typeface="ＭＳ Ｐゴシック" charset="-128"/>
        <a:cs typeface="+mn-cs"/>
      </a:defRPr>
    </a:lvl2pPr>
    <a:lvl3pPr marL="914400" algn="l" rtl="0" fontAlgn="base">
      <a:spcBef>
        <a:spcPct val="30000"/>
      </a:spcBef>
      <a:spcAft>
        <a:spcPct val="0"/>
      </a:spcAft>
      <a:defRPr sz="1200" kern="1200">
        <a:solidFill>
          <a:schemeClr val="tx1"/>
        </a:solidFill>
        <a:latin typeface="Arial" pitchFamily="34" charset="0"/>
        <a:ea typeface="ＭＳ Ｐゴシック" charset="-128"/>
        <a:cs typeface="+mn-cs"/>
      </a:defRPr>
    </a:lvl3pPr>
    <a:lvl4pPr marL="1371600" algn="l" rtl="0" fontAlgn="base">
      <a:spcBef>
        <a:spcPct val="30000"/>
      </a:spcBef>
      <a:spcAft>
        <a:spcPct val="0"/>
      </a:spcAft>
      <a:defRPr sz="1200" kern="1200">
        <a:solidFill>
          <a:schemeClr val="tx1"/>
        </a:solidFill>
        <a:latin typeface="Arial" pitchFamily="34" charset="0"/>
        <a:ea typeface="ＭＳ Ｐゴシック" charset="-128"/>
        <a:cs typeface="+mn-cs"/>
      </a:defRPr>
    </a:lvl4pPr>
    <a:lvl5pPr marL="1828800" algn="l" rtl="0" fontAlgn="base">
      <a:spcBef>
        <a:spcPct val="30000"/>
      </a:spcBef>
      <a:spcAft>
        <a:spcPct val="0"/>
      </a:spcAft>
      <a:defRPr sz="1200" kern="1200">
        <a:solidFill>
          <a:schemeClr val="tx1"/>
        </a:solidFill>
        <a:latin typeface="Arial" pitchFamily="34" charset="0"/>
        <a:ea typeface="ＭＳ Ｐゴシック"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E7F9BC9-88D2-480A-9C2C-166F0C21B13E}" type="slidenum">
              <a:rPr lang="en-AU"/>
              <a:pPr/>
              <a:t>2</a:t>
            </a:fld>
            <a:endParaRPr lang="en-AU"/>
          </a:p>
        </p:txBody>
      </p:sp>
      <p:sp>
        <p:nvSpPr>
          <p:cNvPr id="25602" name="Rectangle 2"/>
          <p:cNvSpPr>
            <a:spLocks noGrp="1" noRot="1" noChangeAspect="1" noChangeArrowheads="1" noTextEdit="1"/>
          </p:cNvSpPr>
          <p:nvPr>
            <p:ph type="sldImg"/>
          </p:nvPr>
        </p:nvSpPr>
        <p:spPr>
          <a:ln/>
        </p:spPr>
      </p:sp>
      <p:sp>
        <p:nvSpPr>
          <p:cNvPr id="25603"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5828205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524188A-C7EC-428A-BEF1-AF478410DB7C}" type="slidenum">
              <a:rPr lang="en-AU"/>
              <a:pPr/>
              <a:t>3</a:t>
            </a:fld>
            <a:endParaRPr lang="en-AU"/>
          </a:p>
        </p:txBody>
      </p:sp>
      <p:sp>
        <p:nvSpPr>
          <p:cNvPr id="29698" name="Rectangle 2"/>
          <p:cNvSpPr>
            <a:spLocks noGrp="1" noRot="1" noChangeAspect="1" noChangeArrowheads="1" noTextEdit="1"/>
          </p:cNvSpPr>
          <p:nvPr>
            <p:ph type="sldImg"/>
          </p:nvPr>
        </p:nvSpPr>
        <p:spPr>
          <a:ln/>
        </p:spPr>
      </p:sp>
      <p:sp>
        <p:nvSpPr>
          <p:cNvPr id="2969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4606834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41623A1-BD71-4AA8-B113-A84A171D556D}" type="slidenum">
              <a:rPr lang="en-AU"/>
              <a:pPr/>
              <a:t>4</a:t>
            </a:fld>
            <a:endParaRPr lang="en-AU"/>
          </a:p>
        </p:txBody>
      </p:sp>
      <p:sp>
        <p:nvSpPr>
          <p:cNvPr id="31746" name="Rectangle 2"/>
          <p:cNvSpPr>
            <a:spLocks noGrp="1" noRot="1" noChangeAspect="1" noChangeArrowheads="1" noTextEdit="1"/>
          </p:cNvSpPr>
          <p:nvPr>
            <p:ph type="sldImg"/>
          </p:nvPr>
        </p:nvSpPr>
        <p:spPr>
          <a:ln/>
        </p:spPr>
      </p:sp>
      <p:sp>
        <p:nvSpPr>
          <p:cNvPr id="31747" name="Rectangle 3"/>
          <p:cNvSpPr>
            <a:spLocks noGrp="1" noChangeArrowheads="1"/>
          </p:cNvSpPr>
          <p:nvPr>
            <p:ph type="body" idx="1"/>
          </p:nvPr>
        </p:nvSpPr>
        <p:spPr/>
        <p:txBody>
          <a:bodyPr/>
          <a:lstStyle/>
          <a:p>
            <a:pPr marL="0" marR="0" indent="0" algn="l" defTabSz="914400" rtl="0" eaLnBrk="1" fontAlgn="base" latinLnBrk="0" hangingPunct="1">
              <a:lnSpc>
                <a:spcPct val="100000"/>
              </a:lnSpc>
              <a:spcBef>
                <a:spcPct val="30000"/>
              </a:spcBef>
              <a:spcAft>
                <a:spcPct val="0"/>
              </a:spcAft>
              <a:buClrTx/>
              <a:buSzTx/>
              <a:buFontTx/>
              <a:buNone/>
              <a:tabLst/>
              <a:defRPr/>
            </a:pPr>
            <a:r>
              <a:rPr lang="en-US" sz="1200" kern="1200" dirty="0" smtClean="0">
                <a:solidFill>
                  <a:schemeClr val="tx1"/>
                </a:solidFill>
                <a:latin typeface="Arial" pitchFamily="34" charset="0"/>
                <a:ea typeface="ＭＳ Ｐゴシック" charset="-128"/>
                <a:cs typeface="+mn-cs"/>
              </a:rPr>
              <a:t>The Global Company Profile description of the Amazon.com order filling process is a nice one that includes some good detail. Note, in particular, Step 3, which represents a “pick-to-light” system. </a:t>
            </a:r>
          </a:p>
          <a:p>
            <a:pPr marL="0" marR="0" indent="0" algn="l" defTabSz="914400" rtl="0" eaLnBrk="1" fontAlgn="base" latinLnBrk="0" hangingPunct="1">
              <a:lnSpc>
                <a:spcPct val="100000"/>
              </a:lnSpc>
              <a:spcBef>
                <a:spcPct val="30000"/>
              </a:spcBef>
              <a:spcAft>
                <a:spcPct val="0"/>
              </a:spcAft>
              <a:buClrTx/>
              <a:buSzTx/>
              <a:buFontTx/>
              <a:buNone/>
              <a:tabLst/>
              <a:defRPr/>
            </a:pPr>
            <a:r>
              <a:rPr lang="en-US" sz="1200" kern="1200" dirty="0" smtClean="0">
                <a:solidFill>
                  <a:schemeClr val="tx1"/>
                </a:solidFill>
                <a:latin typeface="Arial" pitchFamily="34" charset="0"/>
                <a:ea typeface="ＭＳ Ｐゴシック" charset="-128"/>
                <a:cs typeface="+mn-cs"/>
              </a:rPr>
              <a:t>The lights direct workers to the exact bins to pick the proper items, doubling the picking speed while simultaneously eliminating almost all human errors stemming from matching products to numbers or descriptions. Throughout the system, computers, bar codes, and conveyor belts help to route products automatically to the appropriate boxes, which end up at the customers’ doorstep within about three days.</a:t>
            </a:r>
            <a:endParaRPr lang="en-GB" sz="1200" kern="1200" dirty="0" smtClean="0">
              <a:solidFill>
                <a:schemeClr val="tx1"/>
              </a:solidFill>
              <a:latin typeface="Arial" pitchFamily="34" charset="0"/>
              <a:ea typeface="ＭＳ Ｐゴシック" charset="-128"/>
              <a:cs typeface="+mn-cs"/>
            </a:endParaRPr>
          </a:p>
          <a:p>
            <a:endParaRPr lang="en-US" dirty="0"/>
          </a:p>
        </p:txBody>
      </p:sp>
    </p:spTree>
    <p:extLst>
      <p:ext uri="{BB962C8B-B14F-4D97-AF65-F5344CB8AC3E}">
        <p14:creationId xmlns:p14="http://schemas.microsoft.com/office/powerpoint/2010/main" val="2994907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88C4984-CF2B-4D26-BA83-1BE1381FE404}" type="slidenum">
              <a:rPr lang="en-AU"/>
              <a:pPr/>
              <a:t>5</a:t>
            </a:fld>
            <a:endParaRPr lang="en-AU"/>
          </a:p>
        </p:txBody>
      </p:sp>
      <p:sp>
        <p:nvSpPr>
          <p:cNvPr id="33794" name="Rectangle 2"/>
          <p:cNvSpPr>
            <a:spLocks noGrp="1" noRot="1" noChangeAspect="1" noChangeArrowheads="1" noTextEdit="1"/>
          </p:cNvSpPr>
          <p:nvPr>
            <p:ph type="sldImg"/>
          </p:nvPr>
        </p:nvSpPr>
        <p:spPr>
          <a:ln/>
        </p:spPr>
      </p:sp>
      <p:sp>
        <p:nvSpPr>
          <p:cNvPr id="33795"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4405122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Slide 5 and 6</a:t>
            </a:r>
          </a:p>
          <a:p>
            <a:r>
              <a:rPr lang="en-US" sz="1200" kern="1200" dirty="0" smtClean="0">
                <a:solidFill>
                  <a:schemeClr val="tx1"/>
                </a:solidFill>
                <a:latin typeface="Arial" pitchFamily="34" charset="0"/>
                <a:ea typeface="ＭＳ Ｐゴシック" charset="-128"/>
                <a:cs typeface="+mn-cs"/>
              </a:rPr>
              <a:t>This topic of</a:t>
            </a:r>
            <a:r>
              <a:rPr lang="en-US" sz="1200" kern="1200" baseline="0" dirty="0" smtClean="0">
                <a:solidFill>
                  <a:schemeClr val="tx1"/>
                </a:solidFill>
                <a:latin typeface="Arial" pitchFamily="34" charset="0"/>
                <a:ea typeface="ＭＳ Ｐゴシック" charset="-128"/>
                <a:cs typeface="+mn-cs"/>
              </a:rPr>
              <a:t> - </a:t>
            </a:r>
            <a:r>
              <a:rPr lang="en-US" sz="1200" kern="1200" dirty="0" smtClean="0">
                <a:solidFill>
                  <a:schemeClr val="tx1"/>
                </a:solidFill>
                <a:latin typeface="Arial" pitchFamily="34" charset="0"/>
                <a:ea typeface="ＭＳ Ｐゴシック" charset="-128"/>
                <a:cs typeface="+mn-cs"/>
              </a:rPr>
              <a:t>Inventory management is arguably the most important OM decision. OM researchers have written thousands of papers modeling every facet of inventory management imaginable. Companies tie up thousands or often millions of pounds in inventory, and the lost interest revenue alone on that money can represent a huge profit loss. On the other hand, companies that do not have the right goods at the right places at the right times may incur significant delays, backorder costs, or lost sales. Firms have had to go out of business due to poor inventory management.</a:t>
            </a:r>
            <a:endParaRPr lang="en-GB" dirty="0"/>
          </a:p>
        </p:txBody>
      </p:sp>
      <p:sp>
        <p:nvSpPr>
          <p:cNvPr id="4" name="Slide Number Placeholder 3"/>
          <p:cNvSpPr>
            <a:spLocks noGrp="1"/>
          </p:cNvSpPr>
          <p:nvPr>
            <p:ph type="sldNum" sz="quarter" idx="10"/>
          </p:nvPr>
        </p:nvSpPr>
        <p:spPr/>
        <p:txBody>
          <a:bodyPr/>
          <a:lstStyle/>
          <a:p>
            <a:fld id="{B115774D-130F-492F-B34C-D20CD29BDBC9}" type="slidenum">
              <a:rPr lang="en-AU" smtClean="0"/>
              <a:pPr/>
              <a:t>6</a:t>
            </a:fld>
            <a:endParaRPr lang="en-AU"/>
          </a:p>
        </p:txBody>
      </p:sp>
    </p:spTree>
    <p:extLst>
      <p:ext uri="{BB962C8B-B14F-4D97-AF65-F5344CB8AC3E}">
        <p14:creationId xmlns:p14="http://schemas.microsoft.com/office/powerpoint/2010/main" val="19616133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DB7F8DD-2809-426F-915B-469B34557F0F}" type="slidenum">
              <a:rPr lang="en-AU"/>
              <a:pPr/>
              <a:t>7</a:t>
            </a:fld>
            <a:endParaRPr lang="en-AU"/>
          </a:p>
        </p:txBody>
      </p:sp>
      <p:sp>
        <p:nvSpPr>
          <p:cNvPr id="35842" name="Rectangle 2"/>
          <p:cNvSpPr>
            <a:spLocks noGrp="1" noRot="1" noChangeAspect="1" noChangeArrowheads="1" noTextEdit="1"/>
          </p:cNvSpPr>
          <p:nvPr>
            <p:ph type="sldImg"/>
          </p:nvPr>
        </p:nvSpPr>
        <p:spPr>
          <a:ln/>
        </p:spPr>
      </p:sp>
      <p:sp>
        <p:nvSpPr>
          <p:cNvPr id="35843"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41696098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39D0A71-97DE-48BF-85E6-09AC7719BC4C}" type="slidenum">
              <a:rPr lang="en-AU"/>
              <a:pPr/>
              <a:t>8</a:t>
            </a:fld>
            <a:endParaRPr lang="en-AU"/>
          </a:p>
        </p:txBody>
      </p:sp>
      <p:sp>
        <p:nvSpPr>
          <p:cNvPr id="37890" name="Rectangle 2"/>
          <p:cNvSpPr>
            <a:spLocks noGrp="1" noRot="1" noChangeAspect="1" noChangeArrowheads="1" noTextEdit="1"/>
          </p:cNvSpPr>
          <p:nvPr>
            <p:ph type="sldImg"/>
          </p:nvPr>
        </p:nvSpPr>
        <p:spPr>
          <a:ln/>
        </p:spPr>
      </p:sp>
      <p:sp>
        <p:nvSpPr>
          <p:cNvPr id="37891" name="Rectangle 3"/>
          <p:cNvSpPr>
            <a:spLocks noGrp="1" noChangeArrowheads="1"/>
          </p:cNvSpPr>
          <p:nvPr>
            <p:ph type="body" idx="1"/>
          </p:nvPr>
        </p:nvSpPr>
        <p:spPr/>
        <p:txBody>
          <a:bodyPr/>
          <a:lstStyle/>
          <a:p>
            <a:pPr marL="0" marR="0" indent="0" algn="l" defTabSz="914400" rtl="0" eaLnBrk="1" fontAlgn="base" latinLnBrk="0" hangingPunct="1">
              <a:lnSpc>
                <a:spcPct val="100000"/>
              </a:lnSpc>
              <a:spcBef>
                <a:spcPct val="30000"/>
              </a:spcBef>
              <a:spcAft>
                <a:spcPct val="0"/>
              </a:spcAft>
              <a:buClrTx/>
              <a:buSzTx/>
              <a:buFontTx/>
              <a:buNone/>
              <a:tabLst/>
              <a:defRPr/>
            </a:pPr>
            <a:r>
              <a:rPr lang="en-US" sz="1200" kern="1200" dirty="0" smtClean="0">
                <a:solidFill>
                  <a:schemeClr val="tx1"/>
                </a:solidFill>
                <a:latin typeface="Arial" pitchFamily="34" charset="0"/>
                <a:ea typeface="ＭＳ Ｐゴシック" charset="-128"/>
                <a:cs typeface="+mn-cs"/>
              </a:rPr>
              <a:t>These inventory functions can also be thought of as advantages of having inventory. For example, </a:t>
            </a:r>
            <a:r>
              <a:rPr lang="en-US" sz="1200" i="1" kern="1200" dirty="0" smtClean="0">
                <a:solidFill>
                  <a:schemeClr val="tx1"/>
                </a:solidFill>
                <a:latin typeface="Arial" pitchFamily="34" charset="0"/>
                <a:ea typeface="ＭＳ Ｐゴシック" charset="-128"/>
                <a:cs typeface="+mn-cs"/>
              </a:rPr>
              <a:t>anticipatory inventory</a:t>
            </a:r>
            <a:r>
              <a:rPr lang="en-US" sz="1200" kern="1200" dirty="0" smtClean="0">
                <a:solidFill>
                  <a:schemeClr val="tx1"/>
                </a:solidFill>
                <a:latin typeface="Arial" pitchFamily="34" charset="0"/>
                <a:ea typeface="ＭＳ Ｐゴシック" charset="-128"/>
                <a:cs typeface="+mn-cs"/>
              </a:rPr>
              <a:t> is built up during low- to medium-demand periods to get ready for an upcoming high-demand period (such as Christmas). This practice (</a:t>
            </a:r>
            <a:r>
              <a:rPr lang="en-US" sz="1200" i="1" kern="1200" dirty="0" smtClean="0">
                <a:solidFill>
                  <a:schemeClr val="tx1"/>
                </a:solidFill>
                <a:latin typeface="Arial" pitchFamily="34" charset="0"/>
                <a:ea typeface="ＭＳ Ｐゴシック" charset="-128"/>
                <a:cs typeface="+mn-cs"/>
              </a:rPr>
              <a:t>level</a:t>
            </a:r>
            <a:r>
              <a:rPr lang="en-US" sz="1200" kern="1200" dirty="0" smtClean="0">
                <a:solidFill>
                  <a:schemeClr val="tx1"/>
                </a:solidFill>
                <a:latin typeface="Arial" pitchFamily="34" charset="0"/>
                <a:ea typeface="ＭＳ Ｐゴシック" charset="-128"/>
                <a:cs typeface="+mn-cs"/>
              </a:rPr>
              <a:t> production policy) potentially avoids hiring and laying off workers, working extra overtime, etc. The </a:t>
            </a:r>
            <a:r>
              <a:rPr lang="en-US" sz="1200" i="1" kern="1200" dirty="0" smtClean="0">
                <a:solidFill>
                  <a:schemeClr val="tx1"/>
                </a:solidFill>
                <a:latin typeface="Arial" pitchFamily="34" charset="0"/>
                <a:ea typeface="ＭＳ Ｐゴシック" charset="-128"/>
                <a:cs typeface="+mn-cs"/>
              </a:rPr>
              <a:t>decoupling</a:t>
            </a:r>
            <a:r>
              <a:rPr lang="en-US" sz="1200" kern="1200" dirty="0" smtClean="0">
                <a:solidFill>
                  <a:schemeClr val="tx1"/>
                </a:solidFill>
                <a:latin typeface="Arial" pitchFamily="34" charset="0"/>
                <a:ea typeface="ＭＳ Ｐゴシック" charset="-128"/>
                <a:cs typeface="+mn-cs"/>
              </a:rPr>
              <a:t>  allows operations to work at their own pace and permits constant production quantities. This use of </a:t>
            </a:r>
            <a:r>
              <a:rPr lang="en-US" sz="1200" i="1" kern="1200" dirty="0" smtClean="0">
                <a:solidFill>
                  <a:schemeClr val="tx1"/>
                </a:solidFill>
                <a:latin typeface="Arial" pitchFamily="34" charset="0"/>
                <a:ea typeface="ＭＳ Ｐゴシック" charset="-128"/>
                <a:cs typeface="+mn-cs"/>
              </a:rPr>
              <a:t>buffer stock</a:t>
            </a:r>
            <a:r>
              <a:rPr lang="en-US" sz="1200" kern="1200" dirty="0" smtClean="0">
                <a:solidFill>
                  <a:schemeClr val="tx1"/>
                </a:solidFill>
                <a:latin typeface="Arial" pitchFamily="34" charset="0"/>
                <a:ea typeface="ＭＳ Ｐゴシック" charset="-128"/>
                <a:cs typeface="+mn-cs"/>
              </a:rPr>
              <a:t> can occur between stations within a facility or between different companies in the supply chain. Finally, in addition to taking advantage of quantity discounts, firms may order or produce in large lots to exploit economies of scale in supply (spread a large setup cost over multiple items). This is also known as </a:t>
            </a:r>
            <a:r>
              <a:rPr lang="en-US" sz="1200" i="1" kern="1200" dirty="0" smtClean="0">
                <a:solidFill>
                  <a:schemeClr val="tx1"/>
                </a:solidFill>
                <a:latin typeface="Arial" pitchFamily="34" charset="0"/>
                <a:ea typeface="ＭＳ Ｐゴシック" charset="-128"/>
                <a:cs typeface="+mn-cs"/>
              </a:rPr>
              <a:t>cycle inventory</a:t>
            </a:r>
            <a:r>
              <a:rPr lang="en-US" sz="1200" kern="1200" dirty="0" smtClean="0">
                <a:solidFill>
                  <a:schemeClr val="tx1"/>
                </a:solidFill>
                <a:latin typeface="Arial" pitchFamily="34" charset="0"/>
                <a:ea typeface="ＭＳ Ｐゴシック" charset="-128"/>
                <a:cs typeface="+mn-cs"/>
              </a:rPr>
              <a:t>.   Some of the disadvantages of having too much inventory. In addition to generating holding costs (described in detail later): (1) inventory can be difficult to control, store, and maintain, (2) handling inventory is a non-value added activity, (3) inventory reduces cash availability, which may be particularly troublesome for small firms, (4) having too much inventory runs the risk of product obsolescence or delays responsiveness to the market with new products, and (5) (as the Japanese remind us) having too much inventory may act as a bandage to help get around a problem, but in the long run this bandage may cover up the “wound” so that the firm cannot even identify the underlying problem (i.e., having no extra inventory exposes root problems in the system, which can then be corrected—creating a long-term competitive advantage).</a:t>
            </a:r>
            <a:endParaRPr lang="en-GB" sz="1200" kern="1200" dirty="0" smtClean="0">
              <a:solidFill>
                <a:schemeClr val="tx1"/>
              </a:solidFill>
              <a:latin typeface="Arial" pitchFamily="34" charset="0"/>
              <a:ea typeface="ＭＳ Ｐゴシック" charset="-128"/>
              <a:cs typeface="+mn-cs"/>
            </a:endParaRPr>
          </a:p>
        </p:txBody>
      </p:sp>
    </p:spTree>
    <p:extLst>
      <p:ext uri="{BB962C8B-B14F-4D97-AF65-F5344CB8AC3E}">
        <p14:creationId xmlns:p14="http://schemas.microsoft.com/office/powerpoint/2010/main" val="28129274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1AE1CBE-878A-456F-A38A-BFE1C1E5FF02}" type="slidenum">
              <a:rPr lang="en-AU"/>
              <a:pPr/>
              <a:t>9</a:t>
            </a:fld>
            <a:endParaRPr lang="en-AU"/>
          </a:p>
        </p:txBody>
      </p:sp>
      <p:sp>
        <p:nvSpPr>
          <p:cNvPr id="44034" name="Rectangle 2"/>
          <p:cNvSpPr>
            <a:spLocks noGrp="1" noRot="1" noChangeAspect="1" noChangeArrowheads="1" noTextEdit="1"/>
          </p:cNvSpPr>
          <p:nvPr>
            <p:ph type="sldImg"/>
          </p:nvPr>
        </p:nvSpPr>
        <p:spPr>
          <a:ln/>
        </p:spPr>
      </p:sp>
      <p:sp>
        <p:nvSpPr>
          <p:cNvPr id="44035"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89227997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C4A8430-8F9E-4A47-A249-A11C9434F110}" type="slidenum">
              <a:rPr lang="en-AU"/>
              <a:pPr/>
              <a:t>10</a:t>
            </a:fld>
            <a:endParaRPr lang="en-AU"/>
          </a:p>
        </p:txBody>
      </p:sp>
      <p:sp>
        <p:nvSpPr>
          <p:cNvPr id="46082" name="Rectangle 2"/>
          <p:cNvSpPr>
            <a:spLocks noGrp="1" noRot="1" noChangeAspect="1" noChangeArrowheads="1" noTextEdit="1"/>
          </p:cNvSpPr>
          <p:nvPr>
            <p:ph type="sldImg"/>
          </p:nvPr>
        </p:nvSpPr>
        <p:spPr>
          <a:ln/>
        </p:spPr>
      </p:sp>
      <p:sp>
        <p:nvSpPr>
          <p:cNvPr id="46083" name="Rectangle 3"/>
          <p:cNvSpPr>
            <a:spLocks noGrp="1" noChangeArrowheads="1"/>
          </p:cNvSpPr>
          <p:nvPr>
            <p:ph type="body" idx="1"/>
          </p:nvPr>
        </p:nvSpPr>
        <p:spPr/>
        <p:txBody>
          <a:bodyPr/>
          <a:lstStyle/>
          <a:p>
            <a:r>
              <a:rPr lang="en-US" dirty="0" smtClean="0"/>
              <a:t>Slides 11-16</a:t>
            </a:r>
          </a:p>
          <a:p>
            <a:pPr marL="0" marR="0" indent="0" algn="l" defTabSz="914400" rtl="0" eaLnBrk="1" fontAlgn="base" latinLnBrk="0" hangingPunct="1">
              <a:lnSpc>
                <a:spcPct val="100000"/>
              </a:lnSpc>
              <a:spcBef>
                <a:spcPct val="30000"/>
              </a:spcBef>
              <a:spcAft>
                <a:spcPct val="0"/>
              </a:spcAft>
              <a:buClrTx/>
              <a:buSzTx/>
              <a:buFontTx/>
              <a:buNone/>
              <a:tabLst/>
              <a:defRPr/>
            </a:pPr>
            <a:r>
              <a:rPr lang="en-US" sz="1200" kern="1200" dirty="0" smtClean="0">
                <a:solidFill>
                  <a:schemeClr val="tx1"/>
                </a:solidFill>
                <a:latin typeface="Arial" pitchFamily="34" charset="0"/>
                <a:ea typeface="ＭＳ Ｐゴシック" charset="-128"/>
                <a:cs typeface="+mn-cs"/>
              </a:rPr>
              <a:t>These slides describe ABC analysis, which is often the first step in setting up an inventory control system. Based on the </a:t>
            </a:r>
            <a:r>
              <a:rPr lang="en-US" sz="1200" i="1" kern="1200" dirty="0" smtClean="0">
                <a:solidFill>
                  <a:schemeClr val="tx1"/>
                </a:solidFill>
                <a:latin typeface="Arial" pitchFamily="34" charset="0"/>
                <a:ea typeface="ＭＳ Ｐゴシック" charset="-128"/>
                <a:cs typeface="+mn-cs"/>
              </a:rPr>
              <a:t>Pareto principle</a:t>
            </a:r>
            <a:r>
              <a:rPr lang="en-US" sz="1200" kern="1200" dirty="0" smtClean="0">
                <a:solidFill>
                  <a:schemeClr val="tx1"/>
                </a:solidFill>
                <a:latin typeface="Arial" pitchFamily="34" charset="0"/>
                <a:ea typeface="ＭＳ Ｐゴシック" charset="-128"/>
                <a:cs typeface="+mn-cs"/>
              </a:rPr>
              <a:t>, the idea is to identify and then focus resources on the few critical parts, not the many trivial ones (such as paper clips). The cutoffs are not exact, but in general, Class A items represent about 15% of total inventory items and 70%-80% of total </a:t>
            </a:r>
            <a:r>
              <a:rPr lang="en-US" sz="1200" kern="1200" dirty="0" smtClean="0">
                <a:solidFill>
                  <a:schemeClr val="tx1"/>
                </a:solidFill>
                <a:latin typeface="Arial" pitchFamily="34" charset="0"/>
                <a:ea typeface="ＭＳ Ｐゴシック" charset="-128"/>
                <a:cs typeface="+mn-cs"/>
              </a:rPr>
              <a:t>value usage</a:t>
            </a:r>
            <a:r>
              <a:rPr lang="en-US" sz="1200" kern="1200" dirty="0" smtClean="0">
                <a:solidFill>
                  <a:schemeClr val="tx1"/>
                </a:solidFill>
                <a:latin typeface="Arial" pitchFamily="34" charset="0"/>
                <a:ea typeface="ＭＳ Ｐゴシック" charset="-128"/>
                <a:cs typeface="+mn-cs"/>
              </a:rPr>
              <a:t>. Class B items represent about 30% of total inventory items and 15%-25% of total </a:t>
            </a:r>
            <a:r>
              <a:rPr lang="en-US" sz="1200" kern="1200" dirty="0" smtClean="0">
                <a:solidFill>
                  <a:schemeClr val="tx1"/>
                </a:solidFill>
                <a:latin typeface="Arial" pitchFamily="34" charset="0"/>
                <a:ea typeface="ＭＳ Ｐゴシック" charset="-128"/>
                <a:cs typeface="+mn-cs"/>
              </a:rPr>
              <a:t>value usage</a:t>
            </a:r>
            <a:r>
              <a:rPr lang="en-US" sz="1200" kern="1200" dirty="0" smtClean="0">
                <a:solidFill>
                  <a:schemeClr val="tx1"/>
                </a:solidFill>
                <a:latin typeface="Arial" pitchFamily="34" charset="0"/>
                <a:ea typeface="ＭＳ Ｐゴシック" charset="-128"/>
                <a:cs typeface="+mn-cs"/>
              </a:rPr>
              <a:t>. Class C items represent about 55% of total inventory items but only 5% of total </a:t>
            </a:r>
            <a:r>
              <a:rPr lang="en-US" sz="1200" kern="1200" dirty="0" smtClean="0">
                <a:solidFill>
                  <a:schemeClr val="tx1"/>
                </a:solidFill>
                <a:latin typeface="Arial" pitchFamily="34" charset="0"/>
                <a:ea typeface="ＭＳ Ｐゴシック" charset="-128"/>
                <a:cs typeface="+mn-cs"/>
              </a:rPr>
              <a:t>value usage</a:t>
            </a:r>
            <a:r>
              <a:rPr lang="en-US" sz="1200" kern="1200" dirty="0" smtClean="0">
                <a:solidFill>
                  <a:schemeClr val="tx1"/>
                </a:solidFill>
                <a:latin typeface="Arial" pitchFamily="34" charset="0"/>
                <a:ea typeface="ＭＳ Ｐゴシック" charset="-128"/>
                <a:cs typeface="+mn-cs"/>
              </a:rPr>
              <a:t>. Items are ranked in decreasing order of annual </a:t>
            </a:r>
            <a:r>
              <a:rPr lang="en-US" sz="1200" kern="1200" dirty="0" smtClean="0">
                <a:solidFill>
                  <a:schemeClr val="tx1"/>
                </a:solidFill>
                <a:latin typeface="Arial" pitchFamily="34" charset="0"/>
                <a:ea typeface="ＭＳ Ｐゴシック" charset="-128"/>
                <a:cs typeface="+mn-cs"/>
              </a:rPr>
              <a:t>value volume </a:t>
            </a:r>
            <a:r>
              <a:rPr lang="en-US" sz="1200" kern="1200" dirty="0" smtClean="0">
                <a:solidFill>
                  <a:schemeClr val="tx1"/>
                </a:solidFill>
                <a:latin typeface="Arial" pitchFamily="34" charset="0"/>
                <a:ea typeface="ＭＳ Ｐゴシック" charset="-128"/>
                <a:cs typeface="+mn-cs"/>
              </a:rPr>
              <a:t>(annual volume times unit cost), and the A-B-C cutoffs are made from there. This shows the typical graphical representation of ABC analysis. Possible ways to rank items—the point being to help firms identify the items that need the most attention to address their particular issues. Some of the managerial actions to employ once the A (and to a lesser extent B) items have been identified.</a:t>
            </a:r>
            <a:endParaRPr lang="en-GB" sz="1200" kern="1200" dirty="0" smtClean="0">
              <a:solidFill>
                <a:schemeClr val="tx1"/>
              </a:solidFill>
              <a:latin typeface="Arial" pitchFamily="34" charset="0"/>
              <a:ea typeface="ＭＳ Ｐゴシック" charset="-128"/>
              <a:cs typeface="+mn-cs"/>
            </a:endParaRPr>
          </a:p>
        </p:txBody>
      </p:sp>
    </p:spTree>
    <p:extLst>
      <p:ext uri="{BB962C8B-B14F-4D97-AF65-F5344CB8AC3E}">
        <p14:creationId xmlns:p14="http://schemas.microsoft.com/office/powerpoint/2010/main" val="34886574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11C4244-1CE1-462C-ABED-87677C946FFF}" type="slidenum">
              <a:rPr lang="en-AU"/>
              <a:pPr/>
              <a:t>11</a:t>
            </a:fld>
            <a:endParaRPr lang="en-AU"/>
          </a:p>
        </p:txBody>
      </p:sp>
      <p:sp>
        <p:nvSpPr>
          <p:cNvPr id="48130" name="Rectangle 2"/>
          <p:cNvSpPr>
            <a:spLocks noGrp="1" noRot="1" noChangeAspect="1" noChangeArrowheads="1" noTextEdit="1"/>
          </p:cNvSpPr>
          <p:nvPr>
            <p:ph type="sldImg"/>
          </p:nvPr>
        </p:nvSpPr>
        <p:spPr>
          <a:ln/>
        </p:spPr>
      </p:sp>
      <p:sp>
        <p:nvSpPr>
          <p:cNvPr id="48131"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6395582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A1DDBCA-DDEA-484C-9BE4-3CE560F3889C}" type="slidenum">
              <a:rPr lang="en-AU"/>
              <a:pPr/>
              <a:t>12</a:t>
            </a:fld>
            <a:endParaRPr lang="en-AU"/>
          </a:p>
        </p:txBody>
      </p:sp>
      <p:sp>
        <p:nvSpPr>
          <p:cNvPr id="50178" name="Rectangle 2"/>
          <p:cNvSpPr>
            <a:spLocks noGrp="1" noRot="1" noChangeAspect="1" noChangeArrowheads="1" noTextEdit="1"/>
          </p:cNvSpPr>
          <p:nvPr>
            <p:ph type="sldImg"/>
          </p:nvPr>
        </p:nvSpPr>
        <p:spPr>
          <a:ln/>
        </p:spPr>
      </p:sp>
      <p:sp>
        <p:nvSpPr>
          <p:cNvPr id="50179" name="Rectangle 3"/>
          <p:cNvSpPr>
            <a:spLocks noGrp="1" noChangeArrowheads="1"/>
          </p:cNvSpPr>
          <p:nvPr>
            <p:ph type="body" idx="1"/>
          </p:nvPr>
        </p:nvSpPr>
        <p:spPr/>
        <p:txBody>
          <a:bodyPr/>
          <a:lstStyle/>
          <a:p>
            <a:endParaRPr lang="en-US" dirty="0"/>
          </a:p>
        </p:txBody>
      </p:sp>
    </p:spTree>
    <p:extLst>
      <p:ext uri="{BB962C8B-B14F-4D97-AF65-F5344CB8AC3E}">
        <p14:creationId xmlns:p14="http://schemas.microsoft.com/office/powerpoint/2010/main" val="353475247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4E42928-F8B4-4EE4-9729-BFAE8F90F9C5}" type="slidenum">
              <a:rPr lang="en-AU"/>
              <a:pPr/>
              <a:t>13</a:t>
            </a:fld>
            <a:endParaRPr lang="en-AU"/>
          </a:p>
        </p:txBody>
      </p:sp>
      <p:sp>
        <p:nvSpPr>
          <p:cNvPr id="56322" name="Rectangle 2"/>
          <p:cNvSpPr>
            <a:spLocks noGrp="1" noRot="1" noChangeAspect="1" noChangeArrowheads="1" noTextEdit="1"/>
          </p:cNvSpPr>
          <p:nvPr>
            <p:ph type="sldImg"/>
          </p:nvPr>
        </p:nvSpPr>
        <p:spPr>
          <a:ln/>
        </p:spPr>
      </p:sp>
      <p:sp>
        <p:nvSpPr>
          <p:cNvPr id="56323"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59916984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0D9D5EA-A4D0-4038-A211-93337291F6A7}" type="slidenum">
              <a:rPr lang="en-AU"/>
              <a:pPr/>
              <a:t>14</a:t>
            </a:fld>
            <a:endParaRPr lang="en-AU"/>
          </a:p>
        </p:txBody>
      </p:sp>
      <p:sp>
        <p:nvSpPr>
          <p:cNvPr id="58370" name="Rectangle 2"/>
          <p:cNvSpPr>
            <a:spLocks noGrp="1" noRot="1" noChangeAspect="1" noChangeArrowheads="1" noTextEdit="1"/>
          </p:cNvSpPr>
          <p:nvPr>
            <p:ph type="sldImg"/>
          </p:nvPr>
        </p:nvSpPr>
        <p:spPr>
          <a:ln/>
        </p:spPr>
      </p:sp>
      <p:sp>
        <p:nvSpPr>
          <p:cNvPr id="58371" name="Rectangle 3"/>
          <p:cNvSpPr>
            <a:spLocks noGrp="1" noChangeArrowheads="1"/>
          </p:cNvSpPr>
          <p:nvPr>
            <p:ph type="body" idx="1"/>
          </p:nvPr>
        </p:nvSpPr>
        <p:spPr/>
        <p:txBody>
          <a:bodyPr/>
          <a:lstStyle/>
          <a:p>
            <a:r>
              <a:rPr lang="en-US" sz="1200" kern="1200" dirty="0" smtClean="0">
                <a:solidFill>
                  <a:schemeClr val="tx1"/>
                </a:solidFill>
                <a:latin typeface="Arial" pitchFamily="34" charset="0"/>
                <a:ea typeface="ＭＳ Ｐゴシック" charset="-128"/>
                <a:cs typeface="+mn-cs"/>
              </a:rPr>
              <a:t>Good inventory decisions rely on good data, so accurate record keeping of inventory is crucial. This process is challenging because inventory disappears for a variety of reasons: shoplifting, employee theft, breakage, spoilage, sales clerks/systems not correctly identifying sold items, etc.</a:t>
            </a:r>
            <a:endParaRPr lang="en-US" dirty="0"/>
          </a:p>
        </p:txBody>
      </p:sp>
    </p:spTree>
    <p:extLst>
      <p:ext uri="{BB962C8B-B14F-4D97-AF65-F5344CB8AC3E}">
        <p14:creationId xmlns:p14="http://schemas.microsoft.com/office/powerpoint/2010/main" val="22020059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746EE0C-8B9D-424E-8E99-D1F4656D05B1}" type="slidenum">
              <a:rPr lang="en-AU"/>
              <a:pPr/>
              <a:t>15</a:t>
            </a:fld>
            <a:endParaRPr lang="en-AU"/>
          </a:p>
        </p:txBody>
      </p:sp>
      <p:sp>
        <p:nvSpPr>
          <p:cNvPr id="68610" name="Rectangle 2"/>
          <p:cNvSpPr>
            <a:spLocks noGrp="1" noRot="1" noChangeAspect="1" noChangeArrowheads="1" noTextEdit="1"/>
          </p:cNvSpPr>
          <p:nvPr>
            <p:ph type="sldImg"/>
          </p:nvPr>
        </p:nvSpPr>
        <p:spPr>
          <a:ln/>
        </p:spPr>
      </p:sp>
      <p:sp>
        <p:nvSpPr>
          <p:cNvPr id="68611" name="Rectangle 3"/>
          <p:cNvSpPr>
            <a:spLocks noGrp="1" noChangeArrowheads="1"/>
          </p:cNvSpPr>
          <p:nvPr>
            <p:ph type="body" idx="1"/>
          </p:nvPr>
        </p:nvSpPr>
        <p:spPr/>
        <p:txBody>
          <a:bodyPr/>
          <a:lstStyle/>
          <a:p>
            <a:r>
              <a:rPr lang="en-US" sz="1200" kern="1200" dirty="0" smtClean="0">
                <a:solidFill>
                  <a:schemeClr val="tx1"/>
                </a:solidFill>
                <a:latin typeface="Arial" pitchFamily="34" charset="0"/>
                <a:ea typeface="ＭＳ Ｐゴシック" charset="-128"/>
                <a:cs typeface="+mn-cs"/>
              </a:rPr>
              <a:t>The primary tradeoff in lot sizing decisions of basic inventory models involves balancing ordering/setup costs and holding (carrying) costs. Larger lot sizes imply lower ordering/setup costs but higher holding costs, and vice versa. </a:t>
            </a:r>
            <a:endParaRPr lang="en-US" dirty="0"/>
          </a:p>
        </p:txBody>
      </p:sp>
    </p:spTree>
    <p:extLst>
      <p:ext uri="{BB962C8B-B14F-4D97-AF65-F5344CB8AC3E}">
        <p14:creationId xmlns:p14="http://schemas.microsoft.com/office/powerpoint/2010/main" val="80515485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87A3E47-17F0-4731-8448-FC39A4FB6FFC}" type="slidenum">
              <a:rPr lang="en-AU"/>
              <a:pPr/>
              <a:t>16</a:t>
            </a:fld>
            <a:endParaRPr lang="en-AU"/>
          </a:p>
        </p:txBody>
      </p:sp>
      <p:sp>
        <p:nvSpPr>
          <p:cNvPr id="70658" name="Rectangle 2"/>
          <p:cNvSpPr>
            <a:spLocks noGrp="1" noRot="1" noChangeAspect="1" noChangeArrowheads="1" noTextEdit="1"/>
          </p:cNvSpPr>
          <p:nvPr>
            <p:ph type="sldImg"/>
          </p:nvPr>
        </p:nvSpPr>
        <p:spPr>
          <a:ln/>
        </p:spPr>
      </p:sp>
      <p:sp>
        <p:nvSpPr>
          <p:cNvPr id="70659" name="Rectangle 3"/>
          <p:cNvSpPr>
            <a:spLocks noGrp="1" noChangeArrowheads="1"/>
          </p:cNvSpPr>
          <p:nvPr>
            <p:ph type="body" idx="1"/>
          </p:nvPr>
        </p:nvSpPr>
        <p:spPr/>
        <p:txBody>
          <a:bodyPr/>
          <a:lstStyle/>
          <a:p>
            <a:pPr marL="0" marR="0" indent="0" algn="l" defTabSz="914400" rtl="0" eaLnBrk="1" fontAlgn="base" latinLnBrk="0" hangingPunct="1">
              <a:lnSpc>
                <a:spcPct val="100000"/>
              </a:lnSpc>
              <a:spcBef>
                <a:spcPct val="30000"/>
              </a:spcBef>
              <a:spcAft>
                <a:spcPct val="0"/>
              </a:spcAft>
              <a:buClrTx/>
              <a:buSzTx/>
              <a:buFontTx/>
              <a:buNone/>
              <a:tabLst/>
              <a:defRPr/>
            </a:pPr>
            <a:r>
              <a:rPr lang="en-US" sz="1200" kern="1200" dirty="0" smtClean="0">
                <a:solidFill>
                  <a:schemeClr val="tx1"/>
                </a:solidFill>
                <a:latin typeface="Arial" pitchFamily="34" charset="0"/>
                <a:ea typeface="ＭＳ Ｐゴシック" charset="-128"/>
                <a:cs typeface="+mn-cs"/>
              </a:rPr>
              <a:t>Slide 23-24</a:t>
            </a:r>
          </a:p>
          <a:p>
            <a:pPr marL="0" marR="0" indent="0" algn="l" defTabSz="914400" rtl="0" eaLnBrk="1" fontAlgn="base" latinLnBrk="0" hangingPunct="1">
              <a:lnSpc>
                <a:spcPct val="100000"/>
              </a:lnSpc>
              <a:spcBef>
                <a:spcPct val="30000"/>
              </a:spcBef>
              <a:spcAft>
                <a:spcPct val="0"/>
              </a:spcAft>
              <a:buClrTx/>
              <a:buSzTx/>
              <a:buFontTx/>
              <a:buNone/>
              <a:tabLst/>
              <a:defRPr/>
            </a:pPr>
            <a:r>
              <a:rPr lang="en-US" sz="1200" kern="1200" dirty="0" smtClean="0">
                <a:solidFill>
                  <a:schemeClr val="tx1"/>
                </a:solidFill>
                <a:latin typeface="Arial" pitchFamily="34" charset="0"/>
                <a:ea typeface="ＭＳ Ｐゴシック" charset="-128"/>
                <a:cs typeface="+mn-cs"/>
              </a:rPr>
              <a:t>Slide 23 illustrates some of the possible components that may comprise the overall holding cost. Interest on tied-up money is an important part of holding cost that students sometimes have trouble grasping. Even though inventory is listed as an asset in the accounting books, if, say, a £100 item is purchased and left on the store shelf for one year, the firm has lost the opportunity cost on that money. The rate used is often the weighted average cost of capital for the firm, but even the bank savings account interest rate could apply. For example, if the firm earns 5% on its deposit accounts with the bank, then it would have had £105 at the end of one year if it had left the money in the bank instead of purchasing the inventory item. Thus, the annual holding cost of that £100 item should be at least £5. Another item that could be mentioned is worker’s compensation costs because the most common worker’s compensation claims stem from back injuries due to moving inventory. </a:t>
            </a:r>
            <a:endParaRPr lang="en-GB" sz="1200" kern="1200" dirty="0" smtClean="0">
              <a:solidFill>
                <a:schemeClr val="tx1"/>
              </a:solidFill>
              <a:latin typeface="Arial" pitchFamily="34" charset="0"/>
              <a:ea typeface="ＭＳ Ｐゴシック" charset="-128"/>
              <a:cs typeface="+mn-cs"/>
            </a:endParaRPr>
          </a:p>
          <a:p>
            <a:endParaRPr lang="en-US" dirty="0"/>
          </a:p>
        </p:txBody>
      </p:sp>
    </p:spTree>
    <p:extLst>
      <p:ext uri="{BB962C8B-B14F-4D97-AF65-F5344CB8AC3E}">
        <p14:creationId xmlns:p14="http://schemas.microsoft.com/office/powerpoint/2010/main" val="28186017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171A264-905B-449A-88EA-A3FF75FEDCB7}" type="slidenum">
              <a:rPr lang="en-AU"/>
              <a:pPr/>
              <a:t>17</a:t>
            </a:fld>
            <a:endParaRPr lang="en-AU"/>
          </a:p>
        </p:txBody>
      </p:sp>
      <p:sp>
        <p:nvSpPr>
          <p:cNvPr id="72706" name="Rectangle 2"/>
          <p:cNvSpPr>
            <a:spLocks noGrp="1" noRot="1" noChangeAspect="1" noChangeArrowheads="1" noTextEdit="1"/>
          </p:cNvSpPr>
          <p:nvPr>
            <p:ph type="sldImg"/>
          </p:nvPr>
        </p:nvSpPr>
        <p:spPr>
          <a:ln/>
        </p:spPr>
      </p:sp>
      <p:sp>
        <p:nvSpPr>
          <p:cNvPr id="72707"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69217228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2DC59B9-D039-4979-944B-B90ABDDCDE22}" type="slidenum">
              <a:rPr lang="en-AU"/>
              <a:pPr/>
              <a:t>18</a:t>
            </a:fld>
            <a:endParaRPr lang="en-AU"/>
          </a:p>
        </p:txBody>
      </p:sp>
      <p:sp>
        <p:nvSpPr>
          <p:cNvPr id="74754" name="Rectangle 2"/>
          <p:cNvSpPr>
            <a:spLocks noGrp="1" noRot="1" noChangeAspect="1" noChangeArrowheads="1" noTextEdit="1"/>
          </p:cNvSpPr>
          <p:nvPr>
            <p:ph type="sldImg"/>
          </p:nvPr>
        </p:nvSpPr>
        <p:spPr>
          <a:ln/>
        </p:spPr>
      </p:sp>
      <p:sp>
        <p:nvSpPr>
          <p:cNvPr id="74755" name="Rectangle 3"/>
          <p:cNvSpPr>
            <a:spLocks noGrp="1" noChangeArrowheads="1"/>
          </p:cNvSpPr>
          <p:nvPr>
            <p:ph type="body" idx="1"/>
          </p:nvPr>
        </p:nvSpPr>
        <p:spPr/>
        <p:txBody>
          <a:bodyPr/>
          <a:lstStyle/>
          <a:p>
            <a:endParaRPr lang="en-US" dirty="0"/>
          </a:p>
        </p:txBody>
      </p:sp>
    </p:spTree>
    <p:extLst>
      <p:ext uri="{BB962C8B-B14F-4D97-AF65-F5344CB8AC3E}">
        <p14:creationId xmlns:p14="http://schemas.microsoft.com/office/powerpoint/2010/main" val="110006433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87AAA3B-8154-47B7-A23A-724F36151702}" type="slidenum">
              <a:rPr lang="en-AU"/>
              <a:pPr/>
              <a:t>19</a:t>
            </a:fld>
            <a:endParaRPr lang="en-AU"/>
          </a:p>
        </p:txBody>
      </p:sp>
      <p:sp>
        <p:nvSpPr>
          <p:cNvPr id="76802" name="Rectangle 2"/>
          <p:cNvSpPr>
            <a:spLocks noGrp="1" noRot="1" noChangeAspect="1" noChangeArrowheads="1" noTextEdit="1"/>
          </p:cNvSpPr>
          <p:nvPr>
            <p:ph type="sldImg"/>
          </p:nvPr>
        </p:nvSpPr>
        <p:spPr>
          <a:ln/>
        </p:spPr>
      </p:sp>
      <p:sp>
        <p:nvSpPr>
          <p:cNvPr id="76803" name="Rectangle 3"/>
          <p:cNvSpPr>
            <a:spLocks noGrp="1" noChangeArrowheads="1"/>
          </p:cNvSpPr>
          <p:nvPr>
            <p:ph type="body" idx="1"/>
          </p:nvPr>
        </p:nvSpPr>
        <p:spPr/>
        <p:txBody>
          <a:bodyPr/>
          <a:lstStyle/>
          <a:p>
            <a:r>
              <a:rPr lang="en-US" sz="1200" u="sng" kern="1200" dirty="0" smtClean="0">
                <a:solidFill>
                  <a:schemeClr val="tx1"/>
                </a:solidFill>
                <a:latin typeface="Arial" pitchFamily="34" charset="0"/>
                <a:ea typeface="ＭＳ Ｐゴシック" charset="-128"/>
                <a:cs typeface="+mn-cs"/>
              </a:rPr>
              <a:t>INVENTORY MODELS FOR INDEPENDENT DEMAND </a:t>
            </a:r>
            <a:endParaRPr lang="en-GB" sz="1200" kern="1200" dirty="0" smtClean="0">
              <a:solidFill>
                <a:schemeClr val="tx1"/>
              </a:solidFill>
              <a:latin typeface="Arial" pitchFamily="34" charset="0"/>
              <a:ea typeface="ＭＳ Ｐゴシック" charset="-128"/>
              <a:cs typeface="+mn-cs"/>
            </a:endParaRPr>
          </a:p>
          <a:p>
            <a:r>
              <a:rPr lang="en-US" sz="1200" u="sng" kern="1200" dirty="0" smtClean="0">
                <a:solidFill>
                  <a:schemeClr val="tx1"/>
                </a:solidFill>
                <a:latin typeface="Arial" pitchFamily="34" charset="0"/>
                <a:ea typeface="ＭＳ Ｐゴシック" charset="-128"/>
                <a:cs typeface="+mn-cs"/>
              </a:rPr>
              <a:t>The Basic Economic Order Quantity (EOQ) Model</a:t>
            </a:r>
            <a:endParaRPr lang="en-GB" sz="1200" kern="1200" dirty="0" smtClean="0">
              <a:solidFill>
                <a:schemeClr val="tx1"/>
              </a:solidFill>
              <a:latin typeface="Arial" pitchFamily="34" charset="0"/>
              <a:ea typeface="ＭＳ Ｐゴシック" charset="-128"/>
              <a:cs typeface="+mn-cs"/>
            </a:endParaRPr>
          </a:p>
          <a:p>
            <a:r>
              <a:rPr lang="en-US" sz="1200" kern="1200" dirty="0" smtClean="0">
                <a:solidFill>
                  <a:schemeClr val="tx1"/>
                </a:solidFill>
                <a:latin typeface="Arial" pitchFamily="34" charset="0"/>
                <a:ea typeface="ＭＳ Ｐゴシック" charset="-128"/>
                <a:cs typeface="+mn-cs"/>
              </a:rPr>
              <a:t>It </a:t>
            </a:r>
            <a:r>
              <a:rPr lang="en-US" sz="1200" kern="1200" dirty="0" smtClean="0">
                <a:solidFill>
                  <a:schemeClr val="tx1"/>
                </a:solidFill>
                <a:latin typeface="Arial" pitchFamily="34" charset="0"/>
                <a:ea typeface="ＭＳ Ｐゴシック" charset="-128"/>
                <a:cs typeface="+mn-cs"/>
              </a:rPr>
              <a:t>is important to cover the assumptions of the EOQ model. When any of these are relaxed, a more complicated model might apply better. There are actually a few other assumptions that can be mentioned as well: (1) the time horizon is infinite, (2) demand is not only constant period after period, but it is uniform (technically this implies that it is continuous and smooth, with no seasonality, large orders, or lumpiness—hence the straight declining lines in Slide 27), (3) there are no constraints on the order size, (4) decisions for one item are made independently of decisions for other items, and (5) there is no inflation. While these assumptions may seem restrictive and unrealistic, the EOQ is known to be a robust model and can at least provide a good base case or starting point decision.</a:t>
            </a:r>
            <a:endParaRPr lang="en-GB" sz="1200" kern="1200" dirty="0" smtClean="0">
              <a:solidFill>
                <a:schemeClr val="tx1"/>
              </a:solidFill>
              <a:latin typeface="Arial" pitchFamily="34" charset="0"/>
              <a:ea typeface="ＭＳ Ｐゴシック" charset="-128"/>
              <a:cs typeface="+mn-cs"/>
            </a:endParaRPr>
          </a:p>
        </p:txBody>
      </p:sp>
    </p:spTree>
    <p:extLst>
      <p:ext uri="{BB962C8B-B14F-4D97-AF65-F5344CB8AC3E}">
        <p14:creationId xmlns:p14="http://schemas.microsoft.com/office/powerpoint/2010/main" val="270508963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6C9B1A9-C9B0-47E9-AD11-7F758F6BDA60}" type="slidenum">
              <a:rPr lang="en-AU"/>
              <a:pPr/>
              <a:t>20</a:t>
            </a:fld>
            <a:endParaRPr lang="en-AU"/>
          </a:p>
        </p:txBody>
      </p:sp>
      <p:sp>
        <p:nvSpPr>
          <p:cNvPr id="78850" name="Rectangle 2"/>
          <p:cNvSpPr>
            <a:spLocks noGrp="1" noRot="1" noChangeAspect="1" noChangeArrowheads="1" noTextEdit="1"/>
          </p:cNvSpPr>
          <p:nvPr>
            <p:ph type="sldImg"/>
          </p:nvPr>
        </p:nvSpPr>
        <p:spPr>
          <a:ln/>
        </p:spPr>
      </p:sp>
      <p:sp>
        <p:nvSpPr>
          <p:cNvPr id="78851" name="Rectangle 3"/>
          <p:cNvSpPr>
            <a:spLocks noGrp="1" noChangeArrowheads="1"/>
          </p:cNvSpPr>
          <p:nvPr>
            <p:ph type="body" idx="1"/>
          </p:nvPr>
        </p:nvSpPr>
        <p:spPr/>
        <p:txBody>
          <a:bodyPr/>
          <a:lstStyle/>
          <a:p>
            <a:pPr marL="0" marR="0" indent="0" algn="l" defTabSz="914400" rtl="0" eaLnBrk="1" fontAlgn="base" latinLnBrk="0" hangingPunct="1">
              <a:lnSpc>
                <a:spcPct val="100000"/>
              </a:lnSpc>
              <a:spcBef>
                <a:spcPct val="30000"/>
              </a:spcBef>
              <a:spcAft>
                <a:spcPct val="0"/>
              </a:spcAft>
              <a:buClrTx/>
              <a:buSzTx/>
              <a:buFontTx/>
              <a:buNone/>
              <a:tabLst/>
              <a:defRPr/>
            </a:pPr>
            <a:r>
              <a:rPr lang="en-US" sz="1200" kern="1200" dirty="0" smtClean="0">
                <a:solidFill>
                  <a:schemeClr val="tx1"/>
                </a:solidFill>
                <a:latin typeface="Arial" pitchFamily="34" charset="0"/>
                <a:ea typeface="ＭＳ Ｐゴシック" charset="-128"/>
                <a:cs typeface="+mn-cs"/>
              </a:rPr>
              <a:t>Slide 27	The EOQ assumption of instantaneous and complete receipt of inventory causes the line to shoot straight up when an order is placed. The assumption of constant (and uniform) demand causes the line to decline smoothly and continuously over time until the inventory level reaches zero, at which point another order must be placed. Since the time horizon is infinite  and nothing about cost or demand conditions changes, this pattern repeats itself indefinitely.  The graph also illustrates why we assume that average inventory on hand equals </a:t>
            </a:r>
            <a:r>
              <a:rPr lang="en-US" sz="1200" i="1" kern="1200" dirty="0" smtClean="0">
                <a:solidFill>
                  <a:schemeClr val="tx1"/>
                </a:solidFill>
                <a:latin typeface="Arial" pitchFamily="34" charset="0"/>
                <a:ea typeface="ＭＳ Ｐゴシック" charset="-128"/>
                <a:cs typeface="+mn-cs"/>
              </a:rPr>
              <a:t>Q</a:t>
            </a:r>
            <a:r>
              <a:rPr lang="en-US" sz="1200" kern="1200" dirty="0" smtClean="0">
                <a:solidFill>
                  <a:schemeClr val="tx1"/>
                </a:solidFill>
                <a:latin typeface="Arial" pitchFamily="34" charset="0"/>
                <a:ea typeface="ＭＳ Ｐゴシック" charset="-128"/>
                <a:cs typeface="+mn-cs"/>
              </a:rPr>
              <a:t> / 2.</a:t>
            </a:r>
            <a:endParaRPr lang="en-GB" sz="1200" kern="1200" dirty="0" smtClean="0">
              <a:solidFill>
                <a:schemeClr val="tx1"/>
              </a:solidFill>
              <a:latin typeface="Arial" pitchFamily="34" charset="0"/>
              <a:ea typeface="ＭＳ Ｐゴシック" charset="-128"/>
              <a:cs typeface="+mn-cs"/>
            </a:endParaRPr>
          </a:p>
          <a:p>
            <a:endParaRPr lang="en-US" dirty="0"/>
          </a:p>
        </p:txBody>
      </p:sp>
    </p:spTree>
    <p:extLst>
      <p:ext uri="{BB962C8B-B14F-4D97-AF65-F5344CB8AC3E}">
        <p14:creationId xmlns:p14="http://schemas.microsoft.com/office/powerpoint/2010/main" val="166304415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B50E758-F52A-44D3-ACE3-AA45B27C5B94}" type="slidenum">
              <a:rPr lang="en-AU"/>
              <a:pPr/>
              <a:t>21</a:t>
            </a:fld>
            <a:endParaRPr lang="en-AU"/>
          </a:p>
        </p:txBody>
      </p:sp>
      <p:sp>
        <p:nvSpPr>
          <p:cNvPr id="80898" name="Rectangle 2"/>
          <p:cNvSpPr>
            <a:spLocks noGrp="1" noRot="1" noChangeAspect="1" noChangeArrowheads="1" noTextEdit="1"/>
          </p:cNvSpPr>
          <p:nvPr>
            <p:ph type="sldImg"/>
          </p:nvPr>
        </p:nvSpPr>
        <p:spPr>
          <a:ln/>
        </p:spPr>
      </p:sp>
      <p:sp>
        <p:nvSpPr>
          <p:cNvPr id="80899" name="Rectangle 3"/>
          <p:cNvSpPr>
            <a:spLocks noGrp="1" noChangeArrowheads="1"/>
          </p:cNvSpPr>
          <p:nvPr>
            <p:ph type="body" idx="1"/>
          </p:nvPr>
        </p:nvSpPr>
        <p:spPr/>
        <p:txBody>
          <a:bodyPr/>
          <a:lstStyle/>
          <a:p>
            <a:r>
              <a:rPr lang="en-US" sz="1200" u="sng" kern="1200" dirty="0" smtClean="0">
                <a:solidFill>
                  <a:schemeClr val="tx1"/>
                </a:solidFill>
                <a:latin typeface="Arial" pitchFamily="34" charset="0"/>
                <a:ea typeface="ＭＳ Ｐゴシック" charset="-128"/>
                <a:cs typeface="+mn-cs"/>
              </a:rPr>
              <a:t>Minimizing Costs</a:t>
            </a:r>
            <a:endParaRPr lang="en-GB" sz="1200" kern="1200" dirty="0" smtClean="0">
              <a:solidFill>
                <a:schemeClr val="tx1"/>
              </a:solidFill>
              <a:latin typeface="Arial" pitchFamily="34" charset="0"/>
              <a:ea typeface="ＭＳ Ｐゴシック" charset="-128"/>
              <a:cs typeface="+mn-cs"/>
            </a:endParaRPr>
          </a:p>
          <a:p>
            <a:r>
              <a:rPr lang="en-US" sz="1200" kern="1200" dirty="0" smtClean="0">
                <a:solidFill>
                  <a:schemeClr val="tx1"/>
                </a:solidFill>
                <a:latin typeface="Arial" pitchFamily="34" charset="0"/>
                <a:ea typeface="ＭＳ Ｐゴシック" charset="-128"/>
                <a:cs typeface="+mn-cs"/>
              </a:rPr>
              <a:t>This </a:t>
            </a:r>
            <a:r>
              <a:rPr lang="en-US" sz="1200" kern="1200" dirty="0" smtClean="0">
                <a:solidFill>
                  <a:schemeClr val="tx1"/>
                </a:solidFill>
                <a:latin typeface="Arial" pitchFamily="34" charset="0"/>
                <a:ea typeface="ＭＳ Ｐゴシック" charset="-128"/>
                <a:cs typeface="+mn-cs"/>
              </a:rPr>
              <a:t>graph is the heart of inventory modeling. It represents the essential tradeoff between ordering/setup cost and holding cost. With very small order sizes, ordering/setup cost is much higher than holding cost, and total cost would decrease by ordering more units each time. This continues, in fact, until ordering/setup cost exactly equals holding cost. At that point, the total cost curve reaches its minimum. (This can be shown analytically as well as graphically.) </a:t>
            </a:r>
            <a:endParaRPr lang="en-GB" sz="1200" kern="1200" dirty="0" smtClean="0">
              <a:solidFill>
                <a:schemeClr val="tx1"/>
              </a:solidFill>
              <a:latin typeface="Arial" pitchFamily="34" charset="0"/>
              <a:ea typeface="ＭＳ Ｐゴシック" charset="-128"/>
              <a:cs typeface="+mn-cs"/>
            </a:endParaRPr>
          </a:p>
        </p:txBody>
      </p:sp>
    </p:spTree>
    <p:extLst>
      <p:ext uri="{BB962C8B-B14F-4D97-AF65-F5344CB8AC3E}">
        <p14:creationId xmlns:p14="http://schemas.microsoft.com/office/powerpoint/2010/main" val="172694632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5039B3E-244A-4C3D-9BE1-1A1BE4174C8F}" type="slidenum">
              <a:rPr lang="en-AU"/>
              <a:pPr/>
              <a:t>22</a:t>
            </a:fld>
            <a:endParaRPr lang="en-AU"/>
          </a:p>
        </p:txBody>
      </p:sp>
      <p:sp>
        <p:nvSpPr>
          <p:cNvPr id="82946" name="Rectangle 2"/>
          <p:cNvSpPr>
            <a:spLocks noGrp="1" noRot="1" noChangeAspect="1" noChangeArrowheads="1" noTextEdit="1"/>
          </p:cNvSpPr>
          <p:nvPr>
            <p:ph type="sldImg"/>
          </p:nvPr>
        </p:nvSpPr>
        <p:spPr>
          <a:ln/>
        </p:spPr>
      </p:sp>
      <p:sp>
        <p:nvSpPr>
          <p:cNvPr id="82947" name="Rectangle 3"/>
          <p:cNvSpPr>
            <a:spLocks noGrp="1" noChangeArrowheads="1"/>
          </p:cNvSpPr>
          <p:nvPr>
            <p:ph type="body" idx="1"/>
          </p:nvPr>
        </p:nvSpPr>
        <p:spPr/>
        <p:txBody>
          <a:bodyPr/>
          <a:lstStyle/>
          <a:p>
            <a:pPr marL="0" marR="0" indent="0" algn="l" defTabSz="914400" rtl="0" eaLnBrk="1" fontAlgn="base" latinLnBrk="0" hangingPunct="1">
              <a:lnSpc>
                <a:spcPct val="100000"/>
              </a:lnSpc>
              <a:spcBef>
                <a:spcPct val="30000"/>
              </a:spcBef>
              <a:spcAft>
                <a:spcPct val="0"/>
              </a:spcAft>
              <a:buClrTx/>
              <a:buSzTx/>
              <a:buFontTx/>
              <a:buNone/>
              <a:tabLst/>
              <a:defRPr/>
            </a:pPr>
            <a:r>
              <a:rPr lang="en-US" sz="1200" kern="1200" dirty="0" smtClean="0">
                <a:solidFill>
                  <a:schemeClr val="tx1"/>
                </a:solidFill>
                <a:latin typeface="Arial" pitchFamily="34" charset="0"/>
                <a:ea typeface="ＭＳ Ｐゴシック" charset="-128"/>
                <a:cs typeface="+mn-cs"/>
              </a:rPr>
              <a:t>These </a:t>
            </a:r>
            <a:r>
              <a:rPr lang="en-US" sz="1200" kern="1200" dirty="0" smtClean="0">
                <a:solidFill>
                  <a:schemeClr val="tx1"/>
                </a:solidFill>
                <a:latin typeface="Arial" pitchFamily="34" charset="0"/>
                <a:ea typeface="ＭＳ Ｐゴシック" charset="-128"/>
                <a:cs typeface="+mn-cs"/>
              </a:rPr>
              <a:t>slides develop the EOQ formula. Keeping the notation at the top of each slide, we see the annual setup cost formula and the annual holding cost formula . We can derive the optimal order quantity formula, knowing that annual setup and holding cost should be set equal to each other. For the more mathematically inclined students, the formula can also be derived by showing that the total cost formula is convex in </a:t>
            </a:r>
            <a:r>
              <a:rPr lang="en-US" sz="1200" i="1" kern="1200" dirty="0" smtClean="0">
                <a:solidFill>
                  <a:schemeClr val="tx1"/>
                </a:solidFill>
                <a:latin typeface="Arial" pitchFamily="34" charset="0"/>
                <a:ea typeface="ＭＳ Ｐゴシック" charset="-128"/>
                <a:cs typeface="+mn-cs"/>
              </a:rPr>
              <a:t>Q</a:t>
            </a:r>
            <a:r>
              <a:rPr lang="en-US" sz="1200" kern="1200" dirty="0" smtClean="0">
                <a:solidFill>
                  <a:schemeClr val="tx1"/>
                </a:solidFill>
                <a:latin typeface="Arial" pitchFamily="34" charset="0"/>
                <a:ea typeface="ＭＳ Ｐゴシック" charset="-128"/>
                <a:cs typeface="+mn-cs"/>
              </a:rPr>
              <a:t>, and the EOQ is the result of setting the first derivative equal to zero and solving for </a:t>
            </a:r>
            <a:r>
              <a:rPr lang="en-US" sz="1200" i="1" kern="1200" dirty="0" smtClean="0">
                <a:solidFill>
                  <a:schemeClr val="tx1"/>
                </a:solidFill>
                <a:latin typeface="Arial" pitchFamily="34" charset="0"/>
                <a:ea typeface="ＭＳ Ｐゴシック" charset="-128"/>
                <a:cs typeface="+mn-cs"/>
              </a:rPr>
              <a:t>Q </a:t>
            </a:r>
            <a:r>
              <a:rPr lang="en-US" sz="1200" i="0" kern="1200" dirty="0" smtClean="0">
                <a:solidFill>
                  <a:schemeClr val="tx1"/>
                </a:solidFill>
                <a:latin typeface="Arial" pitchFamily="34" charset="0"/>
                <a:ea typeface="ＭＳ Ｐゴシック" charset="-128"/>
                <a:cs typeface="+mn-cs"/>
              </a:rPr>
              <a:t>.</a:t>
            </a:r>
            <a:endParaRPr lang="en-GB" sz="1200" kern="1200" dirty="0" smtClean="0">
              <a:solidFill>
                <a:schemeClr val="tx1"/>
              </a:solidFill>
              <a:latin typeface="Arial" pitchFamily="34" charset="0"/>
              <a:ea typeface="ＭＳ Ｐゴシック" charset="-128"/>
              <a:cs typeface="+mn-cs"/>
            </a:endParaRPr>
          </a:p>
          <a:p>
            <a:endParaRPr lang="en-US" dirty="0"/>
          </a:p>
        </p:txBody>
      </p:sp>
    </p:spTree>
    <p:extLst>
      <p:ext uri="{BB962C8B-B14F-4D97-AF65-F5344CB8AC3E}">
        <p14:creationId xmlns:p14="http://schemas.microsoft.com/office/powerpoint/2010/main" val="271289898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362E011-E6ED-48AC-A517-C536163EBB55}" type="slidenum">
              <a:rPr lang="en-AU"/>
              <a:pPr/>
              <a:t>23</a:t>
            </a:fld>
            <a:endParaRPr lang="en-AU"/>
          </a:p>
        </p:txBody>
      </p:sp>
      <p:sp>
        <p:nvSpPr>
          <p:cNvPr id="84994" name="Rectangle 2"/>
          <p:cNvSpPr>
            <a:spLocks noGrp="1" noRot="1" noChangeAspect="1" noChangeArrowheads="1" noTextEdit="1"/>
          </p:cNvSpPr>
          <p:nvPr>
            <p:ph type="sldImg"/>
          </p:nvPr>
        </p:nvSpPr>
        <p:spPr>
          <a:ln/>
        </p:spPr>
      </p:sp>
      <p:sp>
        <p:nvSpPr>
          <p:cNvPr id="84995"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9300458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1BC9AB4-95DB-4066-99EE-F78C8F41B50A}" type="slidenum">
              <a:rPr lang="en-AU"/>
              <a:pPr/>
              <a:t>24</a:t>
            </a:fld>
            <a:endParaRPr lang="en-AU"/>
          </a:p>
        </p:txBody>
      </p:sp>
      <p:sp>
        <p:nvSpPr>
          <p:cNvPr id="87042" name="Rectangle 2"/>
          <p:cNvSpPr>
            <a:spLocks noGrp="1" noRot="1" noChangeAspect="1" noChangeArrowheads="1" noTextEdit="1"/>
          </p:cNvSpPr>
          <p:nvPr>
            <p:ph type="sldImg"/>
          </p:nvPr>
        </p:nvSpPr>
        <p:spPr>
          <a:ln/>
        </p:spPr>
      </p:sp>
      <p:sp>
        <p:nvSpPr>
          <p:cNvPr id="87043"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99472235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1869B48-6A58-4EE3-ACA7-4144C22173F1}" type="slidenum">
              <a:rPr lang="en-AU"/>
              <a:pPr/>
              <a:t>25</a:t>
            </a:fld>
            <a:endParaRPr lang="en-AU"/>
          </a:p>
        </p:txBody>
      </p:sp>
      <p:sp>
        <p:nvSpPr>
          <p:cNvPr id="89090" name="Rectangle 2"/>
          <p:cNvSpPr>
            <a:spLocks noGrp="1" noRot="1" noChangeAspect="1" noChangeArrowheads="1" noTextEdit="1"/>
          </p:cNvSpPr>
          <p:nvPr>
            <p:ph type="sldImg"/>
          </p:nvPr>
        </p:nvSpPr>
        <p:spPr>
          <a:ln/>
        </p:spPr>
      </p:sp>
      <p:sp>
        <p:nvSpPr>
          <p:cNvPr id="89091" name="Rectangle 3"/>
          <p:cNvSpPr>
            <a:spLocks noGrp="1" noChangeArrowheads="1"/>
          </p:cNvSpPr>
          <p:nvPr>
            <p:ph type="body" idx="1"/>
          </p:nvPr>
        </p:nvSpPr>
        <p:spPr/>
        <p:txBody>
          <a:bodyPr/>
          <a:lstStyle/>
          <a:p>
            <a:pPr marL="0" marR="0" indent="0" algn="l" defTabSz="914400" rtl="0" eaLnBrk="1" fontAlgn="base" latinLnBrk="0" hangingPunct="1">
              <a:lnSpc>
                <a:spcPct val="100000"/>
              </a:lnSpc>
              <a:spcBef>
                <a:spcPct val="30000"/>
              </a:spcBef>
              <a:spcAft>
                <a:spcPct val="0"/>
              </a:spcAft>
              <a:buClrTx/>
              <a:buSzTx/>
              <a:buFontTx/>
              <a:buNone/>
              <a:tabLst/>
              <a:defRPr/>
            </a:pPr>
            <a:r>
              <a:rPr lang="en-US" sz="1200" kern="1200" dirty="0" smtClean="0">
                <a:solidFill>
                  <a:schemeClr val="tx1"/>
                </a:solidFill>
                <a:latin typeface="Arial" pitchFamily="34" charset="0"/>
                <a:ea typeface="ＭＳ Ｐゴシック" charset="-128"/>
                <a:cs typeface="+mn-cs"/>
              </a:rPr>
              <a:t>Slides 32-35:	  The order quantity</a:t>
            </a:r>
            <a:r>
              <a:rPr lang="en-US" sz="1200" kern="1200" baseline="0" dirty="0" smtClean="0">
                <a:solidFill>
                  <a:schemeClr val="tx1"/>
                </a:solidFill>
                <a:latin typeface="Arial" pitchFamily="34" charset="0"/>
                <a:ea typeface="ＭＳ Ｐゴシック" charset="-128"/>
                <a:cs typeface="+mn-cs"/>
              </a:rPr>
              <a:t> - </a:t>
            </a:r>
            <a:r>
              <a:rPr lang="en-US" sz="1200" kern="1200" dirty="0" smtClean="0">
                <a:solidFill>
                  <a:schemeClr val="tx1"/>
                </a:solidFill>
                <a:latin typeface="Arial" pitchFamily="34" charset="0"/>
                <a:ea typeface="ＭＳ Ｐゴシック" charset="-128"/>
                <a:cs typeface="+mn-cs"/>
              </a:rPr>
              <a:t>provides the expected number of orders per year for the same example (note that this value can be a fraction, implying that some years will be the rounded down integer while other years will be the rounded up integer).  The expected time between orders (in days) for the same example. Can compute the total cost. There is a shortcut formula for total cost of the EOQ model, which is based on the parameters only and not </a:t>
            </a:r>
            <a:r>
              <a:rPr lang="en-US" sz="1200" i="1" kern="1200" dirty="0" smtClean="0">
                <a:solidFill>
                  <a:schemeClr val="tx1"/>
                </a:solidFill>
                <a:latin typeface="Arial" pitchFamily="34" charset="0"/>
                <a:ea typeface="ＭＳ Ｐゴシック" charset="-128"/>
                <a:cs typeface="+mn-cs"/>
              </a:rPr>
              <a:t>Q</a:t>
            </a:r>
            <a:r>
              <a:rPr lang="en-US" sz="1200" kern="1200" dirty="0" smtClean="0">
                <a:solidFill>
                  <a:schemeClr val="tx1"/>
                </a:solidFill>
                <a:latin typeface="Arial" pitchFamily="34" charset="0"/>
                <a:ea typeface="ＭＳ Ｐゴシック" charset="-128"/>
                <a:cs typeface="+mn-cs"/>
              </a:rPr>
              <a:t>. If the EOQ is ordered, the total annual holding and setup cost will be . This can be derived by plugging </a:t>
            </a:r>
            <a:r>
              <a:rPr lang="en-US" sz="1200" i="1" kern="1200" dirty="0" smtClean="0">
                <a:solidFill>
                  <a:schemeClr val="tx1"/>
                </a:solidFill>
                <a:latin typeface="Arial" pitchFamily="34" charset="0"/>
                <a:ea typeface="ＭＳ Ｐゴシック" charset="-128"/>
                <a:cs typeface="+mn-cs"/>
              </a:rPr>
              <a:t>Q</a:t>
            </a:r>
            <a:r>
              <a:rPr lang="en-US" sz="1200" kern="1200" dirty="0" smtClean="0">
                <a:solidFill>
                  <a:schemeClr val="tx1"/>
                </a:solidFill>
                <a:latin typeface="Arial" pitchFamily="34" charset="0"/>
                <a:ea typeface="ＭＳ Ｐゴシック" charset="-128"/>
                <a:cs typeface="+mn-cs"/>
              </a:rPr>
              <a:t>* into the general total setup and holding cost formula as a function of </a:t>
            </a:r>
            <a:r>
              <a:rPr lang="en-US" sz="1200" i="1" kern="1200" dirty="0" smtClean="0">
                <a:solidFill>
                  <a:schemeClr val="tx1"/>
                </a:solidFill>
                <a:latin typeface="Arial" pitchFamily="34" charset="0"/>
                <a:ea typeface="ＭＳ Ｐゴシック" charset="-128"/>
                <a:cs typeface="+mn-cs"/>
              </a:rPr>
              <a:t>Q</a:t>
            </a:r>
            <a:r>
              <a:rPr lang="en-US" sz="1200" kern="1200" dirty="0" smtClean="0">
                <a:solidFill>
                  <a:schemeClr val="tx1"/>
                </a:solidFill>
                <a:latin typeface="Arial" pitchFamily="34" charset="0"/>
                <a:ea typeface="ＭＳ Ｐゴシック" charset="-128"/>
                <a:cs typeface="+mn-cs"/>
              </a:rPr>
              <a:t>. </a:t>
            </a:r>
            <a:endParaRPr lang="en-GB" sz="1200" kern="1200" dirty="0" smtClean="0">
              <a:solidFill>
                <a:schemeClr val="tx1"/>
              </a:solidFill>
              <a:latin typeface="Arial" pitchFamily="34" charset="0"/>
              <a:ea typeface="ＭＳ Ｐゴシック" charset="-128"/>
              <a:cs typeface="+mn-cs"/>
            </a:endParaRPr>
          </a:p>
        </p:txBody>
      </p:sp>
    </p:spTree>
    <p:extLst>
      <p:ext uri="{BB962C8B-B14F-4D97-AF65-F5344CB8AC3E}">
        <p14:creationId xmlns:p14="http://schemas.microsoft.com/office/powerpoint/2010/main" val="184519771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D108EE5-3179-440D-9239-0C2F1A1E8377}" type="slidenum">
              <a:rPr lang="en-AU"/>
              <a:pPr/>
              <a:t>26</a:t>
            </a:fld>
            <a:endParaRPr lang="en-AU"/>
          </a:p>
        </p:txBody>
      </p:sp>
      <p:sp>
        <p:nvSpPr>
          <p:cNvPr id="91138" name="Rectangle 2"/>
          <p:cNvSpPr>
            <a:spLocks noGrp="1" noRot="1" noChangeAspect="1" noChangeArrowheads="1" noTextEdit="1"/>
          </p:cNvSpPr>
          <p:nvPr>
            <p:ph type="sldImg"/>
          </p:nvPr>
        </p:nvSpPr>
        <p:spPr>
          <a:ln/>
        </p:spPr>
      </p:sp>
      <p:sp>
        <p:nvSpPr>
          <p:cNvPr id="9113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44537191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C1071D1-E2CC-4C9D-8BFB-13B3743AA9ED}" type="slidenum">
              <a:rPr lang="en-AU"/>
              <a:pPr/>
              <a:t>27</a:t>
            </a:fld>
            <a:endParaRPr lang="en-AU"/>
          </a:p>
        </p:txBody>
      </p:sp>
      <p:sp>
        <p:nvSpPr>
          <p:cNvPr id="93186" name="Rectangle 2"/>
          <p:cNvSpPr>
            <a:spLocks noGrp="1" noRot="1" noChangeAspect="1" noChangeArrowheads="1" noTextEdit="1"/>
          </p:cNvSpPr>
          <p:nvPr>
            <p:ph type="sldImg"/>
          </p:nvPr>
        </p:nvSpPr>
        <p:spPr>
          <a:ln/>
        </p:spPr>
      </p:sp>
      <p:sp>
        <p:nvSpPr>
          <p:cNvPr id="93187"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21986738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C0DB1A4-2070-4522-9FD4-60D50E6DB488}" type="slidenum">
              <a:rPr lang="en-AU"/>
              <a:pPr/>
              <a:t>28</a:t>
            </a:fld>
            <a:endParaRPr lang="en-AU"/>
          </a:p>
        </p:txBody>
      </p:sp>
      <p:sp>
        <p:nvSpPr>
          <p:cNvPr id="95234" name="Rectangle 2"/>
          <p:cNvSpPr>
            <a:spLocks noGrp="1" noRot="1" noChangeAspect="1" noChangeArrowheads="1" noTextEdit="1"/>
          </p:cNvSpPr>
          <p:nvPr>
            <p:ph type="sldImg"/>
          </p:nvPr>
        </p:nvSpPr>
        <p:spPr>
          <a:ln/>
        </p:spPr>
      </p:sp>
      <p:sp>
        <p:nvSpPr>
          <p:cNvPr id="95235"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0144714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
        <p:nvSpPr>
          <p:cNvPr id="4" name="Footer Placeholder 3"/>
          <p:cNvSpPr>
            <a:spLocks noGrp="1"/>
          </p:cNvSpPr>
          <p:nvPr>
            <p:ph type="ftr" sz="quarter" idx="10"/>
          </p:nvPr>
        </p:nvSpPr>
        <p:spPr/>
        <p:txBody>
          <a:bodyPr/>
          <a:lstStyle>
            <a:lvl1pPr>
              <a:defRPr/>
            </a:lvl1pPr>
          </a:lstStyle>
          <a:p>
            <a:r>
              <a:rPr lang="en-AU"/>
              <a:t>© 2011 Pearson Education</a:t>
            </a:r>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Footer Placeholder 3"/>
          <p:cNvSpPr>
            <a:spLocks noGrp="1"/>
          </p:cNvSpPr>
          <p:nvPr>
            <p:ph type="ftr" sz="quarter" idx="10"/>
          </p:nvPr>
        </p:nvSpPr>
        <p:spPr/>
        <p:txBody>
          <a:bodyPr/>
          <a:lstStyle>
            <a:lvl1pPr>
              <a:defRPr/>
            </a:lvl1pPr>
          </a:lstStyle>
          <a:p>
            <a:r>
              <a:rPr lang="en-AU"/>
              <a:t>© 2011 Pearson Education</a:t>
            </a:r>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Footer Placeholder 3"/>
          <p:cNvSpPr>
            <a:spLocks noGrp="1"/>
          </p:cNvSpPr>
          <p:nvPr>
            <p:ph type="ftr" sz="quarter" idx="10"/>
          </p:nvPr>
        </p:nvSpPr>
        <p:spPr/>
        <p:txBody>
          <a:bodyPr/>
          <a:lstStyle>
            <a:lvl1pPr>
              <a:defRPr/>
            </a:lvl1pPr>
          </a:lstStyle>
          <a:p>
            <a:r>
              <a:rPr lang="en-AU"/>
              <a:t>© 2011 Pearson Education</a:t>
            </a:r>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85800" y="19177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9177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Footer Placeholder 4"/>
          <p:cNvSpPr>
            <a:spLocks noGrp="1"/>
          </p:cNvSpPr>
          <p:nvPr>
            <p:ph type="ftr" sz="quarter" idx="10"/>
          </p:nvPr>
        </p:nvSpPr>
        <p:spPr/>
        <p:txBody>
          <a:bodyPr/>
          <a:lstStyle>
            <a:lvl1pPr>
              <a:defRPr/>
            </a:lvl1pPr>
          </a:lstStyle>
          <a:p>
            <a:r>
              <a:rPr lang="en-AU"/>
              <a:t>© 2011 Pearson Education</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Footer Placeholder 6"/>
          <p:cNvSpPr>
            <a:spLocks noGrp="1"/>
          </p:cNvSpPr>
          <p:nvPr>
            <p:ph type="ftr" sz="quarter" idx="10"/>
          </p:nvPr>
        </p:nvSpPr>
        <p:spPr/>
        <p:txBody>
          <a:bodyPr/>
          <a:lstStyle>
            <a:lvl1pPr>
              <a:defRPr/>
            </a:lvl1pPr>
          </a:lstStyle>
          <a:p>
            <a:r>
              <a:rPr lang="en-AU"/>
              <a:t>© 2011 Pearson Education</a:t>
            </a:r>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Footer Placeholder 2"/>
          <p:cNvSpPr>
            <a:spLocks noGrp="1"/>
          </p:cNvSpPr>
          <p:nvPr>
            <p:ph type="ftr" sz="quarter" idx="10"/>
          </p:nvPr>
        </p:nvSpPr>
        <p:spPr/>
        <p:txBody>
          <a:bodyPr/>
          <a:lstStyle>
            <a:lvl1pPr>
              <a:defRPr/>
            </a:lvl1pPr>
          </a:lstStyle>
          <a:p>
            <a:r>
              <a:rPr lang="en-AU"/>
              <a:t>© 2011 Pearson Education</a:t>
            </a:r>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Footer Placeholder 1"/>
          <p:cNvSpPr>
            <a:spLocks noGrp="1"/>
          </p:cNvSpPr>
          <p:nvPr>
            <p:ph type="ftr" sz="quarter" idx="10"/>
          </p:nvPr>
        </p:nvSpPr>
        <p:spPr/>
        <p:txBody>
          <a:bodyPr/>
          <a:lstStyle>
            <a:lvl1pPr>
              <a:defRPr/>
            </a:lvl1pPr>
          </a:lstStyle>
          <a:p>
            <a:r>
              <a:rPr lang="en-AU"/>
              <a:t>© 2011 Pearson Education</a:t>
            </a:r>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Footer Placeholder 4"/>
          <p:cNvSpPr>
            <a:spLocks noGrp="1"/>
          </p:cNvSpPr>
          <p:nvPr>
            <p:ph type="ftr" sz="quarter" idx="10"/>
          </p:nvPr>
        </p:nvSpPr>
        <p:spPr/>
        <p:txBody>
          <a:bodyPr/>
          <a:lstStyle>
            <a:lvl1pPr>
              <a:defRPr/>
            </a:lvl1pPr>
          </a:lstStyle>
          <a:p>
            <a:r>
              <a:rPr lang="en-AU"/>
              <a:t>© 2011 Pearson Education</a:t>
            </a:r>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Footer Placeholder 4"/>
          <p:cNvSpPr>
            <a:spLocks noGrp="1"/>
          </p:cNvSpPr>
          <p:nvPr>
            <p:ph type="ftr" sz="quarter" idx="10"/>
          </p:nvPr>
        </p:nvSpPr>
        <p:spPr/>
        <p:txBody>
          <a:bodyPr/>
          <a:lstStyle>
            <a:lvl1pPr>
              <a:defRPr/>
            </a:lvl1pPr>
          </a:lstStyle>
          <a:p>
            <a:r>
              <a:rPr lang="en-AU"/>
              <a:t>© 2011 Pearson Education</a:t>
            </a:r>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Footer Placeholder 3"/>
          <p:cNvSpPr>
            <a:spLocks noGrp="1"/>
          </p:cNvSpPr>
          <p:nvPr>
            <p:ph type="ftr" sz="quarter" idx="10"/>
          </p:nvPr>
        </p:nvSpPr>
        <p:spPr/>
        <p:txBody>
          <a:bodyPr/>
          <a:lstStyle>
            <a:lvl1pPr>
              <a:defRPr/>
            </a:lvl1pPr>
          </a:lstStyle>
          <a:p>
            <a:r>
              <a:rPr lang="en-AU"/>
              <a:t>© 2011 Pearson Education</a:t>
            </a:r>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434975"/>
            <a:ext cx="1943100" cy="5597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85800" y="434975"/>
            <a:ext cx="5676900" cy="5597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Footer Placeholder 3"/>
          <p:cNvSpPr>
            <a:spLocks noGrp="1"/>
          </p:cNvSpPr>
          <p:nvPr>
            <p:ph type="ftr" sz="quarter" idx="10"/>
          </p:nvPr>
        </p:nvSpPr>
        <p:spPr/>
        <p:txBody>
          <a:bodyPr/>
          <a:lstStyle>
            <a:lvl1pPr>
              <a:defRPr/>
            </a:lvl1pPr>
          </a:lstStyle>
          <a:p>
            <a:r>
              <a:rPr lang="en-AU"/>
              <a:t>© 2011 Pearson Education</a:t>
            </a:r>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85800" y="434975"/>
            <a:ext cx="77724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AU" smtClean="0"/>
              <a:t>Click to edit Master title style</a:t>
            </a:r>
          </a:p>
        </p:txBody>
      </p:sp>
      <p:sp>
        <p:nvSpPr>
          <p:cNvPr id="1027" name="Rectangle 3"/>
          <p:cNvSpPr>
            <a:spLocks noGrp="1" noChangeArrowheads="1"/>
          </p:cNvSpPr>
          <p:nvPr>
            <p:ph type="body" idx="1"/>
          </p:nvPr>
        </p:nvSpPr>
        <p:spPr bwMode="auto">
          <a:xfrm>
            <a:off x="685800" y="1917700"/>
            <a:ext cx="7772400" cy="4114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AU" smtClean="0"/>
              <a:t>Click to edit Master text styles</a:t>
            </a:r>
          </a:p>
          <a:p>
            <a:pPr lvl="1"/>
            <a:r>
              <a:rPr lang="en-AU" smtClean="0"/>
              <a:t>Second level</a:t>
            </a:r>
          </a:p>
          <a:p>
            <a:pPr lvl="2"/>
            <a:r>
              <a:rPr lang="en-AU" smtClean="0"/>
              <a:t>Third level</a:t>
            </a:r>
          </a:p>
          <a:p>
            <a:pPr lvl="3"/>
            <a:r>
              <a:rPr lang="en-AU" smtClean="0"/>
              <a:t>Fourth level</a:t>
            </a:r>
          </a:p>
          <a:p>
            <a:pPr lvl="4"/>
            <a:r>
              <a:rPr lang="en-AU" smtClean="0"/>
              <a:t>Fifth level</a:t>
            </a:r>
          </a:p>
        </p:txBody>
      </p:sp>
      <p:sp>
        <p:nvSpPr>
          <p:cNvPr id="1031" name="Rectangle 7"/>
          <p:cNvSpPr>
            <a:spLocks noGrp="1" noChangeArrowheads="1"/>
          </p:cNvSpPr>
          <p:nvPr>
            <p:ph type="ftr" sz="quarter" idx="3"/>
          </p:nvPr>
        </p:nvSpPr>
        <p:spPr bwMode="auto">
          <a:xfrm>
            <a:off x="203200" y="6473825"/>
            <a:ext cx="3784600" cy="2603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000" b="1">
                <a:solidFill>
                  <a:srgbClr val="7F7F7F"/>
                </a:solidFill>
              </a:defRPr>
            </a:lvl1pPr>
          </a:lstStyle>
          <a:p>
            <a:r>
              <a:rPr lang="en-AU"/>
              <a:t>© 2011 Pearson Education</a:t>
            </a:r>
            <a:endParaRPr lang="en-US"/>
          </a:p>
        </p:txBody>
      </p:sp>
      <p:sp>
        <p:nvSpPr>
          <p:cNvPr id="1033" name="Text Box 9"/>
          <p:cNvSpPr txBox="1">
            <a:spLocks noChangeArrowheads="1"/>
          </p:cNvSpPr>
          <p:nvPr userDrawn="1"/>
        </p:nvSpPr>
        <p:spPr bwMode="auto">
          <a:xfrm>
            <a:off x="8391525" y="6473825"/>
            <a:ext cx="592138" cy="244475"/>
          </a:xfrm>
          <a:prstGeom prst="rect">
            <a:avLst/>
          </a:prstGeom>
          <a:noFill/>
          <a:ln w="9525">
            <a:noFill/>
            <a:miter lim="800000"/>
            <a:headEnd/>
            <a:tailEnd/>
          </a:ln>
          <a:effectLst/>
        </p:spPr>
        <p:txBody>
          <a:bodyPr wrap="none">
            <a:spAutoFit/>
          </a:bodyPr>
          <a:lstStyle/>
          <a:p>
            <a:r>
              <a:rPr lang="en-US" sz="1000" b="1">
                <a:solidFill>
                  <a:srgbClr val="7F7F7F"/>
                </a:solidFill>
              </a:rPr>
              <a:t>12 - </a:t>
            </a:r>
            <a:fld id="{2C27FFA1-D5ED-489A-B306-88C2ABBB1678}" type="slidenum">
              <a:rPr lang="en-US" sz="1000" b="1">
                <a:solidFill>
                  <a:srgbClr val="7F7F7F"/>
                </a:solidFill>
              </a:rPr>
              <a:pPr/>
              <a:t>‹#›</a:t>
            </a:fld>
            <a:endParaRPr lang="en-US" sz="1000" b="1">
              <a:solidFill>
                <a:srgbClr val="7F7F7F"/>
              </a:solidFill>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dt="0"/>
  <p:txStyles>
    <p:titleStyle>
      <a:lvl1pPr algn="ctr" rtl="0" fontAlgn="base">
        <a:lnSpc>
          <a:spcPct val="90000"/>
        </a:lnSpc>
        <a:spcBef>
          <a:spcPct val="0"/>
        </a:spcBef>
        <a:spcAft>
          <a:spcPct val="0"/>
        </a:spcAft>
        <a:defRPr sz="4400" b="1" i="1">
          <a:solidFill>
            <a:schemeClr val="tx2"/>
          </a:solidFill>
          <a:effectLst>
            <a:outerShdw blurRad="38100" dist="38100" dir="2700000" algn="tl">
              <a:srgbClr val="C0C0C0"/>
            </a:outerShdw>
          </a:effectLst>
          <a:latin typeface="+mj-lt"/>
          <a:ea typeface="+mj-ea"/>
          <a:cs typeface="+mj-cs"/>
        </a:defRPr>
      </a:lvl1pPr>
      <a:lvl2pPr algn="ctr" rtl="0" fontAlgn="base">
        <a:lnSpc>
          <a:spcPct val="90000"/>
        </a:lnSpc>
        <a:spcBef>
          <a:spcPct val="0"/>
        </a:spcBef>
        <a:spcAft>
          <a:spcPct val="0"/>
        </a:spcAft>
        <a:defRPr sz="4400" b="1" i="1">
          <a:solidFill>
            <a:schemeClr val="tx2"/>
          </a:solidFill>
          <a:effectLst>
            <a:outerShdw blurRad="38100" dist="38100" dir="2700000" algn="tl">
              <a:srgbClr val="C0C0C0"/>
            </a:outerShdw>
          </a:effectLst>
          <a:latin typeface="Arial" pitchFamily="34" charset="0"/>
          <a:ea typeface="ＭＳ Ｐゴシック" charset="-128"/>
        </a:defRPr>
      </a:lvl2pPr>
      <a:lvl3pPr algn="ctr" rtl="0" fontAlgn="base">
        <a:lnSpc>
          <a:spcPct val="90000"/>
        </a:lnSpc>
        <a:spcBef>
          <a:spcPct val="0"/>
        </a:spcBef>
        <a:spcAft>
          <a:spcPct val="0"/>
        </a:spcAft>
        <a:defRPr sz="4400" b="1" i="1">
          <a:solidFill>
            <a:schemeClr val="tx2"/>
          </a:solidFill>
          <a:effectLst>
            <a:outerShdw blurRad="38100" dist="38100" dir="2700000" algn="tl">
              <a:srgbClr val="C0C0C0"/>
            </a:outerShdw>
          </a:effectLst>
          <a:latin typeface="Arial" pitchFamily="34" charset="0"/>
          <a:ea typeface="ＭＳ Ｐゴシック" charset="-128"/>
        </a:defRPr>
      </a:lvl3pPr>
      <a:lvl4pPr algn="ctr" rtl="0" fontAlgn="base">
        <a:lnSpc>
          <a:spcPct val="90000"/>
        </a:lnSpc>
        <a:spcBef>
          <a:spcPct val="0"/>
        </a:spcBef>
        <a:spcAft>
          <a:spcPct val="0"/>
        </a:spcAft>
        <a:defRPr sz="4400" b="1" i="1">
          <a:solidFill>
            <a:schemeClr val="tx2"/>
          </a:solidFill>
          <a:effectLst>
            <a:outerShdw blurRad="38100" dist="38100" dir="2700000" algn="tl">
              <a:srgbClr val="C0C0C0"/>
            </a:outerShdw>
          </a:effectLst>
          <a:latin typeface="Arial" pitchFamily="34" charset="0"/>
          <a:ea typeface="ＭＳ Ｐゴシック" charset="-128"/>
        </a:defRPr>
      </a:lvl4pPr>
      <a:lvl5pPr algn="ctr" rtl="0" fontAlgn="base">
        <a:lnSpc>
          <a:spcPct val="90000"/>
        </a:lnSpc>
        <a:spcBef>
          <a:spcPct val="0"/>
        </a:spcBef>
        <a:spcAft>
          <a:spcPct val="0"/>
        </a:spcAft>
        <a:defRPr sz="4400" b="1" i="1">
          <a:solidFill>
            <a:schemeClr val="tx2"/>
          </a:solidFill>
          <a:effectLst>
            <a:outerShdw blurRad="38100" dist="38100" dir="2700000" algn="tl">
              <a:srgbClr val="C0C0C0"/>
            </a:outerShdw>
          </a:effectLst>
          <a:latin typeface="Arial" pitchFamily="34" charset="0"/>
          <a:ea typeface="ＭＳ Ｐゴシック" charset="-128"/>
        </a:defRPr>
      </a:lvl5pPr>
      <a:lvl6pPr marL="457200" algn="ctr" rtl="0" fontAlgn="base">
        <a:lnSpc>
          <a:spcPct val="90000"/>
        </a:lnSpc>
        <a:spcBef>
          <a:spcPct val="0"/>
        </a:spcBef>
        <a:spcAft>
          <a:spcPct val="0"/>
        </a:spcAft>
        <a:defRPr sz="4400" b="1" i="1">
          <a:solidFill>
            <a:schemeClr val="tx2"/>
          </a:solidFill>
          <a:effectLst>
            <a:outerShdw blurRad="38100" dist="38100" dir="2700000" algn="tl">
              <a:srgbClr val="C0C0C0"/>
            </a:outerShdw>
          </a:effectLst>
          <a:latin typeface="Arial" pitchFamily="34" charset="0"/>
          <a:ea typeface="ＭＳ Ｐゴシック" charset="-128"/>
        </a:defRPr>
      </a:lvl6pPr>
      <a:lvl7pPr marL="914400" algn="ctr" rtl="0" fontAlgn="base">
        <a:lnSpc>
          <a:spcPct val="90000"/>
        </a:lnSpc>
        <a:spcBef>
          <a:spcPct val="0"/>
        </a:spcBef>
        <a:spcAft>
          <a:spcPct val="0"/>
        </a:spcAft>
        <a:defRPr sz="4400" b="1" i="1">
          <a:solidFill>
            <a:schemeClr val="tx2"/>
          </a:solidFill>
          <a:effectLst>
            <a:outerShdw blurRad="38100" dist="38100" dir="2700000" algn="tl">
              <a:srgbClr val="C0C0C0"/>
            </a:outerShdw>
          </a:effectLst>
          <a:latin typeface="Arial" pitchFamily="34" charset="0"/>
          <a:ea typeface="ＭＳ Ｐゴシック" charset="-128"/>
        </a:defRPr>
      </a:lvl7pPr>
      <a:lvl8pPr marL="1371600" algn="ctr" rtl="0" fontAlgn="base">
        <a:lnSpc>
          <a:spcPct val="90000"/>
        </a:lnSpc>
        <a:spcBef>
          <a:spcPct val="0"/>
        </a:spcBef>
        <a:spcAft>
          <a:spcPct val="0"/>
        </a:spcAft>
        <a:defRPr sz="4400" b="1" i="1">
          <a:solidFill>
            <a:schemeClr val="tx2"/>
          </a:solidFill>
          <a:effectLst>
            <a:outerShdw blurRad="38100" dist="38100" dir="2700000" algn="tl">
              <a:srgbClr val="C0C0C0"/>
            </a:outerShdw>
          </a:effectLst>
          <a:latin typeface="Arial" pitchFamily="34" charset="0"/>
          <a:ea typeface="ＭＳ Ｐゴシック" charset="-128"/>
        </a:defRPr>
      </a:lvl8pPr>
      <a:lvl9pPr marL="1828800" algn="ctr" rtl="0" fontAlgn="base">
        <a:lnSpc>
          <a:spcPct val="90000"/>
        </a:lnSpc>
        <a:spcBef>
          <a:spcPct val="0"/>
        </a:spcBef>
        <a:spcAft>
          <a:spcPct val="0"/>
        </a:spcAft>
        <a:defRPr sz="4400" b="1" i="1">
          <a:solidFill>
            <a:schemeClr val="tx2"/>
          </a:solidFill>
          <a:effectLst>
            <a:outerShdw blurRad="38100" dist="38100" dir="2700000" algn="tl">
              <a:srgbClr val="C0C0C0"/>
            </a:outerShdw>
          </a:effectLst>
          <a:latin typeface="Arial" pitchFamily="34" charset="0"/>
          <a:ea typeface="ＭＳ Ｐゴシック" charset="-128"/>
        </a:defRPr>
      </a:lvl9pPr>
    </p:titleStyle>
    <p:bodyStyle>
      <a:lvl1pPr marL="533400" indent="-533400" algn="l" rtl="0" fontAlgn="base">
        <a:lnSpc>
          <a:spcPct val="90000"/>
        </a:lnSpc>
        <a:spcBef>
          <a:spcPct val="0"/>
        </a:spcBef>
        <a:spcAft>
          <a:spcPct val="40000"/>
        </a:spcAft>
        <a:buClr>
          <a:srgbClr val="BF0922"/>
        </a:buClr>
        <a:buFont typeface="Wingdings" pitchFamily="2" charset="2"/>
        <a:buChar char="u"/>
        <a:defRPr sz="3200" b="1">
          <a:solidFill>
            <a:schemeClr val="tx1"/>
          </a:solidFill>
          <a:latin typeface="+mn-lt"/>
          <a:ea typeface="+mn-ea"/>
          <a:cs typeface="+mn-cs"/>
        </a:defRPr>
      </a:lvl1pPr>
      <a:lvl2pPr marL="1168400" indent="-455613" algn="l" rtl="0" fontAlgn="base">
        <a:lnSpc>
          <a:spcPct val="90000"/>
        </a:lnSpc>
        <a:spcBef>
          <a:spcPct val="0"/>
        </a:spcBef>
        <a:spcAft>
          <a:spcPct val="40000"/>
        </a:spcAft>
        <a:buClr>
          <a:srgbClr val="BF0922"/>
        </a:buClr>
        <a:buFont typeface="Wingdings" pitchFamily="2" charset="2"/>
        <a:buChar char="u"/>
        <a:defRPr sz="2800" b="1">
          <a:solidFill>
            <a:schemeClr val="tx1"/>
          </a:solidFill>
          <a:latin typeface="+mn-lt"/>
          <a:ea typeface="+mn-ea"/>
        </a:defRPr>
      </a:lvl2pPr>
      <a:lvl3pPr marL="1790700" indent="-442913" algn="l" rtl="0" fontAlgn="base">
        <a:lnSpc>
          <a:spcPct val="90000"/>
        </a:lnSpc>
        <a:spcBef>
          <a:spcPct val="0"/>
        </a:spcBef>
        <a:spcAft>
          <a:spcPct val="40000"/>
        </a:spcAft>
        <a:buClr>
          <a:srgbClr val="BF0922"/>
        </a:buClr>
        <a:buFont typeface="Wingdings" pitchFamily="2" charset="2"/>
        <a:buChar char="u"/>
        <a:defRPr sz="2400" b="1">
          <a:solidFill>
            <a:schemeClr val="tx1"/>
          </a:solidFill>
          <a:latin typeface="+mn-lt"/>
          <a:ea typeface="+mn-ea"/>
        </a:defRPr>
      </a:lvl3pPr>
      <a:lvl4pPr marL="2336800" indent="-366713" algn="l" rtl="0" fontAlgn="base">
        <a:lnSpc>
          <a:spcPct val="90000"/>
        </a:lnSpc>
        <a:spcBef>
          <a:spcPct val="0"/>
        </a:spcBef>
        <a:spcAft>
          <a:spcPct val="40000"/>
        </a:spcAft>
        <a:buClr>
          <a:srgbClr val="BF0922"/>
        </a:buClr>
        <a:buFont typeface="Wingdings" pitchFamily="2" charset="2"/>
        <a:buChar char="u"/>
        <a:defRPr sz="2000" b="1">
          <a:solidFill>
            <a:schemeClr val="tx1"/>
          </a:solidFill>
          <a:latin typeface="+mn-lt"/>
          <a:ea typeface="+mn-ea"/>
        </a:defRPr>
      </a:lvl4pPr>
      <a:lvl5pPr marL="2870200" indent="-354013" algn="l" rtl="0" fontAlgn="base">
        <a:lnSpc>
          <a:spcPct val="90000"/>
        </a:lnSpc>
        <a:spcBef>
          <a:spcPct val="0"/>
        </a:spcBef>
        <a:spcAft>
          <a:spcPct val="40000"/>
        </a:spcAft>
        <a:buClr>
          <a:srgbClr val="BF0922"/>
        </a:buClr>
        <a:buFont typeface="Wingdings" pitchFamily="2" charset="2"/>
        <a:buChar char="u"/>
        <a:defRPr sz="2000" b="1">
          <a:solidFill>
            <a:schemeClr val="tx1"/>
          </a:solidFill>
          <a:latin typeface="+mn-lt"/>
          <a:ea typeface="+mn-ea"/>
        </a:defRPr>
      </a:lvl5pPr>
      <a:lvl6pPr marL="3327400" indent="-354013" algn="l" rtl="0" fontAlgn="base">
        <a:lnSpc>
          <a:spcPct val="90000"/>
        </a:lnSpc>
        <a:spcBef>
          <a:spcPct val="0"/>
        </a:spcBef>
        <a:spcAft>
          <a:spcPct val="40000"/>
        </a:spcAft>
        <a:buClr>
          <a:srgbClr val="BF0922"/>
        </a:buClr>
        <a:buFont typeface="Wingdings" pitchFamily="2" charset="2"/>
        <a:buChar char="u"/>
        <a:defRPr sz="2000" b="1">
          <a:solidFill>
            <a:schemeClr val="tx1"/>
          </a:solidFill>
          <a:latin typeface="+mn-lt"/>
          <a:ea typeface="+mn-ea"/>
        </a:defRPr>
      </a:lvl6pPr>
      <a:lvl7pPr marL="3784600" indent="-354013" algn="l" rtl="0" fontAlgn="base">
        <a:lnSpc>
          <a:spcPct val="90000"/>
        </a:lnSpc>
        <a:spcBef>
          <a:spcPct val="0"/>
        </a:spcBef>
        <a:spcAft>
          <a:spcPct val="40000"/>
        </a:spcAft>
        <a:buClr>
          <a:srgbClr val="BF0922"/>
        </a:buClr>
        <a:buFont typeface="Wingdings" pitchFamily="2" charset="2"/>
        <a:buChar char="u"/>
        <a:defRPr sz="2000" b="1">
          <a:solidFill>
            <a:schemeClr val="tx1"/>
          </a:solidFill>
          <a:latin typeface="+mn-lt"/>
          <a:ea typeface="+mn-ea"/>
        </a:defRPr>
      </a:lvl7pPr>
      <a:lvl8pPr marL="4241800" indent="-354013" algn="l" rtl="0" fontAlgn="base">
        <a:lnSpc>
          <a:spcPct val="90000"/>
        </a:lnSpc>
        <a:spcBef>
          <a:spcPct val="0"/>
        </a:spcBef>
        <a:spcAft>
          <a:spcPct val="40000"/>
        </a:spcAft>
        <a:buClr>
          <a:srgbClr val="BF0922"/>
        </a:buClr>
        <a:buFont typeface="Wingdings" pitchFamily="2" charset="2"/>
        <a:buChar char="u"/>
        <a:defRPr sz="2000" b="1">
          <a:solidFill>
            <a:schemeClr val="tx1"/>
          </a:solidFill>
          <a:latin typeface="+mn-lt"/>
          <a:ea typeface="+mn-ea"/>
        </a:defRPr>
      </a:lvl8pPr>
      <a:lvl9pPr marL="4699000" indent="-354013" algn="l" rtl="0" fontAlgn="base">
        <a:lnSpc>
          <a:spcPct val="90000"/>
        </a:lnSpc>
        <a:spcBef>
          <a:spcPct val="0"/>
        </a:spcBef>
        <a:spcAft>
          <a:spcPct val="40000"/>
        </a:spcAft>
        <a:buClr>
          <a:srgbClr val="BF0922"/>
        </a:buClr>
        <a:buFont typeface="Wingdings" pitchFamily="2" charset="2"/>
        <a:buChar char="u"/>
        <a:defRPr sz="2000" b="1">
          <a:solidFill>
            <a:schemeClr val="tx1"/>
          </a:solidFill>
          <a:latin typeface="+mn-lt"/>
          <a:ea typeface="+mn-ea"/>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lgn="ctr">
              <a:buNone/>
            </a:pPr>
            <a:r>
              <a:rPr lang="en-GB" sz="4000" dirty="0" smtClean="0">
                <a:latin typeface="Arial" panose="020B0604020202020204" pitchFamily="34" charset="0"/>
                <a:cs typeface="Arial" panose="020B0604020202020204" pitchFamily="34" charset="0"/>
              </a:rPr>
              <a:t>SBUS5105 Data </a:t>
            </a:r>
            <a:r>
              <a:rPr lang="en-GB" sz="4000" dirty="0">
                <a:latin typeface="Arial" panose="020B0604020202020204" pitchFamily="34" charset="0"/>
                <a:cs typeface="Arial" panose="020B0604020202020204" pitchFamily="34" charset="0"/>
              </a:rPr>
              <a:t>H</a:t>
            </a:r>
            <a:r>
              <a:rPr lang="en-GB" sz="4000" dirty="0" smtClean="0">
                <a:latin typeface="Arial" panose="020B0604020202020204" pitchFamily="34" charset="0"/>
                <a:cs typeface="Arial" panose="020B0604020202020204" pitchFamily="34" charset="0"/>
              </a:rPr>
              <a:t>andling and Business intelligence</a:t>
            </a:r>
          </a:p>
          <a:p>
            <a:pPr marL="0" indent="0" algn="ctr">
              <a:buNone/>
            </a:pPr>
            <a:endParaRPr lang="en-GB" sz="4000" dirty="0">
              <a:latin typeface="Arial" panose="020B0604020202020204" pitchFamily="34" charset="0"/>
              <a:cs typeface="Arial" panose="020B0604020202020204" pitchFamily="34" charset="0"/>
            </a:endParaRPr>
          </a:p>
          <a:p>
            <a:pPr marL="0" indent="0" algn="ctr">
              <a:buNone/>
            </a:pPr>
            <a:r>
              <a:rPr lang="en-GB" sz="4000" dirty="0" smtClean="0">
                <a:latin typeface="Arial" panose="020B0604020202020204" pitchFamily="34" charset="0"/>
                <a:cs typeface="Arial" panose="020B0604020202020204" pitchFamily="34" charset="0"/>
              </a:rPr>
              <a:t>Dr Roisin Mullins</a:t>
            </a:r>
            <a:endParaRPr lang="en-GB" sz="4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922637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685800" y="457200"/>
            <a:ext cx="7772400" cy="838200"/>
          </a:xfrm>
          <a:noFill/>
          <a:ln/>
        </p:spPr>
        <p:txBody>
          <a:bodyPr/>
          <a:lstStyle/>
          <a:p>
            <a:r>
              <a:rPr lang="en-US"/>
              <a:t>Learning Objectives</a:t>
            </a:r>
          </a:p>
        </p:txBody>
      </p:sp>
      <p:sp>
        <p:nvSpPr>
          <p:cNvPr id="24580" name="Rectangle 4"/>
          <p:cNvSpPr>
            <a:spLocks noChangeArrowheads="1"/>
          </p:cNvSpPr>
          <p:nvPr/>
        </p:nvSpPr>
        <p:spPr bwMode="auto">
          <a:xfrm>
            <a:off x="581025" y="1876425"/>
            <a:ext cx="8270875" cy="1988237"/>
          </a:xfrm>
          <a:prstGeom prst="rect">
            <a:avLst/>
          </a:prstGeom>
          <a:noFill/>
          <a:ln w="9525">
            <a:noFill/>
            <a:miter lim="800000"/>
            <a:headEnd/>
            <a:tailEnd/>
          </a:ln>
          <a:effectLst/>
        </p:spPr>
        <p:txBody>
          <a:bodyPr wrap="square">
            <a:spAutoFit/>
          </a:bodyPr>
          <a:lstStyle/>
          <a:p>
            <a:pPr marL="482600" indent="-482600" eaLnBrk="1" hangingPunct="1">
              <a:lnSpc>
                <a:spcPct val="90000"/>
              </a:lnSpc>
              <a:spcAft>
                <a:spcPct val="40000"/>
              </a:spcAft>
              <a:buClr>
                <a:srgbClr val="BF0922"/>
              </a:buClr>
              <a:buFont typeface="Arial" pitchFamily="34" charset="0"/>
              <a:buAutoNum type="arabicPeriod"/>
            </a:pPr>
            <a:r>
              <a:rPr lang="en-US" sz="2800" b="1" dirty="0"/>
              <a:t>Conduct an ABC analysis</a:t>
            </a:r>
          </a:p>
          <a:p>
            <a:pPr marL="482600" indent="-482600" eaLnBrk="1" hangingPunct="1">
              <a:lnSpc>
                <a:spcPct val="90000"/>
              </a:lnSpc>
              <a:spcAft>
                <a:spcPct val="40000"/>
              </a:spcAft>
              <a:buClr>
                <a:srgbClr val="BF0922"/>
              </a:buClr>
              <a:buFont typeface="Arial" pitchFamily="34" charset="0"/>
              <a:buAutoNum type="arabicPeriod"/>
            </a:pPr>
            <a:r>
              <a:rPr lang="en-US" sz="2800" b="1" dirty="0"/>
              <a:t>Explain and use cycle counting</a:t>
            </a:r>
          </a:p>
          <a:p>
            <a:pPr marL="482600" indent="-482600" eaLnBrk="1" hangingPunct="1">
              <a:lnSpc>
                <a:spcPct val="90000"/>
              </a:lnSpc>
              <a:spcAft>
                <a:spcPct val="40000"/>
              </a:spcAft>
              <a:buClr>
                <a:srgbClr val="BF0922"/>
              </a:buClr>
              <a:buFont typeface="Arial" pitchFamily="34" charset="0"/>
              <a:buAutoNum type="arabicPeriod"/>
            </a:pPr>
            <a:r>
              <a:rPr lang="en-US" sz="2800" b="1" dirty="0"/>
              <a:t>Explain and use the EOQ model for independent inventory </a:t>
            </a:r>
            <a:r>
              <a:rPr lang="en-US" sz="2800" b="1" dirty="0" smtClean="0"/>
              <a:t>demand</a:t>
            </a:r>
            <a:endParaRPr lang="en-US" sz="2800" b="1" dirty="0"/>
          </a:p>
        </p:txBody>
      </p:sp>
    </p:spTree>
  </p:cSld>
  <p:clrMapOvr>
    <a:masterClrMapping/>
  </p:clrMapOvr>
  <p:transition>
    <p:pull dir="l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8" presetClass="entr" presetSubtype="6" fill="hold" grpId="0" nodeType="afterEffect">
                                  <p:stCondLst>
                                    <p:cond delay="1000"/>
                                  </p:stCondLst>
                                  <p:childTnLst>
                                    <p:set>
                                      <p:cBhvr>
                                        <p:cTn id="6" dur="1" fill="hold">
                                          <p:stCondLst>
                                            <p:cond delay="0"/>
                                          </p:stCondLst>
                                        </p:cTn>
                                        <p:tgtEl>
                                          <p:spTgt spid="24580"/>
                                        </p:tgtEl>
                                        <p:attrNameLst>
                                          <p:attrName>style.visibility</p:attrName>
                                        </p:attrNameLst>
                                      </p:cBhvr>
                                      <p:to>
                                        <p:strVal val="visible"/>
                                      </p:to>
                                    </p:set>
                                    <p:animEffect transition="in" filter="strips(downRight)">
                                      <p:cBhvr>
                                        <p:cTn id="7" dur="500"/>
                                        <p:tgtEl>
                                          <p:spTgt spid="2458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80" grpId="0" autoUpdateAnimBg="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Footer Placeholder 3"/>
          <p:cNvSpPr>
            <a:spLocks noGrp="1"/>
          </p:cNvSpPr>
          <p:nvPr>
            <p:ph type="ftr" sz="quarter" idx="10"/>
          </p:nvPr>
        </p:nvSpPr>
        <p:spPr/>
        <p:txBody>
          <a:bodyPr/>
          <a:lstStyle/>
          <a:p>
            <a:r>
              <a:rPr lang="en-AU"/>
              <a:t>© 2011 Pearson Education</a:t>
            </a:r>
            <a:endParaRPr lang="en-US"/>
          </a:p>
        </p:txBody>
      </p:sp>
      <p:pic>
        <p:nvPicPr>
          <p:cNvPr id="28674" name="Picture 2" descr="Amazon 4 f"/>
          <p:cNvPicPr>
            <a:picLocks noChangeAspect="1" noChangeArrowheads="1"/>
          </p:cNvPicPr>
          <p:nvPr/>
        </p:nvPicPr>
        <p:blipFill>
          <a:blip r:embed="rId3" cstate="print"/>
          <a:srcRect l="2464" t="2338" r="2283" b="20561"/>
          <a:stretch>
            <a:fillRect/>
          </a:stretch>
        </p:blipFill>
        <p:spPr bwMode="auto">
          <a:xfrm>
            <a:off x="0" y="0"/>
            <a:ext cx="9144000" cy="6858000"/>
          </a:xfrm>
          <a:prstGeom prst="rect">
            <a:avLst/>
          </a:prstGeom>
          <a:noFill/>
        </p:spPr>
      </p:pic>
      <p:sp>
        <p:nvSpPr>
          <p:cNvPr id="28675" name="Rectangle 3"/>
          <p:cNvSpPr>
            <a:spLocks noGrp="1" noChangeArrowheads="1"/>
          </p:cNvSpPr>
          <p:nvPr>
            <p:ph type="title"/>
          </p:nvPr>
        </p:nvSpPr>
        <p:spPr>
          <a:xfrm>
            <a:off x="685800" y="434975"/>
            <a:ext cx="7772400" cy="889000"/>
          </a:xfrm>
          <a:noFill/>
          <a:ln/>
        </p:spPr>
        <p:txBody>
          <a:bodyPr/>
          <a:lstStyle/>
          <a:p>
            <a:r>
              <a:rPr lang="en-US"/>
              <a:t>Amazon.com</a:t>
            </a:r>
          </a:p>
        </p:txBody>
      </p:sp>
      <p:sp>
        <p:nvSpPr>
          <p:cNvPr id="28676" name="Rectangle 4"/>
          <p:cNvSpPr>
            <a:spLocks noChangeArrowheads="1"/>
          </p:cNvSpPr>
          <p:nvPr/>
        </p:nvSpPr>
        <p:spPr bwMode="auto">
          <a:xfrm>
            <a:off x="711200" y="1724025"/>
            <a:ext cx="7720013" cy="4425950"/>
          </a:xfrm>
          <a:prstGeom prst="rect">
            <a:avLst/>
          </a:prstGeom>
          <a:noFill/>
          <a:ln w="9525">
            <a:noFill/>
            <a:miter lim="800000"/>
            <a:headEnd/>
            <a:tailEnd/>
          </a:ln>
          <a:effectLst/>
        </p:spPr>
        <p:txBody>
          <a:bodyPr>
            <a:spAutoFit/>
          </a:bodyPr>
          <a:lstStyle/>
          <a:p>
            <a:pPr marL="533400" indent="-533400">
              <a:lnSpc>
                <a:spcPct val="90000"/>
              </a:lnSpc>
              <a:spcAft>
                <a:spcPct val="40000"/>
              </a:spcAft>
              <a:buClr>
                <a:srgbClr val="BF0922"/>
              </a:buClr>
              <a:buFont typeface="Wingdings" pitchFamily="2" charset="2"/>
              <a:buChar char="u"/>
            </a:pPr>
            <a:r>
              <a:rPr lang="en-US" sz="3200" b="1"/>
              <a:t>Amazon.com started as a “virtual” retailer – no inventory, no warehouses, no overhead; just computers taking orders to be filled by others</a:t>
            </a:r>
          </a:p>
          <a:p>
            <a:pPr marL="533400" indent="-533400">
              <a:lnSpc>
                <a:spcPct val="90000"/>
              </a:lnSpc>
              <a:spcAft>
                <a:spcPct val="40000"/>
              </a:spcAft>
              <a:buClr>
                <a:srgbClr val="BF0922"/>
              </a:buClr>
              <a:buFont typeface="Wingdings" pitchFamily="2" charset="2"/>
              <a:buChar char="u"/>
            </a:pPr>
            <a:r>
              <a:rPr lang="en-US" sz="3200" b="1"/>
              <a:t>Growth has forced Amazon.com to become a world leader in warehousing and inventory management</a:t>
            </a:r>
          </a:p>
        </p:txBody>
      </p:sp>
    </p:spTree>
  </p:cSld>
  <p:clrMapOvr>
    <a:masterClrMapping/>
  </p:clrMapOvr>
  <p:transition>
    <p:pull dir="l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8" presetClass="entr" presetSubtype="6" fill="hold" grpId="0" nodeType="afterEffect">
                                  <p:stCondLst>
                                    <p:cond delay="1000"/>
                                  </p:stCondLst>
                                  <p:childTnLst>
                                    <p:set>
                                      <p:cBhvr>
                                        <p:cTn id="6" dur="1" fill="hold">
                                          <p:stCondLst>
                                            <p:cond delay="0"/>
                                          </p:stCondLst>
                                        </p:cTn>
                                        <p:tgtEl>
                                          <p:spTgt spid="28676"/>
                                        </p:tgtEl>
                                        <p:attrNameLst>
                                          <p:attrName>style.visibility</p:attrName>
                                        </p:attrNameLst>
                                      </p:cBhvr>
                                      <p:to>
                                        <p:strVal val="visible"/>
                                      </p:to>
                                    </p:set>
                                    <p:animEffect transition="in" filter="strips(downRight)">
                                      <p:cBhvr>
                                        <p:cTn id="7" dur="500"/>
                                        <p:tgtEl>
                                          <p:spTgt spid="2867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6" grpId="0" autoUpdateAnimBg="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Footer Placeholder 3"/>
          <p:cNvSpPr>
            <a:spLocks noGrp="1"/>
          </p:cNvSpPr>
          <p:nvPr>
            <p:ph type="ftr" sz="quarter" idx="10"/>
          </p:nvPr>
        </p:nvSpPr>
        <p:spPr/>
        <p:txBody>
          <a:bodyPr/>
          <a:lstStyle/>
          <a:p>
            <a:r>
              <a:rPr lang="en-AU"/>
              <a:t>© 2011 Pearson Education</a:t>
            </a:r>
            <a:endParaRPr lang="en-US"/>
          </a:p>
        </p:txBody>
      </p:sp>
      <p:pic>
        <p:nvPicPr>
          <p:cNvPr id="30722" name="Picture 2" descr="Amazon 2 t f"/>
          <p:cNvPicPr>
            <a:picLocks noChangeAspect="1" noChangeArrowheads="1"/>
          </p:cNvPicPr>
          <p:nvPr/>
        </p:nvPicPr>
        <p:blipFill>
          <a:blip r:embed="rId3" cstate="print"/>
          <a:srcRect l="5873" t="1210" r="22600" b="1973"/>
          <a:stretch>
            <a:fillRect/>
          </a:stretch>
        </p:blipFill>
        <p:spPr bwMode="auto">
          <a:xfrm>
            <a:off x="0" y="0"/>
            <a:ext cx="9144000" cy="6858000"/>
          </a:xfrm>
          <a:prstGeom prst="rect">
            <a:avLst/>
          </a:prstGeom>
          <a:noFill/>
        </p:spPr>
      </p:pic>
      <p:sp>
        <p:nvSpPr>
          <p:cNvPr id="30723" name="Rectangle 3"/>
          <p:cNvSpPr>
            <a:spLocks noGrp="1" noChangeArrowheads="1"/>
          </p:cNvSpPr>
          <p:nvPr>
            <p:ph type="title"/>
          </p:nvPr>
        </p:nvSpPr>
        <p:spPr>
          <a:xfrm>
            <a:off x="685800" y="434975"/>
            <a:ext cx="7772400" cy="889000"/>
          </a:xfrm>
          <a:noFill/>
          <a:ln/>
        </p:spPr>
        <p:txBody>
          <a:bodyPr/>
          <a:lstStyle/>
          <a:p>
            <a:r>
              <a:rPr lang="en-US"/>
              <a:t>Amazon.com</a:t>
            </a:r>
          </a:p>
        </p:txBody>
      </p:sp>
      <p:sp>
        <p:nvSpPr>
          <p:cNvPr id="30724" name="Rectangle 4"/>
          <p:cNvSpPr>
            <a:spLocks noGrp="1" noChangeArrowheads="1"/>
          </p:cNvSpPr>
          <p:nvPr>
            <p:ph type="body" idx="1"/>
          </p:nvPr>
        </p:nvSpPr>
        <p:spPr>
          <a:xfrm>
            <a:off x="685800" y="1435100"/>
            <a:ext cx="7772400" cy="4813300"/>
          </a:xfrm>
        </p:spPr>
        <p:txBody>
          <a:bodyPr/>
          <a:lstStyle/>
          <a:p>
            <a:pPr>
              <a:buFont typeface="Times" charset="0"/>
              <a:buAutoNum type="arabicPeriod"/>
            </a:pPr>
            <a:r>
              <a:rPr lang="en-US" sz="2800"/>
              <a:t>Each order is assigned by computer to the closest distribution center that has the product(s)</a:t>
            </a:r>
          </a:p>
          <a:p>
            <a:pPr>
              <a:buFont typeface="Times" charset="0"/>
              <a:buAutoNum type="arabicPeriod"/>
            </a:pPr>
            <a:r>
              <a:rPr lang="en-US" sz="2800"/>
              <a:t>A “flow meister” at each distribution center assigns work crews</a:t>
            </a:r>
          </a:p>
          <a:p>
            <a:pPr>
              <a:buFont typeface="Times" charset="0"/>
              <a:buAutoNum type="arabicPeriod"/>
            </a:pPr>
            <a:r>
              <a:rPr lang="en-US" sz="2800"/>
              <a:t>Lights indicate products that are to be picked and the light is reset</a:t>
            </a:r>
          </a:p>
          <a:p>
            <a:pPr>
              <a:buFont typeface="Times" charset="0"/>
              <a:buAutoNum type="arabicPeriod"/>
            </a:pPr>
            <a:r>
              <a:rPr lang="en-US" sz="2800"/>
              <a:t>Items are placed in crates on a conveyor, bar code scanners scan each item 15 times to virtually eliminate errors</a:t>
            </a:r>
          </a:p>
        </p:txBody>
      </p:sp>
    </p:spTree>
  </p:cSld>
  <p:clrMapOvr>
    <a:masterClrMapping/>
  </p:clrMapOvr>
  <p:transition>
    <p:strips/>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8" presetClass="entr" presetSubtype="6" fill="hold" grpId="0" nodeType="afterEffect">
                                  <p:stCondLst>
                                    <p:cond delay="1000"/>
                                  </p:stCondLst>
                                  <p:childTnLst>
                                    <p:set>
                                      <p:cBhvr>
                                        <p:cTn id="6" dur="1" fill="hold">
                                          <p:stCondLst>
                                            <p:cond delay="0"/>
                                          </p:stCondLst>
                                        </p:cTn>
                                        <p:tgtEl>
                                          <p:spTgt spid="30724"/>
                                        </p:tgtEl>
                                        <p:attrNameLst>
                                          <p:attrName>style.visibility</p:attrName>
                                        </p:attrNameLst>
                                      </p:cBhvr>
                                      <p:to>
                                        <p:strVal val="visible"/>
                                      </p:to>
                                    </p:set>
                                    <p:animEffect transition="in" filter="strips(downRight)">
                                      <p:cBhvr>
                                        <p:cTn id="7" dur="500"/>
                                        <p:tgtEl>
                                          <p:spTgt spid="307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4" grpId="0" autoUpdateAnimBg="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Footer Placeholder 3"/>
          <p:cNvSpPr>
            <a:spLocks noGrp="1"/>
          </p:cNvSpPr>
          <p:nvPr>
            <p:ph type="ftr" sz="quarter" idx="10"/>
          </p:nvPr>
        </p:nvSpPr>
        <p:spPr/>
        <p:txBody>
          <a:bodyPr/>
          <a:lstStyle/>
          <a:p>
            <a:r>
              <a:rPr lang="en-AU"/>
              <a:t>© 2011 Pearson Education</a:t>
            </a:r>
            <a:endParaRPr lang="en-US"/>
          </a:p>
        </p:txBody>
      </p:sp>
      <p:pic>
        <p:nvPicPr>
          <p:cNvPr id="32770" name="Picture 2" descr="Amazon 1 f"/>
          <p:cNvPicPr>
            <a:picLocks noChangeAspect="1" noChangeArrowheads="1"/>
          </p:cNvPicPr>
          <p:nvPr/>
        </p:nvPicPr>
        <p:blipFill>
          <a:blip r:embed="rId3" cstate="print"/>
          <a:srcRect t="25722"/>
          <a:stretch>
            <a:fillRect/>
          </a:stretch>
        </p:blipFill>
        <p:spPr bwMode="auto">
          <a:xfrm>
            <a:off x="0" y="0"/>
            <a:ext cx="9137650" cy="6858000"/>
          </a:xfrm>
          <a:prstGeom prst="rect">
            <a:avLst/>
          </a:prstGeom>
          <a:noFill/>
        </p:spPr>
      </p:pic>
      <p:sp>
        <p:nvSpPr>
          <p:cNvPr id="32771" name="Rectangle 3"/>
          <p:cNvSpPr>
            <a:spLocks noGrp="1" noChangeArrowheads="1"/>
          </p:cNvSpPr>
          <p:nvPr>
            <p:ph type="title"/>
          </p:nvPr>
        </p:nvSpPr>
        <p:spPr>
          <a:xfrm>
            <a:off x="685800" y="434975"/>
            <a:ext cx="7772400" cy="889000"/>
          </a:xfrm>
          <a:noFill/>
          <a:ln/>
        </p:spPr>
        <p:txBody>
          <a:bodyPr/>
          <a:lstStyle/>
          <a:p>
            <a:r>
              <a:rPr lang="en-US"/>
              <a:t>Amazon.com</a:t>
            </a:r>
          </a:p>
        </p:txBody>
      </p:sp>
      <p:sp>
        <p:nvSpPr>
          <p:cNvPr id="32772" name="Rectangle 4"/>
          <p:cNvSpPr>
            <a:spLocks noChangeArrowheads="1"/>
          </p:cNvSpPr>
          <p:nvPr/>
        </p:nvSpPr>
        <p:spPr bwMode="auto">
          <a:xfrm>
            <a:off x="738188" y="1881188"/>
            <a:ext cx="7793037" cy="4235450"/>
          </a:xfrm>
          <a:prstGeom prst="rect">
            <a:avLst/>
          </a:prstGeom>
          <a:noFill/>
          <a:ln w="9525">
            <a:noFill/>
            <a:miter lim="800000"/>
            <a:headEnd/>
            <a:tailEnd/>
          </a:ln>
          <a:effectLst/>
        </p:spPr>
        <p:txBody>
          <a:bodyPr>
            <a:spAutoFit/>
          </a:bodyPr>
          <a:lstStyle/>
          <a:p>
            <a:pPr marL="533400" indent="-533400" eaLnBrk="1" hangingPunct="1">
              <a:lnSpc>
                <a:spcPct val="90000"/>
              </a:lnSpc>
              <a:spcAft>
                <a:spcPct val="40000"/>
              </a:spcAft>
              <a:buClr>
                <a:srgbClr val="BF0922"/>
              </a:buClr>
              <a:buFont typeface="Times" charset="0"/>
              <a:buAutoNum type="arabicPeriod" startAt="5"/>
            </a:pPr>
            <a:r>
              <a:rPr lang="en-US" sz="2800" b="1"/>
              <a:t>Crates arrive at central point where items are boxed and labeled with new bar code</a:t>
            </a:r>
          </a:p>
          <a:p>
            <a:pPr marL="533400" indent="-533400" eaLnBrk="1" hangingPunct="1">
              <a:lnSpc>
                <a:spcPct val="90000"/>
              </a:lnSpc>
              <a:spcAft>
                <a:spcPct val="40000"/>
              </a:spcAft>
              <a:buClr>
                <a:srgbClr val="BF0922"/>
              </a:buClr>
              <a:buFont typeface="Times" charset="0"/>
              <a:buAutoNum type="arabicPeriod" startAt="5"/>
            </a:pPr>
            <a:r>
              <a:rPr lang="en-US" sz="2800" b="1"/>
              <a:t>Gift wrapping is done by hand at 30 packages per hour</a:t>
            </a:r>
          </a:p>
          <a:p>
            <a:pPr marL="533400" indent="-533400" eaLnBrk="1" hangingPunct="1">
              <a:lnSpc>
                <a:spcPct val="90000"/>
              </a:lnSpc>
              <a:spcAft>
                <a:spcPct val="40000"/>
              </a:spcAft>
              <a:buClr>
                <a:srgbClr val="BF0922"/>
              </a:buClr>
              <a:buFont typeface="Times" charset="0"/>
              <a:buAutoNum type="arabicPeriod" startAt="5"/>
            </a:pPr>
            <a:r>
              <a:rPr lang="en-US" sz="2800" b="1"/>
              <a:t>Completed boxes are packed, taped, weighed and labeled before leaving warehouse in a truck</a:t>
            </a:r>
          </a:p>
          <a:p>
            <a:pPr marL="533400" indent="-533400" eaLnBrk="1" hangingPunct="1">
              <a:lnSpc>
                <a:spcPct val="90000"/>
              </a:lnSpc>
              <a:spcAft>
                <a:spcPct val="40000"/>
              </a:spcAft>
              <a:buClr>
                <a:srgbClr val="BF0922"/>
              </a:buClr>
              <a:buFont typeface="Times" charset="0"/>
              <a:buAutoNum type="arabicPeriod" startAt="5"/>
            </a:pPr>
            <a:r>
              <a:rPr lang="en-US" sz="2800" b="1"/>
              <a:t>Order arrives at customer within 2 - 3 days </a:t>
            </a:r>
          </a:p>
        </p:txBody>
      </p:sp>
    </p:spTree>
  </p:cSld>
  <p:clrMapOvr>
    <a:masterClrMapping/>
  </p:clrMapOvr>
  <p:transition>
    <p:strips/>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8" presetClass="entr" presetSubtype="6" fill="hold" grpId="0" nodeType="afterEffect">
                                  <p:stCondLst>
                                    <p:cond delay="1000"/>
                                  </p:stCondLst>
                                  <p:childTnLst>
                                    <p:set>
                                      <p:cBhvr>
                                        <p:cTn id="6" dur="1" fill="hold">
                                          <p:stCondLst>
                                            <p:cond delay="0"/>
                                          </p:stCondLst>
                                        </p:cTn>
                                        <p:tgtEl>
                                          <p:spTgt spid="32772"/>
                                        </p:tgtEl>
                                        <p:attrNameLst>
                                          <p:attrName>style.visibility</p:attrName>
                                        </p:attrNameLst>
                                      </p:cBhvr>
                                      <p:to>
                                        <p:strVal val="visible"/>
                                      </p:to>
                                    </p:set>
                                    <p:animEffect transition="in" filter="strips(downRight)">
                                      <p:cBhvr>
                                        <p:cTn id="7" dur="500"/>
                                        <p:tgtEl>
                                          <p:spTgt spid="3277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772" grpId="0" autoUpdateAnimBg="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p:txBody>
          <a:bodyPr/>
          <a:lstStyle/>
          <a:p>
            <a:r>
              <a:rPr lang="en-AU"/>
              <a:t>© 2011 Pearson Education</a:t>
            </a:r>
            <a:endParaRPr lang="en-US"/>
          </a:p>
        </p:txBody>
      </p:sp>
      <p:sp>
        <p:nvSpPr>
          <p:cNvPr id="165890" name="Rectangle 2"/>
          <p:cNvSpPr>
            <a:spLocks noGrp="1" noChangeArrowheads="1"/>
          </p:cNvSpPr>
          <p:nvPr>
            <p:ph type="title"/>
          </p:nvPr>
        </p:nvSpPr>
        <p:spPr/>
        <p:txBody>
          <a:bodyPr/>
          <a:lstStyle/>
          <a:p>
            <a:r>
              <a:rPr lang="en-US"/>
              <a:t>Inventory Management</a:t>
            </a:r>
          </a:p>
        </p:txBody>
      </p:sp>
      <p:sp>
        <p:nvSpPr>
          <p:cNvPr id="165891" name="Rectangle 3"/>
          <p:cNvSpPr>
            <a:spLocks noGrp="1" noChangeArrowheads="1"/>
          </p:cNvSpPr>
          <p:nvPr>
            <p:ph type="body" idx="1"/>
          </p:nvPr>
        </p:nvSpPr>
        <p:spPr>
          <a:xfrm>
            <a:off x="685800" y="2222500"/>
            <a:ext cx="7772400" cy="2133600"/>
          </a:xfrm>
        </p:spPr>
        <p:txBody>
          <a:bodyPr/>
          <a:lstStyle/>
          <a:p>
            <a:pPr marL="0" indent="0" algn="ctr">
              <a:buFont typeface="Wingdings" pitchFamily="2" charset="2"/>
              <a:buNone/>
            </a:pPr>
            <a:r>
              <a:rPr lang="en-US">
                <a:solidFill>
                  <a:srgbClr val="BF0922"/>
                </a:solidFill>
                <a:effectLst>
                  <a:outerShdw blurRad="38100" dist="38100" dir="2700000" algn="tl">
                    <a:srgbClr val="C0C0C0"/>
                  </a:outerShdw>
                </a:effectLst>
              </a:rPr>
              <a:t>The objective of inventory management is to strike a balance between inventory investment and customer service</a:t>
            </a:r>
          </a:p>
        </p:txBody>
      </p:sp>
    </p:spTree>
  </p:cSld>
  <p:clrMapOvr>
    <a:masterClrMapping/>
  </p:clrMapOvr>
  <p:transition>
    <p:pull dir="l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8" presetClass="entr" presetSubtype="6" fill="hold" grpId="0" nodeType="afterEffect">
                                  <p:stCondLst>
                                    <p:cond delay="1000"/>
                                  </p:stCondLst>
                                  <p:childTnLst>
                                    <p:set>
                                      <p:cBhvr>
                                        <p:cTn id="6" dur="1" fill="hold">
                                          <p:stCondLst>
                                            <p:cond delay="0"/>
                                          </p:stCondLst>
                                        </p:cTn>
                                        <p:tgtEl>
                                          <p:spTgt spid="165891">
                                            <p:txEl>
                                              <p:pRg st="0" end="0"/>
                                            </p:txEl>
                                          </p:spTgt>
                                        </p:tgtEl>
                                        <p:attrNameLst>
                                          <p:attrName>style.visibility</p:attrName>
                                        </p:attrNameLst>
                                      </p:cBhvr>
                                      <p:to>
                                        <p:strVal val="visible"/>
                                      </p:to>
                                    </p:set>
                                    <p:animEffect transition="in" filter="strips(downRight)">
                                      <p:cBhvr>
                                        <p:cTn id="7" dur="1000"/>
                                        <p:tgtEl>
                                          <p:spTgt spid="165891">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5891"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p:txBody>
          <a:bodyPr/>
          <a:lstStyle/>
          <a:p>
            <a:r>
              <a:rPr lang="en-AU"/>
              <a:t>© 2011 Pearson Education</a:t>
            </a:r>
            <a:endParaRPr lang="en-US"/>
          </a:p>
        </p:txBody>
      </p:sp>
      <p:sp>
        <p:nvSpPr>
          <p:cNvPr id="34818" name="Rectangle 2"/>
          <p:cNvSpPr>
            <a:spLocks noGrp="1" noChangeArrowheads="1"/>
          </p:cNvSpPr>
          <p:nvPr>
            <p:ph type="title"/>
          </p:nvPr>
        </p:nvSpPr>
        <p:spPr>
          <a:xfrm>
            <a:off x="685800" y="447675"/>
            <a:ext cx="7772400" cy="812800"/>
          </a:xfrm>
          <a:noFill/>
          <a:ln/>
        </p:spPr>
        <p:txBody>
          <a:bodyPr/>
          <a:lstStyle/>
          <a:p>
            <a:r>
              <a:rPr lang="en-US"/>
              <a:t>Importance of Inventory</a:t>
            </a:r>
          </a:p>
        </p:txBody>
      </p:sp>
      <p:sp>
        <p:nvSpPr>
          <p:cNvPr id="34819" name="Rectangle 3"/>
          <p:cNvSpPr>
            <a:spLocks noChangeArrowheads="1"/>
          </p:cNvSpPr>
          <p:nvPr/>
        </p:nvSpPr>
        <p:spPr bwMode="auto">
          <a:xfrm>
            <a:off x="723900" y="1941513"/>
            <a:ext cx="7694613" cy="3549650"/>
          </a:xfrm>
          <a:prstGeom prst="rect">
            <a:avLst/>
          </a:prstGeom>
          <a:noFill/>
          <a:ln w="9525">
            <a:noFill/>
            <a:miter lim="800000"/>
            <a:headEnd/>
            <a:tailEnd/>
          </a:ln>
          <a:effectLst/>
        </p:spPr>
        <p:txBody>
          <a:bodyPr>
            <a:spAutoFit/>
          </a:bodyPr>
          <a:lstStyle/>
          <a:p>
            <a:pPr marL="533400" indent="-533400">
              <a:lnSpc>
                <a:spcPct val="90000"/>
              </a:lnSpc>
              <a:spcAft>
                <a:spcPct val="40000"/>
              </a:spcAft>
              <a:buClr>
                <a:srgbClr val="BF0922"/>
              </a:buClr>
              <a:buFont typeface="Wingdings" pitchFamily="2" charset="2"/>
              <a:buChar char="u"/>
            </a:pPr>
            <a:r>
              <a:rPr lang="en-US" sz="3200" b="1"/>
              <a:t>One of the most expensive assets of many companies representing as much as 50% of total invested capital</a:t>
            </a:r>
          </a:p>
          <a:p>
            <a:pPr marL="533400" indent="-533400">
              <a:lnSpc>
                <a:spcPct val="90000"/>
              </a:lnSpc>
              <a:spcAft>
                <a:spcPct val="40000"/>
              </a:spcAft>
              <a:buClr>
                <a:srgbClr val="BF0922"/>
              </a:buClr>
              <a:buFont typeface="Wingdings" pitchFamily="2" charset="2"/>
              <a:buChar char="u"/>
            </a:pPr>
            <a:r>
              <a:rPr lang="en-US" sz="3200" b="1"/>
              <a:t>Operations managers must balance inventory investment and customer service</a:t>
            </a:r>
          </a:p>
        </p:txBody>
      </p:sp>
    </p:spTree>
  </p:cSld>
  <p:clrMapOvr>
    <a:masterClrMapping/>
  </p:clrMapOvr>
  <p:transition>
    <p:pull dir="l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8" presetClass="entr" presetSubtype="6" fill="hold" grpId="0" nodeType="afterEffect">
                                  <p:stCondLst>
                                    <p:cond delay="1000"/>
                                  </p:stCondLst>
                                  <p:childTnLst>
                                    <p:set>
                                      <p:cBhvr>
                                        <p:cTn id="6" dur="1" fill="hold">
                                          <p:stCondLst>
                                            <p:cond delay="0"/>
                                          </p:stCondLst>
                                        </p:cTn>
                                        <p:tgtEl>
                                          <p:spTgt spid="34819"/>
                                        </p:tgtEl>
                                        <p:attrNameLst>
                                          <p:attrName>style.visibility</p:attrName>
                                        </p:attrNameLst>
                                      </p:cBhvr>
                                      <p:to>
                                        <p:strVal val="visible"/>
                                      </p:to>
                                    </p:set>
                                    <p:animEffect transition="in" filter="strips(downRight)">
                                      <p:cBhvr>
                                        <p:cTn id="7" dur="500"/>
                                        <p:tgtEl>
                                          <p:spTgt spid="348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819" grpId="0" autoUpdateAnimBg="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p:txBody>
          <a:bodyPr/>
          <a:lstStyle/>
          <a:p>
            <a:r>
              <a:rPr lang="en-AU"/>
              <a:t>© 2011 Pearson Education</a:t>
            </a:r>
            <a:endParaRPr lang="en-US"/>
          </a:p>
        </p:txBody>
      </p:sp>
      <p:sp>
        <p:nvSpPr>
          <p:cNvPr id="36866" name="Rectangle 2"/>
          <p:cNvSpPr>
            <a:spLocks noGrp="1" noChangeArrowheads="1"/>
          </p:cNvSpPr>
          <p:nvPr>
            <p:ph type="title"/>
          </p:nvPr>
        </p:nvSpPr>
        <p:spPr>
          <a:xfrm>
            <a:off x="685800" y="434975"/>
            <a:ext cx="7772400" cy="889000"/>
          </a:xfrm>
          <a:noFill/>
          <a:ln/>
        </p:spPr>
        <p:txBody>
          <a:bodyPr/>
          <a:lstStyle/>
          <a:p>
            <a:r>
              <a:rPr lang="en-US"/>
              <a:t>Functions of Inventory</a:t>
            </a:r>
          </a:p>
        </p:txBody>
      </p:sp>
      <p:sp>
        <p:nvSpPr>
          <p:cNvPr id="36867" name="Rectangle 3"/>
          <p:cNvSpPr>
            <a:spLocks noChangeArrowheads="1"/>
          </p:cNvSpPr>
          <p:nvPr/>
        </p:nvSpPr>
        <p:spPr bwMode="auto">
          <a:xfrm>
            <a:off x="854075" y="1528763"/>
            <a:ext cx="7435850" cy="4816475"/>
          </a:xfrm>
          <a:prstGeom prst="rect">
            <a:avLst/>
          </a:prstGeom>
          <a:noFill/>
          <a:ln w="9525">
            <a:noFill/>
            <a:miter lim="800000"/>
            <a:headEnd/>
            <a:tailEnd/>
          </a:ln>
          <a:effectLst/>
        </p:spPr>
        <p:txBody>
          <a:bodyPr>
            <a:spAutoFit/>
          </a:bodyPr>
          <a:lstStyle/>
          <a:p>
            <a:pPr marL="533400" indent="-533400" eaLnBrk="1" hangingPunct="1">
              <a:lnSpc>
                <a:spcPct val="90000"/>
              </a:lnSpc>
              <a:spcAft>
                <a:spcPct val="40000"/>
              </a:spcAft>
              <a:buClr>
                <a:srgbClr val="BF0922"/>
              </a:buClr>
              <a:buFont typeface="Times" charset="0"/>
              <a:buAutoNum type="arabicPeriod"/>
            </a:pPr>
            <a:r>
              <a:rPr lang="en-US" sz="3200" b="1"/>
              <a:t>To decouple or separate various parts of the production process</a:t>
            </a:r>
          </a:p>
          <a:p>
            <a:pPr marL="533400" indent="-533400" eaLnBrk="1" hangingPunct="1">
              <a:lnSpc>
                <a:spcPct val="90000"/>
              </a:lnSpc>
              <a:spcAft>
                <a:spcPct val="40000"/>
              </a:spcAft>
              <a:buClr>
                <a:srgbClr val="BF0922"/>
              </a:buClr>
              <a:buFont typeface="Times" charset="0"/>
              <a:buAutoNum type="arabicPeriod"/>
            </a:pPr>
            <a:r>
              <a:rPr lang="en-US" sz="3200" b="1"/>
              <a:t>To decouple the firm from fluctuations in demand and provide a stock of goods that will provide a selection for customers</a:t>
            </a:r>
          </a:p>
          <a:p>
            <a:pPr marL="533400" indent="-533400" eaLnBrk="1" hangingPunct="1">
              <a:lnSpc>
                <a:spcPct val="90000"/>
              </a:lnSpc>
              <a:spcAft>
                <a:spcPct val="40000"/>
              </a:spcAft>
              <a:buClr>
                <a:srgbClr val="BF0922"/>
              </a:buClr>
              <a:buFont typeface="Times" charset="0"/>
              <a:buAutoNum type="arabicPeriod"/>
            </a:pPr>
            <a:r>
              <a:rPr lang="en-US" sz="3200" b="1"/>
              <a:t>To take advantage of quantity discounts</a:t>
            </a:r>
          </a:p>
          <a:p>
            <a:pPr marL="533400" indent="-533400" eaLnBrk="1" hangingPunct="1">
              <a:lnSpc>
                <a:spcPct val="90000"/>
              </a:lnSpc>
              <a:spcAft>
                <a:spcPct val="40000"/>
              </a:spcAft>
              <a:buClr>
                <a:srgbClr val="BF0922"/>
              </a:buClr>
              <a:buFont typeface="Times" charset="0"/>
              <a:buAutoNum type="arabicPeriod"/>
            </a:pPr>
            <a:r>
              <a:rPr lang="en-US" sz="3200" b="1"/>
              <a:t>To hedge against inflation</a:t>
            </a:r>
          </a:p>
        </p:txBody>
      </p:sp>
    </p:spTree>
  </p:cSld>
  <p:clrMapOvr>
    <a:masterClrMapping/>
  </p:clrMapOvr>
  <p:transition>
    <p:pull dir="l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8" presetClass="entr" presetSubtype="6" fill="hold" grpId="0" nodeType="afterEffect">
                                  <p:stCondLst>
                                    <p:cond delay="1000"/>
                                  </p:stCondLst>
                                  <p:childTnLst>
                                    <p:set>
                                      <p:cBhvr>
                                        <p:cTn id="6" dur="1" fill="hold">
                                          <p:stCondLst>
                                            <p:cond delay="0"/>
                                          </p:stCondLst>
                                        </p:cTn>
                                        <p:tgtEl>
                                          <p:spTgt spid="36867"/>
                                        </p:tgtEl>
                                        <p:attrNameLst>
                                          <p:attrName>style.visibility</p:attrName>
                                        </p:attrNameLst>
                                      </p:cBhvr>
                                      <p:to>
                                        <p:strVal val="visible"/>
                                      </p:to>
                                    </p:set>
                                    <p:animEffect transition="in" filter="strips(downRight)">
                                      <p:cBhvr>
                                        <p:cTn id="7" dur="500"/>
                                        <p:tgtEl>
                                          <p:spTgt spid="3686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867" grpId="0" autoUpdateAnimBg="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p:txBody>
          <a:bodyPr/>
          <a:lstStyle/>
          <a:p>
            <a:r>
              <a:rPr lang="en-AU"/>
              <a:t>© 2011 Pearson Education</a:t>
            </a:r>
            <a:endParaRPr lang="en-US"/>
          </a:p>
        </p:txBody>
      </p:sp>
      <p:sp>
        <p:nvSpPr>
          <p:cNvPr id="43010" name="Rectangle 2"/>
          <p:cNvSpPr>
            <a:spLocks noGrp="1" noChangeArrowheads="1"/>
          </p:cNvSpPr>
          <p:nvPr>
            <p:ph type="title"/>
          </p:nvPr>
        </p:nvSpPr>
        <p:spPr>
          <a:xfrm>
            <a:off x="685800" y="574675"/>
            <a:ext cx="7772400" cy="876300"/>
          </a:xfrm>
          <a:noFill/>
          <a:ln/>
        </p:spPr>
        <p:txBody>
          <a:bodyPr/>
          <a:lstStyle/>
          <a:p>
            <a:r>
              <a:rPr lang="en-US"/>
              <a:t>Managing Inventory </a:t>
            </a:r>
          </a:p>
        </p:txBody>
      </p:sp>
      <p:sp>
        <p:nvSpPr>
          <p:cNvPr id="43011" name="Rectangle 3"/>
          <p:cNvSpPr>
            <a:spLocks noChangeArrowheads="1"/>
          </p:cNvSpPr>
          <p:nvPr/>
        </p:nvSpPr>
        <p:spPr bwMode="auto">
          <a:xfrm>
            <a:off x="746125" y="2154238"/>
            <a:ext cx="7651750" cy="2235200"/>
          </a:xfrm>
          <a:prstGeom prst="rect">
            <a:avLst/>
          </a:prstGeom>
          <a:noFill/>
          <a:ln w="9525">
            <a:noFill/>
            <a:miter lim="800000"/>
            <a:headEnd/>
            <a:tailEnd/>
          </a:ln>
          <a:effectLst/>
        </p:spPr>
        <p:txBody>
          <a:bodyPr>
            <a:spAutoFit/>
          </a:bodyPr>
          <a:lstStyle/>
          <a:p>
            <a:pPr marL="533400" indent="-533400">
              <a:lnSpc>
                <a:spcPct val="90000"/>
              </a:lnSpc>
              <a:spcAft>
                <a:spcPct val="40000"/>
              </a:spcAft>
              <a:buClr>
                <a:srgbClr val="BF0922"/>
              </a:buClr>
              <a:buFont typeface="Arial" pitchFamily="34" charset="0"/>
              <a:buAutoNum type="arabicPeriod"/>
            </a:pPr>
            <a:r>
              <a:rPr lang="en-US" sz="3200" b="1"/>
              <a:t>How inventory items can be classified</a:t>
            </a:r>
          </a:p>
          <a:p>
            <a:pPr marL="533400" indent="-533400">
              <a:lnSpc>
                <a:spcPct val="90000"/>
              </a:lnSpc>
              <a:spcAft>
                <a:spcPct val="40000"/>
              </a:spcAft>
              <a:buClr>
                <a:srgbClr val="BF0922"/>
              </a:buClr>
              <a:buFont typeface="Arial" pitchFamily="34" charset="0"/>
              <a:buAutoNum type="arabicPeriod"/>
            </a:pPr>
            <a:r>
              <a:rPr lang="en-US" sz="3200" b="1"/>
              <a:t>How accurate inventory records can be maintained</a:t>
            </a:r>
          </a:p>
        </p:txBody>
      </p:sp>
    </p:spTree>
  </p:cSld>
  <p:clrMapOvr>
    <a:masterClrMapping/>
  </p:clrMapOvr>
  <p:transition>
    <p:pull dir="l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8" presetClass="entr" presetSubtype="6" fill="hold" grpId="0" nodeType="afterEffect">
                                  <p:stCondLst>
                                    <p:cond delay="1000"/>
                                  </p:stCondLst>
                                  <p:childTnLst>
                                    <p:set>
                                      <p:cBhvr>
                                        <p:cTn id="6" dur="1" fill="hold">
                                          <p:stCondLst>
                                            <p:cond delay="0"/>
                                          </p:stCondLst>
                                        </p:cTn>
                                        <p:tgtEl>
                                          <p:spTgt spid="43011"/>
                                        </p:tgtEl>
                                        <p:attrNameLst>
                                          <p:attrName>style.visibility</p:attrName>
                                        </p:attrNameLst>
                                      </p:cBhvr>
                                      <p:to>
                                        <p:strVal val="visible"/>
                                      </p:to>
                                    </p:set>
                                    <p:animEffect transition="in" filter="strips(downRight)">
                                      <p:cBhvr>
                                        <p:cTn id="7" dur="500"/>
                                        <p:tgtEl>
                                          <p:spTgt spid="430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011" grpId="0" autoUpdateAnimBg="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p:txBody>
          <a:bodyPr/>
          <a:lstStyle/>
          <a:p>
            <a:r>
              <a:rPr lang="en-AU"/>
              <a:t>© 2011 Pearson Education</a:t>
            </a:r>
            <a:endParaRPr lang="en-US"/>
          </a:p>
        </p:txBody>
      </p:sp>
      <p:sp>
        <p:nvSpPr>
          <p:cNvPr id="45058" name="Rectangle 2"/>
          <p:cNvSpPr>
            <a:spLocks noGrp="1" noChangeArrowheads="1"/>
          </p:cNvSpPr>
          <p:nvPr>
            <p:ph type="title"/>
          </p:nvPr>
        </p:nvSpPr>
        <p:spPr>
          <a:xfrm>
            <a:off x="685800" y="434975"/>
            <a:ext cx="7772400" cy="889000"/>
          </a:xfrm>
          <a:noFill/>
          <a:ln/>
        </p:spPr>
        <p:txBody>
          <a:bodyPr/>
          <a:lstStyle/>
          <a:p>
            <a:r>
              <a:rPr lang="en-US"/>
              <a:t>ABC Analysis</a:t>
            </a:r>
          </a:p>
        </p:txBody>
      </p:sp>
      <p:sp>
        <p:nvSpPr>
          <p:cNvPr id="45059" name="Rectangle 3"/>
          <p:cNvSpPr>
            <a:spLocks noChangeArrowheads="1"/>
          </p:cNvSpPr>
          <p:nvPr/>
        </p:nvSpPr>
        <p:spPr bwMode="auto">
          <a:xfrm>
            <a:off x="695325" y="1516063"/>
            <a:ext cx="7753350" cy="4573560"/>
          </a:xfrm>
          <a:prstGeom prst="rect">
            <a:avLst/>
          </a:prstGeom>
          <a:noFill/>
          <a:ln w="9525">
            <a:noFill/>
            <a:miter lim="800000"/>
            <a:headEnd/>
            <a:tailEnd/>
          </a:ln>
          <a:effectLst/>
        </p:spPr>
        <p:txBody>
          <a:bodyPr>
            <a:spAutoFit/>
          </a:bodyPr>
          <a:lstStyle/>
          <a:p>
            <a:pPr marL="533400" indent="-533400" eaLnBrk="1" hangingPunct="1">
              <a:lnSpc>
                <a:spcPct val="90000"/>
              </a:lnSpc>
              <a:spcAft>
                <a:spcPct val="40000"/>
              </a:spcAft>
              <a:buClr>
                <a:srgbClr val="BF0922"/>
              </a:buClr>
              <a:buFont typeface="Wingdings" pitchFamily="2" charset="2"/>
              <a:buChar char="u"/>
            </a:pPr>
            <a:r>
              <a:rPr lang="en-US" sz="3200" b="1" dirty="0"/>
              <a:t>Divides inventory into three classes based on annual </a:t>
            </a:r>
            <a:r>
              <a:rPr lang="en-US" sz="3200" b="1" dirty="0" smtClean="0"/>
              <a:t>value/ </a:t>
            </a:r>
            <a:r>
              <a:rPr lang="en-US" sz="3200" b="1" dirty="0"/>
              <a:t>volume</a:t>
            </a:r>
          </a:p>
          <a:p>
            <a:pPr marL="1169988" lvl="1" indent="-457200" eaLnBrk="1" hangingPunct="1">
              <a:lnSpc>
                <a:spcPct val="90000"/>
              </a:lnSpc>
              <a:spcAft>
                <a:spcPct val="40000"/>
              </a:spcAft>
              <a:buClr>
                <a:srgbClr val="BF0922"/>
              </a:buClr>
              <a:buFont typeface="Wingdings" pitchFamily="2" charset="2"/>
              <a:buChar char="u"/>
            </a:pPr>
            <a:r>
              <a:rPr lang="en-US" sz="2800" b="1" dirty="0"/>
              <a:t>Class A - high annual </a:t>
            </a:r>
            <a:r>
              <a:rPr lang="en-US" sz="2800" b="1" dirty="0" smtClean="0"/>
              <a:t>value volume</a:t>
            </a:r>
            <a:endParaRPr lang="en-US" sz="2800" b="1" dirty="0"/>
          </a:p>
          <a:p>
            <a:pPr marL="1169988" lvl="1" indent="-457200" eaLnBrk="1" hangingPunct="1">
              <a:lnSpc>
                <a:spcPct val="90000"/>
              </a:lnSpc>
              <a:spcAft>
                <a:spcPct val="40000"/>
              </a:spcAft>
              <a:buClr>
                <a:srgbClr val="BF0922"/>
              </a:buClr>
              <a:buFont typeface="Wingdings" pitchFamily="2" charset="2"/>
              <a:buChar char="u"/>
            </a:pPr>
            <a:r>
              <a:rPr lang="en-US" sz="2800" b="1" dirty="0"/>
              <a:t>Class B - medium annual </a:t>
            </a:r>
            <a:r>
              <a:rPr lang="en-US" sz="2800" b="1" dirty="0" smtClean="0"/>
              <a:t>value volume</a:t>
            </a:r>
            <a:endParaRPr lang="en-US" sz="2800" b="1" dirty="0"/>
          </a:p>
          <a:p>
            <a:pPr marL="1169988" lvl="1" indent="-457200" eaLnBrk="1" hangingPunct="1">
              <a:lnSpc>
                <a:spcPct val="90000"/>
              </a:lnSpc>
              <a:spcAft>
                <a:spcPct val="40000"/>
              </a:spcAft>
              <a:buClr>
                <a:srgbClr val="BF0922"/>
              </a:buClr>
              <a:buFont typeface="Wingdings" pitchFamily="2" charset="2"/>
              <a:buChar char="u"/>
            </a:pPr>
            <a:r>
              <a:rPr lang="en-US" sz="2800" b="1" dirty="0"/>
              <a:t>Class C - low annual </a:t>
            </a:r>
            <a:r>
              <a:rPr lang="en-US" sz="2800" b="1" dirty="0" smtClean="0"/>
              <a:t>value volume</a:t>
            </a:r>
            <a:endParaRPr lang="en-US" sz="3200" b="1" dirty="0"/>
          </a:p>
          <a:p>
            <a:pPr marL="533400" indent="-533400" eaLnBrk="1" hangingPunct="1">
              <a:lnSpc>
                <a:spcPct val="90000"/>
              </a:lnSpc>
              <a:spcAft>
                <a:spcPct val="40000"/>
              </a:spcAft>
              <a:buClr>
                <a:srgbClr val="BF0922"/>
              </a:buClr>
              <a:buFont typeface="Wingdings" pitchFamily="2" charset="2"/>
              <a:buChar char="u"/>
            </a:pPr>
            <a:r>
              <a:rPr lang="en-US" sz="3200" b="1" dirty="0"/>
              <a:t>Used to establish policies that focus on the few critical parts and not the many trivial ones</a:t>
            </a:r>
          </a:p>
        </p:txBody>
      </p:sp>
    </p:spTree>
  </p:cSld>
  <p:clrMapOvr>
    <a:masterClrMapping/>
  </p:clrMapOvr>
  <p:transition>
    <p:pull dir="l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8" presetClass="entr" presetSubtype="6" fill="hold" grpId="0" nodeType="afterEffect">
                                  <p:stCondLst>
                                    <p:cond delay="1000"/>
                                  </p:stCondLst>
                                  <p:childTnLst>
                                    <p:set>
                                      <p:cBhvr>
                                        <p:cTn id="6" dur="1" fill="hold">
                                          <p:stCondLst>
                                            <p:cond delay="0"/>
                                          </p:stCondLst>
                                        </p:cTn>
                                        <p:tgtEl>
                                          <p:spTgt spid="45059"/>
                                        </p:tgtEl>
                                        <p:attrNameLst>
                                          <p:attrName>style.visibility</p:attrName>
                                        </p:attrNameLst>
                                      </p:cBhvr>
                                      <p:to>
                                        <p:strVal val="visible"/>
                                      </p:to>
                                    </p:set>
                                    <p:animEffect transition="in" filter="strips(downRight)">
                                      <p:cBhvr>
                                        <p:cTn id="7" dur="500"/>
                                        <p:tgtEl>
                                          <p:spTgt spid="4505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5059" grpId="0" autoUpdateAnimBg="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5" name="Footer Placeholder 3"/>
          <p:cNvSpPr>
            <a:spLocks noGrp="1"/>
          </p:cNvSpPr>
          <p:nvPr>
            <p:ph type="ftr" sz="quarter" idx="10"/>
          </p:nvPr>
        </p:nvSpPr>
        <p:spPr/>
        <p:txBody>
          <a:bodyPr/>
          <a:lstStyle/>
          <a:p>
            <a:r>
              <a:rPr lang="en-AU"/>
              <a:t>© 2011 Pearson Education</a:t>
            </a:r>
            <a:endParaRPr lang="en-US"/>
          </a:p>
        </p:txBody>
      </p:sp>
      <p:sp>
        <p:nvSpPr>
          <p:cNvPr id="47106" name="Rectangle 2"/>
          <p:cNvSpPr>
            <a:spLocks noGrp="1" noChangeArrowheads="1"/>
          </p:cNvSpPr>
          <p:nvPr>
            <p:ph type="title"/>
          </p:nvPr>
        </p:nvSpPr>
        <p:spPr>
          <a:xfrm>
            <a:off x="685800" y="434975"/>
            <a:ext cx="7772400" cy="889000"/>
          </a:xfrm>
          <a:noFill/>
          <a:ln/>
        </p:spPr>
        <p:txBody>
          <a:bodyPr/>
          <a:lstStyle/>
          <a:p>
            <a:r>
              <a:rPr lang="en-US"/>
              <a:t>ABC Analysis</a:t>
            </a:r>
          </a:p>
        </p:txBody>
      </p:sp>
      <p:graphicFrame>
        <p:nvGraphicFramePr>
          <p:cNvPr id="47107" name="Group 3"/>
          <p:cNvGraphicFramePr>
            <a:graphicFrameLocks noGrp="1"/>
          </p:cNvGraphicFramePr>
          <p:nvPr>
            <p:extLst>
              <p:ext uri="{D42A27DB-BD31-4B8C-83A1-F6EECF244321}">
                <p14:modId xmlns:p14="http://schemas.microsoft.com/office/powerpoint/2010/main" val="738994704"/>
              </p:ext>
            </p:extLst>
          </p:nvPr>
        </p:nvGraphicFramePr>
        <p:xfrm>
          <a:off x="685800" y="2019300"/>
          <a:ext cx="7772400" cy="3035999"/>
        </p:xfrm>
        <a:graphic>
          <a:graphicData uri="http://schemas.openxmlformats.org/drawingml/2006/table">
            <a:tbl>
              <a:tblPr/>
              <a:tblGrid>
                <a:gridCol w="901700"/>
                <a:gridCol w="1117600"/>
                <a:gridCol w="927100"/>
                <a:gridCol w="279400"/>
                <a:gridCol w="889000"/>
                <a:gridCol w="254000"/>
                <a:gridCol w="1041400"/>
                <a:gridCol w="1117600"/>
                <a:gridCol w="558800"/>
                <a:gridCol w="685800"/>
              </a:tblGrid>
              <a:tr h="677863">
                <a:tc>
                  <a:txBody>
                    <a:bodyPr/>
                    <a:lstStyle/>
                    <a:p>
                      <a:pPr marL="0" marR="0" lvl="0" indent="0" algn="ctr" defTabSz="914400" rtl="0" eaLnBrk="1" fontAlgn="base" latinLnBrk="0" hangingPunct="1">
                        <a:lnSpc>
                          <a:spcPct val="90000"/>
                        </a:lnSpc>
                        <a:spcBef>
                          <a:spcPct val="0"/>
                        </a:spcBef>
                        <a:spcAft>
                          <a:spcPct val="40000"/>
                        </a:spcAft>
                        <a:buClr>
                          <a:srgbClr val="BF0922"/>
                        </a:buClr>
                        <a:buSzTx/>
                        <a:buFont typeface="Wingdings" pitchFamily="2" charset="2"/>
                        <a:buNone/>
                        <a:tabLst/>
                      </a:pPr>
                      <a:r>
                        <a:rPr kumimoji="0" lang="en-US" sz="1400" b="1" i="0" u="none" strike="noStrike" cap="none" normalizeH="0" baseline="0" dirty="0" smtClean="0">
                          <a:ln>
                            <a:noFill/>
                          </a:ln>
                          <a:solidFill>
                            <a:schemeClr val="tx1"/>
                          </a:solidFill>
                          <a:effectLst/>
                          <a:latin typeface="Arial" pitchFamily="34" charset="0"/>
                          <a:ea typeface="ＭＳ Ｐゴシック" charset="-128"/>
                        </a:rPr>
                        <a:t>Item Stock Number</a:t>
                      </a:r>
                    </a:p>
                  </a:txBody>
                  <a:tcPr anchor="b" horzOverflow="overflow">
                    <a:lnL cap="flat">
                      <a:noFill/>
                    </a:lnL>
                    <a:lnR>
                      <a:noFill/>
                    </a:lnR>
                    <a:lnT w="381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90000"/>
                        </a:lnSpc>
                        <a:spcBef>
                          <a:spcPct val="0"/>
                        </a:spcBef>
                        <a:spcAft>
                          <a:spcPct val="40000"/>
                        </a:spcAft>
                        <a:buClr>
                          <a:srgbClr val="BF0922"/>
                        </a:buClr>
                        <a:buSzTx/>
                        <a:buFont typeface="Wingdings" pitchFamily="2" charset="2"/>
                        <a:buNone/>
                        <a:tabLst/>
                      </a:pPr>
                      <a:r>
                        <a:rPr kumimoji="0" lang="en-US" sz="1400" b="1" i="0" u="none" strike="noStrike" cap="none" normalizeH="0" baseline="0" smtClean="0">
                          <a:ln>
                            <a:noFill/>
                          </a:ln>
                          <a:solidFill>
                            <a:schemeClr val="tx1"/>
                          </a:solidFill>
                          <a:effectLst/>
                          <a:latin typeface="Arial" pitchFamily="34" charset="0"/>
                          <a:ea typeface="ＭＳ Ｐゴシック" charset="-128"/>
                        </a:rPr>
                        <a:t>Percent of Number of Items Stocked</a:t>
                      </a:r>
                    </a:p>
                  </a:txBody>
                  <a:tcPr anchor="b" horzOverflow="overflow">
                    <a:lnL>
                      <a:noFill/>
                    </a:lnL>
                    <a:lnR>
                      <a:noFill/>
                    </a:lnR>
                    <a:lnT w="381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90000"/>
                        </a:lnSpc>
                        <a:spcBef>
                          <a:spcPct val="0"/>
                        </a:spcBef>
                        <a:spcAft>
                          <a:spcPct val="40000"/>
                        </a:spcAft>
                        <a:buClr>
                          <a:srgbClr val="BF0922"/>
                        </a:buClr>
                        <a:buSzTx/>
                        <a:buFont typeface="Wingdings" pitchFamily="2" charset="2"/>
                        <a:buNone/>
                        <a:tabLst/>
                      </a:pPr>
                      <a:r>
                        <a:rPr kumimoji="0" lang="en-US" sz="1400" b="1" i="0" u="none" strike="noStrike" cap="none" normalizeH="0" baseline="0" smtClean="0">
                          <a:ln>
                            <a:noFill/>
                          </a:ln>
                          <a:solidFill>
                            <a:schemeClr val="tx1"/>
                          </a:solidFill>
                          <a:effectLst/>
                          <a:latin typeface="Arial" pitchFamily="34" charset="0"/>
                          <a:ea typeface="ＭＳ Ｐゴシック" charset="-128"/>
                        </a:rPr>
                        <a:t>Annual Volume (units)</a:t>
                      </a:r>
                    </a:p>
                  </a:txBody>
                  <a:tcPr anchor="b" horzOverflow="overflow">
                    <a:lnL>
                      <a:noFill/>
                    </a:lnL>
                    <a:lnR>
                      <a:noFill/>
                    </a:lnR>
                    <a:lnT w="381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90000"/>
                        </a:lnSpc>
                        <a:spcBef>
                          <a:spcPct val="0"/>
                        </a:spcBef>
                        <a:spcAft>
                          <a:spcPct val="40000"/>
                        </a:spcAft>
                        <a:buClr>
                          <a:srgbClr val="BF0922"/>
                        </a:buClr>
                        <a:buSzTx/>
                        <a:buFont typeface="Wingdings" pitchFamily="2" charset="2"/>
                        <a:buNone/>
                        <a:tabLst/>
                      </a:pPr>
                      <a:r>
                        <a:rPr kumimoji="0" lang="en-US" sz="1400" b="1" i="0" u="none" strike="noStrike" cap="none" normalizeH="0" baseline="0" smtClean="0">
                          <a:ln>
                            <a:noFill/>
                          </a:ln>
                          <a:solidFill>
                            <a:schemeClr val="tx1"/>
                          </a:solidFill>
                          <a:effectLst/>
                          <a:latin typeface="Arial" pitchFamily="34" charset="0"/>
                          <a:ea typeface="ＭＳ Ｐゴシック" charset="-128"/>
                        </a:rPr>
                        <a:t>x</a:t>
                      </a:r>
                    </a:p>
                  </a:txBody>
                  <a:tcPr anchor="b" horzOverflow="overflow">
                    <a:lnL>
                      <a:noFill/>
                    </a:lnL>
                    <a:lnR>
                      <a:noFill/>
                    </a:lnR>
                    <a:lnT w="381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90000"/>
                        </a:lnSpc>
                        <a:spcBef>
                          <a:spcPct val="0"/>
                        </a:spcBef>
                        <a:spcAft>
                          <a:spcPct val="40000"/>
                        </a:spcAft>
                        <a:buClr>
                          <a:srgbClr val="BF0922"/>
                        </a:buClr>
                        <a:buSzTx/>
                        <a:buFont typeface="Wingdings" pitchFamily="2" charset="2"/>
                        <a:buNone/>
                        <a:tabLst/>
                      </a:pPr>
                      <a:r>
                        <a:rPr kumimoji="0" lang="en-US" sz="1400" b="1" i="0" u="none" strike="noStrike" cap="none" normalizeH="0" baseline="0" smtClean="0">
                          <a:ln>
                            <a:noFill/>
                          </a:ln>
                          <a:solidFill>
                            <a:schemeClr val="tx1"/>
                          </a:solidFill>
                          <a:effectLst/>
                          <a:latin typeface="Arial" pitchFamily="34" charset="0"/>
                          <a:ea typeface="ＭＳ Ｐゴシック" charset="-128"/>
                        </a:rPr>
                        <a:t>Unit Cost</a:t>
                      </a:r>
                    </a:p>
                  </a:txBody>
                  <a:tcPr anchor="b" horzOverflow="overflow">
                    <a:lnL>
                      <a:noFill/>
                    </a:lnL>
                    <a:lnR>
                      <a:noFill/>
                    </a:lnR>
                    <a:lnT w="381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90000"/>
                        </a:lnSpc>
                        <a:spcBef>
                          <a:spcPct val="0"/>
                        </a:spcBef>
                        <a:spcAft>
                          <a:spcPct val="40000"/>
                        </a:spcAft>
                        <a:buClr>
                          <a:srgbClr val="BF0922"/>
                        </a:buClr>
                        <a:buSzTx/>
                        <a:buFont typeface="Wingdings" pitchFamily="2" charset="2"/>
                        <a:buNone/>
                        <a:tabLst/>
                      </a:pPr>
                      <a:r>
                        <a:rPr kumimoji="0" lang="en-US" sz="1400" b="1" i="0" u="none" strike="noStrike" cap="none" normalizeH="0" baseline="0" smtClean="0">
                          <a:ln>
                            <a:noFill/>
                          </a:ln>
                          <a:solidFill>
                            <a:schemeClr val="tx1"/>
                          </a:solidFill>
                          <a:effectLst/>
                          <a:latin typeface="Arial" pitchFamily="34" charset="0"/>
                          <a:ea typeface="ＭＳ Ｐゴシック" charset="-128"/>
                        </a:rPr>
                        <a:t>=</a:t>
                      </a:r>
                    </a:p>
                  </a:txBody>
                  <a:tcPr anchor="b" horzOverflow="overflow">
                    <a:lnL>
                      <a:noFill/>
                    </a:lnL>
                    <a:lnR>
                      <a:noFill/>
                    </a:lnR>
                    <a:lnT w="381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90000"/>
                        </a:lnSpc>
                        <a:spcBef>
                          <a:spcPct val="0"/>
                        </a:spcBef>
                        <a:spcAft>
                          <a:spcPct val="40000"/>
                        </a:spcAft>
                        <a:buClr>
                          <a:srgbClr val="BF0922"/>
                        </a:buClr>
                        <a:buSzTx/>
                        <a:buFont typeface="Wingdings" pitchFamily="2" charset="2"/>
                        <a:buNone/>
                        <a:tabLst/>
                      </a:pPr>
                      <a:r>
                        <a:rPr kumimoji="0" lang="en-US" sz="1400" b="1" i="0" u="none" strike="noStrike" cap="none" normalizeH="0" baseline="0" dirty="0" smtClean="0">
                          <a:ln>
                            <a:noFill/>
                          </a:ln>
                          <a:solidFill>
                            <a:schemeClr val="tx1"/>
                          </a:solidFill>
                          <a:effectLst/>
                          <a:latin typeface="Arial" pitchFamily="34" charset="0"/>
                          <a:ea typeface="ＭＳ Ｐゴシック" charset="-128"/>
                        </a:rPr>
                        <a:t>Annual </a:t>
                      </a:r>
                      <a:r>
                        <a:rPr kumimoji="0" lang="en-US" sz="1400" b="1" i="0" u="none" strike="noStrike" cap="none" normalizeH="0" baseline="0" dirty="0" smtClean="0">
                          <a:ln>
                            <a:noFill/>
                          </a:ln>
                          <a:solidFill>
                            <a:schemeClr val="tx1"/>
                          </a:solidFill>
                          <a:effectLst/>
                          <a:latin typeface="Arial" pitchFamily="34" charset="0"/>
                          <a:ea typeface="ＭＳ Ｐゴシック" charset="-128"/>
                        </a:rPr>
                        <a:t>Value Volume</a:t>
                      </a:r>
                      <a:endParaRPr kumimoji="0" lang="en-US" sz="1400" b="1" i="0" u="none" strike="noStrike" cap="none" normalizeH="0" baseline="0" dirty="0" smtClean="0">
                        <a:ln>
                          <a:noFill/>
                        </a:ln>
                        <a:solidFill>
                          <a:schemeClr val="tx1"/>
                        </a:solidFill>
                        <a:effectLst/>
                        <a:latin typeface="Arial" pitchFamily="34" charset="0"/>
                        <a:ea typeface="ＭＳ Ｐゴシック" charset="-128"/>
                      </a:endParaRPr>
                    </a:p>
                  </a:txBody>
                  <a:tcPr anchor="b" horzOverflow="overflow">
                    <a:lnL>
                      <a:noFill/>
                    </a:lnL>
                    <a:lnR>
                      <a:noFill/>
                    </a:lnR>
                    <a:lnT w="381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90000"/>
                        </a:lnSpc>
                        <a:spcBef>
                          <a:spcPct val="0"/>
                        </a:spcBef>
                        <a:spcAft>
                          <a:spcPct val="40000"/>
                        </a:spcAft>
                        <a:buClr>
                          <a:srgbClr val="BF0922"/>
                        </a:buClr>
                        <a:buSzTx/>
                        <a:buFont typeface="Wingdings" pitchFamily="2" charset="2"/>
                        <a:buNone/>
                        <a:tabLst/>
                      </a:pPr>
                      <a:r>
                        <a:rPr kumimoji="0" lang="en-US" sz="1400" b="1" i="0" u="none" strike="noStrike" cap="none" normalizeH="0" baseline="0" dirty="0" smtClean="0">
                          <a:ln>
                            <a:noFill/>
                          </a:ln>
                          <a:solidFill>
                            <a:schemeClr val="tx1"/>
                          </a:solidFill>
                          <a:effectLst/>
                          <a:latin typeface="Arial" pitchFamily="34" charset="0"/>
                          <a:ea typeface="ＭＳ Ｐゴシック" charset="-128"/>
                        </a:rPr>
                        <a:t>Percent of Annual </a:t>
                      </a:r>
                      <a:r>
                        <a:rPr kumimoji="0" lang="en-US" sz="1400" b="1" i="0" u="none" strike="noStrike" cap="none" normalizeH="0" baseline="0" dirty="0" smtClean="0">
                          <a:ln>
                            <a:noFill/>
                          </a:ln>
                          <a:solidFill>
                            <a:schemeClr val="tx1"/>
                          </a:solidFill>
                          <a:effectLst/>
                          <a:latin typeface="Arial" pitchFamily="34" charset="0"/>
                          <a:ea typeface="ＭＳ Ｐゴシック" charset="-128"/>
                        </a:rPr>
                        <a:t>Value Volume</a:t>
                      </a:r>
                      <a:endParaRPr kumimoji="0" lang="en-US" sz="1400" b="1" i="0" u="none" strike="noStrike" cap="none" normalizeH="0" baseline="0" dirty="0" smtClean="0">
                        <a:ln>
                          <a:noFill/>
                        </a:ln>
                        <a:solidFill>
                          <a:schemeClr val="tx1"/>
                        </a:solidFill>
                        <a:effectLst/>
                        <a:latin typeface="Arial" pitchFamily="34" charset="0"/>
                        <a:ea typeface="ＭＳ Ｐゴシック" charset="-128"/>
                      </a:endParaRPr>
                    </a:p>
                  </a:txBody>
                  <a:tcPr anchor="b" horzOverflow="overflow">
                    <a:lnL>
                      <a:noFill/>
                    </a:lnL>
                    <a:lnR>
                      <a:noFill/>
                    </a:lnR>
                    <a:lnT w="381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90000"/>
                        </a:lnSpc>
                        <a:spcBef>
                          <a:spcPct val="0"/>
                        </a:spcBef>
                        <a:spcAft>
                          <a:spcPct val="40000"/>
                        </a:spcAft>
                        <a:buClr>
                          <a:srgbClr val="BF0922"/>
                        </a:buClr>
                        <a:buSzTx/>
                        <a:buFont typeface="Wingdings" pitchFamily="2" charset="2"/>
                        <a:buNone/>
                        <a:tabLst/>
                      </a:pPr>
                      <a:endParaRPr kumimoji="0" lang="en-US" sz="1400" b="1" i="0" u="none" strike="noStrike" cap="none" normalizeH="0" baseline="0" smtClean="0">
                        <a:ln>
                          <a:noFill/>
                        </a:ln>
                        <a:solidFill>
                          <a:schemeClr val="tx1"/>
                        </a:solidFill>
                        <a:effectLst/>
                        <a:latin typeface="Arial" pitchFamily="34" charset="0"/>
                        <a:ea typeface="ＭＳ Ｐゴシック" charset="-128"/>
                      </a:endParaRPr>
                    </a:p>
                  </a:txBody>
                  <a:tcPr anchor="b" horzOverflow="overflow">
                    <a:lnL>
                      <a:noFill/>
                    </a:lnL>
                    <a:lnR>
                      <a:noFill/>
                    </a:lnR>
                    <a:lnT w="381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90000"/>
                        </a:lnSpc>
                        <a:spcBef>
                          <a:spcPct val="0"/>
                        </a:spcBef>
                        <a:spcAft>
                          <a:spcPct val="40000"/>
                        </a:spcAft>
                        <a:buClr>
                          <a:srgbClr val="BF0922"/>
                        </a:buClr>
                        <a:buSzTx/>
                        <a:buFont typeface="Wingdings" pitchFamily="2" charset="2"/>
                        <a:buNone/>
                        <a:tabLst/>
                      </a:pPr>
                      <a:r>
                        <a:rPr kumimoji="0" lang="en-US" sz="1400" b="1" i="0" u="none" strike="noStrike" cap="none" normalizeH="0" baseline="0" smtClean="0">
                          <a:ln>
                            <a:noFill/>
                          </a:ln>
                          <a:solidFill>
                            <a:schemeClr val="tx1"/>
                          </a:solidFill>
                          <a:effectLst/>
                          <a:latin typeface="Arial" pitchFamily="34" charset="0"/>
                          <a:ea typeface="ＭＳ Ｐゴシック" charset="-128"/>
                        </a:rPr>
                        <a:t>Class</a:t>
                      </a:r>
                    </a:p>
                  </a:txBody>
                  <a:tcPr anchor="b" horzOverflow="overflow">
                    <a:lnL>
                      <a:noFill/>
                    </a:lnL>
                    <a:lnR cap="flat">
                      <a:noFill/>
                    </a:lnR>
                    <a:lnT w="381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r h="423863">
                <a:tc>
                  <a:txBody>
                    <a:bodyPr/>
                    <a:lstStyle/>
                    <a:p>
                      <a:pPr marL="0" marR="0" lvl="0" indent="0" algn="l" defTabSz="914400" rtl="0" eaLnBrk="1" fontAlgn="base" latinLnBrk="0" hangingPunct="1">
                        <a:lnSpc>
                          <a:spcPct val="90000"/>
                        </a:lnSpc>
                        <a:spcBef>
                          <a:spcPct val="0"/>
                        </a:spcBef>
                        <a:spcAft>
                          <a:spcPct val="40000"/>
                        </a:spcAft>
                        <a:buClr>
                          <a:srgbClr val="BF0922"/>
                        </a:buClr>
                        <a:buSzTx/>
                        <a:buFont typeface="Wingdings" pitchFamily="2" charset="2"/>
                        <a:buNone/>
                        <a:tabLst/>
                      </a:pPr>
                      <a:r>
                        <a:rPr kumimoji="0" lang="en-US" sz="1400" b="1" i="0" u="none" strike="noStrike" cap="none" normalizeH="0" baseline="0" smtClean="0">
                          <a:ln>
                            <a:noFill/>
                          </a:ln>
                          <a:solidFill>
                            <a:schemeClr val="tx1"/>
                          </a:solidFill>
                          <a:effectLst/>
                          <a:latin typeface="Arial" pitchFamily="34" charset="0"/>
                          <a:ea typeface="ＭＳ Ｐゴシック" charset="-128"/>
                        </a:rPr>
                        <a:t>#10286</a:t>
                      </a:r>
                    </a:p>
                  </a:txBody>
                  <a:tcPr anchor="ctr" horzOverflow="overflow">
                    <a:lnL cap="flat">
                      <a:noFill/>
                    </a:lnL>
                    <a:lnR>
                      <a:noFill/>
                    </a:lnR>
                    <a:lnT w="28575"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ctr" defTabSz="914400" rtl="0" eaLnBrk="1" fontAlgn="base" latinLnBrk="0" hangingPunct="1">
                        <a:lnSpc>
                          <a:spcPct val="90000"/>
                        </a:lnSpc>
                        <a:spcBef>
                          <a:spcPct val="0"/>
                        </a:spcBef>
                        <a:spcAft>
                          <a:spcPct val="40000"/>
                        </a:spcAft>
                        <a:buClr>
                          <a:srgbClr val="BF0922"/>
                        </a:buClr>
                        <a:buSzTx/>
                        <a:buFont typeface="Wingdings" pitchFamily="2" charset="2"/>
                        <a:buNone/>
                        <a:tabLst/>
                      </a:pPr>
                      <a:r>
                        <a:rPr kumimoji="0" lang="en-US" sz="1400" b="1" i="0" u="none" strike="noStrike" cap="none" normalizeH="0" baseline="0" smtClean="0">
                          <a:ln>
                            <a:noFill/>
                          </a:ln>
                          <a:solidFill>
                            <a:schemeClr val="tx1"/>
                          </a:solidFill>
                          <a:effectLst/>
                          <a:latin typeface="Arial" pitchFamily="34" charset="0"/>
                          <a:ea typeface="ＭＳ Ｐゴシック" charset="-128"/>
                        </a:rPr>
                        <a:t>20%</a:t>
                      </a:r>
                    </a:p>
                  </a:txBody>
                  <a:tcPr anchor="ctr" horzOverflow="overflow">
                    <a:lnL>
                      <a:noFill/>
                    </a:lnL>
                    <a:lnR>
                      <a:noFill/>
                    </a:lnR>
                    <a:lnT w="28575"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r" defTabSz="914400" rtl="0" eaLnBrk="1" fontAlgn="base" latinLnBrk="0" hangingPunct="1">
                        <a:lnSpc>
                          <a:spcPct val="90000"/>
                        </a:lnSpc>
                        <a:spcBef>
                          <a:spcPct val="0"/>
                        </a:spcBef>
                        <a:spcAft>
                          <a:spcPct val="40000"/>
                        </a:spcAft>
                        <a:buClr>
                          <a:srgbClr val="BF0922"/>
                        </a:buClr>
                        <a:buSzTx/>
                        <a:buFont typeface="Wingdings" pitchFamily="2" charset="2"/>
                        <a:buNone/>
                        <a:tabLst/>
                      </a:pPr>
                      <a:r>
                        <a:rPr kumimoji="0" lang="en-US" sz="1400" b="1" i="0" u="none" strike="noStrike" cap="none" normalizeH="0" baseline="0" smtClean="0">
                          <a:ln>
                            <a:noFill/>
                          </a:ln>
                          <a:solidFill>
                            <a:schemeClr val="tx1"/>
                          </a:solidFill>
                          <a:effectLst/>
                          <a:latin typeface="Arial" pitchFamily="34" charset="0"/>
                          <a:ea typeface="ＭＳ Ｐゴシック" charset="-128"/>
                        </a:rPr>
                        <a:t>1,000</a:t>
                      </a:r>
                    </a:p>
                  </a:txBody>
                  <a:tcPr anchor="ctr" horzOverflow="overflow">
                    <a:lnL>
                      <a:noFill/>
                    </a:lnL>
                    <a:lnR>
                      <a:noFill/>
                    </a:lnR>
                    <a:lnT w="28575"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r" defTabSz="914400" rtl="0" eaLnBrk="1" fontAlgn="base" latinLnBrk="0" hangingPunct="1">
                        <a:lnSpc>
                          <a:spcPct val="90000"/>
                        </a:lnSpc>
                        <a:spcBef>
                          <a:spcPct val="0"/>
                        </a:spcBef>
                        <a:spcAft>
                          <a:spcPct val="40000"/>
                        </a:spcAft>
                        <a:buClr>
                          <a:srgbClr val="BF0922"/>
                        </a:buClr>
                        <a:buSzTx/>
                        <a:buFont typeface="Wingdings" pitchFamily="2" charset="2"/>
                        <a:buNone/>
                        <a:tabLst/>
                      </a:pPr>
                      <a:endParaRPr kumimoji="0" lang="en-US" sz="1400" b="1" i="0" u="none" strike="noStrike" cap="none" normalizeH="0" baseline="0" smtClean="0">
                        <a:ln>
                          <a:noFill/>
                        </a:ln>
                        <a:solidFill>
                          <a:schemeClr val="tx1"/>
                        </a:solidFill>
                        <a:effectLst/>
                        <a:latin typeface="Arial" pitchFamily="34" charset="0"/>
                        <a:ea typeface="ＭＳ Ｐゴシック" charset="-128"/>
                      </a:endParaRPr>
                    </a:p>
                  </a:txBody>
                  <a:tcPr anchor="ctr" horzOverflow="overflow">
                    <a:lnL>
                      <a:noFill/>
                    </a:lnL>
                    <a:lnR>
                      <a:noFill/>
                    </a:lnR>
                    <a:lnT w="28575"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r" defTabSz="914400" rtl="0" eaLnBrk="1" fontAlgn="base" latinLnBrk="0" hangingPunct="1">
                        <a:lnSpc>
                          <a:spcPct val="90000"/>
                        </a:lnSpc>
                        <a:spcBef>
                          <a:spcPct val="0"/>
                        </a:spcBef>
                        <a:spcAft>
                          <a:spcPct val="40000"/>
                        </a:spcAft>
                        <a:buClr>
                          <a:srgbClr val="BF0922"/>
                        </a:buClr>
                        <a:buSzTx/>
                        <a:buFont typeface="Wingdings" pitchFamily="2" charset="2"/>
                        <a:buNone/>
                        <a:tabLst/>
                      </a:pPr>
                      <a:r>
                        <a:rPr kumimoji="0" lang="en-US" sz="1400" b="1" i="0" u="none" strike="noStrike" cap="none" normalizeH="0" baseline="0" dirty="0" smtClean="0">
                          <a:ln>
                            <a:noFill/>
                          </a:ln>
                          <a:solidFill>
                            <a:schemeClr val="tx1"/>
                          </a:solidFill>
                          <a:effectLst/>
                          <a:latin typeface="Arial" pitchFamily="34" charset="0"/>
                          <a:ea typeface="ＭＳ Ｐゴシック" charset="-128"/>
                        </a:rPr>
                        <a:t>£ </a:t>
                      </a:r>
                      <a:r>
                        <a:rPr kumimoji="0" lang="en-US" sz="1400" b="1" i="0" u="none" strike="noStrike" cap="none" normalizeH="0" baseline="0" dirty="0" smtClean="0">
                          <a:ln>
                            <a:noFill/>
                          </a:ln>
                          <a:solidFill>
                            <a:schemeClr val="tx1"/>
                          </a:solidFill>
                          <a:effectLst/>
                          <a:latin typeface="Arial" pitchFamily="34" charset="0"/>
                          <a:ea typeface="ＭＳ Ｐゴシック" charset="-128"/>
                        </a:rPr>
                        <a:t>90.00</a:t>
                      </a:r>
                    </a:p>
                  </a:txBody>
                  <a:tcPr anchor="ctr" horzOverflow="overflow">
                    <a:lnL>
                      <a:noFill/>
                    </a:lnL>
                    <a:lnR>
                      <a:noFill/>
                    </a:lnR>
                    <a:lnT w="28575"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r" defTabSz="914400" rtl="0" eaLnBrk="1" fontAlgn="base" latinLnBrk="0" hangingPunct="1">
                        <a:lnSpc>
                          <a:spcPct val="90000"/>
                        </a:lnSpc>
                        <a:spcBef>
                          <a:spcPct val="0"/>
                        </a:spcBef>
                        <a:spcAft>
                          <a:spcPct val="40000"/>
                        </a:spcAft>
                        <a:buClr>
                          <a:srgbClr val="BF0922"/>
                        </a:buClr>
                        <a:buSzTx/>
                        <a:buFont typeface="Wingdings" pitchFamily="2" charset="2"/>
                        <a:buNone/>
                        <a:tabLst/>
                      </a:pPr>
                      <a:endParaRPr kumimoji="0" lang="en-US" sz="1400" b="1" i="0" u="none" strike="noStrike" cap="none" normalizeH="0" baseline="0" smtClean="0">
                        <a:ln>
                          <a:noFill/>
                        </a:ln>
                        <a:solidFill>
                          <a:schemeClr val="tx1"/>
                        </a:solidFill>
                        <a:effectLst/>
                        <a:latin typeface="Arial" pitchFamily="34" charset="0"/>
                        <a:ea typeface="ＭＳ Ｐゴシック" charset="-128"/>
                      </a:endParaRPr>
                    </a:p>
                  </a:txBody>
                  <a:tcPr anchor="ctr" horzOverflow="overflow">
                    <a:lnL>
                      <a:noFill/>
                    </a:lnL>
                    <a:lnR>
                      <a:noFill/>
                    </a:lnR>
                    <a:lnT w="28575"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r" defTabSz="914400" rtl="0" eaLnBrk="1" fontAlgn="base" latinLnBrk="0" hangingPunct="1">
                        <a:lnSpc>
                          <a:spcPct val="90000"/>
                        </a:lnSpc>
                        <a:spcBef>
                          <a:spcPct val="0"/>
                        </a:spcBef>
                        <a:spcAft>
                          <a:spcPct val="40000"/>
                        </a:spcAft>
                        <a:buClr>
                          <a:srgbClr val="BF0922"/>
                        </a:buClr>
                        <a:buSzTx/>
                        <a:buFont typeface="Wingdings" pitchFamily="2" charset="2"/>
                        <a:buNone/>
                        <a:tabLst/>
                      </a:pPr>
                      <a:r>
                        <a:rPr kumimoji="0" lang="en-US" sz="1400" b="1" i="0" u="none" strike="noStrike" cap="none" normalizeH="0" baseline="0" dirty="0" smtClean="0">
                          <a:ln>
                            <a:noFill/>
                          </a:ln>
                          <a:solidFill>
                            <a:schemeClr val="tx1"/>
                          </a:solidFill>
                          <a:effectLst/>
                          <a:latin typeface="Arial" pitchFamily="34" charset="0"/>
                          <a:ea typeface="ＭＳ Ｐゴシック" charset="-128"/>
                        </a:rPr>
                        <a:t>£ </a:t>
                      </a:r>
                      <a:r>
                        <a:rPr kumimoji="0" lang="en-US" sz="1400" b="1" i="0" u="none" strike="noStrike" cap="none" normalizeH="0" baseline="0" dirty="0" smtClean="0">
                          <a:ln>
                            <a:noFill/>
                          </a:ln>
                          <a:solidFill>
                            <a:schemeClr val="tx1"/>
                          </a:solidFill>
                          <a:effectLst/>
                          <a:latin typeface="Arial" pitchFamily="34" charset="0"/>
                          <a:ea typeface="ＭＳ Ｐゴシック" charset="-128"/>
                        </a:rPr>
                        <a:t>90,000</a:t>
                      </a:r>
                    </a:p>
                  </a:txBody>
                  <a:tcPr anchor="ctr" horzOverflow="overflow">
                    <a:lnL>
                      <a:noFill/>
                    </a:lnL>
                    <a:lnR>
                      <a:noFill/>
                    </a:lnR>
                    <a:lnT w="28575"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r" defTabSz="914400" rtl="0" eaLnBrk="1" fontAlgn="base" latinLnBrk="0" hangingPunct="1">
                        <a:lnSpc>
                          <a:spcPct val="90000"/>
                        </a:lnSpc>
                        <a:spcBef>
                          <a:spcPct val="0"/>
                        </a:spcBef>
                        <a:spcAft>
                          <a:spcPct val="40000"/>
                        </a:spcAft>
                        <a:buClr>
                          <a:srgbClr val="BF0922"/>
                        </a:buClr>
                        <a:buSzTx/>
                        <a:buFont typeface="Wingdings" pitchFamily="2" charset="2"/>
                        <a:buNone/>
                        <a:tabLst/>
                      </a:pPr>
                      <a:r>
                        <a:rPr kumimoji="0" lang="en-US" sz="1400" b="1" i="0" u="none" strike="noStrike" cap="none" normalizeH="0" baseline="0" smtClean="0">
                          <a:ln>
                            <a:noFill/>
                          </a:ln>
                          <a:solidFill>
                            <a:schemeClr val="tx1"/>
                          </a:solidFill>
                          <a:effectLst/>
                          <a:latin typeface="Arial" pitchFamily="34" charset="0"/>
                          <a:ea typeface="ＭＳ Ｐゴシック" charset="-128"/>
                        </a:rPr>
                        <a:t>38.8%</a:t>
                      </a:r>
                    </a:p>
                  </a:txBody>
                  <a:tcPr anchor="ctr" horzOverflow="overflow">
                    <a:lnL>
                      <a:noFill/>
                    </a:lnL>
                    <a:lnR>
                      <a:noFill/>
                    </a:lnR>
                    <a:lnT w="28575"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ctr" defTabSz="914400" rtl="0" eaLnBrk="1" fontAlgn="base" latinLnBrk="0" hangingPunct="1">
                        <a:lnSpc>
                          <a:spcPct val="90000"/>
                        </a:lnSpc>
                        <a:spcBef>
                          <a:spcPct val="0"/>
                        </a:spcBef>
                        <a:spcAft>
                          <a:spcPct val="40000"/>
                        </a:spcAft>
                        <a:buClr>
                          <a:srgbClr val="BF0922"/>
                        </a:buClr>
                        <a:buSzTx/>
                        <a:buFont typeface="Wingdings" pitchFamily="2" charset="2"/>
                        <a:buNone/>
                        <a:tabLst/>
                      </a:pPr>
                      <a:endParaRPr kumimoji="0" lang="en-US" sz="1400" b="1" i="0" u="none" strike="noStrike" cap="none" normalizeH="0" baseline="0" smtClean="0">
                        <a:ln>
                          <a:noFill/>
                        </a:ln>
                        <a:solidFill>
                          <a:schemeClr val="tx1"/>
                        </a:solidFill>
                        <a:effectLst/>
                        <a:latin typeface="Arial" pitchFamily="34" charset="0"/>
                        <a:ea typeface="ＭＳ Ｐゴシック" charset="-128"/>
                      </a:endParaRPr>
                    </a:p>
                  </a:txBody>
                  <a:tcPr anchor="ctr" horzOverflow="overflow">
                    <a:lnL>
                      <a:noFill/>
                    </a:lnL>
                    <a:lnR>
                      <a:noFill/>
                    </a:lnR>
                    <a:lnT w="28575"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ctr" defTabSz="914400" rtl="0" eaLnBrk="1" fontAlgn="base" latinLnBrk="0" hangingPunct="1">
                        <a:lnSpc>
                          <a:spcPct val="90000"/>
                        </a:lnSpc>
                        <a:spcBef>
                          <a:spcPct val="0"/>
                        </a:spcBef>
                        <a:spcAft>
                          <a:spcPct val="40000"/>
                        </a:spcAft>
                        <a:buClr>
                          <a:srgbClr val="BF0922"/>
                        </a:buClr>
                        <a:buSzTx/>
                        <a:buFont typeface="Wingdings" pitchFamily="2" charset="2"/>
                        <a:buNone/>
                        <a:tabLst/>
                      </a:pPr>
                      <a:r>
                        <a:rPr kumimoji="0" lang="en-US" sz="1400" b="1" i="0" u="none" strike="noStrike" cap="none" normalizeH="0" baseline="0" smtClean="0">
                          <a:ln>
                            <a:noFill/>
                          </a:ln>
                          <a:solidFill>
                            <a:schemeClr val="tx1"/>
                          </a:solidFill>
                          <a:effectLst/>
                          <a:latin typeface="Arial" pitchFamily="34" charset="0"/>
                          <a:ea typeface="ＭＳ Ｐゴシック" charset="-128"/>
                        </a:rPr>
                        <a:t>A</a:t>
                      </a:r>
                    </a:p>
                  </a:txBody>
                  <a:tcPr anchor="ctr" horzOverflow="overflow">
                    <a:lnL>
                      <a:noFill/>
                    </a:lnL>
                    <a:lnR cap="flat">
                      <a:noFill/>
                    </a:lnR>
                    <a:lnT w="28575" cap="flat" cmpd="sng" algn="ctr">
                      <a:solidFill>
                        <a:schemeClr val="tx1"/>
                      </a:solidFill>
                      <a:prstDash val="solid"/>
                      <a:round/>
                      <a:headEnd type="none" w="med" len="med"/>
                      <a:tailEnd type="none" w="med" len="med"/>
                    </a:lnT>
                    <a:lnB>
                      <a:noFill/>
                    </a:lnB>
                    <a:lnTlToBr>
                      <a:noFill/>
                    </a:lnTlToBr>
                    <a:lnBlToTr>
                      <a:noFill/>
                    </a:lnBlToTr>
                    <a:noFill/>
                  </a:tcPr>
                </a:tc>
              </a:tr>
              <a:tr h="454025">
                <a:tc>
                  <a:txBody>
                    <a:bodyPr/>
                    <a:lstStyle/>
                    <a:p>
                      <a:pPr marL="0" marR="0" lvl="0" indent="0" algn="l" defTabSz="914400" rtl="0" eaLnBrk="1" fontAlgn="base" latinLnBrk="0" hangingPunct="1">
                        <a:lnSpc>
                          <a:spcPct val="90000"/>
                        </a:lnSpc>
                        <a:spcBef>
                          <a:spcPct val="0"/>
                        </a:spcBef>
                        <a:spcAft>
                          <a:spcPct val="40000"/>
                        </a:spcAft>
                        <a:buClr>
                          <a:srgbClr val="BF0922"/>
                        </a:buClr>
                        <a:buSzTx/>
                        <a:buFont typeface="Wingdings" pitchFamily="2" charset="2"/>
                        <a:buNone/>
                        <a:tabLst/>
                      </a:pPr>
                      <a:r>
                        <a:rPr kumimoji="0" lang="en-US" sz="1400" b="1" i="0" u="none" strike="noStrike" cap="none" normalizeH="0" baseline="0" smtClean="0">
                          <a:ln>
                            <a:noFill/>
                          </a:ln>
                          <a:solidFill>
                            <a:schemeClr val="tx1"/>
                          </a:solidFill>
                          <a:effectLst/>
                          <a:latin typeface="Arial" pitchFamily="34" charset="0"/>
                          <a:ea typeface="ＭＳ Ｐゴシック" charset="-128"/>
                        </a:rPr>
                        <a:t>#11526</a:t>
                      </a:r>
                    </a:p>
                  </a:txBody>
                  <a:tcPr anchor="ctr" horzOverflow="overflow">
                    <a:lnL cap="flat">
                      <a:noFill/>
                    </a:lnL>
                    <a:lnR>
                      <a:noFill/>
                    </a:lnR>
                    <a:lnT>
                      <a:noFill/>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90000"/>
                        </a:lnSpc>
                        <a:spcBef>
                          <a:spcPct val="0"/>
                        </a:spcBef>
                        <a:spcAft>
                          <a:spcPct val="40000"/>
                        </a:spcAft>
                        <a:buClr>
                          <a:srgbClr val="BF0922"/>
                        </a:buClr>
                        <a:buSzTx/>
                        <a:buFont typeface="Wingdings" pitchFamily="2" charset="2"/>
                        <a:buNone/>
                        <a:tabLst/>
                      </a:pPr>
                      <a:endParaRPr kumimoji="0" lang="en-US" sz="1400" b="1" i="0" u="none" strike="noStrike" cap="none" normalizeH="0" baseline="0" smtClean="0">
                        <a:ln>
                          <a:noFill/>
                        </a:ln>
                        <a:solidFill>
                          <a:schemeClr val="tx1"/>
                        </a:solidFill>
                        <a:effectLst/>
                        <a:latin typeface="Arial" pitchFamily="34" charset="0"/>
                        <a:ea typeface="ＭＳ Ｐゴシック" charset="-128"/>
                      </a:endParaRPr>
                    </a:p>
                  </a:txBody>
                  <a:tcPr anchor="ctr" horzOverflow="overflow">
                    <a:lnL>
                      <a:noFill/>
                    </a:lnL>
                    <a:lnR>
                      <a:noFill/>
                    </a:lnR>
                    <a:lnT>
                      <a:noFill/>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ase" latinLnBrk="0" hangingPunct="1">
                        <a:lnSpc>
                          <a:spcPct val="90000"/>
                        </a:lnSpc>
                        <a:spcBef>
                          <a:spcPct val="0"/>
                        </a:spcBef>
                        <a:spcAft>
                          <a:spcPct val="40000"/>
                        </a:spcAft>
                        <a:buClr>
                          <a:srgbClr val="BF0922"/>
                        </a:buClr>
                        <a:buSzTx/>
                        <a:buFont typeface="Wingdings" pitchFamily="2" charset="2"/>
                        <a:buNone/>
                        <a:tabLst/>
                      </a:pPr>
                      <a:r>
                        <a:rPr kumimoji="0" lang="en-US" sz="1400" b="1" i="0" u="none" strike="noStrike" cap="none" normalizeH="0" baseline="0" smtClean="0">
                          <a:ln>
                            <a:noFill/>
                          </a:ln>
                          <a:solidFill>
                            <a:schemeClr val="tx1"/>
                          </a:solidFill>
                          <a:effectLst/>
                          <a:latin typeface="Arial" pitchFamily="34" charset="0"/>
                          <a:ea typeface="ＭＳ Ｐゴシック" charset="-128"/>
                        </a:rPr>
                        <a:t>500</a:t>
                      </a:r>
                    </a:p>
                  </a:txBody>
                  <a:tcPr anchor="ctr" horzOverflow="overflow">
                    <a:lnL>
                      <a:noFill/>
                    </a:lnL>
                    <a:lnR>
                      <a:noFill/>
                    </a:lnR>
                    <a:lnT>
                      <a:noFill/>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ase" latinLnBrk="0" hangingPunct="1">
                        <a:lnSpc>
                          <a:spcPct val="90000"/>
                        </a:lnSpc>
                        <a:spcBef>
                          <a:spcPct val="0"/>
                        </a:spcBef>
                        <a:spcAft>
                          <a:spcPct val="40000"/>
                        </a:spcAft>
                        <a:buClr>
                          <a:srgbClr val="BF0922"/>
                        </a:buClr>
                        <a:buSzTx/>
                        <a:buFont typeface="Wingdings" pitchFamily="2" charset="2"/>
                        <a:buNone/>
                        <a:tabLst/>
                      </a:pPr>
                      <a:endParaRPr kumimoji="0" lang="en-US" sz="1400" b="1" i="0" u="none" strike="noStrike" cap="none" normalizeH="0" baseline="0" smtClean="0">
                        <a:ln>
                          <a:noFill/>
                        </a:ln>
                        <a:solidFill>
                          <a:schemeClr val="tx1"/>
                        </a:solidFill>
                        <a:effectLst/>
                        <a:latin typeface="Arial" pitchFamily="34" charset="0"/>
                        <a:ea typeface="ＭＳ Ｐゴシック" charset="-128"/>
                      </a:endParaRPr>
                    </a:p>
                  </a:txBody>
                  <a:tcPr anchor="ctr" horzOverflow="overflow">
                    <a:lnL>
                      <a:noFill/>
                    </a:lnL>
                    <a:lnR>
                      <a:noFill/>
                    </a:lnR>
                    <a:lnT>
                      <a:noFill/>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ase" latinLnBrk="0" hangingPunct="1">
                        <a:lnSpc>
                          <a:spcPct val="90000"/>
                        </a:lnSpc>
                        <a:spcBef>
                          <a:spcPct val="0"/>
                        </a:spcBef>
                        <a:spcAft>
                          <a:spcPct val="40000"/>
                        </a:spcAft>
                        <a:buClr>
                          <a:srgbClr val="BF0922"/>
                        </a:buClr>
                        <a:buSzTx/>
                        <a:buFont typeface="Wingdings" pitchFamily="2" charset="2"/>
                        <a:buNone/>
                        <a:tabLst/>
                      </a:pPr>
                      <a:r>
                        <a:rPr kumimoji="0" lang="en-US" sz="1400" b="1" i="0" u="none" strike="noStrike" cap="none" normalizeH="0" baseline="0" smtClean="0">
                          <a:ln>
                            <a:noFill/>
                          </a:ln>
                          <a:solidFill>
                            <a:schemeClr val="tx1"/>
                          </a:solidFill>
                          <a:effectLst/>
                          <a:latin typeface="Arial" pitchFamily="34" charset="0"/>
                          <a:ea typeface="ＭＳ Ｐゴシック" charset="-128"/>
                        </a:rPr>
                        <a:t>154.00</a:t>
                      </a:r>
                    </a:p>
                  </a:txBody>
                  <a:tcPr anchor="ctr" horzOverflow="overflow">
                    <a:lnL>
                      <a:noFill/>
                    </a:lnL>
                    <a:lnR>
                      <a:noFill/>
                    </a:lnR>
                    <a:lnT>
                      <a:noFill/>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ase" latinLnBrk="0" hangingPunct="1">
                        <a:lnSpc>
                          <a:spcPct val="90000"/>
                        </a:lnSpc>
                        <a:spcBef>
                          <a:spcPct val="0"/>
                        </a:spcBef>
                        <a:spcAft>
                          <a:spcPct val="40000"/>
                        </a:spcAft>
                        <a:buClr>
                          <a:srgbClr val="BF0922"/>
                        </a:buClr>
                        <a:buSzTx/>
                        <a:buFont typeface="Wingdings" pitchFamily="2" charset="2"/>
                        <a:buNone/>
                        <a:tabLst/>
                      </a:pPr>
                      <a:endParaRPr kumimoji="0" lang="en-US" sz="1400" b="1" i="0" u="none" strike="noStrike" cap="none" normalizeH="0" baseline="0" smtClean="0">
                        <a:ln>
                          <a:noFill/>
                        </a:ln>
                        <a:solidFill>
                          <a:schemeClr val="tx1"/>
                        </a:solidFill>
                        <a:effectLst/>
                        <a:latin typeface="Arial" pitchFamily="34" charset="0"/>
                        <a:ea typeface="ＭＳ Ｐゴシック" charset="-128"/>
                      </a:endParaRPr>
                    </a:p>
                  </a:txBody>
                  <a:tcPr anchor="ctr" horzOverflow="overflow">
                    <a:lnL>
                      <a:noFill/>
                    </a:lnL>
                    <a:lnR>
                      <a:noFill/>
                    </a:lnR>
                    <a:lnT>
                      <a:noFill/>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ase" latinLnBrk="0" hangingPunct="1">
                        <a:lnSpc>
                          <a:spcPct val="90000"/>
                        </a:lnSpc>
                        <a:spcBef>
                          <a:spcPct val="0"/>
                        </a:spcBef>
                        <a:spcAft>
                          <a:spcPct val="40000"/>
                        </a:spcAft>
                        <a:buClr>
                          <a:srgbClr val="BF0922"/>
                        </a:buClr>
                        <a:buSzTx/>
                        <a:buFont typeface="Wingdings" pitchFamily="2" charset="2"/>
                        <a:buNone/>
                        <a:tabLst/>
                      </a:pPr>
                      <a:r>
                        <a:rPr kumimoji="0" lang="en-US" sz="1400" b="1" i="0" u="none" strike="noStrike" cap="none" normalizeH="0" baseline="0" smtClean="0">
                          <a:ln>
                            <a:noFill/>
                          </a:ln>
                          <a:solidFill>
                            <a:schemeClr val="tx1"/>
                          </a:solidFill>
                          <a:effectLst/>
                          <a:latin typeface="Arial" pitchFamily="34" charset="0"/>
                          <a:ea typeface="ＭＳ Ｐゴシック" charset="-128"/>
                        </a:rPr>
                        <a:t>77,000</a:t>
                      </a:r>
                    </a:p>
                  </a:txBody>
                  <a:tcPr anchor="ctr" horzOverflow="overflow">
                    <a:lnL>
                      <a:noFill/>
                    </a:lnL>
                    <a:lnR>
                      <a:noFill/>
                    </a:lnR>
                    <a:lnT>
                      <a:noFill/>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ase" latinLnBrk="0" hangingPunct="1">
                        <a:lnSpc>
                          <a:spcPct val="90000"/>
                        </a:lnSpc>
                        <a:spcBef>
                          <a:spcPct val="0"/>
                        </a:spcBef>
                        <a:spcAft>
                          <a:spcPct val="40000"/>
                        </a:spcAft>
                        <a:buClr>
                          <a:srgbClr val="BF0922"/>
                        </a:buClr>
                        <a:buSzTx/>
                        <a:buFont typeface="Wingdings" pitchFamily="2" charset="2"/>
                        <a:buNone/>
                        <a:tabLst/>
                      </a:pPr>
                      <a:r>
                        <a:rPr kumimoji="0" lang="en-US" sz="1400" b="1" i="0" u="none" strike="noStrike" cap="none" normalizeH="0" baseline="0" smtClean="0">
                          <a:ln>
                            <a:noFill/>
                          </a:ln>
                          <a:solidFill>
                            <a:schemeClr val="tx1"/>
                          </a:solidFill>
                          <a:effectLst/>
                          <a:latin typeface="Arial" pitchFamily="34" charset="0"/>
                          <a:ea typeface="ＭＳ Ｐゴシック" charset="-128"/>
                        </a:rPr>
                        <a:t>33.2%</a:t>
                      </a:r>
                    </a:p>
                  </a:txBody>
                  <a:tcPr anchor="ctr" horzOverflow="overflow">
                    <a:lnL>
                      <a:noFill/>
                    </a:lnL>
                    <a:lnR>
                      <a:noFill/>
                    </a:lnR>
                    <a:lnT>
                      <a:noFill/>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90000"/>
                        </a:lnSpc>
                        <a:spcBef>
                          <a:spcPct val="0"/>
                        </a:spcBef>
                        <a:spcAft>
                          <a:spcPct val="40000"/>
                        </a:spcAft>
                        <a:buClr>
                          <a:srgbClr val="BF0922"/>
                        </a:buClr>
                        <a:buSzTx/>
                        <a:buFont typeface="Wingdings" pitchFamily="2" charset="2"/>
                        <a:buNone/>
                        <a:tabLst/>
                      </a:pPr>
                      <a:endParaRPr kumimoji="0" lang="en-US" sz="1400" b="1" i="0" u="none" strike="noStrike" cap="none" normalizeH="0" baseline="0" smtClean="0">
                        <a:ln>
                          <a:noFill/>
                        </a:ln>
                        <a:solidFill>
                          <a:schemeClr val="tx1"/>
                        </a:solidFill>
                        <a:effectLst/>
                        <a:latin typeface="Arial" pitchFamily="34" charset="0"/>
                        <a:ea typeface="ＭＳ Ｐゴシック" charset="-128"/>
                      </a:endParaRPr>
                    </a:p>
                  </a:txBody>
                  <a:tcPr anchor="ctr" horzOverflow="overflow">
                    <a:lnL>
                      <a:noFill/>
                    </a:lnL>
                    <a:lnR>
                      <a:noFill/>
                    </a:lnR>
                    <a:lnT>
                      <a:noFill/>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90000"/>
                        </a:lnSpc>
                        <a:spcBef>
                          <a:spcPct val="0"/>
                        </a:spcBef>
                        <a:spcAft>
                          <a:spcPct val="40000"/>
                        </a:spcAft>
                        <a:buClr>
                          <a:srgbClr val="BF0922"/>
                        </a:buClr>
                        <a:buSzTx/>
                        <a:buFont typeface="Wingdings" pitchFamily="2" charset="2"/>
                        <a:buNone/>
                        <a:tabLst/>
                      </a:pPr>
                      <a:r>
                        <a:rPr kumimoji="0" lang="en-US" sz="1400" b="1" i="0" u="none" strike="noStrike" cap="none" normalizeH="0" baseline="0" smtClean="0">
                          <a:ln>
                            <a:noFill/>
                          </a:ln>
                          <a:solidFill>
                            <a:schemeClr val="tx1"/>
                          </a:solidFill>
                          <a:effectLst/>
                          <a:latin typeface="Arial" pitchFamily="34" charset="0"/>
                          <a:ea typeface="ＭＳ Ｐゴシック" charset="-128"/>
                        </a:rPr>
                        <a:t>A</a:t>
                      </a:r>
                    </a:p>
                  </a:txBody>
                  <a:tcPr anchor="ctr" horzOverflow="overflow">
                    <a:lnL>
                      <a:noFill/>
                    </a:lnL>
                    <a:lnR cap="flat">
                      <a:noFill/>
                    </a:lnR>
                    <a:lnT>
                      <a:noFill/>
                    </a:lnT>
                    <a:lnB w="28575" cap="flat" cmpd="sng" algn="ctr">
                      <a:solidFill>
                        <a:schemeClr val="tx1"/>
                      </a:solidFill>
                      <a:prstDash val="solid"/>
                      <a:round/>
                      <a:headEnd type="none" w="med" len="med"/>
                      <a:tailEnd type="none" w="med" len="med"/>
                    </a:lnB>
                    <a:lnTlToBr>
                      <a:noFill/>
                    </a:lnTlToBr>
                    <a:lnBlToTr>
                      <a:noFill/>
                    </a:lnBlToTr>
                    <a:noFill/>
                  </a:tcPr>
                </a:tc>
              </a:tr>
              <a:tr h="460375">
                <a:tc>
                  <a:txBody>
                    <a:bodyPr/>
                    <a:lstStyle/>
                    <a:p>
                      <a:pPr marL="0" marR="0" lvl="0" indent="0" algn="l" defTabSz="914400" rtl="0" eaLnBrk="1" fontAlgn="base" latinLnBrk="0" hangingPunct="1">
                        <a:lnSpc>
                          <a:spcPct val="90000"/>
                        </a:lnSpc>
                        <a:spcBef>
                          <a:spcPct val="0"/>
                        </a:spcBef>
                        <a:spcAft>
                          <a:spcPct val="40000"/>
                        </a:spcAft>
                        <a:buClr>
                          <a:srgbClr val="BF0922"/>
                        </a:buClr>
                        <a:buSzTx/>
                        <a:buFont typeface="Wingdings" pitchFamily="2" charset="2"/>
                        <a:buNone/>
                        <a:tabLst/>
                      </a:pPr>
                      <a:r>
                        <a:rPr kumimoji="0" lang="en-US" sz="1400" b="1" i="0" u="none" strike="noStrike" cap="none" normalizeH="0" baseline="0" smtClean="0">
                          <a:ln>
                            <a:noFill/>
                          </a:ln>
                          <a:solidFill>
                            <a:schemeClr val="tx1"/>
                          </a:solidFill>
                          <a:effectLst/>
                          <a:latin typeface="Arial" pitchFamily="34" charset="0"/>
                          <a:ea typeface="ＭＳ Ｐゴシック" charset="-128"/>
                        </a:rPr>
                        <a:t>#12760</a:t>
                      </a:r>
                    </a:p>
                  </a:txBody>
                  <a:tcPr anchor="ctr" horzOverflow="overflow">
                    <a:lnL cap="flat">
                      <a:noFill/>
                    </a:lnL>
                    <a:lnR>
                      <a:noFill/>
                    </a:lnR>
                    <a:lnT w="28575"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r" defTabSz="914400" rtl="0" eaLnBrk="1" fontAlgn="base" latinLnBrk="0" hangingPunct="1">
                        <a:lnSpc>
                          <a:spcPct val="90000"/>
                        </a:lnSpc>
                        <a:spcBef>
                          <a:spcPct val="0"/>
                        </a:spcBef>
                        <a:spcAft>
                          <a:spcPct val="40000"/>
                        </a:spcAft>
                        <a:buClr>
                          <a:srgbClr val="BF0922"/>
                        </a:buClr>
                        <a:buSzTx/>
                        <a:buFont typeface="Wingdings" pitchFamily="2" charset="2"/>
                        <a:buNone/>
                        <a:tabLst/>
                      </a:pPr>
                      <a:endParaRPr kumimoji="0" lang="en-US" sz="1400" b="1" i="0" u="none" strike="noStrike" cap="none" normalizeH="0" baseline="0" smtClean="0">
                        <a:ln>
                          <a:noFill/>
                        </a:ln>
                        <a:solidFill>
                          <a:schemeClr val="tx1"/>
                        </a:solidFill>
                        <a:effectLst/>
                        <a:latin typeface="Arial" pitchFamily="34" charset="0"/>
                        <a:ea typeface="ＭＳ Ｐゴシック" charset="-128"/>
                      </a:endParaRPr>
                    </a:p>
                  </a:txBody>
                  <a:tcPr anchor="ctr" horzOverflow="overflow">
                    <a:lnL>
                      <a:noFill/>
                    </a:lnL>
                    <a:lnR>
                      <a:noFill/>
                    </a:lnR>
                    <a:lnT w="28575"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r" defTabSz="914400" rtl="0" eaLnBrk="1" fontAlgn="base" latinLnBrk="0" hangingPunct="1">
                        <a:lnSpc>
                          <a:spcPct val="90000"/>
                        </a:lnSpc>
                        <a:spcBef>
                          <a:spcPct val="0"/>
                        </a:spcBef>
                        <a:spcAft>
                          <a:spcPct val="40000"/>
                        </a:spcAft>
                        <a:buClr>
                          <a:srgbClr val="BF0922"/>
                        </a:buClr>
                        <a:buSzTx/>
                        <a:buFont typeface="Wingdings" pitchFamily="2" charset="2"/>
                        <a:buNone/>
                        <a:tabLst/>
                      </a:pPr>
                      <a:r>
                        <a:rPr kumimoji="0" lang="en-US" sz="1400" b="1" i="0" u="none" strike="noStrike" cap="none" normalizeH="0" baseline="0" smtClean="0">
                          <a:ln>
                            <a:noFill/>
                          </a:ln>
                          <a:solidFill>
                            <a:schemeClr val="tx1"/>
                          </a:solidFill>
                          <a:effectLst/>
                          <a:latin typeface="Arial" pitchFamily="34" charset="0"/>
                          <a:ea typeface="ＭＳ Ｐゴシック" charset="-128"/>
                        </a:rPr>
                        <a:t>1,550</a:t>
                      </a:r>
                    </a:p>
                  </a:txBody>
                  <a:tcPr anchor="ctr" horzOverflow="overflow">
                    <a:lnL>
                      <a:noFill/>
                    </a:lnL>
                    <a:lnR>
                      <a:noFill/>
                    </a:lnR>
                    <a:lnT w="28575"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r" defTabSz="914400" rtl="0" eaLnBrk="1" fontAlgn="base" latinLnBrk="0" hangingPunct="1">
                        <a:lnSpc>
                          <a:spcPct val="90000"/>
                        </a:lnSpc>
                        <a:spcBef>
                          <a:spcPct val="0"/>
                        </a:spcBef>
                        <a:spcAft>
                          <a:spcPct val="40000"/>
                        </a:spcAft>
                        <a:buClr>
                          <a:srgbClr val="BF0922"/>
                        </a:buClr>
                        <a:buSzTx/>
                        <a:buFont typeface="Wingdings" pitchFamily="2" charset="2"/>
                        <a:buNone/>
                        <a:tabLst/>
                      </a:pPr>
                      <a:endParaRPr kumimoji="0" lang="en-US" sz="1400" b="1" i="0" u="none" strike="noStrike" cap="none" normalizeH="0" baseline="0" smtClean="0">
                        <a:ln>
                          <a:noFill/>
                        </a:ln>
                        <a:solidFill>
                          <a:schemeClr val="tx1"/>
                        </a:solidFill>
                        <a:effectLst/>
                        <a:latin typeface="Arial" pitchFamily="34" charset="0"/>
                        <a:ea typeface="ＭＳ Ｐゴシック" charset="-128"/>
                      </a:endParaRPr>
                    </a:p>
                  </a:txBody>
                  <a:tcPr anchor="ctr" horzOverflow="overflow">
                    <a:lnL>
                      <a:noFill/>
                    </a:lnL>
                    <a:lnR>
                      <a:noFill/>
                    </a:lnR>
                    <a:lnT w="28575"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r" defTabSz="914400" rtl="0" eaLnBrk="1" fontAlgn="base" latinLnBrk="0" hangingPunct="1">
                        <a:lnSpc>
                          <a:spcPct val="90000"/>
                        </a:lnSpc>
                        <a:spcBef>
                          <a:spcPct val="0"/>
                        </a:spcBef>
                        <a:spcAft>
                          <a:spcPct val="40000"/>
                        </a:spcAft>
                        <a:buClr>
                          <a:srgbClr val="BF0922"/>
                        </a:buClr>
                        <a:buSzTx/>
                        <a:buFont typeface="Wingdings" pitchFamily="2" charset="2"/>
                        <a:buNone/>
                        <a:tabLst/>
                      </a:pPr>
                      <a:r>
                        <a:rPr kumimoji="0" lang="en-US" sz="1400" b="1" i="0" u="none" strike="noStrike" cap="none" normalizeH="0" baseline="0" smtClean="0">
                          <a:ln>
                            <a:noFill/>
                          </a:ln>
                          <a:solidFill>
                            <a:schemeClr val="tx1"/>
                          </a:solidFill>
                          <a:effectLst/>
                          <a:latin typeface="Arial" pitchFamily="34" charset="0"/>
                          <a:ea typeface="ＭＳ Ｐゴシック" charset="-128"/>
                        </a:rPr>
                        <a:t>17.00</a:t>
                      </a:r>
                    </a:p>
                  </a:txBody>
                  <a:tcPr anchor="ctr" horzOverflow="overflow">
                    <a:lnL>
                      <a:noFill/>
                    </a:lnL>
                    <a:lnR>
                      <a:noFill/>
                    </a:lnR>
                    <a:lnT w="28575"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r" defTabSz="914400" rtl="0" eaLnBrk="1" fontAlgn="base" latinLnBrk="0" hangingPunct="1">
                        <a:lnSpc>
                          <a:spcPct val="90000"/>
                        </a:lnSpc>
                        <a:spcBef>
                          <a:spcPct val="0"/>
                        </a:spcBef>
                        <a:spcAft>
                          <a:spcPct val="40000"/>
                        </a:spcAft>
                        <a:buClr>
                          <a:srgbClr val="BF0922"/>
                        </a:buClr>
                        <a:buSzTx/>
                        <a:buFont typeface="Wingdings" pitchFamily="2" charset="2"/>
                        <a:buNone/>
                        <a:tabLst/>
                      </a:pPr>
                      <a:endParaRPr kumimoji="0" lang="en-US" sz="1400" b="1" i="0" u="none" strike="noStrike" cap="none" normalizeH="0" baseline="0" smtClean="0">
                        <a:ln>
                          <a:noFill/>
                        </a:ln>
                        <a:solidFill>
                          <a:schemeClr val="tx1"/>
                        </a:solidFill>
                        <a:effectLst/>
                        <a:latin typeface="Arial" pitchFamily="34" charset="0"/>
                        <a:ea typeface="ＭＳ Ｐゴシック" charset="-128"/>
                      </a:endParaRPr>
                    </a:p>
                  </a:txBody>
                  <a:tcPr anchor="ctr" horzOverflow="overflow">
                    <a:lnL>
                      <a:noFill/>
                    </a:lnL>
                    <a:lnR>
                      <a:noFill/>
                    </a:lnR>
                    <a:lnT w="28575"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r" defTabSz="914400" rtl="0" eaLnBrk="1" fontAlgn="base" latinLnBrk="0" hangingPunct="1">
                        <a:lnSpc>
                          <a:spcPct val="90000"/>
                        </a:lnSpc>
                        <a:spcBef>
                          <a:spcPct val="0"/>
                        </a:spcBef>
                        <a:spcAft>
                          <a:spcPct val="40000"/>
                        </a:spcAft>
                        <a:buClr>
                          <a:srgbClr val="BF0922"/>
                        </a:buClr>
                        <a:buSzTx/>
                        <a:buFont typeface="Wingdings" pitchFamily="2" charset="2"/>
                        <a:buNone/>
                        <a:tabLst/>
                      </a:pPr>
                      <a:r>
                        <a:rPr kumimoji="0" lang="en-US" sz="1400" b="1" i="0" u="none" strike="noStrike" cap="none" normalizeH="0" baseline="0" smtClean="0">
                          <a:ln>
                            <a:noFill/>
                          </a:ln>
                          <a:solidFill>
                            <a:schemeClr val="tx1"/>
                          </a:solidFill>
                          <a:effectLst/>
                          <a:latin typeface="Arial" pitchFamily="34" charset="0"/>
                          <a:ea typeface="ＭＳ Ｐゴシック" charset="-128"/>
                        </a:rPr>
                        <a:t>26,350</a:t>
                      </a:r>
                    </a:p>
                  </a:txBody>
                  <a:tcPr anchor="ctr" horzOverflow="overflow">
                    <a:lnL>
                      <a:noFill/>
                    </a:lnL>
                    <a:lnR>
                      <a:noFill/>
                    </a:lnR>
                    <a:lnT w="28575"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r" defTabSz="914400" rtl="0" eaLnBrk="1" fontAlgn="base" latinLnBrk="0" hangingPunct="1">
                        <a:lnSpc>
                          <a:spcPct val="90000"/>
                        </a:lnSpc>
                        <a:spcBef>
                          <a:spcPct val="0"/>
                        </a:spcBef>
                        <a:spcAft>
                          <a:spcPct val="40000"/>
                        </a:spcAft>
                        <a:buClr>
                          <a:srgbClr val="BF0922"/>
                        </a:buClr>
                        <a:buSzTx/>
                        <a:buFont typeface="Wingdings" pitchFamily="2" charset="2"/>
                        <a:buNone/>
                        <a:tabLst/>
                      </a:pPr>
                      <a:r>
                        <a:rPr kumimoji="0" lang="en-US" sz="1400" b="1" i="0" u="none" strike="noStrike" cap="none" normalizeH="0" baseline="0" smtClean="0">
                          <a:ln>
                            <a:noFill/>
                          </a:ln>
                          <a:solidFill>
                            <a:schemeClr val="tx1"/>
                          </a:solidFill>
                          <a:effectLst/>
                          <a:latin typeface="Arial" pitchFamily="34" charset="0"/>
                          <a:ea typeface="ＭＳ Ｐゴシック" charset="-128"/>
                        </a:rPr>
                        <a:t>11.3%</a:t>
                      </a:r>
                    </a:p>
                  </a:txBody>
                  <a:tcPr anchor="ctr" horzOverflow="overflow">
                    <a:lnL>
                      <a:noFill/>
                    </a:lnL>
                    <a:lnR>
                      <a:noFill/>
                    </a:lnR>
                    <a:lnT w="28575"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r" defTabSz="914400" rtl="0" eaLnBrk="1" fontAlgn="base" latinLnBrk="0" hangingPunct="1">
                        <a:lnSpc>
                          <a:spcPct val="90000"/>
                        </a:lnSpc>
                        <a:spcBef>
                          <a:spcPct val="0"/>
                        </a:spcBef>
                        <a:spcAft>
                          <a:spcPct val="40000"/>
                        </a:spcAft>
                        <a:buClr>
                          <a:srgbClr val="BF0922"/>
                        </a:buClr>
                        <a:buSzTx/>
                        <a:buFont typeface="Wingdings" pitchFamily="2" charset="2"/>
                        <a:buNone/>
                        <a:tabLst/>
                      </a:pPr>
                      <a:endParaRPr kumimoji="0" lang="en-US" sz="1400" b="1" i="0" u="none" strike="noStrike" cap="none" normalizeH="0" baseline="0" smtClean="0">
                        <a:ln>
                          <a:noFill/>
                        </a:ln>
                        <a:solidFill>
                          <a:schemeClr val="tx1"/>
                        </a:solidFill>
                        <a:effectLst/>
                        <a:latin typeface="Arial" pitchFamily="34" charset="0"/>
                        <a:ea typeface="ＭＳ Ｐゴシック" charset="-128"/>
                      </a:endParaRPr>
                    </a:p>
                  </a:txBody>
                  <a:tcPr anchor="ctr" horzOverflow="overflow">
                    <a:lnL>
                      <a:noFill/>
                    </a:lnL>
                    <a:lnR>
                      <a:noFill/>
                    </a:lnR>
                    <a:lnT w="28575"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ctr" defTabSz="914400" rtl="0" eaLnBrk="1" fontAlgn="base" latinLnBrk="0" hangingPunct="1">
                        <a:lnSpc>
                          <a:spcPct val="90000"/>
                        </a:lnSpc>
                        <a:spcBef>
                          <a:spcPct val="0"/>
                        </a:spcBef>
                        <a:spcAft>
                          <a:spcPct val="40000"/>
                        </a:spcAft>
                        <a:buClr>
                          <a:srgbClr val="BF0922"/>
                        </a:buClr>
                        <a:buSzTx/>
                        <a:buFont typeface="Wingdings" pitchFamily="2" charset="2"/>
                        <a:buNone/>
                        <a:tabLst/>
                      </a:pPr>
                      <a:r>
                        <a:rPr kumimoji="0" lang="en-US" sz="1400" b="1" i="0" u="none" strike="noStrike" cap="none" normalizeH="0" baseline="0" smtClean="0">
                          <a:ln>
                            <a:noFill/>
                          </a:ln>
                          <a:solidFill>
                            <a:schemeClr val="tx1"/>
                          </a:solidFill>
                          <a:effectLst/>
                          <a:latin typeface="Arial" pitchFamily="34" charset="0"/>
                          <a:ea typeface="ＭＳ Ｐゴシック" charset="-128"/>
                        </a:rPr>
                        <a:t>B</a:t>
                      </a:r>
                    </a:p>
                  </a:txBody>
                  <a:tcPr anchor="ctr" horzOverflow="overflow">
                    <a:lnL>
                      <a:noFill/>
                    </a:lnL>
                    <a:lnR cap="flat">
                      <a:noFill/>
                    </a:lnR>
                    <a:lnT w="28575" cap="flat" cmpd="sng" algn="ctr">
                      <a:solidFill>
                        <a:schemeClr val="tx1"/>
                      </a:solidFill>
                      <a:prstDash val="solid"/>
                      <a:round/>
                      <a:headEnd type="none" w="med" len="med"/>
                      <a:tailEnd type="none" w="med" len="med"/>
                    </a:lnT>
                    <a:lnB>
                      <a:noFill/>
                    </a:lnB>
                    <a:lnTlToBr>
                      <a:noFill/>
                    </a:lnTlToBr>
                    <a:lnBlToTr>
                      <a:noFill/>
                    </a:lnBlToTr>
                    <a:noFill/>
                  </a:tcPr>
                </a:tc>
              </a:tr>
              <a:tr h="419100">
                <a:tc>
                  <a:txBody>
                    <a:bodyPr/>
                    <a:lstStyle/>
                    <a:p>
                      <a:pPr marL="0" marR="0" lvl="0" indent="0" algn="l" defTabSz="914400" rtl="0" eaLnBrk="1" fontAlgn="base" latinLnBrk="0" hangingPunct="1">
                        <a:lnSpc>
                          <a:spcPct val="90000"/>
                        </a:lnSpc>
                        <a:spcBef>
                          <a:spcPct val="0"/>
                        </a:spcBef>
                        <a:spcAft>
                          <a:spcPct val="40000"/>
                        </a:spcAft>
                        <a:buClr>
                          <a:srgbClr val="BF0922"/>
                        </a:buClr>
                        <a:buSzTx/>
                        <a:buFont typeface="Wingdings" pitchFamily="2" charset="2"/>
                        <a:buNone/>
                        <a:tabLst/>
                      </a:pPr>
                      <a:r>
                        <a:rPr kumimoji="0" lang="en-US" sz="1400" b="1" i="0" u="none" strike="noStrike" cap="none" normalizeH="0" baseline="0" smtClean="0">
                          <a:ln>
                            <a:noFill/>
                          </a:ln>
                          <a:solidFill>
                            <a:schemeClr val="tx1"/>
                          </a:solidFill>
                          <a:effectLst/>
                          <a:latin typeface="Arial" pitchFamily="34" charset="0"/>
                          <a:ea typeface="ＭＳ Ｐゴシック" charset="-128"/>
                        </a:rPr>
                        <a:t>#10867</a:t>
                      </a:r>
                    </a:p>
                  </a:txBody>
                  <a:tcPr anchor="ctr" horzOverflow="overflow">
                    <a:lnL cap="flat">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90000"/>
                        </a:lnSpc>
                        <a:spcBef>
                          <a:spcPct val="0"/>
                        </a:spcBef>
                        <a:spcAft>
                          <a:spcPct val="40000"/>
                        </a:spcAft>
                        <a:buClr>
                          <a:srgbClr val="BF0922"/>
                        </a:buClr>
                        <a:buSzTx/>
                        <a:buFont typeface="Wingdings" pitchFamily="2" charset="2"/>
                        <a:buNone/>
                        <a:tabLst/>
                      </a:pPr>
                      <a:r>
                        <a:rPr kumimoji="0" lang="en-US" sz="1400" b="1" i="0" u="none" strike="noStrike" cap="none" normalizeH="0" baseline="0" smtClean="0">
                          <a:ln>
                            <a:noFill/>
                          </a:ln>
                          <a:solidFill>
                            <a:schemeClr val="tx1"/>
                          </a:solidFill>
                          <a:effectLst/>
                          <a:latin typeface="Arial" pitchFamily="34" charset="0"/>
                          <a:ea typeface="ＭＳ Ｐゴシック" charset="-128"/>
                        </a:rPr>
                        <a:t>30%</a:t>
                      </a:r>
                    </a:p>
                  </a:txBody>
                  <a:tcPr anchor="ctr" horzOverflow="overflow">
                    <a:lnL>
                      <a:noFill/>
                    </a:lnL>
                    <a:lnR>
                      <a:noFill/>
                    </a:lnR>
                    <a:lnT>
                      <a:noFill/>
                    </a:lnT>
                    <a:lnB>
                      <a:noFill/>
                    </a:lnB>
                    <a:lnTlToBr>
                      <a:noFill/>
                    </a:lnTlToBr>
                    <a:lnBlToTr>
                      <a:noFill/>
                    </a:lnBlToTr>
                    <a:noFill/>
                  </a:tcPr>
                </a:tc>
                <a:tc>
                  <a:txBody>
                    <a:bodyPr/>
                    <a:lstStyle/>
                    <a:p>
                      <a:pPr marL="0" marR="0" lvl="0" indent="0" algn="r" defTabSz="914400" rtl="0" eaLnBrk="1" fontAlgn="base" latinLnBrk="0" hangingPunct="1">
                        <a:lnSpc>
                          <a:spcPct val="90000"/>
                        </a:lnSpc>
                        <a:spcBef>
                          <a:spcPct val="0"/>
                        </a:spcBef>
                        <a:spcAft>
                          <a:spcPct val="40000"/>
                        </a:spcAft>
                        <a:buClr>
                          <a:srgbClr val="BF0922"/>
                        </a:buClr>
                        <a:buSzTx/>
                        <a:buFont typeface="Wingdings" pitchFamily="2" charset="2"/>
                        <a:buNone/>
                        <a:tabLst/>
                      </a:pPr>
                      <a:r>
                        <a:rPr kumimoji="0" lang="en-US" sz="1400" b="1" i="0" u="none" strike="noStrike" cap="none" normalizeH="0" baseline="0" smtClean="0">
                          <a:ln>
                            <a:noFill/>
                          </a:ln>
                          <a:solidFill>
                            <a:schemeClr val="tx1"/>
                          </a:solidFill>
                          <a:effectLst/>
                          <a:latin typeface="Arial" pitchFamily="34" charset="0"/>
                          <a:ea typeface="ＭＳ Ｐゴシック" charset="-128"/>
                        </a:rPr>
                        <a:t>350</a:t>
                      </a:r>
                    </a:p>
                  </a:txBody>
                  <a:tcPr anchor="ctr" horzOverflow="overflow">
                    <a:lnL>
                      <a:noFill/>
                    </a:lnL>
                    <a:lnR>
                      <a:noFill/>
                    </a:lnR>
                    <a:lnT>
                      <a:noFill/>
                    </a:lnT>
                    <a:lnB>
                      <a:noFill/>
                    </a:lnB>
                    <a:lnTlToBr>
                      <a:noFill/>
                    </a:lnTlToBr>
                    <a:lnBlToTr>
                      <a:noFill/>
                    </a:lnBlToTr>
                    <a:noFill/>
                  </a:tcPr>
                </a:tc>
                <a:tc>
                  <a:txBody>
                    <a:bodyPr/>
                    <a:lstStyle/>
                    <a:p>
                      <a:pPr marL="0" marR="0" lvl="0" indent="0" algn="r" defTabSz="914400" rtl="0" eaLnBrk="1" fontAlgn="base" latinLnBrk="0" hangingPunct="1">
                        <a:lnSpc>
                          <a:spcPct val="90000"/>
                        </a:lnSpc>
                        <a:spcBef>
                          <a:spcPct val="0"/>
                        </a:spcBef>
                        <a:spcAft>
                          <a:spcPct val="40000"/>
                        </a:spcAft>
                        <a:buClr>
                          <a:srgbClr val="BF0922"/>
                        </a:buClr>
                        <a:buSzTx/>
                        <a:buFont typeface="Wingdings" pitchFamily="2" charset="2"/>
                        <a:buNone/>
                        <a:tabLst/>
                      </a:pPr>
                      <a:endParaRPr kumimoji="0" lang="en-US" sz="1400" b="1" i="0" u="none" strike="noStrike" cap="none" normalizeH="0" baseline="0" smtClean="0">
                        <a:ln>
                          <a:noFill/>
                        </a:ln>
                        <a:solidFill>
                          <a:schemeClr val="tx1"/>
                        </a:solidFill>
                        <a:effectLst/>
                        <a:latin typeface="Arial" pitchFamily="34" charset="0"/>
                        <a:ea typeface="ＭＳ Ｐゴシック" charset="-128"/>
                      </a:endParaRPr>
                    </a:p>
                  </a:txBody>
                  <a:tcPr anchor="ctr" horzOverflow="overflow">
                    <a:lnL>
                      <a:noFill/>
                    </a:lnL>
                    <a:lnR>
                      <a:noFill/>
                    </a:lnR>
                    <a:lnT>
                      <a:noFill/>
                    </a:lnT>
                    <a:lnB>
                      <a:noFill/>
                    </a:lnB>
                    <a:lnTlToBr>
                      <a:noFill/>
                    </a:lnTlToBr>
                    <a:lnBlToTr>
                      <a:noFill/>
                    </a:lnBlToTr>
                    <a:noFill/>
                  </a:tcPr>
                </a:tc>
                <a:tc>
                  <a:txBody>
                    <a:bodyPr/>
                    <a:lstStyle/>
                    <a:p>
                      <a:pPr marL="0" marR="0" lvl="0" indent="0" algn="r" defTabSz="914400" rtl="0" eaLnBrk="1" fontAlgn="base" latinLnBrk="0" hangingPunct="1">
                        <a:lnSpc>
                          <a:spcPct val="90000"/>
                        </a:lnSpc>
                        <a:spcBef>
                          <a:spcPct val="0"/>
                        </a:spcBef>
                        <a:spcAft>
                          <a:spcPct val="40000"/>
                        </a:spcAft>
                        <a:buClr>
                          <a:srgbClr val="BF0922"/>
                        </a:buClr>
                        <a:buSzTx/>
                        <a:buFont typeface="Wingdings" pitchFamily="2" charset="2"/>
                        <a:buNone/>
                        <a:tabLst/>
                      </a:pPr>
                      <a:r>
                        <a:rPr kumimoji="0" lang="en-US" sz="1400" b="1" i="0" u="none" strike="noStrike" cap="none" normalizeH="0" baseline="0" smtClean="0">
                          <a:ln>
                            <a:noFill/>
                          </a:ln>
                          <a:solidFill>
                            <a:schemeClr val="tx1"/>
                          </a:solidFill>
                          <a:effectLst/>
                          <a:latin typeface="Arial" pitchFamily="34" charset="0"/>
                          <a:ea typeface="ＭＳ Ｐゴシック" charset="-128"/>
                        </a:rPr>
                        <a:t>42.86</a:t>
                      </a:r>
                    </a:p>
                  </a:txBody>
                  <a:tcPr anchor="ctr" horzOverflow="overflow">
                    <a:lnL>
                      <a:noFill/>
                    </a:lnL>
                    <a:lnR>
                      <a:noFill/>
                    </a:lnR>
                    <a:lnT>
                      <a:noFill/>
                    </a:lnT>
                    <a:lnB>
                      <a:noFill/>
                    </a:lnB>
                    <a:lnTlToBr>
                      <a:noFill/>
                    </a:lnTlToBr>
                    <a:lnBlToTr>
                      <a:noFill/>
                    </a:lnBlToTr>
                    <a:noFill/>
                  </a:tcPr>
                </a:tc>
                <a:tc>
                  <a:txBody>
                    <a:bodyPr/>
                    <a:lstStyle/>
                    <a:p>
                      <a:pPr marL="0" marR="0" lvl="0" indent="0" algn="r" defTabSz="914400" rtl="0" eaLnBrk="1" fontAlgn="base" latinLnBrk="0" hangingPunct="1">
                        <a:lnSpc>
                          <a:spcPct val="90000"/>
                        </a:lnSpc>
                        <a:spcBef>
                          <a:spcPct val="0"/>
                        </a:spcBef>
                        <a:spcAft>
                          <a:spcPct val="40000"/>
                        </a:spcAft>
                        <a:buClr>
                          <a:srgbClr val="BF0922"/>
                        </a:buClr>
                        <a:buSzTx/>
                        <a:buFont typeface="Wingdings" pitchFamily="2" charset="2"/>
                        <a:buNone/>
                        <a:tabLst/>
                      </a:pPr>
                      <a:endParaRPr kumimoji="0" lang="en-US" sz="1400" b="1" i="0" u="none" strike="noStrike" cap="none" normalizeH="0" baseline="0" smtClean="0">
                        <a:ln>
                          <a:noFill/>
                        </a:ln>
                        <a:solidFill>
                          <a:schemeClr val="tx1"/>
                        </a:solidFill>
                        <a:effectLst/>
                        <a:latin typeface="Arial" pitchFamily="34" charset="0"/>
                        <a:ea typeface="ＭＳ Ｐゴシック" charset="-128"/>
                      </a:endParaRPr>
                    </a:p>
                  </a:txBody>
                  <a:tcPr anchor="ctr" horzOverflow="overflow">
                    <a:lnL>
                      <a:noFill/>
                    </a:lnL>
                    <a:lnR>
                      <a:noFill/>
                    </a:lnR>
                    <a:lnT>
                      <a:noFill/>
                    </a:lnT>
                    <a:lnB>
                      <a:noFill/>
                    </a:lnB>
                    <a:lnTlToBr>
                      <a:noFill/>
                    </a:lnTlToBr>
                    <a:lnBlToTr>
                      <a:noFill/>
                    </a:lnBlToTr>
                    <a:noFill/>
                  </a:tcPr>
                </a:tc>
                <a:tc>
                  <a:txBody>
                    <a:bodyPr/>
                    <a:lstStyle/>
                    <a:p>
                      <a:pPr marL="0" marR="0" lvl="0" indent="0" algn="r" defTabSz="914400" rtl="0" eaLnBrk="1" fontAlgn="base" latinLnBrk="0" hangingPunct="1">
                        <a:lnSpc>
                          <a:spcPct val="90000"/>
                        </a:lnSpc>
                        <a:spcBef>
                          <a:spcPct val="0"/>
                        </a:spcBef>
                        <a:spcAft>
                          <a:spcPct val="40000"/>
                        </a:spcAft>
                        <a:buClr>
                          <a:srgbClr val="BF0922"/>
                        </a:buClr>
                        <a:buSzTx/>
                        <a:buFont typeface="Wingdings" pitchFamily="2" charset="2"/>
                        <a:buNone/>
                        <a:tabLst/>
                      </a:pPr>
                      <a:r>
                        <a:rPr kumimoji="0" lang="en-US" sz="1400" b="1" i="0" u="none" strike="noStrike" cap="none" normalizeH="0" baseline="0" smtClean="0">
                          <a:ln>
                            <a:noFill/>
                          </a:ln>
                          <a:solidFill>
                            <a:schemeClr val="tx1"/>
                          </a:solidFill>
                          <a:effectLst/>
                          <a:latin typeface="Arial" pitchFamily="34" charset="0"/>
                          <a:ea typeface="ＭＳ Ｐゴシック" charset="-128"/>
                        </a:rPr>
                        <a:t>15,001</a:t>
                      </a:r>
                    </a:p>
                  </a:txBody>
                  <a:tcPr anchor="ctr" horzOverflow="overflow">
                    <a:lnL>
                      <a:noFill/>
                    </a:lnL>
                    <a:lnR>
                      <a:noFill/>
                    </a:lnR>
                    <a:lnT>
                      <a:noFill/>
                    </a:lnT>
                    <a:lnB>
                      <a:noFill/>
                    </a:lnB>
                    <a:lnTlToBr>
                      <a:noFill/>
                    </a:lnTlToBr>
                    <a:lnBlToTr>
                      <a:noFill/>
                    </a:lnBlToTr>
                    <a:noFill/>
                  </a:tcPr>
                </a:tc>
                <a:tc>
                  <a:txBody>
                    <a:bodyPr/>
                    <a:lstStyle/>
                    <a:p>
                      <a:pPr marL="0" marR="0" lvl="0" indent="0" algn="r" defTabSz="914400" rtl="0" eaLnBrk="1" fontAlgn="base" latinLnBrk="0" hangingPunct="1">
                        <a:lnSpc>
                          <a:spcPct val="90000"/>
                        </a:lnSpc>
                        <a:spcBef>
                          <a:spcPct val="0"/>
                        </a:spcBef>
                        <a:spcAft>
                          <a:spcPct val="40000"/>
                        </a:spcAft>
                        <a:buClr>
                          <a:srgbClr val="BF0922"/>
                        </a:buClr>
                        <a:buSzTx/>
                        <a:buFont typeface="Wingdings" pitchFamily="2" charset="2"/>
                        <a:buNone/>
                        <a:tabLst/>
                      </a:pPr>
                      <a:r>
                        <a:rPr kumimoji="0" lang="en-US" sz="1400" b="1" i="0" u="none" strike="noStrike" cap="none" normalizeH="0" baseline="0" smtClean="0">
                          <a:ln>
                            <a:noFill/>
                          </a:ln>
                          <a:solidFill>
                            <a:schemeClr val="tx1"/>
                          </a:solidFill>
                          <a:effectLst/>
                          <a:latin typeface="Arial" pitchFamily="34" charset="0"/>
                          <a:ea typeface="ＭＳ Ｐゴシック" charset="-128"/>
                        </a:rPr>
                        <a:t>6.4%</a:t>
                      </a:r>
                    </a:p>
                  </a:txBody>
                  <a:tcPr anchor="ctr" horzOverflow="overflow">
                    <a:lnL>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90000"/>
                        </a:lnSpc>
                        <a:spcBef>
                          <a:spcPct val="0"/>
                        </a:spcBef>
                        <a:spcAft>
                          <a:spcPct val="40000"/>
                        </a:spcAft>
                        <a:buClr>
                          <a:srgbClr val="BF0922"/>
                        </a:buClr>
                        <a:buSzTx/>
                        <a:buFont typeface="Wingdings" pitchFamily="2" charset="2"/>
                        <a:buNone/>
                        <a:tabLst/>
                      </a:pPr>
                      <a:endParaRPr kumimoji="0" lang="en-US" sz="1400" b="1" i="0" u="none" strike="noStrike" cap="none" normalizeH="0" baseline="0" smtClean="0">
                        <a:ln>
                          <a:noFill/>
                        </a:ln>
                        <a:solidFill>
                          <a:schemeClr val="tx1"/>
                        </a:solidFill>
                        <a:effectLst/>
                        <a:latin typeface="Arial" pitchFamily="34" charset="0"/>
                        <a:ea typeface="ＭＳ Ｐゴシック" charset="-128"/>
                      </a:endParaRPr>
                    </a:p>
                  </a:txBody>
                  <a:tcPr anchor="ctr" horzOverflow="overflow">
                    <a:lnL>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90000"/>
                        </a:lnSpc>
                        <a:spcBef>
                          <a:spcPct val="0"/>
                        </a:spcBef>
                        <a:spcAft>
                          <a:spcPct val="40000"/>
                        </a:spcAft>
                        <a:buClr>
                          <a:srgbClr val="BF0922"/>
                        </a:buClr>
                        <a:buSzTx/>
                        <a:buFont typeface="Wingdings" pitchFamily="2" charset="2"/>
                        <a:buNone/>
                        <a:tabLst/>
                      </a:pPr>
                      <a:r>
                        <a:rPr kumimoji="0" lang="en-US" sz="1400" b="1" i="0" u="none" strike="noStrike" cap="none" normalizeH="0" baseline="0" smtClean="0">
                          <a:ln>
                            <a:noFill/>
                          </a:ln>
                          <a:solidFill>
                            <a:schemeClr val="tx1"/>
                          </a:solidFill>
                          <a:effectLst/>
                          <a:latin typeface="Arial" pitchFamily="34" charset="0"/>
                          <a:ea typeface="ＭＳ Ｐゴシック" charset="-128"/>
                        </a:rPr>
                        <a:t>B</a:t>
                      </a:r>
                    </a:p>
                  </a:txBody>
                  <a:tcPr anchor="ctr" horzOverflow="overflow">
                    <a:lnL>
                      <a:noFill/>
                    </a:lnL>
                    <a:lnR cap="flat">
                      <a:noFill/>
                    </a:lnR>
                    <a:lnT>
                      <a:noFill/>
                    </a:lnT>
                    <a:lnB>
                      <a:noFill/>
                    </a:lnB>
                    <a:lnTlToBr>
                      <a:noFill/>
                    </a:lnTlToBr>
                    <a:lnBlToTr>
                      <a:noFill/>
                    </a:lnBlToTr>
                    <a:noFill/>
                  </a:tcPr>
                </a:tc>
              </a:tr>
              <a:tr h="419100">
                <a:tc>
                  <a:txBody>
                    <a:bodyPr/>
                    <a:lstStyle/>
                    <a:p>
                      <a:pPr marL="0" marR="0" lvl="0" indent="0" algn="l" defTabSz="914400" rtl="0" eaLnBrk="1" fontAlgn="base" latinLnBrk="0" hangingPunct="1">
                        <a:lnSpc>
                          <a:spcPct val="90000"/>
                        </a:lnSpc>
                        <a:spcBef>
                          <a:spcPct val="0"/>
                        </a:spcBef>
                        <a:spcAft>
                          <a:spcPct val="40000"/>
                        </a:spcAft>
                        <a:buClr>
                          <a:srgbClr val="BF0922"/>
                        </a:buClr>
                        <a:buSzTx/>
                        <a:buFont typeface="Wingdings" pitchFamily="2" charset="2"/>
                        <a:buNone/>
                        <a:tabLst/>
                      </a:pPr>
                      <a:r>
                        <a:rPr kumimoji="0" lang="en-US" sz="1400" b="1" i="0" u="none" strike="noStrike" cap="none" normalizeH="0" baseline="0" smtClean="0">
                          <a:ln>
                            <a:noFill/>
                          </a:ln>
                          <a:solidFill>
                            <a:schemeClr val="tx1"/>
                          </a:solidFill>
                          <a:effectLst/>
                          <a:latin typeface="Arial" pitchFamily="34" charset="0"/>
                          <a:ea typeface="ＭＳ Ｐゴシック" charset="-128"/>
                        </a:rPr>
                        <a:t>#10500</a:t>
                      </a:r>
                    </a:p>
                  </a:txBody>
                  <a:tcPr anchor="ctr" horzOverflow="overflow">
                    <a:lnL cap="flat">
                      <a:noFill/>
                    </a:lnL>
                    <a:lnR>
                      <a:noFill/>
                    </a:lnR>
                    <a:lnT>
                      <a:noFill/>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ase" latinLnBrk="0" hangingPunct="1">
                        <a:lnSpc>
                          <a:spcPct val="90000"/>
                        </a:lnSpc>
                        <a:spcBef>
                          <a:spcPct val="0"/>
                        </a:spcBef>
                        <a:spcAft>
                          <a:spcPct val="40000"/>
                        </a:spcAft>
                        <a:buClr>
                          <a:srgbClr val="BF0922"/>
                        </a:buClr>
                        <a:buSzTx/>
                        <a:buFont typeface="Wingdings" pitchFamily="2" charset="2"/>
                        <a:buNone/>
                        <a:tabLst/>
                      </a:pPr>
                      <a:endParaRPr kumimoji="0" lang="en-US" sz="1400" b="1" i="0" u="none" strike="noStrike" cap="none" normalizeH="0" baseline="0" smtClean="0">
                        <a:ln>
                          <a:noFill/>
                        </a:ln>
                        <a:solidFill>
                          <a:schemeClr val="tx1"/>
                        </a:solidFill>
                        <a:effectLst/>
                        <a:latin typeface="Arial" pitchFamily="34" charset="0"/>
                        <a:ea typeface="ＭＳ Ｐゴシック" charset="-128"/>
                      </a:endParaRPr>
                    </a:p>
                  </a:txBody>
                  <a:tcPr anchor="ctr" horzOverflow="overflow">
                    <a:lnL>
                      <a:noFill/>
                    </a:lnL>
                    <a:lnR>
                      <a:noFill/>
                    </a:lnR>
                    <a:lnT>
                      <a:noFill/>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ase" latinLnBrk="0" hangingPunct="1">
                        <a:lnSpc>
                          <a:spcPct val="90000"/>
                        </a:lnSpc>
                        <a:spcBef>
                          <a:spcPct val="0"/>
                        </a:spcBef>
                        <a:spcAft>
                          <a:spcPct val="40000"/>
                        </a:spcAft>
                        <a:buClr>
                          <a:srgbClr val="BF0922"/>
                        </a:buClr>
                        <a:buSzTx/>
                        <a:buFont typeface="Wingdings" pitchFamily="2" charset="2"/>
                        <a:buNone/>
                        <a:tabLst/>
                      </a:pPr>
                      <a:r>
                        <a:rPr kumimoji="0" lang="en-US" sz="1400" b="1" i="0" u="none" strike="noStrike" cap="none" normalizeH="0" baseline="0" smtClean="0">
                          <a:ln>
                            <a:noFill/>
                          </a:ln>
                          <a:solidFill>
                            <a:schemeClr val="tx1"/>
                          </a:solidFill>
                          <a:effectLst/>
                          <a:latin typeface="Arial" pitchFamily="34" charset="0"/>
                          <a:ea typeface="ＭＳ Ｐゴシック" charset="-128"/>
                        </a:rPr>
                        <a:t>1,000</a:t>
                      </a:r>
                    </a:p>
                  </a:txBody>
                  <a:tcPr anchor="ctr" horzOverflow="overflow">
                    <a:lnL>
                      <a:noFill/>
                    </a:lnL>
                    <a:lnR>
                      <a:noFill/>
                    </a:lnR>
                    <a:lnT>
                      <a:noFill/>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ase" latinLnBrk="0" hangingPunct="1">
                        <a:lnSpc>
                          <a:spcPct val="90000"/>
                        </a:lnSpc>
                        <a:spcBef>
                          <a:spcPct val="0"/>
                        </a:spcBef>
                        <a:spcAft>
                          <a:spcPct val="40000"/>
                        </a:spcAft>
                        <a:buClr>
                          <a:srgbClr val="BF0922"/>
                        </a:buClr>
                        <a:buSzTx/>
                        <a:buFont typeface="Wingdings" pitchFamily="2" charset="2"/>
                        <a:buNone/>
                        <a:tabLst/>
                      </a:pPr>
                      <a:endParaRPr kumimoji="0" lang="en-US" sz="1400" b="1" i="0" u="none" strike="noStrike" cap="none" normalizeH="0" baseline="0" smtClean="0">
                        <a:ln>
                          <a:noFill/>
                        </a:ln>
                        <a:solidFill>
                          <a:schemeClr val="tx1"/>
                        </a:solidFill>
                        <a:effectLst/>
                        <a:latin typeface="Arial" pitchFamily="34" charset="0"/>
                        <a:ea typeface="ＭＳ Ｐゴシック" charset="-128"/>
                      </a:endParaRPr>
                    </a:p>
                  </a:txBody>
                  <a:tcPr anchor="ctr" horzOverflow="overflow">
                    <a:lnL>
                      <a:noFill/>
                    </a:lnL>
                    <a:lnR>
                      <a:noFill/>
                    </a:lnR>
                    <a:lnT>
                      <a:noFill/>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ase" latinLnBrk="0" hangingPunct="1">
                        <a:lnSpc>
                          <a:spcPct val="90000"/>
                        </a:lnSpc>
                        <a:spcBef>
                          <a:spcPct val="0"/>
                        </a:spcBef>
                        <a:spcAft>
                          <a:spcPct val="40000"/>
                        </a:spcAft>
                        <a:buClr>
                          <a:srgbClr val="BF0922"/>
                        </a:buClr>
                        <a:buSzTx/>
                        <a:buFont typeface="Wingdings" pitchFamily="2" charset="2"/>
                        <a:buNone/>
                        <a:tabLst/>
                      </a:pPr>
                      <a:r>
                        <a:rPr kumimoji="0" lang="en-US" sz="1400" b="1" i="0" u="none" strike="noStrike" cap="none" normalizeH="0" baseline="0" smtClean="0">
                          <a:ln>
                            <a:noFill/>
                          </a:ln>
                          <a:solidFill>
                            <a:schemeClr val="tx1"/>
                          </a:solidFill>
                          <a:effectLst/>
                          <a:latin typeface="Arial" pitchFamily="34" charset="0"/>
                          <a:ea typeface="ＭＳ Ｐゴシック" charset="-128"/>
                        </a:rPr>
                        <a:t>12.50</a:t>
                      </a:r>
                    </a:p>
                  </a:txBody>
                  <a:tcPr anchor="ctr" horzOverflow="overflow">
                    <a:lnL>
                      <a:noFill/>
                    </a:lnL>
                    <a:lnR>
                      <a:noFill/>
                    </a:lnR>
                    <a:lnT>
                      <a:noFill/>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ase" latinLnBrk="0" hangingPunct="1">
                        <a:lnSpc>
                          <a:spcPct val="90000"/>
                        </a:lnSpc>
                        <a:spcBef>
                          <a:spcPct val="0"/>
                        </a:spcBef>
                        <a:spcAft>
                          <a:spcPct val="40000"/>
                        </a:spcAft>
                        <a:buClr>
                          <a:srgbClr val="BF0922"/>
                        </a:buClr>
                        <a:buSzTx/>
                        <a:buFont typeface="Wingdings" pitchFamily="2" charset="2"/>
                        <a:buNone/>
                        <a:tabLst/>
                      </a:pPr>
                      <a:endParaRPr kumimoji="0" lang="en-US" sz="1400" b="1" i="0" u="none" strike="noStrike" cap="none" normalizeH="0" baseline="0" smtClean="0">
                        <a:ln>
                          <a:noFill/>
                        </a:ln>
                        <a:solidFill>
                          <a:schemeClr val="tx1"/>
                        </a:solidFill>
                        <a:effectLst/>
                        <a:latin typeface="Arial" pitchFamily="34" charset="0"/>
                        <a:ea typeface="ＭＳ Ｐゴシック" charset="-128"/>
                      </a:endParaRPr>
                    </a:p>
                  </a:txBody>
                  <a:tcPr anchor="ctr" horzOverflow="overflow">
                    <a:lnL>
                      <a:noFill/>
                    </a:lnL>
                    <a:lnR>
                      <a:noFill/>
                    </a:lnR>
                    <a:lnT>
                      <a:noFill/>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ase" latinLnBrk="0" hangingPunct="1">
                        <a:lnSpc>
                          <a:spcPct val="90000"/>
                        </a:lnSpc>
                        <a:spcBef>
                          <a:spcPct val="0"/>
                        </a:spcBef>
                        <a:spcAft>
                          <a:spcPct val="40000"/>
                        </a:spcAft>
                        <a:buClr>
                          <a:srgbClr val="BF0922"/>
                        </a:buClr>
                        <a:buSzTx/>
                        <a:buFont typeface="Wingdings" pitchFamily="2" charset="2"/>
                        <a:buNone/>
                        <a:tabLst/>
                      </a:pPr>
                      <a:r>
                        <a:rPr kumimoji="0" lang="en-US" sz="1400" b="1" i="0" u="none" strike="noStrike" cap="none" normalizeH="0" baseline="0" smtClean="0">
                          <a:ln>
                            <a:noFill/>
                          </a:ln>
                          <a:solidFill>
                            <a:schemeClr val="tx1"/>
                          </a:solidFill>
                          <a:effectLst/>
                          <a:latin typeface="Arial" pitchFamily="34" charset="0"/>
                          <a:ea typeface="ＭＳ Ｐゴシック" charset="-128"/>
                        </a:rPr>
                        <a:t>12,500</a:t>
                      </a:r>
                    </a:p>
                  </a:txBody>
                  <a:tcPr anchor="ctr" horzOverflow="overflow">
                    <a:lnL>
                      <a:noFill/>
                    </a:lnL>
                    <a:lnR>
                      <a:noFill/>
                    </a:lnR>
                    <a:lnT>
                      <a:noFill/>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ase" latinLnBrk="0" hangingPunct="1">
                        <a:lnSpc>
                          <a:spcPct val="90000"/>
                        </a:lnSpc>
                        <a:spcBef>
                          <a:spcPct val="0"/>
                        </a:spcBef>
                        <a:spcAft>
                          <a:spcPct val="40000"/>
                        </a:spcAft>
                        <a:buClr>
                          <a:srgbClr val="BF0922"/>
                        </a:buClr>
                        <a:buSzTx/>
                        <a:buFont typeface="Wingdings" pitchFamily="2" charset="2"/>
                        <a:buNone/>
                        <a:tabLst/>
                      </a:pPr>
                      <a:r>
                        <a:rPr kumimoji="0" lang="en-US" sz="1400" b="1" i="0" u="none" strike="noStrike" cap="none" normalizeH="0" baseline="0" smtClean="0">
                          <a:ln>
                            <a:noFill/>
                          </a:ln>
                          <a:solidFill>
                            <a:schemeClr val="tx1"/>
                          </a:solidFill>
                          <a:effectLst/>
                          <a:latin typeface="Arial" pitchFamily="34" charset="0"/>
                          <a:ea typeface="ＭＳ Ｐゴシック" charset="-128"/>
                        </a:rPr>
                        <a:t>5.4%</a:t>
                      </a:r>
                    </a:p>
                  </a:txBody>
                  <a:tcPr anchor="ctr" horzOverflow="overflow">
                    <a:lnL>
                      <a:noFill/>
                    </a:lnL>
                    <a:lnR>
                      <a:noFill/>
                    </a:lnR>
                    <a:lnT>
                      <a:noFill/>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ase" latinLnBrk="0" hangingPunct="1">
                        <a:lnSpc>
                          <a:spcPct val="90000"/>
                        </a:lnSpc>
                        <a:spcBef>
                          <a:spcPct val="0"/>
                        </a:spcBef>
                        <a:spcAft>
                          <a:spcPct val="40000"/>
                        </a:spcAft>
                        <a:buClr>
                          <a:srgbClr val="BF0922"/>
                        </a:buClr>
                        <a:buSzTx/>
                        <a:buFont typeface="Wingdings" pitchFamily="2" charset="2"/>
                        <a:buNone/>
                        <a:tabLst/>
                      </a:pPr>
                      <a:endParaRPr kumimoji="0" lang="en-US" sz="1400" b="1" i="0" u="none" strike="noStrike" cap="none" normalizeH="0" baseline="0" smtClean="0">
                        <a:ln>
                          <a:noFill/>
                        </a:ln>
                        <a:solidFill>
                          <a:schemeClr val="tx1"/>
                        </a:solidFill>
                        <a:effectLst/>
                        <a:latin typeface="Arial" pitchFamily="34" charset="0"/>
                        <a:ea typeface="ＭＳ Ｐゴシック" charset="-128"/>
                      </a:endParaRPr>
                    </a:p>
                  </a:txBody>
                  <a:tcPr anchor="ctr" horzOverflow="overflow">
                    <a:lnL>
                      <a:noFill/>
                    </a:lnL>
                    <a:lnR>
                      <a:noFill/>
                    </a:lnR>
                    <a:lnT>
                      <a:noFill/>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90000"/>
                        </a:lnSpc>
                        <a:spcBef>
                          <a:spcPct val="0"/>
                        </a:spcBef>
                        <a:spcAft>
                          <a:spcPct val="40000"/>
                        </a:spcAft>
                        <a:buClr>
                          <a:srgbClr val="BF0922"/>
                        </a:buClr>
                        <a:buSzTx/>
                        <a:buFont typeface="Wingdings" pitchFamily="2" charset="2"/>
                        <a:buNone/>
                        <a:tabLst/>
                      </a:pPr>
                      <a:r>
                        <a:rPr kumimoji="0" lang="en-US" sz="1400" b="1" i="0" u="none" strike="noStrike" cap="none" normalizeH="0" baseline="0" smtClean="0">
                          <a:ln>
                            <a:noFill/>
                          </a:ln>
                          <a:solidFill>
                            <a:schemeClr val="tx1"/>
                          </a:solidFill>
                          <a:effectLst/>
                          <a:latin typeface="Arial" pitchFamily="34" charset="0"/>
                          <a:ea typeface="ＭＳ Ｐゴシック" charset="-128"/>
                        </a:rPr>
                        <a:t>B</a:t>
                      </a:r>
                    </a:p>
                  </a:txBody>
                  <a:tcPr anchor="ctr" horzOverflow="overflow">
                    <a:lnL>
                      <a:noFill/>
                    </a:lnL>
                    <a:lnR cap="flat">
                      <a:noFill/>
                    </a:lnR>
                    <a:lnT>
                      <a:noFill/>
                    </a:lnT>
                    <a:lnB w="38100" cap="flat" cmpd="sng" algn="ctr">
                      <a:solidFill>
                        <a:schemeClr val="tx1"/>
                      </a:solidFill>
                      <a:prstDash val="solid"/>
                      <a:round/>
                      <a:headEnd type="none" w="med" len="med"/>
                      <a:tailEnd type="none" w="med" len="med"/>
                    </a:lnB>
                    <a:lnTlToBr>
                      <a:noFill/>
                    </a:lnTlToBr>
                    <a:lnBlToTr>
                      <a:noFill/>
                    </a:lnBlToTr>
                    <a:noFill/>
                  </a:tcPr>
                </a:tc>
              </a:tr>
            </a:tbl>
          </a:graphicData>
        </a:graphic>
      </p:graphicFrame>
      <p:grpSp>
        <p:nvGrpSpPr>
          <p:cNvPr id="47184" name="Group 80"/>
          <p:cNvGrpSpPr>
            <a:grpSpLocks/>
          </p:cNvGrpSpPr>
          <p:nvPr/>
        </p:nvGrpSpPr>
        <p:grpSpPr bwMode="auto">
          <a:xfrm>
            <a:off x="7188200" y="2971800"/>
            <a:ext cx="657225" cy="1984375"/>
            <a:chOff x="4528" y="1872"/>
            <a:chExt cx="414" cy="1250"/>
          </a:xfrm>
        </p:grpSpPr>
        <p:sp>
          <p:nvSpPr>
            <p:cNvPr id="47185" name="AutoShape 81"/>
            <p:cNvSpPr>
              <a:spLocks/>
            </p:cNvSpPr>
            <p:nvPr/>
          </p:nvSpPr>
          <p:spPr bwMode="auto">
            <a:xfrm>
              <a:off x="4528" y="1872"/>
              <a:ext cx="96" cy="416"/>
            </a:xfrm>
            <a:prstGeom prst="rightBrace">
              <a:avLst>
                <a:gd name="adj1" fmla="val 36111"/>
                <a:gd name="adj2" fmla="val 50000"/>
              </a:avLst>
            </a:prstGeom>
            <a:noFill/>
            <a:ln w="28575">
              <a:solidFill>
                <a:schemeClr val="tx1"/>
              </a:solidFill>
              <a:round/>
              <a:headEnd/>
              <a:tailEnd/>
            </a:ln>
            <a:effectLst/>
          </p:spPr>
          <p:txBody>
            <a:bodyPr wrap="none" anchor="ctr"/>
            <a:lstStyle/>
            <a:p>
              <a:endParaRPr lang="en-US"/>
            </a:p>
          </p:txBody>
        </p:sp>
        <p:sp>
          <p:nvSpPr>
            <p:cNvPr id="47186" name="AutoShape 82"/>
            <p:cNvSpPr>
              <a:spLocks/>
            </p:cNvSpPr>
            <p:nvPr/>
          </p:nvSpPr>
          <p:spPr bwMode="auto">
            <a:xfrm>
              <a:off x="4528" y="2424"/>
              <a:ext cx="96" cy="698"/>
            </a:xfrm>
            <a:prstGeom prst="rightBrace">
              <a:avLst>
                <a:gd name="adj1" fmla="val 60590"/>
                <a:gd name="adj2" fmla="val 50000"/>
              </a:avLst>
            </a:prstGeom>
            <a:noFill/>
            <a:ln w="28575">
              <a:solidFill>
                <a:schemeClr val="tx1"/>
              </a:solidFill>
              <a:round/>
              <a:headEnd/>
              <a:tailEnd/>
            </a:ln>
            <a:effectLst/>
          </p:spPr>
          <p:txBody>
            <a:bodyPr wrap="none" anchor="ctr"/>
            <a:lstStyle/>
            <a:p>
              <a:endParaRPr lang="en-US"/>
            </a:p>
          </p:txBody>
        </p:sp>
        <p:sp>
          <p:nvSpPr>
            <p:cNvPr id="47187" name="Text Box 83"/>
            <p:cNvSpPr txBox="1">
              <a:spLocks noChangeArrowheads="1"/>
            </p:cNvSpPr>
            <p:nvPr/>
          </p:nvSpPr>
          <p:spPr bwMode="auto">
            <a:xfrm>
              <a:off x="4602" y="1980"/>
              <a:ext cx="340" cy="192"/>
            </a:xfrm>
            <a:prstGeom prst="rect">
              <a:avLst/>
            </a:prstGeom>
            <a:noFill/>
            <a:ln w="9525">
              <a:noFill/>
              <a:miter lim="800000"/>
              <a:headEnd/>
              <a:tailEnd/>
            </a:ln>
            <a:effectLst/>
          </p:spPr>
          <p:txBody>
            <a:bodyPr wrap="none">
              <a:spAutoFit/>
            </a:bodyPr>
            <a:lstStyle/>
            <a:p>
              <a:r>
                <a:rPr lang="en-US" sz="1400" b="1"/>
                <a:t>72%</a:t>
              </a:r>
            </a:p>
          </p:txBody>
        </p:sp>
        <p:sp>
          <p:nvSpPr>
            <p:cNvPr id="47188" name="Text Box 84"/>
            <p:cNvSpPr txBox="1">
              <a:spLocks noChangeArrowheads="1"/>
            </p:cNvSpPr>
            <p:nvPr/>
          </p:nvSpPr>
          <p:spPr bwMode="auto">
            <a:xfrm>
              <a:off x="4602" y="2674"/>
              <a:ext cx="340" cy="192"/>
            </a:xfrm>
            <a:prstGeom prst="rect">
              <a:avLst/>
            </a:prstGeom>
            <a:noFill/>
            <a:ln w="9525">
              <a:noFill/>
              <a:miter lim="800000"/>
              <a:headEnd/>
              <a:tailEnd/>
            </a:ln>
            <a:effectLst/>
          </p:spPr>
          <p:txBody>
            <a:bodyPr wrap="none">
              <a:spAutoFit/>
            </a:bodyPr>
            <a:lstStyle/>
            <a:p>
              <a:r>
                <a:rPr lang="en-US" sz="1400" b="1"/>
                <a:t>23%</a:t>
              </a:r>
            </a:p>
          </p:txBody>
        </p:sp>
      </p:grpSp>
    </p:spTree>
  </p:cSld>
  <p:clrMapOvr>
    <a:masterClrMapping/>
  </p:clrMapOvr>
  <p:transition>
    <p:strips/>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8" presetClass="entr" presetSubtype="6" fill="hold" nodeType="afterEffect">
                                  <p:stCondLst>
                                    <p:cond delay="1000"/>
                                  </p:stCondLst>
                                  <p:childTnLst>
                                    <p:set>
                                      <p:cBhvr>
                                        <p:cTn id="6" dur="1" fill="hold">
                                          <p:stCondLst>
                                            <p:cond delay="0"/>
                                          </p:stCondLst>
                                        </p:cTn>
                                        <p:tgtEl>
                                          <p:spTgt spid="47107"/>
                                        </p:tgtEl>
                                        <p:attrNameLst>
                                          <p:attrName>style.visibility</p:attrName>
                                        </p:attrNameLst>
                                      </p:cBhvr>
                                      <p:to>
                                        <p:strVal val="visible"/>
                                      </p:to>
                                    </p:set>
                                    <p:animEffect transition="in" filter="strips(downRight)">
                                      <p:cBhvr>
                                        <p:cTn id="7" dur="1000"/>
                                        <p:tgtEl>
                                          <p:spTgt spid="47107"/>
                                        </p:tgtEl>
                                      </p:cBhvr>
                                    </p:animEffect>
                                  </p:childTnLst>
                                </p:cTn>
                              </p:par>
                            </p:childTnLst>
                          </p:cTn>
                        </p:par>
                        <p:par>
                          <p:cTn id="8" fill="hold">
                            <p:stCondLst>
                              <p:cond delay="2000"/>
                            </p:stCondLst>
                            <p:childTnLst>
                              <p:par>
                                <p:cTn id="9" presetID="22" presetClass="entr" presetSubtype="8" fill="hold" nodeType="afterEffect">
                                  <p:stCondLst>
                                    <p:cond delay="0"/>
                                  </p:stCondLst>
                                  <p:childTnLst>
                                    <p:set>
                                      <p:cBhvr>
                                        <p:cTn id="10" dur="1" fill="hold">
                                          <p:stCondLst>
                                            <p:cond delay="0"/>
                                          </p:stCondLst>
                                        </p:cTn>
                                        <p:tgtEl>
                                          <p:spTgt spid="47184"/>
                                        </p:tgtEl>
                                        <p:attrNameLst>
                                          <p:attrName>style.visibility</p:attrName>
                                        </p:attrNameLst>
                                      </p:cBhvr>
                                      <p:to>
                                        <p:strVal val="visible"/>
                                      </p:to>
                                    </p:set>
                                    <p:animEffect transition="in" filter="wipe(left)">
                                      <p:cBhvr>
                                        <p:cTn id="11" dur="1000"/>
                                        <p:tgtEl>
                                          <p:spTgt spid="4718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 name="Footer Placeholder 3"/>
          <p:cNvSpPr>
            <a:spLocks noGrp="1"/>
          </p:cNvSpPr>
          <p:nvPr>
            <p:ph type="ftr" sz="quarter" idx="10"/>
          </p:nvPr>
        </p:nvSpPr>
        <p:spPr/>
        <p:txBody>
          <a:bodyPr/>
          <a:lstStyle/>
          <a:p>
            <a:r>
              <a:rPr lang="en-AU"/>
              <a:t>© 2011 Pearson Education</a:t>
            </a:r>
            <a:endParaRPr lang="en-US"/>
          </a:p>
        </p:txBody>
      </p:sp>
      <p:sp>
        <p:nvSpPr>
          <p:cNvPr id="49154" name="Rectangle 2"/>
          <p:cNvSpPr>
            <a:spLocks noGrp="1" noChangeArrowheads="1"/>
          </p:cNvSpPr>
          <p:nvPr>
            <p:ph type="title"/>
          </p:nvPr>
        </p:nvSpPr>
        <p:spPr>
          <a:xfrm>
            <a:off x="685800" y="434975"/>
            <a:ext cx="7772400" cy="889000"/>
          </a:xfrm>
          <a:noFill/>
          <a:ln/>
        </p:spPr>
        <p:txBody>
          <a:bodyPr/>
          <a:lstStyle/>
          <a:p>
            <a:r>
              <a:rPr lang="en-US"/>
              <a:t>ABC Analysis</a:t>
            </a:r>
          </a:p>
        </p:txBody>
      </p:sp>
      <p:graphicFrame>
        <p:nvGraphicFramePr>
          <p:cNvPr id="49155" name="Group 3"/>
          <p:cNvGraphicFramePr>
            <a:graphicFrameLocks noGrp="1"/>
          </p:cNvGraphicFramePr>
          <p:nvPr>
            <p:extLst>
              <p:ext uri="{D42A27DB-BD31-4B8C-83A1-F6EECF244321}">
                <p14:modId xmlns:p14="http://schemas.microsoft.com/office/powerpoint/2010/main" val="2620201557"/>
              </p:ext>
            </p:extLst>
          </p:nvPr>
        </p:nvGraphicFramePr>
        <p:xfrm>
          <a:off x="685800" y="2019300"/>
          <a:ext cx="7772400" cy="3455099"/>
        </p:xfrm>
        <a:graphic>
          <a:graphicData uri="http://schemas.openxmlformats.org/drawingml/2006/table">
            <a:tbl>
              <a:tblPr/>
              <a:tblGrid>
                <a:gridCol w="901700"/>
                <a:gridCol w="1117600"/>
                <a:gridCol w="927100"/>
                <a:gridCol w="279400"/>
                <a:gridCol w="889000"/>
                <a:gridCol w="254000"/>
                <a:gridCol w="1041400"/>
                <a:gridCol w="1117600"/>
                <a:gridCol w="558800"/>
                <a:gridCol w="685800"/>
              </a:tblGrid>
              <a:tr h="677863">
                <a:tc>
                  <a:txBody>
                    <a:bodyPr/>
                    <a:lstStyle/>
                    <a:p>
                      <a:pPr marL="0" marR="0" lvl="0" indent="0" algn="ctr" defTabSz="914400" rtl="0" eaLnBrk="1" fontAlgn="base" latinLnBrk="0" hangingPunct="1">
                        <a:lnSpc>
                          <a:spcPct val="90000"/>
                        </a:lnSpc>
                        <a:spcBef>
                          <a:spcPct val="0"/>
                        </a:spcBef>
                        <a:spcAft>
                          <a:spcPct val="40000"/>
                        </a:spcAft>
                        <a:buClr>
                          <a:srgbClr val="BF0922"/>
                        </a:buClr>
                        <a:buSzTx/>
                        <a:buFont typeface="Wingdings" pitchFamily="2" charset="2"/>
                        <a:buNone/>
                        <a:tabLst/>
                      </a:pPr>
                      <a:r>
                        <a:rPr kumimoji="0" lang="en-US" sz="1400" b="1" i="0" u="none" strike="noStrike" cap="none" normalizeH="0" baseline="0" dirty="0" smtClean="0">
                          <a:ln>
                            <a:noFill/>
                          </a:ln>
                          <a:solidFill>
                            <a:schemeClr val="tx1"/>
                          </a:solidFill>
                          <a:effectLst/>
                          <a:latin typeface="Arial" pitchFamily="34" charset="0"/>
                          <a:ea typeface="ＭＳ Ｐゴシック" charset="-128"/>
                        </a:rPr>
                        <a:t>Item Stock Number</a:t>
                      </a:r>
                    </a:p>
                  </a:txBody>
                  <a:tcPr anchor="b" horzOverflow="overflow">
                    <a:lnL cap="flat">
                      <a:noFill/>
                    </a:lnL>
                    <a:lnR>
                      <a:noFill/>
                    </a:lnR>
                    <a:lnT w="381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90000"/>
                        </a:lnSpc>
                        <a:spcBef>
                          <a:spcPct val="0"/>
                        </a:spcBef>
                        <a:spcAft>
                          <a:spcPct val="40000"/>
                        </a:spcAft>
                        <a:buClr>
                          <a:srgbClr val="BF0922"/>
                        </a:buClr>
                        <a:buSzTx/>
                        <a:buFont typeface="Wingdings" pitchFamily="2" charset="2"/>
                        <a:buNone/>
                        <a:tabLst/>
                      </a:pPr>
                      <a:r>
                        <a:rPr kumimoji="0" lang="en-US" sz="1400" b="1" i="0" u="none" strike="noStrike" cap="none" normalizeH="0" baseline="0" smtClean="0">
                          <a:ln>
                            <a:noFill/>
                          </a:ln>
                          <a:solidFill>
                            <a:schemeClr val="tx1"/>
                          </a:solidFill>
                          <a:effectLst/>
                          <a:latin typeface="Arial" pitchFamily="34" charset="0"/>
                          <a:ea typeface="ＭＳ Ｐゴシック" charset="-128"/>
                        </a:rPr>
                        <a:t>Percent of Number of Items Stocked</a:t>
                      </a:r>
                    </a:p>
                  </a:txBody>
                  <a:tcPr anchor="b" horzOverflow="overflow">
                    <a:lnL>
                      <a:noFill/>
                    </a:lnL>
                    <a:lnR>
                      <a:noFill/>
                    </a:lnR>
                    <a:lnT w="381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90000"/>
                        </a:lnSpc>
                        <a:spcBef>
                          <a:spcPct val="0"/>
                        </a:spcBef>
                        <a:spcAft>
                          <a:spcPct val="40000"/>
                        </a:spcAft>
                        <a:buClr>
                          <a:srgbClr val="BF0922"/>
                        </a:buClr>
                        <a:buSzTx/>
                        <a:buFont typeface="Wingdings" pitchFamily="2" charset="2"/>
                        <a:buNone/>
                        <a:tabLst/>
                      </a:pPr>
                      <a:r>
                        <a:rPr kumimoji="0" lang="en-US" sz="1400" b="1" i="0" u="none" strike="noStrike" cap="none" normalizeH="0" baseline="0" smtClean="0">
                          <a:ln>
                            <a:noFill/>
                          </a:ln>
                          <a:solidFill>
                            <a:schemeClr val="tx1"/>
                          </a:solidFill>
                          <a:effectLst/>
                          <a:latin typeface="Arial" pitchFamily="34" charset="0"/>
                          <a:ea typeface="ＭＳ Ｐゴシック" charset="-128"/>
                        </a:rPr>
                        <a:t>Annual Volume (units)</a:t>
                      </a:r>
                    </a:p>
                  </a:txBody>
                  <a:tcPr anchor="b" horzOverflow="overflow">
                    <a:lnL>
                      <a:noFill/>
                    </a:lnL>
                    <a:lnR>
                      <a:noFill/>
                    </a:lnR>
                    <a:lnT w="381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90000"/>
                        </a:lnSpc>
                        <a:spcBef>
                          <a:spcPct val="0"/>
                        </a:spcBef>
                        <a:spcAft>
                          <a:spcPct val="40000"/>
                        </a:spcAft>
                        <a:buClr>
                          <a:srgbClr val="BF0922"/>
                        </a:buClr>
                        <a:buSzTx/>
                        <a:buFont typeface="Wingdings" pitchFamily="2" charset="2"/>
                        <a:buNone/>
                        <a:tabLst/>
                      </a:pPr>
                      <a:r>
                        <a:rPr kumimoji="0" lang="en-US" sz="1400" b="1" i="0" u="none" strike="noStrike" cap="none" normalizeH="0" baseline="0" smtClean="0">
                          <a:ln>
                            <a:noFill/>
                          </a:ln>
                          <a:solidFill>
                            <a:schemeClr val="tx1"/>
                          </a:solidFill>
                          <a:effectLst/>
                          <a:latin typeface="Arial" pitchFamily="34" charset="0"/>
                          <a:ea typeface="ＭＳ Ｐゴシック" charset="-128"/>
                        </a:rPr>
                        <a:t>x</a:t>
                      </a:r>
                    </a:p>
                  </a:txBody>
                  <a:tcPr anchor="b" horzOverflow="overflow">
                    <a:lnL>
                      <a:noFill/>
                    </a:lnL>
                    <a:lnR>
                      <a:noFill/>
                    </a:lnR>
                    <a:lnT w="381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90000"/>
                        </a:lnSpc>
                        <a:spcBef>
                          <a:spcPct val="0"/>
                        </a:spcBef>
                        <a:spcAft>
                          <a:spcPct val="40000"/>
                        </a:spcAft>
                        <a:buClr>
                          <a:srgbClr val="BF0922"/>
                        </a:buClr>
                        <a:buSzTx/>
                        <a:buFont typeface="Wingdings" pitchFamily="2" charset="2"/>
                        <a:buNone/>
                        <a:tabLst/>
                      </a:pPr>
                      <a:r>
                        <a:rPr kumimoji="0" lang="en-US" sz="1400" b="1" i="0" u="none" strike="noStrike" cap="none" normalizeH="0" baseline="0" smtClean="0">
                          <a:ln>
                            <a:noFill/>
                          </a:ln>
                          <a:solidFill>
                            <a:schemeClr val="tx1"/>
                          </a:solidFill>
                          <a:effectLst/>
                          <a:latin typeface="Arial" pitchFamily="34" charset="0"/>
                          <a:ea typeface="ＭＳ Ｐゴシック" charset="-128"/>
                        </a:rPr>
                        <a:t>Unit Cost</a:t>
                      </a:r>
                    </a:p>
                  </a:txBody>
                  <a:tcPr anchor="b" horzOverflow="overflow">
                    <a:lnL>
                      <a:noFill/>
                    </a:lnL>
                    <a:lnR>
                      <a:noFill/>
                    </a:lnR>
                    <a:lnT w="381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90000"/>
                        </a:lnSpc>
                        <a:spcBef>
                          <a:spcPct val="0"/>
                        </a:spcBef>
                        <a:spcAft>
                          <a:spcPct val="40000"/>
                        </a:spcAft>
                        <a:buClr>
                          <a:srgbClr val="BF0922"/>
                        </a:buClr>
                        <a:buSzTx/>
                        <a:buFont typeface="Wingdings" pitchFamily="2" charset="2"/>
                        <a:buNone/>
                        <a:tabLst/>
                      </a:pPr>
                      <a:r>
                        <a:rPr kumimoji="0" lang="en-US" sz="1400" b="1" i="0" u="none" strike="noStrike" cap="none" normalizeH="0" baseline="0" smtClean="0">
                          <a:ln>
                            <a:noFill/>
                          </a:ln>
                          <a:solidFill>
                            <a:schemeClr val="tx1"/>
                          </a:solidFill>
                          <a:effectLst/>
                          <a:latin typeface="Arial" pitchFamily="34" charset="0"/>
                          <a:ea typeface="ＭＳ Ｐゴシック" charset="-128"/>
                        </a:rPr>
                        <a:t>=</a:t>
                      </a:r>
                    </a:p>
                  </a:txBody>
                  <a:tcPr anchor="b" horzOverflow="overflow">
                    <a:lnL>
                      <a:noFill/>
                    </a:lnL>
                    <a:lnR>
                      <a:noFill/>
                    </a:lnR>
                    <a:lnT w="381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90000"/>
                        </a:lnSpc>
                        <a:spcBef>
                          <a:spcPct val="0"/>
                        </a:spcBef>
                        <a:spcAft>
                          <a:spcPct val="40000"/>
                        </a:spcAft>
                        <a:buClr>
                          <a:srgbClr val="BF0922"/>
                        </a:buClr>
                        <a:buSzTx/>
                        <a:buFont typeface="Wingdings" pitchFamily="2" charset="2"/>
                        <a:buNone/>
                        <a:tabLst/>
                      </a:pPr>
                      <a:r>
                        <a:rPr kumimoji="0" lang="en-US" sz="1400" b="1" i="0" u="none" strike="noStrike" cap="none" normalizeH="0" baseline="0" dirty="0" smtClean="0">
                          <a:ln>
                            <a:noFill/>
                          </a:ln>
                          <a:solidFill>
                            <a:schemeClr val="tx1"/>
                          </a:solidFill>
                          <a:effectLst/>
                          <a:latin typeface="Arial" pitchFamily="34" charset="0"/>
                          <a:ea typeface="ＭＳ Ｐゴシック" charset="-128"/>
                        </a:rPr>
                        <a:t>Annual </a:t>
                      </a:r>
                      <a:r>
                        <a:rPr kumimoji="0" lang="en-US" sz="1400" b="1" i="0" u="none" strike="noStrike" cap="none" normalizeH="0" baseline="0" dirty="0" smtClean="0">
                          <a:ln>
                            <a:noFill/>
                          </a:ln>
                          <a:solidFill>
                            <a:schemeClr val="tx1"/>
                          </a:solidFill>
                          <a:effectLst/>
                          <a:latin typeface="Arial" pitchFamily="34" charset="0"/>
                          <a:ea typeface="ＭＳ Ｐゴシック" charset="-128"/>
                        </a:rPr>
                        <a:t>Value Volume</a:t>
                      </a:r>
                      <a:endParaRPr kumimoji="0" lang="en-US" sz="1400" b="1" i="0" u="none" strike="noStrike" cap="none" normalizeH="0" baseline="0" dirty="0" smtClean="0">
                        <a:ln>
                          <a:noFill/>
                        </a:ln>
                        <a:solidFill>
                          <a:schemeClr val="tx1"/>
                        </a:solidFill>
                        <a:effectLst/>
                        <a:latin typeface="Arial" pitchFamily="34" charset="0"/>
                        <a:ea typeface="ＭＳ Ｐゴシック" charset="-128"/>
                      </a:endParaRPr>
                    </a:p>
                  </a:txBody>
                  <a:tcPr anchor="b" horzOverflow="overflow">
                    <a:lnL>
                      <a:noFill/>
                    </a:lnL>
                    <a:lnR>
                      <a:noFill/>
                    </a:lnR>
                    <a:lnT w="381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90000"/>
                        </a:lnSpc>
                        <a:spcBef>
                          <a:spcPct val="0"/>
                        </a:spcBef>
                        <a:spcAft>
                          <a:spcPct val="40000"/>
                        </a:spcAft>
                        <a:buClr>
                          <a:srgbClr val="BF0922"/>
                        </a:buClr>
                        <a:buSzTx/>
                        <a:buFont typeface="Wingdings" pitchFamily="2" charset="2"/>
                        <a:buNone/>
                        <a:tabLst/>
                      </a:pPr>
                      <a:r>
                        <a:rPr kumimoji="0" lang="en-US" sz="1400" b="1" i="0" u="none" strike="noStrike" cap="none" normalizeH="0" baseline="0" dirty="0" smtClean="0">
                          <a:ln>
                            <a:noFill/>
                          </a:ln>
                          <a:solidFill>
                            <a:schemeClr val="tx1"/>
                          </a:solidFill>
                          <a:effectLst/>
                          <a:latin typeface="Arial" pitchFamily="34" charset="0"/>
                          <a:ea typeface="ＭＳ Ｐゴシック" charset="-128"/>
                        </a:rPr>
                        <a:t>Percent of Annual </a:t>
                      </a:r>
                      <a:r>
                        <a:rPr kumimoji="0" lang="en-US" sz="1400" b="1" i="0" u="none" strike="noStrike" cap="none" normalizeH="0" baseline="0" dirty="0" smtClean="0">
                          <a:ln>
                            <a:noFill/>
                          </a:ln>
                          <a:solidFill>
                            <a:schemeClr val="tx1"/>
                          </a:solidFill>
                          <a:effectLst/>
                          <a:latin typeface="Arial" pitchFamily="34" charset="0"/>
                          <a:ea typeface="ＭＳ Ｐゴシック" charset="-128"/>
                        </a:rPr>
                        <a:t>Value Volume</a:t>
                      </a:r>
                      <a:endParaRPr kumimoji="0" lang="en-US" sz="1400" b="1" i="0" u="none" strike="noStrike" cap="none" normalizeH="0" baseline="0" dirty="0" smtClean="0">
                        <a:ln>
                          <a:noFill/>
                        </a:ln>
                        <a:solidFill>
                          <a:schemeClr val="tx1"/>
                        </a:solidFill>
                        <a:effectLst/>
                        <a:latin typeface="Arial" pitchFamily="34" charset="0"/>
                        <a:ea typeface="ＭＳ Ｐゴシック" charset="-128"/>
                      </a:endParaRPr>
                    </a:p>
                  </a:txBody>
                  <a:tcPr anchor="b" horzOverflow="overflow">
                    <a:lnL>
                      <a:noFill/>
                    </a:lnL>
                    <a:lnR>
                      <a:noFill/>
                    </a:lnR>
                    <a:lnT w="381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90000"/>
                        </a:lnSpc>
                        <a:spcBef>
                          <a:spcPct val="0"/>
                        </a:spcBef>
                        <a:spcAft>
                          <a:spcPct val="40000"/>
                        </a:spcAft>
                        <a:buClr>
                          <a:srgbClr val="BF0922"/>
                        </a:buClr>
                        <a:buSzTx/>
                        <a:buFont typeface="Wingdings" pitchFamily="2" charset="2"/>
                        <a:buNone/>
                        <a:tabLst/>
                      </a:pPr>
                      <a:endParaRPr kumimoji="0" lang="en-US" sz="1400" b="1" i="0" u="none" strike="noStrike" cap="none" normalizeH="0" baseline="0" smtClean="0">
                        <a:ln>
                          <a:noFill/>
                        </a:ln>
                        <a:solidFill>
                          <a:schemeClr val="tx1"/>
                        </a:solidFill>
                        <a:effectLst/>
                        <a:latin typeface="Arial" pitchFamily="34" charset="0"/>
                        <a:ea typeface="ＭＳ Ｐゴシック" charset="-128"/>
                      </a:endParaRPr>
                    </a:p>
                  </a:txBody>
                  <a:tcPr anchor="b" horzOverflow="overflow">
                    <a:lnL>
                      <a:noFill/>
                    </a:lnL>
                    <a:lnR>
                      <a:noFill/>
                    </a:lnR>
                    <a:lnT w="381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90000"/>
                        </a:lnSpc>
                        <a:spcBef>
                          <a:spcPct val="0"/>
                        </a:spcBef>
                        <a:spcAft>
                          <a:spcPct val="40000"/>
                        </a:spcAft>
                        <a:buClr>
                          <a:srgbClr val="BF0922"/>
                        </a:buClr>
                        <a:buSzTx/>
                        <a:buFont typeface="Wingdings" pitchFamily="2" charset="2"/>
                        <a:buNone/>
                        <a:tabLst/>
                      </a:pPr>
                      <a:r>
                        <a:rPr kumimoji="0" lang="en-US" sz="1400" b="1" i="0" u="none" strike="noStrike" cap="none" normalizeH="0" baseline="0" smtClean="0">
                          <a:ln>
                            <a:noFill/>
                          </a:ln>
                          <a:solidFill>
                            <a:schemeClr val="tx1"/>
                          </a:solidFill>
                          <a:effectLst/>
                          <a:latin typeface="Arial" pitchFamily="34" charset="0"/>
                          <a:ea typeface="ＭＳ Ｐゴシック" charset="-128"/>
                        </a:rPr>
                        <a:t>Class</a:t>
                      </a:r>
                    </a:p>
                  </a:txBody>
                  <a:tcPr anchor="b" horzOverflow="overflow">
                    <a:lnL>
                      <a:noFill/>
                    </a:lnL>
                    <a:lnR cap="flat">
                      <a:noFill/>
                    </a:lnR>
                    <a:lnT w="381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r h="423863">
                <a:tc>
                  <a:txBody>
                    <a:bodyPr/>
                    <a:lstStyle/>
                    <a:p>
                      <a:pPr marL="0" marR="0" lvl="0" indent="0" algn="l" defTabSz="914400" rtl="0" eaLnBrk="1" fontAlgn="base" latinLnBrk="0" hangingPunct="1">
                        <a:lnSpc>
                          <a:spcPct val="90000"/>
                        </a:lnSpc>
                        <a:spcBef>
                          <a:spcPct val="0"/>
                        </a:spcBef>
                        <a:spcAft>
                          <a:spcPct val="40000"/>
                        </a:spcAft>
                        <a:buClr>
                          <a:srgbClr val="BF0922"/>
                        </a:buClr>
                        <a:buSzTx/>
                        <a:buFont typeface="Wingdings" pitchFamily="2" charset="2"/>
                        <a:buNone/>
                        <a:tabLst/>
                      </a:pPr>
                      <a:r>
                        <a:rPr kumimoji="0" lang="en-US" sz="1400" b="1" i="0" u="none" strike="noStrike" cap="none" normalizeH="0" baseline="0" smtClean="0">
                          <a:ln>
                            <a:noFill/>
                          </a:ln>
                          <a:solidFill>
                            <a:schemeClr val="tx1"/>
                          </a:solidFill>
                          <a:effectLst/>
                          <a:latin typeface="Arial" pitchFamily="34" charset="0"/>
                          <a:ea typeface="ＭＳ Ｐゴシック" charset="-128"/>
                        </a:rPr>
                        <a:t>#12572</a:t>
                      </a:r>
                    </a:p>
                  </a:txBody>
                  <a:tcPr anchor="ctr" horzOverflow="overflow">
                    <a:lnL cap="flat">
                      <a:noFill/>
                    </a:lnL>
                    <a:lnR>
                      <a:noFill/>
                    </a:lnR>
                    <a:lnT w="28575"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ctr" defTabSz="914400" rtl="0" eaLnBrk="1" fontAlgn="base" latinLnBrk="0" hangingPunct="1">
                        <a:lnSpc>
                          <a:spcPct val="90000"/>
                        </a:lnSpc>
                        <a:spcBef>
                          <a:spcPct val="0"/>
                        </a:spcBef>
                        <a:spcAft>
                          <a:spcPct val="40000"/>
                        </a:spcAft>
                        <a:buClr>
                          <a:srgbClr val="BF0922"/>
                        </a:buClr>
                        <a:buSzTx/>
                        <a:buFont typeface="Wingdings" pitchFamily="2" charset="2"/>
                        <a:buNone/>
                        <a:tabLst/>
                      </a:pPr>
                      <a:endParaRPr kumimoji="0" lang="en-US" sz="1400" b="1" i="0" u="none" strike="noStrike" cap="none" normalizeH="0" baseline="0" smtClean="0">
                        <a:ln>
                          <a:noFill/>
                        </a:ln>
                        <a:solidFill>
                          <a:schemeClr val="tx1"/>
                        </a:solidFill>
                        <a:effectLst/>
                        <a:latin typeface="Arial" pitchFamily="34" charset="0"/>
                        <a:ea typeface="ＭＳ Ｐゴシック" charset="-128"/>
                      </a:endParaRPr>
                    </a:p>
                  </a:txBody>
                  <a:tcPr anchor="ctr" horzOverflow="overflow">
                    <a:lnL>
                      <a:noFill/>
                    </a:lnL>
                    <a:lnR>
                      <a:noFill/>
                    </a:lnR>
                    <a:lnT w="28575"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r" defTabSz="914400" rtl="0" eaLnBrk="1" fontAlgn="base" latinLnBrk="0" hangingPunct="1">
                        <a:lnSpc>
                          <a:spcPct val="90000"/>
                        </a:lnSpc>
                        <a:spcBef>
                          <a:spcPct val="0"/>
                        </a:spcBef>
                        <a:spcAft>
                          <a:spcPct val="40000"/>
                        </a:spcAft>
                        <a:buClr>
                          <a:srgbClr val="BF0922"/>
                        </a:buClr>
                        <a:buSzTx/>
                        <a:buFont typeface="Wingdings" pitchFamily="2" charset="2"/>
                        <a:buNone/>
                        <a:tabLst/>
                      </a:pPr>
                      <a:r>
                        <a:rPr kumimoji="0" lang="en-US" sz="1400" b="1" i="0" u="none" strike="noStrike" cap="none" normalizeH="0" baseline="0" smtClean="0">
                          <a:ln>
                            <a:noFill/>
                          </a:ln>
                          <a:solidFill>
                            <a:schemeClr val="tx1"/>
                          </a:solidFill>
                          <a:effectLst/>
                          <a:latin typeface="Arial" pitchFamily="34" charset="0"/>
                          <a:ea typeface="ＭＳ Ｐゴシック" charset="-128"/>
                        </a:rPr>
                        <a:t>600</a:t>
                      </a:r>
                    </a:p>
                  </a:txBody>
                  <a:tcPr anchor="ctr" horzOverflow="overflow">
                    <a:lnL>
                      <a:noFill/>
                    </a:lnL>
                    <a:lnR>
                      <a:noFill/>
                    </a:lnR>
                    <a:lnT w="28575"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r" defTabSz="914400" rtl="0" eaLnBrk="1" fontAlgn="base" latinLnBrk="0" hangingPunct="1">
                        <a:lnSpc>
                          <a:spcPct val="90000"/>
                        </a:lnSpc>
                        <a:spcBef>
                          <a:spcPct val="0"/>
                        </a:spcBef>
                        <a:spcAft>
                          <a:spcPct val="40000"/>
                        </a:spcAft>
                        <a:buClr>
                          <a:srgbClr val="BF0922"/>
                        </a:buClr>
                        <a:buSzTx/>
                        <a:buFont typeface="Wingdings" pitchFamily="2" charset="2"/>
                        <a:buNone/>
                        <a:tabLst/>
                      </a:pPr>
                      <a:endParaRPr kumimoji="0" lang="en-US" sz="1400" b="1" i="0" u="none" strike="noStrike" cap="none" normalizeH="0" baseline="0" smtClean="0">
                        <a:ln>
                          <a:noFill/>
                        </a:ln>
                        <a:solidFill>
                          <a:schemeClr val="tx1"/>
                        </a:solidFill>
                        <a:effectLst/>
                        <a:latin typeface="Arial" pitchFamily="34" charset="0"/>
                        <a:ea typeface="ＭＳ Ｐゴシック" charset="-128"/>
                      </a:endParaRPr>
                    </a:p>
                  </a:txBody>
                  <a:tcPr anchor="ctr" horzOverflow="overflow">
                    <a:lnL>
                      <a:noFill/>
                    </a:lnL>
                    <a:lnR>
                      <a:noFill/>
                    </a:lnR>
                    <a:lnT w="28575"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r" defTabSz="914400" rtl="0" eaLnBrk="1" fontAlgn="base" latinLnBrk="0" hangingPunct="1">
                        <a:lnSpc>
                          <a:spcPct val="90000"/>
                        </a:lnSpc>
                        <a:spcBef>
                          <a:spcPct val="0"/>
                        </a:spcBef>
                        <a:spcAft>
                          <a:spcPct val="40000"/>
                        </a:spcAft>
                        <a:buClr>
                          <a:srgbClr val="BF0922"/>
                        </a:buClr>
                        <a:buSzTx/>
                        <a:buFont typeface="Wingdings" pitchFamily="2" charset="2"/>
                        <a:buNone/>
                        <a:tabLst/>
                      </a:pPr>
                      <a:r>
                        <a:rPr kumimoji="0" lang="en-US" sz="1400" b="1" i="0" u="none" strike="noStrike" cap="none" normalizeH="0" baseline="0" dirty="0" smtClean="0">
                          <a:ln>
                            <a:noFill/>
                          </a:ln>
                          <a:solidFill>
                            <a:schemeClr val="tx1"/>
                          </a:solidFill>
                          <a:effectLst/>
                          <a:latin typeface="Arial" pitchFamily="34" charset="0"/>
                          <a:ea typeface="ＭＳ Ｐゴシック" charset="-128"/>
                        </a:rPr>
                        <a:t>£ </a:t>
                      </a:r>
                      <a:r>
                        <a:rPr kumimoji="0" lang="en-US" sz="1400" b="1" i="0" u="none" strike="noStrike" cap="none" normalizeH="0" baseline="0" dirty="0" smtClean="0">
                          <a:ln>
                            <a:noFill/>
                          </a:ln>
                          <a:solidFill>
                            <a:schemeClr val="tx1"/>
                          </a:solidFill>
                          <a:effectLst/>
                          <a:latin typeface="Arial" pitchFamily="34" charset="0"/>
                          <a:ea typeface="ＭＳ Ｐゴシック" charset="-128"/>
                        </a:rPr>
                        <a:t>14.17</a:t>
                      </a:r>
                    </a:p>
                  </a:txBody>
                  <a:tcPr anchor="ctr" horzOverflow="overflow">
                    <a:lnL>
                      <a:noFill/>
                    </a:lnL>
                    <a:lnR>
                      <a:noFill/>
                    </a:lnR>
                    <a:lnT w="28575"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r" defTabSz="914400" rtl="0" eaLnBrk="1" fontAlgn="base" latinLnBrk="0" hangingPunct="1">
                        <a:lnSpc>
                          <a:spcPct val="90000"/>
                        </a:lnSpc>
                        <a:spcBef>
                          <a:spcPct val="0"/>
                        </a:spcBef>
                        <a:spcAft>
                          <a:spcPct val="40000"/>
                        </a:spcAft>
                        <a:buClr>
                          <a:srgbClr val="BF0922"/>
                        </a:buClr>
                        <a:buSzTx/>
                        <a:buFont typeface="Wingdings" pitchFamily="2" charset="2"/>
                        <a:buNone/>
                        <a:tabLst/>
                      </a:pPr>
                      <a:endParaRPr kumimoji="0" lang="en-US" sz="1400" b="1" i="0" u="none" strike="noStrike" cap="none" normalizeH="0" baseline="0" smtClean="0">
                        <a:ln>
                          <a:noFill/>
                        </a:ln>
                        <a:solidFill>
                          <a:schemeClr val="tx1"/>
                        </a:solidFill>
                        <a:effectLst/>
                        <a:latin typeface="Arial" pitchFamily="34" charset="0"/>
                        <a:ea typeface="ＭＳ Ｐゴシック" charset="-128"/>
                      </a:endParaRPr>
                    </a:p>
                  </a:txBody>
                  <a:tcPr anchor="ctr" horzOverflow="overflow">
                    <a:lnL>
                      <a:noFill/>
                    </a:lnL>
                    <a:lnR>
                      <a:noFill/>
                    </a:lnR>
                    <a:lnT w="28575"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r" defTabSz="914400" rtl="0" eaLnBrk="1" fontAlgn="base" latinLnBrk="0" hangingPunct="1">
                        <a:lnSpc>
                          <a:spcPct val="90000"/>
                        </a:lnSpc>
                        <a:spcBef>
                          <a:spcPct val="0"/>
                        </a:spcBef>
                        <a:spcAft>
                          <a:spcPct val="40000"/>
                        </a:spcAft>
                        <a:buClr>
                          <a:srgbClr val="BF0922"/>
                        </a:buClr>
                        <a:buSzTx/>
                        <a:buFont typeface="Wingdings" pitchFamily="2" charset="2"/>
                        <a:buNone/>
                        <a:tabLst/>
                      </a:pPr>
                      <a:r>
                        <a:rPr kumimoji="0" lang="en-US" sz="1400" b="1" i="0" u="none" strike="noStrike" cap="none" normalizeH="0" baseline="0" dirty="0" smtClean="0">
                          <a:ln>
                            <a:noFill/>
                          </a:ln>
                          <a:solidFill>
                            <a:schemeClr val="tx1"/>
                          </a:solidFill>
                          <a:effectLst/>
                          <a:latin typeface="Arial" pitchFamily="34" charset="0"/>
                          <a:ea typeface="ＭＳ Ｐゴシック" charset="-128"/>
                        </a:rPr>
                        <a:t>£ </a:t>
                      </a:r>
                      <a:r>
                        <a:rPr kumimoji="0" lang="en-US" sz="1400" b="1" i="0" u="none" strike="noStrike" cap="none" normalizeH="0" baseline="0" dirty="0" smtClean="0">
                          <a:ln>
                            <a:noFill/>
                          </a:ln>
                          <a:solidFill>
                            <a:schemeClr val="tx1"/>
                          </a:solidFill>
                          <a:effectLst/>
                          <a:latin typeface="Arial" pitchFamily="34" charset="0"/>
                          <a:ea typeface="ＭＳ Ｐゴシック" charset="-128"/>
                        </a:rPr>
                        <a:t>8,502</a:t>
                      </a:r>
                    </a:p>
                  </a:txBody>
                  <a:tcPr anchor="ctr" horzOverflow="overflow">
                    <a:lnL>
                      <a:noFill/>
                    </a:lnL>
                    <a:lnR>
                      <a:noFill/>
                    </a:lnR>
                    <a:lnT w="28575"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r" defTabSz="914400" rtl="0" eaLnBrk="1" fontAlgn="base" latinLnBrk="0" hangingPunct="1">
                        <a:lnSpc>
                          <a:spcPct val="90000"/>
                        </a:lnSpc>
                        <a:spcBef>
                          <a:spcPct val="0"/>
                        </a:spcBef>
                        <a:spcAft>
                          <a:spcPct val="40000"/>
                        </a:spcAft>
                        <a:buClr>
                          <a:srgbClr val="BF0922"/>
                        </a:buClr>
                        <a:buSzTx/>
                        <a:buFont typeface="Wingdings" pitchFamily="2" charset="2"/>
                        <a:buNone/>
                        <a:tabLst/>
                      </a:pPr>
                      <a:r>
                        <a:rPr kumimoji="0" lang="en-US" sz="1400" b="1" i="0" u="none" strike="noStrike" cap="none" normalizeH="0" baseline="0" smtClean="0">
                          <a:ln>
                            <a:noFill/>
                          </a:ln>
                          <a:solidFill>
                            <a:schemeClr val="tx1"/>
                          </a:solidFill>
                          <a:effectLst/>
                          <a:latin typeface="Arial" pitchFamily="34" charset="0"/>
                          <a:ea typeface="ＭＳ Ｐゴシック" charset="-128"/>
                        </a:rPr>
                        <a:t>3.7%</a:t>
                      </a:r>
                    </a:p>
                  </a:txBody>
                  <a:tcPr anchor="ctr" horzOverflow="overflow">
                    <a:lnL>
                      <a:noFill/>
                    </a:lnL>
                    <a:lnR>
                      <a:noFill/>
                    </a:lnR>
                    <a:lnT w="28575"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ctr" defTabSz="914400" rtl="0" eaLnBrk="1" fontAlgn="base" latinLnBrk="0" hangingPunct="1">
                        <a:lnSpc>
                          <a:spcPct val="90000"/>
                        </a:lnSpc>
                        <a:spcBef>
                          <a:spcPct val="0"/>
                        </a:spcBef>
                        <a:spcAft>
                          <a:spcPct val="40000"/>
                        </a:spcAft>
                        <a:buClr>
                          <a:srgbClr val="BF0922"/>
                        </a:buClr>
                        <a:buSzTx/>
                        <a:buFont typeface="Wingdings" pitchFamily="2" charset="2"/>
                        <a:buNone/>
                        <a:tabLst/>
                      </a:pPr>
                      <a:endParaRPr kumimoji="0" lang="en-US" sz="1400" b="1" i="0" u="none" strike="noStrike" cap="none" normalizeH="0" baseline="0" smtClean="0">
                        <a:ln>
                          <a:noFill/>
                        </a:ln>
                        <a:solidFill>
                          <a:schemeClr val="tx1"/>
                        </a:solidFill>
                        <a:effectLst/>
                        <a:latin typeface="Arial" pitchFamily="34" charset="0"/>
                        <a:ea typeface="ＭＳ Ｐゴシック" charset="-128"/>
                      </a:endParaRPr>
                    </a:p>
                  </a:txBody>
                  <a:tcPr anchor="ctr" horzOverflow="overflow">
                    <a:lnL>
                      <a:noFill/>
                    </a:lnL>
                    <a:lnR>
                      <a:noFill/>
                    </a:lnR>
                    <a:lnT w="28575"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ctr" defTabSz="914400" rtl="0" eaLnBrk="1" fontAlgn="base" latinLnBrk="0" hangingPunct="1">
                        <a:lnSpc>
                          <a:spcPct val="90000"/>
                        </a:lnSpc>
                        <a:spcBef>
                          <a:spcPct val="0"/>
                        </a:spcBef>
                        <a:spcAft>
                          <a:spcPct val="40000"/>
                        </a:spcAft>
                        <a:buClr>
                          <a:srgbClr val="BF0922"/>
                        </a:buClr>
                        <a:buSzTx/>
                        <a:buFont typeface="Wingdings" pitchFamily="2" charset="2"/>
                        <a:buNone/>
                        <a:tabLst/>
                      </a:pPr>
                      <a:r>
                        <a:rPr kumimoji="0" lang="en-US" sz="1400" b="1" i="0" u="none" strike="noStrike" cap="none" normalizeH="0" baseline="0" smtClean="0">
                          <a:ln>
                            <a:noFill/>
                          </a:ln>
                          <a:solidFill>
                            <a:schemeClr val="tx1"/>
                          </a:solidFill>
                          <a:effectLst/>
                          <a:latin typeface="Arial" pitchFamily="34" charset="0"/>
                          <a:ea typeface="ＭＳ Ｐゴシック" charset="-128"/>
                        </a:rPr>
                        <a:t>C</a:t>
                      </a:r>
                    </a:p>
                  </a:txBody>
                  <a:tcPr anchor="ctr" horzOverflow="overflow">
                    <a:lnL>
                      <a:noFill/>
                    </a:lnL>
                    <a:lnR cap="flat">
                      <a:noFill/>
                    </a:lnR>
                    <a:lnT w="28575" cap="flat" cmpd="sng" algn="ctr">
                      <a:solidFill>
                        <a:schemeClr val="tx1"/>
                      </a:solidFill>
                      <a:prstDash val="solid"/>
                      <a:round/>
                      <a:headEnd type="none" w="med" len="med"/>
                      <a:tailEnd type="none" w="med" len="med"/>
                    </a:lnT>
                    <a:lnB>
                      <a:noFill/>
                    </a:lnB>
                    <a:lnTlToBr>
                      <a:noFill/>
                    </a:lnTlToBr>
                    <a:lnBlToTr>
                      <a:noFill/>
                    </a:lnBlToTr>
                    <a:noFill/>
                  </a:tcPr>
                </a:tc>
              </a:tr>
              <a:tr h="454025">
                <a:tc>
                  <a:txBody>
                    <a:bodyPr/>
                    <a:lstStyle/>
                    <a:p>
                      <a:pPr marL="0" marR="0" lvl="0" indent="0" algn="l" defTabSz="914400" rtl="0" eaLnBrk="1" fontAlgn="base" latinLnBrk="0" hangingPunct="1">
                        <a:lnSpc>
                          <a:spcPct val="90000"/>
                        </a:lnSpc>
                        <a:spcBef>
                          <a:spcPct val="0"/>
                        </a:spcBef>
                        <a:spcAft>
                          <a:spcPct val="40000"/>
                        </a:spcAft>
                        <a:buClr>
                          <a:srgbClr val="BF0922"/>
                        </a:buClr>
                        <a:buSzTx/>
                        <a:buFont typeface="Wingdings" pitchFamily="2" charset="2"/>
                        <a:buNone/>
                        <a:tabLst/>
                      </a:pPr>
                      <a:r>
                        <a:rPr kumimoji="0" lang="en-US" sz="1400" b="1" i="0" u="none" strike="noStrike" cap="none" normalizeH="0" baseline="0" smtClean="0">
                          <a:ln>
                            <a:noFill/>
                          </a:ln>
                          <a:solidFill>
                            <a:schemeClr val="tx1"/>
                          </a:solidFill>
                          <a:effectLst/>
                          <a:latin typeface="Arial" pitchFamily="34" charset="0"/>
                          <a:ea typeface="ＭＳ Ｐゴシック" charset="-128"/>
                        </a:rPr>
                        <a:t>#14075</a:t>
                      </a:r>
                    </a:p>
                  </a:txBody>
                  <a:tcPr anchor="ctr"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90000"/>
                        </a:lnSpc>
                        <a:spcBef>
                          <a:spcPct val="0"/>
                        </a:spcBef>
                        <a:spcAft>
                          <a:spcPct val="40000"/>
                        </a:spcAft>
                        <a:buClr>
                          <a:srgbClr val="BF0922"/>
                        </a:buClr>
                        <a:buSzTx/>
                        <a:buFont typeface="Wingdings" pitchFamily="2" charset="2"/>
                        <a:buNone/>
                        <a:tabLst/>
                      </a:pPr>
                      <a:endParaRPr kumimoji="0" lang="en-US" sz="1400" b="1" i="0" u="none" strike="noStrike" cap="none" normalizeH="0" baseline="0" smtClean="0">
                        <a:ln>
                          <a:noFill/>
                        </a:ln>
                        <a:solidFill>
                          <a:schemeClr val="tx1"/>
                        </a:solidFill>
                        <a:effectLst/>
                        <a:latin typeface="Arial" pitchFamily="34" charset="0"/>
                        <a:ea typeface="ＭＳ Ｐゴシック" charset="-128"/>
                      </a:endParaRPr>
                    </a:p>
                  </a:txBody>
                  <a:tcPr anchor="ctr" horzOverflow="overflow">
                    <a:lnL>
                      <a:noFill/>
                    </a:lnL>
                    <a:lnR>
                      <a:noFill/>
                    </a:lnR>
                    <a:lnT>
                      <a:noFill/>
                    </a:lnT>
                    <a:lnB>
                      <a:noFill/>
                    </a:lnB>
                    <a:lnTlToBr>
                      <a:noFill/>
                    </a:lnTlToBr>
                    <a:lnBlToTr>
                      <a:noFill/>
                    </a:lnBlToTr>
                    <a:noFill/>
                  </a:tcPr>
                </a:tc>
                <a:tc>
                  <a:txBody>
                    <a:bodyPr/>
                    <a:lstStyle/>
                    <a:p>
                      <a:pPr marL="0" marR="0" lvl="0" indent="0" algn="r" defTabSz="914400" rtl="0" eaLnBrk="1" fontAlgn="base" latinLnBrk="0" hangingPunct="1">
                        <a:lnSpc>
                          <a:spcPct val="90000"/>
                        </a:lnSpc>
                        <a:spcBef>
                          <a:spcPct val="0"/>
                        </a:spcBef>
                        <a:spcAft>
                          <a:spcPct val="40000"/>
                        </a:spcAft>
                        <a:buClr>
                          <a:srgbClr val="BF0922"/>
                        </a:buClr>
                        <a:buSzTx/>
                        <a:buFont typeface="Wingdings" pitchFamily="2" charset="2"/>
                        <a:buNone/>
                        <a:tabLst/>
                      </a:pPr>
                      <a:r>
                        <a:rPr kumimoji="0" lang="en-US" sz="1400" b="1" i="0" u="none" strike="noStrike" cap="none" normalizeH="0" baseline="0" smtClean="0">
                          <a:ln>
                            <a:noFill/>
                          </a:ln>
                          <a:solidFill>
                            <a:schemeClr val="tx1"/>
                          </a:solidFill>
                          <a:effectLst/>
                          <a:latin typeface="Arial" pitchFamily="34" charset="0"/>
                          <a:ea typeface="ＭＳ Ｐゴシック" charset="-128"/>
                        </a:rPr>
                        <a:t>2,000</a:t>
                      </a:r>
                    </a:p>
                  </a:txBody>
                  <a:tcPr anchor="ctr" horzOverflow="overflow">
                    <a:lnL>
                      <a:noFill/>
                    </a:lnL>
                    <a:lnR>
                      <a:noFill/>
                    </a:lnR>
                    <a:lnT>
                      <a:noFill/>
                    </a:lnT>
                    <a:lnB>
                      <a:noFill/>
                    </a:lnB>
                    <a:lnTlToBr>
                      <a:noFill/>
                    </a:lnTlToBr>
                    <a:lnBlToTr>
                      <a:noFill/>
                    </a:lnBlToTr>
                    <a:noFill/>
                  </a:tcPr>
                </a:tc>
                <a:tc>
                  <a:txBody>
                    <a:bodyPr/>
                    <a:lstStyle/>
                    <a:p>
                      <a:pPr marL="0" marR="0" lvl="0" indent="0" algn="r" defTabSz="914400" rtl="0" eaLnBrk="1" fontAlgn="base" latinLnBrk="0" hangingPunct="1">
                        <a:lnSpc>
                          <a:spcPct val="90000"/>
                        </a:lnSpc>
                        <a:spcBef>
                          <a:spcPct val="0"/>
                        </a:spcBef>
                        <a:spcAft>
                          <a:spcPct val="40000"/>
                        </a:spcAft>
                        <a:buClr>
                          <a:srgbClr val="BF0922"/>
                        </a:buClr>
                        <a:buSzTx/>
                        <a:buFont typeface="Wingdings" pitchFamily="2" charset="2"/>
                        <a:buNone/>
                        <a:tabLst/>
                      </a:pPr>
                      <a:endParaRPr kumimoji="0" lang="en-US" sz="1400" b="1" i="0" u="none" strike="noStrike" cap="none" normalizeH="0" baseline="0" smtClean="0">
                        <a:ln>
                          <a:noFill/>
                        </a:ln>
                        <a:solidFill>
                          <a:schemeClr val="tx1"/>
                        </a:solidFill>
                        <a:effectLst/>
                        <a:latin typeface="Arial" pitchFamily="34" charset="0"/>
                        <a:ea typeface="ＭＳ Ｐゴシック" charset="-128"/>
                      </a:endParaRPr>
                    </a:p>
                  </a:txBody>
                  <a:tcPr anchor="ctr" horzOverflow="overflow">
                    <a:lnL>
                      <a:noFill/>
                    </a:lnL>
                    <a:lnR>
                      <a:noFill/>
                    </a:lnR>
                    <a:lnT>
                      <a:noFill/>
                    </a:lnT>
                    <a:lnB>
                      <a:noFill/>
                    </a:lnB>
                    <a:lnTlToBr>
                      <a:noFill/>
                    </a:lnTlToBr>
                    <a:lnBlToTr>
                      <a:noFill/>
                    </a:lnBlToTr>
                    <a:noFill/>
                  </a:tcPr>
                </a:tc>
                <a:tc>
                  <a:txBody>
                    <a:bodyPr/>
                    <a:lstStyle/>
                    <a:p>
                      <a:pPr marL="0" marR="0" lvl="0" indent="0" algn="r" defTabSz="914400" rtl="0" eaLnBrk="1" fontAlgn="base" latinLnBrk="0" hangingPunct="1">
                        <a:lnSpc>
                          <a:spcPct val="90000"/>
                        </a:lnSpc>
                        <a:spcBef>
                          <a:spcPct val="0"/>
                        </a:spcBef>
                        <a:spcAft>
                          <a:spcPct val="40000"/>
                        </a:spcAft>
                        <a:buClr>
                          <a:srgbClr val="BF0922"/>
                        </a:buClr>
                        <a:buSzTx/>
                        <a:buFont typeface="Wingdings" pitchFamily="2" charset="2"/>
                        <a:buNone/>
                        <a:tabLst/>
                      </a:pPr>
                      <a:r>
                        <a:rPr kumimoji="0" lang="en-US" sz="1400" b="1" i="0" u="none" strike="noStrike" cap="none" normalizeH="0" baseline="0" smtClean="0">
                          <a:ln>
                            <a:noFill/>
                          </a:ln>
                          <a:solidFill>
                            <a:schemeClr val="tx1"/>
                          </a:solidFill>
                          <a:effectLst/>
                          <a:latin typeface="Arial" pitchFamily="34" charset="0"/>
                          <a:ea typeface="ＭＳ Ｐゴシック" charset="-128"/>
                        </a:rPr>
                        <a:t>.60</a:t>
                      </a:r>
                    </a:p>
                  </a:txBody>
                  <a:tcPr anchor="ctr" horzOverflow="overflow">
                    <a:lnL>
                      <a:noFill/>
                    </a:lnL>
                    <a:lnR>
                      <a:noFill/>
                    </a:lnR>
                    <a:lnT>
                      <a:noFill/>
                    </a:lnT>
                    <a:lnB>
                      <a:noFill/>
                    </a:lnB>
                    <a:lnTlToBr>
                      <a:noFill/>
                    </a:lnTlToBr>
                    <a:lnBlToTr>
                      <a:noFill/>
                    </a:lnBlToTr>
                    <a:noFill/>
                  </a:tcPr>
                </a:tc>
                <a:tc>
                  <a:txBody>
                    <a:bodyPr/>
                    <a:lstStyle/>
                    <a:p>
                      <a:pPr marL="0" marR="0" lvl="0" indent="0" algn="r" defTabSz="914400" rtl="0" eaLnBrk="1" fontAlgn="base" latinLnBrk="0" hangingPunct="1">
                        <a:lnSpc>
                          <a:spcPct val="90000"/>
                        </a:lnSpc>
                        <a:spcBef>
                          <a:spcPct val="0"/>
                        </a:spcBef>
                        <a:spcAft>
                          <a:spcPct val="40000"/>
                        </a:spcAft>
                        <a:buClr>
                          <a:srgbClr val="BF0922"/>
                        </a:buClr>
                        <a:buSzTx/>
                        <a:buFont typeface="Wingdings" pitchFamily="2" charset="2"/>
                        <a:buNone/>
                        <a:tabLst/>
                      </a:pPr>
                      <a:endParaRPr kumimoji="0" lang="en-US" sz="1400" b="1" i="0" u="none" strike="noStrike" cap="none" normalizeH="0" baseline="0" smtClean="0">
                        <a:ln>
                          <a:noFill/>
                        </a:ln>
                        <a:solidFill>
                          <a:schemeClr val="tx1"/>
                        </a:solidFill>
                        <a:effectLst/>
                        <a:latin typeface="Arial" pitchFamily="34" charset="0"/>
                        <a:ea typeface="ＭＳ Ｐゴシック" charset="-128"/>
                      </a:endParaRPr>
                    </a:p>
                  </a:txBody>
                  <a:tcPr anchor="ctr" horzOverflow="overflow">
                    <a:lnL>
                      <a:noFill/>
                    </a:lnL>
                    <a:lnR>
                      <a:noFill/>
                    </a:lnR>
                    <a:lnT>
                      <a:noFill/>
                    </a:lnT>
                    <a:lnB>
                      <a:noFill/>
                    </a:lnB>
                    <a:lnTlToBr>
                      <a:noFill/>
                    </a:lnTlToBr>
                    <a:lnBlToTr>
                      <a:noFill/>
                    </a:lnBlToTr>
                    <a:noFill/>
                  </a:tcPr>
                </a:tc>
                <a:tc>
                  <a:txBody>
                    <a:bodyPr/>
                    <a:lstStyle/>
                    <a:p>
                      <a:pPr marL="0" marR="0" lvl="0" indent="0" algn="r" defTabSz="914400" rtl="0" eaLnBrk="1" fontAlgn="base" latinLnBrk="0" hangingPunct="1">
                        <a:lnSpc>
                          <a:spcPct val="90000"/>
                        </a:lnSpc>
                        <a:spcBef>
                          <a:spcPct val="0"/>
                        </a:spcBef>
                        <a:spcAft>
                          <a:spcPct val="40000"/>
                        </a:spcAft>
                        <a:buClr>
                          <a:srgbClr val="BF0922"/>
                        </a:buClr>
                        <a:buSzTx/>
                        <a:buFont typeface="Wingdings" pitchFamily="2" charset="2"/>
                        <a:buNone/>
                        <a:tabLst/>
                      </a:pPr>
                      <a:r>
                        <a:rPr kumimoji="0" lang="en-US" sz="1400" b="1" i="0" u="none" strike="noStrike" cap="none" normalizeH="0" baseline="0" smtClean="0">
                          <a:ln>
                            <a:noFill/>
                          </a:ln>
                          <a:solidFill>
                            <a:schemeClr val="tx1"/>
                          </a:solidFill>
                          <a:effectLst/>
                          <a:latin typeface="Arial" pitchFamily="34" charset="0"/>
                          <a:ea typeface="ＭＳ Ｐゴシック" charset="-128"/>
                        </a:rPr>
                        <a:t>1,200</a:t>
                      </a:r>
                    </a:p>
                  </a:txBody>
                  <a:tcPr anchor="ctr" horzOverflow="overflow">
                    <a:lnL>
                      <a:noFill/>
                    </a:lnL>
                    <a:lnR>
                      <a:noFill/>
                    </a:lnR>
                    <a:lnT>
                      <a:noFill/>
                    </a:lnT>
                    <a:lnB>
                      <a:noFill/>
                    </a:lnB>
                    <a:lnTlToBr>
                      <a:noFill/>
                    </a:lnTlToBr>
                    <a:lnBlToTr>
                      <a:noFill/>
                    </a:lnBlToTr>
                    <a:noFill/>
                  </a:tcPr>
                </a:tc>
                <a:tc>
                  <a:txBody>
                    <a:bodyPr/>
                    <a:lstStyle/>
                    <a:p>
                      <a:pPr marL="0" marR="0" lvl="0" indent="0" algn="r" defTabSz="914400" rtl="0" eaLnBrk="1" fontAlgn="base" latinLnBrk="0" hangingPunct="1">
                        <a:lnSpc>
                          <a:spcPct val="90000"/>
                        </a:lnSpc>
                        <a:spcBef>
                          <a:spcPct val="0"/>
                        </a:spcBef>
                        <a:spcAft>
                          <a:spcPct val="40000"/>
                        </a:spcAft>
                        <a:buClr>
                          <a:srgbClr val="BF0922"/>
                        </a:buClr>
                        <a:buSzTx/>
                        <a:buFont typeface="Wingdings" pitchFamily="2" charset="2"/>
                        <a:buNone/>
                        <a:tabLst/>
                      </a:pPr>
                      <a:r>
                        <a:rPr kumimoji="0" lang="en-US" sz="1400" b="1" i="0" u="none" strike="noStrike" cap="none" normalizeH="0" baseline="0" smtClean="0">
                          <a:ln>
                            <a:noFill/>
                          </a:ln>
                          <a:solidFill>
                            <a:schemeClr val="tx1"/>
                          </a:solidFill>
                          <a:effectLst/>
                          <a:latin typeface="Arial" pitchFamily="34" charset="0"/>
                          <a:ea typeface="ＭＳ Ｐゴシック" charset="-128"/>
                        </a:rPr>
                        <a:t>.5%</a:t>
                      </a:r>
                    </a:p>
                  </a:txBody>
                  <a:tcPr anchor="ctr"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90000"/>
                        </a:lnSpc>
                        <a:spcBef>
                          <a:spcPct val="0"/>
                        </a:spcBef>
                        <a:spcAft>
                          <a:spcPct val="40000"/>
                        </a:spcAft>
                        <a:buClr>
                          <a:srgbClr val="BF0922"/>
                        </a:buClr>
                        <a:buSzTx/>
                        <a:buFont typeface="Wingdings" pitchFamily="2" charset="2"/>
                        <a:buNone/>
                        <a:tabLst/>
                      </a:pPr>
                      <a:endParaRPr kumimoji="0" lang="en-US" sz="1400" b="1" i="0" u="none" strike="noStrike" cap="none" normalizeH="0" baseline="0" smtClean="0">
                        <a:ln>
                          <a:noFill/>
                        </a:ln>
                        <a:solidFill>
                          <a:schemeClr val="tx1"/>
                        </a:solidFill>
                        <a:effectLst/>
                        <a:latin typeface="Arial" pitchFamily="34" charset="0"/>
                        <a:ea typeface="ＭＳ Ｐゴシック" charset="-128"/>
                      </a:endParaRPr>
                    </a:p>
                  </a:txBody>
                  <a:tcPr anchor="ctr" horzOverflow="overflow">
                    <a:lnL>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90000"/>
                        </a:lnSpc>
                        <a:spcBef>
                          <a:spcPct val="0"/>
                        </a:spcBef>
                        <a:spcAft>
                          <a:spcPct val="40000"/>
                        </a:spcAft>
                        <a:buClr>
                          <a:srgbClr val="BF0922"/>
                        </a:buClr>
                        <a:buSzTx/>
                        <a:buFont typeface="Wingdings" pitchFamily="2" charset="2"/>
                        <a:buNone/>
                        <a:tabLst/>
                      </a:pPr>
                      <a:r>
                        <a:rPr kumimoji="0" lang="en-US" sz="1400" b="1" i="0" u="none" strike="noStrike" cap="none" normalizeH="0" baseline="0" smtClean="0">
                          <a:ln>
                            <a:noFill/>
                          </a:ln>
                          <a:solidFill>
                            <a:schemeClr val="tx1"/>
                          </a:solidFill>
                          <a:effectLst/>
                          <a:latin typeface="Arial" pitchFamily="34" charset="0"/>
                          <a:ea typeface="ＭＳ Ｐゴシック" charset="-128"/>
                        </a:rPr>
                        <a:t>C</a:t>
                      </a:r>
                    </a:p>
                  </a:txBody>
                  <a:tcPr anchor="ctr" horzOverflow="overflow">
                    <a:lnL>
                      <a:noFill/>
                    </a:lnL>
                    <a:lnR cap="flat">
                      <a:noFill/>
                    </a:lnR>
                    <a:lnT>
                      <a:noFill/>
                    </a:lnT>
                    <a:lnB>
                      <a:noFill/>
                    </a:lnB>
                    <a:lnTlToBr>
                      <a:noFill/>
                    </a:lnTlToBr>
                    <a:lnBlToTr>
                      <a:noFill/>
                    </a:lnBlToTr>
                    <a:noFill/>
                  </a:tcPr>
                </a:tc>
              </a:tr>
              <a:tr h="460375">
                <a:tc>
                  <a:txBody>
                    <a:bodyPr/>
                    <a:lstStyle/>
                    <a:p>
                      <a:pPr marL="0" marR="0" lvl="0" indent="0" algn="l" defTabSz="914400" rtl="0" eaLnBrk="1" fontAlgn="base" latinLnBrk="0" hangingPunct="1">
                        <a:lnSpc>
                          <a:spcPct val="90000"/>
                        </a:lnSpc>
                        <a:spcBef>
                          <a:spcPct val="0"/>
                        </a:spcBef>
                        <a:spcAft>
                          <a:spcPct val="40000"/>
                        </a:spcAft>
                        <a:buClr>
                          <a:srgbClr val="BF0922"/>
                        </a:buClr>
                        <a:buSzTx/>
                        <a:buFont typeface="Wingdings" pitchFamily="2" charset="2"/>
                        <a:buNone/>
                        <a:tabLst/>
                      </a:pPr>
                      <a:r>
                        <a:rPr kumimoji="0" lang="en-US" sz="1400" b="1" i="0" u="none" strike="noStrike" cap="none" normalizeH="0" baseline="0" smtClean="0">
                          <a:ln>
                            <a:noFill/>
                          </a:ln>
                          <a:solidFill>
                            <a:schemeClr val="tx1"/>
                          </a:solidFill>
                          <a:effectLst/>
                          <a:latin typeface="Arial" pitchFamily="34" charset="0"/>
                          <a:ea typeface="ＭＳ Ｐゴシック" charset="-128"/>
                        </a:rPr>
                        <a:t>#01036</a:t>
                      </a:r>
                    </a:p>
                  </a:txBody>
                  <a:tcPr anchor="ctr" horzOverflow="overflow">
                    <a:lnL cap="flat">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90000"/>
                        </a:lnSpc>
                        <a:spcBef>
                          <a:spcPct val="0"/>
                        </a:spcBef>
                        <a:spcAft>
                          <a:spcPct val="40000"/>
                        </a:spcAft>
                        <a:buClr>
                          <a:srgbClr val="BF0922"/>
                        </a:buClr>
                        <a:buSzTx/>
                        <a:buFont typeface="Wingdings" pitchFamily="2" charset="2"/>
                        <a:buNone/>
                        <a:tabLst/>
                      </a:pPr>
                      <a:r>
                        <a:rPr kumimoji="0" lang="en-US" sz="1400" b="1" i="0" u="none" strike="noStrike" cap="none" normalizeH="0" baseline="0" smtClean="0">
                          <a:ln>
                            <a:noFill/>
                          </a:ln>
                          <a:solidFill>
                            <a:schemeClr val="tx1"/>
                          </a:solidFill>
                          <a:effectLst/>
                          <a:latin typeface="Arial" pitchFamily="34" charset="0"/>
                          <a:ea typeface="ＭＳ Ｐゴシック" charset="-128"/>
                        </a:rPr>
                        <a:t>50%</a:t>
                      </a:r>
                    </a:p>
                  </a:txBody>
                  <a:tcPr anchor="ctr" horzOverflow="overflow">
                    <a:lnL>
                      <a:noFill/>
                    </a:lnL>
                    <a:lnR>
                      <a:noFill/>
                    </a:lnR>
                    <a:lnT>
                      <a:noFill/>
                    </a:lnT>
                    <a:lnB>
                      <a:noFill/>
                    </a:lnB>
                    <a:lnTlToBr>
                      <a:noFill/>
                    </a:lnTlToBr>
                    <a:lnBlToTr>
                      <a:noFill/>
                    </a:lnBlToTr>
                    <a:noFill/>
                  </a:tcPr>
                </a:tc>
                <a:tc>
                  <a:txBody>
                    <a:bodyPr/>
                    <a:lstStyle/>
                    <a:p>
                      <a:pPr marL="0" marR="0" lvl="0" indent="0" algn="r" defTabSz="914400" rtl="0" eaLnBrk="1" fontAlgn="base" latinLnBrk="0" hangingPunct="1">
                        <a:lnSpc>
                          <a:spcPct val="90000"/>
                        </a:lnSpc>
                        <a:spcBef>
                          <a:spcPct val="0"/>
                        </a:spcBef>
                        <a:spcAft>
                          <a:spcPct val="40000"/>
                        </a:spcAft>
                        <a:buClr>
                          <a:srgbClr val="BF0922"/>
                        </a:buClr>
                        <a:buSzTx/>
                        <a:buFont typeface="Wingdings" pitchFamily="2" charset="2"/>
                        <a:buNone/>
                        <a:tabLst/>
                      </a:pPr>
                      <a:r>
                        <a:rPr kumimoji="0" lang="en-US" sz="1400" b="1" i="0" u="none" strike="noStrike" cap="none" normalizeH="0" baseline="0" smtClean="0">
                          <a:ln>
                            <a:noFill/>
                          </a:ln>
                          <a:solidFill>
                            <a:schemeClr val="tx1"/>
                          </a:solidFill>
                          <a:effectLst/>
                          <a:latin typeface="Arial" pitchFamily="34" charset="0"/>
                          <a:ea typeface="ＭＳ Ｐゴシック" charset="-128"/>
                        </a:rPr>
                        <a:t>100</a:t>
                      </a:r>
                    </a:p>
                  </a:txBody>
                  <a:tcPr anchor="ctr" horzOverflow="overflow">
                    <a:lnL>
                      <a:noFill/>
                    </a:lnL>
                    <a:lnR>
                      <a:noFill/>
                    </a:lnR>
                    <a:lnT>
                      <a:noFill/>
                    </a:lnT>
                    <a:lnB>
                      <a:noFill/>
                    </a:lnB>
                    <a:lnTlToBr>
                      <a:noFill/>
                    </a:lnTlToBr>
                    <a:lnBlToTr>
                      <a:noFill/>
                    </a:lnBlToTr>
                    <a:noFill/>
                  </a:tcPr>
                </a:tc>
                <a:tc>
                  <a:txBody>
                    <a:bodyPr/>
                    <a:lstStyle/>
                    <a:p>
                      <a:pPr marL="0" marR="0" lvl="0" indent="0" algn="r" defTabSz="914400" rtl="0" eaLnBrk="1" fontAlgn="base" latinLnBrk="0" hangingPunct="1">
                        <a:lnSpc>
                          <a:spcPct val="90000"/>
                        </a:lnSpc>
                        <a:spcBef>
                          <a:spcPct val="0"/>
                        </a:spcBef>
                        <a:spcAft>
                          <a:spcPct val="40000"/>
                        </a:spcAft>
                        <a:buClr>
                          <a:srgbClr val="BF0922"/>
                        </a:buClr>
                        <a:buSzTx/>
                        <a:buFont typeface="Wingdings" pitchFamily="2" charset="2"/>
                        <a:buNone/>
                        <a:tabLst/>
                      </a:pPr>
                      <a:endParaRPr kumimoji="0" lang="en-US" sz="1400" b="1" i="0" u="none" strike="noStrike" cap="none" normalizeH="0" baseline="0" smtClean="0">
                        <a:ln>
                          <a:noFill/>
                        </a:ln>
                        <a:solidFill>
                          <a:schemeClr val="tx1"/>
                        </a:solidFill>
                        <a:effectLst/>
                        <a:latin typeface="Arial" pitchFamily="34" charset="0"/>
                        <a:ea typeface="ＭＳ Ｐゴシック" charset="-128"/>
                      </a:endParaRPr>
                    </a:p>
                  </a:txBody>
                  <a:tcPr anchor="ctr" horzOverflow="overflow">
                    <a:lnL>
                      <a:noFill/>
                    </a:lnL>
                    <a:lnR>
                      <a:noFill/>
                    </a:lnR>
                    <a:lnT>
                      <a:noFill/>
                    </a:lnT>
                    <a:lnB>
                      <a:noFill/>
                    </a:lnB>
                    <a:lnTlToBr>
                      <a:noFill/>
                    </a:lnTlToBr>
                    <a:lnBlToTr>
                      <a:noFill/>
                    </a:lnBlToTr>
                    <a:noFill/>
                  </a:tcPr>
                </a:tc>
                <a:tc>
                  <a:txBody>
                    <a:bodyPr/>
                    <a:lstStyle/>
                    <a:p>
                      <a:pPr marL="0" marR="0" lvl="0" indent="0" algn="r" defTabSz="914400" rtl="0" eaLnBrk="1" fontAlgn="base" latinLnBrk="0" hangingPunct="1">
                        <a:lnSpc>
                          <a:spcPct val="90000"/>
                        </a:lnSpc>
                        <a:spcBef>
                          <a:spcPct val="0"/>
                        </a:spcBef>
                        <a:spcAft>
                          <a:spcPct val="40000"/>
                        </a:spcAft>
                        <a:buClr>
                          <a:srgbClr val="BF0922"/>
                        </a:buClr>
                        <a:buSzTx/>
                        <a:buFont typeface="Wingdings" pitchFamily="2" charset="2"/>
                        <a:buNone/>
                        <a:tabLst/>
                      </a:pPr>
                      <a:r>
                        <a:rPr kumimoji="0" lang="en-US" sz="1400" b="1" i="0" u="none" strike="noStrike" cap="none" normalizeH="0" baseline="0" smtClean="0">
                          <a:ln>
                            <a:noFill/>
                          </a:ln>
                          <a:solidFill>
                            <a:schemeClr val="tx1"/>
                          </a:solidFill>
                          <a:effectLst/>
                          <a:latin typeface="Arial" pitchFamily="34" charset="0"/>
                          <a:ea typeface="ＭＳ Ｐゴシック" charset="-128"/>
                        </a:rPr>
                        <a:t>8.50</a:t>
                      </a:r>
                    </a:p>
                  </a:txBody>
                  <a:tcPr anchor="ctr" horzOverflow="overflow">
                    <a:lnL>
                      <a:noFill/>
                    </a:lnL>
                    <a:lnR>
                      <a:noFill/>
                    </a:lnR>
                    <a:lnT>
                      <a:noFill/>
                    </a:lnT>
                    <a:lnB>
                      <a:noFill/>
                    </a:lnB>
                    <a:lnTlToBr>
                      <a:noFill/>
                    </a:lnTlToBr>
                    <a:lnBlToTr>
                      <a:noFill/>
                    </a:lnBlToTr>
                    <a:noFill/>
                  </a:tcPr>
                </a:tc>
                <a:tc>
                  <a:txBody>
                    <a:bodyPr/>
                    <a:lstStyle/>
                    <a:p>
                      <a:pPr marL="0" marR="0" lvl="0" indent="0" algn="r" defTabSz="914400" rtl="0" eaLnBrk="1" fontAlgn="base" latinLnBrk="0" hangingPunct="1">
                        <a:lnSpc>
                          <a:spcPct val="90000"/>
                        </a:lnSpc>
                        <a:spcBef>
                          <a:spcPct val="0"/>
                        </a:spcBef>
                        <a:spcAft>
                          <a:spcPct val="40000"/>
                        </a:spcAft>
                        <a:buClr>
                          <a:srgbClr val="BF0922"/>
                        </a:buClr>
                        <a:buSzTx/>
                        <a:buFont typeface="Wingdings" pitchFamily="2" charset="2"/>
                        <a:buNone/>
                        <a:tabLst/>
                      </a:pPr>
                      <a:endParaRPr kumimoji="0" lang="en-US" sz="1400" b="1" i="0" u="none" strike="noStrike" cap="none" normalizeH="0" baseline="0" smtClean="0">
                        <a:ln>
                          <a:noFill/>
                        </a:ln>
                        <a:solidFill>
                          <a:schemeClr val="tx1"/>
                        </a:solidFill>
                        <a:effectLst/>
                        <a:latin typeface="Arial" pitchFamily="34" charset="0"/>
                        <a:ea typeface="ＭＳ Ｐゴシック" charset="-128"/>
                      </a:endParaRPr>
                    </a:p>
                  </a:txBody>
                  <a:tcPr anchor="ctr" horzOverflow="overflow">
                    <a:lnL>
                      <a:noFill/>
                    </a:lnL>
                    <a:lnR>
                      <a:noFill/>
                    </a:lnR>
                    <a:lnT>
                      <a:noFill/>
                    </a:lnT>
                    <a:lnB>
                      <a:noFill/>
                    </a:lnB>
                    <a:lnTlToBr>
                      <a:noFill/>
                    </a:lnTlToBr>
                    <a:lnBlToTr>
                      <a:noFill/>
                    </a:lnBlToTr>
                    <a:noFill/>
                  </a:tcPr>
                </a:tc>
                <a:tc>
                  <a:txBody>
                    <a:bodyPr/>
                    <a:lstStyle/>
                    <a:p>
                      <a:pPr marL="0" marR="0" lvl="0" indent="0" algn="r" defTabSz="914400" rtl="0" eaLnBrk="1" fontAlgn="base" latinLnBrk="0" hangingPunct="1">
                        <a:lnSpc>
                          <a:spcPct val="90000"/>
                        </a:lnSpc>
                        <a:spcBef>
                          <a:spcPct val="0"/>
                        </a:spcBef>
                        <a:spcAft>
                          <a:spcPct val="40000"/>
                        </a:spcAft>
                        <a:buClr>
                          <a:srgbClr val="BF0922"/>
                        </a:buClr>
                        <a:buSzTx/>
                        <a:buFont typeface="Wingdings" pitchFamily="2" charset="2"/>
                        <a:buNone/>
                        <a:tabLst/>
                      </a:pPr>
                      <a:r>
                        <a:rPr kumimoji="0" lang="en-US" sz="1400" b="1" i="0" u="none" strike="noStrike" cap="none" normalizeH="0" baseline="0" smtClean="0">
                          <a:ln>
                            <a:noFill/>
                          </a:ln>
                          <a:solidFill>
                            <a:schemeClr val="tx1"/>
                          </a:solidFill>
                          <a:effectLst/>
                          <a:latin typeface="Arial" pitchFamily="34" charset="0"/>
                          <a:ea typeface="ＭＳ Ｐゴシック" charset="-128"/>
                        </a:rPr>
                        <a:t>850</a:t>
                      </a:r>
                    </a:p>
                  </a:txBody>
                  <a:tcPr anchor="ctr" horzOverflow="overflow">
                    <a:lnL>
                      <a:noFill/>
                    </a:lnL>
                    <a:lnR>
                      <a:noFill/>
                    </a:lnR>
                    <a:lnT>
                      <a:noFill/>
                    </a:lnT>
                    <a:lnB>
                      <a:noFill/>
                    </a:lnB>
                    <a:lnTlToBr>
                      <a:noFill/>
                    </a:lnTlToBr>
                    <a:lnBlToTr>
                      <a:noFill/>
                    </a:lnBlToTr>
                    <a:noFill/>
                  </a:tcPr>
                </a:tc>
                <a:tc>
                  <a:txBody>
                    <a:bodyPr/>
                    <a:lstStyle/>
                    <a:p>
                      <a:pPr marL="0" marR="0" lvl="0" indent="0" algn="r" defTabSz="914400" rtl="0" eaLnBrk="1" fontAlgn="base" latinLnBrk="0" hangingPunct="1">
                        <a:lnSpc>
                          <a:spcPct val="90000"/>
                        </a:lnSpc>
                        <a:spcBef>
                          <a:spcPct val="0"/>
                        </a:spcBef>
                        <a:spcAft>
                          <a:spcPct val="40000"/>
                        </a:spcAft>
                        <a:buClr>
                          <a:srgbClr val="BF0922"/>
                        </a:buClr>
                        <a:buSzTx/>
                        <a:buFont typeface="Wingdings" pitchFamily="2" charset="2"/>
                        <a:buNone/>
                        <a:tabLst/>
                      </a:pPr>
                      <a:r>
                        <a:rPr kumimoji="0" lang="en-US" sz="1400" b="1" i="0" u="none" strike="noStrike" cap="none" normalizeH="0" baseline="0" smtClean="0">
                          <a:ln>
                            <a:noFill/>
                          </a:ln>
                          <a:solidFill>
                            <a:schemeClr val="tx1"/>
                          </a:solidFill>
                          <a:effectLst/>
                          <a:latin typeface="Arial" pitchFamily="34" charset="0"/>
                          <a:ea typeface="ＭＳ Ｐゴシック" charset="-128"/>
                        </a:rPr>
                        <a:t>.4%</a:t>
                      </a:r>
                    </a:p>
                  </a:txBody>
                  <a:tcPr anchor="ctr" horzOverflow="overflow">
                    <a:lnL>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90000"/>
                        </a:lnSpc>
                        <a:spcBef>
                          <a:spcPct val="0"/>
                        </a:spcBef>
                        <a:spcAft>
                          <a:spcPct val="40000"/>
                        </a:spcAft>
                        <a:buClr>
                          <a:srgbClr val="BF0922"/>
                        </a:buClr>
                        <a:buSzTx/>
                        <a:buFont typeface="Wingdings" pitchFamily="2" charset="2"/>
                        <a:buNone/>
                        <a:tabLst/>
                      </a:pPr>
                      <a:endParaRPr kumimoji="0" lang="en-US" sz="1400" b="1" i="0" u="none" strike="noStrike" cap="none" normalizeH="0" baseline="0" smtClean="0">
                        <a:ln>
                          <a:noFill/>
                        </a:ln>
                        <a:solidFill>
                          <a:schemeClr val="tx1"/>
                        </a:solidFill>
                        <a:effectLst/>
                        <a:latin typeface="Arial" pitchFamily="34" charset="0"/>
                        <a:ea typeface="ＭＳ Ｐゴシック" charset="-128"/>
                      </a:endParaRPr>
                    </a:p>
                  </a:txBody>
                  <a:tcPr anchor="ctr" horzOverflow="overflow">
                    <a:lnL>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90000"/>
                        </a:lnSpc>
                        <a:spcBef>
                          <a:spcPct val="0"/>
                        </a:spcBef>
                        <a:spcAft>
                          <a:spcPct val="40000"/>
                        </a:spcAft>
                        <a:buClr>
                          <a:srgbClr val="BF0922"/>
                        </a:buClr>
                        <a:buSzTx/>
                        <a:buFont typeface="Wingdings" pitchFamily="2" charset="2"/>
                        <a:buNone/>
                        <a:tabLst/>
                      </a:pPr>
                      <a:r>
                        <a:rPr kumimoji="0" lang="en-US" sz="1400" b="1" i="0" u="none" strike="noStrike" cap="none" normalizeH="0" baseline="0" smtClean="0">
                          <a:ln>
                            <a:noFill/>
                          </a:ln>
                          <a:solidFill>
                            <a:schemeClr val="tx1"/>
                          </a:solidFill>
                          <a:effectLst/>
                          <a:latin typeface="Arial" pitchFamily="34" charset="0"/>
                          <a:ea typeface="ＭＳ Ｐゴシック" charset="-128"/>
                        </a:rPr>
                        <a:t>C</a:t>
                      </a:r>
                    </a:p>
                  </a:txBody>
                  <a:tcPr anchor="ctr" horzOverflow="overflow">
                    <a:lnL>
                      <a:noFill/>
                    </a:lnL>
                    <a:lnR cap="flat">
                      <a:noFill/>
                    </a:lnR>
                    <a:lnT>
                      <a:noFill/>
                    </a:lnT>
                    <a:lnB>
                      <a:noFill/>
                    </a:lnB>
                    <a:lnTlToBr>
                      <a:noFill/>
                    </a:lnTlToBr>
                    <a:lnBlToTr>
                      <a:noFill/>
                    </a:lnBlToTr>
                    <a:noFill/>
                  </a:tcPr>
                </a:tc>
              </a:tr>
              <a:tr h="419100">
                <a:tc>
                  <a:txBody>
                    <a:bodyPr/>
                    <a:lstStyle/>
                    <a:p>
                      <a:pPr marL="0" marR="0" lvl="0" indent="0" algn="l" defTabSz="914400" rtl="0" eaLnBrk="1" fontAlgn="base" latinLnBrk="0" hangingPunct="1">
                        <a:lnSpc>
                          <a:spcPct val="90000"/>
                        </a:lnSpc>
                        <a:spcBef>
                          <a:spcPct val="0"/>
                        </a:spcBef>
                        <a:spcAft>
                          <a:spcPct val="40000"/>
                        </a:spcAft>
                        <a:buClr>
                          <a:srgbClr val="BF0922"/>
                        </a:buClr>
                        <a:buSzTx/>
                        <a:buFont typeface="Wingdings" pitchFamily="2" charset="2"/>
                        <a:buNone/>
                        <a:tabLst/>
                      </a:pPr>
                      <a:r>
                        <a:rPr kumimoji="0" lang="en-US" sz="1400" b="1" i="0" u="none" strike="noStrike" cap="none" normalizeH="0" baseline="0" smtClean="0">
                          <a:ln>
                            <a:noFill/>
                          </a:ln>
                          <a:solidFill>
                            <a:schemeClr val="tx1"/>
                          </a:solidFill>
                          <a:effectLst/>
                          <a:latin typeface="Arial" pitchFamily="34" charset="0"/>
                          <a:ea typeface="ＭＳ Ｐゴシック" charset="-128"/>
                        </a:rPr>
                        <a:t>#01307</a:t>
                      </a:r>
                    </a:p>
                  </a:txBody>
                  <a:tcPr anchor="ctr" horzOverflow="overflow">
                    <a:lnL cap="flat">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90000"/>
                        </a:lnSpc>
                        <a:spcBef>
                          <a:spcPct val="0"/>
                        </a:spcBef>
                        <a:spcAft>
                          <a:spcPct val="40000"/>
                        </a:spcAft>
                        <a:buClr>
                          <a:srgbClr val="BF0922"/>
                        </a:buClr>
                        <a:buSzTx/>
                        <a:buFont typeface="Wingdings" pitchFamily="2" charset="2"/>
                        <a:buNone/>
                        <a:tabLst/>
                      </a:pPr>
                      <a:endParaRPr kumimoji="0" lang="en-US" sz="1400" b="1" i="0" u="none" strike="noStrike" cap="none" normalizeH="0" baseline="0" smtClean="0">
                        <a:ln>
                          <a:noFill/>
                        </a:ln>
                        <a:solidFill>
                          <a:schemeClr val="tx1"/>
                        </a:solidFill>
                        <a:effectLst/>
                        <a:latin typeface="Arial" pitchFamily="34" charset="0"/>
                        <a:ea typeface="ＭＳ Ｐゴシック" charset="-128"/>
                      </a:endParaRPr>
                    </a:p>
                  </a:txBody>
                  <a:tcPr anchor="ctr" horzOverflow="overflow">
                    <a:lnL>
                      <a:noFill/>
                    </a:lnL>
                    <a:lnR>
                      <a:noFill/>
                    </a:lnR>
                    <a:lnT>
                      <a:noFill/>
                    </a:lnT>
                    <a:lnB>
                      <a:noFill/>
                    </a:lnB>
                    <a:lnTlToBr>
                      <a:noFill/>
                    </a:lnTlToBr>
                    <a:lnBlToTr>
                      <a:noFill/>
                    </a:lnBlToTr>
                    <a:noFill/>
                  </a:tcPr>
                </a:tc>
                <a:tc>
                  <a:txBody>
                    <a:bodyPr/>
                    <a:lstStyle/>
                    <a:p>
                      <a:pPr marL="0" marR="0" lvl="0" indent="0" algn="r" defTabSz="914400" rtl="0" eaLnBrk="1" fontAlgn="base" latinLnBrk="0" hangingPunct="1">
                        <a:lnSpc>
                          <a:spcPct val="90000"/>
                        </a:lnSpc>
                        <a:spcBef>
                          <a:spcPct val="0"/>
                        </a:spcBef>
                        <a:spcAft>
                          <a:spcPct val="40000"/>
                        </a:spcAft>
                        <a:buClr>
                          <a:srgbClr val="BF0922"/>
                        </a:buClr>
                        <a:buSzTx/>
                        <a:buFont typeface="Wingdings" pitchFamily="2" charset="2"/>
                        <a:buNone/>
                        <a:tabLst/>
                      </a:pPr>
                      <a:r>
                        <a:rPr kumimoji="0" lang="en-US" sz="1400" b="1" i="0" u="none" strike="noStrike" cap="none" normalizeH="0" baseline="0" smtClean="0">
                          <a:ln>
                            <a:noFill/>
                          </a:ln>
                          <a:solidFill>
                            <a:schemeClr val="tx1"/>
                          </a:solidFill>
                          <a:effectLst/>
                          <a:latin typeface="Arial" pitchFamily="34" charset="0"/>
                          <a:ea typeface="ＭＳ Ｐゴシック" charset="-128"/>
                        </a:rPr>
                        <a:t>1,200</a:t>
                      </a:r>
                    </a:p>
                  </a:txBody>
                  <a:tcPr anchor="ctr" horzOverflow="overflow">
                    <a:lnL>
                      <a:noFill/>
                    </a:lnL>
                    <a:lnR>
                      <a:noFill/>
                    </a:lnR>
                    <a:lnT>
                      <a:noFill/>
                    </a:lnT>
                    <a:lnB>
                      <a:noFill/>
                    </a:lnB>
                    <a:lnTlToBr>
                      <a:noFill/>
                    </a:lnTlToBr>
                    <a:lnBlToTr>
                      <a:noFill/>
                    </a:lnBlToTr>
                    <a:noFill/>
                  </a:tcPr>
                </a:tc>
                <a:tc>
                  <a:txBody>
                    <a:bodyPr/>
                    <a:lstStyle/>
                    <a:p>
                      <a:pPr marL="0" marR="0" lvl="0" indent="0" algn="r" defTabSz="914400" rtl="0" eaLnBrk="1" fontAlgn="base" latinLnBrk="0" hangingPunct="1">
                        <a:lnSpc>
                          <a:spcPct val="90000"/>
                        </a:lnSpc>
                        <a:spcBef>
                          <a:spcPct val="0"/>
                        </a:spcBef>
                        <a:spcAft>
                          <a:spcPct val="40000"/>
                        </a:spcAft>
                        <a:buClr>
                          <a:srgbClr val="BF0922"/>
                        </a:buClr>
                        <a:buSzTx/>
                        <a:buFont typeface="Wingdings" pitchFamily="2" charset="2"/>
                        <a:buNone/>
                        <a:tabLst/>
                      </a:pPr>
                      <a:endParaRPr kumimoji="0" lang="en-US" sz="1400" b="1" i="0" u="none" strike="noStrike" cap="none" normalizeH="0" baseline="0" smtClean="0">
                        <a:ln>
                          <a:noFill/>
                        </a:ln>
                        <a:solidFill>
                          <a:schemeClr val="tx1"/>
                        </a:solidFill>
                        <a:effectLst/>
                        <a:latin typeface="Arial" pitchFamily="34" charset="0"/>
                        <a:ea typeface="ＭＳ Ｐゴシック" charset="-128"/>
                      </a:endParaRPr>
                    </a:p>
                  </a:txBody>
                  <a:tcPr anchor="ctr" horzOverflow="overflow">
                    <a:lnL>
                      <a:noFill/>
                    </a:lnL>
                    <a:lnR>
                      <a:noFill/>
                    </a:lnR>
                    <a:lnT>
                      <a:noFill/>
                    </a:lnT>
                    <a:lnB>
                      <a:noFill/>
                    </a:lnB>
                    <a:lnTlToBr>
                      <a:noFill/>
                    </a:lnTlToBr>
                    <a:lnBlToTr>
                      <a:noFill/>
                    </a:lnBlToTr>
                    <a:noFill/>
                  </a:tcPr>
                </a:tc>
                <a:tc>
                  <a:txBody>
                    <a:bodyPr/>
                    <a:lstStyle/>
                    <a:p>
                      <a:pPr marL="0" marR="0" lvl="0" indent="0" algn="r" defTabSz="914400" rtl="0" eaLnBrk="1" fontAlgn="base" latinLnBrk="0" hangingPunct="1">
                        <a:lnSpc>
                          <a:spcPct val="90000"/>
                        </a:lnSpc>
                        <a:spcBef>
                          <a:spcPct val="0"/>
                        </a:spcBef>
                        <a:spcAft>
                          <a:spcPct val="40000"/>
                        </a:spcAft>
                        <a:buClr>
                          <a:srgbClr val="BF0922"/>
                        </a:buClr>
                        <a:buSzTx/>
                        <a:buFont typeface="Wingdings" pitchFamily="2" charset="2"/>
                        <a:buNone/>
                        <a:tabLst/>
                      </a:pPr>
                      <a:r>
                        <a:rPr kumimoji="0" lang="en-US" sz="1400" b="1" i="0" u="none" strike="noStrike" cap="none" normalizeH="0" baseline="0" smtClean="0">
                          <a:ln>
                            <a:noFill/>
                          </a:ln>
                          <a:solidFill>
                            <a:schemeClr val="tx1"/>
                          </a:solidFill>
                          <a:effectLst/>
                          <a:latin typeface="Arial" pitchFamily="34" charset="0"/>
                          <a:ea typeface="ＭＳ Ｐゴシック" charset="-128"/>
                        </a:rPr>
                        <a:t>.42</a:t>
                      </a:r>
                    </a:p>
                  </a:txBody>
                  <a:tcPr anchor="ctr" horzOverflow="overflow">
                    <a:lnL>
                      <a:noFill/>
                    </a:lnL>
                    <a:lnR>
                      <a:noFill/>
                    </a:lnR>
                    <a:lnT>
                      <a:noFill/>
                    </a:lnT>
                    <a:lnB>
                      <a:noFill/>
                    </a:lnB>
                    <a:lnTlToBr>
                      <a:noFill/>
                    </a:lnTlToBr>
                    <a:lnBlToTr>
                      <a:noFill/>
                    </a:lnBlToTr>
                    <a:noFill/>
                  </a:tcPr>
                </a:tc>
                <a:tc>
                  <a:txBody>
                    <a:bodyPr/>
                    <a:lstStyle/>
                    <a:p>
                      <a:pPr marL="0" marR="0" lvl="0" indent="0" algn="r" defTabSz="914400" rtl="0" eaLnBrk="1" fontAlgn="base" latinLnBrk="0" hangingPunct="1">
                        <a:lnSpc>
                          <a:spcPct val="90000"/>
                        </a:lnSpc>
                        <a:spcBef>
                          <a:spcPct val="0"/>
                        </a:spcBef>
                        <a:spcAft>
                          <a:spcPct val="40000"/>
                        </a:spcAft>
                        <a:buClr>
                          <a:srgbClr val="BF0922"/>
                        </a:buClr>
                        <a:buSzTx/>
                        <a:buFont typeface="Wingdings" pitchFamily="2" charset="2"/>
                        <a:buNone/>
                        <a:tabLst/>
                      </a:pPr>
                      <a:endParaRPr kumimoji="0" lang="en-US" sz="1400" b="1" i="0" u="none" strike="noStrike" cap="none" normalizeH="0" baseline="0" smtClean="0">
                        <a:ln>
                          <a:noFill/>
                        </a:ln>
                        <a:solidFill>
                          <a:schemeClr val="tx1"/>
                        </a:solidFill>
                        <a:effectLst/>
                        <a:latin typeface="Arial" pitchFamily="34" charset="0"/>
                        <a:ea typeface="ＭＳ Ｐゴシック" charset="-128"/>
                      </a:endParaRPr>
                    </a:p>
                  </a:txBody>
                  <a:tcPr anchor="ctr" horzOverflow="overflow">
                    <a:lnL>
                      <a:noFill/>
                    </a:lnL>
                    <a:lnR>
                      <a:noFill/>
                    </a:lnR>
                    <a:lnT>
                      <a:noFill/>
                    </a:lnT>
                    <a:lnB>
                      <a:noFill/>
                    </a:lnB>
                    <a:lnTlToBr>
                      <a:noFill/>
                    </a:lnTlToBr>
                    <a:lnBlToTr>
                      <a:noFill/>
                    </a:lnBlToTr>
                    <a:noFill/>
                  </a:tcPr>
                </a:tc>
                <a:tc>
                  <a:txBody>
                    <a:bodyPr/>
                    <a:lstStyle/>
                    <a:p>
                      <a:pPr marL="0" marR="0" lvl="0" indent="0" algn="r" defTabSz="914400" rtl="0" eaLnBrk="1" fontAlgn="base" latinLnBrk="0" hangingPunct="1">
                        <a:lnSpc>
                          <a:spcPct val="90000"/>
                        </a:lnSpc>
                        <a:spcBef>
                          <a:spcPct val="0"/>
                        </a:spcBef>
                        <a:spcAft>
                          <a:spcPct val="40000"/>
                        </a:spcAft>
                        <a:buClr>
                          <a:srgbClr val="BF0922"/>
                        </a:buClr>
                        <a:buSzTx/>
                        <a:buFont typeface="Wingdings" pitchFamily="2" charset="2"/>
                        <a:buNone/>
                        <a:tabLst/>
                      </a:pPr>
                      <a:r>
                        <a:rPr kumimoji="0" lang="en-US" sz="1400" b="1" i="0" u="none" strike="noStrike" cap="none" normalizeH="0" baseline="0" smtClean="0">
                          <a:ln>
                            <a:noFill/>
                          </a:ln>
                          <a:solidFill>
                            <a:schemeClr val="tx1"/>
                          </a:solidFill>
                          <a:effectLst/>
                          <a:latin typeface="Arial" pitchFamily="34" charset="0"/>
                          <a:ea typeface="ＭＳ Ｐゴシック" charset="-128"/>
                        </a:rPr>
                        <a:t>504</a:t>
                      </a:r>
                    </a:p>
                  </a:txBody>
                  <a:tcPr anchor="ctr" horzOverflow="overflow">
                    <a:lnL>
                      <a:noFill/>
                    </a:lnL>
                    <a:lnR>
                      <a:noFill/>
                    </a:lnR>
                    <a:lnT>
                      <a:noFill/>
                    </a:lnT>
                    <a:lnB>
                      <a:noFill/>
                    </a:lnB>
                    <a:lnTlToBr>
                      <a:noFill/>
                    </a:lnTlToBr>
                    <a:lnBlToTr>
                      <a:noFill/>
                    </a:lnBlToTr>
                    <a:noFill/>
                  </a:tcPr>
                </a:tc>
                <a:tc>
                  <a:txBody>
                    <a:bodyPr/>
                    <a:lstStyle/>
                    <a:p>
                      <a:pPr marL="0" marR="0" lvl="0" indent="0" algn="r" defTabSz="914400" rtl="0" eaLnBrk="1" fontAlgn="base" latinLnBrk="0" hangingPunct="1">
                        <a:lnSpc>
                          <a:spcPct val="90000"/>
                        </a:lnSpc>
                        <a:spcBef>
                          <a:spcPct val="0"/>
                        </a:spcBef>
                        <a:spcAft>
                          <a:spcPct val="40000"/>
                        </a:spcAft>
                        <a:buClr>
                          <a:srgbClr val="BF0922"/>
                        </a:buClr>
                        <a:buSzTx/>
                        <a:buFont typeface="Wingdings" pitchFamily="2" charset="2"/>
                        <a:buNone/>
                        <a:tabLst/>
                      </a:pPr>
                      <a:r>
                        <a:rPr kumimoji="0" lang="en-US" sz="1400" b="1" i="0" u="none" strike="noStrike" cap="none" normalizeH="0" baseline="0" smtClean="0">
                          <a:ln>
                            <a:noFill/>
                          </a:ln>
                          <a:solidFill>
                            <a:schemeClr val="tx1"/>
                          </a:solidFill>
                          <a:effectLst/>
                          <a:latin typeface="Arial" pitchFamily="34" charset="0"/>
                          <a:ea typeface="ＭＳ Ｐゴシック" charset="-128"/>
                        </a:rPr>
                        <a:t>.2%</a:t>
                      </a:r>
                    </a:p>
                  </a:txBody>
                  <a:tcPr anchor="ctr" horzOverflow="overflow">
                    <a:lnL>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90000"/>
                        </a:lnSpc>
                        <a:spcBef>
                          <a:spcPct val="0"/>
                        </a:spcBef>
                        <a:spcAft>
                          <a:spcPct val="40000"/>
                        </a:spcAft>
                        <a:buClr>
                          <a:srgbClr val="BF0922"/>
                        </a:buClr>
                        <a:buSzTx/>
                        <a:buFont typeface="Wingdings" pitchFamily="2" charset="2"/>
                        <a:buNone/>
                        <a:tabLst/>
                      </a:pPr>
                      <a:endParaRPr kumimoji="0" lang="en-US" sz="1400" b="1" i="0" u="none" strike="noStrike" cap="none" normalizeH="0" baseline="0" smtClean="0">
                        <a:ln>
                          <a:noFill/>
                        </a:ln>
                        <a:solidFill>
                          <a:schemeClr val="tx1"/>
                        </a:solidFill>
                        <a:effectLst/>
                        <a:latin typeface="Arial" pitchFamily="34" charset="0"/>
                        <a:ea typeface="ＭＳ Ｐゴシック" charset="-128"/>
                      </a:endParaRPr>
                    </a:p>
                  </a:txBody>
                  <a:tcPr anchor="ctr" horzOverflow="overflow">
                    <a:lnL>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90000"/>
                        </a:lnSpc>
                        <a:spcBef>
                          <a:spcPct val="0"/>
                        </a:spcBef>
                        <a:spcAft>
                          <a:spcPct val="40000"/>
                        </a:spcAft>
                        <a:buClr>
                          <a:srgbClr val="BF0922"/>
                        </a:buClr>
                        <a:buSzTx/>
                        <a:buFont typeface="Wingdings" pitchFamily="2" charset="2"/>
                        <a:buNone/>
                        <a:tabLst/>
                      </a:pPr>
                      <a:r>
                        <a:rPr kumimoji="0" lang="en-US" sz="1400" b="1" i="0" u="none" strike="noStrike" cap="none" normalizeH="0" baseline="0" smtClean="0">
                          <a:ln>
                            <a:noFill/>
                          </a:ln>
                          <a:solidFill>
                            <a:schemeClr val="tx1"/>
                          </a:solidFill>
                          <a:effectLst/>
                          <a:latin typeface="Arial" pitchFamily="34" charset="0"/>
                          <a:ea typeface="ＭＳ Ｐゴシック" charset="-128"/>
                        </a:rPr>
                        <a:t>C</a:t>
                      </a:r>
                    </a:p>
                  </a:txBody>
                  <a:tcPr anchor="ctr" horzOverflow="overflow">
                    <a:lnL>
                      <a:noFill/>
                    </a:lnL>
                    <a:lnR cap="flat">
                      <a:noFill/>
                    </a:lnR>
                    <a:lnT>
                      <a:noFill/>
                    </a:lnT>
                    <a:lnB>
                      <a:noFill/>
                    </a:lnB>
                    <a:lnTlToBr>
                      <a:noFill/>
                    </a:lnTlToBr>
                    <a:lnBlToTr>
                      <a:noFill/>
                    </a:lnBlToTr>
                    <a:noFill/>
                  </a:tcPr>
                </a:tc>
              </a:tr>
              <a:tr h="419100">
                <a:tc>
                  <a:txBody>
                    <a:bodyPr/>
                    <a:lstStyle/>
                    <a:p>
                      <a:pPr marL="0" marR="0" lvl="0" indent="0" algn="l" defTabSz="914400" rtl="0" eaLnBrk="1" fontAlgn="base" latinLnBrk="0" hangingPunct="1">
                        <a:lnSpc>
                          <a:spcPct val="90000"/>
                        </a:lnSpc>
                        <a:spcBef>
                          <a:spcPct val="0"/>
                        </a:spcBef>
                        <a:spcAft>
                          <a:spcPct val="40000"/>
                        </a:spcAft>
                        <a:buClr>
                          <a:srgbClr val="BF0922"/>
                        </a:buClr>
                        <a:buSzTx/>
                        <a:buFont typeface="Wingdings" pitchFamily="2" charset="2"/>
                        <a:buNone/>
                        <a:tabLst/>
                      </a:pPr>
                      <a:r>
                        <a:rPr kumimoji="0" lang="en-US" sz="1400" b="1" i="0" u="none" strike="noStrike" cap="none" normalizeH="0" baseline="0" smtClean="0">
                          <a:ln>
                            <a:noFill/>
                          </a:ln>
                          <a:solidFill>
                            <a:schemeClr val="tx1"/>
                          </a:solidFill>
                          <a:effectLst/>
                          <a:latin typeface="Arial" pitchFamily="34" charset="0"/>
                          <a:ea typeface="ＭＳ Ｐゴシック" charset="-128"/>
                        </a:rPr>
                        <a:t>#10572</a:t>
                      </a:r>
                    </a:p>
                  </a:txBody>
                  <a:tcPr anchor="ctr" horzOverflow="overflow">
                    <a:lnL cap="flat">
                      <a:noFill/>
                    </a:lnL>
                    <a:lnR>
                      <a:noFill/>
                    </a:lnR>
                    <a:lnT>
                      <a:noFill/>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ase" latinLnBrk="0" hangingPunct="1">
                        <a:lnSpc>
                          <a:spcPct val="90000"/>
                        </a:lnSpc>
                        <a:spcBef>
                          <a:spcPct val="0"/>
                        </a:spcBef>
                        <a:spcAft>
                          <a:spcPct val="40000"/>
                        </a:spcAft>
                        <a:buClr>
                          <a:srgbClr val="BF0922"/>
                        </a:buClr>
                        <a:buSzTx/>
                        <a:buFont typeface="Wingdings" pitchFamily="2" charset="2"/>
                        <a:buNone/>
                        <a:tabLst/>
                      </a:pPr>
                      <a:endParaRPr kumimoji="0" lang="en-US" sz="1400" b="1" i="0" u="none" strike="noStrike" cap="none" normalizeH="0" baseline="0" smtClean="0">
                        <a:ln>
                          <a:noFill/>
                        </a:ln>
                        <a:solidFill>
                          <a:schemeClr val="tx1"/>
                        </a:solidFill>
                        <a:effectLst/>
                        <a:latin typeface="Arial" pitchFamily="34" charset="0"/>
                        <a:ea typeface="ＭＳ Ｐゴシック" charset="-128"/>
                      </a:endParaRPr>
                    </a:p>
                  </a:txBody>
                  <a:tcPr anchor="ctr" horzOverflow="overflow">
                    <a:lnL>
                      <a:noFill/>
                    </a:lnL>
                    <a:lnR>
                      <a:noFill/>
                    </a:lnR>
                    <a:lnT>
                      <a:noFill/>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ase" latinLnBrk="0" hangingPunct="1">
                        <a:lnSpc>
                          <a:spcPct val="90000"/>
                        </a:lnSpc>
                        <a:spcBef>
                          <a:spcPct val="0"/>
                        </a:spcBef>
                        <a:spcAft>
                          <a:spcPct val="40000"/>
                        </a:spcAft>
                        <a:buClr>
                          <a:srgbClr val="BF0922"/>
                        </a:buClr>
                        <a:buSzTx/>
                        <a:buFont typeface="Wingdings" pitchFamily="2" charset="2"/>
                        <a:buNone/>
                        <a:tabLst/>
                      </a:pPr>
                      <a:r>
                        <a:rPr kumimoji="0" lang="en-US" sz="1400" b="1" i="0" u="none" strike="noStrike" cap="none" normalizeH="0" baseline="0" smtClean="0">
                          <a:ln>
                            <a:noFill/>
                          </a:ln>
                          <a:solidFill>
                            <a:schemeClr val="tx1"/>
                          </a:solidFill>
                          <a:effectLst/>
                          <a:latin typeface="Arial" pitchFamily="34" charset="0"/>
                          <a:ea typeface="ＭＳ Ｐゴシック" charset="-128"/>
                        </a:rPr>
                        <a:t>250</a:t>
                      </a:r>
                    </a:p>
                  </a:txBody>
                  <a:tcPr anchor="ctr" horzOverflow="overflow">
                    <a:lnL>
                      <a:noFill/>
                    </a:lnL>
                    <a:lnR>
                      <a:noFill/>
                    </a:lnR>
                    <a:lnT>
                      <a:noFill/>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ase" latinLnBrk="0" hangingPunct="1">
                        <a:lnSpc>
                          <a:spcPct val="90000"/>
                        </a:lnSpc>
                        <a:spcBef>
                          <a:spcPct val="0"/>
                        </a:spcBef>
                        <a:spcAft>
                          <a:spcPct val="40000"/>
                        </a:spcAft>
                        <a:buClr>
                          <a:srgbClr val="BF0922"/>
                        </a:buClr>
                        <a:buSzTx/>
                        <a:buFont typeface="Wingdings" pitchFamily="2" charset="2"/>
                        <a:buNone/>
                        <a:tabLst/>
                      </a:pPr>
                      <a:endParaRPr kumimoji="0" lang="en-US" sz="1400" b="1" i="0" u="none" strike="noStrike" cap="none" normalizeH="0" baseline="0" smtClean="0">
                        <a:ln>
                          <a:noFill/>
                        </a:ln>
                        <a:solidFill>
                          <a:schemeClr val="tx1"/>
                        </a:solidFill>
                        <a:effectLst/>
                        <a:latin typeface="Arial" pitchFamily="34" charset="0"/>
                        <a:ea typeface="ＭＳ Ｐゴシック" charset="-128"/>
                      </a:endParaRPr>
                    </a:p>
                  </a:txBody>
                  <a:tcPr anchor="ctr" horzOverflow="overflow">
                    <a:lnL>
                      <a:noFill/>
                    </a:lnL>
                    <a:lnR>
                      <a:noFill/>
                    </a:lnR>
                    <a:lnT>
                      <a:noFill/>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ase" latinLnBrk="0" hangingPunct="1">
                        <a:lnSpc>
                          <a:spcPct val="90000"/>
                        </a:lnSpc>
                        <a:spcBef>
                          <a:spcPct val="0"/>
                        </a:spcBef>
                        <a:spcAft>
                          <a:spcPct val="40000"/>
                        </a:spcAft>
                        <a:buClr>
                          <a:srgbClr val="BF0922"/>
                        </a:buClr>
                        <a:buSzTx/>
                        <a:buFont typeface="Wingdings" pitchFamily="2" charset="2"/>
                        <a:buNone/>
                        <a:tabLst/>
                      </a:pPr>
                      <a:r>
                        <a:rPr kumimoji="0" lang="en-US" sz="1400" b="1" i="0" u="none" strike="noStrike" cap="none" normalizeH="0" baseline="0" smtClean="0">
                          <a:ln>
                            <a:noFill/>
                          </a:ln>
                          <a:solidFill>
                            <a:schemeClr val="tx1"/>
                          </a:solidFill>
                          <a:effectLst/>
                          <a:latin typeface="Arial" pitchFamily="34" charset="0"/>
                          <a:ea typeface="ＭＳ Ｐゴシック" charset="-128"/>
                        </a:rPr>
                        <a:t>.60</a:t>
                      </a:r>
                    </a:p>
                  </a:txBody>
                  <a:tcPr anchor="ctr" horzOverflow="overflow">
                    <a:lnL>
                      <a:noFill/>
                    </a:lnL>
                    <a:lnR>
                      <a:noFill/>
                    </a:lnR>
                    <a:lnT>
                      <a:noFill/>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ase" latinLnBrk="0" hangingPunct="1">
                        <a:lnSpc>
                          <a:spcPct val="90000"/>
                        </a:lnSpc>
                        <a:spcBef>
                          <a:spcPct val="0"/>
                        </a:spcBef>
                        <a:spcAft>
                          <a:spcPct val="40000"/>
                        </a:spcAft>
                        <a:buClr>
                          <a:srgbClr val="BF0922"/>
                        </a:buClr>
                        <a:buSzTx/>
                        <a:buFont typeface="Wingdings" pitchFamily="2" charset="2"/>
                        <a:buNone/>
                        <a:tabLst/>
                      </a:pPr>
                      <a:endParaRPr kumimoji="0" lang="en-US" sz="1400" b="1" i="0" u="none" strike="noStrike" cap="none" normalizeH="0" baseline="0" smtClean="0">
                        <a:ln>
                          <a:noFill/>
                        </a:ln>
                        <a:solidFill>
                          <a:schemeClr val="tx1"/>
                        </a:solidFill>
                        <a:effectLst/>
                        <a:latin typeface="Arial" pitchFamily="34" charset="0"/>
                        <a:ea typeface="ＭＳ Ｐゴシック" charset="-128"/>
                      </a:endParaRPr>
                    </a:p>
                  </a:txBody>
                  <a:tcPr anchor="ctr" horzOverflow="overflow">
                    <a:lnL>
                      <a:noFill/>
                    </a:lnL>
                    <a:lnR>
                      <a:noFill/>
                    </a:lnR>
                    <a:lnT>
                      <a:noFill/>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ase" latinLnBrk="0" hangingPunct="1">
                        <a:lnSpc>
                          <a:spcPct val="90000"/>
                        </a:lnSpc>
                        <a:spcBef>
                          <a:spcPct val="0"/>
                        </a:spcBef>
                        <a:spcAft>
                          <a:spcPct val="40000"/>
                        </a:spcAft>
                        <a:buClr>
                          <a:srgbClr val="BF0922"/>
                        </a:buClr>
                        <a:buSzTx/>
                        <a:buFont typeface="Wingdings" pitchFamily="2" charset="2"/>
                        <a:buNone/>
                        <a:tabLst/>
                      </a:pPr>
                      <a:r>
                        <a:rPr kumimoji="0" lang="en-US" sz="1400" b="1" i="0" u="none" strike="noStrike" cap="none" normalizeH="0" baseline="0" smtClean="0">
                          <a:ln>
                            <a:noFill/>
                          </a:ln>
                          <a:solidFill>
                            <a:schemeClr val="tx1"/>
                          </a:solidFill>
                          <a:effectLst/>
                          <a:latin typeface="Arial" pitchFamily="34" charset="0"/>
                          <a:ea typeface="ＭＳ Ｐゴシック" charset="-128"/>
                        </a:rPr>
                        <a:t>150</a:t>
                      </a:r>
                    </a:p>
                  </a:txBody>
                  <a:tcPr anchor="ctr" horzOverflow="overflow">
                    <a:lnL>
                      <a:noFill/>
                    </a:lnL>
                    <a:lnR>
                      <a:noFill/>
                    </a:lnR>
                    <a:lnT>
                      <a:noFill/>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ase" latinLnBrk="0" hangingPunct="1">
                        <a:lnSpc>
                          <a:spcPct val="90000"/>
                        </a:lnSpc>
                        <a:spcBef>
                          <a:spcPct val="0"/>
                        </a:spcBef>
                        <a:spcAft>
                          <a:spcPct val="40000"/>
                        </a:spcAft>
                        <a:buClr>
                          <a:srgbClr val="BF0922"/>
                        </a:buClr>
                        <a:buSzTx/>
                        <a:buFont typeface="Wingdings" pitchFamily="2" charset="2"/>
                        <a:buNone/>
                        <a:tabLst/>
                      </a:pPr>
                      <a:r>
                        <a:rPr kumimoji="0" lang="en-US" sz="1400" b="1" i="0" u="none" strike="noStrike" cap="none" normalizeH="0" baseline="0" smtClean="0">
                          <a:ln>
                            <a:noFill/>
                          </a:ln>
                          <a:solidFill>
                            <a:schemeClr val="tx1"/>
                          </a:solidFill>
                          <a:effectLst/>
                          <a:latin typeface="Arial" pitchFamily="34" charset="0"/>
                          <a:ea typeface="ＭＳ Ｐゴシック" charset="-128"/>
                        </a:rPr>
                        <a:t>.1%</a:t>
                      </a:r>
                    </a:p>
                  </a:txBody>
                  <a:tcPr anchor="ctr" horzOverflow="overflow">
                    <a:lnL>
                      <a:noFill/>
                    </a:lnL>
                    <a:lnR>
                      <a:noFill/>
                    </a:lnR>
                    <a:lnT>
                      <a:noFill/>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ase" latinLnBrk="0" hangingPunct="1">
                        <a:lnSpc>
                          <a:spcPct val="90000"/>
                        </a:lnSpc>
                        <a:spcBef>
                          <a:spcPct val="0"/>
                        </a:spcBef>
                        <a:spcAft>
                          <a:spcPct val="40000"/>
                        </a:spcAft>
                        <a:buClr>
                          <a:srgbClr val="BF0922"/>
                        </a:buClr>
                        <a:buSzTx/>
                        <a:buFont typeface="Wingdings" pitchFamily="2" charset="2"/>
                        <a:buNone/>
                        <a:tabLst/>
                      </a:pPr>
                      <a:endParaRPr kumimoji="0" lang="en-US" sz="1400" b="1" i="0" u="none" strike="noStrike" cap="none" normalizeH="0" baseline="0" smtClean="0">
                        <a:ln>
                          <a:noFill/>
                        </a:ln>
                        <a:solidFill>
                          <a:schemeClr val="tx1"/>
                        </a:solidFill>
                        <a:effectLst/>
                        <a:latin typeface="Arial" pitchFamily="34" charset="0"/>
                        <a:ea typeface="ＭＳ Ｐゴシック" charset="-128"/>
                      </a:endParaRPr>
                    </a:p>
                  </a:txBody>
                  <a:tcPr anchor="ctr" horzOverflow="overflow">
                    <a:lnL>
                      <a:noFill/>
                    </a:lnL>
                    <a:lnR>
                      <a:noFill/>
                    </a:lnR>
                    <a:lnT>
                      <a:noFill/>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90000"/>
                        </a:lnSpc>
                        <a:spcBef>
                          <a:spcPct val="0"/>
                        </a:spcBef>
                        <a:spcAft>
                          <a:spcPct val="40000"/>
                        </a:spcAft>
                        <a:buClr>
                          <a:srgbClr val="BF0922"/>
                        </a:buClr>
                        <a:buSzTx/>
                        <a:buFont typeface="Wingdings" pitchFamily="2" charset="2"/>
                        <a:buNone/>
                        <a:tabLst/>
                      </a:pPr>
                      <a:r>
                        <a:rPr kumimoji="0" lang="en-US" sz="1400" b="1" i="0" u="none" strike="noStrike" cap="none" normalizeH="0" baseline="0" smtClean="0">
                          <a:ln>
                            <a:noFill/>
                          </a:ln>
                          <a:solidFill>
                            <a:schemeClr val="tx1"/>
                          </a:solidFill>
                          <a:effectLst/>
                          <a:latin typeface="Arial" pitchFamily="34" charset="0"/>
                          <a:ea typeface="ＭＳ Ｐゴシック" charset="-128"/>
                        </a:rPr>
                        <a:t>C</a:t>
                      </a:r>
                    </a:p>
                  </a:txBody>
                  <a:tcPr anchor="ctr" horzOverflow="overflow">
                    <a:lnL>
                      <a:noFill/>
                    </a:lnL>
                    <a:lnR cap="flat">
                      <a:noFill/>
                    </a:lnR>
                    <a:lnT>
                      <a:noFill/>
                    </a:lnT>
                    <a:lnB w="38100" cap="flat" cmpd="sng" algn="ctr">
                      <a:solidFill>
                        <a:schemeClr val="tx1"/>
                      </a:solidFill>
                      <a:prstDash val="solid"/>
                      <a:round/>
                      <a:headEnd type="none" w="med" len="med"/>
                      <a:tailEnd type="none" w="med" len="med"/>
                    </a:lnB>
                    <a:lnTlToBr>
                      <a:noFill/>
                    </a:lnTlToBr>
                    <a:lnBlToTr>
                      <a:noFill/>
                    </a:lnBlToTr>
                    <a:noFill/>
                  </a:tcPr>
                </a:tc>
              </a:tr>
              <a:tr h="419100">
                <a:tc>
                  <a:txBody>
                    <a:bodyPr/>
                    <a:lstStyle/>
                    <a:p>
                      <a:pPr marL="0" marR="0" lvl="0" indent="0" algn="l" defTabSz="914400" rtl="0" eaLnBrk="1" fontAlgn="base" latinLnBrk="0" hangingPunct="1">
                        <a:lnSpc>
                          <a:spcPct val="90000"/>
                        </a:lnSpc>
                        <a:spcBef>
                          <a:spcPct val="0"/>
                        </a:spcBef>
                        <a:spcAft>
                          <a:spcPct val="40000"/>
                        </a:spcAft>
                        <a:buClr>
                          <a:srgbClr val="BF0922"/>
                        </a:buClr>
                        <a:buSzTx/>
                        <a:buFont typeface="Wingdings" pitchFamily="2" charset="2"/>
                        <a:buNone/>
                        <a:tabLst/>
                      </a:pPr>
                      <a:endParaRPr kumimoji="0" lang="en-US" sz="1400" b="1" i="0" u="none" strike="noStrike" cap="none" normalizeH="0" baseline="0" smtClean="0">
                        <a:ln>
                          <a:noFill/>
                        </a:ln>
                        <a:solidFill>
                          <a:schemeClr val="tx1"/>
                        </a:solidFill>
                        <a:effectLst/>
                        <a:latin typeface="Arial" pitchFamily="34" charset="0"/>
                        <a:ea typeface="ＭＳ Ｐゴシック" charset="-128"/>
                      </a:endParaRPr>
                    </a:p>
                  </a:txBody>
                  <a:tcPr anchor="ctr" horzOverflow="overflow">
                    <a:lnL cap="flat">
                      <a:noFill/>
                    </a:lnL>
                    <a:lnR>
                      <a:noFill/>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ase" latinLnBrk="0" hangingPunct="1">
                        <a:lnSpc>
                          <a:spcPct val="90000"/>
                        </a:lnSpc>
                        <a:spcBef>
                          <a:spcPct val="0"/>
                        </a:spcBef>
                        <a:spcAft>
                          <a:spcPct val="40000"/>
                        </a:spcAft>
                        <a:buClr>
                          <a:srgbClr val="BF0922"/>
                        </a:buClr>
                        <a:buSzTx/>
                        <a:buFont typeface="Wingdings" pitchFamily="2" charset="2"/>
                        <a:buNone/>
                        <a:tabLst/>
                      </a:pPr>
                      <a:endParaRPr kumimoji="0" lang="en-US" sz="1400" b="1" i="0" u="none" strike="noStrike" cap="none" normalizeH="0" baseline="0" smtClean="0">
                        <a:ln>
                          <a:noFill/>
                        </a:ln>
                        <a:solidFill>
                          <a:schemeClr val="tx1"/>
                        </a:solidFill>
                        <a:effectLst/>
                        <a:latin typeface="Arial" pitchFamily="34" charset="0"/>
                        <a:ea typeface="ＭＳ Ｐゴシック" charset="-128"/>
                      </a:endParaRPr>
                    </a:p>
                  </a:txBody>
                  <a:tcPr anchor="ctr" horzOverflow="overflow">
                    <a:lnL>
                      <a:noFill/>
                    </a:lnL>
                    <a:lnR>
                      <a:noFill/>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ase" latinLnBrk="0" hangingPunct="1">
                        <a:lnSpc>
                          <a:spcPct val="90000"/>
                        </a:lnSpc>
                        <a:spcBef>
                          <a:spcPct val="0"/>
                        </a:spcBef>
                        <a:spcAft>
                          <a:spcPct val="40000"/>
                        </a:spcAft>
                        <a:buClr>
                          <a:srgbClr val="BF0922"/>
                        </a:buClr>
                        <a:buSzTx/>
                        <a:buFont typeface="Wingdings" pitchFamily="2" charset="2"/>
                        <a:buNone/>
                        <a:tabLst/>
                      </a:pPr>
                      <a:r>
                        <a:rPr kumimoji="0" lang="en-US" sz="1400" b="1" i="0" u="none" strike="noStrike" cap="none" normalizeH="0" baseline="0" smtClean="0">
                          <a:ln>
                            <a:noFill/>
                          </a:ln>
                          <a:solidFill>
                            <a:schemeClr val="tx1"/>
                          </a:solidFill>
                          <a:effectLst/>
                          <a:latin typeface="Arial" pitchFamily="34" charset="0"/>
                          <a:ea typeface="ＭＳ Ｐゴシック" charset="-128"/>
                        </a:rPr>
                        <a:t>8,550</a:t>
                      </a:r>
                    </a:p>
                  </a:txBody>
                  <a:tcPr anchor="ctr" horzOverflow="overflow">
                    <a:lnL>
                      <a:noFill/>
                    </a:lnL>
                    <a:lnR>
                      <a:noFill/>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ase" latinLnBrk="0" hangingPunct="1">
                        <a:lnSpc>
                          <a:spcPct val="90000"/>
                        </a:lnSpc>
                        <a:spcBef>
                          <a:spcPct val="0"/>
                        </a:spcBef>
                        <a:spcAft>
                          <a:spcPct val="40000"/>
                        </a:spcAft>
                        <a:buClr>
                          <a:srgbClr val="BF0922"/>
                        </a:buClr>
                        <a:buSzTx/>
                        <a:buFont typeface="Wingdings" pitchFamily="2" charset="2"/>
                        <a:buNone/>
                        <a:tabLst/>
                      </a:pPr>
                      <a:endParaRPr kumimoji="0" lang="en-US" sz="1400" b="1" i="0" u="none" strike="noStrike" cap="none" normalizeH="0" baseline="0" smtClean="0">
                        <a:ln>
                          <a:noFill/>
                        </a:ln>
                        <a:solidFill>
                          <a:schemeClr val="tx1"/>
                        </a:solidFill>
                        <a:effectLst/>
                        <a:latin typeface="Arial" pitchFamily="34" charset="0"/>
                        <a:ea typeface="ＭＳ Ｐゴシック" charset="-128"/>
                      </a:endParaRPr>
                    </a:p>
                  </a:txBody>
                  <a:tcPr anchor="ctr" horzOverflow="overflow">
                    <a:lnL>
                      <a:noFill/>
                    </a:lnL>
                    <a:lnR>
                      <a:noFill/>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ase" latinLnBrk="0" hangingPunct="1">
                        <a:lnSpc>
                          <a:spcPct val="90000"/>
                        </a:lnSpc>
                        <a:spcBef>
                          <a:spcPct val="0"/>
                        </a:spcBef>
                        <a:spcAft>
                          <a:spcPct val="40000"/>
                        </a:spcAft>
                        <a:buClr>
                          <a:srgbClr val="BF0922"/>
                        </a:buClr>
                        <a:buSzTx/>
                        <a:buFont typeface="Wingdings" pitchFamily="2" charset="2"/>
                        <a:buNone/>
                        <a:tabLst/>
                      </a:pPr>
                      <a:endParaRPr kumimoji="0" lang="en-US" sz="1400" b="1" i="0" u="none" strike="noStrike" cap="none" normalizeH="0" baseline="0" smtClean="0">
                        <a:ln>
                          <a:noFill/>
                        </a:ln>
                        <a:solidFill>
                          <a:schemeClr val="tx1"/>
                        </a:solidFill>
                        <a:effectLst/>
                        <a:latin typeface="Arial" pitchFamily="34" charset="0"/>
                        <a:ea typeface="ＭＳ Ｐゴシック" charset="-128"/>
                      </a:endParaRPr>
                    </a:p>
                  </a:txBody>
                  <a:tcPr anchor="ctr" horzOverflow="overflow">
                    <a:lnL>
                      <a:noFill/>
                    </a:lnL>
                    <a:lnR>
                      <a:noFill/>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ase" latinLnBrk="0" hangingPunct="1">
                        <a:lnSpc>
                          <a:spcPct val="90000"/>
                        </a:lnSpc>
                        <a:spcBef>
                          <a:spcPct val="0"/>
                        </a:spcBef>
                        <a:spcAft>
                          <a:spcPct val="40000"/>
                        </a:spcAft>
                        <a:buClr>
                          <a:srgbClr val="BF0922"/>
                        </a:buClr>
                        <a:buSzTx/>
                        <a:buFont typeface="Wingdings" pitchFamily="2" charset="2"/>
                        <a:buNone/>
                        <a:tabLst/>
                      </a:pPr>
                      <a:endParaRPr kumimoji="0" lang="en-US" sz="1400" b="1" i="0" u="none" strike="noStrike" cap="none" normalizeH="0" baseline="0" smtClean="0">
                        <a:ln>
                          <a:noFill/>
                        </a:ln>
                        <a:solidFill>
                          <a:schemeClr val="tx1"/>
                        </a:solidFill>
                        <a:effectLst/>
                        <a:latin typeface="Arial" pitchFamily="34" charset="0"/>
                        <a:ea typeface="ＭＳ Ｐゴシック" charset="-128"/>
                      </a:endParaRPr>
                    </a:p>
                  </a:txBody>
                  <a:tcPr anchor="ctr" horzOverflow="overflow">
                    <a:lnL>
                      <a:noFill/>
                    </a:lnL>
                    <a:lnR>
                      <a:noFill/>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ase" latinLnBrk="0" hangingPunct="1">
                        <a:lnSpc>
                          <a:spcPct val="90000"/>
                        </a:lnSpc>
                        <a:spcBef>
                          <a:spcPct val="0"/>
                        </a:spcBef>
                        <a:spcAft>
                          <a:spcPct val="40000"/>
                        </a:spcAft>
                        <a:buClr>
                          <a:srgbClr val="BF0922"/>
                        </a:buClr>
                        <a:buSzTx/>
                        <a:buFont typeface="Wingdings" pitchFamily="2" charset="2"/>
                        <a:buNone/>
                        <a:tabLst/>
                      </a:pPr>
                      <a:r>
                        <a:rPr kumimoji="0" lang="en-US" sz="1400" b="1" i="0" u="none" strike="noStrike" cap="none" normalizeH="0" baseline="0" dirty="0" smtClean="0">
                          <a:ln>
                            <a:noFill/>
                          </a:ln>
                          <a:solidFill>
                            <a:schemeClr val="tx1"/>
                          </a:solidFill>
                          <a:effectLst/>
                          <a:latin typeface="Arial" pitchFamily="34" charset="0"/>
                          <a:ea typeface="ＭＳ Ｐゴシック" charset="-128"/>
                        </a:rPr>
                        <a:t>£232,057</a:t>
                      </a:r>
                      <a:endParaRPr kumimoji="0" lang="en-US" sz="1400" b="1" i="0" u="none" strike="noStrike" cap="none" normalizeH="0" baseline="0" dirty="0" smtClean="0">
                        <a:ln>
                          <a:noFill/>
                        </a:ln>
                        <a:solidFill>
                          <a:schemeClr val="tx1"/>
                        </a:solidFill>
                        <a:effectLst/>
                        <a:latin typeface="Arial" pitchFamily="34" charset="0"/>
                        <a:ea typeface="ＭＳ Ｐゴシック" charset="-128"/>
                      </a:endParaRPr>
                    </a:p>
                  </a:txBody>
                  <a:tcPr anchor="ctr" horzOverflow="overflow">
                    <a:lnL>
                      <a:noFill/>
                    </a:lnL>
                    <a:lnR>
                      <a:noFill/>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ase" latinLnBrk="0" hangingPunct="1">
                        <a:lnSpc>
                          <a:spcPct val="90000"/>
                        </a:lnSpc>
                        <a:spcBef>
                          <a:spcPct val="0"/>
                        </a:spcBef>
                        <a:spcAft>
                          <a:spcPct val="40000"/>
                        </a:spcAft>
                        <a:buClr>
                          <a:srgbClr val="BF0922"/>
                        </a:buClr>
                        <a:buSzTx/>
                        <a:buFont typeface="Wingdings" pitchFamily="2" charset="2"/>
                        <a:buNone/>
                        <a:tabLst/>
                      </a:pPr>
                      <a:r>
                        <a:rPr kumimoji="0" lang="en-US" sz="1400" b="1" i="0" u="none" strike="noStrike" cap="none" normalizeH="0" baseline="0" smtClean="0">
                          <a:ln>
                            <a:noFill/>
                          </a:ln>
                          <a:solidFill>
                            <a:schemeClr val="tx1"/>
                          </a:solidFill>
                          <a:effectLst/>
                          <a:latin typeface="Arial" pitchFamily="34" charset="0"/>
                          <a:ea typeface="ＭＳ Ｐゴシック" charset="-128"/>
                        </a:rPr>
                        <a:t>100.0%</a:t>
                      </a:r>
                    </a:p>
                  </a:txBody>
                  <a:tcPr anchor="ctr" horzOverflow="overflow">
                    <a:lnL>
                      <a:noFill/>
                    </a:lnL>
                    <a:lnR>
                      <a:noFill/>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ase" latinLnBrk="0" hangingPunct="1">
                        <a:lnSpc>
                          <a:spcPct val="90000"/>
                        </a:lnSpc>
                        <a:spcBef>
                          <a:spcPct val="0"/>
                        </a:spcBef>
                        <a:spcAft>
                          <a:spcPct val="40000"/>
                        </a:spcAft>
                        <a:buClr>
                          <a:srgbClr val="BF0922"/>
                        </a:buClr>
                        <a:buSzTx/>
                        <a:buFont typeface="Wingdings" pitchFamily="2" charset="2"/>
                        <a:buNone/>
                        <a:tabLst/>
                      </a:pPr>
                      <a:endParaRPr kumimoji="0" lang="en-US" sz="1400" b="1" i="0" u="none" strike="noStrike" cap="none" normalizeH="0" baseline="0" smtClean="0">
                        <a:ln>
                          <a:noFill/>
                        </a:ln>
                        <a:solidFill>
                          <a:schemeClr val="tx1"/>
                        </a:solidFill>
                        <a:effectLst/>
                        <a:latin typeface="Arial" pitchFamily="34" charset="0"/>
                        <a:ea typeface="ＭＳ Ｐゴシック" charset="-128"/>
                      </a:endParaRPr>
                    </a:p>
                  </a:txBody>
                  <a:tcPr anchor="ctr" horzOverflow="overflow">
                    <a:lnL>
                      <a:noFill/>
                    </a:lnL>
                    <a:lnR>
                      <a:noFill/>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90000"/>
                        </a:lnSpc>
                        <a:spcBef>
                          <a:spcPct val="0"/>
                        </a:spcBef>
                        <a:spcAft>
                          <a:spcPct val="40000"/>
                        </a:spcAft>
                        <a:buClr>
                          <a:srgbClr val="BF0922"/>
                        </a:buClr>
                        <a:buSzTx/>
                        <a:buFont typeface="Wingdings" pitchFamily="2" charset="2"/>
                        <a:buNone/>
                        <a:tabLst/>
                      </a:pPr>
                      <a:endParaRPr kumimoji="0" lang="en-US" sz="1400" b="1" i="0" u="none" strike="noStrike" cap="none" normalizeH="0" baseline="0" smtClean="0">
                        <a:ln>
                          <a:noFill/>
                        </a:ln>
                        <a:solidFill>
                          <a:schemeClr val="tx1"/>
                        </a:solidFill>
                        <a:effectLst/>
                        <a:latin typeface="Arial" pitchFamily="34" charset="0"/>
                        <a:ea typeface="ＭＳ Ｐゴシック" charset="-128"/>
                      </a:endParaRPr>
                    </a:p>
                  </a:txBody>
                  <a:tcPr anchor="ctr" horzOverflow="overflow">
                    <a:lnL>
                      <a:noFill/>
                    </a:lnL>
                    <a:lnR cap="flat">
                      <a:noFill/>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r>
            </a:tbl>
          </a:graphicData>
        </a:graphic>
      </p:graphicFrame>
      <p:grpSp>
        <p:nvGrpSpPr>
          <p:cNvPr id="49244" name="Group 92"/>
          <p:cNvGrpSpPr>
            <a:grpSpLocks/>
          </p:cNvGrpSpPr>
          <p:nvPr/>
        </p:nvGrpSpPr>
        <p:grpSpPr bwMode="auto">
          <a:xfrm>
            <a:off x="7188200" y="2965450"/>
            <a:ext cx="663575" cy="1990725"/>
            <a:chOff x="4528" y="1868"/>
            <a:chExt cx="418" cy="1254"/>
          </a:xfrm>
        </p:grpSpPr>
        <p:sp>
          <p:nvSpPr>
            <p:cNvPr id="49245" name="AutoShape 93"/>
            <p:cNvSpPr>
              <a:spLocks/>
            </p:cNvSpPr>
            <p:nvPr/>
          </p:nvSpPr>
          <p:spPr bwMode="auto">
            <a:xfrm>
              <a:off x="4528" y="1868"/>
              <a:ext cx="96" cy="1254"/>
            </a:xfrm>
            <a:prstGeom prst="rightBrace">
              <a:avLst>
                <a:gd name="adj1" fmla="val 108854"/>
                <a:gd name="adj2" fmla="val 50000"/>
              </a:avLst>
            </a:prstGeom>
            <a:noFill/>
            <a:ln w="28575">
              <a:solidFill>
                <a:schemeClr val="tx1"/>
              </a:solidFill>
              <a:round/>
              <a:headEnd/>
              <a:tailEnd/>
            </a:ln>
            <a:effectLst/>
          </p:spPr>
          <p:txBody>
            <a:bodyPr wrap="none" anchor="ctr"/>
            <a:lstStyle/>
            <a:p>
              <a:endParaRPr lang="en-US"/>
            </a:p>
          </p:txBody>
        </p:sp>
        <p:sp>
          <p:nvSpPr>
            <p:cNvPr id="49246" name="Text Box 94"/>
            <p:cNvSpPr txBox="1">
              <a:spLocks noChangeArrowheads="1"/>
            </p:cNvSpPr>
            <p:nvPr/>
          </p:nvSpPr>
          <p:spPr bwMode="auto">
            <a:xfrm>
              <a:off x="4668" y="2391"/>
              <a:ext cx="278" cy="192"/>
            </a:xfrm>
            <a:prstGeom prst="rect">
              <a:avLst/>
            </a:prstGeom>
            <a:noFill/>
            <a:ln w="9525">
              <a:noFill/>
              <a:miter lim="800000"/>
              <a:headEnd/>
              <a:tailEnd/>
            </a:ln>
            <a:effectLst/>
          </p:spPr>
          <p:txBody>
            <a:bodyPr wrap="none">
              <a:spAutoFit/>
            </a:bodyPr>
            <a:lstStyle/>
            <a:p>
              <a:r>
                <a:rPr lang="en-US" sz="1400" b="1"/>
                <a:t>5%</a:t>
              </a:r>
            </a:p>
          </p:txBody>
        </p:sp>
      </p:grpSp>
    </p:spTree>
  </p:cSld>
  <p:clrMapOvr>
    <a:masterClrMapping/>
  </p:clrMapOvr>
  <p:transition>
    <p:strips/>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8" presetClass="entr" presetSubtype="6" fill="hold" nodeType="afterEffect">
                                  <p:stCondLst>
                                    <p:cond delay="1000"/>
                                  </p:stCondLst>
                                  <p:childTnLst>
                                    <p:set>
                                      <p:cBhvr>
                                        <p:cTn id="6" dur="1" fill="hold">
                                          <p:stCondLst>
                                            <p:cond delay="0"/>
                                          </p:stCondLst>
                                        </p:cTn>
                                        <p:tgtEl>
                                          <p:spTgt spid="49155"/>
                                        </p:tgtEl>
                                        <p:attrNameLst>
                                          <p:attrName>style.visibility</p:attrName>
                                        </p:attrNameLst>
                                      </p:cBhvr>
                                      <p:to>
                                        <p:strVal val="visible"/>
                                      </p:to>
                                    </p:set>
                                    <p:animEffect transition="in" filter="strips(downRight)">
                                      <p:cBhvr>
                                        <p:cTn id="7" dur="500"/>
                                        <p:tgtEl>
                                          <p:spTgt spid="49155"/>
                                        </p:tgtEl>
                                      </p:cBhvr>
                                    </p:animEffect>
                                  </p:childTnLst>
                                </p:cTn>
                              </p:par>
                            </p:childTnLst>
                          </p:cTn>
                        </p:par>
                        <p:par>
                          <p:cTn id="8" fill="hold">
                            <p:stCondLst>
                              <p:cond delay="1500"/>
                            </p:stCondLst>
                            <p:childTnLst>
                              <p:par>
                                <p:cTn id="9" presetID="22" presetClass="entr" presetSubtype="8" fill="hold" nodeType="afterEffect">
                                  <p:stCondLst>
                                    <p:cond delay="0"/>
                                  </p:stCondLst>
                                  <p:childTnLst>
                                    <p:set>
                                      <p:cBhvr>
                                        <p:cTn id="10" dur="1" fill="hold">
                                          <p:stCondLst>
                                            <p:cond delay="0"/>
                                          </p:stCondLst>
                                        </p:cTn>
                                        <p:tgtEl>
                                          <p:spTgt spid="49244"/>
                                        </p:tgtEl>
                                        <p:attrNameLst>
                                          <p:attrName>style.visibility</p:attrName>
                                        </p:attrNameLst>
                                      </p:cBhvr>
                                      <p:to>
                                        <p:strVal val="visible"/>
                                      </p:to>
                                    </p:set>
                                    <p:animEffect transition="in" filter="wipe(left)">
                                      <p:cBhvr>
                                        <p:cTn id="11" dur="1000"/>
                                        <p:tgtEl>
                                          <p:spTgt spid="4924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p:txBody>
          <a:bodyPr/>
          <a:lstStyle/>
          <a:p>
            <a:r>
              <a:rPr lang="en-AU"/>
              <a:t>© 2011 Pearson Education</a:t>
            </a:r>
            <a:endParaRPr lang="en-US"/>
          </a:p>
        </p:txBody>
      </p:sp>
      <p:sp>
        <p:nvSpPr>
          <p:cNvPr id="55298" name="Rectangle 2"/>
          <p:cNvSpPr>
            <a:spLocks noGrp="1" noChangeArrowheads="1"/>
          </p:cNvSpPr>
          <p:nvPr>
            <p:ph type="title"/>
          </p:nvPr>
        </p:nvSpPr>
        <p:spPr>
          <a:xfrm>
            <a:off x="685800" y="434975"/>
            <a:ext cx="7772400" cy="889000"/>
          </a:xfrm>
          <a:noFill/>
          <a:ln/>
        </p:spPr>
        <p:txBody>
          <a:bodyPr/>
          <a:lstStyle/>
          <a:p>
            <a:r>
              <a:rPr lang="en-US"/>
              <a:t>ABC Analysis</a:t>
            </a:r>
          </a:p>
        </p:txBody>
      </p:sp>
      <p:sp>
        <p:nvSpPr>
          <p:cNvPr id="55299" name="Rectangle 3"/>
          <p:cNvSpPr>
            <a:spLocks noChangeArrowheads="1"/>
          </p:cNvSpPr>
          <p:nvPr/>
        </p:nvSpPr>
        <p:spPr bwMode="auto">
          <a:xfrm>
            <a:off x="695325" y="1922463"/>
            <a:ext cx="7753350" cy="3160712"/>
          </a:xfrm>
          <a:prstGeom prst="rect">
            <a:avLst/>
          </a:prstGeom>
          <a:noFill/>
          <a:ln w="9525">
            <a:noFill/>
            <a:miter lim="800000"/>
            <a:headEnd/>
            <a:tailEnd/>
          </a:ln>
          <a:effectLst/>
        </p:spPr>
        <p:txBody>
          <a:bodyPr>
            <a:spAutoFit/>
          </a:bodyPr>
          <a:lstStyle/>
          <a:p>
            <a:pPr marL="533400" indent="-533400" eaLnBrk="1" hangingPunct="1">
              <a:lnSpc>
                <a:spcPct val="90000"/>
              </a:lnSpc>
              <a:spcAft>
                <a:spcPct val="40000"/>
              </a:spcAft>
              <a:buClr>
                <a:srgbClr val="BF0922"/>
              </a:buClr>
              <a:buFont typeface="Wingdings" pitchFamily="2" charset="2"/>
              <a:buChar char="u"/>
            </a:pPr>
            <a:r>
              <a:rPr lang="en-US" sz="3200" b="1"/>
              <a:t>Policies employed may include</a:t>
            </a:r>
          </a:p>
          <a:p>
            <a:pPr marL="1169988" lvl="1" indent="-457200" eaLnBrk="1" hangingPunct="1">
              <a:lnSpc>
                <a:spcPct val="90000"/>
              </a:lnSpc>
              <a:spcAft>
                <a:spcPct val="40000"/>
              </a:spcAft>
              <a:buClr>
                <a:srgbClr val="BF0922"/>
              </a:buClr>
              <a:buFont typeface="Wingdings" pitchFamily="2" charset="2"/>
              <a:buChar char="u"/>
            </a:pPr>
            <a:r>
              <a:rPr lang="en-US" sz="2800" b="1"/>
              <a:t>More emphasis on supplier development for A items</a:t>
            </a:r>
          </a:p>
          <a:p>
            <a:pPr marL="1169988" lvl="1" indent="-457200" eaLnBrk="1" hangingPunct="1">
              <a:lnSpc>
                <a:spcPct val="90000"/>
              </a:lnSpc>
              <a:spcAft>
                <a:spcPct val="40000"/>
              </a:spcAft>
              <a:buClr>
                <a:srgbClr val="BF0922"/>
              </a:buClr>
              <a:buFont typeface="Wingdings" pitchFamily="2" charset="2"/>
              <a:buChar char="u"/>
            </a:pPr>
            <a:r>
              <a:rPr lang="en-US" sz="2800" b="1"/>
              <a:t>Tighter physical inventory control for A items</a:t>
            </a:r>
          </a:p>
          <a:p>
            <a:pPr marL="1169988" lvl="1" indent="-457200" eaLnBrk="1" hangingPunct="1">
              <a:lnSpc>
                <a:spcPct val="90000"/>
              </a:lnSpc>
              <a:spcAft>
                <a:spcPct val="40000"/>
              </a:spcAft>
              <a:buClr>
                <a:srgbClr val="BF0922"/>
              </a:buClr>
              <a:buFont typeface="Wingdings" pitchFamily="2" charset="2"/>
              <a:buChar char="u"/>
            </a:pPr>
            <a:r>
              <a:rPr lang="en-US" sz="2800" b="1"/>
              <a:t>More care in forecasting A items</a:t>
            </a:r>
            <a:endParaRPr lang="en-US" sz="3200" b="1"/>
          </a:p>
        </p:txBody>
      </p:sp>
    </p:spTree>
  </p:cSld>
  <p:clrMapOvr>
    <a:masterClrMapping/>
  </p:clrMapOvr>
  <p:transition>
    <p:strips/>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8" presetClass="entr" presetSubtype="6" fill="hold" grpId="0" nodeType="afterEffect">
                                  <p:stCondLst>
                                    <p:cond delay="1000"/>
                                  </p:stCondLst>
                                  <p:childTnLst>
                                    <p:set>
                                      <p:cBhvr>
                                        <p:cTn id="6" dur="1" fill="hold">
                                          <p:stCondLst>
                                            <p:cond delay="0"/>
                                          </p:stCondLst>
                                        </p:cTn>
                                        <p:tgtEl>
                                          <p:spTgt spid="55299"/>
                                        </p:tgtEl>
                                        <p:attrNameLst>
                                          <p:attrName>style.visibility</p:attrName>
                                        </p:attrNameLst>
                                      </p:cBhvr>
                                      <p:to>
                                        <p:strVal val="visible"/>
                                      </p:to>
                                    </p:set>
                                    <p:animEffect transition="in" filter="strips(downRight)">
                                      <p:cBhvr>
                                        <p:cTn id="7" dur="500"/>
                                        <p:tgtEl>
                                          <p:spTgt spid="5529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5299" grpId="0" autoUpdateAnimBg="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p:txBody>
          <a:bodyPr/>
          <a:lstStyle/>
          <a:p>
            <a:r>
              <a:rPr lang="en-AU"/>
              <a:t>© 2011 Pearson Education</a:t>
            </a:r>
            <a:endParaRPr lang="en-US"/>
          </a:p>
        </p:txBody>
      </p:sp>
      <p:sp>
        <p:nvSpPr>
          <p:cNvPr id="57346" name="Rectangle 2"/>
          <p:cNvSpPr>
            <a:spLocks noGrp="1" noChangeArrowheads="1"/>
          </p:cNvSpPr>
          <p:nvPr>
            <p:ph type="title"/>
          </p:nvPr>
        </p:nvSpPr>
        <p:spPr>
          <a:xfrm>
            <a:off x="685800" y="406400"/>
            <a:ext cx="7772400" cy="698500"/>
          </a:xfrm>
          <a:noFill/>
          <a:ln/>
        </p:spPr>
        <p:txBody>
          <a:bodyPr/>
          <a:lstStyle/>
          <a:p>
            <a:pPr>
              <a:lnSpc>
                <a:spcPct val="80000"/>
              </a:lnSpc>
            </a:pPr>
            <a:r>
              <a:rPr lang="en-US"/>
              <a:t>Record Accuracy</a:t>
            </a:r>
          </a:p>
        </p:txBody>
      </p:sp>
      <p:sp>
        <p:nvSpPr>
          <p:cNvPr id="57347" name="Rectangle 3"/>
          <p:cNvSpPr>
            <a:spLocks noChangeArrowheads="1"/>
          </p:cNvSpPr>
          <p:nvPr/>
        </p:nvSpPr>
        <p:spPr bwMode="auto">
          <a:xfrm>
            <a:off x="973138" y="1206500"/>
            <a:ext cx="7197725" cy="5175250"/>
          </a:xfrm>
          <a:prstGeom prst="rect">
            <a:avLst/>
          </a:prstGeom>
          <a:noFill/>
          <a:ln w="9525">
            <a:noFill/>
            <a:miter lim="800000"/>
            <a:headEnd/>
            <a:tailEnd/>
          </a:ln>
          <a:effectLst/>
        </p:spPr>
        <p:txBody>
          <a:bodyPr>
            <a:spAutoFit/>
          </a:bodyPr>
          <a:lstStyle/>
          <a:p>
            <a:pPr marL="482600" indent="-482600">
              <a:lnSpc>
                <a:spcPct val="90000"/>
              </a:lnSpc>
              <a:spcAft>
                <a:spcPct val="40000"/>
              </a:spcAft>
              <a:buClr>
                <a:srgbClr val="BF0922"/>
              </a:buClr>
              <a:buFont typeface="Wingdings" pitchFamily="2" charset="2"/>
              <a:buChar char="u"/>
            </a:pPr>
            <a:r>
              <a:rPr lang="en-US" sz="2800" b="1" dirty="0"/>
              <a:t>Accurate records are a critical ingredient in production and inventory systems</a:t>
            </a:r>
          </a:p>
          <a:p>
            <a:pPr marL="482600" indent="-482600">
              <a:lnSpc>
                <a:spcPct val="90000"/>
              </a:lnSpc>
              <a:spcAft>
                <a:spcPct val="40000"/>
              </a:spcAft>
              <a:buClr>
                <a:srgbClr val="BF0922"/>
              </a:buClr>
              <a:buFont typeface="Wingdings" pitchFamily="2" charset="2"/>
              <a:buChar char="u"/>
            </a:pPr>
            <a:r>
              <a:rPr lang="en-US" sz="2800" b="1" dirty="0"/>
              <a:t>Allows </a:t>
            </a:r>
            <a:r>
              <a:rPr lang="en-US" sz="2800" b="1" dirty="0" err="1" smtClean="0"/>
              <a:t>organisation</a:t>
            </a:r>
            <a:r>
              <a:rPr lang="en-US" sz="2800" b="1" dirty="0" smtClean="0"/>
              <a:t> </a:t>
            </a:r>
            <a:r>
              <a:rPr lang="en-US" sz="2800" b="1" dirty="0"/>
              <a:t>to focus on what is needed</a:t>
            </a:r>
          </a:p>
          <a:p>
            <a:pPr marL="482600" indent="-482600">
              <a:lnSpc>
                <a:spcPct val="90000"/>
              </a:lnSpc>
              <a:spcAft>
                <a:spcPct val="40000"/>
              </a:spcAft>
              <a:buClr>
                <a:srgbClr val="BF0922"/>
              </a:buClr>
              <a:buFont typeface="Wingdings" pitchFamily="2" charset="2"/>
              <a:buChar char="u"/>
            </a:pPr>
            <a:r>
              <a:rPr lang="en-US" sz="2800" b="1" dirty="0"/>
              <a:t>Necessary to make precise decisions about ordering, scheduling, and shipping</a:t>
            </a:r>
          </a:p>
          <a:p>
            <a:pPr marL="482600" indent="-482600">
              <a:lnSpc>
                <a:spcPct val="90000"/>
              </a:lnSpc>
              <a:spcAft>
                <a:spcPct val="40000"/>
              </a:spcAft>
              <a:buClr>
                <a:srgbClr val="BF0922"/>
              </a:buClr>
              <a:buFont typeface="Wingdings" pitchFamily="2" charset="2"/>
              <a:buChar char="u"/>
            </a:pPr>
            <a:r>
              <a:rPr lang="en-US" sz="2800" b="1" dirty="0"/>
              <a:t>Incoming and outgoing record keeping must be accurate</a:t>
            </a:r>
          </a:p>
          <a:p>
            <a:pPr marL="482600" indent="-482600">
              <a:lnSpc>
                <a:spcPct val="90000"/>
              </a:lnSpc>
              <a:spcAft>
                <a:spcPct val="40000"/>
              </a:spcAft>
              <a:buClr>
                <a:srgbClr val="BF0922"/>
              </a:buClr>
              <a:buFont typeface="Wingdings" pitchFamily="2" charset="2"/>
              <a:buChar char="u"/>
            </a:pPr>
            <a:r>
              <a:rPr lang="en-US" sz="2800" b="1" dirty="0"/>
              <a:t>Stockrooms should be secure</a:t>
            </a:r>
          </a:p>
        </p:txBody>
      </p:sp>
    </p:spTree>
  </p:cSld>
  <p:clrMapOvr>
    <a:masterClrMapping/>
  </p:clrMapOvr>
  <p:transition>
    <p:pull dir="l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8" presetClass="entr" presetSubtype="6" fill="hold" grpId="0" nodeType="afterEffect">
                                  <p:stCondLst>
                                    <p:cond delay="1000"/>
                                  </p:stCondLst>
                                  <p:childTnLst>
                                    <p:set>
                                      <p:cBhvr>
                                        <p:cTn id="6" dur="1" fill="hold">
                                          <p:stCondLst>
                                            <p:cond delay="0"/>
                                          </p:stCondLst>
                                        </p:cTn>
                                        <p:tgtEl>
                                          <p:spTgt spid="57347"/>
                                        </p:tgtEl>
                                        <p:attrNameLst>
                                          <p:attrName>style.visibility</p:attrName>
                                        </p:attrNameLst>
                                      </p:cBhvr>
                                      <p:to>
                                        <p:strVal val="visible"/>
                                      </p:to>
                                    </p:set>
                                    <p:animEffect transition="in" filter="strips(downRight)">
                                      <p:cBhvr>
                                        <p:cTn id="7" dur="500"/>
                                        <p:tgtEl>
                                          <p:spTgt spid="5734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7347" grpId="0" autoUpdateAnimBg="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p:txBody>
          <a:bodyPr/>
          <a:lstStyle/>
          <a:p>
            <a:r>
              <a:rPr lang="en-AU"/>
              <a:t>© 2011 Pearson Education</a:t>
            </a:r>
            <a:endParaRPr lang="en-US"/>
          </a:p>
        </p:txBody>
      </p:sp>
      <p:sp>
        <p:nvSpPr>
          <p:cNvPr id="67586" name="Rectangle 2"/>
          <p:cNvSpPr>
            <a:spLocks noGrp="1" noChangeArrowheads="1"/>
          </p:cNvSpPr>
          <p:nvPr>
            <p:ph type="title"/>
          </p:nvPr>
        </p:nvSpPr>
        <p:spPr>
          <a:xfrm>
            <a:off x="685800" y="444500"/>
            <a:ext cx="7772400" cy="1409700"/>
          </a:xfrm>
          <a:noFill/>
          <a:ln/>
        </p:spPr>
        <p:txBody>
          <a:bodyPr/>
          <a:lstStyle/>
          <a:p>
            <a:r>
              <a:rPr lang="en-US" dirty="0" smtClean="0"/>
              <a:t>Inventory Terms –</a:t>
            </a:r>
            <a:br>
              <a:rPr lang="en-US" dirty="0" smtClean="0"/>
            </a:br>
            <a:r>
              <a:rPr lang="en-US" dirty="0" smtClean="0"/>
              <a:t>Holding</a:t>
            </a:r>
            <a:r>
              <a:rPr lang="en-US" dirty="0"/>
              <a:t>, Ordering, and Setup Costs</a:t>
            </a:r>
          </a:p>
        </p:txBody>
      </p:sp>
      <p:sp>
        <p:nvSpPr>
          <p:cNvPr id="67587" name="Rectangle 3"/>
          <p:cNvSpPr>
            <a:spLocks noChangeArrowheads="1"/>
          </p:cNvSpPr>
          <p:nvPr/>
        </p:nvSpPr>
        <p:spPr bwMode="auto">
          <a:xfrm>
            <a:off x="739775" y="2159000"/>
            <a:ext cx="7664450" cy="4183063"/>
          </a:xfrm>
          <a:prstGeom prst="rect">
            <a:avLst/>
          </a:prstGeom>
          <a:noFill/>
          <a:ln w="9525">
            <a:noFill/>
            <a:miter lim="800000"/>
            <a:headEnd/>
            <a:tailEnd/>
          </a:ln>
          <a:effectLst/>
        </p:spPr>
        <p:txBody>
          <a:bodyPr>
            <a:spAutoFit/>
          </a:bodyPr>
          <a:lstStyle/>
          <a:p>
            <a:pPr marL="533400" indent="-533400" eaLnBrk="1" hangingPunct="1">
              <a:lnSpc>
                <a:spcPct val="90000"/>
              </a:lnSpc>
              <a:spcAft>
                <a:spcPct val="40000"/>
              </a:spcAft>
              <a:buClr>
                <a:srgbClr val="BF0922"/>
              </a:buClr>
              <a:buFont typeface="Wingdings" pitchFamily="2" charset="2"/>
              <a:buChar char="u"/>
            </a:pPr>
            <a:r>
              <a:rPr lang="en-US" sz="3200" b="1">
                <a:solidFill>
                  <a:srgbClr val="BF0922"/>
                </a:solidFill>
                <a:effectLst>
                  <a:outerShdw blurRad="38100" dist="38100" dir="2700000" algn="tl">
                    <a:srgbClr val="C0C0C0"/>
                  </a:outerShdw>
                </a:effectLst>
              </a:rPr>
              <a:t>Holding costs</a:t>
            </a:r>
            <a:r>
              <a:rPr lang="en-US" sz="3200" b="1"/>
              <a:t> - the costs of holding or “carrying” inventory over time</a:t>
            </a:r>
          </a:p>
          <a:p>
            <a:pPr marL="533400" indent="-533400" eaLnBrk="1" hangingPunct="1">
              <a:lnSpc>
                <a:spcPct val="90000"/>
              </a:lnSpc>
              <a:spcAft>
                <a:spcPct val="40000"/>
              </a:spcAft>
              <a:buClr>
                <a:srgbClr val="BF0922"/>
              </a:buClr>
              <a:buFont typeface="Wingdings" pitchFamily="2" charset="2"/>
              <a:buChar char="u"/>
            </a:pPr>
            <a:r>
              <a:rPr lang="en-US" sz="3200" b="1">
                <a:solidFill>
                  <a:srgbClr val="BF0922"/>
                </a:solidFill>
                <a:effectLst>
                  <a:outerShdw blurRad="38100" dist="38100" dir="2700000" algn="tl">
                    <a:srgbClr val="C0C0C0"/>
                  </a:outerShdw>
                </a:effectLst>
              </a:rPr>
              <a:t>Ordering costs</a:t>
            </a:r>
            <a:r>
              <a:rPr lang="en-US" sz="3200" b="1"/>
              <a:t> - the costs of placing an order and receiving goods</a:t>
            </a:r>
          </a:p>
          <a:p>
            <a:pPr marL="533400" indent="-533400" eaLnBrk="1" hangingPunct="1">
              <a:lnSpc>
                <a:spcPct val="90000"/>
              </a:lnSpc>
              <a:spcAft>
                <a:spcPct val="40000"/>
              </a:spcAft>
              <a:buClr>
                <a:srgbClr val="BF0922"/>
              </a:buClr>
              <a:buFont typeface="Wingdings" pitchFamily="2" charset="2"/>
              <a:buChar char="u"/>
            </a:pPr>
            <a:r>
              <a:rPr lang="en-US" sz="3200" b="1">
                <a:solidFill>
                  <a:srgbClr val="BF0922"/>
                </a:solidFill>
                <a:effectLst>
                  <a:outerShdw blurRad="38100" dist="38100" dir="2700000" algn="tl">
                    <a:srgbClr val="C0C0C0"/>
                  </a:outerShdw>
                </a:effectLst>
              </a:rPr>
              <a:t>Setup costs</a:t>
            </a:r>
            <a:r>
              <a:rPr lang="en-US" sz="3200" b="1"/>
              <a:t> - cost to prepare a machine or process for manufacturing an order</a:t>
            </a:r>
          </a:p>
        </p:txBody>
      </p:sp>
    </p:spTree>
  </p:cSld>
  <p:clrMapOvr>
    <a:masterClrMapping/>
  </p:clrMapOvr>
  <p:transition>
    <p:pull dir="l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8" presetClass="entr" presetSubtype="6" fill="hold" grpId="0" nodeType="afterEffect">
                                  <p:stCondLst>
                                    <p:cond delay="1000"/>
                                  </p:stCondLst>
                                  <p:childTnLst>
                                    <p:set>
                                      <p:cBhvr>
                                        <p:cTn id="6" dur="1" fill="hold">
                                          <p:stCondLst>
                                            <p:cond delay="0"/>
                                          </p:stCondLst>
                                        </p:cTn>
                                        <p:tgtEl>
                                          <p:spTgt spid="67587"/>
                                        </p:tgtEl>
                                        <p:attrNameLst>
                                          <p:attrName>style.visibility</p:attrName>
                                        </p:attrNameLst>
                                      </p:cBhvr>
                                      <p:to>
                                        <p:strVal val="visible"/>
                                      </p:to>
                                    </p:set>
                                    <p:animEffect transition="in" filter="strips(downRight)">
                                      <p:cBhvr>
                                        <p:cTn id="7" dur="500"/>
                                        <p:tgtEl>
                                          <p:spTgt spid="6758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7587" grpId="0" autoUpdateAnimBg="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 name="Footer Placeholder 3"/>
          <p:cNvSpPr>
            <a:spLocks noGrp="1"/>
          </p:cNvSpPr>
          <p:nvPr>
            <p:ph type="ftr" sz="quarter" idx="10"/>
          </p:nvPr>
        </p:nvSpPr>
        <p:spPr/>
        <p:txBody>
          <a:bodyPr/>
          <a:lstStyle/>
          <a:p>
            <a:r>
              <a:rPr lang="en-AU"/>
              <a:t>© 2011 Pearson Education</a:t>
            </a:r>
            <a:endParaRPr lang="en-US"/>
          </a:p>
        </p:txBody>
      </p:sp>
      <p:sp>
        <p:nvSpPr>
          <p:cNvPr id="69634" name="Rectangle 2"/>
          <p:cNvSpPr>
            <a:spLocks noGrp="1" noChangeArrowheads="1"/>
          </p:cNvSpPr>
          <p:nvPr>
            <p:ph type="title"/>
          </p:nvPr>
        </p:nvSpPr>
        <p:spPr>
          <a:xfrm>
            <a:off x="685800" y="482600"/>
            <a:ext cx="7772400" cy="863600"/>
          </a:xfrm>
          <a:noFill/>
          <a:ln/>
        </p:spPr>
        <p:txBody>
          <a:bodyPr/>
          <a:lstStyle/>
          <a:p>
            <a:r>
              <a:rPr lang="en-US"/>
              <a:t>Holding Costs</a:t>
            </a:r>
          </a:p>
        </p:txBody>
      </p:sp>
      <p:graphicFrame>
        <p:nvGraphicFramePr>
          <p:cNvPr id="69688" name="Group 56"/>
          <p:cNvGraphicFramePr>
            <a:graphicFrameLocks noGrp="1"/>
          </p:cNvGraphicFramePr>
          <p:nvPr/>
        </p:nvGraphicFramePr>
        <p:xfrm>
          <a:off x="685800" y="1638300"/>
          <a:ext cx="7772400" cy="4352672"/>
        </p:xfrm>
        <a:graphic>
          <a:graphicData uri="http://schemas.openxmlformats.org/drawingml/2006/table">
            <a:tbl>
              <a:tblPr/>
              <a:tblGrid>
                <a:gridCol w="5524500"/>
                <a:gridCol w="2247900"/>
              </a:tblGrid>
              <a:tr h="581025">
                <a:tc>
                  <a:txBody>
                    <a:bodyPr/>
                    <a:lstStyle/>
                    <a:p>
                      <a:pPr marL="0" marR="0" lvl="0" indent="0" algn="ctr" defTabSz="914400" rtl="0" eaLnBrk="1" fontAlgn="base" latinLnBrk="0" hangingPunct="1">
                        <a:lnSpc>
                          <a:spcPct val="90000"/>
                        </a:lnSpc>
                        <a:spcBef>
                          <a:spcPct val="0"/>
                        </a:spcBef>
                        <a:spcAft>
                          <a:spcPct val="40000"/>
                        </a:spcAft>
                        <a:buClr>
                          <a:srgbClr val="BF0922"/>
                        </a:buClr>
                        <a:buSzTx/>
                        <a:buFont typeface="Wingdings" pitchFamily="2" charset="2"/>
                        <a:buNone/>
                        <a:tabLst/>
                      </a:pPr>
                      <a:r>
                        <a:rPr kumimoji="0" lang="en-US" sz="2000" b="1" i="0" u="none" strike="noStrike" cap="none" normalizeH="0" baseline="0" smtClean="0">
                          <a:ln>
                            <a:noFill/>
                          </a:ln>
                          <a:solidFill>
                            <a:schemeClr val="tx1"/>
                          </a:solidFill>
                          <a:effectLst/>
                          <a:latin typeface="Arial" pitchFamily="34" charset="0"/>
                          <a:ea typeface="ＭＳ Ｐゴシック" charset="-128"/>
                        </a:rPr>
                        <a:t>Category</a:t>
                      </a:r>
                    </a:p>
                  </a:txBody>
                  <a:tcPr anchor="b" horzOverflow="overflow">
                    <a:lnL cap="flat">
                      <a:noFill/>
                    </a:lnL>
                    <a:lnR>
                      <a:noFill/>
                    </a:lnR>
                    <a:lnT w="57150" cap="flat" cmpd="sng" algn="ctr">
                      <a:solidFill>
                        <a:srgbClr val="BF0922"/>
                      </a:solidFill>
                      <a:prstDash val="solid"/>
                      <a:round/>
                      <a:headEnd type="none" w="med" len="med"/>
                      <a:tailEnd type="none" w="med" len="med"/>
                    </a:lnT>
                    <a:lnB w="28575" cap="flat" cmpd="sng" algn="ctr">
                      <a:solidFill>
                        <a:srgbClr val="BF0922"/>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90000"/>
                        </a:lnSpc>
                        <a:spcBef>
                          <a:spcPct val="0"/>
                        </a:spcBef>
                        <a:spcAft>
                          <a:spcPct val="40000"/>
                        </a:spcAft>
                        <a:buClr>
                          <a:srgbClr val="BF0922"/>
                        </a:buClr>
                        <a:buSzTx/>
                        <a:buFont typeface="Wingdings" pitchFamily="2" charset="2"/>
                        <a:buNone/>
                        <a:tabLst/>
                      </a:pPr>
                      <a:r>
                        <a:rPr kumimoji="0" lang="en-US" sz="1800" b="1" i="0" u="none" strike="noStrike" cap="none" normalizeH="0" baseline="0" smtClean="0">
                          <a:ln>
                            <a:noFill/>
                          </a:ln>
                          <a:solidFill>
                            <a:schemeClr val="tx1"/>
                          </a:solidFill>
                          <a:effectLst/>
                          <a:latin typeface="Arial" pitchFamily="34" charset="0"/>
                          <a:ea typeface="ＭＳ Ｐゴシック" charset="-128"/>
                        </a:rPr>
                        <a:t>Cost (and range) as a Percent of Inventory Valu</a:t>
                      </a:r>
                      <a:r>
                        <a:rPr kumimoji="0" lang="en-US" sz="2000" b="1" i="0" u="none" strike="noStrike" cap="none" normalizeH="0" baseline="0" smtClean="0">
                          <a:ln>
                            <a:noFill/>
                          </a:ln>
                          <a:solidFill>
                            <a:schemeClr val="tx1"/>
                          </a:solidFill>
                          <a:effectLst/>
                          <a:latin typeface="Arial" pitchFamily="34" charset="0"/>
                          <a:ea typeface="ＭＳ Ｐゴシック" charset="-128"/>
                        </a:rPr>
                        <a:t>e</a:t>
                      </a:r>
                    </a:p>
                  </a:txBody>
                  <a:tcPr anchor="b" horzOverflow="overflow">
                    <a:lnL>
                      <a:noFill/>
                    </a:lnL>
                    <a:lnR cap="flat">
                      <a:noFill/>
                    </a:lnR>
                    <a:lnT w="57150" cap="flat" cmpd="sng" algn="ctr">
                      <a:solidFill>
                        <a:srgbClr val="BF0922"/>
                      </a:solidFill>
                      <a:prstDash val="solid"/>
                      <a:round/>
                      <a:headEnd type="none" w="med" len="med"/>
                      <a:tailEnd type="none" w="med" len="med"/>
                    </a:lnT>
                    <a:lnB w="28575" cap="flat" cmpd="sng" algn="ctr">
                      <a:solidFill>
                        <a:srgbClr val="BF0922"/>
                      </a:solidFill>
                      <a:prstDash val="solid"/>
                      <a:round/>
                      <a:headEnd type="none" w="med" len="med"/>
                      <a:tailEnd type="none" w="med" len="med"/>
                    </a:lnB>
                    <a:lnTlToBr>
                      <a:noFill/>
                    </a:lnTlToBr>
                    <a:lnBlToTr>
                      <a:noFill/>
                    </a:lnBlToTr>
                    <a:noFill/>
                  </a:tcPr>
                </a:tc>
              </a:tr>
              <a:tr h="579438">
                <a:tc>
                  <a:txBody>
                    <a:bodyPr/>
                    <a:lstStyle/>
                    <a:p>
                      <a:pPr marL="0" marR="0" lvl="0" indent="0" algn="l" defTabSz="914400" rtl="0" eaLnBrk="1" fontAlgn="base" latinLnBrk="0" hangingPunct="1">
                        <a:lnSpc>
                          <a:spcPct val="90000"/>
                        </a:lnSpc>
                        <a:spcBef>
                          <a:spcPct val="0"/>
                        </a:spcBef>
                        <a:spcAft>
                          <a:spcPct val="40000"/>
                        </a:spcAft>
                        <a:buClr>
                          <a:srgbClr val="BF0922"/>
                        </a:buClr>
                        <a:buSzTx/>
                        <a:buFont typeface="Wingdings" pitchFamily="2" charset="2"/>
                        <a:buNone/>
                        <a:tabLst/>
                      </a:pPr>
                      <a:r>
                        <a:rPr kumimoji="0" lang="en-US" sz="2000" b="1" i="0" u="none" strike="noStrike" cap="none" normalizeH="0" baseline="0" smtClean="0">
                          <a:ln>
                            <a:noFill/>
                          </a:ln>
                          <a:solidFill>
                            <a:schemeClr val="tx1"/>
                          </a:solidFill>
                          <a:effectLst/>
                          <a:latin typeface="Arial" pitchFamily="34" charset="0"/>
                          <a:ea typeface="ＭＳ Ｐゴシック" charset="-128"/>
                        </a:rPr>
                        <a:t>Housing costs (building rent or depreciation, operating costs, taxes, insurance)</a:t>
                      </a:r>
                    </a:p>
                  </a:txBody>
                  <a:tcPr horzOverflow="overflow">
                    <a:lnL cap="flat">
                      <a:noFill/>
                    </a:lnL>
                    <a:lnR>
                      <a:noFill/>
                    </a:lnR>
                    <a:lnT w="28575" cap="flat" cmpd="sng" algn="ctr">
                      <a:solidFill>
                        <a:srgbClr val="BF0922"/>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90000"/>
                        </a:lnSpc>
                        <a:spcBef>
                          <a:spcPct val="0"/>
                        </a:spcBef>
                        <a:spcAft>
                          <a:spcPct val="40000"/>
                        </a:spcAft>
                        <a:buClr>
                          <a:srgbClr val="BF0922"/>
                        </a:buClr>
                        <a:buSzTx/>
                        <a:buFont typeface="Wingdings" pitchFamily="2" charset="2"/>
                        <a:buNone/>
                        <a:tabLst>
                          <a:tab pos="673100" algn="r"/>
                          <a:tab pos="762000" algn="l"/>
                        </a:tabLst>
                      </a:pPr>
                      <a:r>
                        <a:rPr kumimoji="0" lang="en-US" sz="2000" b="1" i="0" u="none" strike="noStrike" cap="none" normalizeH="0" baseline="0" smtClean="0">
                          <a:ln>
                            <a:noFill/>
                          </a:ln>
                          <a:solidFill>
                            <a:schemeClr val="tx1"/>
                          </a:solidFill>
                          <a:effectLst/>
                          <a:latin typeface="Arial" pitchFamily="34" charset="0"/>
                          <a:ea typeface="ＭＳ Ｐゴシック" charset="-128"/>
                        </a:rPr>
                        <a:t>	6%	 (3 - 10%)</a:t>
                      </a:r>
                    </a:p>
                  </a:txBody>
                  <a:tcPr horzOverflow="overflow">
                    <a:lnL>
                      <a:noFill/>
                    </a:lnL>
                    <a:lnR cap="flat">
                      <a:noFill/>
                    </a:lnR>
                    <a:lnT w="28575" cap="flat" cmpd="sng" algn="ctr">
                      <a:solidFill>
                        <a:srgbClr val="BF0922"/>
                      </a:solidFill>
                      <a:prstDash val="solid"/>
                      <a:round/>
                      <a:headEnd type="none" w="med" len="med"/>
                      <a:tailEnd type="none" w="med" len="med"/>
                    </a:lnT>
                    <a:lnB>
                      <a:noFill/>
                    </a:lnB>
                    <a:lnTlToBr>
                      <a:noFill/>
                    </a:lnTlToBr>
                    <a:lnBlToTr>
                      <a:noFill/>
                    </a:lnBlToTr>
                    <a:noFill/>
                  </a:tcPr>
                </a:tc>
              </a:tr>
              <a:tr h="581025">
                <a:tc>
                  <a:txBody>
                    <a:bodyPr/>
                    <a:lstStyle/>
                    <a:p>
                      <a:pPr marL="0" marR="0" lvl="0" indent="0" algn="l" defTabSz="914400" rtl="0" eaLnBrk="1" fontAlgn="base" latinLnBrk="0" hangingPunct="1">
                        <a:lnSpc>
                          <a:spcPct val="90000"/>
                        </a:lnSpc>
                        <a:spcBef>
                          <a:spcPct val="0"/>
                        </a:spcBef>
                        <a:spcAft>
                          <a:spcPct val="40000"/>
                        </a:spcAft>
                        <a:buClr>
                          <a:srgbClr val="BF0922"/>
                        </a:buClr>
                        <a:buSzTx/>
                        <a:buFont typeface="Wingdings" pitchFamily="2" charset="2"/>
                        <a:buNone/>
                        <a:tabLst/>
                      </a:pPr>
                      <a:r>
                        <a:rPr kumimoji="0" lang="en-US" sz="2000" b="1" i="0" u="none" strike="noStrike" cap="none" normalizeH="0" baseline="0" smtClean="0">
                          <a:ln>
                            <a:noFill/>
                          </a:ln>
                          <a:solidFill>
                            <a:schemeClr val="tx1"/>
                          </a:solidFill>
                          <a:effectLst/>
                          <a:latin typeface="Arial" pitchFamily="34" charset="0"/>
                          <a:ea typeface="ＭＳ Ｐゴシック" charset="-128"/>
                        </a:rPr>
                        <a:t>Material handling costs (equipment lease or depreciation, power, operating cost)</a:t>
                      </a:r>
                    </a:p>
                  </a:txBody>
                  <a:tcPr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90000"/>
                        </a:lnSpc>
                        <a:spcBef>
                          <a:spcPct val="0"/>
                        </a:spcBef>
                        <a:spcAft>
                          <a:spcPct val="40000"/>
                        </a:spcAft>
                        <a:buClr>
                          <a:srgbClr val="BF0922"/>
                        </a:buClr>
                        <a:buSzTx/>
                        <a:buFont typeface="Wingdings" pitchFamily="2" charset="2"/>
                        <a:buNone/>
                        <a:tabLst>
                          <a:tab pos="673100" algn="r"/>
                          <a:tab pos="762000" algn="l"/>
                        </a:tabLst>
                      </a:pPr>
                      <a:r>
                        <a:rPr kumimoji="0" lang="en-US" sz="2000" b="1" i="0" u="none" strike="noStrike" cap="none" normalizeH="0" baseline="0" smtClean="0">
                          <a:ln>
                            <a:noFill/>
                          </a:ln>
                          <a:solidFill>
                            <a:schemeClr val="tx1"/>
                          </a:solidFill>
                          <a:effectLst/>
                          <a:latin typeface="Arial" pitchFamily="34" charset="0"/>
                          <a:ea typeface="ＭＳ Ｐゴシック" charset="-128"/>
                        </a:rPr>
                        <a:t>	3%	 (1 - 3.5%)</a:t>
                      </a:r>
                    </a:p>
                  </a:txBody>
                  <a:tcPr horzOverflow="overflow">
                    <a:lnL>
                      <a:noFill/>
                    </a:lnL>
                    <a:lnR cap="flat">
                      <a:noFill/>
                    </a:lnR>
                    <a:lnT>
                      <a:noFill/>
                    </a:lnT>
                    <a:lnB>
                      <a:noFill/>
                    </a:lnB>
                    <a:lnTlToBr>
                      <a:noFill/>
                    </a:lnTlToBr>
                    <a:lnBlToTr>
                      <a:noFill/>
                    </a:lnBlToTr>
                    <a:noFill/>
                  </a:tcPr>
                </a:tc>
              </a:tr>
              <a:tr h="414338">
                <a:tc>
                  <a:txBody>
                    <a:bodyPr/>
                    <a:lstStyle/>
                    <a:p>
                      <a:pPr marL="0" marR="0" lvl="0" indent="0" algn="l" defTabSz="914400" rtl="0" eaLnBrk="1" fontAlgn="base" latinLnBrk="0" hangingPunct="1">
                        <a:lnSpc>
                          <a:spcPct val="90000"/>
                        </a:lnSpc>
                        <a:spcBef>
                          <a:spcPct val="0"/>
                        </a:spcBef>
                        <a:spcAft>
                          <a:spcPct val="40000"/>
                        </a:spcAft>
                        <a:buClr>
                          <a:srgbClr val="BF0922"/>
                        </a:buClr>
                        <a:buSzTx/>
                        <a:buFont typeface="Wingdings" pitchFamily="2" charset="2"/>
                        <a:buNone/>
                        <a:tabLst/>
                      </a:pPr>
                      <a:r>
                        <a:rPr kumimoji="0" lang="en-US" sz="2000" b="1" i="0" u="none" strike="noStrike" cap="none" normalizeH="0" baseline="0" smtClean="0">
                          <a:ln>
                            <a:noFill/>
                          </a:ln>
                          <a:solidFill>
                            <a:schemeClr val="tx1"/>
                          </a:solidFill>
                          <a:effectLst/>
                          <a:latin typeface="Arial" pitchFamily="34" charset="0"/>
                          <a:ea typeface="ＭＳ Ｐゴシック" charset="-128"/>
                        </a:rPr>
                        <a:t>Labor cost</a:t>
                      </a:r>
                    </a:p>
                  </a:txBody>
                  <a:tcPr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90000"/>
                        </a:lnSpc>
                        <a:spcBef>
                          <a:spcPct val="0"/>
                        </a:spcBef>
                        <a:spcAft>
                          <a:spcPct val="40000"/>
                        </a:spcAft>
                        <a:buClr>
                          <a:srgbClr val="BF0922"/>
                        </a:buClr>
                        <a:buSzTx/>
                        <a:buFont typeface="Wingdings" pitchFamily="2" charset="2"/>
                        <a:buNone/>
                        <a:tabLst>
                          <a:tab pos="673100" algn="r"/>
                          <a:tab pos="762000" algn="l"/>
                        </a:tabLst>
                      </a:pPr>
                      <a:r>
                        <a:rPr kumimoji="0" lang="en-US" sz="2000" b="1" i="0" u="none" strike="noStrike" cap="none" normalizeH="0" baseline="0" smtClean="0">
                          <a:ln>
                            <a:noFill/>
                          </a:ln>
                          <a:solidFill>
                            <a:schemeClr val="tx1"/>
                          </a:solidFill>
                          <a:effectLst/>
                          <a:latin typeface="Arial" pitchFamily="34" charset="0"/>
                          <a:ea typeface="ＭＳ Ｐゴシック" charset="-128"/>
                        </a:rPr>
                        <a:t>	3%	 (3 - 5%)</a:t>
                      </a:r>
                    </a:p>
                  </a:txBody>
                  <a:tcPr horzOverflow="overflow">
                    <a:lnL>
                      <a:noFill/>
                    </a:lnL>
                    <a:lnR cap="flat">
                      <a:noFill/>
                    </a:lnR>
                    <a:lnT>
                      <a:noFill/>
                    </a:lnT>
                    <a:lnB>
                      <a:noFill/>
                    </a:lnB>
                    <a:lnTlToBr>
                      <a:noFill/>
                    </a:lnTlToBr>
                    <a:lnBlToTr>
                      <a:noFill/>
                    </a:lnBlToTr>
                    <a:noFill/>
                  </a:tcPr>
                </a:tc>
              </a:tr>
              <a:tr h="581025">
                <a:tc>
                  <a:txBody>
                    <a:bodyPr/>
                    <a:lstStyle/>
                    <a:p>
                      <a:pPr marL="0" marR="0" lvl="0" indent="0" algn="l" defTabSz="914400" rtl="0" eaLnBrk="1" fontAlgn="base" latinLnBrk="0" hangingPunct="1">
                        <a:lnSpc>
                          <a:spcPct val="90000"/>
                        </a:lnSpc>
                        <a:spcBef>
                          <a:spcPct val="0"/>
                        </a:spcBef>
                        <a:spcAft>
                          <a:spcPct val="40000"/>
                        </a:spcAft>
                        <a:buClr>
                          <a:srgbClr val="BF0922"/>
                        </a:buClr>
                        <a:buSzTx/>
                        <a:buFont typeface="Wingdings" pitchFamily="2" charset="2"/>
                        <a:buNone/>
                        <a:tabLst/>
                      </a:pPr>
                      <a:r>
                        <a:rPr kumimoji="0" lang="en-US" sz="2000" b="1" i="0" u="none" strike="noStrike" cap="none" normalizeH="0" baseline="0" smtClean="0">
                          <a:ln>
                            <a:noFill/>
                          </a:ln>
                          <a:solidFill>
                            <a:schemeClr val="tx1"/>
                          </a:solidFill>
                          <a:effectLst/>
                          <a:latin typeface="Arial" pitchFamily="34" charset="0"/>
                          <a:ea typeface="ＭＳ Ｐゴシック" charset="-128"/>
                        </a:rPr>
                        <a:t>Investment costs (borrowing costs, taxes, and insurance on inventory)</a:t>
                      </a:r>
                    </a:p>
                  </a:txBody>
                  <a:tcPr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90000"/>
                        </a:lnSpc>
                        <a:spcBef>
                          <a:spcPct val="0"/>
                        </a:spcBef>
                        <a:spcAft>
                          <a:spcPct val="40000"/>
                        </a:spcAft>
                        <a:buClr>
                          <a:srgbClr val="BF0922"/>
                        </a:buClr>
                        <a:buSzTx/>
                        <a:buFont typeface="Wingdings" pitchFamily="2" charset="2"/>
                        <a:buNone/>
                        <a:tabLst>
                          <a:tab pos="673100" algn="r"/>
                          <a:tab pos="762000" algn="l"/>
                        </a:tabLst>
                      </a:pPr>
                      <a:r>
                        <a:rPr kumimoji="0" lang="en-US" sz="2000" b="1" i="0" u="none" strike="noStrike" cap="none" normalizeH="0" baseline="0" smtClean="0">
                          <a:ln>
                            <a:noFill/>
                          </a:ln>
                          <a:solidFill>
                            <a:schemeClr val="tx1"/>
                          </a:solidFill>
                          <a:effectLst/>
                          <a:latin typeface="Arial" pitchFamily="34" charset="0"/>
                          <a:ea typeface="ＭＳ Ｐゴシック" charset="-128"/>
                        </a:rPr>
                        <a:t>	11%	 (6 - 24%)</a:t>
                      </a:r>
                    </a:p>
                  </a:txBody>
                  <a:tcPr horzOverflow="overflow">
                    <a:lnL>
                      <a:noFill/>
                    </a:lnL>
                    <a:lnR cap="flat">
                      <a:noFill/>
                    </a:lnR>
                    <a:lnT>
                      <a:noFill/>
                    </a:lnT>
                    <a:lnB>
                      <a:noFill/>
                    </a:lnB>
                    <a:lnTlToBr>
                      <a:noFill/>
                    </a:lnTlToBr>
                    <a:lnBlToTr>
                      <a:noFill/>
                    </a:lnBlToTr>
                    <a:noFill/>
                  </a:tcPr>
                </a:tc>
              </a:tr>
              <a:tr h="439738">
                <a:tc>
                  <a:txBody>
                    <a:bodyPr/>
                    <a:lstStyle/>
                    <a:p>
                      <a:pPr marL="0" marR="0" lvl="0" indent="0" algn="l" defTabSz="914400" rtl="0" eaLnBrk="1" fontAlgn="base" latinLnBrk="0" hangingPunct="1">
                        <a:lnSpc>
                          <a:spcPct val="90000"/>
                        </a:lnSpc>
                        <a:spcBef>
                          <a:spcPct val="0"/>
                        </a:spcBef>
                        <a:spcAft>
                          <a:spcPct val="40000"/>
                        </a:spcAft>
                        <a:buClr>
                          <a:srgbClr val="BF0922"/>
                        </a:buClr>
                        <a:buSzTx/>
                        <a:buFont typeface="Wingdings" pitchFamily="2" charset="2"/>
                        <a:buNone/>
                        <a:tabLst/>
                      </a:pPr>
                      <a:r>
                        <a:rPr kumimoji="0" lang="en-US" sz="2000" b="1" i="0" u="none" strike="noStrike" cap="none" normalizeH="0" baseline="0" smtClean="0">
                          <a:ln>
                            <a:noFill/>
                          </a:ln>
                          <a:solidFill>
                            <a:schemeClr val="tx1"/>
                          </a:solidFill>
                          <a:effectLst/>
                          <a:latin typeface="Arial" pitchFamily="34" charset="0"/>
                          <a:ea typeface="ＭＳ Ｐゴシック" charset="-128"/>
                        </a:rPr>
                        <a:t>Pilferage, space, and obsolescence</a:t>
                      </a:r>
                    </a:p>
                  </a:txBody>
                  <a:tcPr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90000"/>
                        </a:lnSpc>
                        <a:spcBef>
                          <a:spcPct val="0"/>
                        </a:spcBef>
                        <a:spcAft>
                          <a:spcPct val="40000"/>
                        </a:spcAft>
                        <a:buClr>
                          <a:srgbClr val="BF0922"/>
                        </a:buClr>
                        <a:buSzTx/>
                        <a:buFont typeface="Wingdings" pitchFamily="2" charset="2"/>
                        <a:buNone/>
                        <a:tabLst>
                          <a:tab pos="673100" algn="r"/>
                          <a:tab pos="762000" algn="l"/>
                        </a:tabLst>
                      </a:pPr>
                      <a:r>
                        <a:rPr kumimoji="0" lang="en-US" sz="2000" b="1" i="0" u="none" strike="noStrike" cap="none" normalizeH="0" baseline="0" smtClean="0">
                          <a:ln>
                            <a:noFill/>
                          </a:ln>
                          <a:solidFill>
                            <a:schemeClr val="tx1"/>
                          </a:solidFill>
                          <a:effectLst/>
                          <a:latin typeface="Arial" pitchFamily="34" charset="0"/>
                          <a:ea typeface="ＭＳ Ｐゴシック" charset="-128"/>
                        </a:rPr>
                        <a:t>	3%	 (2 - 5%)</a:t>
                      </a:r>
                    </a:p>
                  </a:txBody>
                  <a:tcPr horzOverflow="overflow">
                    <a:lnL>
                      <a:noFill/>
                    </a:lnL>
                    <a:lnR cap="flat">
                      <a:noFill/>
                    </a:lnR>
                    <a:lnT>
                      <a:noFill/>
                    </a:lnT>
                    <a:lnB w="28575" cap="flat" cmpd="sng" algn="ctr">
                      <a:solidFill>
                        <a:schemeClr val="tx1"/>
                      </a:solidFill>
                      <a:prstDash val="solid"/>
                      <a:round/>
                      <a:headEnd type="none" w="med" len="med"/>
                      <a:tailEnd type="none" w="med" len="med"/>
                    </a:lnB>
                    <a:lnTlToBr>
                      <a:noFill/>
                    </a:lnTlToBr>
                    <a:lnBlToTr>
                      <a:noFill/>
                    </a:lnBlToTr>
                    <a:noFill/>
                  </a:tcPr>
                </a:tc>
              </a:tr>
              <a:tr h="444500">
                <a:tc>
                  <a:txBody>
                    <a:bodyPr/>
                    <a:lstStyle/>
                    <a:p>
                      <a:pPr marL="0" marR="0" lvl="0" indent="0" algn="l" defTabSz="914400" rtl="0" eaLnBrk="1" fontAlgn="base" latinLnBrk="0" hangingPunct="1">
                        <a:lnSpc>
                          <a:spcPct val="90000"/>
                        </a:lnSpc>
                        <a:spcBef>
                          <a:spcPct val="0"/>
                        </a:spcBef>
                        <a:spcAft>
                          <a:spcPct val="40000"/>
                        </a:spcAft>
                        <a:buClr>
                          <a:srgbClr val="BF0922"/>
                        </a:buClr>
                        <a:buSzTx/>
                        <a:buFont typeface="Wingdings" pitchFamily="2" charset="2"/>
                        <a:buNone/>
                        <a:tabLst/>
                      </a:pPr>
                      <a:r>
                        <a:rPr kumimoji="0" lang="en-US" sz="2000" b="1" i="0" u="none" strike="noStrike" cap="none" normalizeH="0" baseline="0" smtClean="0">
                          <a:ln>
                            <a:noFill/>
                          </a:ln>
                          <a:solidFill>
                            <a:schemeClr val="tx1"/>
                          </a:solidFill>
                          <a:effectLst/>
                          <a:latin typeface="Arial" pitchFamily="34" charset="0"/>
                          <a:ea typeface="ＭＳ Ｐゴシック" charset="-128"/>
                        </a:rPr>
                        <a:t>Overall carrying cost</a:t>
                      </a:r>
                    </a:p>
                  </a:txBody>
                  <a:tcPr horzOverflow="overflow">
                    <a:lnL cap="flat">
                      <a:noFill/>
                    </a:lnL>
                    <a:lnR>
                      <a:noFill/>
                    </a:lnR>
                    <a:lnT>
                      <a:noFill/>
                    </a:lnT>
                    <a:lnB w="57150" cap="flat" cmpd="sng" algn="ctr">
                      <a:solidFill>
                        <a:srgbClr val="BF0922"/>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90000"/>
                        </a:lnSpc>
                        <a:spcBef>
                          <a:spcPct val="0"/>
                        </a:spcBef>
                        <a:spcAft>
                          <a:spcPct val="40000"/>
                        </a:spcAft>
                        <a:buClr>
                          <a:srgbClr val="BF0922"/>
                        </a:buClr>
                        <a:buSzTx/>
                        <a:buFont typeface="Wingdings" pitchFamily="2" charset="2"/>
                        <a:buNone/>
                        <a:tabLst>
                          <a:tab pos="673100" algn="r"/>
                        </a:tabLst>
                      </a:pPr>
                      <a:r>
                        <a:rPr kumimoji="0" lang="en-US" sz="2000" b="1" i="0" u="none" strike="noStrike" cap="none" normalizeH="0" baseline="0" smtClean="0">
                          <a:ln>
                            <a:noFill/>
                          </a:ln>
                          <a:solidFill>
                            <a:schemeClr val="tx1"/>
                          </a:solidFill>
                          <a:effectLst/>
                          <a:latin typeface="Arial" pitchFamily="34" charset="0"/>
                          <a:ea typeface="ＭＳ Ｐゴシック" charset="-128"/>
                        </a:rPr>
                        <a:t>	26%	</a:t>
                      </a:r>
                    </a:p>
                  </a:txBody>
                  <a:tcPr horzOverflow="overflow">
                    <a:lnL>
                      <a:noFill/>
                    </a:lnL>
                    <a:lnR cap="flat">
                      <a:noFill/>
                    </a:lnR>
                    <a:lnT w="28575" cap="flat" cmpd="sng" algn="ctr">
                      <a:solidFill>
                        <a:schemeClr val="tx1"/>
                      </a:solidFill>
                      <a:prstDash val="solid"/>
                      <a:round/>
                      <a:headEnd type="none" w="med" len="med"/>
                      <a:tailEnd type="none" w="med" len="med"/>
                    </a:lnT>
                    <a:lnB w="57150" cap="flat" cmpd="sng" algn="ctr">
                      <a:solidFill>
                        <a:srgbClr val="BF0922"/>
                      </a:solidFill>
                      <a:prstDash val="solid"/>
                      <a:round/>
                      <a:headEnd type="none" w="med" len="med"/>
                      <a:tailEnd type="none" w="med" len="med"/>
                    </a:lnB>
                    <a:lnTlToBr>
                      <a:noFill/>
                    </a:lnTlToBr>
                    <a:lnBlToTr>
                      <a:noFill/>
                    </a:lnBlToTr>
                    <a:noFill/>
                  </a:tcPr>
                </a:tc>
              </a:tr>
            </a:tbl>
          </a:graphicData>
        </a:graphic>
      </p:graphicFrame>
    </p:spTree>
  </p:cSld>
  <p:clrMapOvr>
    <a:masterClrMapping/>
  </p:clrMapOvr>
  <p:transition>
    <p:pull dir="l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8" presetClass="entr" presetSubtype="6" fill="hold" nodeType="afterEffect">
                                  <p:stCondLst>
                                    <p:cond delay="1000"/>
                                  </p:stCondLst>
                                  <p:childTnLst>
                                    <p:set>
                                      <p:cBhvr>
                                        <p:cTn id="6" dur="1" fill="hold">
                                          <p:stCondLst>
                                            <p:cond delay="0"/>
                                          </p:stCondLst>
                                        </p:cTn>
                                        <p:tgtEl>
                                          <p:spTgt spid="69688"/>
                                        </p:tgtEl>
                                        <p:attrNameLst>
                                          <p:attrName>style.visibility</p:attrName>
                                        </p:attrNameLst>
                                      </p:cBhvr>
                                      <p:to>
                                        <p:strVal val="visible"/>
                                      </p:to>
                                    </p:set>
                                    <p:animEffect transition="in" filter="strips(downRight)">
                                      <p:cBhvr>
                                        <p:cTn id="7" dur="500"/>
                                        <p:tgtEl>
                                          <p:spTgt spid="6968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 name="Footer Placeholder 3"/>
          <p:cNvSpPr>
            <a:spLocks noGrp="1"/>
          </p:cNvSpPr>
          <p:nvPr>
            <p:ph type="ftr" sz="quarter" idx="10"/>
          </p:nvPr>
        </p:nvSpPr>
        <p:spPr/>
        <p:txBody>
          <a:bodyPr/>
          <a:lstStyle/>
          <a:p>
            <a:r>
              <a:rPr lang="en-AU"/>
              <a:t>© 2011 Pearson Education</a:t>
            </a:r>
            <a:endParaRPr lang="en-US"/>
          </a:p>
        </p:txBody>
      </p:sp>
      <p:sp>
        <p:nvSpPr>
          <p:cNvPr id="71682" name="Rectangle 2"/>
          <p:cNvSpPr>
            <a:spLocks noGrp="1" noChangeArrowheads="1"/>
          </p:cNvSpPr>
          <p:nvPr>
            <p:ph type="title"/>
          </p:nvPr>
        </p:nvSpPr>
        <p:spPr>
          <a:xfrm>
            <a:off x="685800" y="482600"/>
            <a:ext cx="7772400" cy="863600"/>
          </a:xfrm>
          <a:noFill/>
          <a:ln/>
        </p:spPr>
        <p:txBody>
          <a:bodyPr/>
          <a:lstStyle/>
          <a:p>
            <a:r>
              <a:rPr lang="en-US"/>
              <a:t>Holding Costs</a:t>
            </a:r>
          </a:p>
        </p:txBody>
      </p:sp>
      <p:graphicFrame>
        <p:nvGraphicFramePr>
          <p:cNvPr id="71725" name="Group 45"/>
          <p:cNvGraphicFramePr>
            <a:graphicFrameLocks noGrp="1"/>
          </p:cNvGraphicFramePr>
          <p:nvPr/>
        </p:nvGraphicFramePr>
        <p:xfrm>
          <a:off x="685800" y="1638300"/>
          <a:ext cx="7772400" cy="4352672"/>
        </p:xfrm>
        <a:graphic>
          <a:graphicData uri="http://schemas.openxmlformats.org/drawingml/2006/table">
            <a:tbl>
              <a:tblPr/>
              <a:tblGrid>
                <a:gridCol w="5524500"/>
                <a:gridCol w="2247900"/>
              </a:tblGrid>
              <a:tr h="581025">
                <a:tc>
                  <a:txBody>
                    <a:bodyPr/>
                    <a:lstStyle/>
                    <a:p>
                      <a:pPr marL="0" marR="0" lvl="0" indent="0" algn="ctr" defTabSz="914400" rtl="0" eaLnBrk="1" fontAlgn="base" latinLnBrk="0" hangingPunct="1">
                        <a:lnSpc>
                          <a:spcPct val="90000"/>
                        </a:lnSpc>
                        <a:spcBef>
                          <a:spcPct val="0"/>
                        </a:spcBef>
                        <a:spcAft>
                          <a:spcPct val="40000"/>
                        </a:spcAft>
                        <a:buClr>
                          <a:srgbClr val="BF0922"/>
                        </a:buClr>
                        <a:buSzTx/>
                        <a:buFont typeface="Wingdings" pitchFamily="2" charset="2"/>
                        <a:buNone/>
                        <a:tabLst/>
                      </a:pPr>
                      <a:r>
                        <a:rPr kumimoji="0" lang="en-US" sz="2000" b="1" i="0" u="none" strike="noStrike" cap="none" normalizeH="0" baseline="0" smtClean="0">
                          <a:ln>
                            <a:noFill/>
                          </a:ln>
                          <a:solidFill>
                            <a:schemeClr val="tx1"/>
                          </a:solidFill>
                          <a:effectLst/>
                          <a:latin typeface="Arial" pitchFamily="34" charset="0"/>
                          <a:ea typeface="ＭＳ Ｐゴシック" charset="-128"/>
                        </a:rPr>
                        <a:t>Category</a:t>
                      </a:r>
                    </a:p>
                  </a:txBody>
                  <a:tcPr anchor="b" horzOverflow="overflow">
                    <a:lnL cap="flat">
                      <a:noFill/>
                    </a:lnL>
                    <a:lnR>
                      <a:noFill/>
                    </a:lnR>
                    <a:lnT w="57150" cap="flat" cmpd="sng" algn="ctr">
                      <a:solidFill>
                        <a:srgbClr val="BF0922"/>
                      </a:solidFill>
                      <a:prstDash val="solid"/>
                      <a:round/>
                      <a:headEnd type="none" w="med" len="med"/>
                      <a:tailEnd type="none" w="med" len="med"/>
                    </a:lnT>
                    <a:lnB w="28575" cap="flat" cmpd="sng" algn="ctr">
                      <a:solidFill>
                        <a:srgbClr val="BF0922"/>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90000"/>
                        </a:lnSpc>
                        <a:spcBef>
                          <a:spcPct val="0"/>
                        </a:spcBef>
                        <a:spcAft>
                          <a:spcPct val="40000"/>
                        </a:spcAft>
                        <a:buClr>
                          <a:srgbClr val="BF0922"/>
                        </a:buClr>
                        <a:buSzTx/>
                        <a:buFont typeface="Wingdings" pitchFamily="2" charset="2"/>
                        <a:buNone/>
                        <a:tabLst/>
                      </a:pPr>
                      <a:r>
                        <a:rPr kumimoji="0" lang="en-US" sz="1800" b="1" i="0" u="none" strike="noStrike" cap="none" normalizeH="0" baseline="0" smtClean="0">
                          <a:ln>
                            <a:noFill/>
                          </a:ln>
                          <a:solidFill>
                            <a:schemeClr val="tx1"/>
                          </a:solidFill>
                          <a:effectLst/>
                          <a:latin typeface="Arial" pitchFamily="34" charset="0"/>
                          <a:ea typeface="ＭＳ Ｐゴシック" charset="-128"/>
                        </a:rPr>
                        <a:t>Cost (and range) as a Percent of Inventory Valu</a:t>
                      </a:r>
                      <a:r>
                        <a:rPr kumimoji="0" lang="en-US" sz="2000" b="1" i="0" u="none" strike="noStrike" cap="none" normalizeH="0" baseline="0" smtClean="0">
                          <a:ln>
                            <a:noFill/>
                          </a:ln>
                          <a:solidFill>
                            <a:schemeClr val="tx1"/>
                          </a:solidFill>
                          <a:effectLst/>
                          <a:latin typeface="Arial" pitchFamily="34" charset="0"/>
                          <a:ea typeface="ＭＳ Ｐゴシック" charset="-128"/>
                        </a:rPr>
                        <a:t>e</a:t>
                      </a:r>
                    </a:p>
                  </a:txBody>
                  <a:tcPr anchor="b" horzOverflow="overflow">
                    <a:lnL>
                      <a:noFill/>
                    </a:lnL>
                    <a:lnR cap="flat">
                      <a:noFill/>
                    </a:lnR>
                    <a:lnT w="57150" cap="flat" cmpd="sng" algn="ctr">
                      <a:solidFill>
                        <a:srgbClr val="BF0922"/>
                      </a:solidFill>
                      <a:prstDash val="solid"/>
                      <a:round/>
                      <a:headEnd type="none" w="med" len="med"/>
                      <a:tailEnd type="none" w="med" len="med"/>
                    </a:lnT>
                    <a:lnB w="28575" cap="flat" cmpd="sng" algn="ctr">
                      <a:solidFill>
                        <a:srgbClr val="BF0922"/>
                      </a:solidFill>
                      <a:prstDash val="solid"/>
                      <a:round/>
                      <a:headEnd type="none" w="med" len="med"/>
                      <a:tailEnd type="none" w="med" len="med"/>
                    </a:lnB>
                    <a:lnTlToBr>
                      <a:noFill/>
                    </a:lnTlToBr>
                    <a:lnBlToTr>
                      <a:noFill/>
                    </a:lnBlToTr>
                    <a:noFill/>
                  </a:tcPr>
                </a:tc>
              </a:tr>
              <a:tr h="579438">
                <a:tc>
                  <a:txBody>
                    <a:bodyPr/>
                    <a:lstStyle/>
                    <a:p>
                      <a:pPr marL="0" marR="0" lvl="0" indent="0" algn="l" defTabSz="914400" rtl="0" eaLnBrk="1" fontAlgn="base" latinLnBrk="0" hangingPunct="1">
                        <a:lnSpc>
                          <a:spcPct val="90000"/>
                        </a:lnSpc>
                        <a:spcBef>
                          <a:spcPct val="0"/>
                        </a:spcBef>
                        <a:spcAft>
                          <a:spcPct val="40000"/>
                        </a:spcAft>
                        <a:buClr>
                          <a:srgbClr val="BF0922"/>
                        </a:buClr>
                        <a:buSzTx/>
                        <a:buFont typeface="Wingdings" pitchFamily="2" charset="2"/>
                        <a:buNone/>
                        <a:tabLst/>
                      </a:pPr>
                      <a:r>
                        <a:rPr kumimoji="0" lang="en-US" sz="2000" b="1" i="0" u="none" strike="noStrike" cap="none" normalizeH="0" baseline="0" smtClean="0">
                          <a:ln>
                            <a:noFill/>
                          </a:ln>
                          <a:solidFill>
                            <a:schemeClr val="tx1"/>
                          </a:solidFill>
                          <a:effectLst/>
                          <a:latin typeface="Arial" pitchFamily="34" charset="0"/>
                          <a:ea typeface="ＭＳ Ｐゴシック" charset="-128"/>
                        </a:rPr>
                        <a:t>Housing costs (building rent or depreciation, operating costs, taxes, insurance)</a:t>
                      </a:r>
                    </a:p>
                  </a:txBody>
                  <a:tcPr horzOverflow="overflow">
                    <a:lnL cap="flat">
                      <a:noFill/>
                    </a:lnL>
                    <a:lnR>
                      <a:noFill/>
                    </a:lnR>
                    <a:lnT w="28575" cap="flat" cmpd="sng" algn="ctr">
                      <a:solidFill>
                        <a:srgbClr val="BF0922"/>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90000"/>
                        </a:lnSpc>
                        <a:spcBef>
                          <a:spcPct val="0"/>
                        </a:spcBef>
                        <a:spcAft>
                          <a:spcPct val="40000"/>
                        </a:spcAft>
                        <a:buClr>
                          <a:srgbClr val="BF0922"/>
                        </a:buClr>
                        <a:buSzTx/>
                        <a:buFont typeface="Wingdings" pitchFamily="2" charset="2"/>
                        <a:buNone/>
                        <a:tabLst>
                          <a:tab pos="673100" algn="r"/>
                          <a:tab pos="762000" algn="l"/>
                        </a:tabLst>
                      </a:pPr>
                      <a:r>
                        <a:rPr kumimoji="0" lang="en-US" sz="2000" b="1" i="0" u="none" strike="noStrike" cap="none" normalizeH="0" baseline="0" smtClean="0">
                          <a:ln>
                            <a:noFill/>
                          </a:ln>
                          <a:solidFill>
                            <a:schemeClr val="tx1"/>
                          </a:solidFill>
                          <a:effectLst/>
                          <a:latin typeface="Arial" pitchFamily="34" charset="0"/>
                          <a:ea typeface="ＭＳ Ｐゴシック" charset="-128"/>
                        </a:rPr>
                        <a:t>	6%	 (3 - 10%)</a:t>
                      </a:r>
                    </a:p>
                  </a:txBody>
                  <a:tcPr horzOverflow="overflow">
                    <a:lnL>
                      <a:noFill/>
                    </a:lnL>
                    <a:lnR cap="flat">
                      <a:noFill/>
                    </a:lnR>
                    <a:lnT w="28575" cap="flat" cmpd="sng" algn="ctr">
                      <a:solidFill>
                        <a:srgbClr val="BF0922"/>
                      </a:solidFill>
                      <a:prstDash val="solid"/>
                      <a:round/>
                      <a:headEnd type="none" w="med" len="med"/>
                      <a:tailEnd type="none" w="med" len="med"/>
                    </a:lnT>
                    <a:lnB>
                      <a:noFill/>
                    </a:lnB>
                    <a:lnTlToBr>
                      <a:noFill/>
                    </a:lnTlToBr>
                    <a:lnBlToTr>
                      <a:noFill/>
                    </a:lnBlToTr>
                    <a:noFill/>
                  </a:tcPr>
                </a:tc>
              </a:tr>
              <a:tr h="581025">
                <a:tc>
                  <a:txBody>
                    <a:bodyPr/>
                    <a:lstStyle/>
                    <a:p>
                      <a:pPr marL="0" marR="0" lvl="0" indent="0" algn="l" defTabSz="914400" rtl="0" eaLnBrk="1" fontAlgn="base" latinLnBrk="0" hangingPunct="1">
                        <a:lnSpc>
                          <a:spcPct val="90000"/>
                        </a:lnSpc>
                        <a:spcBef>
                          <a:spcPct val="0"/>
                        </a:spcBef>
                        <a:spcAft>
                          <a:spcPct val="40000"/>
                        </a:spcAft>
                        <a:buClr>
                          <a:srgbClr val="BF0922"/>
                        </a:buClr>
                        <a:buSzTx/>
                        <a:buFont typeface="Wingdings" pitchFamily="2" charset="2"/>
                        <a:buNone/>
                        <a:tabLst/>
                      </a:pPr>
                      <a:r>
                        <a:rPr kumimoji="0" lang="en-US" sz="2000" b="1" i="0" u="none" strike="noStrike" cap="none" normalizeH="0" baseline="0" smtClean="0">
                          <a:ln>
                            <a:noFill/>
                          </a:ln>
                          <a:solidFill>
                            <a:schemeClr val="tx1"/>
                          </a:solidFill>
                          <a:effectLst/>
                          <a:latin typeface="Arial" pitchFamily="34" charset="0"/>
                          <a:ea typeface="ＭＳ Ｐゴシック" charset="-128"/>
                        </a:rPr>
                        <a:t>Material handling costs (equipment lease or depreciation, power, operating cost)</a:t>
                      </a:r>
                    </a:p>
                  </a:txBody>
                  <a:tcPr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90000"/>
                        </a:lnSpc>
                        <a:spcBef>
                          <a:spcPct val="0"/>
                        </a:spcBef>
                        <a:spcAft>
                          <a:spcPct val="40000"/>
                        </a:spcAft>
                        <a:buClr>
                          <a:srgbClr val="BF0922"/>
                        </a:buClr>
                        <a:buSzTx/>
                        <a:buFont typeface="Wingdings" pitchFamily="2" charset="2"/>
                        <a:buNone/>
                        <a:tabLst>
                          <a:tab pos="673100" algn="r"/>
                          <a:tab pos="762000" algn="l"/>
                        </a:tabLst>
                      </a:pPr>
                      <a:r>
                        <a:rPr kumimoji="0" lang="en-US" sz="2000" b="1" i="0" u="none" strike="noStrike" cap="none" normalizeH="0" baseline="0" smtClean="0">
                          <a:ln>
                            <a:noFill/>
                          </a:ln>
                          <a:solidFill>
                            <a:schemeClr val="tx1"/>
                          </a:solidFill>
                          <a:effectLst/>
                          <a:latin typeface="Arial" pitchFamily="34" charset="0"/>
                          <a:ea typeface="ＭＳ Ｐゴシック" charset="-128"/>
                        </a:rPr>
                        <a:t>	3%	 (1 - 3.5%)</a:t>
                      </a:r>
                    </a:p>
                  </a:txBody>
                  <a:tcPr horzOverflow="overflow">
                    <a:lnL>
                      <a:noFill/>
                    </a:lnL>
                    <a:lnR cap="flat">
                      <a:noFill/>
                    </a:lnR>
                    <a:lnT>
                      <a:noFill/>
                    </a:lnT>
                    <a:lnB>
                      <a:noFill/>
                    </a:lnB>
                    <a:lnTlToBr>
                      <a:noFill/>
                    </a:lnTlToBr>
                    <a:lnBlToTr>
                      <a:noFill/>
                    </a:lnBlToTr>
                    <a:noFill/>
                  </a:tcPr>
                </a:tc>
              </a:tr>
              <a:tr h="414338">
                <a:tc>
                  <a:txBody>
                    <a:bodyPr/>
                    <a:lstStyle/>
                    <a:p>
                      <a:pPr marL="0" marR="0" lvl="0" indent="0" algn="l" defTabSz="914400" rtl="0" eaLnBrk="1" fontAlgn="base" latinLnBrk="0" hangingPunct="1">
                        <a:lnSpc>
                          <a:spcPct val="90000"/>
                        </a:lnSpc>
                        <a:spcBef>
                          <a:spcPct val="0"/>
                        </a:spcBef>
                        <a:spcAft>
                          <a:spcPct val="40000"/>
                        </a:spcAft>
                        <a:buClr>
                          <a:srgbClr val="BF0922"/>
                        </a:buClr>
                        <a:buSzTx/>
                        <a:buFont typeface="Wingdings" pitchFamily="2" charset="2"/>
                        <a:buNone/>
                        <a:tabLst/>
                      </a:pPr>
                      <a:r>
                        <a:rPr kumimoji="0" lang="en-US" sz="2000" b="1" i="0" u="none" strike="noStrike" cap="none" normalizeH="0" baseline="0" smtClean="0">
                          <a:ln>
                            <a:noFill/>
                          </a:ln>
                          <a:solidFill>
                            <a:schemeClr val="tx1"/>
                          </a:solidFill>
                          <a:effectLst/>
                          <a:latin typeface="Arial" pitchFamily="34" charset="0"/>
                          <a:ea typeface="ＭＳ Ｐゴシック" charset="-128"/>
                        </a:rPr>
                        <a:t>Labor cost</a:t>
                      </a:r>
                    </a:p>
                  </a:txBody>
                  <a:tcPr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90000"/>
                        </a:lnSpc>
                        <a:spcBef>
                          <a:spcPct val="0"/>
                        </a:spcBef>
                        <a:spcAft>
                          <a:spcPct val="40000"/>
                        </a:spcAft>
                        <a:buClr>
                          <a:srgbClr val="BF0922"/>
                        </a:buClr>
                        <a:buSzTx/>
                        <a:buFont typeface="Wingdings" pitchFamily="2" charset="2"/>
                        <a:buNone/>
                        <a:tabLst>
                          <a:tab pos="673100" algn="r"/>
                          <a:tab pos="762000" algn="l"/>
                        </a:tabLst>
                      </a:pPr>
                      <a:r>
                        <a:rPr kumimoji="0" lang="en-US" sz="2000" b="1" i="0" u="none" strike="noStrike" cap="none" normalizeH="0" baseline="0" smtClean="0">
                          <a:ln>
                            <a:noFill/>
                          </a:ln>
                          <a:solidFill>
                            <a:schemeClr val="tx1"/>
                          </a:solidFill>
                          <a:effectLst/>
                          <a:latin typeface="Arial" pitchFamily="34" charset="0"/>
                          <a:ea typeface="ＭＳ Ｐゴシック" charset="-128"/>
                        </a:rPr>
                        <a:t>	3%	 (3 - 5%)</a:t>
                      </a:r>
                    </a:p>
                  </a:txBody>
                  <a:tcPr horzOverflow="overflow">
                    <a:lnL>
                      <a:noFill/>
                    </a:lnL>
                    <a:lnR cap="flat">
                      <a:noFill/>
                    </a:lnR>
                    <a:lnT>
                      <a:noFill/>
                    </a:lnT>
                    <a:lnB>
                      <a:noFill/>
                    </a:lnB>
                    <a:lnTlToBr>
                      <a:noFill/>
                    </a:lnTlToBr>
                    <a:lnBlToTr>
                      <a:noFill/>
                    </a:lnBlToTr>
                    <a:noFill/>
                  </a:tcPr>
                </a:tc>
              </a:tr>
              <a:tr h="581025">
                <a:tc>
                  <a:txBody>
                    <a:bodyPr/>
                    <a:lstStyle/>
                    <a:p>
                      <a:pPr marL="0" marR="0" lvl="0" indent="0" algn="l" defTabSz="914400" rtl="0" eaLnBrk="1" fontAlgn="base" latinLnBrk="0" hangingPunct="1">
                        <a:lnSpc>
                          <a:spcPct val="90000"/>
                        </a:lnSpc>
                        <a:spcBef>
                          <a:spcPct val="0"/>
                        </a:spcBef>
                        <a:spcAft>
                          <a:spcPct val="40000"/>
                        </a:spcAft>
                        <a:buClr>
                          <a:srgbClr val="BF0922"/>
                        </a:buClr>
                        <a:buSzTx/>
                        <a:buFont typeface="Wingdings" pitchFamily="2" charset="2"/>
                        <a:buNone/>
                        <a:tabLst/>
                      </a:pPr>
                      <a:r>
                        <a:rPr kumimoji="0" lang="en-US" sz="2000" b="1" i="0" u="none" strike="noStrike" cap="none" normalizeH="0" baseline="0" smtClean="0">
                          <a:ln>
                            <a:noFill/>
                          </a:ln>
                          <a:solidFill>
                            <a:schemeClr val="tx1"/>
                          </a:solidFill>
                          <a:effectLst/>
                          <a:latin typeface="Arial" pitchFamily="34" charset="0"/>
                          <a:ea typeface="ＭＳ Ｐゴシック" charset="-128"/>
                        </a:rPr>
                        <a:t>Investment costs (borrowing costs, taxes, and insurance on inventory)</a:t>
                      </a:r>
                    </a:p>
                  </a:txBody>
                  <a:tcPr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90000"/>
                        </a:lnSpc>
                        <a:spcBef>
                          <a:spcPct val="0"/>
                        </a:spcBef>
                        <a:spcAft>
                          <a:spcPct val="40000"/>
                        </a:spcAft>
                        <a:buClr>
                          <a:srgbClr val="BF0922"/>
                        </a:buClr>
                        <a:buSzTx/>
                        <a:buFont typeface="Wingdings" pitchFamily="2" charset="2"/>
                        <a:buNone/>
                        <a:tabLst>
                          <a:tab pos="673100" algn="r"/>
                          <a:tab pos="762000" algn="l"/>
                        </a:tabLst>
                      </a:pPr>
                      <a:r>
                        <a:rPr kumimoji="0" lang="en-US" sz="2000" b="1" i="0" u="none" strike="noStrike" cap="none" normalizeH="0" baseline="0" smtClean="0">
                          <a:ln>
                            <a:noFill/>
                          </a:ln>
                          <a:solidFill>
                            <a:schemeClr val="tx1"/>
                          </a:solidFill>
                          <a:effectLst/>
                          <a:latin typeface="Arial" pitchFamily="34" charset="0"/>
                          <a:ea typeface="ＭＳ Ｐゴシック" charset="-128"/>
                        </a:rPr>
                        <a:t>	11%	 (6 - 24%)</a:t>
                      </a:r>
                    </a:p>
                  </a:txBody>
                  <a:tcPr horzOverflow="overflow">
                    <a:lnL>
                      <a:noFill/>
                    </a:lnL>
                    <a:lnR cap="flat">
                      <a:noFill/>
                    </a:lnR>
                    <a:lnT>
                      <a:noFill/>
                    </a:lnT>
                    <a:lnB>
                      <a:noFill/>
                    </a:lnB>
                    <a:lnTlToBr>
                      <a:noFill/>
                    </a:lnTlToBr>
                    <a:lnBlToTr>
                      <a:noFill/>
                    </a:lnBlToTr>
                    <a:noFill/>
                  </a:tcPr>
                </a:tc>
              </a:tr>
              <a:tr h="439738">
                <a:tc>
                  <a:txBody>
                    <a:bodyPr/>
                    <a:lstStyle/>
                    <a:p>
                      <a:pPr marL="0" marR="0" lvl="0" indent="0" algn="l" defTabSz="914400" rtl="0" eaLnBrk="1" fontAlgn="base" latinLnBrk="0" hangingPunct="1">
                        <a:lnSpc>
                          <a:spcPct val="90000"/>
                        </a:lnSpc>
                        <a:spcBef>
                          <a:spcPct val="0"/>
                        </a:spcBef>
                        <a:spcAft>
                          <a:spcPct val="40000"/>
                        </a:spcAft>
                        <a:buClr>
                          <a:srgbClr val="BF0922"/>
                        </a:buClr>
                        <a:buSzTx/>
                        <a:buFont typeface="Wingdings" pitchFamily="2" charset="2"/>
                        <a:buNone/>
                        <a:tabLst/>
                      </a:pPr>
                      <a:r>
                        <a:rPr kumimoji="0" lang="en-US" sz="2000" b="1" i="0" u="none" strike="noStrike" cap="none" normalizeH="0" baseline="0" smtClean="0">
                          <a:ln>
                            <a:noFill/>
                          </a:ln>
                          <a:solidFill>
                            <a:schemeClr val="tx1"/>
                          </a:solidFill>
                          <a:effectLst/>
                          <a:latin typeface="Arial" pitchFamily="34" charset="0"/>
                          <a:ea typeface="ＭＳ Ｐゴシック" charset="-128"/>
                        </a:rPr>
                        <a:t>Pilferage, space, and obsolescence</a:t>
                      </a:r>
                    </a:p>
                  </a:txBody>
                  <a:tcPr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90000"/>
                        </a:lnSpc>
                        <a:spcBef>
                          <a:spcPct val="0"/>
                        </a:spcBef>
                        <a:spcAft>
                          <a:spcPct val="40000"/>
                        </a:spcAft>
                        <a:buClr>
                          <a:srgbClr val="BF0922"/>
                        </a:buClr>
                        <a:buSzTx/>
                        <a:buFont typeface="Wingdings" pitchFamily="2" charset="2"/>
                        <a:buNone/>
                        <a:tabLst>
                          <a:tab pos="673100" algn="r"/>
                          <a:tab pos="762000" algn="l"/>
                        </a:tabLst>
                      </a:pPr>
                      <a:r>
                        <a:rPr kumimoji="0" lang="en-US" sz="2000" b="1" i="0" u="none" strike="noStrike" cap="none" normalizeH="0" baseline="0" smtClean="0">
                          <a:ln>
                            <a:noFill/>
                          </a:ln>
                          <a:solidFill>
                            <a:schemeClr val="tx1"/>
                          </a:solidFill>
                          <a:effectLst/>
                          <a:latin typeface="Arial" pitchFamily="34" charset="0"/>
                          <a:ea typeface="ＭＳ Ｐゴシック" charset="-128"/>
                        </a:rPr>
                        <a:t>	3%	 (2 - 5%)</a:t>
                      </a:r>
                    </a:p>
                  </a:txBody>
                  <a:tcPr horzOverflow="overflow">
                    <a:lnL>
                      <a:noFill/>
                    </a:lnL>
                    <a:lnR cap="flat">
                      <a:noFill/>
                    </a:lnR>
                    <a:lnT>
                      <a:noFill/>
                    </a:lnT>
                    <a:lnB w="28575" cap="flat" cmpd="sng" algn="ctr">
                      <a:solidFill>
                        <a:schemeClr val="tx1"/>
                      </a:solidFill>
                      <a:prstDash val="solid"/>
                      <a:round/>
                      <a:headEnd type="none" w="med" len="med"/>
                      <a:tailEnd type="none" w="med" len="med"/>
                    </a:lnB>
                    <a:lnTlToBr>
                      <a:noFill/>
                    </a:lnTlToBr>
                    <a:lnBlToTr>
                      <a:noFill/>
                    </a:lnBlToTr>
                    <a:noFill/>
                  </a:tcPr>
                </a:tc>
              </a:tr>
              <a:tr h="444500">
                <a:tc>
                  <a:txBody>
                    <a:bodyPr/>
                    <a:lstStyle/>
                    <a:p>
                      <a:pPr marL="0" marR="0" lvl="0" indent="0" algn="l" defTabSz="914400" rtl="0" eaLnBrk="1" fontAlgn="base" latinLnBrk="0" hangingPunct="1">
                        <a:lnSpc>
                          <a:spcPct val="90000"/>
                        </a:lnSpc>
                        <a:spcBef>
                          <a:spcPct val="0"/>
                        </a:spcBef>
                        <a:spcAft>
                          <a:spcPct val="40000"/>
                        </a:spcAft>
                        <a:buClr>
                          <a:srgbClr val="BF0922"/>
                        </a:buClr>
                        <a:buSzTx/>
                        <a:buFont typeface="Wingdings" pitchFamily="2" charset="2"/>
                        <a:buNone/>
                        <a:tabLst/>
                      </a:pPr>
                      <a:r>
                        <a:rPr kumimoji="0" lang="en-US" sz="2000" b="1" i="0" u="none" strike="noStrike" cap="none" normalizeH="0" baseline="0" smtClean="0">
                          <a:ln>
                            <a:noFill/>
                          </a:ln>
                          <a:solidFill>
                            <a:schemeClr val="tx1"/>
                          </a:solidFill>
                          <a:effectLst/>
                          <a:latin typeface="Arial" pitchFamily="34" charset="0"/>
                          <a:ea typeface="ＭＳ Ｐゴシック" charset="-128"/>
                        </a:rPr>
                        <a:t>Overall carrying cost</a:t>
                      </a:r>
                    </a:p>
                  </a:txBody>
                  <a:tcPr horzOverflow="overflow">
                    <a:lnL cap="flat">
                      <a:noFill/>
                    </a:lnL>
                    <a:lnR>
                      <a:noFill/>
                    </a:lnR>
                    <a:lnT>
                      <a:noFill/>
                    </a:lnT>
                    <a:lnB w="57150" cap="flat" cmpd="sng" algn="ctr">
                      <a:solidFill>
                        <a:srgbClr val="BF0922"/>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90000"/>
                        </a:lnSpc>
                        <a:spcBef>
                          <a:spcPct val="0"/>
                        </a:spcBef>
                        <a:spcAft>
                          <a:spcPct val="40000"/>
                        </a:spcAft>
                        <a:buClr>
                          <a:srgbClr val="BF0922"/>
                        </a:buClr>
                        <a:buSzTx/>
                        <a:buFont typeface="Wingdings" pitchFamily="2" charset="2"/>
                        <a:buNone/>
                        <a:tabLst>
                          <a:tab pos="673100" algn="r"/>
                        </a:tabLst>
                      </a:pPr>
                      <a:r>
                        <a:rPr kumimoji="0" lang="en-US" sz="2000" b="1" i="0" u="none" strike="noStrike" cap="none" normalizeH="0" baseline="0" smtClean="0">
                          <a:ln>
                            <a:noFill/>
                          </a:ln>
                          <a:solidFill>
                            <a:schemeClr val="tx1"/>
                          </a:solidFill>
                          <a:effectLst/>
                          <a:latin typeface="Arial" pitchFamily="34" charset="0"/>
                          <a:ea typeface="ＭＳ Ｐゴシック" charset="-128"/>
                        </a:rPr>
                        <a:t>	26%	</a:t>
                      </a:r>
                    </a:p>
                  </a:txBody>
                  <a:tcPr horzOverflow="overflow">
                    <a:lnL>
                      <a:noFill/>
                    </a:lnL>
                    <a:lnR cap="flat">
                      <a:noFill/>
                    </a:lnR>
                    <a:lnT w="28575" cap="flat" cmpd="sng" algn="ctr">
                      <a:solidFill>
                        <a:schemeClr val="tx1"/>
                      </a:solidFill>
                      <a:prstDash val="solid"/>
                      <a:round/>
                      <a:headEnd type="none" w="med" len="med"/>
                      <a:tailEnd type="none" w="med" len="med"/>
                    </a:lnT>
                    <a:lnB w="57150" cap="flat" cmpd="sng" algn="ctr">
                      <a:solidFill>
                        <a:srgbClr val="BF0922"/>
                      </a:solidFill>
                      <a:prstDash val="solid"/>
                      <a:round/>
                      <a:headEnd type="none" w="med" len="med"/>
                      <a:tailEnd type="none" w="med" len="med"/>
                    </a:lnB>
                    <a:lnTlToBr>
                      <a:noFill/>
                    </a:lnTlToBr>
                    <a:lnBlToTr>
                      <a:noFill/>
                    </a:lnBlToTr>
                    <a:noFill/>
                  </a:tcPr>
                </a:tc>
              </a:tr>
            </a:tbl>
          </a:graphicData>
        </a:graphic>
      </p:graphicFrame>
      <p:sp>
        <p:nvSpPr>
          <p:cNvPr id="71716" name="Rectangle 36"/>
          <p:cNvSpPr>
            <a:spLocks noChangeArrowheads="1"/>
          </p:cNvSpPr>
          <p:nvPr/>
        </p:nvSpPr>
        <p:spPr bwMode="auto">
          <a:xfrm>
            <a:off x="7273925" y="6194425"/>
            <a:ext cx="1166813" cy="336550"/>
          </a:xfrm>
          <a:prstGeom prst="rect">
            <a:avLst/>
          </a:prstGeom>
          <a:noFill/>
          <a:ln w="9525">
            <a:noFill/>
            <a:miter lim="800000"/>
            <a:headEnd/>
            <a:tailEnd/>
          </a:ln>
          <a:effectLst/>
        </p:spPr>
        <p:txBody>
          <a:bodyPr wrap="none">
            <a:spAutoFit/>
          </a:bodyPr>
          <a:lstStyle/>
          <a:p>
            <a:r>
              <a:rPr lang="en-US" sz="1600" b="1"/>
              <a:t>Table 12.1</a:t>
            </a:r>
          </a:p>
        </p:txBody>
      </p:sp>
      <p:grpSp>
        <p:nvGrpSpPr>
          <p:cNvPr id="71717" name="Group 37"/>
          <p:cNvGrpSpPr>
            <a:grpSpLocks/>
          </p:cNvGrpSpPr>
          <p:nvPr/>
        </p:nvGrpSpPr>
        <p:grpSpPr bwMode="auto">
          <a:xfrm rot="-317405">
            <a:off x="877888" y="2090738"/>
            <a:ext cx="7388225" cy="2233612"/>
            <a:chOff x="274" y="1765"/>
            <a:chExt cx="4654" cy="1407"/>
          </a:xfrm>
        </p:grpSpPr>
        <p:sp>
          <p:nvSpPr>
            <p:cNvPr id="71718" name="Rectangle 38"/>
            <p:cNvSpPr>
              <a:spLocks noChangeArrowheads="1"/>
            </p:cNvSpPr>
            <p:nvPr/>
          </p:nvSpPr>
          <p:spPr bwMode="auto">
            <a:xfrm>
              <a:off x="274" y="1765"/>
              <a:ext cx="4654" cy="1407"/>
            </a:xfrm>
            <a:prstGeom prst="rect">
              <a:avLst/>
            </a:prstGeom>
            <a:solidFill>
              <a:schemeClr val="folHlink"/>
            </a:solidFill>
            <a:ln w="9525">
              <a:solidFill>
                <a:schemeClr val="tx1"/>
              </a:solidFill>
              <a:miter lim="800000"/>
              <a:headEnd/>
              <a:tailEnd/>
            </a:ln>
            <a:effectLst/>
          </p:spPr>
          <p:txBody>
            <a:bodyPr wrap="none" anchor="ctr"/>
            <a:lstStyle/>
            <a:p>
              <a:endParaRPr lang="en-US"/>
            </a:p>
          </p:txBody>
        </p:sp>
        <p:sp>
          <p:nvSpPr>
            <p:cNvPr id="71719" name="Text Box 39"/>
            <p:cNvSpPr txBox="1">
              <a:spLocks noChangeArrowheads="1"/>
            </p:cNvSpPr>
            <p:nvPr/>
          </p:nvSpPr>
          <p:spPr bwMode="auto">
            <a:xfrm>
              <a:off x="496" y="2025"/>
              <a:ext cx="4210" cy="886"/>
            </a:xfrm>
            <a:prstGeom prst="rect">
              <a:avLst/>
            </a:prstGeom>
            <a:noFill/>
            <a:ln w="9525">
              <a:noFill/>
              <a:miter lim="800000"/>
              <a:headEnd/>
              <a:tailEnd/>
            </a:ln>
            <a:effectLst/>
          </p:spPr>
          <p:txBody>
            <a:bodyPr>
              <a:spAutoFit/>
            </a:bodyPr>
            <a:lstStyle/>
            <a:p>
              <a:pPr>
                <a:lnSpc>
                  <a:spcPct val="90000"/>
                </a:lnSpc>
              </a:pPr>
              <a:r>
                <a:rPr lang="en-US" b="1"/>
                <a:t>Holding costs vary considerably depending on the business, location, and interest rates. Generally greater than 15%, some high tech items have holding costs greater than 40%.</a:t>
              </a:r>
            </a:p>
          </p:txBody>
        </p:sp>
      </p:grpSp>
    </p:spTree>
  </p:cSld>
  <p:clrMapOvr>
    <a:masterClrMapping/>
  </p:clrMapOvr>
  <p:transition>
    <p:strips dir="rd"/>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Footer Placeholder 3"/>
          <p:cNvSpPr>
            <a:spLocks noGrp="1"/>
          </p:cNvSpPr>
          <p:nvPr>
            <p:ph type="ftr" sz="quarter" idx="10"/>
          </p:nvPr>
        </p:nvSpPr>
        <p:spPr/>
        <p:txBody>
          <a:bodyPr/>
          <a:lstStyle/>
          <a:p>
            <a:r>
              <a:rPr lang="en-AU"/>
              <a:t>© 2011 Pearson Education</a:t>
            </a:r>
            <a:endParaRPr lang="en-US"/>
          </a:p>
        </p:txBody>
      </p:sp>
      <p:sp>
        <p:nvSpPr>
          <p:cNvPr id="73730" name="Rectangle 2"/>
          <p:cNvSpPr>
            <a:spLocks noGrp="1" noChangeArrowheads="1"/>
          </p:cNvSpPr>
          <p:nvPr>
            <p:ph type="title"/>
          </p:nvPr>
        </p:nvSpPr>
        <p:spPr>
          <a:xfrm>
            <a:off x="685800" y="558800"/>
            <a:ext cx="7772400" cy="1346200"/>
          </a:xfrm>
          <a:noFill/>
          <a:ln/>
        </p:spPr>
        <p:txBody>
          <a:bodyPr/>
          <a:lstStyle/>
          <a:p>
            <a:r>
              <a:rPr lang="en-US" dirty="0"/>
              <a:t>Inventory Models for </a:t>
            </a:r>
            <a:r>
              <a:rPr lang="en-US" dirty="0" smtClean="0"/>
              <a:t>Demand</a:t>
            </a:r>
            <a:endParaRPr lang="en-US" dirty="0"/>
          </a:p>
        </p:txBody>
      </p:sp>
      <p:sp>
        <p:nvSpPr>
          <p:cNvPr id="73731" name="Rectangle 3"/>
          <p:cNvSpPr>
            <a:spLocks noChangeArrowheads="1"/>
          </p:cNvSpPr>
          <p:nvPr/>
        </p:nvSpPr>
        <p:spPr bwMode="auto">
          <a:xfrm>
            <a:off x="1204913" y="3789363"/>
            <a:ext cx="6734175" cy="1815882"/>
          </a:xfrm>
          <a:prstGeom prst="rect">
            <a:avLst/>
          </a:prstGeom>
          <a:noFill/>
          <a:ln w="9525">
            <a:noFill/>
            <a:miter lim="800000"/>
            <a:headEnd/>
            <a:tailEnd/>
          </a:ln>
          <a:effectLst/>
        </p:spPr>
        <p:txBody>
          <a:bodyPr>
            <a:spAutoFit/>
          </a:bodyPr>
          <a:lstStyle/>
          <a:p>
            <a:pPr marL="533400" indent="-533400">
              <a:lnSpc>
                <a:spcPct val="90000"/>
              </a:lnSpc>
              <a:spcAft>
                <a:spcPct val="40000"/>
              </a:spcAft>
              <a:buClr>
                <a:srgbClr val="BF0922"/>
              </a:buClr>
              <a:buFont typeface="Arial" pitchFamily="34" charset="0"/>
              <a:buAutoNum type="arabicPeriod"/>
            </a:pPr>
            <a:r>
              <a:rPr lang="en-US" sz="3200" b="1" u="sng" dirty="0"/>
              <a:t>Basic economic order quantity</a:t>
            </a:r>
          </a:p>
          <a:p>
            <a:pPr marL="533400" indent="-533400">
              <a:lnSpc>
                <a:spcPct val="90000"/>
              </a:lnSpc>
              <a:spcAft>
                <a:spcPct val="40000"/>
              </a:spcAft>
              <a:buClr>
                <a:srgbClr val="BF0922"/>
              </a:buClr>
              <a:buFont typeface="Arial" pitchFamily="34" charset="0"/>
              <a:buAutoNum type="arabicPeriod"/>
            </a:pPr>
            <a:r>
              <a:rPr lang="en-US" sz="3200" b="1" dirty="0"/>
              <a:t>Production order quantity</a:t>
            </a:r>
          </a:p>
          <a:p>
            <a:pPr marL="533400" indent="-533400">
              <a:lnSpc>
                <a:spcPct val="90000"/>
              </a:lnSpc>
              <a:spcAft>
                <a:spcPct val="40000"/>
              </a:spcAft>
              <a:buClr>
                <a:srgbClr val="BF0922"/>
              </a:buClr>
              <a:buFont typeface="Arial" pitchFamily="34" charset="0"/>
              <a:buAutoNum type="arabicPeriod"/>
            </a:pPr>
            <a:r>
              <a:rPr lang="en-US" sz="3200" b="1" dirty="0"/>
              <a:t>Quantity discount model</a:t>
            </a:r>
          </a:p>
        </p:txBody>
      </p:sp>
      <p:sp>
        <p:nvSpPr>
          <p:cNvPr id="73732" name="Rectangle 4"/>
          <p:cNvSpPr>
            <a:spLocks noChangeArrowheads="1"/>
          </p:cNvSpPr>
          <p:nvPr/>
        </p:nvSpPr>
        <p:spPr bwMode="auto">
          <a:xfrm>
            <a:off x="1027113" y="2339975"/>
            <a:ext cx="7088187" cy="968375"/>
          </a:xfrm>
          <a:prstGeom prst="rect">
            <a:avLst/>
          </a:prstGeom>
          <a:noFill/>
          <a:ln w="9525">
            <a:noFill/>
            <a:miter lim="800000"/>
            <a:headEnd/>
            <a:tailEnd/>
          </a:ln>
          <a:effectLst/>
        </p:spPr>
        <p:txBody>
          <a:bodyPr>
            <a:spAutoFit/>
          </a:bodyPr>
          <a:lstStyle/>
          <a:p>
            <a:pPr>
              <a:lnSpc>
                <a:spcPct val="90000"/>
              </a:lnSpc>
            </a:pPr>
            <a:r>
              <a:rPr lang="en-US" sz="3200" b="1">
                <a:solidFill>
                  <a:srgbClr val="BF0922"/>
                </a:solidFill>
                <a:effectLst>
                  <a:outerShdw blurRad="38100" dist="38100" dir="2700000" algn="tl">
                    <a:srgbClr val="C0C0C0"/>
                  </a:outerShdw>
                </a:effectLst>
              </a:rPr>
              <a:t>Need to determine when and how much to order</a:t>
            </a:r>
          </a:p>
        </p:txBody>
      </p:sp>
    </p:spTree>
  </p:cSld>
  <p:clrMapOvr>
    <a:masterClrMapping/>
  </p:clrMapOvr>
  <p:transition>
    <p:pull dir="l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1000"/>
                                  </p:stCondLst>
                                  <p:childTnLst>
                                    <p:set>
                                      <p:cBhvr>
                                        <p:cTn id="6" dur="1" fill="hold">
                                          <p:stCondLst>
                                            <p:cond delay="0"/>
                                          </p:stCondLst>
                                        </p:cTn>
                                        <p:tgtEl>
                                          <p:spTgt spid="73732"/>
                                        </p:tgtEl>
                                        <p:attrNameLst>
                                          <p:attrName>style.visibility</p:attrName>
                                        </p:attrNameLst>
                                      </p:cBhvr>
                                      <p:to>
                                        <p:strVal val="visible"/>
                                      </p:to>
                                    </p:set>
                                    <p:animEffect transition="in" filter="wipe(left)">
                                      <p:cBhvr>
                                        <p:cTn id="7" dur="500"/>
                                        <p:tgtEl>
                                          <p:spTgt spid="73732"/>
                                        </p:tgtEl>
                                      </p:cBhvr>
                                    </p:animEffect>
                                  </p:childTnLst>
                                </p:cTn>
                              </p:par>
                            </p:childTnLst>
                          </p:cTn>
                        </p:par>
                        <p:par>
                          <p:cTn id="8" fill="hold">
                            <p:stCondLst>
                              <p:cond delay="1500"/>
                            </p:stCondLst>
                            <p:childTnLst>
                              <p:par>
                                <p:cTn id="9" presetID="18" presetClass="entr" presetSubtype="6" fill="hold" grpId="0" nodeType="afterEffect">
                                  <p:stCondLst>
                                    <p:cond delay="1000"/>
                                  </p:stCondLst>
                                  <p:childTnLst>
                                    <p:set>
                                      <p:cBhvr>
                                        <p:cTn id="10" dur="1" fill="hold">
                                          <p:stCondLst>
                                            <p:cond delay="0"/>
                                          </p:stCondLst>
                                        </p:cTn>
                                        <p:tgtEl>
                                          <p:spTgt spid="73731"/>
                                        </p:tgtEl>
                                        <p:attrNameLst>
                                          <p:attrName>style.visibility</p:attrName>
                                        </p:attrNameLst>
                                      </p:cBhvr>
                                      <p:to>
                                        <p:strVal val="visible"/>
                                      </p:to>
                                    </p:set>
                                    <p:animEffect transition="in" filter="strips(downRight)">
                                      <p:cBhvr>
                                        <p:cTn id="11" dur="500"/>
                                        <p:tgtEl>
                                          <p:spTgt spid="737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3731" grpId="0" autoUpdateAnimBg="0"/>
      <p:bldP spid="73732" grpId="0" autoUpdateAnimBg="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Footer Placeholder 3"/>
          <p:cNvSpPr>
            <a:spLocks noGrp="1"/>
          </p:cNvSpPr>
          <p:nvPr>
            <p:ph type="ftr" sz="quarter" idx="10"/>
          </p:nvPr>
        </p:nvSpPr>
        <p:spPr/>
        <p:txBody>
          <a:bodyPr/>
          <a:lstStyle/>
          <a:p>
            <a:r>
              <a:rPr lang="en-AU"/>
              <a:t>© 2011 Pearson Education</a:t>
            </a:r>
            <a:endParaRPr lang="en-US"/>
          </a:p>
        </p:txBody>
      </p:sp>
      <p:sp>
        <p:nvSpPr>
          <p:cNvPr id="75778" name="Rectangle 2"/>
          <p:cNvSpPr>
            <a:spLocks noGrp="1" noChangeArrowheads="1"/>
          </p:cNvSpPr>
          <p:nvPr>
            <p:ph type="title"/>
          </p:nvPr>
        </p:nvSpPr>
        <p:spPr>
          <a:xfrm>
            <a:off x="685800" y="292100"/>
            <a:ext cx="7772400" cy="914400"/>
          </a:xfrm>
          <a:noFill/>
          <a:ln/>
        </p:spPr>
        <p:txBody>
          <a:bodyPr/>
          <a:lstStyle/>
          <a:p>
            <a:r>
              <a:rPr lang="en-US" sz="4000"/>
              <a:t>Basic EOQ Model</a:t>
            </a:r>
          </a:p>
        </p:txBody>
      </p:sp>
      <p:sp>
        <p:nvSpPr>
          <p:cNvPr id="75779" name="Rectangle 3"/>
          <p:cNvSpPr>
            <a:spLocks noChangeArrowheads="1"/>
          </p:cNvSpPr>
          <p:nvPr/>
        </p:nvSpPr>
        <p:spPr bwMode="auto">
          <a:xfrm>
            <a:off x="701675" y="2089150"/>
            <a:ext cx="7918450" cy="4194175"/>
          </a:xfrm>
          <a:prstGeom prst="rect">
            <a:avLst/>
          </a:prstGeom>
          <a:noFill/>
          <a:ln w="9525">
            <a:noFill/>
            <a:miter lim="800000"/>
            <a:headEnd/>
            <a:tailEnd/>
          </a:ln>
          <a:effectLst/>
        </p:spPr>
        <p:txBody>
          <a:bodyPr>
            <a:spAutoFit/>
          </a:bodyPr>
          <a:lstStyle/>
          <a:p>
            <a:pPr marL="482600" indent="-482600" eaLnBrk="1" hangingPunct="1">
              <a:lnSpc>
                <a:spcPct val="90000"/>
              </a:lnSpc>
              <a:spcAft>
                <a:spcPct val="40000"/>
              </a:spcAft>
              <a:buClr>
                <a:srgbClr val="BF0922"/>
              </a:buClr>
              <a:buFont typeface="Times" charset="0"/>
              <a:buAutoNum type="arabicPeriod"/>
            </a:pPr>
            <a:r>
              <a:rPr lang="en-US" sz="2800" b="1"/>
              <a:t>Demand is known, constant, and independent</a:t>
            </a:r>
          </a:p>
          <a:p>
            <a:pPr marL="482600" indent="-482600" eaLnBrk="1" hangingPunct="1">
              <a:lnSpc>
                <a:spcPct val="90000"/>
              </a:lnSpc>
              <a:spcAft>
                <a:spcPct val="40000"/>
              </a:spcAft>
              <a:buClr>
                <a:srgbClr val="BF0922"/>
              </a:buClr>
              <a:buFont typeface="Times" charset="0"/>
              <a:buAutoNum type="arabicPeriod"/>
            </a:pPr>
            <a:r>
              <a:rPr lang="en-US" sz="2800" b="1"/>
              <a:t>Lead time is known and constant</a:t>
            </a:r>
          </a:p>
          <a:p>
            <a:pPr marL="482600" indent="-482600" eaLnBrk="1" hangingPunct="1">
              <a:lnSpc>
                <a:spcPct val="90000"/>
              </a:lnSpc>
              <a:spcAft>
                <a:spcPct val="40000"/>
              </a:spcAft>
              <a:buClr>
                <a:srgbClr val="BF0922"/>
              </a:buClr>
              <a:buFont typeface="Times" charset="0"/>
              <a:buAutoNum type="arabicPeriod"/>
            </a:pPr>
            <a:r>
              <a:rPr lang="en-US" sz="2800" b="1"/>
              <a:t>Receipt of inventory is instantaneous and complete</a:t>
            </a:r>
          </a:p>
          <a:p>
            <a:pPr marL="482600" indent="-482600" eaLnBrk="1" hangingPunct="1">
              <a:lnSpc>
                <a:spcPct val="90000"/>
              </a:lnSpc>
              <a:spcAft>
                <a:spcPct val="40000"/>
              </a:spcAft>
              <a:buClr>
                <a:srgbClr val="BF0922"/>
              </a:buClr>
              <a:buFont typeface="Times" charset="0"/>
              <a:buAutoNum type="arabicPeriod"/>
            </a:pPr>
            <a:r>
              <a:rPr lang="en-US" sz="2800" b="1"/>
              <a:t>Quantity discounts are not possible</a:t>
            </a:r>
          </a:p>
          <a:p>
            <a:pPr marL="482600" indent="-482600" eaLnBrk="1" hangingPunct="1">
              <a:lnSpc>
                <a:spcPct val="90000"/>
              </a:lnSpc>
              <a:spcAft>
                <a:spcPct val="40000"/>
              </a:spcAft>
              <a:buClr>
                <a:srgbClr val="BF0922"/>
              </a:buClr>
              <a:buFont typeface="Times" charset="0"/>
              <a:buAutoNum type="arabicPeriod"/>
            </a:pPr>
            <a:r>
              <a:rPr lang="en-US" sz="2800" b="1"/>
              <a:t>Only variable costs are setup and holding</a:t>
            </a:r>
          </a:p>
          <a:p>
            <a:pPr marL="482600" indent="-482600" eaLnBrk="1" hangingPunct="1">
              <a:lnSpc>
                <a:spcPct val="90000"/>
              </a:lnSpc>
              <a:spcAft>
                <a:spcPct val="40000"/>
              </a:spcAft>
              <a:buClr>
                <a:srgbClr val="BF0922"/>
              </a:buClr>
              <a:buFont typeface="Times" charset="0"/>
              <a:buAutoNum type="arabicPeriod"/>
            </a:pPr>
            <a:r>
              <a:rPr lang="en-US" sz="2800" b="1"/>
              <a:t>Stockouts can be completely avoided</a:t>
            </a:r>
            <a:endParaRPr lang="en-US" b="1"/>
          </a:p>
        </p:txBody>
      </p:sp>
      <p:sp>
        <p:nvSpPr>
          <p:cNvPr id="75780" name="Rectangle 4"/>
          <p:cNvSpPr>
            <a:spLocks noChangeArrowheads="1"/>
          </p:cNvSpPr>
          <p:nvPr/>
        </p:nvSpPr>
        <p:spPr bwMode="auto">
          <a:xfrm>
            <a:off x="747713" y="1387475"/>
            <a:ext cx="4916487" cy="530225"/>
          </a:xfrm>
          <a:prstGeom prst="rect">
            <a:avLst/>
          </a:prstGeom>
          <a:noFill/>
          <a:ln w="9525">
            <a:noFill/>
            <a:miter lim="800000"/>
            <a:headEnd/>
            <a:tailEnd/>
          </a:ln>
          <a:effectLst/>
        </p:spPr>
        <p:txBody>
          <a:bodyPr>
            <a:spAutoFit/>
          </a:bodyPr>
          <a:lstStyle/>
          <a:p>
            <a:pPr>
              <a:lnSpc>
                <a:spcPct val="90000"/>
              </a:lnSpc>
            </a:pPr>
            <a:r>
              <a:rPr lang="en-US" sz="3200" b="1"/>
              <a:t>Important assumptions</a:t>
            </a:r>
          </a:p>
        </p:txBody>
      </p:sp>
    </p:spTree>
  </p:cSld>
  <p:clrMapOvr>
    <a:masterClrMapping/>
  </p:clrMapOvr>
  <p:transition>
    <p:pull dir="l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1000"/>
                                  </p:stCondLst>
                                  <p:childTnLst>
                                    <p:set>
                                      <p:cBhvr>
                                        <p:cTn id="6" dur="1" fill="hold">
                                          <p:stCondLst>
                                            <p:cond delay="0"/>
                                          </p:stCondLst>
                                        </p:cTn>
                                        <p:tgtEl>
                                          <p:spTgt spid="75780"/>
                                        </p:tgtEl>
                                        <p:attrNameLst>
                                          <p:attrName>style.visibility</p:attrName>
                                        </p:attrNameLst>
                                      </p:cBhvr>
                                      <p:to>
                                        <p:strVal val="visible"/>
                                      </p:to>
                                    </p:set>
                                    <p:animEffect transition="in" filter="wipe(left)">
                                      <p:cBhvr>
                                        <p:cTn id="7" dur="500"/>
                                        <p:tgtEl>
                                          <p:spTgt spid="75780"/>
                                        </p:tgtEl>
                                      </p:cBhvr>
                                    </p:animEffect>
                                  </p:childTnLst>
                                </p:cTn>
                              </p:par>
                            </p:childTnLst>
                          </p:cTn>
                        </p:par>
                        <p:par>
                          <p:cTn id="8" fill="hold">
                            <p:stCondLst>
                              <p:cond delay="1500"/>
                            </p:stCondLst>
                            <p:childTnLst>
                              <p:par>
                                <p:cTn id="9" presetID="18" presetClass="entr" presetSubtype="6" fill="hold" grpId="0" nodeType="afterEffect">
                                  <p:stCondLst>
                                    <p:cond delay="1000"/>
                                  </p:stCondLst>
                                  <p:childTnLst>
                                    <p:set>
                                      <p:cBhvr>
                                        <p:cTn id="10" dur="1" fill="hold">
                                          <p:stCondLst>
                                            <p:cond delay="0"/>
                                          </p:stCondLst>
                                        </p:cTn>
                                        <p:tgtEl>
                                          <p:spTgt spid="75779"/>
                                        </p:tgtEl>
                                        <p:attrNameLst>
                                          <p:attrName>style.visibility</p:attrName>
                                        </p:attrNameLst>
                                      </p:cBhvr>
                                      <p:to>
                                        <p:strVal val="visible"/>
                                      </p:to>
                                    </p:set>
                                    <p:animEffect transition="in" filter="strips(downRight)">
                                      <p:cBhvr>
                                        <p:cTn id="11" dur="500"/>
                                        <p:tgtEl>
                                          <p:spTgt spid="7577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5779" grpId="0" autoUpdateAnimBg="0"/>
      <p:bldP spid="75780" grpId="0" autoUpdateAnimBg="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Footer Placeholder 3"/>
          <p:cNvSpPr>
            <a:spLocks noGrp="1"/>
          </p:cNvSpPr>
          <p:nvPr>
            <p:ph type="ftr" sz="quarter" idx="10"/>
          </p:nvPr>
        </p:nvSpPr>
        <p:spPr/>
        <p:txBody>
          <a:bodyPr/>
          <a:lstStyle/>
          <a:p>
            <a:r>
              <a:rPr lang="en-AU"/>
              <a:t>© 2011 Pearson Education</a:t>
            </a:r>
            <a:endParaRPr lang="en-US"/>
          </a:p>
        </p:txBody>
      </p:sp>
      <p:sp>
        <p:nvSpPr>
          <p:cNvPr id="77826" name="Rectangle 2"/>
          <p:cNvSpPr>
            <a:spLocks noGrp="1" noChangeArrowheads="1"/>
          </p:cNvSpPr>
          <p:nvPr>
            <p:ph type="title"/>
          </p:nvPr>
        </p:nvSpPr>
        <p:spPr>
          <a:xfrm>
            <a:off x="685800" y="434975"/>
            <a:ext cx="7772400" cy="901700"/>
          </a:xfrm>
          <a:noFill/>
          <a:ln/>
        </p:spPr>
        <p:txBody>
          <a:bodyPr/>
          <a:lstStyle/>
          <a:p>
            <a:r>
              <a:rPr lang="en-US" sz="4000"/>
              <a:t>Inventory Usage Over Time</a:t>
            </a:r>
          </a:p>
        </p:txBody>
      </p:sp>
      <p:sp>
        <p:nvSpPr>
          <p:cNvPr id="77828" name="AutoShape 4"/>
          <p:cNvSpPr>
            <a:spLocks noChangeArrowheads="1"/>
          </p:cNvSpPr>
          <p:nvPr/>
        </p:nvSpPr>
        <p:spPr bwMode="auto">
          <a:xfrm>
            <a:off x="2933700" y="3022600"/>
            <a:ext cx="1435100" cy="2336800"/>
          </a:xfrm>
          <a:prstGeom prst="rtTriangle">
            <a:avLst/>
          </a:prstGeom>
          <a:solidFill>
            <a:schemeClr val="accent1"/>
          </a:solidFill>
          <a:ln w="9525">
            <a:noFill/>
            <a:miter lim="800000"/>
            <a:headEnd/>
            <a:tailEnd/>
          </a:ln>
          <a:effectLst/>
        </p:spPr>
        <p:txBody>
          <a:bodyPr wrap="none" anchor="ctr"/>
          <a:lstStyle/>
          <a:p>
            <a:endParaRPr lang="en-US"/>
          </a:p>
        </p:txBody>
      </p:sp>
      <p:grpSp>
        <p:nvGrpSpPr>
          <p:cNvPr id="77829" name="Group 5"/>
          <p:cNvGrpSpPr>
            <a:grpSpLocks/>
          </p:cNvGrpSpPr>
          <p:nvPr/>
        </p:nvGrpSpPr>
        <p:grpSpPr bwMode="auto">
          <a:xfrm>
            <a:off x="4381500" y="3022600"/>
            <a:ext cx="2971800" cy="2336800"/>
            <a:chOff x="2760" y="1912"/>
            <a:chExt cx="1872" cy="1472"/>
          </a:xfrm>
        </p:grpSpPr>
        <p:sp>
          <p:nvSpPr>
            <p:cNvPr id="77830" name="AutoShape 6"/>
            <p:cNvSpPr>
              <a:spLocks noChangeArrowheads="1"/>
            </p:cNvSpPr>
            <p:nvPr/>
          </p:nvSpPr>
          <p:spPr bwMode="auto">
            <a:xfrm>
              <a:off x="3680" y="1912"/>
              <a:ext cx="952" cy="1472"/>
            </a:xfrm>
            <a:prstGeom prst="rtTriangle">
              <a:avLst/>
            </a:prstGeom>
            <a:solidFill>
              <a:schemeClr val="accent1"/>
            </a:solidFill>
            <a:ln w="9525">
              <a:noFill/>
              <a:miter lim="800000"/>
              <a:headEnd/>
              <a:tailEnd/>
            </a:ln>
            <a:effectLst/>
          </p:spPr>
          <p:txBody>
            <a:bodyPr wrap="none" anchor="ctr"/>
            <a:lstStyle/>
            <a:p>
              <a:endParaRPr lang="en-US"/>
            </a:p>
          </p:txBody>
        </p:sp>
        <p:sp>
          <p:nvSpPr>
            <p:cNvPr id="77831" name="AutoShape 7"/>
            <p:cNvSpPr>
              <a:spLocks noChangeArrowheads="1"/>
            </p:cNvSpPr>
            <p:nvPr/>
          </p:nvSpPr>
          <p:spPr bwMode="auto">
            <a:xfrm>
              <a:off x="2760" y="1912"/>
              <a:ext cx="916" cy="1472"/>
            </a:xfrm>
            <a:prstGeom prst="rtTriangle">
              <a:avLst/>
            </a:prstGeom>
            <a:solidFill>
              <a:schemeClr val="accent1"/>
            </a:solidFill>
            <a:ln w="9525">
              <a:noFill/>
              <a:miter lim="800000"/>
              <a:headEnd/>
              <a:tailEnd/>
            </a:ln>
            <a:effectLst/>
          </p:spPr>
          <p:txBody>
            <a:bodyPr wrap="none" anchor="ctr"/>
            <a:lstStyle/>
            <a:p>
              <a:endParaRPr lang="en-US"/>
            </a:p>
          </p:txBody>
        </p:sp>
      </p:grpSp>
      <p:sp>
        <p:nvSpPr>
          <p:cNvPr id="77832" name="Freeform 8"/>
          <p:cNvSpPr>
            <a:spLocks/>
          </p:cNvSpPr>
          <p:nvPr/>
        </p:nvSpPr>
        <p:spPr bwMode="auto">
          <a:xfrm>
            <a:off x="4381500" y="2984500"/>
            <a:ext cx="2946400" cy="2387600"/>
          </a:xfrm>
          <a:custGeom>
            <a:avLst/>
            <a:gdLst/>
            <a:ahLst/>
            <a:cxnLst>
              <a:cxn ang="0">
                <a:pos x="0" y="1504"/>
              </a:cxn>
              <a:cxn ang="0">
                <a:pos x="0" y="0"/>
              </a:cxn>
              <a:cxn ang="0">
                <a:pos x="920" y="1504"/>
              </a:cxn>
              <a:cxn ang="0">
                <a:pos x="920" y="0"/>
              </a:cxn>
              <a:cxn ang="0">
                <a:pos x="1856" y="1496"/>
              </a:cxn>
            </a:cxnLst>
            <a:rect l="0" t="0" r="r" b="b"/>
            <a:pathLst>
              <a:path w="1856" h="1504">
                <a:moveTo>
                  <a:pt x="0" y="1504"/>
                </a:moveTo>
                <a:lnTo>
                  <a:pt x="0" y="0"/>
                </a:lnTo>
                <a:lnTo>
                  <a:pt x="920" y="1504"/>
                </a:lnTo>
                <a:lnTo>
                  <a:pt x="920" y="0"/>
                </a:lnTo>
                <a:lnTo>
                  <a:pt x="1856" y="1496"/>
                </a:lnTo>
              </a:path>
            </a:pathLst>
          </a:custGeom>
          <a:noFill/>
          <a:ln w="76200" cmpd="sng">
            <a:solidFill>
              <a:srgbClr val="BF0922"/>
            </a:solidFill>
            <a:round/>
            <a:headEnd/>
            <a:tailEnd/>
          </a:ln>
          <a:effectLst/>
        </p:spPr>
        <p:txBody>
          <a:bodyPr wrap="none" anchor="ctr"/>
          <a:lstStyle/>
          <a:p>
            <a:endParaRPr lang="en-US"/>
          </a:p>
        </p:txBody>
      </p:sp>
      <p:sp>
        <p:nvSpPr>
          <p:cNvPr id="77833" name="Rectangle 9"/>
          <p:cNvSpPr>
            <a:spLocks noChangeArrowheads="1"/>
          </p:cNvSpPr>
          <p:nvPr/>
        </p:nvSpPr>
        <p:spPr bwMode="auto">
          <a:xfrm>
            <a:off x="1076325" y="2335213"/>
            <a:ext cx="1785938" cy="1385887"/>
          </a:xfrm>
          <a:prstGeom prst="rect">
            <a:avLst/>
          </a:prstGeom>
          <a:noFill/>
          <a:ln w="9525">
            <a:noFill/>
            <a:miter lim="800000"/>
            <a:headEnd/>
            <a:tailEnd/>
          </a:ln>
          <a:effectLst/>
        </p:spPr>
        <p:txBody>
          <a:bodyPr>
            <a:spAutoFit/>
          </a:bodyPr>
          <a:lstStyle/>
          <a:p>
            <a:pPr algn="ctr">
              <a:lnSpc>
                <a:spcPct val="85000"/>
              </a:lnSpc>
            </a:pPr>
            <a:r>
              <a:rPr lang="en-US" sz="2000" b="1"/>
              <a:t>Order quantity = </a:t>
            </a:r>
            <a:r>
              <a:rPr lang="en-US" sz="2000" b="1" i="1"/>
              <a:t>Q</a:t>
            </a:r>
            <a:r>
              <a:rPr lang="en-US" sz="2000" b="1"/>
              <a:t> (maximum inventory level)</a:t>
            </a:r>
          </a:p>
        </p:txBody>
      </p:sp>
      <p:sp>
        <p:nvSpPr>
          <p:cNvPr id="77834" name="Line 10"/>
          <p:cNvSpPr>
            <a:spLocks noChangeShapeType="1"/>
          </p:cNvSpPr>
          <p:nvPr/>
        </p:nvSpPr>
        <p:spPr bwMode="auto">
          <a:xfrm>
            <a:off x="2921000" y="2997200"/>
            <a:ext cx="1460500" cy="2374900"/>
          </a:xfrm>
          <a:prstGeom prst="line">
            <a:avLst/>
          </a:prstGeom>
          <a:noFill/>
          <a:ln w="76200">
            <a:solidFill>
              <a:srgbClr val="BF0922"/>
            </a:solidFill>
            <a:round/>
            <a:headEnd/>
            <a:tailEnd/>
          </a:ln>
          <a:effectLst/>
        </p:spPr>
        <p:txBody>
          <a:bodyPr wrap="none" anchor="ctr"/>
          <a:lstStyle/>
          <a:p>
            <a:endParaRPr lang="en-US"/>
          </a:p>
        </p:txBody>
      </p:sp>
      <p:grpSp>
        <p:nvGrpSpPr>
          <p:cNvPr id="77835" name="Group 11"/>
          <p:cNvGrpSpPr>
            <a:grpSpLocks/>
          </p:cNvGrpSpPr>
          <p:nvPr/>
        </p:nvGrpSpPr>
        <p:grpSpPr bwMode="auto">
          <a:xfrm>
            <a:off x="5445125" y="2157413"/>
            <a:ext cx="1482725" cy="941387"/>
            <a:chOff x="3430" y="1367"/>
            <a:chExt cx="934" cy="593"/>
          </a:xfrm>
        </p:grpSpPr>
        <p:sp>
          <p:nvSpPr>
            <p:cNvPr id="77836" name="Rectangle 12"/>
            <p:cNvSpPr>
              <a:spLocks noChangeArrowheads="1"/>
            </p:cNvSpPr>
            <p:nvPr/>
          </p:nvSpPr>
          <p:spPr bwMode="auto">
            <a:xfrm>
              <a:off x="3430" y="1367"/>
              <a:ext cx="934" cy="250"/>
            </a:xfrm>
            <a:prstGeom prst="rect">
              <a:avLst/>
            </a:prstGeom>
            <a:noFill/>
            <a:ln w="9525">
              <a:noFill/>
              <a:miter lim="800000"/>
              <a:headEnd/>
              <a:tailEnd/>
            </a:ln>
            <a:effectLst/>
          </p:spPr>
          <p:txBody>
            <a:bodyPr wrap="none">
              <a:spAutoFit/>
            </a:bodyPr>
            <a:lstStyle/>
            <a:p>
              <a:r>
                <a:rPr lang="en-US" sz="2000" b="1"/>
                <a:t>Usage rate</a:t>
              </a:r>
            </a:p>
          </p:txBody>
        </p:sp>
        <p:sp>
          <p:nvSpPr>
            <p:cNvPr id="77837" name="Line 13"/>
            <p:cNvSpPr>
              <a:spLocks noChangeShapeType="1"/>
            </p:cNvSpPr>
            <p:nvPr/>
          </p:nvSpPr>
          <p:spPr bwMode="auto">
            <a:xfrm flipH="1">
              <a:off x="3784" y="1608"/>
              <a:ext cx="168" cy="352"/>
            </a:xfrm>
            <a:prstGeom prst="line">
              <a:avLst/>
            </a:prstGeom>
            <a:noFill/>
            <a:ln w="57150">
              <a:solidFill>
                <a:schemeClr val="tx1"/>
              </a:solidFill>
              <a:round/>
              <a:headEnd/>
              <a:tailEnd type="triangle" w="sm" len="sm"/>
            </a:ln>
            <a:effectLst/>
          </p:spPr>
          <p:txBody>
            <a:bodyPr wrap="none" anchor="ctr"/>
            <a:lstStyle/>
            <a:p>
              <a:endParaRPr lang="en-US"/>
            </a:p>
          </p:txBody>
        </p:sp>
      </p:grpSp>
      <p:grpSp>
        <p:nvGrpSpPr>
          <p:cNvPr id="77838" name="Group 14"/>
          <p:cNvGrpSpPr>
            <a:grpSpLocks/>
          </p:cNvGrpSpPr>
          <p:nvPr/>
        </p:nvGrpSpPr>
        <p:grpSpPr bwMode="auto">
          <a:xfrm>
            <a:off x="2895600" y="2144713"/>
            <a:ext cx="5640388" cy="1995487"/>
            <a:chOff x="1824" y="1359"/>
            <a:chExt cx="3553" cy="1257"/>
          </a:xfrm>
        </p:grpSpPr>
        <p:sp>
          <p:nvSpPr>
            <p:cNvPr id="77839" name="Line 15"/>
            <p:cNvSpPr>
              <a:spLocks noChangeShapeType="1"/>
            </p:cNvSpPr>
            <p:nvPr/>
          </p:nvSpPr>
          <p:spPr bwMode="auto">
            <a:xfrm>
              <a:off x="1824" y="2616"/>
              <a:ext cx="3104" cy="0"/>
            </a:xfrm>
            <a:prstGeom prst="line">
              <a:avLst/>
            </a:prstGeom>
            <a:noFill/>
            <a:ln w="57150">
              <a:solidFill>
                <a:schemeClr val="tx1"/>
              </a:solidFill>
              <a:prstDash val="dash"/>
              <a:round/>
              <a:headEnd/>
              <a:tailEnd/>
            </a:ln>
            <a:effectLst/>
          </p:spPr>
          <p:txBody>
            <a:bodyPr wrap="none" anchor="ctr"/>
            <a:lstStyle/>
            <a:p>
              <a:endParaRPr lang="en-US"/>
            </a:p>
          </p:txBody>
        </p:sp>
        <p:grpSp>
          <p:nvGrpSpPr>
            <p:cNvPr id="77840" name="Group 16"/>
            <p:cNvGrpSpPr>
              <a:grpSpLocks/>
            </p:cNvGrpSpPr>
            <p:nvPr/>
          </p:nvGrpSpPr>
          <p:grpSpPr bwMode="auto">
            <a:xfrm>
              <a:off x="4422" y="1359"/>
              <a:ext cx="955" cy="1209"/>
              <a:chOff x="4422" y="1359"/>
              <a:chExt cx="955" cy="1209"/>
            </a:xfrm>
          </p:grpSpPr>
          <p:sp>
            <p:nvSpPr>
              <p:cNvPr id="77841" name="Rectangle 17"/>
              <p:cNvSpPr>
                <a:spLocks noChangeArrowheads="1"/>
              </p:cNvSpPr>
              <p:nvPr/>
            </p:nvSpPr>
            <p:spPr bwMode="auto">
              <a:xfrm>
                <a:off x="4422" y="1359"/>
                <a:ext cx="955" cy="949"/>
              </a:xfrm>
              <a:prstGeom prst="rect">
                <a:avLst/>
              </a:prstGeom>
              <a:noFill/>
              <a:ln w="9525">
                <a:noFill/>
                <a:miter lim="800000"/>
                <a:headEnd/>
                <a:tailEnd/>
              </a:ln>
              <a:effectLst/>
            </p:spPr>
            <p:txBody>
              <a:bodyPr>
                <a:spAutoFit/>
              </a:bodyPr>
              <a:lstStyle/>
              <a:p>
                <a:pPr algn="ctr">
                  <a:lnSpc>
                    <a:spcPct val="85000"/>
                  </a:lnSpc>
                  <a:spcBef>
                    <a:spcPct val="20000"/>
                  </a:spcBef>
                </a:pPr>
                <a:r>
                  <a:rPr lang="en-US" sz="2000" b="1"/>
                  <a:t>Average inventory on hand</a:t>
                </a:r>
              </a:p>
              <a:p>
                <a:pPr algn="ctr">
                  <a:lnSpc>
                    <a:spcPct val="85000"/>
                  </a:lnSpc>
                  <a:spcBef>
                    <a:spcPct val="20000"/>
                  </a:spcBef>
                </a:pPr>
                <a:r>
                  <a:rPr lang="en-US" sz="2000" b="1" i="1"/>
                  <a:t>Q</a:t>
                </a:r>
              </a:p>
              <a:p>
                <a:pPr algn="ctr">
                  <a:lnSpc>
                    <a:spcPct val="85000"/>
                  </a:lnSpc>
                  <a:spcBef>
                    <a:spcPct val="20000"/>
                  </a:spcBef>
                </a:pPr>
                <a:r>
                  <a:rPr lang="en-US" sz="2000" b="1"/>
                  <a:t>2</a:t>
                </a:r>
              </a:p>
            </p:txBody>
          </p:sp>
          <p:sp>
            <p:nvSpPr>
              <p:cNvPr id="77842" name="Line 18"/>
              <p:cNvSpPr>
                <a:spLocks noChangeShapeType="1"/>
              </p:cNvSpPr>
              <p:nvPr/>
            </p:nvSpPr>
            <p:spPr bwMode="auto">
              <a:xfrm>
                <a:off x="4792" y="2088"/>
                <a:ext cx="232" cy="0"/>
              </a:xfrm>
              <a:prstGeom prst="line">
                <a:avLst/>
              </a:prstGeom>
              <a:noFill/>
              <a:ln w="38100">
                <a:solidFill>
                  <a:schemeClr val="tx1"/>
                </a:solidFill>
                <a:round/>
                <a:headEnd/>
                <a:tailEnd/>
              </a:ln>
              <a:effectLst/>
            </p:spPr>
            <p:txBody>
              <a:bodyPr wrap="none" anchor="ctr"/>
              <a:lstStyle/>
              <a:p>
                <a:endParaRPr lang="en-US"/>
              </a:p>
            </p:txBody>
          </p:sp>
          <p:sp>
            <p:nvSpPr>
              <p:cNvPr id="77843" name="Line 19"/>
              <p:cNvSpPr>
                <a:spLocks noChangeShapeType="1"/>
              </p:cNvSpPr>
              <p:nvPr/>
            </p:nvSpPr>
            <p:spPr bwMode="auto">
              <a:xfrm flipH="1">
                <a:off x="4696" y="2320"/>
                <a:ext cx="168" cy="248"/>
              </a:xfrm>
              <a:prstGeom prst="line">
                <a:avLst/>
              </a:prstGeom>
              <a:noFill/>
              <a:ln w="57150">
                <a:solidFill>
                  <a:schemeClr val="tx1"/>
                </a:solidFill>
                <a:round/>
                <a:headEnd/>
                <a:tailEnd type="triangle" w="sm" len="sm"/>
              </a:ln>
              <a:effectLst/>
            </p:spPr>
            <p:txBody>
              <a:bodyPr wrap="none" anchor="ctr"/>
              <a:lstStyle/>
              <a:p>
                <a:endParaRPr lang="en-US"/>
              </a:p>
            </p:txBody>
          </p:sp>
        </p:grpSp>
      </p:grpSp>
      <p:grpSp>
        <p:nvGrpSpPr>
          <p:cNvPr id="77844" name="Group 20"/>
          <p:cNvGrpSpPr>
            <a:grpSpLocks/>
          </p:cNvGrpSpPr>
          <p:nvPr/>
        </p:nvGrpSpPr>
        <p:grpSpPr bwMode="auto">
          <a:xfrm>
            <a:off x="1228725" y="4240213"/>
            <a:ext cx="1417638" cy="1106487"/>
            <a:chOff x="878" y="2679"/>
            <a:chExt cx="893" cy="697"/>
          </a:xfrm>
        </p:grpSpPr>
        <p:sp>
          <p:nvSpPr>
            <p:cNvPr id="77845" name="Rectangle 21"/>
            <p:cNvSpPr>
              <a:spLocks noChangeArrowheads="1"/>
            </p:cNvSpPr>
            <p:nvPr/>
          </p:nvSpPr>
          <p:spPr bwMode="auto">
            <a:xfrm>
              <a:off x="878" y="2679"/>
              <a:ext cx="893" cy="384"/>
            </a:xfrm>
            <a:prstGeom prst="rect">
              <a:avLst/>
            </a:prstGeom>
            <a:noFill/>
            <a:ln w="9525">
              <a:noFill/>
              <a:miter lim="800000"/>
              <a:headEnd/>
              <a:tailEnd/>
            </a:ln>
            <a:effectLst/>
          </p:spPr>
          <p:txBody>
            <a:bodyPr>
              <a:spAutoFit/>
            </a:bodyPr>
            <a:lstStyle/>
            <a:p>
              <a:pPr algn="ctr">
                <a:lnSpc>
                  <a:spcPct val="85000"/>
                </a:lnSpc>
              </a:pPr>
              <a:r>
                <a:rPr lang="en-US" sz="2000" b="1"/>
                <a:t>Minimum inventory</a:t>
              </a:r>
            </a:p>
          </p:txBody>
        </p:sp>
        <p:sp>
          <p:nvSpPr>
            <p:cNvPr id="77846" name="Line 22"/>
            <p:cNvSpPr>
              <a:spLocks noChangeShapeType="1"/>
            </p:cNvSpPr>
            <p:nvPr/>
          </p:nvSpPr>
          <p:spPr bwMode="auto">
            <a:xfrm>
              <a:off x="1320" y="3040"/>
              <a:ext cx="448" cy="336"/>
            </a:xfrm>
            <a:prstGeom prst="line">
              <a:avLst/>
            </a:prstGeom>
            <a:noFill/>
            <a:ln w="57150">
              <a:solidFill>
                <a:schemeClr val="tx1"/>
              </a:solidFill>
              <a:round/>
              <a:headEnd/>
              <a:tailEnd type="triangle" w="sm" len="sm"/>
            </a:ln>
            <a:effectLst/>
          </p:spPr>
          <p:txBody>
            <a:bodyPr wrap="none" anchor="ctr"/>
            <a:lstStyle/>
            <a:p>
              <a:endParaRPr lang="en-US"/>
            </a:p>
          </p:txBody>
        </p:sp>
      </p:grpSp>
      <p:grpSp>
        <p:nvGrpSpPr>
          <p:cNvPr id="77847" name="Group 23"/>
          <p:cNvGrpSpPr>
            <a:grpSpLocks/>
          </p:cNvGrpSpPr>
          <p:nvPr/>
        </p:nvGrpSpPr>
        <p:grpSpPr bwMode="auto">
          <a:xfrm>
            <a:off x="601663" y="2070100"/>
            <a:ext cx="7767637" cy="3735388"/>
            <a:chOff x="379" y="1304"/>
            <a:chExt cx="4893" cy="2353"/>
          </a:xfrm>
        </p:grpSpPr>
        <p:grpSp>
          <p:nvGrpSpPr>
            <p:cNvPr id="77848" name="Group 24"/>
            <p:cNvGrpSpPr>
              <a:grpSpLocks/>
            </p:cNvGrpSpPr>
            <p:nvPr/>
          </p:nvGrpSpPr>
          <p:grpSpPr bwMode="auto">
            <a:xfrm>
              <a:off x="379" y="1304"/>
              <a:ext cx="4893" cy="2353"/>
              <a:chOff x="379" y="1312"/>
              <a:chExt cx="4893" cy="2353"/>
            </a:xfrm>
          </p:grpSpPr>
          <p:sp>
            <p:nvSpPr>
              <p:cNvPr id="77849" name="Rectangle 25"/>
              <p:cNvSpPr>
                <a:spLocks noChangeArrowheads="1"/>
              </p:cNvSpPr>
              <p:nvPr/>
            </p:nvSpPr>
            <p:spPr bwMode="auto">
              <a:xfrm rot="-5400000">
                <a:off x="-114" y="2099"/>
                <a:ext cx="1236" cy="250"/>
              </a:xfrm>
              <a:prstGeom prst="rect">
                <a:avLst/>
              </a:prstGeom>
              <a:noFill/>
              <a:ln w="9525">
                <a:noFill/>
                <a:miter lim="800000"/>
                <a:headEnd/>
                <a:tailEnd/>
              </a:ln>
              <a:effectLst/>
            </p:spPr>
            <p:txBody>
              <a:bodyPr wrap="none">
                <a:spAutoFit/>
              </a:bodyPr>
              <a:lstStyle/>
              <a:p>
                <a:r>
                  <a:rPr lang="en-US" sz="2000" b="1"/>
                  <a:t>Inventory level</a:t>
                </a:r>
              </a:p>
            </p:txBody>
          </p:sp>
          <p:sp>
            <p:nvSpPr>
              <p:cNvPr id="77850" name="Rectangle 26"/>
              <p:cNvSpPr>
                <a:spLocks noChangeArrowheads="1"/>
              </p:cNvSpPr>
              <p:nvPr/>
            </p:nvSpPr>
            <p:spPr bwMode="auto">
              <a:xfrm>
                <a:off x="3254" y="3415"/>
                <a:ext cx="489" cy="250"/>
              </a:xfrm>
              <a:prstGeom prst="rect">
                <a:avLst/>
              </a:prstGeom>
              <a:noFill/>
              <a:ln w="9525">
                <a:noFill/>
                <a:miter lim="800000"/>
                <a:headEnd/>
                <a:tailEnd/>
              </a:ln>
              <a:effectLst/>
            </p:spPr>
            <p:txBody>
              <a:bodyPr wrap="none">
                <a:spAutoFit/>
              </a:bodyPr>
              <a:lstStyle/>
              <a:p>
                <a:r>
                  <a:rPr lang="en-US" sz="2000" b="1"/>
                  <a:t>Time</a:t>
                </a:r>
              </a:p>
            </p:txBody>
          </p:sp>
          <p:sp>
            <p:nvSpPr>
              <p:cNvPr id="77851" name="Freeform 27"/>
              <p:cNvSpPr>
                <a:spLocks/>
              </p:cNvSpPr>
              <p:nvPr/>
            </p:nvSpPr>
            <p:spPr bwMode="auto">
              <a:xfrm>
                <a:off x="1840" y="1312"/>
                <a:ext cx="3432" cy="2080"/>
              </a:xfrm>
              <a:custGeom>
                <a:avLst/>
                <a:gdLst/>
                <a:ahLst/>
                <a:cxnLst>
                  <a:cxn ang="0">
                    <a:pos x="0" y="0"/>
                  </a:cxn>
                  <a:cxn ang="0">
                    <a:pos x="0" y="2080"/>
                  </a:cxn>
                  <a:cxn ang="0">
                    <a:pos x="3432" y="2080"/>
                  </a:cxn>
                </a:cxnLst>
                <a:rect l="0" t="0" r="r" b="b"/>
                <a:pathLst>
                  <a:path w="3432" h="2080">
                    <a:moveTo>
                      <a:pt x="0" y="0"/>
                    </a:moveTo>
                    <a:lnTo>
                      <a:pt x="0" y="2080"/>
                    </a:lnTo>
                    <a:lnTo>
                      <a:pt x="3432" y="2080"/>
                    </a:lnTo>
                  </a:path>
                </a:pathLst>
              </a:custGeom>
              <a:noFill/>
              <a:ln w="57150">
                <a:solidFill>
                  <a:schemeClr val="tx1"/>
                </a:solidFill>
                <a:round/>
                <a:headEnd type="triangle" w="sm" len="sm"/>
                <a:tailEnd type="triangle" w="sm" len="sm"/>
              </a:ln>
              <a:effectLst/>
            </p:spPr>
            <p:txBody>
              <a:bodyPr wrap="none" anchor="ctr"/>
              <a:lstStyle/>
              <a:p>
                <a:endParaRPr lang="en-US"/>
              </a:p>
            </p:txBody>
          </p:sp>
        </p:grpSp>
        <p:sp>
          <p:nvSpPr>
            <p:cNvPr id="77852" name="Text Box 28"/>
            <p:cNvSpPr txBox="1">
              <a:spLocks noChangeArrowheads="1"/>
            </p:cNvSpPr>
            <p:nvPr/>
          </p:nvSpPr>
          <p:spPr bwMode="auto">
            <a:xfrm>
              <a:off x="1638" y="3247"/>
              <a:ext cx="205" cy="250"/>
            </a:xfrm>
            <a:prstGeom prst="rect">
              <a:avLst/>
            </a:prstGeom>
            <a:noFill/>
            <a:ln w="9525">
              <a:noFill/>
              <a:miter lim="800000"/>
              <a:headEnd/>
              <a:tailEnd/>
            </a:ln>
            <a:effectLst/>
          </p:spPr>
          <p:txBody>
            <a:bodyPr wrap="none">
              <a:spAutoFit/>
            </a:bodyPr>
            <a:lstStyle/>
            <a:p>
              <a:r>
                <a:rPr lang="en-US" sz="2000" b="1"/>
                <a:t>0</a:t>
              </a:r>
            </a:p>
          </p:txBody>
        </p:sp>
      </p:grpSp>
    </p:spTree>
  </p:cSld>
  <p:clrMapOvr>
    <a:masterClrMapping/>
  </p:clrMapOvr>
  <p:transition>
    <p:pull dir="l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afterEffect">
                                  <p:stCondLst>
                                    <p:cond delay="1000"/>
                                  </p:stCondLst>
                                  <p:childTnLst>
                                    <p:set>
                                      <p:cBhvr>
                                        <p:cTn id="6" dur="1" fill="hold">
                                          <p:stCondLst>
                                            <p:cond delay="0"/>
                                          </p:stCondLst>
                                        </p:cTn>
                                        <p:tgtEl>
                                          <p:spTgt spid="77847"/>
                                        </p:tgtEl>
                                        <p:attrNameLst>
                                          <p:attrName>style.visibility</p:attrName>
                                        </p:attrNameLst>
                                      </p:cBhvr>
                                      <p:to>
                                        <p:strVal val="visible"/>
                                      </p:to>
                                    </p:set>
                                    <p:animEffect transition="in" filter="wipe(left)">
                                      <p:cBhvr>
                                        <p:cTn id="7" dur="1000"/>
                                        <p:tgtEl>
                                          <p:spTgt spid="77847"/>
                                        </p:tgtEl>
                                      </p:cBhvr>
                                    </p:animEffect>
                                  </p:childTnLst>
                                </p:cTn>
                              </p:par>
                            </p:childTnLst>
                          </p:cTn>
                        </p:par>
                        <p:par>
                          <p:cTn id="8" fill="hold">
                            <p:stCondLst>
                              <p:cond delay="2000"/>
                            </p:stCondLst>
                            <p:childTnLst>
                              <p:par>
                                <p:cTn id="9" presetID="22" presetClass="entr" presetSubtype="8" fill="hold" grpId="0" nodeType="afterEffect">
                                  <p:stCondLst>
                                    <p:cond delay="1000"/>
                                  </p:stCondLst>
                                  <p:childTnLst>
                                    <p:set>
                                      <p:cBhvr>
                                        <p:cTn id="10" dur="1" fill="hold">
                                          <p:stCondLst>
                                            <p:cond delay="0"/>
                                          </p:stCondLst>
                                        </p:cTn>
                                        <p:tgtEl>
                                          <p:spTgt spid="77833"/>
                                        </p:tgtEl>
                                        <p:attrNameLst>
                                          <p:attrName>style.visibility</p:attrName>
                                        </p:attrNameLst>
                                      </p:cBhvr>
                                      <p:to>
                                        <p:strVal val="visible"/>
                                      </p:to>
                                    </p:set>
                                    <p:animEffect transition="in" filter="wipe(left)">
                                      <p:cBhvr>
                                        <p:cTn id="11" dur="500"/>
                                        <p:tgtEl>
                                          <p:spTgt spid="77833"/>
                                        </p:tgtEl>
                                      </p:cBhvr>
                                    </p:animEffect>
                                  </p:childTnLst>
                                </p:cTn>
                              </p:par>
                            </p:childTnLst>
                          </p:cTn>
                        </p:par>
                        <p:par>
                          <p:cTn id="12" fill="hold">
                            <p:stCondLst>
                              <p:cond delay="3500"/>
                            </p:stCondLst>
                            <p:childTnLst>
                              <p:par>
                                <p:cTn id="13" presetID="22" presetClass="entr" presetSubtype="8" fill="hold" grpId="0" nodeType="afterEffect">
                                  <p:stCondLst>
                                    <p:cond delay="1000"/>
                                  </p:stCondLst>
                                  <p:childTnLst>
                                    <p:set>
                                      <p:cBhvr>
                                        <p:cTn id="14" dur="1" fill="hold">
                                          <p:stCondLst>
                                            <p:cond delay="0"/>
                                          </p:stCondLst>
                                        </p:cTn>
                                        <p:tgtEl>
                                          <p:spTgt spid="77834"/>
                                        </p:tgtEl>
                                        <p:attrNameLst>
                                          <p:attrName>style.visibility</p:attrName>
                                        </p:attrNameLst>
                                      </p:cBhvr>
                                      <p:to>
                                        <p:strVal val="visible"/>
                                      </p:to>
                                    </p:set>
                                    <p:animEffect transition="in" filter="wipe(left)">
                                      <p:cBhvr>
                                        <p:cTn id="15" dur="500"/>
                                        <p:tgtEl>
                                          <p:spTgt spid="77834"/>
                                        </p:tgtEl>
                                      </p:cBhvr>
                                    </p:animEffect>
                                  </p:childTnLst>
                                </p:cTn>
                              </p:par>
                            </p:childTnLst>
                          </p:cTn>
                        </p:par>
                        <p:par>
                          <p:cTn id="16" fill="hold">
                            <p:stCondLst>
                              <p:cond delay="5000"/>
                            </p:stCondLst>
                            <p:childTnLst>
                              <p:par>
                                <p:cTn id="17" presetID="22" presetClass="entr" presetSubtype="8" fill="hold" nodeType="afterEffect">
                                  <p:stCondLst>
                                    <p:cond delay="1000"/>
                                  </p:stCondLst>
                                  <p:childTnLst>
                                    <p:set>
                                      <p:cBhvr>
                                        <p:cTn id="18" dur="1" fill="hold">
                                          <p:stCondLst>
                                            <p:cond delay="0"/>
                                          </p:stCondLst>
                                        </p:cTn>
                                        <p:tgtEl>
                                          <p:spTgt spid="77844"/>
                                        </p:tgtEl>
                                        <p:attrNameLst>
                                          <p:attrName>style.visibility</p:attrName>
                                        </p:attrNameLst>
                                      </p:cBhvr>
                                      <p:to>
                                        <p:strVal val="visible"/>
                                      </p:to>
                                    </p:set>
                                    <p:animEffect transition="in" filter="wipe(left)">
                                      <p:cBhvr>
                                        <p:cTn id="19" dur="500"/>
                                        <p:tgtEl>
                                          <p:spTgt spid="77844"/>
                                        </p:tgtEl>
                                      </p:cBhvr>
                                    </p:animEffect>
                                  </p:childTnLst>
                                </p:cTn>
                              </p:par>
                            </p:childTnLst>
                          </p:cTn>
                        </p:par>
                        <p:par>
                          <p:cTn id="20" fill="hold">
                            <p:stCondLst>
                              <p:cond delay="6500"/>
                            </p:stCondLst>
                            <p:childTnLst>
                              <p:par>
                                <p:cTn id="21" presetID="9" presetClass="entr" presetSubtype="0" fill="hold" grpId="0" nodeType="afterEffect">
                                  <p:stCondLst>
                                    <p:cond delay="1000"/>
                                  </p:stCondLst>
                                  <p:childTnLst>
                                    <p:set>
                                      <p:cBhvr>
                                        <p:cTn id="22" dur="1" fill="hold">
                                          <p:stCondLst>
                                            <p:cond delay="0"/>
                                          </p:stCondLst>
                                        </p:cTn>
                                        <p:tgtEl>
                                          <p:spTgt spid="77828"/>
                                        </p:tgtEl>
                                        <p:attrNameLst>
                                          <p:attrName>style.visibility</p:attrName>
                                        </p:attrNameLst>
                                      </p:cBhvr>
                                      <p:to>
                                        <p:strVal val="visible"/>
                                      </p:to>
                                    </p:set>
                                    <p:animEffect transition="in" filter="dissolve">
                                      <p:cBhvr>
                                        <p:cTn id="23" dur="500"/>
                                        <p:tgtEl>
                                          <p:spTgt spid="77828"/>
                                        </p:tgtEl>
                                      </p:cBhvr>
                                    </p:animEffect>
                                  </p:childTnLst>
                                </p:cTn>
                              </p:par>
                            </p:childTnLst>
                          </p:cTn>
                        </p:par>
                      </p:childTnLst>
                    </p:cTn>
                  </p:par>
                  <p:par>
                    <p:cTn id="24" fill="hold">
                      <p:stCondLst>
                        <p:cond delay="indefinite"/>
                      </p:stCondLst>
                      <p:childTnLst>
                        <p:par>
                          <p:cTn id="25" fill="hold">
                            <p:stCondLst>
                              <p:cond delay="0"/>
                            </p:stCondLst>
                            <p:childTnLst>
                              <p:par>
                                <p:cTn id="26" presetID="22" presetClass="entr" presetSubtype="8" fill="hold" grpId="0" nodeType="clickEffect">
                                  <p:stCondLst>
                                    <p:cond delay="0"/>
                                  </p:stCondLst>
                                  <p:childTnLst>
                                    <p:set>
                                      <p:cBhvr>
                                        <p:cTn id="27" dur="1" fill="hold">
                                          <p:stCondLst>
                                            <p:cond delay="0"/>
                                          </p:stCondLst>
                                        </p:cTn>
                                        <p:tgtEl>
                                          <p:spTgt spid="77832"/>
                                        </p:tgtEl>
                                        <p:attrNameLst>
                                          <p:attrName>style.visibility</p:attrName>
                                        </p:attrNameLst>
                                      </p:cBhvr>
                                      <p:to>
                                        <p:strVal val="visible"/>
                                      </p:to>
                                    </p:set>
                                    <p:animEffect transition="in" filter="wipe(left)">
                                      <p:cBhvr>
                                        <p:cTn id="28" dur="2000"/>
                                        <p:tgtEl>
                                          <p:spTgt spid="77832"/>
                                        </p:tgtEl>
                                      </p:cBhvr>
                                    </p:animEffect>
                                  </p:childTnLst>
                                </p:cTn>
                              </p:par>
                            </p:childTnLst>
                          </p:cTn>
                        </p:par>
                        <p:par>
                          <p:cTn id="29" fill="hold">
                            <p:stCondLst>
                              <p:cond delay="2000"/>
                            </p:stCondLst>
                            <p:childTnLst>
                              <p:par>
                                <p:cTn id="30" presetID="9" presetClass="entr" presetSubtype="0" fill="hold" nodeType="afterEffect">
                                  <p:stCondLst>
                                    <p:cond delay="1000"/>
                                  </p:stCondLst>
                                  <p:childTnLst>
                                    <p:set>
                                      <p:cBhvr>
                                        <p:cTn id="31" dur="1" fill="hold">
                                          <p:stCondLst>
                                            <p:cond delay="0"/>
                                          </p:stCondLst>
                                        </p:cTn>
                                        <p:tgtEl>
                                          <p:spTgt spid="77829"/>
                                        </p:tgtEl>
                                        <p:attrNameLst>
                                          <p:attrName>style.visibility</p:attrName>
                                        </p:attrNameLst>
                                      </p:cBhvr>
                                      <p:to>
                                        <p:strVal val="visible"/>
                                      </p:to>
                                    </p:set>
                                    <p:animEffect transition="in" filter="dissolve">
                                      <p:cBhvr>
                                        <p:cTn id="32" dur="500"/>
                                        <p:tgtEl>
                                          <p:spTgt spid="77829"/>
                                        </p:tgtEl>
                                      </p:cBhvr>
                                    </p:animEffect>
                                  </p:childTnLst>
                                </p:cTn>
                              </p:par>
                            </p:childTnLst>
                          </p:cTn>
                        </p:par>
                        <p:par>
                          <p:cTn id="33" fill="hold">
                            <p:stCondLst>
                              <p:cond delay="3500"/>
                            </p:stCondLst>
                            <p:childTnLst>
                              <p:par>
                                <p:cTn id="34" presetID="22" presetClass="entr" presetSubtype="1" fill="hold" nodeType="afterEffect">
                                  <p:stCondLst>
                                    <p:cond delay="1000"/>
                                  </p:stCondLst>
                                  <p:childTnLst>
                                    <p:set>
                                      <p:cBhvr>
                                        <p:cTn id="35" dur="1" fill="hold">
                                          <p:stCondLst>
                                            <p:cond delay="0"/>
                                          </p:stCondLst>
                                        </p:cTn>
                                        <p:tgtEl>
                                          <p:spTgt spid="77835"/>
                                        </p:tgtEl>
                                        <p:attrNameLst>
                                          <p:attrName>style.visibility</p:attrName>
                                        </p:attrNameLst>
                                      </p:cBhvr>
                                      <p:to>
                                        <p:strVal val="visible"/>
                                      </p:to>
                                    </p:set>
                                    <p:animEffect transition="in" filter="wipe(up)">
                                      <p:cBhvr>
                                        <p:cTn id="36" dur="500"/>
                                        <p:tgtEl>
                                          <p:spTgt spid="77835"/>
                                        </p:tgtEl>
                                      </p:cBhvr>
                                    </p:animEffect>
                                  </p:childTnLst>
                                </p:cTn>
                              </p:par>
                            </p:childTnLst>
                          </p:cTn>
                        </p:par>
                      </p:childTnLst>
                    </p:cTn>
                  </p:par>
                  <p:par>
                    <p:cTn id="37" fill="hold">
                      <p:stCondLst>
                        <p:cond delay="indefinite"/>
                      </p:stCondLst>
                      <p:childTnLst>
                        <p:par>
                          <p:cTn id="38" fill="hold">
                            <p:stCondLst>
                              <p:cond delay="0"/>
                            </p:stCondLst>
                            <p:childTnLst>
                              <p:par>
                                <p:cTn id="39" presetID="22" presetClass="entr" presetSubtype="8" fill="hold" nodeType="clickEffect">
                                  <p:stCondLst>
                                    <p:cond delay="0"/>
                                  </p:stCondLst>
                                  <p:childTnLst>
                                    <p:set>
                                      <p:cBhvr>
                                        <p:cTn id="40" dur="1" fill="hold">
                                          <p:stCondLst>
                                            <p:cond delay="0"/>
                                          </p:stCondLst>
                                        </p:cTn>
                                        <p:tgtEl>
                                          <p:spTgt spid="77838"/>
                                        </p:tgtEl>
                                        <p:attrNameLst>
                                          <p:attrName>style.visibility</p:attrName>
                                        </p:attrNameLst>
                                      </p:cBhvr>
                                      <p:to>
                                        <p:strVal val="visible"/>
                                      </p:to>
                                    </p:set>
                                    <p:animEffect transition="in" filter="wipe(left)">
                                      <p:cBhvr>
                                        <p:cTn id="41" dur="500"/>
                                        <p:tgtEl>
                                          <p:spTgt spid="7783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7828" grpId="0" animBg="1"/>
      <p:bldP spid="77832" grpId="0" animBg="1"/>
      <p:bldP spid="77833" grpId="0" autoUpdateAnimBg="0"/>
      <p:bldP spid="77834"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 name="Footer Placeholder 3"/>
          <p:cNvSpPr>
            <a:spLocks noGrp="1"/>
          </p:cNvSpPr>
          <p:nvPr>
            <p:ph type="ftr" sz="quarter" idx="10"/>
          </p:nvPr>
        </p:nvSpPr>
        <p:spPr/>
        <p:txBody>
          <a:bodyPr/>
          <a:lstStyle/>
          <a:p>
            <a:r>
              <a:rPr lang="en-AU"/>
              <a:t>© 2011 Pearson Education</a:t>
            </a:r>
            <a:endParaRPr lang="en-US"/>
          </a:p>
        </p:txBody>
      </p:sp>
      <p:sp>
        <p:nvSpPr>
          <p:cNvPr id="79874" name="Rectangle 2"/>
          <p:cNvSpPr>
            <a:spLocks noGrp="1" noChangeArrowheads="1"/>
          </p:cNvSpPr>
          <p:nvPr>
            <p:ph type="title"/>
          </p:nvPr>
        </p:nvSpPr>
        <p:spPr>
          <a:xfrm>
            <a:off x="685800" y="330200"/>
            <a:ext cx="7772400" cy="952500"/>
          </a:xfrm>
          <a:noFill/>
          <a:ln/>
        </p:spPr>
        <p:txBody>
          <a:bodyPr/>
          <a:lstStyle/>
          <a:p>
            <a:r>
              <a:rPr lang="en-US" sz="4000"/>
              <a:t>Minimizing Costs</a:t>
            </a:r>
          </a:p>
        </p:txBody>
      </p:sp>
      <p:sp>
        <p:nvSpPr>
          <p:cNvPr id="79875" name="Rectangle 3"/>
          <p:cNvSpPr>
            <a:spLocks noChangeArrowheads="1"/>
          </p:cNvSpPr>
          <p:nvPr/>
        </p:nvSpPr>
        <p:spPr bwMode="auto">
          <a:xfrm>
            <a:off x="682625" y="1301750"/>
            <a:ext cx="6292850" cy="476250"/>
          </a:xfrm>
          <a:prstGeom prst="rect">
            <a:avLst/>
          </a:prstGeom>
          <a:noFill/>
          <a:ln w="9525">
            <a:noFill/>
            <a:miter lim="800000"/>
            <a:headEnd/>
            <a:tailEnd/>
          </a:ln>
          <a:effectLst/>
        </p:spPr>
        <p:txBody>
          <a:bodyPr>
            <a:spAutoFit/>
          </a:bodyPr>
          <a:lstStyle/>
          <a:p>
            <a:pPr marL="482600" indent="-482600" eaLnBrk="1" hangingPunct="1">
              <a:lnSpc>
                <a:spcPct val="90000"/>
              </a:lnSpc>
              <a:spcBef>
                <a:spcPct val="40000"/>
              </a:spcBef>
            </a:pPr>
            <a:r>
              <a:rPr lang="en-US" sz="2800" b="1"/>
              <a:t>Objective is to minimize total costs</a:t>
            </a:r>
          </a:p>
        </p:txBody>
      </p:sp>
      <p:sp>
        <p:nvSpPr>
          <p:cNvPr id="79876" name="Rectangle 4"/>
          <p:cNvSpPr>
            <a:spLocks noChangeArrowheads="1"/>
          </p:cNvSpPr>
          <p:nvPr/>
        </p:nvSpPr>
        <p:spPr bwMode="auto">
          <a:xfrm>
            <a:off x="593725" y="6130925"/>
            <a:ext cx="1414463" cy="336550"/>
          </a:xfrm>
          <a:prstGeom prst="rect">
            <a:avLst/>
          </a:prstGeom>
          <a:noFill/>
          <a:ln w="9525">
            <a:noFill/>
            <a:miter lim="800000"/>
            <a:headEnd/>
            <a:tailEnd/>
          </a:ln>
          <a:effectLst/>
        </p:spPr>
        <p:txBody>
          <a:bodyPr wrap="none">
            <a:spAutoFit/>
          </a:bodyPr>
          <a:lstStyle/>
          <a:p>
            <a:r>
              <a:rPr lang="en-US" sz="1600" b="1"/>
              <a:t>Table 12.4(c)</a:t>
            </a:r>
          </a:p>
        </p:txBody>
      </p:sp>
      <p:grpSp>
        <p:nvGrpSpPr>
          <p:cNvPr id="79877" name="Group 5"/>
          <p:cNvGrpSpPr>
            <a:grpSpLocks/>
          </p:cNvGrpSpPr>
          <p:nvPr/>
        </p:nvGrpSpPr>
        <p:grpSpPr bwMode="auto">
          <a:xfrm>
            <a:off x="960438" y="2019300"/>
            <a:ext cx="6561137" cy="4048125"/>
            <a:chOff x="605" y="1432"/>
            <a:chExt cx="4133" cy="2550"/>
          </a:xfrm>
        </p:grpSpPr>
        <p:sp>
          <p:nvSpPr>
            <p:cNvPr id="79878" name="Freeform 6"/>
            <p:cNvSpPr>
              <a:spLocks/>
            </p:cNvSpPr>
            <p:nvPr/>
          </p:nvSpPr>
          <p:spPr bwMode="auto">
            <a:xfrm>
              <a:off x="1464" y="1432"/>
              <a:ext cx="3224" cy="2296"/>
            </a:xfrm>
            <a:custGeom>
              <a:avLst/>
              <a:gdLst/>
              <a:ahLst/>
              <a:cxnLst>
                <a:cxn ang="0">
                  <a:pos x="8" y="0"/>
                </a:cxn>
                <a:cxn ang="0">
                  <a:pos x="0" y="2296"/>
                </a:cxn>
                <a:cxn ang="0">
                  <a:pos x="3224" y="2296"/>
                </a:cxn>
              </a:cxnLst>
              <a:rect l="0" t="0" r="r" b="b"/>
              <a:pathLst>
                <a:path w="3224" h="2296">
                  <a:moveTo>
                    <a:pt x="8" y="0"/>
                  </a:moveTo>
                  <a:cubicBezTo>
                    <a:pt x="5" y="765"/>
                    <a:pt x="0" y="2296"/>
                    <a:pt x="0" y="2296"/>
                  </a:cubicBezTo>
                  <a:lnTo>
                    <a:pt x="3224" y="2296"/>
                  </a:lnTo>
                </a:path>
              </a:pathLst>
            </a:custGeom>
            <a:noFill/>
            <a:ln w="57150" cmpd="sng">
              <a:solidFill>
                <a:schemeClr val="tx1"/>
              </a:solidFill>
              <a:round/>
              <a:headEnd type="triangle" w="sm" len="sm"/>
              <a:tailEnd type="triangle" w="sm" len="sm"/>
            </a:ln>
            <a:effectLst/>
          </p:spPr>
          <p:txBody>
            <a:bodyPr wrap="none" anchor="ctr"/>
            <a:lstStyle/>
            <a:p>
              <a:endParaRPr lang="en-US"/>
            </a:p>
          </p:txBody>
        </p:sp>
        <p:sp>
          <p:nvSpPr>
            <p:cNvPr id="79879" name="Rectangle 7"/>
            <p:cNvSpPr>
              <a:spLocks noChangeArrowheads="1"/>
            </p:cNvSpPr>
            <p:nvPr/>
          </p:nvSpPr>
          <p:spPr bwMode="auto">
            <a:xfrm rot="-5400000">
              <a:off x="238" y="2892"/>
              <a:ext cx="940" cy="205"/>
            </a:xfrm>
            <a:prstGeom prst="rect">
              <a:avLst/>
            </a:prstGeom>
            <a:noFill/>
            <a:ln w="9525">
              <a:noFill/>
              <a:miter lim="800000"/>
              <a:headEnd/>
              <a:tailEnd/>
            </a:ln>
            <a:effectLst/>
          </p:spPr>
          <p:txBody>
            <a:bodyPr wrap="none">
              <a:spAutoFit/>
            </a:bodyPr>
            <a:lstStyle/>
            <a:p>
              <a:pPr algn="ctr">
                <a:lnSpc>
                  <a:spcPct val="85000"/>
                </a:lnSpc>
              </a:pPr>
              <a:r>
                <a:rPr lang="en-US" sz="1800" b="1"/>
                <a:t>Annual cost</a:t>
              </a:r>
            </a:p>
          </p:txBody>
        </p:sp>
        <p:sp>
          <p:nvSpPr>
            <p:cNvPr id="79880" name="Rectangle 8"/>
            <p:cNvSpPr>
              <a:spLocks noChangeArrowheads="1"/>
            </p:cNvSpPr>
            <p:nvPr/>
          </p:nvSpPr>
          <p:spPr bwMode="auto">
            <a:xfrm>
              <a:off x="3630" y="3751"/>
              <a:ext cx="1108" cy="231"/>
            </a:xfrm>
            <a:prstGeom prst="rect">
              <a:avLst/>
            </a:prstGeom>
            <a:noFill/>
            <a:ln w="9525">
              <a:noFill/>
              <a:miter lim="800000"/>
              <a:headEnd/>
              <a:tailEnd/>
            </a:ln>
            <a:effectLst/>
          </p:spPr>
          <p:txBody>
            <a:bodyPr wrap="none">
              <a:spAutoFit/>
            </a:bodyPr>
            <a:lstStyle/>
            <a:p>
              <a:r>
                <a:rPr lang="en-US" sz="1800" b="1"/>
                <a:t>Order quantity</a:t>
              </a:r>
            </a:p>
          </p:txBody>
        </p:sp>
      </p:grpSp>
      <p:grpSp>
        <p:nvGrpSpPr>
          <p:cNvPr id="79881" name="Group 9"/>
          <p:cNvGrpSpPr>
            <a:grpSpLocks/>
          </p:cNvGrpSpPr>
          <p:nvPr/>
        </p:nvGrpSpPr>
        <p:grpSpPr bwMode="auto">
          <a:xfrm>
            <a:off x="2844800" y="2127250"/>
            <a:ext cx="4254500" cy="1273175"/>
            <a:chOff x="1792" y="1500"/>
            <a:chExt cx="2680" cy="802"/>
          </a:xfrm>
        </p:grpSpPr>
        <p:grpSp>
          <p:nvGrpSpPr>
            <p:cNvPr id="79882" name="Group 10"/>
            <p:cNvGrpSpPr>
              <a:grpSpLocks/>
            </p:cNvGrpSpPr>
            <p:nvPr/>
          </p:nvGrpSpPr>
          <p:grpSpPr bwMode="auto">
            <a:xfrm>
              <a:off x="1792" y="1500"/>
              <a:ext cx="2680" cy="802"/>
              <a:chOff x="1792" y="1500"/>
              <a:chExt cx="2680" cy="802"/>
            </a:xfrm>
          </p:grpSpPr>
          <p:sp>
            <p:nvSpPr>
              <p:cNvPr id="79883" name="Freeform 11"/>
              <p:cNvSpPr>
                <a:spLocks/>
              </p:cNvSpPr>
              <p:nvPr/>
            </p:nvSpPr>
            <p:spPr bwMode="auto">
              <a:xfrm>
                <a:off x="1792" y="1676"/>
                <a:ext cx="2680" cy="626"/>
              </a:xfrm>
              <a:custGeom>
                <a:avLst/>
                <a:gdLst/>
                <a:ahLst/>
                <a:cxnLst>
                  <a:cxn ang="0">
                    <a:pos x="0" y="0"/>
                  </a:cxn>
                  <a:cxn ang="0">
                    <a:pos x="252" y="312"/>
                  </a:cxn>
                  <a:cxn ang="0">
                    <a:pos x="624" y="532"/>
                  </a:cxn>
                  <a:cxn ang="0">
                    <a:pos x="892" y="608"/>
                  </a:cxn>
                  <a:cxn ang="0">
                    <a:pos x="1412" y="596"/>
                  </a:cxn>
                  <a:cxn ang="0">
                    <a:pos x="1924" y="428"/>
                  </a:cxn>
                  <a:cxn ang="0">
                    <a:pos x="2344" y="240"/>
                  </a:cxn>
                  <a:cxn ang="0">
                    <a:pos x="2680" y="84"/>
                  </a:cxn>
                </a:cxnLst>
                <a:rect l="0" t="0" r="r" b="b"/>
                <a:pathLst>
                  <a:path w="2680" h="626">
                    <a:moveTo>
                      <a:pt x="0" y="0"/>
                    </a:moveTo>
                    <a:cubicBezTo>
                      <a:pt x="74" y="111"/>
                      <a:pt x="148" y="223"/>
                      <a:pt x="252" y="312"/>
                    </a:cubicBezTo>
                    <a:cubicBezTo>
                      <a:pt x="356" y="401"/>
                      <a:pt x="517" y="483"/>
                      <a:pt x="624" y="532"/>
                    </a:cubicBezTo>
                    <a:cubicBezTo>
                      <a:pt x="731" y="581"/>
                      <a:pt x="761" y="597"/>
                      <a:pt x="892" y="608"/>
                    </a:cubicBezTo>
                    <a:cubicBezTo>
                      <a:pt x="1023" y="619"/>
                      <a:pt x="1240" y="626"/>
                      <a:pt x="1412" y="596"/>
                    </a:cubicBezTo>
                    <a:cubicBezTo>
                      <a:pt x="1584" y="566"/>
                      <a:pt x="1769" y="487"/>
                      <a:pt x="1924" y="428"/>
                    </a:cubicBezTo>
                    <a:cubicBezTo>
                      <a:pt x="2079" y="369"/>
                      <a:pt x="2218" y="297"/>
                      <a:pt x="2344" y="240"/>
                    </a:cubicBezTo>
                    <a:cubicBezTo>
                      <a:pt x="2470" y="183"/>
                      <a:pt x="2610" y="116"/>
                      <a:pt x="2680" y="84"/>
                    </a:cubicBezTo>
                  </a:path>
                </a:pathLst>
              </a:custGeom>
              <a:noFill/>
              <a:ln w="76200" cmpd="sng">
                <a:solidFill>
                  <a:srgbClr val="BF0922"/>
                </a:solidFill>
                <a:round/>
                <a:headEnd/>
                <a:tailEnd/>
              </a:ln>
              <a:effectLst/>
            </p:spPr>
            <p:txBody>
              <a:bodyPr wrap="none" anchor="ctr"/>
              <a:lstStyle/>
              <a:p>
                <a:endParaRPr lang="en-US"/>
              </a:p>
            </p:txBody>
          </p:sp>
          <p:sp>
            <p:nvSpPr>
              <p:cNvPr id="79884" name="Rectangle 12"/>
              <p:cNvSpPr>
                <a:spLocks noChangeArrowheads="1"/>
              </p:cNvSpPr>
              <p:nvPr/>
            </p:nvSpPr>
            <p:spPr bwMode="auto">
              <a:xfrm>
                <a:off x="2614" y="1500"/>
                <a:ext cx="1196" cy="499"/>
              </a:xfrm>
              <a:prstGeom prst="rect">
                <a:avLst/>
              </a:prstGeom>
              <a:noFill/>
              <a:ln w="9525">
                <a:noFill/>
                <a:miter lim="800000"/>
                <a:headEnd/>
                <a:tailEnd/>
              </a:ln>
              <a:effectLst/>
            </p:spPr>
            <p:txBody>
              <a:bodyPr>
                <a:spAutoFit/>
              </a:bodyPr>
              <a:lstStyle/>
              <a:p>
                <a:pPr algn="ctr">
                  <a:lnSpc>
                    <a:spcPct val="85000"/>
                  </a:lnSpc>
                </a:pPr>
                <a:r>
                  <a:rPr lang="en-US" sz="1800" b="1"/>
                  <a:t>Total cost of holding and setup (order)</a:t>
                </a:r>
              </a:p>
            </p:txBody>
          </p:sp>
        </p:grpSp>
        <p:sp>
          <p:nvSpPr>
            <p:cNvPr id="79885" name="Line 13"/>
            <p:cNvSpPr>
              <a:spLocks noChangeShapeType="1"/>
            </p:cNvSpPr>
            <p:nvPr/>
          </p:nvSpPr>
          <p:spPr bwMode="auto">
            <a:xfrm>
              <a:off x="3624" y="1856"/>
              <a:ext cx="144" cy="208"/>
            </a:xfrm>
            <a:prstGeom prst="line">
              <a:avLst/>
            </a:prstGeom>
            <a:noFill/>
            <a:ln w="57150">
              <a:solidFill>
                <a:schemeClr val="tx1"/>
              </a:solidFill>
              <a:round/>
              <a:headEnd/>
              <a:tailEnd type="triangle" w="sm" len="sm"/>
            </a:ln>
            <a:effectLst/>
          </p:spPr>
          <p:txBody>
            <a:bodyPr wrap="none" anchor="ctr"/>
            <a:lstStyle/>
            <a:p>
              <a:endParaRPr lang="en-US"/>
            </a:p>
          </p:txBody>
        </p:sp>
      </p:grpSp>
      <p:grpSp>
        <p:nvGrpSpPr>
          <p:cNvPr id="79886" name="Group 14"/>
          <p:cNvGrpSpPr>
            <a:grpSpLocks/>
          </p:cNvGrpSpPr>
          <p:nvPr/>
        </p:nvGrpSpPr>
        <p:grpSpPr bwMode="auto">
          <a:xfrm>
            <a:off x="2965450" y="3175000"/>
            <a:ext cx="4378325" cy="2178050"/>
            <a:chOff x="1868" y="2160"/>
            <a:chExt cx="2758" cy="1372"/>
          </a:xfrm>
        </p:grpSpPr>
        <p:grpSp>
          <p:nvGrpSpPr>
            <p:cNvPr id="79887" name="Group 15"/>
            <p:cNvGrpSpPr>
              <a:grpSpLocks/>
            </p:cNvGrpSpPr>
            <p:nvPr/>
          </p:nvGrpSpPr>
          <p:grpSpPr bwMode="auto">
            <a:xfrm>
              <a:off x="1868" y="2160"/>
              <a:ext cx="2758" cy="1372"/>
              <a:chOff x="1868" y="2160"/>
              <a:chExt cx="2758" cy="1372"/>
            </a:xfrm>
          </p:grpSpPr>
          <p:sp>
            <p:nvSpPr>
              <p:cNvPr id="79888" name="Line 16"/>
              <p:cNvSpPr>
                <a:spLocks noChangeShapeType="1"/>
              </p:cNvSpPr>
              <p:nvPr/>
            </p:nvSpPr>
            <p:spPr bwMode="auto">
              <a:xfrm flipV="1">
                <a:off x="1868" y="2160"/>
                <a:ext cx="2672" cy="1372"/>
              </a:xfrm>
              <a:prstGeom prst="line">
                <a:avLst/>
              </a:prstGeom>
              <a:noFill/>
              <a:ln w="76200">
                <a:solidFill>
                  <a:srgbClr val="175097"/>
                </a:solidFill>
                <a:round/>
                <a:headEnd/>
                <a:tailEnd/>
              </a:ln>
              <a:effectLst/>
            </p:spPr>
            <p:txBody>
              <a:bodyPr wrap="none" anchor="ctr"/>
              <a:lstStyle/>
              <a:p>
                <a:endParaRPr lang="en-US"/>
              </a:p>
            </p:txBody>
          </p:sp>
          <p:sp>
            <p:nvSpPr>
              <p:cNvPr id="79889" name="Rectangle 17"/>
              <p:cNvSpPr>
                <a:spLocks noChangeArrowheads="1"/>
              </p:cNvSpPr>
              <p:nvPr/>
            </p:nvSpPr>
            <p:spPr bwMode="auto">
              <a:xfrm>
                <a:off x="3558" y="2668"/>
                <a:ext cx="1068" cy="205"/>
              </a:xfrm>
              <a:prstGeom prst="rect">
                <a:avLst/>
              </a:prstGeom>
              <a:noFill/>
              <a:ln w="9525">
                <a:noFill/>
                <a:miter lim="800000"/>
                <a:headEnd/>
                <a:tailEnd/>
              </a:ln>
              <a:effectLst/>
            </p:spPr>
            <p:txBody>
              <a:bodyPr>
                <a:spAutoFit/>
              </a:bodyPr>
              <a:lstStyle/>
              <a:p>
                <a:pPr algn="ctr">
                  <a:lnSpc>
                    <a:spcPct val="85000"/>
                  </a:lnSpc>
                </a:pPr>
                <a:r>
                  <a:rPr lang="en-US" sz="1800" b="1"/>
                  <a:t>Holding cost </a:t>
                </a:r>
              </a:p>
            </p:txBody>
          </p:sp>
        </p:grpSp>
        <p:sp>
          <p:nvSpPr>
            <p:cNvPr id="79890" name="Line 18"/>
            <p:cNvSpPr>
              <a:spLocks noChangeShapeType="1"/>
            </p:cNvSpPr>
            <p:nvPr/>
          </p:nvSpPr>
          <p:spPr bwMode="auto">
            <a:xfrm flipH="1" flipV="1">
              <a:off x="4064" y="2464"/>
              <a:ext cx="56" cy="224"/>
            </a:xfrm>
            <a:prstGeom prst="line">
              <a:avLst/>
            </a:prstGeom>
            <a:noFill/>
            <a:ln w="57150">
              <a:solidFill>
                <a:schemeClr val="tx1"/>
              </a:solidFill>
              <a:round/>
              <a:headEnd/>
              <a:tailEnd type="triangle" w="sm" len="sm"/>
            </a:ln>
            <a:effectLst/>
          </p:spPr>
          <p:txBody>
            <a:bodyPr wrap="none" anchor="ctr"/>
            <a:lstStyle/>
            <a:p>
              <a:endParaRPr lang="en-US"/>
            </a:p>
          </p:txBody>
        </p:sp>
      </p:grpSp>
      <p:grpSp>
        <p:nvGrpSpPr>
          <p:cNvPr id="79891" name="Group 19"/>
          <p:cNvGrpSpPr>
            <a:grpSpLocks/>
          </p:cNvGrpSpPr>
          <p:nvPr/>
        </p:nvGrpSpPr>
        <p:grpSpPr bwMode="auto">
          <a:xfrm>
            <a:off x="2787650" y="2533650"/>
            <a:ext cx="4546600" cy="3060700"/>
            <a:chOff x="1756" y="1756"/>
            <a:chExt cx="2864" cy="1928"/>
          </a:xfrm>
        </p:grpSpPr>
        <p:grpSp>
          <p:nvGrpSpPr>
            <p:cNvPr id="79892" name="Group 20"/>
            <p:cNvGrpSpPr>
              <a:grpSpLocks/>
            </p:cNvGrpSpPr>
            <p:nvPr/>
          </p:nvGrpSpPr>
          <p:grpSpPr bwMode="auto">
            <a:xfrm>
              <a:off x="1756" y="1756"/>
              <a:ext cx="2864" cy="1928"/>
              <a:chOff x="1756" y="1756"/>
              <a:chExt cx="2864" cy="1928"/>
            </a:xfrm>
          </p:grpSpPr>
          <p:sp>
            <p:nvSpPr>
              <p:cNvPr id="79893" name="Freeform 21"/>
              <p:cNvSpPr>
                <a:spLocks/>
              </p:cNvSpPr>
              <p:nvPr/>
            </p:nvSpPr>
            <p:spPr bwMode="auto">
              <a:xfrm>
                <a:off x="1756" y="1756"/>
                <a:ext cx="2864" cy="1524"/>
              </a:xfrm>
              <a:custGeom>
                <a:avLst/>
                <a:gdLst/>
                <a:ahLst/>
                <a:cxnLst>
                  <a:cxn ang="0">
                    <a:pos x="0" y="0"/>
                  </a:cxn>
                  <a:cxn ang="0">
                    <a:pos x="192" y="572"/>
                  </a:cxn>
                  <a:cxn ang="0">
                    <a:pos x="740" y="1036"/>
                  </a:cxn>
                  <a:cxn ang="0">
                    <a:pos x="1564" y="1324"/>
                  </a:cxn>
                  <a:cxn ang="0">
                    <a:pos x="2384" y="1476"/>
                  </a:cxn>
                  <a:cxn ang="0">
                    <a:pos x="2864" y="1524"/>
                  </a:cxn>
                </a:cxnLst>
                <a:rect l="0" t="0" r="r" b="b"/>
                <a:pathLst>
                  <a:path w="2864" h="1524">
                    <a:moveTo>
                      <a:pt x="0" y="0"/>
                    </a:moveTo>
                    <a:cubicBezTo>
                      <a:pt x="34" y="199"/>
                      <a:pt x="69" y="399"/>
                      <a:pt x="192" y="572"/>
                    </a:cubicBezTo>
                    <a:cubicBezTo>
                      <a:pt x="315" y="745"/>
                      <a:pt x="511" y="911"/>
                      <a:pt x="740" y="1036"/>
                    </a:cubicBezTo>
                    <a:cubicBezTo>
                      <a:pt x="969" y="1161"/>
                      <a:pt x="1290" y="1251"/>
                      <a:pt x="1564" y="1324"/>
                    </a:cubicBezTo>
                    <a:cubicBezTo>
                      <a:pt x="1838" y="1397"/>
                      <a:pt x="2167" y="1443"/>
                      <a:pt x="2384" y="1476"/>
                    </a:cubicBezTo>
                    <a:cubicBezTo>
                      <a:pt x="2601" y="1509"/>
                      <a:pt x="2732" y="1516"/>
                      <a:pt x="2864" y="1524"/>
                    </a:cubicBezTo>
                  </a:path>
                </a:pathLst>
              </a:custGeom>
              <a:noFill/>
              <a:ln w="76200" cmpd="sng">
                <a:solidFill>
                  <a:srgbClr val="24BDB2"/>
                </a:solidFill>
                <a:round/>
                <a:headEnd/>
                <a:tailEnd/>
              </a:ln>
              <a:effectLst/>
            </p:spPr>
            <p:txBody>
              <a:bodyPr wrap="none" anchor="ctr"/>
              <a:lstStyle/>
              <a:p>
                <a:endParaRPr lang="en-US"/>
              </a:p>
            </p:txBody>
          </p:sp>
          <p:sp>
            <p:nvSpPr>
              <p:cNvPr id="79894" name="Rectangle 22"/>
              <p:cNvSpPr>
                <a:spLocks noChangeArrowheads="1"/>
              </p:cNvSpPr>
              <p:nvPr/>
            </p:nvSpPr>
            <p:spPr bwMode="auto">
              <a:xfrm>
                <a:off x="3230" y="3332"/>
                <a:ext cx="1292" cy="352"/>
              </a:xfrm>
              <a:prstGeom prst="rect">
                <a:avLst/>
              </a:prstGeom>
              <a:noFill/>
              <a:ln w="9525">
                <a:noFill/>
                <a:miter lim="800000"/>
                <a:headEnd/>
                <a:tailEnd/>
              </a:ln>
              <a:effectLst/>
            </p:spPr>
            <p:txBody>
              <a:bodyPr>
                <a:spAutoFit/>
              </a:bodyPr>
              <a:lstStyle/>
              <a:p>
                <a:pPr algn="ctr">
                  <a:lnSpc>
                    <a:spcPct val="85000"/>
                  </a:lnSpc>
                </a:pPr>
                <a:r>
                  <a:rPr lang="en-US" sz="1800" b="1"/>
                  <a:t>Setup (or order) cost </a:t>
                </a:r>
              </a:p>
            </p:txBody>
          </p:sp>
        </p:grpSp>
        <p:sp>
          <p:nvSpPr>
            <p:cNvPr id="79895" name="Line 23"/>
            <p:cNvSpPr>
              <a:spLocks noChangeShapeType="1"/>
            </p:cNvSpPr>
            <p:nvPr/>
          </p:nvSpPr>
          <p:spPr bwMode="auto">
            <a:xfrm flipH="1" flipV="1">
              <a:off x="3608" y="3184"/>
              <a:ext cx="0" cy="168"/>
            </a:xfrm>
            <a:prstGeom prst="line">
              <a:avLst/>
            </a:prstGeom>
            <a:noFill/>
            <a:ln w="57150">
              <a:solidFill>
                <a:schemeClr val="tx1"/>
              </a:solidFill>
              <a:round/>
              <a:headEnd/>
              <a:tailEnd type="triangle" w="sm" len="sm"/>
            </a:ln>
            <a:effectLst/>
          </p:spPr>
          <p:txBody>
            <a:bodyPr wrap="none" anchor="ctr"/>
            <a:lstStyle/>
            <a:p>
              <a:endParaRPr lang="en-US"/>
            </a:p>
          </p:txBody>
        </p:sp>
      </p:grpSp>
      <p:grpSp>
        <p:nvGrpSpPr>
          <p:cNvPr id="79896" name="Group 24"/>
          <p:cNvGrpSpPr>
            <a:grpSpLocks/>
          </p:cNvGrpSpPr>
          <p:nvPr/>
        </p:nvGrpSpPr>
        <p:grpSpPr bwMode="auto">
          <a:xfrm>
            <a:off x="974725" y="3092450"/>
            <a:ext cx="4552950" cy="3187700"/>
            <a:chOff x="614" y="2108"/>
            <a:chExt cx="2868" cy="2008"/>
          </a:xfrm>
        </p:grpSpPr>
        <p:sp>
          <p:nvSpPr>
            <p:cNvPr id="79897" name="Freeform 25"/>
            <p:cNvSpPr>
              <a:spLocks/>
            </p:cNvSpPr>
            <p:nvPr/>
          </p:nvSpPr>
          <p:spPr bwMode="auto">
            <a:xfrm>
              <a:off x="1472" y="2288"/>
              <a:ext cx="1480" cy="1432"/>
            </a:xfrm>
            <a:custGeom>
              <a:avLst/>
              <a:gdLst/>
              <a:ahLst/>
              <a:cxnLst>
                <a:cxn ang="0">
                  <a:pos x="0" y="0"/>
                </a:cxn>
                <a:cxn ang="0">
                  <a:pos x="1480" y="0"/>
                </a:cxn>
                <a:cxn ang="0">
                  <a:pos x="1480" y="1432"/>
                </a:cxn>
              </a:cxnLst>
              <a:rect l="0" t="0" r="r" b="b"/>
              <a:pathLst>
                <a:path w="1480" h="1432">
                  <a:moveTo>
                    <a:pt x="0" y="0"/>
                  </a:moveTo>
                  <a:lnTo>
                    <a:pt x="1480" y="0"/>
                  </a:lnTo>
                  <a:lnTo>
                    <a:pt x="1480" y="1432"/>
                  </a:lnTo>
                </a:path>
              </a:pathLst>
            </a:custGeom>
            <a:noFill/>
            <a:ln w="57150" cap="flat" cmpd="sng">
              <a:solidFill>
                <a:schemeClr val="tx1"/>
              </a:solidFill>
              <a:prstDash val="sysDot"/>
              <a:round/>
              <a:headEnd/>
              <a:tailEnd/>
            </a:ln>
            <a:effectLst/>
          </p:spPr>
          <p:txBody>
            <a:bodyPr wrap="none" anchor="ctr"/>
            <a:lstStyle/>
            <a:p>
              <a:endParaRPr lang="en-US"/>
            </a:p>
          </p:txBody>
        </p:sp>
        <p:sp>
          <p:nvSpPr>
            <p:cNvPr id="79898" name="Rectangle 26"/>
            <p:cNvSpPr>
              <a:spLocks noChangeArrowheads="1"/>
            </p:cNvSpPr>
            <p:nvPr/>
          </p:nvSpPr>
          <p:spPr bwMode="auto">
            <a:xfrm>
              <a:off x="614" y="2108"/>
              <a:ext cx="884" cy="352"/>
            </a:xfrm>
            <a:prstGeom prst="rect">
              <a:avLst/>
            </a:prstGeom>
            <a:noFill/>
            <a:ln w="9525">
              <a:noFill/>
              <a:miter lim="800000"/>
              <a:headEnd/>
              <a:tailEnd/>
            </a:ln>
            <a:effectLst/>
          </p:spPr>
          <p:txBody>
            <a:bodyPr>
              <a:spAutoFit/>
            </a:bodyPr>
            <a:lstStyle/>
            <a:p>
              <a:pPr algn="ctr">
                <a:lnSpc>
                  <a:spcPct val="85000"/>
                </a:lnSpc>
              </a:pPr>
              <a:r>
                <a:rPr lang="en-US" sz="1800" b="1"/>
                <a:t>Minimum total cost</a:t>
              </a:r>
            </a:p>
          </p:txBody>
        </p:sp>
        <p:sp>
          <p:nvSpPr>
            <p:cNvPr id="79899" name="Rectangle 27"/>
            <p:cNvSpPr>
              <a:spLocks noChangeArrowheads="1"/>
            </p:cNvSpPr>
            <p:nvPr/>
          </p:nvSpPr>
          <p:spPr bwMode="auto">
            <a:xfrm>
              <a:off x="2414" y="3764"/>
              <a:ext cx="1068" cy="352"/>
            </a:xfrm>
            <a:prstGeom prst="rect">
              <a:avLst/>
            </a:prstGeom>
            <a:noFill/>
            <a:ln w="9525">
              <a:noFill/>
              <a:miter lim="800000"/>
              <a:headEnd/>
              <a:tailEnd/>
            </a:ln>
            <a:effectLst/>
          </p:spPr>
          <p:txBody>
            <a:bodyPr>
              <a:spAutoFit/>
            </a:bodyPr>
            <a:lstStyle/>
            <a:p>
              <a:pPr algn="ctr">
                <a:lnSpc>
                  <a:spcPct val="85000"/>
                </a:lnSpc>
              </a:pPr>
              <a:r>
                <a:rPr lang="en-US" sz="1800" b="1"/>
                <a:t>Optimal order quantity (</a:t>
              </a:r>
              <a:r>
                <a:rPr lang="en-US" sz="1800" b="1" i="1"/>
                <a:t>Q</a:t>
              </a:r>
              <a:r>
                <a:rPr lang="en-US" sz="1800" b="1"/>
                <a:t>*)</a:t>
              </a:r>
            </a:p>
          </p:txBody>
        </p:sp>
      </p:grpSp>
    </p:spTree>
  </p:cSld>
  <p:clrMapOvr>
    <a:masterClrMapping/>
  </p:clrMapOvr>
  <p:transition>
    <p:pull dir="l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8" presetClass="entr" presetSubtype="6" fill="hold" grpId="0" nodeType="afterEffect">
                                  <p:stCondLst>
                                    <p:cond delay="1000"/>
                                  </p:stCondLst>
                                  <p:childTnLst>
                                    <p:set>
                                      <p:cBhvr>
                                        <p:cTn id="6" dur="1" fill="hold">
                                          <p:stCondLst>
                                            <p:cond delay="0"/>
                                          </p:stCondLst>
                                        </p:cTn>
                                        <p:tgtEl>
                                          <p:spTgt spid="79875"/>
                                        </p:tgtEl>
                                        <p:attrNameLst>
                                          <p:attrName>style.visibility</p:attrName>
                                        </p:attrNameLst>
                                      </p:cBhvr>
                                      <p:to>
                                        <p:strVal val="visible"/>
                                      </p:to>
                                    </p:set>
                                    <p:animEffect transition="in" filter="strips(downRight)">
                                      <p:cBhvr>
                                        <p:cTn id="7" dur="500"/>
                                        <p:tgtEl>
                                          <p:spTgt spid="79875"/>
                                        </p:tgtEl>
                                      </p:cBhvr>
                                    </p:animEffect>
                                  </p:childTnLst>
                                </p:cTn>
                              </p:par>
                            </p:childTnLst>
                          </p:cTn>
                        </p:par>
                        <p:par>
                          <p:cTn id="8" fill="hold">
                            <p:stCondLst>
                              <p:cond delay="1500"/>
                            </p:stCondLst>
                            <p:childTnLst>
                              <p:par>
                                <p:cTn id="9" presetID="18" presetClass="entr" presetSubtype="3" fill="hold" nodeType="afterEffect">
                                  <p:stCondLst>
                                    <p:cond delay="1000"/>
                                  </p:stCondLst>
                                  <p:childTnLst>
                                    <p:set>
                                      <p:cBhvr>
                                        <p:cTn id="10" dur="1" fill="hold">
                                          <p:stCondLst>
                                            <p:cond delay="0"/>
                                          </p:stCondLst>
                                        </p:cTn>
                                        <p:tgtEl>
                                          <p:spTgt spid="79877"/>
                                        </p:tgtEl>
                                        <p:attrNameLst>
                                          <p:attrName>style.visibility</p:attrName>
                                        </p:attrNameLst>
                                      </p:cBhvr>
                                      <p:to>
                                        <p:strVal val="visible"/>
                                      </p:to>
                                    </p:set>
                                    <p:animEffect transition="in" filter="strips(upRight)">
                                      <p:cBhvr>
                                        <p:cTn id="11" dur="500"/>
                                        <p:tgtEl>
                                          <p:spTgt spid="79877"/>
                                        </p:tgtEl>
                                      </p:cBhvr>
                                    </p:animEffect>
                                  </p:childTnLst>
                                </p:cTn>
                              </p:par>
                            </p:childTnLst>
                          </p:cTn>
                        </p:par>
                        <p:par>
                          <p:cTn id="12" fill="hold">
                            <p:stCondLst>
                              <p:cond delay="3000"/>
                            </p:stCondLst>
                            <p:childTnLst>
                              <p:par>
                                <p:cTn id="13" presetID="22" presetClass="entr" presetSubtype="8" fill="hold" nodeType="afterEffect">
                                  <p:stCondLst>
                                    <p:cond delay="1000"/>
                                  </p:stCondLst>
                                  <p:childTnLst>
                                    <p:set>
                                      <p:cBhvr>
                                        <p:cTn id="14" dur="1" fill="hold">
                                          <p:stCondLst>
                                            <p:cond delay="0"/>
                                          </p:stCondLst>
                                        </p:cTn>
                                        <p:tgtEl>
                                          <p:spTgt spid="79886"/>
                                        </p:tgtEl>
                                        <p:attrNameLst>
                                          <p:attrName>style.visibility</p:attrName>
                                        </p:attrNameLst>
                                      </p:cBhvr>
                                      <p:to>
                                        <p:strVal val="visible"/>
                                      </p:to>
                                    </p:set>
                                    <p:animEffect transition="in" filter="wipe(left)">
                                      <p:cBhvr>
                                        <p:cTn id="15" dur="500"/>
                                        <p:tgtEl>
                                          <p:spTgt spid="79886"/>
                                        </p:tgtEl>
                                      </p:cBhvr>
                                    </p:animEffect>
                                  </p:childTnLst>
                                </p:cTn>
                              </p:par>
                            </p:childTnLst>
                          </p:cTn>
                        </p:par>
                      </p:childTnLst>
                    </p:cTn>
                  </p:par>
                  <p:par>
                    <p:cTn id="16" fill="hold">
                      <p:stCondLst>
                        <p:cond delay="indefinite"/>
                      </p:stCondLst>
                      <p:childTnLst>
                        <p:par>
                          <p:cTn id="17" fill="hold">
                            <p:stCondLst>
                              <p:cond delay="0"/>
                            </p:stCondLst>
                            <p:childTnLst>
                              <p:par>
                                <p:cTn id="18" presetID="22" presetClass="entr" presetSubtype="8" fill="hold" nodeType="clickEffect">
                                  <p:stCondLst>
                                    <p:cond delay="0"/>
                                  </p:stCondLst>
                                  <p:childTnLst>
                                    <p:set>
                                      <p:cBhvr>
                                        <p:cTn id="19" dur="1" fill="hold">
                                          <p:stCondLst>
                                            <p:cond delay="0"/>
                                          </p:stCondLst>
                                        </p:cTn>
                                        <p:tgtEl>
                                          <p:spTgt spid="79891"/>
                                        </p:tgtEl>
                                        <p:attrNameLst>
                                          <p:attrName>style.visibility</p:attrName>
                                        </p:attrNameLst>
                                      </p:cBhvr>
                                      <p:to>
                                        <p:strVal val="visible"/>
                                      </p:to>
                                    </p:set>
                                    <p:animEffect transition="in" filter="wipe(left)">
                                      <p:cBhvr>
                                        <p:cTn id="20" dur="500"/>
                                        <p:tgtEl>
                                          <p:spTgt spid="79891"/>
                                        </p:tgtEl>
                                      </p:cBhvr>
                                    </p:animEffect>
                                  </p:childTnLst>
                                </p:cTn>
                              </p:par>
                            </p:childTnLst>
                          </p:cTn>
                        </p:par>
                      </p:childTnLst>
                    </p:cTn>
                  </p:par>
                  <p:par>
                    <p:cTn id="21" fill="hold">
                      <p:stCondLst>
                        <p:cond delay="indefinite"/>
                      </p:stCondLst>
                      <p:childTnLst>
                        <p:par>
                          <p:cTn id="22" fill="hold">
                            <p:stCondLst>
                              <p:cond delay="0"/>
                            </p:stCondLst>
                            <p:childTnLst>
                              <p:par>
                                <p:cTn id="23" presetID="22" presetClass="entr" presetSubtype="8" fill="hold" nodeType="clickEffect">
                                  <p:stCondLst>
                                    <p:cond delay="0"/>
                                  </p:stCondLst>
                                  <p:childTnLst>
                                    <p:set>
                                      <p:cBhvr>
                                        <p:cTn id="24" dur="1" fill="hold">
                                          <p:stCondLst>
                                            <p:cond delay="0"/>
                                          </p:stCondLst>
                                        </p:cTn>
                                        <p:tgtEl>
                                          <p:spTgt spid="79881"/>
                                        </p:tgtEl>
                                        <p:attrNameLst>
                                          <p:attrName>style.visibility</p:attrName>
                                        </p:attrNameLst>
                                      </p:cBhvr>
                                      <p:to>
                                        <p:strVal val="visible"/>
                                      </p:to>
                                    </p:set>
                                    <p:animEffect transition="in" filter="wipe(left)">
                                      <p:cBhvr>
                                        <p:cTn id="25" dur="500"/>
                                        <p:tgtEl>
                                          <p:spTgt spid="79881"/>
                                        </p:tgtEl>
                                      </p:cBhvr>
                                    </p:animEffect>
                                  </p:childTnLst>
                                </p:cTn>
                              </p:par>
                            </p:childTnLst>
                          </p:cTn>
                        </p:par>
                      </p:childTnLst>
                    </p:cTn>
                  </p:par>
                  <p:par>
                    <p:cTn id="26" fill="hold">
                      <p:stCondLst>
                        <p:cond delay="indefinite"/>
                      </p:stCondLst>
                      <p:childTnLst>
                        <p:par>
                          <p:cTn id="27" fill="hold">
                            <p:stCondLst>
                              <p:cond delay="0"/>
                            </p:stCondLst>
                            <p:childTnLst>
                              <p:par>
                                <p:cTn id="28" presetID="18" presetClass="entr" presetSubtype="12" fill="hold" nodeType="clickEffect">
                                  <p:stCondLst>
                                    <p:cond delay="0"/>
                                  </p:stCondLst>
                                  <p:childTnLst>
                                    <p:set>
                                      <p:cBhvr>
                                        <p:cTn id="29" dur="1" fill="hold">
                                          <p:stCondLst>
                                            <p:cond delay="0"/>
                                          </p:stCondLst>
                                        </p:cTn>
                                        <p:tgtEl>
                                          <p:spTgt spid="79896"/>
                                        </p:tgtEl>
                                        <p:attrNameLst>
                                          <p:attrName>style.visibility</p:attrName>
                                        </p:attrNameLst>
                                      </p:cBhvr>
                                      <p:to>
                                        <p:strVal val="visible"/>
                                      </p:to>
                                    </p:set>
                                    <p:animEffect transition="in" filter="strips(downLeft)">
                                      <p:cBhvr>
                                        <p:cTn id="30" dur="1000"/>
                                        <p:tgtEl>
                                          <p:spTgt spid="79896"/>
                                        </p:tgtEl>
                                      </p:cBhvr>
                                    </p:animEffect>
                                  </p:childTnLst>
                                </p:cTn>
                              </p:par>
                            </p:childTnLst>
                          </p:cTn>
                        </p:par>
                        <p:par>
                          <p:cTn id="31" fill="hold">
                            <p:stCondLst>
                              <p:cond delay="1000"/>
                            </p:stCondLst>
                            <p:childTnLst>
                              <p:par>
                                <p:cTn id="32" presetID="22" presetClass="entr" presetSubtype="8" fill="hold" grpId="0" nodeType="afterEffect">
                                  <p:stCondLst>
                                    <p:cond delay="0"/>
                                  </p:stCondLst>
                                  <p:childTnLst>
                                    <p:set>
                                      <p:cBhvr>
                                        <p:cTn id="33" dur="1" fill="hold">
                                          <p:stCondLst>
                                            <p:cond delay="0"/>
                                          </p:stCondLst>
                                        </p:cTn>
                                        <p:tgtEl>
                                          <p:spTgt spid="79876"/>
                                        </p:tgtEl>
                                        <p:attrNameLst>
                                          <p:attrName>style.visibility</p:attrName>
                                        </p:attrNameLst>
                                      </p:cBhvr>
                                      <p:to>
                                        <p:strVal val="visible"/>
                                      </p:to>
                                    </p:set>
                                    <p:animEffect transition="in" filter="wipe(left)">
                                      <p:cBhvr>
                                        <p:cTn id="34" dur="500"/>
                                        <p:tgtEl>
                                          <p:spTgt spid="7987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9875" grpId="0" autoUpdateAnimBg="0"/>
      <p:bldP spid="79876" grpId="0" autoUpdateAnimBg="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Footer Placeholder 3"/>
          <p:cNvSpPr>
            <a:spLocks noGrp="1"/>
          </p:cNvSpPr>
          <p:nvPr>
            <p:ph type="ftr" sz="quarter" idx="10"/>
          </p:nvPr>
        </p:nvSpPr>
        <p:spPr/>
        <p:txBody>
          <a:bodyPr/>
          <a:lstStyle/>
          <a:p>
            <a:r>
              <a:rPr lang="en-AU"/>
              <a:t>© 2011 Pearson Education</a:t>
            </a:r>
            <a:endParaRPr lang="en-US"/>
          </a:p>
        </p:txBody>
      </p:sp>
      <p:sp>
        <p:nvSpPr>
          <p:cNvPr id="81922" name="Rectangle 2"/>
          <p:cNvSpPr>
            <a:spLocks noGrp="1" noChangeArrowheads="1"/>
          </p:cNvSpPr>
          <p:nvPr>
            <p:ph type="title"/>
          </p:nvPr>
        </p:nvSpPr>
        <p:spPr>
          <a:xfrm>
            <a:off x="685800" y="520700"/>
            <a:ext cx="7772400" cy="863600"/>
          </a:xfrm>
          <a:noFill/>
          <a:ln/>
        </p:spPr>
        <p:txBody>
          <a:bodyPr/>
          <a:lstStyle/>
          <a:p>
            <a:r>
              <a:rPr lang="en-US" sz="4000"/>
              <a:t>The EOQ Model</a:t>
            </a:r>
          </a:p>
        </p:txBody>
      </p:sp>
      <p:sp>
        <p:nvSpPr>
          <p:cNvPr id="81923" name="Rectangle 3"/>
          <p:cNvSpPr>
            <a:spLocks noChangeArrowheads="1"/>
          </p:cNvSpPr>
          <p:nvPr/>
        </p:nvSpPr>
        <p:spPr bwMode="auto">
          <a:xfrm>
            <a:off x="615950" y="1444625"/>
            <a:ext cx="6519863" cy="1616075"/>
          </a:xfrm>
          <a:prstGeom prst="rect">
            <a:avLst/>
          </a:prstGeom>
          <a:noFill/>
          <a:ln w="9525">
            <a:noFill/>
            <a:miter lim="800000"/>
            <a:headEnd/>
            <a:tailEnd/>
          </a:ln>
          <a:effectLst/>
        </p:spPr>
        <p:txBody>
          <a:bodyPr wrap="none">
            <a:spAutoFit/>
          </a:bodyPr>
          <a:lstStyle/>
          <a:p>
            <a:pPr>
              <a:tabLst>
                <a:tab pos="381000" algn="r"/>
                <a:tab pos="571500" algn="l"/>
              </a:tabLst>
            </a:pPr>
            <a:r>
              <a:rPr lang="en-US" sz="2000" b="1"/>
              <a:t>	</a:t>
            </a:r>
            <a:r>
              <a:rPr lang="en-US" sz="2000" b="1" i="1"/>
              <a:t>Q</a:t>
            </a:r>
            <a:r>
              <a:rPr lang="en-US" sz="2000" b="1"/>
              <a:t>	= Number of pieces per order</a:t>
            </a:r>
          </a:p>
          <a:p>
            <a:pPr>
              <a:tabLst>
                <a:tab pos="381000" algn="r"/>
                <a:tab pos="571500" algn="l"/>
              </a:tabLst>
            </a:pPr>
            <a:r>
              <a:rPr lang="en-US" sz="2000" b="1"/>
              <a:t>	</a:t>
            </a:r>
            <a:r>
              <a:rPr lang="en-US" sz="2000" b="1" i="1"/>
              <a:t>Q</a:t>
            </a:r>
            <a:r>
              <a:rPr lang="en-US" sz="2000" b="1"/>
              <a:t>*	= Optimal number of pieces per order (EOQ)</a:t>
            </a:r>
          </a:p>
          <a:p>
            <a:pPr>
              <a:tabLst>
                <a:tab pos="381000" algn="r"/>
                <a:tab pos="571500" algn="l"/>
              </a:tabLst>
            </a:pPr>
            <a:r>
              <a:rPr lang="en-US" sz="2000" b="1"/>
              <a:t>	</a:t>
            </a:r>
            <a:r>
              <a:rPr lang="en-US" sz="2000" b="1" i="1"/>
              <a:t>D</a:t>
            </a:r>
            <a:r>
              <a:rPr lang="en-US" sz="2000" b="1"/>
              <a:t>	= Annual demand in units for the inventory item</a:t>
            </a:r>
          </a:p>
          <a:p>
            <a:pPr>
              <a:tabLst>
                <a:tab pos="381000" algn="r"/>
                <a:tab pos="571500" algn="l"/>
              </a:tabLst>
            </a:pPr>
            <a:r>
              <a:rPr lang="en-US" sz="2000" b="1"/>
              <a:t>	</a:t>
            </a:r>
            <a:r>
              <a:rPr lang="en-US" sz="2000" b="1" i="1"/>
              <a:t>S</a:t>
            </a:r>
            <a:r>
              <a:rPr lang="en-US" sz="2000" b="1"/>
              <a:t>	= Setup or ordering cost for each order</a:t>
            </a:r>
          </a:p>
          <a:p>
            <a:pPr>
              <a:tabLst>
                <a:tab pos="381000" algn="r"/>
                <a:tab pos="571500" algn="l"/>
              </a:tabLst>
            </a:pPr>
            <a:r>
              <a:rPr lang="en-US" sz="2000" b="1"/>
              <a:t>	</a:t>
            </a:r>
            <a:r>
              <a:rPr lang="en-US" sz="2000" b="1" i="1"/>
              <a:t>H</a:t>
            </a:r>
            <a:r>
              <a:rPr lang="en-US" sz="2000" b="1"/>
              <a:t>	= Holding or carrying cost per unit per year</a:t>
            </a:r>
          </a:p>
        </p:txBody>
      </p:sp>
      <p:sp>
        <p:nvSpPr>
          <p:cNvPr id="81924" name="Rectangle 4"/>
          <p:cNvSpPr>
            <a:spLocks noChangeArrowheads="1"/>
          </p:cNvSpPr>
          <p:nvPr/>
        </p:nvSpPr>
        <p:spPr bwMode="auto">
          <a:xfrm>
            <a:off x="1038225" y="3389313"/>
            <a:ext cx="7067550" cy="701675"/>
          </a:xfrm>
          <a:prstGeom prst="rect">
            <a:avLst/>
          </a:prstGeom>
          <a:noFill/>
          <a:ln w="9525">
            <a:noFill/>
            <a:miter lim="800000"/>
            <a:headEnd/>
            <a:tailEnd/>
          </a:ln>
          <a:effectLst/>
        </p:spPr>
        <p:txBody>
          <a:bodyPr wrap="none">
            <a:spAutoFit/>
          </a:bodyPr>
          <a:lstStyle/>
          <a:p>
            <a:pPr>
              <a:tabLst>
                <a:tab pos="2578100" algn="l"/>
              </a:tabLst>
            </a:pPr>
            <a:r>
              <a:rPr lang="en-US" sz="2000" b="1"/>
              <a:t>Annual setup cost =	(Number of orders placed per year) </a:t>
            </a:r>
          </a:p>
          <a:p>
            <a:pPr>
              <a:tabLst>
                <a:tab pos="2578100" algn="l"/>
              </a:tabLst>
            </a:pPr>
            <a:r>
              <a:rPr lang="en-US" sz="2000" b="1"/>
              <a:t>	x (Setup or order cost per order)</a:t>
            </a:r>
          </a:p>
        </p:txBody>
      </p:sp>
      <p:grpSp>
        <p:nvGrpSpPr>
          <p:cNvPr id="81925" name="Group 5"/>
          <p:cNvGrpSpPr>
            <a:grpSpLocks/>
          </p:cNvGrpSpPr>
          <p:nvPr/>
        </p:nvGrpSpPr>
        <p:grpSpPr bwMode="auto">
          <a:xfrm>
            <a:off x="1444625" y="4268788"/>
            <a:ext cx="6249988" cy="822325"/>
            <a:chOff x="1006" y="2841"/>
            <a:chExt cx="3937" cy="518"/>
          </a:xfrm>
        </p:grpSpPr>
        <p:grpSp>
          <p:nvGrpSpPr>
            <p:cNvPr id="81926" name="Group 6"/>
            <p:cNvGrpSpPr>
              <a:grpSpLocks/>
            </p:cNvGrpSpPr>
            <p:nvPr/>
          </p:nvGrpSpPr>
          <p:grpSpPr bwMode="auto">
            <a:xfrm>
              <a:off x="1253" y="2841"/>
              <a:ext cx="2392" cy="518"/>
              <a:chOff x="1173" y="2841"/>
              <a:chExt cx="2392" cy="518"/>
            </a:xfrm>
          </p:grpSpPr>
          <p:sp>
            <p:nvSpPr>
              <p:cNvPr id="81927" name="Rectangle 7"/>
              <p:cNvSpPr>
                <a:spLocks noChangeArrowheads="1"/>
              </p:cNvSpPr>
              <p:nvPr/>
            </p:nvSpPr>
            <p:spPr bwMode="auto">
              <a:xfrm>
                <a:off x="1173" y="2841"/>
                <a:ext cx="2392" cy="518"/>
              </a:xfrm>
              <a:prstGeom prst="rect">
                <a:avLst/>
              </a:prstGeom>
              <a:noFill/>
              <a:ln w="9525">
                <a:noFill/>
                <a:miter lim="800000"/>
                <a:headEnd/>
                <a:tailEnd/>
              </a:ln>
              <a:effectLst/>
            </p:spPr>
            <p:txBody>
              <a:bodyPr wrap="none">
                <a:spAutoFit/>
              </a:bodyPr>
              <a:lstStyle/>
              <a:p>
                <a:pPr algn="ctr">
                  <a:lnSpc>
                    <a:spcPct val="120000"/>
                  </a:lnSpc>
                </a:pPr>
                <a:r>
                  <a:rPr lang="en-US" sz="2000" b="1"/>
                  <a:t>Annual demand</a:t>
                </a:r>
              </a:p>
              <a:p>
                <a:pPr algn="ctr">
                  <a:lnSpc>
                    <a:spcPct val="120000"/>
                  </a:lnSpc>
                </a:pPr>
                <a:r>
                  <a:rPr lang="en-US" sz="2000" b="1"/>
                  <a:t>Number of units in each order</a:t>
                </a:r>
              </a:p>
            </p:txBody>
          </p:sp>
          <p:sp>
            <p:nvSpPr>
              <p:cNvPr id="81928" name="Line 8"/>
              <p:cNvSpPr>
                <a:spLocks noChangeShapeType="1"/>
              </p:cNvSpPr>
              <p:nvPr/>
            </p:nvSpPr>
            <p:spPr bwMode="auto">
              <a:xfrm>
                <a:off x="1216" y="3112"/>
                <a:ext cx="2296" cy="0"/>
              </a:xfrm>
              <a:prstGeom prst="line">
                <a:avLst/>
              </a:prstGeom>
              <a:noFill/>
              <a:ln w="38100">
                <a:solidFill>
                  <a:schemeClr val="tx1"/>
                </a:solidFill>
                <a:round/>
                <a:headEnd/>
                <a:tailEnd/>
              </a:ln>
              <a:effectLst/>
            </p:spPr>
            <p:txBody>
              <a:bodyPr wrap="none" anchor="ctr"/>
              <a:lstStyle/>
              <a:p>
                <a:endParaRPr lang="en-US"/>
              </a:p>
            </p:txBody>
          </p:sp>
          <p:sp>
            <p:nvSpPr>
              <p:cNvPr id="81929" name="AutoShape 9"/>
              <p:cNvSpPr>
                <a:spLocks noChangeArrowheads="1"/>
              </p:cNvSpPr>
              <p:nvPr/>
            </p:nvSpPr>
            <p:spPr bwMode="auto">
              <a:xfrm>
                <a:off x="1176" y="2904"/>
                <a:ext cx="2376" cy="440"/>
              </a:xfrm>
              <a:prstGeom prst="bracketPair">
                <a:avLst>
                  <a:gd name="adj" fmla="val 16667"/>
                </a:avLst>
              </a:prstGeom>
              <a:noFill/>
              <a:ln w="38100">
                <a:solidFill>
                  <a:schemeClr val="tx1"/>
                </a:solidFill>
                <a:round/>
                <a:headEnd/>
                <a:tailEnd/>
              </a:ln>
              <a:effectLst/>
            </p:spPr>
            <p:txBody>
              <a:bodyPr wrap="none" anchor="ctr"/>
              <a:lstStyle/>
              <a:p>
                <a:endParaRPr lang="en-US"/>
              </a:p>
            </p:txBody>
          </p:sp>
        </p:grpSp>
        <p:grpSp>
          <p:nvGrpSpPr>
            <p:cNvPr id="81930" name="Group 10"/>
            <p:cNvGrpSpPr>
              <a:grpSpLocks/>
            </p:cNvGrpSpPr>
            <p:nvPr/>
          </p:nvGrpSpPr>
          <p:grpSpPr bwMode="auto">
            <a:xfrm>
              <a:off x="3646" y="2903"/>
              <a:ext cx="1297" cy="442"/>
              <a:chOff x="3646" y="2903"/>
              <a:chExt cx="1297" cy="442"/>
            </a:xfrm>
          </p:grpSpPr>
          <p:sp>
            <p:nvSpPr>
              <p:cNvPr id="81931" name="Rectangle 11"/>
              <p:cNvSpPr>
                <a:spLocks noChangeArrowheads="1"/>
              </p:cNvSpPr>
              <p:nvPr/>
            </p:nvSpPr>
            <p:spPr bwMode="auto">
              <a:xfrm>
                <a:off x="3646" y="2903"/>
                <a:ext cx="1297" cy="442"/>
              </a:xfrm>
              <a:prstGeom prst="rect">
                <a:avLst/>
              </a:prstGeom>
              <a:noFill/>
              <a:ln w="9525">
                <a:noFill/>
                <a:miter lim="800000"/>
                <a:headEnd/>
                <a:tailEnd/>
              </a:ln>
              <a:effectLst/>
            </p:spPr>
            <p:txBody>
              <a:bodyPr>
                <a:spAutoFit/>
              </a:bodyPr>
              <a:lstStyle/>
              <a:p>
                <a:pPr algn="ctr"/>
                <a:r>
                  <a:rPr lang="en-US" sz="2000" b="1"/>
                  <a:t>Setup or order cost per order</a:t>
                </a:r>
              </a:p>
            </p:txBody>
          </p:sp>
          <p:sp>
            <p:nvSpPr>
              <p:cNvPr id="81932" name="AutoShape 12"/>
              <p:cNvSpPr>
                <a:spLocks noChangeArrowheads="1"/>
              </p:cNvSpPr>
              <p:nvPr/>
            </p:nvSpPr>
            <p:spPr bwMode="auto">
              <a:xfrm>
                <a:off x="3688" y="2904"/>
                <a:ext cx="1232" cy="440"/>
              </a:xfrm>
              <a:prstGeom prst="bracketPair">
                <a:avLst>
                  <a:gd name="adj" fmla="val 16667"/>
                </a:avLst>
              </a:prstGeom>
              <a:noFill/>
              <a:ln w="38100">
                <a:solidFill>
                  <a:schemeClr val="tx1"/>
                </a:solidFill>
                <a:round/>
                <a:headEnd/>
                <a:tailEnd/>
              </a:ln>
              <a:effectLst/>
            </p:spPr>
            <p:txBody>
              <a:bodyPr wrap="none" anchor="ctr"/>
              <a:lstStyle/>
              <a:p>
                <a:endParaRPr lang="en-US"/>
              </a:p>
            </p:txBody>
          </p:sp>
        </p:grpSp>
        <p:sp>
          <p:nvSpPr>
            <p:cNvPr id="81933" name="Rectangle 13"/>
            <p:cNvSpPr>
              <a:spLocks noChangeArrowheads="1"/>
            </p:cNvSpPr>
            <p:nvPr/>
          </p:nvSpPr>
          <p:spPr bwMode="auto">
            <a:xfrm>
              <a:off x="1006" y="2991"/>
              <a:ext cx="209" cy="250"/>
            </a:xfrm>
            <a:prstGeom prst="rect">
              <a:avLst/>
            </a:prstGeom>
            <a:noFill/>
            <a:ln w="9525">
              <a:noFill/>
              <a:miter lim="800000"/>
              <a:headEnd/>
              <a:tailEnd/>
            </a:ln>
            <a:effectLst/>
          </p:spPr>
          <p:txBody>
            <a:bodyPr wrap="none">
              <a:spAutoFit/>
            </a:bodyPr>
            <a:lstStyle/>
            <a:p>
              <a:r>
                <a:rPr lang="en-US" sz="2000" b="1"/>
                <a:t>=</a:t>
              </a:r>
            </a:p>
          </p:txBody>
        </p:sp>
      </p:grpSp>
      <p:sp>
        <p:nvSpPr>
          <p:cNvPr id="81934" name="Rectangle 14"/>
          <p:cNvSpPr>
            <a:spLocks noChangeArrowheads="1"/>
          </p:cNvSpPr>
          <p:nvPr/>
        </p:nvSpPr>
        <p:spPr bwMode="auto">
          <a:xfrm>
            <a:off x="5461000" y="622300"/>
            <a:ext cx="3479800" cy="1384300"/>
          </a:xfrm>
          <a:prstGeom prst="rect">
            <a:avLst/>
          </a:prstGeom>
          <a:solidFill>
            <a:schemeClr val="accent2"/>
          </a:solidFill>
          <a:ln w="9525">
            <a:solidFill>
              <a:schemeClr val="tx1"/>
            </a:solidFill>
            <a:miter lim="800000"/>
            <a:headEnd/>
            <a:tailEnd/>
          </a:ln>
          <a:effectLst/>
        </p:spPr>
        <p:txBody>
          <a:bodyPr wrap="none" anchor="ctr"/>
          <a:lstStyle/>
          <a:p>
            <a:endParaRPr lang="en-US"/>
          </a:p>
        </p:txBody>
      </p:sp>
      <p:grpSp>
        <p:nvGrpSpPr>
          <p:cNvPr id="81935" name="Group 15"/>
          <p:cNvGrpSpPr>
            <a:grpSpLocks/>
          </p:cNvGrpSpPr>
          <p:nvPr/>
        </p:nvGrpSpPr>
        <p:grpSpPr bwMode="auto">
          <a:xfrm>
            <a:off x="5775325" y="747713"/>
            <a:ext cx="2895600" cy="641350"/>
            <a:chOff x="3702" y="487"/>
            <a:chExt cx="1824" cy="404"/>
          </a:xfrm>
        </p:grpSpPr>
        <p:sp>
          <p:nvSpPr>
            <p:cNvPr id="81936" name="Rectangle 16"/>
            <p:cNvSpPr>
              <a:spLocks noChangeArrowheads="1"/>
            </p:cNvSpPr>
            <p:nvPr/>
          </p:nvSpPr>
          <p:spPr bwMode="auto">
            <a:xfrm>
              <a:off x="3702" y="575"/>
              <a:ext cx="1824" cy="231"/>
            </a:xfrm>
            <a:prstGeom prst="rect">
              <a:avLst/>
            </a:prstGeom>
            <a:noFill/>
            <a:ln w="9525">
              <a:noFill/>
              <a:miter lim="800000"/>
              <a:headEnd/>
              <a:tailEnd/>
            </a:ln>
            <a:effectLst/>
          </p:spPr>
          <p:txBody>
            <a:bodyPr wrap="none">
              <a:spAutoFit/>
            </a:bodyPr>
            <a:lstStyle/>
            <a:p>
              <a:r>
                <a:rPr lang="en-US" sz="1800" b="1"/>
                <a:t>Annual setup cost =      </a:t>
              </a:r>
              <a:r>
                <a:rPr lang="en-US" sz="1800" b="1" i="1"/>
                <a:t>S</a:t>
              </a:r>
            </a:p>
          </p:txBody>
        </p:sp>
        <p:sp>
          <p:nvSpPr>
            <p:cNvPr id="81937" name="Rectangle 17"/>
            <p:cNvSpPr>
              <a:spLocks noChangeArrowheads="1"/>
            </p:cNvSpPr>
            <p:nvPr/>
          </p:nvSpPr>
          <p:spPr bwMode="auto">
            <a:xfrm>
              <a:off x="5166" y="487"/>
              <a:ext cx="228" cy="404"/>
            </a:xfrm>
            <a:prstGeom prst="rect">
              <a:avLst/>
            </a:prstGeom>
            <a:noFill/>
            <a:ln w="9525">
              <a:noFill/>
              <a:miter lim="800000"/>
              <a:headEnd/>
              <a:tailEnd/>
            </a:ln>
            <a:effectLst/>
          </p:spPr>
          <p:txBody>
            <a:bodyPr wrap="none">
              <a:spAutoFit/>
            </a:bodyPr>
            <a:lstStyle/>
            <a:p>
              <a:pPr algn="ctr"/>
              <a:r>
                <a:rPr lang="en-US" sz="1800" b="1" i="1"/>
                <a:t>D</a:t>
              </a:r>
            </a:p>
            <a:p>
              <a:pPr algn="ctr"/>
              <a:r>
                <a:rPr lang="en-US" sz="1800" b="1" i="1"/>
                <a:t>Q</a:t>
              </a:r>
            </a:p>
          </p:txBody>
        </p:sp>
        <p:sp>
          <p:nvSpPr>
            <p:cNvPr id="81938" name="Line 18"/>
            <p:cNvSpPr>
              <a:spLocks noChangeShapeType="1"/>
            </p:cNvSpPr>
            <p:nvPr/>
          </p:nvSpPr>
          <p:spPr bwMode="auto">
            <a:xfrm>
              <a:off x="5200" y="688"/>
              <a:ext cx="160" cy="0"/>
            </a:xfrm>
            <a:prstGeom prst="line">
              <a:avLst/>
            </a:prstGeom>
            <a:noFill/>
            <a:ln w="38100">
              <a:solidFill>
                <a:schemeClr val="tx1"/>
              </a:solidFill>
              <a:round/>
              <a:headEnd/>
              <a:tailEnd/>
            </a:ln>
            <a:effectLst/>
          </p:spPr>
          <p:txBody>
            <a:bodyPr wrap="none" anchor="ctr"/>
            <a:lstStyle/>
            <a:p>
              <a:endParaRPr lang="en-US"/>
            </a:p>
          </p:txBody>
        </p:sp>
      </p:grpSp>
      <p:grpSp>
        <p:nvGrpSpPr>
          <p:cNvPr id="81939" name="Group 19"/>
          <p:cNvGrpSpPr>
            <a:grpSpLocks/>
          </p:cNvGrpSpPr>
          <p:nvPr/>
        </p:nvGrpSpPr>
        <p:grpSpPr bwMode="auto">
          <a:xfrm>
            <a:off x="1444625" y="5281613"/>
            <a:ext cx="1306513" cy="701675"/>
            <a:chOff x="910" y="3423"/>
            <a:chExt cx="823" cy="442"/>
          </a:xfrm>
        </p:grpSpPr>
        <p:sp>
          <p:nvSpPr>
            <p:cNvPr id="81940" name="Rectangle 20"/>
            <p:cNvSpPr>
              <a:spLocks noChangeArrowheads="1"/>
            </p:cNvSpPr>
            <p:nvPr/>
          </p:nvSpPr>
          <p:spPr bwMode="auto">
            <a:xfrm>
              <a:off x="910" y="3503"/>
              <a:ext cx="823" cy="250"/>
            </a:xfrm>
            <a:prstGeom prst="rect">
              <a:avLst/>
            </a:prstGeom>
            <a:noFill/>
            <a:ln w="9525">
              <a:noFill/>
              <a:miter lim="800000"/>
              <a:headEnd/>
              <a:tailEnd/>
            </a:ln>
            <a:effectLst/>
          </p:spPr>
          <p:txBody>
            <a:bodyPr wrap="none">
              <a:spAutoFit/>
            </a:bodyPr>
            <a:lstStyle/>
            <a:p>
              <a:r>
                <a:rPr lang="en-US" sz="2000" b="1"/>
                <a:t>=         (</a:t>
              </a:r>
              <a:r>
                <a:rPr lang="en-US" sz="2000" b="1" i="1"/>
                <a:t>S</a:t>
              </a:r>
              <a:r>
                <a:rPr lang="en-US" sz="2000" b="1"/>
                <a:t>)</a:t>
              </a:r>
            </a:p>
          </p:txBody>
        </p:sp>
        <p:grpSp>
          <p:nvGrpSpPr>
            <p:cNvPr id="81941" name="Group 21"/>
            <p:cNvGrpSpPr>
              <a:grpSpLocks/>
            </p:cNvGrpSpPr>
            <p:nvPr/>
          </p:nvGrpSpPr>
          <p:grpSpPr bwMode="auto">
            <a:xfrm>
              <a:off x="1152" y="3423"/>
              <a:ext cx="272" cy="442"/>
              <a:chOff x="2400" y="3727"/>
              <a:chExt cx="272" cy="442"/>
            </a:xfrm>
          </p:grpSpPr>
          <p:sp>
            <p:nvSpPr>
              <p:cNvPr id="81942" name="Rectangle 22"/>
              <p:cNvSpPr>
                <a:spLocks noChangeArrowheads="1"/>
              </p:cNvSpPr>
              <p:nvPr/>
            </p:nvSpPr>
            <p:spPr bwMode="auto">
              <a:xfrm>
                <a:off x="2416" y="3727"/>
                <a:ext cx="240" cy="442"/>
              </a:xfrm>
              <a:prstGeom prst="rect">
                <a:avLst/>
              </a:prstGeom>
              <a:noFill/>
              <a:ln w="9525">
                <a:noFill/>
                <a:miter lim="800000"/>
                <a:headEnd/>
                <a:tailEnd/>
              </a:ln>
              <a:effectLst/>
            </p:spPr>
            <p:txBody>
              <a:bodyPr wrap="none">
                <a:spAutoFit/>
              </a:bodyPr>
              <a:lstStyle/>
              <a:p>
                <a:pPr algn="ctr"/>
                <a:r>
                  <a:rPr lang="en-US" sz="2000" b="1" i="1"/>
                  <a:t>D</a:t>
                </a:r>
              </a:p>
              <a:p>
                <a:pPr algn="ctr"/>
                <a:r>
                  <a:rPr lang="en-US" sz="2000" b="1" i="1"/>
                  <a:t>Q</a:t>
                </a:r>
              </a:p>
            </p:txBody>
          </p:sp>
          <p:sp>
            <p:nvSpPr>
              <p:cNvPr id="81943" name="Line 23"/>
              <p:cNvSpPr>
                <a:spLocks noChangeShapeType="1"/>
              </p:cNvSpPr>
              <p:nvPr/>
            </p:nvSpPr>
            <p:spPr bwMode="auto">
              <a:xfrm>
                <a:off x="2456" y="3944"/>
                <a:ext cx="160" cy="0"/>
              </a:xfrm>
              <a:prstGeom prst="line">
                <a:avLst/>
              </a:prstGeom>
              <a:noFill/>
              <a:ln w="38100">
                <a:solidFill>
                  <a:schemeClr val="tx1"/>
                </a:solidFill>
                <a:round/>
                <a:headEnd/>
                <a:tailEnd/>
              </a:ln>
              <a:effectLst/>
            </p:spPr>
            <p:txBody>
              <a:bodyPr wrap="none" anchor="ctr"/>
              <a:lstStyle/>
              <a:p>
                <a:endParaRPr lang="en-US"/>
              </a:p>
            </p:txBody>
          </p:sp>
          <p:sp>
            <p:nvSpPr>
              <p:cNvPr id="81944" name="AutoShape 24"/>
              <p:cNvSpPr>
                <a:spLocks noChangeArrowheads="1"/>
              </p:cNvSpPr>
              <p:nvPr/>
            </p:nvSpPr>
            <p:spPr bwMode="auto">
              <a:xfrm>
                <a:off x="2400" y="3752"/>
                <a:ext cx="272" cy="384"/>
              </a:xfrm>
              <a:prstGeom prst="bracketPair">
                <a:avLst>
                  <a:gd name="adj" fmla="val 16667"/>
                </a:avLst>
              </a:prstGeom>
              <a:noFill/>
              <a:ln w="38100">
                <a:solidFill>
                  <a:schemeClr val="tx1"/>
                </a:solidFill>
                <a:round/>
                <a:headEnd/>
                <a:tailEnd/>
              </a:ln>
              <a:effectLst/>
            </p:spPr>
            <p:txBody>
              <a:bodyPr wrap="none" anchor="ctr"/>
              <a:lstStyle/>
              <a:p>
                <a:endParaRPr lang="en-US"/>
              </a:p>
            </p:txBody>
          </p:sp>
        </p:grpSp>
      </p:grpSp>
    </p:spTree>
  </p:cSld>
  <p:clrMapOvr>
    <a:masterClrMapping/>
  </p:clrMapOvr>
  <p:transition>
    <p:pull dir="l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1000"/>
                                  </p:stCondLst>
                                  <p:childTnLst>
                                    <p:set>
                                      <p:cBhvr>
                                        <p:cTn id="6" dur="1" fill="hold">
                                          <p:stCondLst>
                                            <p:cond delay="0"/>
                                          </p:stCondLst>
                                        </p:cTn>
                                        <p:tgtEl>
                                          <p:spTgt spid="81923"/>
                                        </p:tgtEl>
                                        <p:attrNameLst>
                                          <p:attrName>style.visibility</p:attrName>
                                        </p:attrNameLst>
                                      </p:cBhvr>
                                      <p:to>
                                        <p:strVal val="visible"/>
                                      </p:to>
                                    </p:set>
                                    <p:animEffect transition="in" filter="wipe(left)">
                                      <p:cBhvr>
                                        <p:cTn id="7" dur="500"/>
                                        <p:tgtEl>
                                          <p:spTgt spid="81923"/>
                                        </p:tgtEl>
                                      </p:cBhvr>
                                    </p:animEffect>
                                  </p:childTnLst>
                                </p:cTn>
                              </p:par>
                            </p:childTnLst>
                          </p:cTn>
                        </p:par>
                        <p:par>
                          <p:cTn id="8" fill="hold">
                            <p:stCondLst>
                              <p:cond delay="1500"/>
                            </p:stCondLst>
                            <p:childTnLst>
                              <p:par>
                                <p:cTn id="9" presetID="22" presetClass="entr" presetSubtype="8" fill="hold" grpId="0" nodeType="afterEffect">
                                  <p:stCondLst>
                                    <p:cond delay="1000"/>
                                  </p:stCondLst>
                                  <p:childTnLst>
                                    <p:set>
                                      <p:cBhvr>
                                        <p:cTn id="10" dur="1" fill="hold">
                                          <p:stCondLst>
                                            <p:cond delay="0"/>
                                          </p:stCondLst>
                                        </p:cTn>
                                        <p:tgtEl>
                                          <p:spTgt spid="81924"/>
                                        </p:tgtEl>
                                        <p:attrNameLst>
                                          <p:attrName>style.visibility</p:attrName>
                                        </p:attrNameLst>
                                      </p:cBhvr>
                                      <p:to>
                                        <p:strVal val="visible"/>
                                      </p:to>
                                    </p:set>
                                    <p:animEffect transition="in" filter="wipe(left)">
                                      <p:cBhvr>
                                        <p:cTn id="11" dur="500"/>
                                        <p:tgtEl>
                                          <p:spTgt spid="81924"/>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8" fill="hold" nodeType="clickEffect">
                                  <p:stCondLst>
                                    <p:cond delay="0"/>
                                  </p:stCondLst>
                                  <p:childTnLst>
                                    <p:set>
                                      <p:cBhvr>
                                        <p:cTn id="15" dur="1" fill="hold">
                                          <p:stCondLst>
                                            <p:cond delay="0"/>
                                          </p:stCondLst>
                                        </p:cTn>
                                        <p:tgtEl>
                                          <p:spTgt spid="81925"/>
                                        </p:tgtEl>
                                        <p:attrNameLst>
                                          <p:attrName>style.visibility</p:attrName>
                                        </p:attrNameLst>
                                      </p:cBhvr>
                                      <p:to>
                                        <p:strVal val="visible"/>
                                      </p:to>
                                    </p:set>
                                    <p:animEffect transition="in" filter="wipe(left)">
                                      <p:cBhvr>
                                        <p:cTn id="16" dur="500"/>
                                        <p:tgtEl>
                                          <p:spTgt spid="81925"/>
                                        </p:tgtEl>
                                      </p:cBhvr>
                                    </p:animEffect>
                                  </p:childTnLst>
                                </p:cTn>
                              </p:par>
                            </p:childTnLst>
                          </p:cTn>
                        </p:par>
                        <p:par>
                          <p:cTn id="17" fill="hold">
                            <p:stCondLst>
                              <p:cond delay="500"/>
                            </p:stCondLst>
                            <p:childTnLst>
                              <p:par>
                                <p:cTn id="18" presetID="22" presetClass="entr" presetSubtype="8" fill="hold" nodeType="afterEffect">
                                  <p:stCondLst>
                                    <p:cond delay="1000"/>
                                  </p:stCondLst>
                                  <p:childTnLst>
                                    <p:set>
                                      <p:cBhvr>
                                        <p:cTn id="19" dur="1" fill="hold">
                                          <p:stCondLst>
                                            <p:cond delay="0"/>
                                          </p:stCondLst>
                                        </p:cTn>
                                        <p:tgtEl>
                                          <p:spTgt spid="81939"/>
                                        </p:tgtEl>
                                        <p:attrNameLst>
                                          <p:attrName>style.visibility</p:attrName>
                                        </p:attrNameLst>
                                      </p:cBhvr>
                                      <p:to>
                                        <p:strVal val="visible"/>
                                      </p:to>
                                    </p:set>
                                    <p:animEffect transition="in" filter="wipe(left)">
                                      <p:cBhvr>
                                        <p:cTn id="20" dur="1000"/>
                                        <p:tgtEl>
                                          <p:spTgt spid="81939"/>
                                        </p:tgtEl>
                                      </p:cBhvr>
                                    </p:animEffect>
                                  </p:childTnLst>
                                </p:cTn>
                              </p:par>
                            </p:childTnLst>
                          </p:cTn>
                        </p:par>
                      </p:childTnLst>
                    </p:cTn>
                  </p:par>
                  <p:par>
                    <p:cTn id="21" fill="hold">
                      <p:stCondLst>
                        <p:cond delay="indefinite"/>
                      </p:stCondLst>
                      <p:childTnLst>
                        <p:par>
                          <p:cTn id="22" fill="hold">
                            <p:stCondLst>
                              <p:cond delay="0"/>
                            </p:stCondLst>
                            <p:childTnLst>
                              <p:par>
                                <p:cTn id="23" presetID="18" presetClass="entr" presetSubtype="6" fill="hold" grpId="0" nodeType="clickEffect">
                                  <p:stCondLst>
                                    <p:cond delay="0"/>
                                  </p:stCondLst>
                                  <p:childTnLst>
                                    <p:set>
                                      <p:cBhvr>
                                        <p:cTn id="24" dur="1" fill="hold">
                                          <p:stCondLst>
                                            <p:cond delay="0"/>
                                          </p:stCondLst>
                                        </p:cTn>
                                        <p:tgtEl>
                                          <p:spTgt spid="81934"/>
                                        </p:tgtEl>
                                        <p:attrNameLst>
                                          <p:attrName>style.visibility</p:attrName>
                                        </p:attrNameLst>
                                      </p:cBhvr>
                                      <p:to>
                                        <p:strVal val="visible"/>
                                      </p:to>
                                    </p:set>
                                    <p:animEffect transition="in" filter="strips(downRight)">
                                      <p:cBhvr>
                                        <p:cTn id="25" dur="500"/>
                                        <p:tgtEl>
                                          <p:spTgt spid="81934"/>
                                        </p:tgtEl>
                                      </p:cBhvr>
                                    </p:animEffect>
                                  </p:childTnLst>
                                </p:cTn>
                              </p:par>
                            </p:childTnLst>
                          </p:cTn>
                        </p:par>
                        <p:par>
                          <p:cTn id="26" fill="hold">
                            <p:stCondLst>
                              <p:cond delay="500"/>
                            </p:stCondLst>
                            <p:childTnLst>
                              <p:par>
                                <p:cTn id="27" presetID="22" presetClass="entr" presetSubtype="8" fill="hold" nodeType="afterEffect">
                                  <p:stCondLst>
                                    <p:cond delay="1000"/>
                                  </p:stCondLst>
                                  <p:childTnLst>
                                    <p:set>
                                      <p:cBhvr>
                                        <p:cTn id="28" dur="1" fill="hold">
                                          <p:stCondLst>
                                            <p:cond delay="0"/>
                                          </p:stCondLst>
                                        </p:cTn>
                                        <p:tgtEl>
                                          <p:spTgt spid="81935"/>
                                        </p:tgtEl>
                                        <p:attrNameLst>
                                          <p:attrName>style.visibility</p:attrName>
                                        </p:attrNameLst>
                                      </p:cBhvr>
                                      <p:to>
                                        <p:strVal val="visible"/>
                                      </p:to>
                                    </p:set>
                                    <p:animEffect transition="in" filter="wipe(left)">
                                      <p:cBhvr>
                                        <p:cTn id="29" dur="500"/>
                                        <p:tgtEl>
                                          <p:spTgt spid="8193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23" grpId="0" autoUpdateAnimBg="0"/>
      <p:bldP spid="81924" grpId="0" autoUpdateAnimBg="0"/>
      <p:bldP spid="81934"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Footer Placeholder 3"/>
          <p:cNvSpPr>
            <a:spLocks noGrp="1"/>
          </p:cNvSpPr>
          <p:nvPr>
            <p:ph type="ftr" sz="quarter" idx="10"/>
          </p:nvPr>
        </p:nvSpPr>
        <p:spPr/>
        <p:txBody>
          <a:bodyPr/>
          <a:lstStyle/>
          <a:p>
            <a:r>
              <a:rPr lang="en-AU"/>
              <a:t>© 2011 Pearson Education</a:t>
            </a:r>
            <a:endParaRPr lang="en-US"/>
          </a:p>
        </p:txBody>
      </p:sp>
      <p:sp>
        <p:nvSpPr>
          <p:cNvPr id="83970" name="Rectangle 2"/>
          <p:cNvSpPr>
            <a:spLocks noGrp="1" noChangeArrowheads="1"/>
          </p:cNvSpPr>
          <p:nvPr>
            <p:ph type="title"/>
          </p:nvPr>
        </p:nvSpPr>
        <p:spPr>
          <a:xfrm>
            <a:off x="685800" y="520700"/>
            <a:ext cx="7772400" cy="863600"/>
          </a:xfrm>
          <a:noFill/>
          <a:ln/>
        </p:spPr>
        <p:txBody>
          <a:bodyPr/>
          <a:lstStyle/>
          <a:p>
            <a:r>
              <a:rPr lang="en-US" sz="4000"/>
              <a:t>The EOQ Model</a:t>
            </a:r>
          </a:p>
        </p:txBody>
      </p:sp>
      <p:sp>
        <p:nvSpPr>
          <p:cNvPr id="83971" name="Rectangle 3"/>
          <p:cNvSpPr>
            <a:spLocks noChangeArrowheads="1"/>
          </p:cNvSpPr>
          <p:nvPr/>
        </p:nvSpPr>
        <p:spPr bwMode="auto">
          <a:xfrm>
            <a:off x="615950" y="1444625"/>
            <a:ext cx="6519863" cy="1616075"/>
          </a:xfrm>
          <a:prstGeom prst="rect">
            <a:avLst/>
          </a:prstGeom>
          <a:noFill/>
          <a:ln w="9525">
            <a:noFill/>
            <a:miter lim="800000"/>
            <a:headEnd/>
            <a:tailEnd/>
          </a:ln>
          <a:effectLst/>
        </p:spPr>
        <p:txBody>
          <a:bodyPr wrap="none">
            <a:spAutoFit/>
          </a:bodyPr>
          <a:lstStyle/>
          <a:p>
            <a:pPr>
              <a:tabLst>
                <a:tab pos="381000" algn="r"/>
                <a:tab pos="571500" algn="l"/>
              </a:tabLst>
            </a:pPr>
            <a:r>
              <a:rPr lang="en-US" sz="2000" b="1"/>
              <a:t>	</a:t>
            </a:r>
            <a:r>
              <a:rPr lang="en-US" sz="2000" b="1" i="1"/>
              <a:t>Q</a:t>
            </a:r>
            <a:r>
              <a:rPr lang="en-US" sz="2000" b="1"/>
              <a:t>	= Number of pieces per order</a:t>
            </a:r>
          </a:p>
          <a:p>
            <a:pPr>
              <a:tabLst>
                <a:tab pos="381000" algn="r"/>
                <a:tab pos="571500" algn="l"/>
              </a:tabLst>
            </a:pPr>
            <a:r>
              <a:rPr lang="en-US" sz="2000" b="1"/>
              <a:t>	</a:t>
            </a:r>
            <a:r>
              <a:rPr lang="en-US" sz="2000" b="1" i="1"/>
              <a:t>Q</a:t>
            </a:r>
            <a:r>
              <a:rPr lang="en-US" sz="2000" b="1"/>
              <a:t>*	= Optimal number of pieces per order (EOQ)</a:t>
            </a:r>
          </a:p>
          <a:p>
            <a:pPr>
              <a:tabLst>
                <a:tab pos="381000" algn="r"/>
                <a:tab pos="571500" algn="l"/>
              </a:tabLst>
            </a:pPr>
            <a:r>
              <a:rPr lang="en-US" sz="2000" b="1"/>
              <a:t>	</a:t>
            </a:r>
            <a:r>
              <a:rPr lang="en-US" sz="2000" b="1" i="1"/>
              <a:t>D</a:t>
            </a:r>
            <a:r>
              <a:rPr lang="en-US" sz="2000" b="1"/>
              <a:t>	= Annual demand in units for the inventory item</a:t>
            </a:r>
          </a:p>
          <a:p>
            <a:pPr>
              <a:tabLst>
                <a:tab pos="381000" algn="r"/>
                <a:tab pos="571500" algn="l"/>
              </a:tabLst>
            </a:pPr>
            <a:r>
              <a:rPr lang="en-US" sz="2000" b="1"/>
              <a:t>	</a:t>
            </a:r>
            <a:r>
              <a:rPr lang="en-US" sz="2000" b="1" i="1"/>
              <a:t>S</a:t>
            </a:r>
            <a:r>
              <a:rPr lang="en-US" sz="2000" b="1"/>
              <a:t>	= Setup or ordering cost for each order</a:t>
            </a:r>
          </a:p>
          <a:p>
            <a:pPr>
              <a:tabLst>
                <a:tab pos="381000" algn="r"/>
                <a:tab pos="571500" algn="l"/>
              </a:tabLst>
            </a:pPr>
            <a:r>
              <a:rPr lang="en-US" sz="2000" b="1"/>
              <a:t>	</a:t>
            </a:r>
            <a:r>
              <a:rPr lang="en-US" sz="2000" b="1" i="1"/>
              <a:t>H</a:t>
            </a:r>
            <a:r>
              <a:rPr lang="en-US" sz="2000" b="1"/>
              <a:t>	= Holding or carrying cost per unit per year</a:t>
            </a:r>
          </a:p>
        </p:txBody>
      </p:sp>
      <p:sp>
        <p:nvSpPr>
          <p:cNvPr id="83972" name="Rectangle 4"/>
          <p:cNvSpPr>
            <a:spLocks noChangeArrowheads="1"/>
          </p:cNvSpPr>
          <p:nvPr/>
        </p:nvSpPr>
        <p:spPr bwMode="auto">
          <a:xfrm>
            <a:off x="1038225" y="3389313"/>
            <a:ext cx="6742113" cy="701675"/>
          </a:xfrm>
          <a:prstGeom prst="rect">
            <a:avLst/>
          </a:prstGeom>
          <a:noFill/>
          <a:ln w="9525">
            <a:noFill/>
            <a:miter lim="800000"/>
            <a:headEnd/>
            <a:tailEnd/>
          </a:ln>
          <a:effectLst/>
        </p:spPr>
        <p:txBody>
          <a:bodyPr wrap="none">
            <a:spAutoFit/>
          </a:bodyPr>
          <a:lstStyle/>
          <a:p>
            <a:pPr>
              <a:tabLst>
                <a:tab pos="2578100" algn="l"/>
              </a:tabLst>
            </a:pPr>
            <a:r>
              <a:rPr lang="en-US" sz="2000" b="1"/>
              <a:t>Annual holding cost =	(Average inventory level) </a:t>
            </a:r>
          </a:p>
          <a:p>
            <a:pPr>
              <a:tabLst>
                <a:tab pos="2578100" algn="l"/>
              </a:tabLst>
            </a:pPr>
            <a:r>
              <a:rPr lang="en-US" sz="2000" b="1"/>
              <a:t>	x (Holding cost per unit per year)</a:t>
            </a:r>
          </a:p>
        </p:txBody>
      </p:sp>
      <p:grpSp>
        <p:nvGrpSpPr>
          <p:cNvPr id="83973" name="Group 5"/>
          <p:cNvGrpSpPr>
            <a:grpSpLocks/>
          </p:cNvGrpSpPr>
          <p:nvPr/>
        </p:nvGrpSpPr>
        <p:grpSpPr bwMode="auto">
          <a:xfrm>
            <a:off x="1444625" y="4268788"/>
            <a:ext cx="6359525" cy="822325"/>
            <a:chOff x="910" y="2785"/>
            <a:chExt cx="4006" cy="518"/>
          </a:xfrm>
        </p:grpSpPr>
        <p:sp>
          <p:nvSpPr>
            <p:cNvPr id="83974" name="Rectangle 6"/>
            <p:cNvSpPr>
              <a:spLocks noChangeArrowheads="1"/>
            </p:cNvSpPr>
            <p:nvPr/>
          </p:nvSpPr>
          <p:spPr bwMode="auto">
            <a:xfrm>
              <a:off x="1168" y="2785"/>
              <a:ext cx="1218" cy="518"/>
            </a:xfrm>
            <a:prstGeom prst="rect">
              <a:avLst/>
            </a:prstGeom>
            <a:noFill/>
            <a:ln w="9525">
              <a:noFill/>
              <a:miter lim="800000"/>
              <a:headEnd/>
              <a:tailEnd/>
            </a:ln>
            <a:effectLst/>
          </p:spPr>
          <p:txBody>
            <a:bodyPr wrap="none">
              <a:spAutoFit/>
            </a:bodyPr>
            <a:lstStyle/>
            <a:p>
              <a:pPr algn="ctr">
                <a:lnSpc>
                  <a:spcPct val="120000"/>
                </a:lnSpc>
              </a:pPr>
              <a:r>
                <a:rPr lang="en-US" sz="2000" b="1"/>
                <a:t>Order quantity</a:t>
              </a:r>
            </a:p>
            <a:p>
              <a:pPr algn="ctr">
                <a:lnSpc>
                  <a:spcPct val="120000"/>
                </a:lnSpc>
              </a:pPr>
              <a:r>
                <a:rPr lang="en-US" sz="2000" b="1"/>
                <a:t>2</a:t>
              </a:r>
            </a:p>
          </p:txBody>
        </p:sp>
        <p:sp>
          <p:nvSpPr>
            <p:cNvPr id="83975" name="Line 7"/>
            <p:cNvSpPr>
              <a:spLocks noChangeShapeType="1"/>
            </p:cNvSpPr>
            <p:nvPr/>
          </p:nvSpPr>
          <p:spPr bwMode="auto">
            <a:xfrm>
              <a:off x="1200" y="3056"/>
              <a:ext cx="1160" cy="0"/>
            </a:xfrm>
            <a:prstGeom prst="line">
              <a:avLst/>
            </a:prstGeom>
            <a:noFill/>
            <a:ln w="38100">
              <a:solidFill>
                <a:schemeClr val="tx1"/>
              </a:solidFill>
              <a:round/>
              <a:headEnd/>
              <a:tailEnd/>
            </a:ln>
            <a:effectLst/>
          </p:spPr>
          <p:txBody>
            <a:bodyPr wrap="none" anchor="ctr"/>
            <a:lstStyle/>
            <a:p>
              <a:endParaRPr lang="en-US"/>
            </a:p>
          </p:txBody>
        </p:sp>
        <p:sp>
          <p:nvSpPr>
            <p:cNvPr id="83976" name="AutoShape 8"/>
            <p:cNvSpPr>
              <a:spLocks noChangeArrowheads="1"/>
            </p:cNvSpPr>
            <p:nvPr/>
          </p:nvSpPr>
          <p:spPr bwMode="auto">
            <a:xfrm>
              <a:off x="1160" y="2848"/>
              <a:ext cx="1256" cy="440"/>
            </a:xfrm>
            <a:prstGeom prst="bracketPair">
              <a:avLst>
                <a:gd name="adj" fmla="val 16667"/>
              </a:avLst>
            </a:prstGeom>
            <a:noFill/>
            <a:ln w="38100">
              <a:solidFill>
                <a:schemeClr val="tx1"/>
              </a:solidFill>
              <a:round/>
              <a:headEnd/>
              <a:tailEnd/>
            </a:ln>
            <a:effectLst/>
          </p:spPr>
          <p:txBody>
            <a:bodyPr wrap="none" anchor="ctr"/>
            <a:lstStyle/>
            <a:p>
              <a:endParaRPr lang="en-US"/>
            </a:p>
          </p:txBody>
        </p:sp>
        <p:sp>
          <p:nvSpPr>
            <p:cNvPr id="83977" name="Rectangle 9"/>
            <p:cNvSpPr>
              <a:spLocks noChangeArrowheads="1"/>
            </p:cNvSpPr>
            <p:nvPr/>
          </p:nvSpPr>
          <p:spPr bwMode="auto">
            <a:xfrm>
              <a:off x="910" y="2935"/>
              <a:ext cx="4006" cy="250"/>
            </a:xfrm>
            <a:prstGeom prst="rect">
              <a:avLst/>
            </a:prstGeom>
            <a:noFill/>
            <a:ln w="9525">
              <a:noFill/>
              <a:miter lim="800000"/>
              <a:headEnd/>
              <a:tailEnd/>
            </a:ln>
            <a:effectLst/>
          </p:spPr>
          <p:txBody>
            <a:bodyPr wrap="none">
              <a:spAutoFit/>
            </a:bodyPr>
            <a:lstStyle/>
            <a:p>
              <a:r>
                <a:rPr lang="en-US" sz="2000" b="1"/>
                <a:t>=                                (Holding cost per unit per year)</a:t>
              </a:r>
            </a:p>
          </p:txBody>
        </p:sp>
      </p:grpSp>
      <p:grpSp>
        <p:nvGrpSpPr>
          <p:cNvPr id="83978" name="Group 10"/>
          <p:cNvGrpSpPr>
            <a:grpSpLocks/>
          </p:cNvGrpSpPr>
          <p:nvPr/>
        </p:nvGrpSpPr>
        <p:grpSpPr bwMode="auto">
          <a:xfrm>
            <a:off x="1444625" y="5281613"/>
            <a:ext cx="1320800" cy="701675"/>
            <a:chOff x="1134" y="3423"/>
            <a:chExt cx="832" cy="442"/>
          </a:xfrm>
        </p:grpSpPr>
        <p:sp>
          <p:nvSpPr>
            <p:cNvPr id="83979" name="Rectangle 11"/>
            <p:cNvSpPr>
              <a:spLocks noChangeArrowheads="1"/>
            </p:cNvSpPr>
            <p:nvPr/>
          </p:nvSpPr>
          <p:spPr bwMode="auto">
            <a:xfrm>
              <a:off x="1134" y="3503"/>
              <a:ext cx="832" cy="250"/>
            </a:xfrm>
            <a:prstGeom prst="rect">
              <a:avLst/>
            </a:prstGeom>
            <a:noFill/>
            <a:ln w="9525">
              <a:noFill/>
              <a:miter lim="800000"/>
              <a:headEnd/>
              <a:tailEnd/>
            </a:ln>
            <a:effectLst/>
          </p:spPr>
          <p:txBody>
            <a:bodyPr wrap="none">
              <a:spAutoFit/>
            </a:bodyPr>
            <a:lstStyle/>
            <a:p>
              <a:r>
                <a:rPr lang="en-US" sz="2000" b="1"/>
                <a:t>=         (</a:t>
              </a:r>
              <a:r>
                <a:rPr lang="en-US" sz="2000" b="1" i="1"/>
                <a:t>H</a:t>
              </a:r>
              <a:r>
                <a:rPr lang="en-US" sz="2000" b="1"/>
                <a:t>)</a:t>
              </a:r>
            </a:p>
          </p:txBody>
        </p:sp>
        <p:grpSp>
          <p:nvGrpSpPr>
            <p:cNvPr id="83980" name="Group 12"/>
            <p:cNvGrpSpPr>
              <a:grpSpLocks/>
            </p:cNvGrpSpPr>
            <p:nvPr/>
          </p:nvGrpSpPr>
          <p:grpSpPr bwMode="auto">
            <a:xfrm>
              <a:off x="1376" y="3423"/>
              <a:ext cx="272" cy="442"/>
              <a:chOff x="2400" y="3727"/>
              <a:chExt cx="272" cy="442"/>
            </a:xfrm>
          </p:grpSpPr>
          <p:sp>
            <p:nvSpPr>
              <p:cNvPr id="83981" name="Rectangle 13"/>
              <p:cNvSpPr>
                <a:spLocks noChangeArrowheads="1"/>
              </p:cNvSpPr>
              <p:nvPr/>
            </p:nvSpPr>
            <p:spPr bwMode="auto">
              <a:xfrm>
                <a:off x="2416" y="3727"/>
                <a:ext cx="240" cy="442"/>
              </a:xfrm>
              <a:prstGeom prst="rect">
                <a:avLst/>
              </a:prstGeom>
              <a:noFill/>
              <a:ln w="9525">
                <a:noFill/>
                <a:miter lim="800000"/>
                <a:headEnd/>
                <a:tailEnd/>
              </a:ln>
              <a:effectLst/>
            </p:spPr>
            <p:txBody>
              <a:bodyPr wrap="none">
                <a:spAutoFit/>
              </a:bodyPr>
              <a:lstStyle/>
              <a:p>
                <a:pPr algn="ctr"/>
                <a:r>
                  <a:rPr lang="en-US" sz="2000" b="1" i="1"/>
                  <a:t>Q</a:t>
                </a:r>
              </a:p>
              <a:p>
                <a:pPr algn="ctr"/>
                <a:r>
                  <a:rPr lang="en-US" sz="2000" b="1"/>
                  <a:t>2</a:t>
                </a:r>
              </a:p>
            </p:txBody>
          </p:sp>
          <p:sp>
            <p:nvSpPr>
              <p:cNvPr id="83982" name="Line 14"/>
              <p:cNvSpPr>
                <a:spLocks noChangeShapeType="1"/>
              </p:cNvSpPr>
              <p:nvPr/>
            </p:nvSpPr>
            <p:spPr bwMode="auto">
              <a:xfrm>
                <a:off x="2456" y="3944"/>
                <a:ext cx="160" cy="0"/>
              </a:xfrm>
              <a:prstGeom prst="line">
                <a:avLst/>
              </a:prstGeom>
              <a:noFill/>
              <a:ln w="38100">
                <a:solidFill>
                  <a:schemeClr val="tx1"/>
                </a:solidFill>
                <a:round/>
                <a:headEnd/>
                <a:tailEnd/>
              </a:ln>
              <a:effectLst/>
            </p:spPr>
            <p:txBody>
              <a:bodyPr wrap="none" anchor="ctr"/>
              <a:lstStyle/>
              <a:p>
                <a:endParaRPr lang="en-US"/>
              </a:p>
            </p:txBody>
          </p:sp>
          <p:sp>
            <p:nvSpPr>
              <p:cNvPr id="83983" name="AutoShape 15"/>
              <p:cNvSpPr>
                <a:spLocks noChangeArrowheads="1"/>
              </p:cNvSpPr>
              <p:nvPr/>
            </p:nvSpPr>
            <p:spPr bwMode="auto">
              <a:xfrm>
                <a:off x="2400" y="3752"/>
                <a:ext cx="272" cy="384"/>
              </a:xfrm>
              <a:prstGeom prst="bracketPair">
                <a:avLst>
                  <a:gd name="adj" fmla="val 16667"/>
                </a:avLst>
              </a:prstGeom>
              <a:noFill/>
              <a:ln w="38100">
                <a:solidFill>
                  <a:schemeClr val="tx1"/>
                </a:solidFill>
                <a:round/>
                <a:headEnd/>
                <a:tailEnd/>
              </a:ln>
              <a:effectLst/>
            </p:spPr>
            <p:txBody>
              <a:bodyPr wrap="none" anchor="ctr"/>
              <a:lstStyle/>
              <a:p>
                <a:endParaRPr lang="en-US"/>
              </a:p>
            </p:txBody>
          </p:sp>
        </p:grpSp>
      </p:grpSp>
      <p:sp>
        <p:nvSpPr>
          <p:cNvPr id="83984" name="Rectangle 16"/>
          <p:cNvSpPr>
            <a:spLocks noChangeArrowheads="1"/>
          </p:cNvSpPr>
          <p:nvPr/>
        </p:nvSpPr>
        <p:spPr bwMode="auto">
          <a:xfrm>
            <a:off x="5461000" y="622300"/>
            <a:ext cx="3479800" cy="1384300"/>
          </a:xfrm>
          <a:prstGeom prst="rect">
            <a:avLst/>
          </a:prstGeom>
          <a:solidFill>
            <a:schemeClr val="accent2"/>
          </a:solidFill>
          <a:ln w="9525">
            <a:solidFill>
              <a:schemeClr val="tx1"/>
            </a:solidFill>
            <a:miter lim="800000"/>
            <a:headEnd/>
            <a:tailEnd/>
          </a:ln>
          <a:effectLst/>
        </p:spPr>
        <p:txBody>
          <a:bodyPr wrap="none" anchor="ctr"/>
          <a:lstStyle/>
          <a:p>
            <a:endParaRPr lang="en-US"/>
          </a:p>
        </p:txBody>
      </p:sp>
      <p:grpSp>
        <p:nvGrpSpPr>
          <p:cNvPr id="83985" name="Group 17"/>
          <p:cNvGrpSpPr>
            <a:grpSpLocks/>
          </p:cNvGrpSpPr>
          <p:nvPr/>
        </p:nvGrpSpPr>
        <p:grpSpPr bwMode="auto">
          <a:xfrm>
            <a:off x="5775325" y="747713"/>
            <a:ext cx="2895600" cy="641350"/>
            <a:chOff x="3702" y="487"/>
            <a:chExt cx="1824" cy="404"/>
          </a:xfrm>
        </p:grpSpPr>
        <p:sp>
          <p:nvSpPr>
            <p:cNvPr id="83986" name="Rectangle 18"/>
            <p:cNvSpPr>
              <a:spLocks noChangeArrowheads="1"/>
            </p:cNvSpPr>
            <p:nvPr/>
          </p:nvSpPr>
          <p:spPr bwMode="auto">
            <a:xfrm>
              <a:off x="3702" y="575"/>
              <a:ext cx="1824" cy="231"/>
            </a:xfrm>
            <a:prstGeom prst="rect">
              <a:avLst/>
            </a:prstGeom>
            <a:noFill/>
            <a:ln w="9525">
              <a:noFill/>
              <a:miter lim="800000"/>
              <a:headEnd/>
              <a:tailEnd/>
            </a:ln>
            <a:effectLst/>
          </p:spPr>
          <p:txBody>
            <a:bodyPr wrap="none">
              <a:spAutoFit/>
            </a:bodyPr>
            <a:lstStyle/>
            <a:p>
              <a:r>
                <a:rPr lang="en-US" sz="1800" b="1"/>
                <a:t>Annual setup cost =      </a:t>
              </a:r>
              <a:r>
                <a:rPr lang="en-US" sz="1800" b="1" i="1"/>
                <a:t>S</a:t>
              </a:r>
            </a:p>
          </p:txBody>
        </p:sp>
        <p:sp>
          <p:nvSpPr>
            <p:cNvPr id="83987" name="Rectangle 19"/>
            <p:cNvSpPr>
              <a:spLocks noChangeArrowheads="1"/>
            </p:cNvSpPr>
            <p:nvPr/>
          </p:nvSpPr>
          <p:spPr bwMode="auto">
            <a:xfrm>
              <a:off x="5166" y="487"/>
              <a:ext cx="228" cy="404"/>
            </a:xfrm>
            <a:prstGeom prst="rect">
              <a:avLst/>
            </a:prstGeom>
            <a:noFill/>
            <a:ln w="9525">
              <a:noFill/>
              <a:miter lim="800000"/>
              <a:headEnd/>
              <a:tailEnd/>
            </a:ln>
            <a:effectLst/>
          </p:spPr>
          <p:txBody>
            <a:bodyPr wrap="none">
              <a:spAutoFit/>
            </a:bodyPr>
            <a:lstStyle/>
            <a:p>
              <a:pPr algn="ctr"/>
              <a:r>
                <a:rPr lang="en-US" sz="1800" b="1" i="1"/>
                <a:t>D</a:t>
              </a:r>
            </a:p>
            <a:p>
              <a:pPr algn="ctr"/>
              <a:r>
                <a:rPr lang="en-US" sz="1800" b="1" i="1"/>
                <a:t>Q</a:t>
              </a:r>
            </a:p>
          </p:txBody>
        </p:sp>
        <p:sp>
          <p:nvSpPr>
            <p:cNvPr id="83988" name="Line 20"/>
            <p:cNvSpPr>
              <a:spLocks noChangeShapeType="1"/>
            </p:cNvSpPr>
            <p:nvPr/>
          </p:nvSpPr>
          <p:spPr bwMode="auto">
            <a:xfrm>
              <a:off x="5200" y="688"/>
              <a:ext cx="160" cy="0"/>
            </a:xfrm>
            <a:prstGeom prst="line">
              <a:avLst/>
            </a:prstGeom>
            <a:noFill/>
            <a:ln w="38100">
              <a:solidFill>
                <a:schemeClr val="tx1"/>
              </a:solidFill>
              <a:round/>
              <a:headEnd/>
              <a:tailEnd/>
            </a:ln>
            <a:effectLst/>
          </p:spPr>
          <p:txBody>
            <a:bodyPr wrap="none" anchor="ctr"/>
            <a:lstStyle/>
            <a:p>
              <a:endParaRPr lang="en-US"/>
            </a:p>
          </p:txBody>
        </p:sp>
      </p:grpSp>
      <p:grpSp>
        <p:nvGrpSpPr>
          <p:cNvPr id="83989" name="Group 21"/>
          <p:cNvGrpSpPr>
            <a:grpSpLocks/>
          </p:cNvGrpSpPr>
          <p:nvPr/>
        </p:nvGrpSpPr>
        <p:grpSpPr bwMode="auto">
          <a:xfrm>
            <a:off x="5648325" y="1243013"/>
            <a:ext cx="3187700" cy="641350"/>
            <a:chOff x="3670" y="743"/>
            <a:chExt cx="2008" cy="404"/>
          </a:xfrm>
        </p:grpSpPr>
        <p:sp>
          <p:nvSpPr>
            <p:cNvPr id="83990" name="Rectangle 22"/>
            <p:cNvSpPr>
              <a:spLocks noChangeArrowheads="1"/>
            </p:cNvSpPr>
            <p:nvPr/>
          </p:nvSpPr>
          <p:spPr bwMode="auto">
            <a:xfrm>
              <a:off x="3670" y="831"/>
              <a:ext cx="2008" cy="231"/>
            </a:xfrm>
            <a:prstGeom prst="rect">
              <a:avLst/>
            </a:prstGeom>
            <a:noFill/>
            <a:ln w="9525">
              <a:noFill/>
              <a:miter lim="800000"/>
              <a:headEnd/>
              <a:tailEnd/>
            </a:ln>
            <a:effectLst/>
          </p:spPr>
          <p:txBody>
            <a:bodyPr wrap="none">
              <a:spAutoFit/>
            </a:bodyPr>
            <a:lstStyle/>
            <a:p>
              <a:r>
                <a:rPr lang="en-US" sz="1800" b="1"/>
                <a:t>Annual holding cost =       </a:t>
              </a:r>
              <a:r>
                <a:rPr lang="en-US" sz="1800" b="1" i="1"/>
                <a:t>H</a:t>
              </a:r>
            </a:p>
          </p:txBody>
        </p:sp>
        <p:grpSp>
          <p:nvGrpSpPr>
            <p:cNvPr id="83991" name="Group 23"/>
            <p:cNvGrpSpPr>
              <a:grpSpLocks/>
            </p:cNvGrpSpPr>
            <p:nvPr/>
          </p:nvGrpSpPr>
          <p:grpSpPr bwMode="auto">
            <a:xfrm>
              <a:off x="5294" y="743"/>
              <a:ext cx="228" cy="404"/>
              <a:chOff x="4062" y="3543"/>
              <a:chExt cx="228" cy="404"/>
            </a:xfrm>
          </p:grpSpPr>
          <p:sp>
            <p:nvSpPr>
              <p:cNvPr id="83992" name="Rectangle 24"/>
              <p:cNvSpPr>
                <a:spLocks noChangeArrowheads="1"/>
              </p:cNvSpPr>
              <p:nvPr/>
            </p:nvSpPr>
            <p:spPr bwMode="auto">
              <a:xfrm>
                <a:off x="4062" y="3543"/>
                <a:ext cx="228" cy="404"/>
              </a:xfrm>
              <a:prstGeom prst="rect">
                <a:avLst/>
              </a:prstGeom>
              <a:noFill/>
              <a:ln w="9525">
                <a:noFill/>
                <a:miter lim="800000"/>
                <a:headEnd/>
                <a:tailEnd/>
              </a:ln>
              <a:effectLst/>
            </p:spPr>
            <p:txBody>
              <a:bodyPr wrap="none">
                <a:spAutoFit/>
              </a:bodyPr>
              <a:lstStyle/>
              <a:p>
                <a:pPr algn="ctr"/>
                <a:r>
                  <a:rPr lang="en-US" sz="1800" b="1" i="1"/>
                  <a:t>Q</a:t>
                </a:r>
              </a:p>
              <a:p>
                <a:pPr algn="ctr"/>
                <a:r>
                  <a:rPr lang="en-US" sz="1800" b="1"/>
                  <a:t>2</a:t>
                </a:r>
              </a:p>
            </p:txBody>
          </p:sp>
          <p:sp>
            <p:nvSpPr>
              <p:cNvPr id="83993" name="Line 25"/>
              <p:cNvSpPr>
                <a:spLocks noChangeShapeType="1"/>
              </p:cNvSpPr>
              <p:nvPr/>
            </p:nvSpPr>
            <p:spPr bwMode="auto">
              <a:xfrm>
                <a:off x="4096" y="3744"/>
                <a:ext cx="160" cy="0"/>
              </a:xfrm>
              <a:prstGeom prst="line">
                <a:avLst/>
              </a:prstGeom>
              <a:noFill/>
              <a:ln w="38100">
                <a:solidFill>
                  <a:schemeClr val="tx1"/>
                </a:solidFill>
                <a:round/>
                <a:headEnd/>
                <a:tailEnd/>
              </a:ln>
              <a:effectLst/>
            </p:spPr>
            <p:txBody>
              <a:bodyPr wrap="none" anchor="ctr"/>
              <a:lstStyle/>
              <a:p>
                <a:endParaRPr lang="en-US"/>
              </a:p>
            </p:txBody>
          </p:sp>
        </p:grpSp>
      </p:grpSp>
    </p:spTree>
  </p:cSld>
  <p:clrMapOvr>
    <a:masterClrMapping/>
  </p:clrMapOvr>
  <p:transition>
    <p:strips/>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1000"/>
                                  </p:stCondLst>
                                  <p:childTnLst>
                                    <p:set>
                                      <p:cBhvr>
                                        <p:cTn id="6" dur="1" fill="hold">
                                          <p:stCondLst>
                                            <p:cond delay="0"/>
                                          </p:stCondLst>
                                        </p:cTn>
                                        <p:tgtEl>
                                          <p:spTgt spid="83972"/>
                                        </p:tgtEl>
                                        <p:attrNameLst>
                                          <p:attrName>style.visibility</p:attrName>
                                        </p:attrNameLst>
                                      </p:cBhvr>
                                      <p:to>
                                        <p:strVal val="visible"/>
                                      </p:to>
                                    </p:set>
                                    <p:animEffect transition="in" filter="wipe(left)">
                                      <p:cBhvr>
                                        <p:cTn id="7" dur="500"/>
                                        <p:tgtEl>
                                          <p:spTgt spid="83972"/>
                                        </p:tgtEl>
                                      </p:cBhvr>
                                    </p:animEffect>
                                  </p:childTnLst>
                                </p:cTn>
                              </p:par>
                            </p:childTnLst>
                          </p:cTn>
                        </p:par>
                        <p:par>
                          <p:cTn id="8" fill="hold">
                            <p:stCondLst>
                              <p:cond delay="1500"/>
                            </p:stCondLst>
                            <p:childTnLst>
                              <p:par>
                                <p:cTn id="9" presetID="22" presetClass="entr" presetSubtype="8" fill="hold" nodeType="afterEffect">
                                  <p:stCondLst>
                                    <p:cond delay="1000"/>
                                  </p:stCondLst>
                                  <p:childTnLst>
                                    <p:set>
                                      <p:cBhvr>
                                        <p:cTn id="10" dur="1" fill="hold">
                                          <p:stCondLst>
                                            <p:cond delay="0"/>
                                          </p:stCondLst>
                                        </p:cTn>
                                        <p:tgtEl>
                                          <p:spTgt spid="83973"/>
                                        </p:tgtEl>
                                        <p:attrNameLst>
                                          <p:attrName>style.visibility</p:attrName>
                                        </p:attrNameLst>
                                      </p:cBhvr>
                                      <p:to>
                                        <p:strVal val="visible"/>
                                      </p:to>
                                    </p:set>
                                    <p:animEffect transition="in" filter="wipe(left)">
                                      <p:cBhvr>
                                        <p:cTn id="11" dur="500"/>
                                        <p:tgtEl>
                                          <p:spTgt spid="83973"/>
                                        </p:tgtEl>
                                      </p:cBhvr>
                                    </p:animEffect>
                                  </p:childTnLst>
                                </p:cTn>
                              </p:par>
                            </p:childTnLst>
                          </p:cTn>
                        </p:par>
                        <p:par>
                          <p:cTn id="12" fill="hold">
                            <p:stCondLst>
                              <p:cond delay="3000"/>
                            </p:stCondLst>
                            <p:childTnLst>
                              <p:par>
                                <p:cTn id="13" presetID="22" presetClass="entr" presetSubtype="8" fill="hold" nodeType="afterEffect">
                                  <p:stCondLst>
                                    <p:cond delay="1000"/>
                                  </p:stCondLst>
                                  <p:childTnLst>
                                    <p:set>
                                      <p:cBhvr>
                                        <p:cTn id="14" dur="1" fill="hold">
                                          <p:stCondLst>
                                            <p:cond delay="0"/>
                                          </p:stCondLst>
                                        </p:cTn>
                                        <p:tgtEl>
                                          <p:spTgt spid="83978"/>
                                        </p:tgtEl>
                                        <p:attrNameLst>
                                          <p:attrName>style.visibility</p:attrName>
                                        </p:attrNameLst>
                                      </p:cBhvr>
                                      <p:to>
                                        <p:strVal val="visible"/>
                                      </p:to>
                                    </p:set>
                                    <p:animEffect transition="in" filter="wipe(left)">
                                      <p:cBhvr>
                                        <p:cTn id="15" dur="500"/>
                                        <p:tgtEl>
                                          <p:spTgt spid="83978"/>
                                        </p:tgtEl>
                                      </p:cBhvr>
                                    </p:animEffect>
                                  </p:childTnLst>
                                </p:cTn>
                              </p:par>
                            </p:childTnLst>
                          </p:cTn>
                        </p:par>
                      </p:childTnLst>
                    </p:cTn>
                  </p:par>
                  <p:par>
                    <p:cTn id="16" fill="hold">
                      <p:stCondLst>
                        <p:cond delay="indefinite"/>
                      </p:stCondLst>
                      <p:childTnLst>
                        <p:par>
                          <p:cTn id="17" fill="hold">
                            <p:stCondLst>
                              <p:cond delay="0"/>
                            </p:stCondLst>
                            <p:childTnLst>
                              <p:par>
                                <p:cTn id="18" presetID="22" presetClass="entr" presetSubtype="8" fill="hold" nodeType="clickEffect">
                                  <p:stCondLst>
                                    <p:cond delay="0"/>
                                  </p:stCondLst>
                                  <p:childTnLst>
                                    <p:set>
                                      <p:cBhvr>
                                        <p:cTn id="19" dur="1" fill="hold">
                                          <p:stCondLst>
                                            <p:cond delay="0"/>
                                          </p:stCondLst>
                                        </p:cTn>
                                        <p:tgtEl>
                                          <p:spTgt spid="83989"/>
                                        </p:tgtEl>
                                        <p:attrNameLst>
                                          <p:attrName>style.visibility</p:attrName>
                                        </p:attrNameLst>
                                      </p:cBhvr>
                                      <p:to>
                                        <p:strVal val="visible"/>
                                      </p:to>
                                    </p:set>
                                    <p:animEffect transition="in" filter="wipe(left)">
                                      <p:cBhvr>
                                        <p:cTn id="20" dur="500"/>
                                        <p:tgtEl>
                                          <p:spTgt spid="8398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3972" grpId="0" autoUpdateAnimBg="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Footer Placeholder 3"/>
          <p:cNvSpPr>
            <a:spLocks noGrp="1"/>
          </p:cNvSpPr>
          <p:nvPr>
            <p:ph type="ftr" sz="quarter" idx="10"/>
          </p:nvPr>
        </p:nvSpPr>
        <p:spPr/>
        <p:txBody>
          <a:bodyPr/>
          <a:lstStyle/>
          <a:p>
            <a:r>
              <a:rPr lang="en-AU"/>
              <a:t>© 2011 Pearson Education</a:t>
            </a:r>
            <a:endParaRPr lang="en-US"/>
          </a:p>
        </p:txBody>
      </p:sp>
      <p:sp>
        <p:nvSpPr>
          <p:cNvPr id="86018" name="Rectangle 2"/>
          <p:cNvSpPr>
            <a:spLocks noGrp="1" noChangeArrowheads="1"/>
          </p:cNvSpPr>
          <p:nvPr>
            <p:ph type="title"/>
          </p:nvPr>
        </p:nvSpPr>
        <p:spPr>
          <a:xfrm>
            <a:off x="685800" y="520700"/>
            <a:ext cx="7772400" cy="863600"/>
          </a:xfrm>
          <a:noFill/>
          <a:ln/>
        </p:spPr>
        <p:txBody>
          <a:bodyPr/>
          <a:lstStyle/>
          <a:p>
            <a:r>
              <a:rPr lang="en-US" sz="4000"/>
              <a:t>The EOQ Model</a:t>
            </a:r>
          </a:p>
        </p:txBody>
      </p:sp>
      <p:sp>
        <p:nvSpPr>
          <p:cNvPr id="86019" name="Rectangle 3"/>
          <p:cNvSpPr>
            <a:spLocks noChangeArrowheads="1"/>
          </p:cNvSpPr>
          <p:nvPr/>
        </p:nvSpPr>
        <p:spPr bwMode="auto">
          <a:xfrm>
            <a:off x="615950" y="1444625"/>
            <a:ext cx="6519863" cy="1616075"/>
          </a:xfrm>
          <a:prstGeom prst="rect">
            <a:avLst/>
          </a:prstGeom>
          <a:noFill/>
          <a:ln w="9525">
            <a:noFill/>
            <a:miter lim="800000"/>
            <a:headEnd/>
            <a:tailEnd/>
          </a:ln>
          <a:effectLst/>
        </p:spPr>
        <p:txBody>
          <a:bodyPr wrap="none">
            <a:spAutoFit/>
          </a:bodyPr>
          <a:lstStyle/>
          <a:p>
            <a:pPr>
              <a:tabLst>
                <a:tab pos="381000" algn="r"/>
                <a:tab pos="571500" algn="l"/>
              </a:tabLst>
            </a:pPr>
            <a:r>
              <a:rPr lang="en-US" sz="2000" b="1"/>
              <a:t>	</a:t>
            </a:r>
            <a:r>
              <a:rPr lang="en-US" sz="2000" b="1" i="1"/>
              <a:t>Q</a:t>
            </a:r>
            <a:r>
              <a:rPr lang="en-US" sz="2000" b="1"/>
              <a:t>	= Number of pieces per order</a:t>
            </a:r>
          </a:p>
          <a:p>
            <a:pPr>
              <a:tabLst>
                <a:tab pos="381000" algn="r"/>
                <a:tab pos="571500" algn="l"/>
              </a:tabLst>
            </a:pPr>
            <a:r>
              <a:rPr lang="en-US" sz="2000" b="1"/>
              <a:t>	</a:t>
            </a:r>
            <a:r>
              <a:rPr lang="en-US" sz="2000" b="1" i="1"/>
              <a:t>Q</a:t>
            </a:r>
            <a:r>
              <a:rPr lang="en-US" sz="2000" b="1"/>
              <a:t>*	= Optimal number of pieces per order (EOQ)</a:t>
            </a:r>
          </a:p>
          <a:p>
            <a:pPr>
              <a:tabLst>
                <a:tab pos="381000" algn="r"/>
                <a:tab pos="571500" algn="l"/>
              </a:tabLst>
            </a:pPr>
            <a:r>
              <a:rPr lang="en-US" sz="2000" b="1"/>
              <a:t>	</a:t>
            </a:r>
            <a:r>
              <a:rPr lang="en-US" sz="2000" b="1" i="1"/>
              <a:t>D</a:t>
            </a:r>
            <a:r>
              <a:rPr lang="en-US" sz="2000" b="1"/>
              <a:t>	= Annual demand in units for the inventory item</a:t>
            </a:r>
          </a:p>
          <a:p>
            <a:pPr>
              <a:tabLst>
                <a:tab pos="381000" algn="r"/>
                <a:tab pos="571500" algn="l"/>
              </a:tabLst>
            </a:pPr>
            <a:r>
              <a:rPr lang="en-US" sz="2000" b="1"/>
              <a:t>	</a:t>
            </a:r>
            <a:r>
              <a:rPr lang="en-US" sz="2000" b="1" i="1"/>
              <a:t>S</a:t>
            </a:r>
            <a:r>
              <a:rPr lang="en-US" sz="2000" b="1"/>
              <a:t>	= Setup or ordering cost for each order</a:t>
            </a:r>
          </a:p>
          <a:p>
            <a:pPr>
              <a:tabLst>
                <a:tab pos="381000" algn="r"/>
                <a:tab pos="571500" algn="l"/>
              </a:tabLst>
            </a:pPr>
            <a:r>
              <a:rPr lang="en-US" sz="2000" b="1"/>
              <a:t>	</a:t>
            </a:r>
            <a:r>
              <a:rPr lang="en-US" sz="2000" b="1" i="1"/>
              <a:t>H</a:t>
            </a:r>
            <a:r>
              <a:rPr lang="en-US" sz="2000" b="1"/>
              <a:t>	= Holding or carrying cost per unit per year</a:t>
            </a:r>
          </a:p>
        </p:txBody>
      </p:sp>
      <p:sp>
        <p:nvSpPr>
          <p:cNvPr id="86020" name="Rectangle 4"/>
          <p:cNvSpPr>
            <a:spLocks noChangeArrowheads="1"/>
          </p:cNvSpPr>
          <p:nvPr/>
        </p:nvSpPr>
        <p:spPr bwMode="auto">
          <a:xfrm>
            <a:off x="1077913" y="3340100"/>
            <a:ext cx="6988175" cy="641350"/>
          </a:xfrm>
          <a:prstGeom prst="rect">
            <a:avLst/>
          </a:prstGeom>
          <a:noFill/>
          <a:ln w="9525">
            <a:noFill/>
            <a:miter lim="800000"/>
            <a:headEnd/>
            <a:tailEnd/>
          </a:ln>
          <a:effectLst/>
        </p:spPr>
        <p:txBody>
          <a:bodyPr>
            <a:spAutoFit/>
          </a:bodyPr>
          <a:lstStyle/>
          <a:p>
            <a:pPr algn="ctr">
              <a:lnSpc>
                <a:spcPct val="90000"/>
              </a:lnSpc>
              <a:tabLst>
                <a:tab pos="2578100" algn="l"/>
              </a:tabLst>
            </a:pPr>
            <a:r>
              <a:rPr lang="en-US" sz="2000" b="1"/>
              <a:t>Optimal order quantity is found when annual setup cost equals annual holding cost</a:t>
            </a:r>
          </a:p>
        </p:txBody>
      </p:sp>
      <p:sp>
        <p:nvSpPr>
          <p:cNvPr id="86021" name="Rectangle 5"/>
          <p:cNvSpPr>
            <a:spLocks noChangeArrowheads="1"/>
          </p:cNvSpPr>
          <p:nvPr/>
        </p:nvSpPr>
        <p:spPr bwMode="auto">
          <a:xfrm>
            <a:off x="5461000" y="622300"/>
            <a:ext cx="3479800" cy="1384300"/>
          </a:xfrm>
          <a:prstGeom prst="rect">
            <a:avLst/>
          </a:prstGeom>
          <a:solidFill>
            <a:schemeClr val="accent2"/>
          </a:solidFill>
          <a:ln w="9525">
            <a:solidFill>
              <a:schemeClr val="tx1"/>
            </a:solidFill>
            <a:miter lim="800000"/>
            <a:headEnd/>
            <a:tailEnd/>
          </a:ln>
          <a:effectLst/>
        </p:spPr>
        <p:txBody>
          <a:bodyPr wrap="none" anchor="ctr"/>
          <a:lstStyle/>
          <a:p>
            <a:endParaRPr lang="en-US"/>
          </a:p>
        </p:txBody>
      </p:sp>
      <p:grpSp>
        <p:nvGrpSpPr>
          <p:cNvPr id="86022" name="Group 6"/>
          <p:cNvGrpSpPr>
            <a:grpSpLocks/>
          </p:cNvGrpSpPr>
          <p:nvPr/>
        </p:nvGrpSpPr>
        <p:grpSpPr bwMode="auto">
          <a:xfrm>
            <a:off x="5775325" y="747713"/>
            <a:ext cx="2895600" cy="641350"/>
            <a:chOff x="3702" y="487"/>
            <a:chExt cx="1824" cy="404"/>
          </a:xfrm>
        </p:grpSpPr>
        <p:sp>
          <p:nvSpPr>
            <p:cNvPr id="86023" name="Rectangle 7"/>
            <p:cNvSpPr>
              <a:spLocks noChangeArrowheads="1"/>
            </p:cNvSpPr>
            <p:nvPr/>
          </p:nvSpPr>
          <p:spPr bwMode="auto">
            <a:xfrm>
              <a:off x="3702" y="575"/>
              <a:ext cx="1824" cy="231"/>
            </a:xfrm>
            <a:prstGeom prst="rect">
              <a:avLst/>
            </a:prstGeom>
            <a:noFill/>
            <a:ln w="9525">
              <a:noFill/>
              <a:miter lim="800000"/>
              <a:headEnd/>
              <a:tailEnd/>
            </a:ln>
            <a:effectLst/>
          </p:spPr>
          <p:txBody>
            <a:bodyPr wrap="none">
              <a:spAutoFit/>
            </a:bodyPr>
            <a:lstStyle/>
            <a:p>
              <a:r>
                <a:rPr lang="en-US" sz="1800" b="1"/>
                <a:t>Annual setup cost =      </a:t>
              </a:r>
              <a:r>
                <a:rPr lang="en-US" sz="1800" b="1" i="1"/>
                <a:t>S</a:t>
              </a:r>
            </a:p>
          </p:txBody>
        </p:sp>
        <p:sp>
          <p:nvSpPr>
            <p:cNvPr id="86024" name="Rectangle 8"/>
            <p:cNvSpPr>
              <a:spLocks noChangeArrowheads="1"/>
            </p:cNvSpPr>
            <p:nvPr/>
          </p:nvSpPr>
          <p:spPr bwMode="auto">
            <a:xfrm>
              <a:off x="5166" y="487"/>
              <a:ext cx="228" cy="404"/>
            </a:xfrm>
            <a:prstGeom prst="rect">
              <a:avLst/>
            </a:prstGeom>
            <a:noFill/>
            <a:ln w="9525">
              <a:noFill/>
              <a:miter lim="800000"/>
              <a:headEnd/>
              <a:tailEnd/>
            </a:ln>
            <a:effectLst/>
          </p:spPr>
          <p:txBody>
            <a:bodyPr wrap="none">
              <a:spAutoFit/>
            </a:bodyPr>
            <a:lstStyle/>
            <a:p>
              <a:pPr algn="ctr"/>
              <a:r>
                <a:rPr lang="en-US" sz="1800" b="1" i="1"/>
                <a:t>D</a:t>
              </a:r>
            </a:p>
            <a:p>
              <a:pPr algn="ctr"/>
              <a:r>
                <a:rPr lang="en-US" sz="1800" b="1" i="1"/>
                <a:t>Q</a:t>
              </a:r>
            </a:p>
          </p:txBody>
        </p:sp>
        <p:sp>
          <p:nvSpPr>
            <p:cNvPr id="86025" name="Line 9"/>
            <p:cNvSpPr>
              <a:spLocks noChangeShapeType="1"/>
            </p:cNvSpPr>
            <p:nvPr/>
          </p:nvSpPr>
          <p:spPr bwMode="auto">
            <a:xfrm>
              <a:off x="5200" y="688"/>
              <a:ext cx="160" cy="0"/>
            </a:xfrm>
            <a:prstGeom prst="line">
              <a:avLst/>
            </a:prstGeom>
            <a:noFill/>
            <a:ln w="38100">
              <a:solidFill>
                <a:schemeClr val="tx1"/>
              </a:solidFill>
              <a:round/>
              <a:headEnd/>
              <a:tailEnd/>
            </a:ln>
            <a:effectLst/>
          </p:spPr>
          <p:txBody>
            <a:bodyPr wrap="none" anchor="ctr"/>
            <a:lstStyle/>
            <a:p>
              <a:endParaRPr lang="en-US"/>
            </a:p>
          </p:txBody>
        </p:sp>
      </p:grpSp>
      <p:grpSp>
        <p:nvGrpSpPr>
          <p:cNvPr id="86026" name="Group 10"/>
          <p:cNvGrpSpPr>
            <a:grpSpLocks/>
          </p:cNvGrpSpPr>
          <p:nvPr/>
        </p:nvGrpSpPr>
        <p:grpSpPr bwMode="auto">
          <a:xfrm>
            <a:off x="5648325" y="1243013"/>
            <a:ext cx="3187700" cy="641350"/>
            <a:chOff x="3670" y="743"/>
            <a:chExt cx="2008" cy="404"/>
          </a:xfrm>
        </p:grpSpPr>
        <p:sp>
          <p:nvSpPr>
            <p:cNvPr id="86027" name="Rectangle 11"/>
            <p:cNvSpPr>
              <a:spLocks noChangeArrowheads="1"/>
            </p:cNvSpPr>
            <p:nvPr/>
          </p:nvSpPr>
          <p:spPr bwMode="auto">
            <a:xfrm>
              <a:off x="3670" y="831"/>
              <a:ext cx="2008" cy="231"/>
            </a:xfrm>
            <a:prstGeom prst="rect">
              <a:avLst/>
            </a:prstGeom>
            <a:noFill/>
            <a:ln w="9525">
              <a:noFill/>
              <a:miter lim="800000"/>
              <a:headEnd/>
              <a:tailEnd/>
            </a:ln>
            <a:effectLst/>
          </p:spPr>
          <p:txBody>
            <a:bodyPr wrap="none">
              <a:spAutoFit/>
            </a:bodyPr>
            <a:lstStyle/>
            <a:p>
              <a:r>
                <a:rPr lang="en-US" sz="1800" b="1"/>
                <a:t>Annual holding cost =       </a:t>
              </a:r>
              <a:r>
                <a:rPr lang="en-US" sz="1800" b="1" i="1"/>
                <a:t>H</a:t>
              </a:r>
            </a:p>
          </p:txBody>
        </p:sp>
        <p:grpSp>
          <p:nvGrpSpPr>
            <p:cNvPr id="86028" name="Group 12"/>
            <p:cNvGrpSpPr>
              <a:grpSpLocks/>
            </p:cNvGrpSpPr>
            <p:nvPr/>
          </p:nvGrpSpPr>
          <p:grpSpPr bwMode="auto">
            <a:xfrm>
              <a:off x="5294" y="743"/>
              <a:ext cx="228" cy="404"/>
              <a:chOff x="4062" y="3543"/>
              <a:chExt cx="228" cy="404"/>
            </a:xfrm>
          </p:grpSpPr>
          <p:sp>
            <p:nvSpPr>
              <p:cNvPr id="86029" name="Rectangle 13"/>
              <p:cNvSpPr>
                <a:spLocks noChangeArrowheads="1"/>
              </p:cNvSpPr>
              <p:nvPr/>
            </p:nvSpPr>
            <p:spPr bwMode="auto">
              <a:xfrm>
                <a:off x="4062" y="3543"/>
                <a:ext cx="228" cy="404"/>
              </a:xfrm>
              <a:prstGeom prst="rect">
                <a:avLst/>
              </a:prstGeom>
              <a:noFill/>
              <a:ln w="9525">
                <a:noFill/>
                <a:miter lim="800000"/>
                <a:headEnd/>
                <a:tailEnd/>
              </a:ln>
              <a:effectLst/>
            </p:spPr>
            <p:txBody>
              <a:bodyPr wrap="none">
                <a:spAutoFit/>
              </a:bodyPr>
              <a:lstStyle/>
              <a:p>
                <a:pPr algn="ctr"/>
                <a:r>
                  <a:rPr lang="en-US" sz="1800" b="1" i="1"/>
                  <a:t>Q</a:t>
                </a:r>
              </a:p>
              <a:p>
                <a:pPr algn="ctr"/>
                <a:r>
                  <a:rPr lang="en-US" sz="1800" b="1"/>
                  <a:t>2</a:t>
                </a:r>
              </a:p>
            </p:txBody>
          </p:sp>
          <p:sp>
            <p:nvSpPr>
              <p:cNvPr id="86030" name="Line 14"/>
              <p:cNvSpPr>
                <a:spLocks noChangeShapeType="1"/>
              </p:cNvSpPr>
              <p:nvPr/>
            </p:nvSpPr>
            <p:spPr bwMode="auto">
              <a:xfrm>
                <a:off x="4096" y="3744"/>
                <a:ext cx="160" cy="0"/>
              </a:xfrm>
              <a:prstGeom prst="line">
                <a:avLst/>
              </a:prstGeom>
              <a:noFill/>
              <a:ln w="38100">
                <a:solidFill>
                  <a:schemeClr val="tx1"/>
                </a:solidFill>
                <a:round/>
                <a:headEnd/>
                <a:tailEnd/>
              </a:ln>
              <a:effectLst/>
            </p:spPr>
            <p:txBody>
              <a:bodyPr wrap="none" anchor="ctr"/>
              <a:lstStyle/>
              <a:p>
                <a:endParaRPr lang="en-US"/>
              </a:p>
            </p:txBody>
          </p:sp>
        </p:grpSp>
      </p:grpSp>
      <p:grpSp>
        <p:nvGrpSpPr>
          <p:cNvPr id="86031" name="Group 15"/>
          <p:cNvGrpSpPr>
            <a:grpSpLocks/>
          </p:cNvGrpSpPr>
          <p:nvPr/>
        </p:nvGrpSpPr>
        <p:grpSpPr bwMode="auto">
          <a:xfrm>
            <a:off x="3770313" y="4138613"/>
            <a:ext cx="1609725" cy="701675"/>
            <a:chOff x="2298" y="2799"/>
            <a:chExt cx="1014" cy="442"/>
          </a:xfrm>
        </p:grpSpPr>
        <p:grpSp>
          <p:nvGrpSpPr>
            <p:cNvPr id="86032" name="Group 16"/>
            <p:cNvGrpSpPr>
              <a:grpSpLocks/>
            </p:cNvGrpSpPr>
            <p:nvPr/>
          </p:nvGrpSpPr>
          <p:grpSpPr bwMode="auto">
            <a:xfrm>
              <a:off x="2298" y="2799"/>
              <a:ext cx="240" cy="442"/>
              <a:chOff x="2162" y="2831"/>
              <a:chExt cx="240" cy="442"/>
            </a:xfrm>
          </p:grpSpPr>
          <p:sp>
            <p:nvSpPr>
              <p:cNvPr id="86033" name="Rectangle 17"/>
              <p:cNvSpPr>
                <a:spLocks noChangeArrowheads="1"/>
              </p:cNvSpPr>
              <p:nvPr/>
            </p:nvSpPr>
            <p:spPr bwMode="auto">
              <a:xfrm>
                <a:off x="2162" y="2831"/>
                <a:ext cx="240" cy="442"/>
              </a:xfrm>
              <a:prstGeom prst="rect">
                <a:avLst/>
              </a:prstGeom>
              <a:noFill/>
              <a:ln w="9525">
                <a:noFill/>
                <a:miter lim="800000"/>
                <a:headEnd/>
                <a:tailEnd/>
              </a:ln>
              <a:effectLst/>
            </p:spPr>
            <p:txBody>
              <a:bodyPr wrap="none">
                <a:spAutoFit/>
              </a:bodyPr>
              <a:lstStyle/>
              <a:p>
                <a:pPr algn="ctr"/>
                <a:r>
                  <a:rPr lang="en-US" sz="2000" b="1" i="1"/>
                  <a:t>D</a:t>
                </a:r>
              </a:p>
              <a:p>
                <a:pPr algn="ctr"/>
                <a:r>
                  <a:rPr lang="en-US" sz="2000" b="1" i="1"/>
                  <a:t>Q</a:t>
                </a:r>
              </a:p>
            </p:txBody>
          </p:sp>
          <p:sp>
            <p:nvSpPr>
              <p:cNvPr id="86034" name="Line 18"/>
              <p:cNvSpPr>
                <a:spLocks noChangeShapeType="1"/>
              </p:cNvSpPr>
              <p:nvPr/>
            </p:nvSpPr>
            <p:spPr bwMode="auto">
              <a:xfrm>
                <a:off x="2202" y="3048"/>
                <a:ext cx="160" cy="0"/>
              </a:xfrm>
              <a:prstGeom prst="line">
                <a:avLst/>
              </a:prstGeom>
              <a:noFill/>
              <a:ln w="38100">
                <a:solidFill>
                  <a:schemeClr val="tx1"/>
                </a:solidFill>
                <a:round/>
                <a:headEnd/>
                <a:tailEnd/>
              </a:ln>
              <a:effectLst/>
            </p:spPr>
            <p:txBody>
              <a:bodyPr wrap="none" anchor="ctr"/>
              <a:lstStyle/>
              <a:p>
                <a:endParaRPr lang="en-US"/>
              </a:p>
            </p:txBody>
          </p:sp>
        </p:grpSp>
        <p:sp>
          <p:nvSpPr>
            <p:cNvPr id="86035" name="Rectangle 19"/>
            <p:cNvSpPr>
              <a:spLocks noChangeArrowheads="1"/>
            </p:cNvSpPr>
            <p:nvPr/>
          </p:nvSpPr>
          <p:spPr bwMode="auto">
            <a:xfrm>
              <a:off x="2480" y="2887"/>
              <a:ext cx="832" cy="250"/>
            </a:xfrm>
            <a:prstGeom prst="rect">
              <a:avLst/>
            </a:prstGeom>
            <a:noFill/>
            <a:ln w="9525">
              <a:noFill/>
              <a:miter lim="800000"/>
              <a:headEnd/>
              <a:tailEnd/>
            </a:ln>
            <a:effectLst/>
          </p:spPr>
          <p:txBody>
            <a:bodyPr wrap="none">
              <a:spAutoFit/>
            </a:bodyPr>
            <a:lstStyle/>
            <a:p>
              <a:r>
                <a:rPr lang="en-US" sz="2000" b="1" i="1"/>
                <a:t>S</a:t>
              </a:r>
              <a:r>
                <a:rPr lang="en-US" sz="2000" b="1"/>
                <a:t>  =       </a:t>
              </a:r>
              <a:r>
                <a:rPr lang="en-US" sz="2000" b="1" i="1"/>
                <a:t>H</a:t>
              </a:r>
            </a:p>
          </p:txBody>
        </p:sp>
        <p:grpSp>
          <p:nvGrpSpPr>
            <p:cNvPr id="86036" name="Group 20"/>
            <p:cNvGrpSpPr>
              <a:grpSpLocks/>
            </p:cNvGrpSpPr>
            <p:nvPr/>
          </p:nvGrpSpPr>
          <p:grpSpPr bwMode="auto">
            <a:xfrm>
              <a:off x="2890" y="2799"/>
              <a:ext cx="240" cy="442"/>
              <a:chOff x="2922" y="2799"/>
              <a:chExt cx="240" cy="442"/>
            </a:xfrm>
          </p:grpSpPr>
          <p:sp>
            <p:nvSpPr>
              <p:cNvPr id="86037" name="Rectangle 21"/>
              <p:cNvSpPr>
                <a:spLocks noChangeArrowheads="1"/>
              </p:cNvSpPr>
              <p:nvPr/>
            </p:nvSpPr>
            <p:spPr bwMode="auto">
              <a:xfrm>
                <a:off x="2922" y="2799"/>
                <a:ext cx="240" cy="442"/>
              </a:xfrm>
              <a:prstGeom prst="rect">
                <a:avLst/>
              </a:prstGeom>
              <a:noFill/>
              <a:ln w="9525">
                <a:noFill/>
                <a:miter lim="800000"/>
                <a:headEnd/>
                <a:tailEnd/>
              </a:ln>
              <a:effectLst/>
            </p:spPr>
            <p:txBody>
              <a:bodyPr wrap="none">
                <a:spAutoFit/>
              </a:bodyPr>
              <a:lstStyle/>
              <a:p>
                <a:pPr algn="ctr"/>
                <a:r>
                  <a:rPr lang="en-US" sz="2000" b="1" i="1"/>
                  <a:t>Q</a:t>
                </a:r>
              </a:p>
              <a:p>
                <a:pPr algn="ctr"/>
                <a:r>
                  <a:rPr lang="en-US" sz="2000" b="1"/>
                  <a:t>2</a:t>
                </a:r>
              </a:p>
            </p:txBody>
          </p:sp>
          <p:sp>
            <p:nvSpPr>
              <p:cNvPr id="86038" name="Line 22"/>
              <p:cNvSpPr>
                <a:spLocks noChangeShapeType="1"/>
              </p:cNvSpPr>
              <p:nvPr/>
            </p:nvSpPr>
            <p:spPr bwMode="auto">
              <a:xfrm>
                <a:off x="2970" y="3016"/>
                <a:ext cx="160" cy="0"/>
              </a:xfrm>
              <a:prstGeom prst="line">
                <a:avLst/>
              </a:prstGeom>
              <a:noFill/>
              <a:ln w="38100">
                <a:solidFill>
                  <a:schemeClr val="tx1"/>
                </a:solidFill>
                <a:round/>
                <a:headEnd/>
                <a:tailEnd/>
              </a:ln>
              <a:effectLst/>
            </p:spPr>
            <p:txBody>
              <a:bodyPr wrap="none" anchor="ctr"/>
              <a:lstStyle/>
              <a:p>
                <a:endParaRPr lang="en-US"/>
              </a:p>
            </p:txBody>
          </p:sp>
        </p:grpSp>
      </p:grpSp>
      <p:sp>
        <p:nvSpPr>
          <p:cNvPr id="86039" name="Rectangle 23"/>
          <p:cNvSpPr>
            <a:spLocks noChangeArrowheads="1"/>
          </p:cNvSpPr>
          <p:nvPr/>
        </p:nvSpPr>
        <p:spPr bwMode="auto">
          <a:xfrm>
            <a:off x="1127125" y="4811713"/>
            <a:ext cx="1878013" cy="396875"/>
          </a:xfrm>
          <a:prstGeom prst="rect">
            <a:avLst/>
          </a:prstGeom>
          <a:noFill/>
          <a:ln w="9525">
            <a:noFill/>
            <a:miter lim="800000"/>
            <a:headEnd/>
            <a:tailEnd/>
          </a:ln>
          <a:effectLst/>
        </p:spPr>
        <p:txBody>
          <a:bodyPr wrap="none">
            <a:spAutoFit/>
          </a:bodyPr>
          <a:lstStyle/>
          <a:p>
            <a:r>
              <a:rPr lang="en-US" sz="2000" b="1"/>
              <a:t>Solving for </a:t>
            </a:r>
            <a:r>
              <a:rPr lang="en-US" sz="2000" b="1" i="1"/>
              <a:t>Q</a:t>
            </a:r>
            <a:r>
              <a:rPr lang="en-US" sz="2000" b="1"/>
              <a:t>*</a:t>
            </a:r>
          </a:p>
        </p:txBody>
      </p:sp>
      <p:grpSp>
        <p:nvGrpSpPr>
          <p:cNvPr id="86040" name="Group 24"/>
          <p:cNvGrpSpPr>
            <a:grpSpLocks/>
          </p:cNvGrpSpPr>
          <p:nvPr/>
        </p:nvGrpSpPr>
        <p:grpSpPr bwMode="auto">
          <a:xfrm>
            <a:off x="3511550" y="4949825"/>
            <a:ext cx="2124075" cy="1389063"/>
            <a:chOff x="2212" y="3254"/>
            <a:chExt cx="1338" cy="875"/>
          </a:xfrm>
        </p:grpSpPr>
        <p:sp>
          <p:nvSpPr>
            <p:cNvPr id="86041" name="Rectangle 25"/>
            <p:cNvSpPr>
              <a:spLocks noChangeArrowheads="1"/>
            </p:cNvSpPr>
            <p:nvPr/>
          </p:nvSpPr>
          <p:spPr bwMode="auto">
            <a:xfrm>
              <a:off x="2212" y="3254"/>
              <a:ext cx="1338" cy="875"/>
            </a:xfrm>
            <a:prstGeom prst="rect">
              <a:avLst/>
            </a:prstGeom>
            <a:noFill/>
            <a:ln w="9525">
              <a:noFill/>
              <a:miter lim="800000"/>
              <a:headEnd/>
              <a:tailEnd/>
            </a:ln>
            <a:effectLst/>
          </p:spPr>
          <p:txBody>
            <a:bodyPr wrap="none">
              <a:spAutoFit/>
            </a:bodyPr>
            <a:lstStyle/>
            <a:p>
              <a:pPr algn="ctr">
                <a:lnSpc>
                  <a:spcPct val="110000"/>
                </a:lnSpc>
              </a:pPr>
              <a:r>
                <a:rPr lang="en-US" b="1"/>
                <a:t>2</a:t>
              </a:r>
              <a:r>
                <a:rPr lang="en-US" b="1" i="1"/>
                <a:t>DS</a:t>
              </a:r>
              <a:r>
                <a:rPr lang="en-US" b="1"/>
                <a:t> = </a:t>
              </a:r>
              <a:r>
                <a:rPr lang="en-US" b="1" i="1"/>
                <a:t>Q</a:t>
              </a:r>
              <a:r>
                <a:rPr lang="en-US" b="1" baseline="30000"/>
                <a:t>2</a:t>
              </a:r>
              <a:r>
                <a:rPr lang="en-US" b="1" i="1"/>
                <a:t>H</a:t>
              </a:r>
            </a:p>
            <a:p>
              <a:pPr algn="ctr">
                <a:lnSpc>
                  <a:spcPct val="110000"/>
                </a:lnSpc>
                <a:spcAft>
                  <a:spcPct val="25000"/>
                </a:spcAft>
              </a:pPr>
              <a:r>
                <a:rPr lang="en-US" b="1" i="1"/>
                <a:t>Q</a:t>
              </a:r>
              <a:r>
                <a:rPr lang="en-US" b="1" baseline="30000"/>
                <a:t>2</a:t>
              </a:r>
              <a:r>
                <a:rPr lang="en-US" b="1"/>
                <a:t> = 2</a:t>
              </a:r>
              <a:r>
                <a:rPr lang="en-US" b="1" i="1"/>
                <a:t>DS</a:t>
              </a:r>
              <a:r>
                <a:rPr lang="en-US" b="1"/>
                <a:t>/</a:t>
              </a:r>
              <a:r>
                <a:rPr lang="en-US" b="1" i="1"/>
                <a:t>H</a:t>
              </a:r>
            </a:p>
            <a:p>
              <a:pPr algn="ctr">
                <a:lnSpc>
                  <a:spcPct val="110000"/>
                </a:lnSpc>
              </a:pPr>
              <a:r>
                <a:rPr lang="en-US" b="1" i="1"/>
                <a:t>Q</a:t>
              </a:r>
              <a:r>
                <a:rPr lang="en-US" b="1"/>
                <a:t>* =     2</a:t>
              </a:r>
              <a:r>
                <a:rPr lang="en-US" b="1" i="1"/>
                <a:t>DS</a:t>
              </a:r>
              <a:r>
                <a:rPr lang="en-US" b="1"/>
                <a:t>/</a:t>
              </a:r>
              <a:r>
                <a:rPr lang="en-US" b="1" i="1"/>
                <a:t>H</a:t>
              </a:r>
            </a:p>
          </p:txBody>
        </p:sp>
        <p:sp>
          <p:nvSpPr>
            <p:cNvPr id="86042" name="Freeform 26"/>
            <p:cNvSpPr>
              <a:spLocks/>
            </p:cNvSpPr>
            <p:nvPr/>
          </p:nvSpPr>
          <p:spPr bwMode="auto">
            <a:xfrm>
              <a:off x="2780" y="3864"/>
              <a:ext cx="724" cy="224"/>
            </a:xfrm>
            <a:custGeom>
              <a:avLst/>
              <a:gdLst/>
              <a:ahLst/>
              <a:cxnLst>
                <a:cxn ang="0">
                  <a:pos x="0" y="148"/>
                </a:cxn>
                <a:cxn ang="0">
                  <a:pos x="44" y="112"/>
                </a:cxn>
                <a:cxn ang="0">
                  <a:pos x="76" y="224"/>
                </a:cxn>
                <a:cxn ang="0">
                  <a:pos x="132" y="0"/>
                </a:cxn>
                <a:cxn ang="0">
                  <a:pos x="724" y="0"/>
                </a:cxn>
              </a:cxnLst>
              <a:rect l="0" t="0" r="r" b="b"/>
              <a:pathLst>
                <a:path w="724" h="224">
                  <a:moveTo>
                    <a:pt x="0" y="148"/>
                  </a:moveTo>
                  <a:lnTo>
                    <a:pt x="44" y="112"/>
                  </a:lnTo>
                  <a:lnTo>
                    <a:pt x="76" y="224"/>
                  </a:lnTo>
                  <a:lnTo>
                    <a:pt x="132" y="0"/>
                  </a:lnTo>
                  <a:lnTo>
                    <a:pt x="724" y="0"/>
                  </a:lnTo>
                </a:path>
              </a:pathLst>
            </a:custGeom>
            <a:noFill/>
            <a:ln w="38100" cmpd="sng">
              <a:solidFill>
                <a:schemeClr val="tx1"/>
              </a:solidFill>
              <a:round/>
              <a:headEnd/>
              <a:tailEnd/>
            </a:ln>
            <a:effectLst/>
          </p:spPr>
          <p:txBody>
            <a:bodyPr wrap="none" anchor="ctr"/>
            <a:lstStyle/>
            <a:p>
              <a:endParaRPr lang="en-US"/>
            </a:p>
          </p:txBody>
        </p:sp>
      </p:grpSp>
    </p:spTree>
  </p:cSld>
  <p:clrMapOvr>
    <a:masterClrMapping/>
  </p:clrMapOvr>
  <p:transition>
    <p:strips/>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1000"/>
                                  </p:stCondLst>
                                  <p:childTnLst>
                                    <p:set>
                                      <p:cBhvr>
                                        <p:cTn id="6" dur="1" fill="hold">
                                          <p:stCondLst>
                                            <p:cond delay="0"/>
                                          </p:stCondLst>
                                        </p:cTn>
                                        <p:tgtEl>
                                          <p:spTgt spid="86020"/>
                                        </p:tgtEl>
                                        <p:attrNameLst>
                                          <p:attrName>style.visibility</p:attrName>
                                        </p:attrNameLst>
                                      </p:cBhvr>
                                      <p:to>
                                        <p:strVal val="visible"/>
                                      </p:to>
                                    </p:set>
                                    <p:animEffect transition="in" filter="wipe(left)">
                                      <p:cBhvr>
                                        <p:cTn id="7" dur="500"/>
                                        <p:tgtEl>
                                          <p:spTgt spid="86020"/>
                                        </p:tgtEl>
                                      </p:cBhvr>
                                    </p:animEffect>
                                  </p:childTnLst>
                                </p:cTn>
                              </p:par>
                            </p:childTnLst>
                          </p:cTn>
                        </p:par>
                        <p:par>
                          <p:cTn id="8" fill="hold">
                            <p:stCondLst>
                              <p:cond delay="1500"/>
                            </p:stCondLst>
                            <p:childTnLst>
                              <p:par>
                                <p:cTn id="9" presetID="22" presetClass="entr" presetSubtype="8" fill="hold" nodeType="afterEffect">
                                  <p:stCondLst>
                                    <p:cond delay="1000"/>
                                  </p:stCondLst>
                                  <p:childTnLst>
                                    <p:set>
                                      <p:cBhvr>
                                        <p:cTn id="10" dur="1" fill="hold">
                                          <p:stCondLst>
                                            <p:cond delay="0"/>
                                          </p:stCondLst>
                                        </p:cTn>
                                        <p:tgtEl>
                                          <p:spTgt spid="86031"/>
                                        </p:tgtEl>
                                        <p:attrNameLst>
                                          <p:attrName>style.visibility</p:attrName>
                                        </p:attrNameLst>
                                      </p:cBhvr>
                                      <p:to>
                                        <p:strVal val="visible"/>
                                      </p:to>
                                    </p:set>
                                    <p:animEffect transition="in" filter="wipe(left)">
                                      <p:cBhvr>
                                        <p:cTn id="11" dur="500"/>
                                        <p:tgtEl>
                                          <p:spTgt spid="86031"/>
                                        </p:tgtEl>
                                      </p:cBhvr>
                                    </p:animEffect>
                                  </p:childTnLst>
                                </p:cTn>
                              </p:par>
                            </p:childTnLst>
                          </p:cTn>
                        </p:par>
                        <p:par>
                          <p:cTn id="12" fill="hold">
                            <p:stCondLst>
                              <p:cond delay="3000"/>
                            </p:stCondLst>
                            <p:childTnLst>
                              <p:par>
                                <p:cTn id="13" presetID="22" presetClass="entr" presetSubtype="8" fill="hold" grpId="0" nodeType="afterEffect">
                                  <p:stCondLst>
                                    <p:cond delay="1000"/>
                                  </p:stCondLst>
                                  <p:childTnLst>
                                    <p:set>
                                      <p:cBhvr>
                                        <p:cTn id="14" dur="1" fill="hold">
                                          <p:stCondLst>
                                            <p:cond delay="0"/>
                                          </p:stCondLst>
                                        </p:cTn>
                                        <p:tgtEl>
                                          <p:spTgt spid="86039"/>
                                        </p:tgtEl>
                                        <p:attrNameLst>
                                          <p:attrName>style.visibility</p:attrName>
                                        </p:attrNameLst>
                                      </p:cBhvr>
                                      <p:to>
                                        <p:strVal val="visible"/>
                                      </p:to>
                                    </p:set>
                                    <p:animEffect transition="in" filter="wipe(left)">
                                      <p:cBhvr>
                                        <p:cTn id="15" dur="500"/>
                                        <p:tgtEl>
                                          <p:spTgt spid="86039"/>
                                        </p:tgtEl>
                                      </p:cBhvr>
                                    </p:animEffect>
                                  </p:childTnLst>
                                </p:cTn>
                              </p:par>
                            </p:childTnLst>
                          </p:cTn>
                        </p:par>
                        <p:par>
                          <p:cTn id="16" fill="hold">
                            <p:stCondLst>
                              <p:cond delay="4500"/>
                            </p:stCondLst>
                            <p:childTnLst>
                              <p:par>
                                <p:cTn id="17" presetID="22" presetClass="entr" presetSubtype="8" fill="hold" nodeType="afterEffect">
                                  <p:stCondLst>
                                    <p:cond delay="1000"/>
                                  </p:stCondLst>
                                  <p:childTnLst>
                                    <p:set>
                                      <p:cBhvr>
                                        <p:cTn id="18" dur="1" fill="hold">
                                          <p:stCondLst>
                                            <p:cond delay="0"/>
                                          </p:stCondLst>
                                        </p:cTn>
                                        <p:tgtEl>
                                          <p:spTgt spid="86040"/>
                                        </p:tgtEl>
                                        <p:attrNameLst>
                                          <p:attrName>style.visibility</p:attrName>
                                        </p:attrNameLst>
                                      </p:cBhvr>
                                      <p:to>
                                        <p:strVal val="visible"/>
                                      </p:to>
                                    </p:set>
                                    <p:animEffect transition="in" filter="wipe(left)">
                                      <p:cBhvr>
                                        <p:cTn id="19" dur="500"/>
                                        <p:tgtEl>
                                          <p:spTgt spid="8604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6020" grpId="0" autoUpdateAnimBg="0"/>
      <p:bldP spid="86039" grpId="0" autoUpdateAnimBg="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Footer Placeholder 3"/>
          <p:cNvSpPr>
            <a:spLocks noGrp="1"/>
          </p:cNvSpPr>
          <p:nvPr>
            <p:ph type="ftr" sz="quarter" idx="10"/>
          </p:nvPr>
        </p:nvSpPr>
        <p:spPr/>
        <p:txBody>
          <a:bodyPr/>
          <a:lstStyle/>
          <a:p>
            <a:r>
              <a:rPr lang="en-AU"/>
              <a:t>© 2011 Pearson Education</a:t>
            </a:r>
            <a:endParaRPr lang="en-US"/>
          </a:p>
        </p:txBody>
      </p:sp>
      <p:sp>
        <p:nvSpPr>
          <p:cNvPr id="88066" name="Rectangle 2"/>
          <p:cNvSpPr>
            <a:spLocks noGrp="1" noChangeArrowheads="1"/>
          </p:cNvSpPr>
          <p:nvPr>
            <p:ph type="title"/>
          </p:nvPr>
        </p:nvSpPr>
        <p:spPr>
          <a:xfrm>
            <a:off x="685800" y="520700"/>
            <a:ext cx="7772400" cy="863600"/>
          </a:xfrm>
          <a:noFill/>
          <a:ln/>
        </p:spPr>
        <p:txBody>
          <a:bodyPr/>
          <a:lstStyle/>
          <a:p>
            <a:r>
              <a:rPr lang="en-US" sz="4000"/>
              <a:t>An EOQ Example</a:t>
            </a:r>
          </a:p>
        </p:txBody>
      </p:sp>
      <p:sp>
        <p:nvSpPr>
          <p:cNvPr id="88067" name="Rectangle 3"/>
          <p:cNvSpPr>
            <a:spLocks noChangeArrowheads="1"/>
          </p:cNvSpPr>
          <p:nvPr/>
        </p:nvSpPr>
        <p:spPr bwMode="auto">
          <a:xfrm>
            <a:off x="1136650" y="1574800"/>
            <a:ext cx="6936514" cy="1569660"/>
          </a:xfrm>
          <a:prstGeom prst="rect">
            <a:avLst/>
          </a:prstGeom>
          <a:noFill/>
          <a:ln w="9525">
            <a:noFill/>
            <a:miter lim="800000"/>
            <a:headEnd/>
            <a:tailEnd/>
          </a:ln>
          <a:effectLst/>
        </p:spPr>
        <p:txBody>
          <a:bodyPr wrap="none">
            <a:spAutoFit/>
          </a:bodyPr>
          <a:lstStyle/>
          <a:p>
            <a:pPr>
              <a:tabLst>
                <a:tab pos="381000" algn="r"/>
                <a:tab pos="571500" algn="l"/>
              </a:tabLst>
            </a:pPr>
            <a:r>
              <a:rPr lang="en-US" b="1" dirty="0"/>
              <a:t>Determine optimal number of needles to order</a:t>
            </a:r>
          </a:p>
          <a:p>
            <a:pPr>
              <a:tabLst>
                <a:tab pos="381000" algn="r"/>
                <a:tab pos="571500" algn="l"/>
              </a:tabLst>
            </a:pPr>
            <a:r>
              <a:rPr lang="en-US" b="1" i="1" dirty="0"/>
              <a:t>D</a:t>
            </a:r>
            <a:r>
              <a:rPr lang="en-US" b="1" dirty="0"/>
              <a:t> = 1,000 units</a:t>
            </a:r>
          </a:p>
          <a:p>
            <a:pPr>
              <a:tabLst>
                <a:tab pos="381000" algn="r"/>
                <a:tab pos="571500" algn="l"/>
              </a:tabLst>
            </a:pPr>
            <a:r>
              <a:rPr lang="en-US" b="1" i="1" dirty="0"/>
              <a:t>S</a:t>
            </a:r>
            <a:r>
              <a:rPr lang="en-US" b="1" dirty="0"/>
              <a:t> = </a:t>
            </a:r>
            <a:r>
              <a:rPr lang="en-US" b="1" dirty="0" smtClean="0"/>
              <a:t>£10 </a:t>
            </a:r>
            <a:r>
              <a:rPr lang="en-US" b="1" dirty="0"/>
              <a:t>per order</a:t>
            </a:r>
          </a:p>
          <a:p>
            <a:pPr>
              <a:tabLst>
                <a:tab pos="381000" algn="r"/>
                <a:tab pos="571500" algn="l"/>
              </a:tabLst>
            </a:pPr>
            <a:r>
              <a:rPr lang="en-US" b="1" i="1" dirty="0"/>
              <a:t>H</a:t>
            </a:r>
            <a:r>
              <a:rPr lang="en-US" b="1" dirty="0"/>
              <a:t> = </a:t>
            </a:r>
            <a:r>
              <a:rPr lang="en-US" b="1" dirty="0" smtClean="0"/>
              <a:t>£0.50 </a:t>
            </a:r>
            <a:r>
              <a:rPr lang="en-US" b="1" dirty="0"/>
              <a:t>per unit per year</a:t>
            </a:r>
          </a:p>
        </p:txBody>
      </p:sp>
      <p:grpSp>
        <p:nvGrpSpPr>
          <p:cNvPr id="88068" name="Group 4"/>
          <p:cNvGrpSpPr>
            <a:grpSpLocks/>
          </p:cNvGrpSpPr>
          <p:nvPr/>
        </p:nvGrpSpPr>
        <p:grpSpPr bwMode="auto">
          <a:xfrm>
            <a:off x="1019175" y="3606800"/>
            <a:ext cx="2203450" cy="947738"/>
            <a:chOff x="1564" y="2456"/>
            <a:chExt cx="1388" cy="597"/>
          </a:xfrm>
        </p:grpSpPr>
        <p:sp>
          <p:nvSpPr>
            <p:cNvPr id="88069" name="Rectangle 5"/>
            <p:cNvSpPr>
              <a:spLocks noChangeArrowheads="1"/>
            </p:cNvSpPr>
            <p:nvPr/>
          </p:nvSpPr>
          <p:spPr bwMode="auto">
            <a:xfrm>
              <a:off x="1564" y="2579"/>
              <a:ext cx="570" cy="354"/>
            </a:xfrm>
            <a:prstGeom prst="rect">
              <a:avLst/>
            </a:prstGeom>
            <a:noFill/>
            <a:ln w="9525">
              <a:noFill/>
              <a:miter lim="800000"/>
              <a:headEnd/>
              <a:tailEnd/>
            </a:ln>
            <a:effectLst/>
          </p:spPr>
          <p:txBody>
            <a:bodyPr wrap="none">
              <a:spAutoFit/>
            </a:bodyPr>
            <a:lstStyle/>
            <a:p>
              <a:pPr algn="ctr">
                <a:lnSpc>
                  <a:spcPct val="110000"/>
                </a:lnSpc>
              </a:pPr>
              <a:r>
                <a:rPr lang="en-US" sz="2800" b="1" i="1"/>
                <a:t>Q</a:t>
              </a:r>
              <a:r>
                <a:rPr lang="en-US" sz="2800" b="1"/>
                <a:t>* =</a:t>
              </a:r>
            </a:p>
          </p:txBody>
        </p:sp>
        <p:grpSp>
          <p:nvGrpSpPr>
            <p:cNvPr id="88070" name="Group 6"/>
            <p:cNvGrpSpPr>
              <a:grpSpLocks/>
            </p:cNvGrpSpPr>
            <p:nvPr/>
          </p:nvGrpSpPr>
          <p:grpSpPr bwMode="auto">
            <a:xfrm>
              <a:off x="2196" y="2456"/>
              <a:ext cx="756" cy="597"/>
              <a:chOff x="2196" y="2456"/>
              <a:chExt cx="756" cy="597"/>
            </a:xfrm>
          </p:grpSpPr>
          <p:sp>
            <p:nvSpPr>
              <p:cNvPr id="88071" name="Freeform 7"/>
              <p:cNvSpPr>
                <a:spLocks/>
              </p:cNvSpPr>
              <p:nvPr/>
            </p:nvSpPr>
            <p:spPr bwMode="auto">
              <a:xfrm>
                <a:off x="2196" y="2456"/>
                <a:ext cx="756" cy="576"/>
              </a:xfrm>
              <a:custGeom>
                <a:avLst/>
                <a:gdLst/>
                <a:ahLst/>
                <a:cxnLst>
                  <a:cxn ang="0">
                    <a:pos x="0" y="396"/>
                  </a:cxn>
                  <a:cxn ang="0">
                    <a:pos x="56" y="344"/>
                  </a:cxn>
                  <a:cxn ang="0">
                    <a:pos x="108" y="576"/>
                  </a:cxn>
                  <a:cxn ang="0">
                    <a:pos x="164" y="0"/>
                  </a:cxn>
                  <a:cxn ang="0">
                    <a:pos x="756" y="0"/>
                  </a:cxn>
                </a:cxnLst>
                <a:rect l="0" t="0" r="r" b="b"/>
                <a:pathLst>
                  <a:path w="756" h="576">
                    <a:moveTo>
                      <a:pt x="0" y="396"/>
                    </a:moveTo>
                    <a:lnTo>
                      <a:pt x="56" y="344"/>
                    </a:lnTo>
                    <a:lnTo>
                      <a:pt x="108" y="576"/>
                    </a:lnTo>
                    <a:lnTo>
                      <a:pt x="164" y="0"/>
                    </a:lnTo>
                    <a:lnTo>
                      <a:pt x="756" y="0"/>
                    </a:lnTo>
                  </a:path>
                </a:pathLst>
              </a:custGeom>
              <a:noFill/>
              <a:ln w="38100" cmpd="sng">
                <a:solidFill>
                  <a:schemeClr val="tx1"/>
                </a:solidFill>
                <a:round/>
                <a:headEnd/>
                <a:tailEnd/>
              </a:ln>
              <a:effectLst/>
            </p:spPr>
            <p:txBody>
              <a:bodyPr wrap="none" anchor="ctr"/>
              <a:lstStyle/>
              <a:p>
                <a:endParaRPr lang="en-US"/>
              </a:p>
            </p:txBody>
          </p:sp>
          <p:grpSp>
            <p:nvGrpSpPr>
              <p:cNvPr id="88072" name="Group 8"/>
              <p:cNvGrpSpPr>
                <a:grpSpLocks/>
              </p:cNvGrpSpPr>
              <p:nvPr/>
            </p:nvGrpSpPr>
            <p:grpSpPr bwMode="auto">
              <a:xfrm>
                <a:off x="2363" y="2457"/>
                <a:ext cx="552" cy="596"/>
                <a:chOff x="2363" y="2457"/>
                <a:chExt cx="552" cy="596"/>
              </a:xfrm>
            </p:grpSpPr>
            <p:sp>
              <p:nvSpPr>
                <p:cNvPr id="88073" name="Rectangle 9"/>
                <p:cNvSpPr>
                  <a:spLocks noChangeArrowheads="1"/>
                </p:cNvSpPr>
                <p:nvPr/>
              </p:nvSpPr>
              <p:spPr bwMode="auto">
                <a:xfrm>
                  <a:off x="2363" y="2457"/>
                  <a:ext cx="552" cy="596"/>
                </a:xfrm>
                <a:prstGeom prst="rect">
                  <a:avLst/>
                </a:prstGeom>
                <a:noFill/>
                <a:ln w="9525">
                  <a:noFill/>
                  <a:miter lim="800000"/>
                  <a:headEnd/>
                  <a:tailEnd/>
                </a:ln>
                <a:effectLst/>
              </p:spPr>
              <p:txBody>
                <a:bodyPr wrap="none">
                  <a:spAutoFit/>
                </a:bodyPr>
                <a:lstStyle/>
                <a:p>
                  <a:pPr algn="ctr"/>
                  <a:r>
                    <a:rPr lang="en-US" sz="2800" b="1"/>
                    <a:t>2</a:t>
                  </a:r>
                  <a:r>
                    <a:rPr lang="en-US" sz="2800" b="1" i="1"/>
                    <a:t>DS</a:t>
                  </a:r>
                </a:p>
                <a:p>
                  <a:pPr algn="ctr"/>
                  <a:r>
                    <a:rPr lang="en-US" sz="2800" b="1" i="1"/>
                    <a:t>H</a:t>
                  </a:r>
                </a:p>
              </p:txBody>
            </p:sp>
            <p:sp>
              <p:nvSpPr>
                <p:cNvPr id="88074" name="Line 10"/>
                <p:cNvSpPr>
                  <a:spLocks noChangeShapeType="1"/>
                </p:cNvSpPr>
                <p:nvPr/>
              </p:nvSpPr>
              <p:spPr bwMode="auto">
                <a:xfrm>
                  <a:off x="2408" y="2760"/>
                  <a:ext cx="472" cy="0"/>
                </a:xfrm>
                <a:prstGeom prst="line">
                  <a:avLst/>
                </a:prstGeom>
                <a:noFill/>
                <a:ln w="38100">
                  <a:solidFill>
                    <a:schemeClr val="tx1"/>
                  </a:solidFill>
                  <a:round/>
                  <a:headEnd/>
                  <a:tailEnd/>
                </a:ln>
                <a:effectLst/>
              </p:spPr>
              <p:txBody>
                <a:bodyPr wrap="none" anchor="ctr"/>
                <a:lstStyle/>
                <a:p>
                  <a:endParaRPr lang="en-US"/>
                </a:p>
              </p:txBody>
            </p:sp>
          </p:grpSp>
        </p:grpSp>
      </p:grpSp>
      <p:grpSp>
        <p:nvGrpSpPr>
          <p:cNvPr id="88075" name="Group 11"/>
          <p:cNvGrpSpPr>
            <a:grpSpLocks/>
          </p:cNvGrpSpPr>
          <p:nvPr/>
        </p:nvGrpSpPr>
        <p:grpSpPr bwMode="auto">
          <a:xfrm>
            <a:off x="1019175" y="4660900"/>
            <a:ext cx="3381375" cy="1073150"/>
            <a:chOff x="642" y="3032"/>
            <a:chExt cx="2130" cy="676"/>
          </a:xfrm>
        </p:grpSpPr>
        <p:sp>
          <p:nvSpPr>
            <p:cNvPr id="88076" name="Rectangle 12"/>
            <p:cNvSpPr>
              <a:spLocks noChangeArrowheads="1"/>
            </p:cNvSpPr>
            <p:nvPr/>
          </p:nvSpPr>
          <p:spPr bwMode="auto">
            <a:xfrm>
              <a:off x="642" y="3195"/>
              <a:ext cx="570" cy="354"/>
            </a:xfrm>
            <a:prstGeom prst="rect">
              <a:avLst/>
            </a:prstGeom>
            <a:noFill/>
            <a:ln w="9525">
              <a:noFill/>
              <a:miter lim="800000"/>
              <a:headEnd/>
              <a:tailEnd/>
            </a:ln>
            <a:effectLst/>
          </p:spPr>
          <p:txBody>
            <a:bodyPr wrap="none">
              <a:spAutoFit/>
            </a:bodyPr>
            <a:lstStyle/>
            <a:p>
              <a:pPr>
                <a:lnSpc>
                  <a:spcPct val="110000"/>
                </a:lnSpc>
              </a:pPr>
              <a:r>
                <a:rPr lang="en-US" sz="2800" b="1" i="1"/>
                <a:t>Q</a:t>
              </a:r>
              <a:r>
                <a:rPr lang="en-US" sz="2800" b="1"/>
                <a:t>* =</a:t>
              </a:r>
            </a:p>
          </p:txBody>
        </p:sp>
        <p:sp>
          <p:nvSpPr>
            <p:cNvPr id="88077" name="Freeform 13"/>
            <p:cNvSpPr>
              <a:spLocks/>
            </p:cNvSpPr>
            <p:nvPr/>
          </p:nvSpPr>
          <p:spPr bwMode="auto">
            <a:xfrm>
              <a:off x="1274" y="3072"/>
              <a:ext cx="1466" cy="576"/>
            </a:xfrm>
            <a:custGeom>
              <a:avLst/>
              <a:gdLst/>
              <a:ahLst/>
              <a:cxnLst>
                <a:cxn ang="0">
                  <a:pos x="0" y="396"/>
                </a:cxn>
                <a:cxn ang="0">
                  <a:pos x="56" y="344"/>
                </a:cxn>
                <a:cxn ang="0">
                  <a:pos x="108" y="576"/>
                </a:cxn>
                <a:cxn ang="0">
                  <a:pos x="164" y="0"/>
                </a:cxn>
                <a:cxn ang="0">
                  <a:pos x="1466" y="0"/>
                </a:cxn>
              </a:cxnLst>
              <a:rect l="0" t="0" r="r" b="b"/>
              <a:pathLst>
                <a:path w="1466" h="576">
                  <a:moveTo>
                    <a:pt x="0" y="396"/>
                  </a:moveTo>
                  <a:lnTo>
                    <a:pt x="56" y="344"/>
                  </a:lnTo>
                  <a:lnTo>
                    <a:pt x="108" y="576"/>
                  </a:lnTo>
                  <a:lnTo>
                    <a:pt x="164" y="0"/>
                  </a:lnTo>
                  <a:lnTo>
                    <a:pt x="1466" y="0"/>
                  </a:lnTo>
                </a:path>
              </a:pathLst>
            </a:custGeom>
            <a:noFill/>
            <a:ln w="38100" cmpd="sng">
              <a:solidFill>
                <a:schemeClr val="tx1"/>
              </a:solidFill>
              <a:round/>
              <a:headEnd/>
              <a:tailEnd/>
            </a:ln>
            <a:effectLst/>
          </p:spPr>
          <p:txBody>
            <a:bodyPr wrap="none" anchor="ctr"/>
            <a:lstStyle/>
            <a:p>
              <a:endParaRPr lang="en-US"/>
            </a:p>
          </p:txBody>
        </p:sp>
        <p:sp>
          <p:nvSpPr>
            <p:cNvPr id="88078" name="Rectangle 14"/>
            <p:cNvSpPr>
              <a:spLocks noChangeArrowheads="1"/>
            </p:cNvSpPr>
            <p:nvPr/>
          </p:nvSpPr>
          <p:spPr bwMode="auto">
            <a:xfrm>
              <a:off x="1423" y="3032"/>
              <a:ext cx="1349" cy="676"/>
            </a:xfrm>
            <a:prstGeom prst="rect">
              <a:avLst/>
            </a:prstGeom>
            <a:noFill/>
            <a:ln w="9525">
              <a:noFill/>
              <a:miter lim="800000"/>
              <a:headEnd/>
              <a:tailEnd/>
            </a:ln>
            <a:effectLst/>
          </p:spPr>
          <p:txBody>
            <a:bodyPr wrap="none">
              <a:spAutoFit/>
            </a:bodyPr>
            <a:lstStyle/>
            <a:p>
              <a:pPr algn="ctr">
                <a:lnSpc>
                  <a:spcPct val="115000"/>
                </a:lnSpc>
              </a:pPr>
              <a:r>
                <a:rPr lang="en-US" sz="2800" b="1"/>
                <a:t>2(1,000)(10)</a:t>
              </a:r>
            </a:p>
            <a:p>
              <a:pPr algn="ctr">
                <a:lnSpc>
                  <a:spcPct val="115000"/>
                </a:lnSpc>
              </a:pPr>
              <a:r>
                <a:rPr lang="en-US" sz="2800" b="1"/>
                <a:t>0.50</a:t>
              </a:r>
            </a:p>
          </p:txBody>
        </p:sp>
        <p:sp>
          <p:nvSpPr>
            <p:cNvPr id="88079" name="Line 15"/>
            <p:cNvSpPr>
              <a:spLocks noChangeShapeType="1"/>
            </p:cNvSpPr>
            <p:nvPr/>
          </p:nvSpPr>
          <p:spPr bwMode="auto">
            <a:xfrm>
              <a:off x="1486" y="3408"/>
              <a:ext cx="1248" cy="0"/>
            </a:xfrm>
            <a:prstGeom prst="line">
              <a:avLst/>
            </a:prstGeom>
            <a:noFill/>
            <a:ln w="38100">
              <a:solidFill>
                <a:schemeClr val="tx1"/>
              </a:solidFill>
              <a:round/>
              <a:headEnd/>
              <a:tailEnd/>
            </a:ln>
            <a:effectLst/>
          </p:spPr>
          <p:txBody>
            <a:bodyPr wrap="none" anchor="ctr"/>
            <a:lstStyle/>
            <a:p>
              <a:endParaRPr lang="en-US"/>
            </a:p>
          </p:txBody>
        </p:sp>
      </p:grpSp>
      <p:grpSp>
        <p:nvGrpSpPr>
          <p:cNvPr id="88080" name="Group 16"/>
          <p:cNvGrpSpPr>
            <a:grpSpLocks/>
          </p:cNvGrpSpPr>
          <p:nvPr/>
        </p:nvGrpSpPr>
        <p:grpSpPr bwMode="auto">
          <a:xfrm>
            <a:off x="4397375" y="4919663"/>
            <a:ext cx="3919538" cy="561975"/>
            <a:chOff x="2770" y="3195"/>
            <a:chExt cx="2469" cy="354"/>
          </a:xfrm>
        </p:grpSpPr>
        <p:sp>
          <p:nvSpPr>
            <p:cNvPr id="88081" name="Freeform 17"/>
            <p:cNvSpPr>
              <a:spLocks/>
            </p:cNvSpPr>
            <p:nvPr/>
          </p:nvSpPr>
          <p:spPr bwMode="auto">
            <a:xfrm>
              <a:off x="3064" y="3224"/>
              <a:ext cx="840" cy="312"/>
            </a:xfrm>
            <a:custGeom>
              <a:avLst/>
              <a:gdLst/>
              <a:ahLst/>
              <a:cxnLst>
                <a:cxn ang="0">
                  <a:pos x="0" y="216"/>
                </a:cxn>
                <a:cxn ang="0">
                  <a:pos x="44" y="184"/>
                </a:cxn>
                <a:cxn ang="0">
                  <a:pos x="78" y="312"/>
                </a:cxn>
                <a:cxn ang="0">
                  <a:pos x="134" y="0"/>
                </a:cxn>
                <a:cxn ang="0">
                  <a:pos x="840" y="0"/>
                </a:cxn>
              </a:cxnLst>
              <a:rect l="0" t="0" r="r" b="b"/>
              <a:pathLst>
                <a:path w="840" h="312">
                  <a:moveTo>
                    <a:pt x="0" y="216"/>
                  </a:moveTo>
                  <a:lnTo>
                    <a:pt x="44" y="184"/>
                  </a:lnTo>
                  <a:lnTo>
                    <a:pt x="78" y="312"/>
                  </a:lnTo>
                  <a:lnTo>
                    <a:pt x="134" y="0"/>
                  </a:lnTo>
                  <a:lnTo>
                    <a:pt x="840" y="0"/>
                  </a:lnTo>
                </a:path>
              </a:pathLst>
            </a:custGeom>
            <a:noFill/>
            <a:ln w="38100" cmpd="sng">
              <a:solidFill>
                <a:schemeClr val="tx1"/>
              </a:solidFill>
              <a:round/>
              <a:headEnd/>
              <a:tailEnd/>
            </a:ln>
            <a:effectLst/>
          </p:spPr>
          <p:txBody>
            <a:bodyPr wrap="none" anchor="ctr"/>
            <a:lstStyle/>
            <a:p>
              <a:endParaRPr lang="en-US"/>
            </a:p>
          </p:txBody>
        </p:sp>
        <p:sp>
          <p:nvSpPr>
            <p:cNvPr id="88082" name="Rectangle 18"/>
            <p:cNvSpPr>
              <a:spLocks noChangeArrowheads="1"/>
            </p:cNvSpPr>
            <p:nvPr/>
          </p:nvSpPr>
          <p:spPr bwMode="auto">
            <a:xfrm>
              <a:off x="2770" y="3195"/>
              <a:ext cx="2469" cy="354"/>
            </a:xfrm>
            <a:prstGeom prst="rect">
              <a:avLst/>
            </a:prstGeom>
            <a:noFill/>
            <a:ln w="9525">
              <a:noFill/>
              <a:miter lim="800000"/>
              <a:headEnd/>
              <a:tailEnd/>
            </a:ln>
            <a:effectLst/>
          </p:spPr>
          <p:txBody>
            <a:bodyPr wrap="none">
              <a:spAutoFit/>
            </a:bodyPr>
            <a:lstStyle/>
            <a:p>
              <a:pPr>
                <a:lnSpc>
                  <a:spcPct val="110000"/>
                </a:lnSpc>
              </a:pPr>
              <a:r>
                <a:rPr lang="en-US" sz="2800" b="1"/>
                <a:t>=    40,000  = 200 units</a:t>
              </a:r>
            </a:p>
          </p:txBody>
        </p:sp>
      </p:grpSp>
    </p:spTree>
  </p:cSld>
  <p:clrMapOvr>
    <a:masterClrMapping/>
  </p:clrMapOvr>
  <p:transition>
    <p:pull dir="l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8" presetClass="entr" presetSubtype="6" fill="hold" grpId="0" nodeType="afterEffect">
                                  <p:stCondLst>
                                    <p:cond delay="1000"/>
                                  </p:stCondLst>
                                  <p:childTnLst>
                                    <p:set>
                                      <p:cBhvr>
                                        <p:cTn id="6" dur="1" fill="hold">
                                          <p:stCondLst>
                                            <p:cond delay="0"/>
                                          </p:stCondLst>
                                        </p:cTn>
                                        <p:tgtEl>
                                          <p:spTgt spid="88067"/>
                                        </p:tgtEl>
                                        <p:attrNameLst>
                                          <p:attrName>style.visibility</p:attrName>
                                        </p:attrNameLst>
                                      </p:cBhvr>
                                      <p:to>
                                        <p:strVal val="visible"/>
                                      </p:to>
                                    </p:set>
                                    <p:animEffect transition="in" filter="strips(downRight)">
                                      <p:cBhvr>
                                        <p:cTn id="7" dur="500"/>
                                        <p:tgtEl>
                                          <p:spTgt spid="88067"/>
                                        </p:tgtEl>
                                      </p:cBhvr>
                                    </p:animEffect>
                                  </p:childTnLst>
                                </p:cTn>
                              </p:par>
                            </p:childTnLst>
                          </p:cTn>
                        </p:par>
                        <p:par>
                          <p:cTn id="8" fill="hold">
                            <p:stCondLst>
                              <p:cond delay="1500"/>
                            </p:stCondLst>
                            <p:childTnLst>
                              <p:par>
                                <p:cTn id="9" presetID="22" presetClass="entr" presetSubtype="8" fill="hold" nodeType="afterEffect">
                                  <p:stCondLst>
                                    <p:cond delay="1000"/>
                                  </p:stCondLst>
                                  <p:childTnLst>
                                    <p:set>
                                      <p:cBhvr>
                                        <p:cTn id="10" dur="1" fill="hold">
                                          <p:stCondLst>
                                            <p:cond delay="0"/>
                                          </p:stCondLst>
                                        </p:cTn>
                                        <p:tgtEl>
                                          <p:spTgt spid="88068"/>
                                        </p:tgtEl>
                                        <p:attrNameLst>
                                          <p:attrName>style.visibility</p:attrName>
                                        </p:attrNameLst>
                                      </p:cBhvr>
                                      <p:to>
                                        <p:strVal val="visible"/>
                                      </p:to>
                                    </p:set>
                                    <p:animEffect transition="in" filter="wipe(left)">
                                      <p:cBhvr>
                                        <p:cTn id="11" dur="500"/>
                                        <p:tgtEl>
                                          <p:spTgt spid="88068"/>
                                        </p:tgtEl>
                                      </p:cBhvr>
                                    </p:animEffect>
                                  </p:childTnLst>
                                </p:cTn>
                              </p:par>
                            </p:childTnLst>
                          </p:cTn>
                        </p:par>
                        <p:par>
                          <p:cTn id="12" fill="hold">
                            <p:stCondLst>
                              <p:cond delay="3000"/>
                            </p:stCondLst>
                            <p:childTnLst>
                              <p:par>
                                <p:cTn id="13" presetID="22" presetClass="entr" presetSubtype="8" fill="hold" nodeType="afterEffect">
                                  <p:stCondLst>
                                    <p:cond delay="1000"/>
                                  </p:stCondLst>
                                  <p:childTnLst>
                                    <p:set>
                                      <p:cBhvr>
                                        <p:cTn id="14" dur="1" fill="hold">
                                          <p:stCondLst>
                                            <p:cond delay="0"/>
                                          </p:stCondLst>
                                        </p:cTn>
                                        <p:tgtEl>
                                          <p:spTgt spid="88075"/>
                                        </p:tgtEl>
                                        <p:attrNameLst>
                                          <p:attrName>style.visibility</p:attrName>
                                        </p:attrNameLst>
                                      </p:cBhvr>
                                      <p:to>
                                        <p:strVal val="visible"/>
                                      </p:to>
                                    </p:set>
                                    <p:animEffect transition="in" filter="wipe(left)">
                                      <p:cBhvr>
                                        <p:cTn id="15" dur="500"/>
                                        <p:tgtEl>
                                          <p:spTgt spid="88075"/>
                                        </p:tgtEl>
                                      </p:cBhvr>
                                    </p:animEffect>
                                  </p:childTnLst>
                                </p:cTn>
                              </p:par>
                            </p:childTnLst>
                          </p:cTn>
                        </p:par>
                        <p:par>
                          <p:cTn id="16" fill="hold">
                            <p:stCondLst>
                              <p:cond delay="4500"/>
                            </p:stCondLst>
                            <p:childTnLst>
                              <p:par>
                                <p:cTn id="17" presetID="22" presetClass="entr" presetSubtype="8" fill="hold" nodeType="afterEffect">
                                  <p:stCondLst>
                                    <p:cond delay="1000"/>
                                  </p:stCondLst>
                                  <p:childTnLst>
                                    <p:set>
                                      <p:cBhvr>
                                        <p:cTn id="18" dur="1" fill="hold">
                                          <p:stCondLst>
                                            <p:cond delay="0"/>
                                          </p:stCondLst>
                                        </p:cTn>
                                        <p:tgtEl>
                                          <p:spTgt spid="88080"/>
                                        </p:tgtEl>
                                        <p:attrNameLst>
                                          <p:attrName>style.visibility</p:attrName>
                                        </p:attrNameLst>
                                      </p:cBhvr>
                                      <p:to>
                                        <p:strVal val="visible"/>
                                      </p:to>
                                    </p:set>
                                    <p:animEffect transition="in" filter="wipe(left)">
                                      <p:cBhvr>
                                        <p:cTn id="19" dur="500"/>
                                        <p:tgtEl>
                                          <p:spTgt spid="8808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8067" grpId="0" autoUpdateAnimBg="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Footer Placeholder 3"/>
          <p:cNvSpPr>
            <a:spLocks noGrp="1"/>
          </p:cNvSpPr>
          <p:nvPr>
            <p:ph type="ftr" sz="quarter" idx="10"/>
          </p:nvPr>
        </p:nvSpPr>
        <p:spPr/>
        <p:txBody>
          <a:bodyPr/>
          <a:lstStyle/>
          <a:p>
            <a:r>
              <a:rPr lang="en-AU"/>
              <a:t>© 2011 Pearson Education</a:t>
            </a:r>
            <a:endParaRPr lang="en-US"/>
          </a:p>
        </p:txBody>
      </p:sp>
      <p:sp>
        <p:nvSpPr>
          <p:cNvPr id="90114" name="Rectangle 2"/>
          <p:cNvSpPr>
            <a:spLocks noGrp="1" noChangeArrowheads="1"/>
          </p:cNvSpPr>
          <p:nvPr>
            <p:ph type="title"/>
          </p:nvPr>
        </p:nvSpPr>
        <p:spPr>
          <a:xfrm>
            <a:off x="685800" y="520700"/>
            <a:ext cx="7772400" cy="863600"/>
          </a:xfrm>
          <a:noFill/>
          <a:ln/>
        </p:spPr>
        <p:txBody>
          <a:bodyPr/>
          <a:lstStyle/>
          <a:p>
            <a:r>
              <a:rPr lang="en-US" sz="4000"/>
              <a:t>An EOQ Example</a:t>
            </a:r>
          </a:p>
        </p:txBody>
      </p:sp>
      <p:sp>
        <p:nvSpPr>
          <p:cNvPr id="90115" name="Rectangle 3"/>
          <p:cNvSpPr>
            <a:spLocks noChangeArrowheads="1"/>
          </p:cNvSpPr>
          <p:nvPr/>
        </p:nvSpPr>
        <p:spPr bwMode="auto">
          <a:xfrm>
            <a:off x="1136650" y="1574800"/>
            <a:ext cx="6936514" cy="1569660"/>
          </a:xfrm>
          <a:prstGeom prst="rect">
            <a:avLst/>
          </a:prstGeom>
          <a:noFill/>
          <a:ln w="9525">
            <a:noFill/>
            <a:miter lim="800000"/>
            <a:headEnd/>
            <a:tailEnd/>
          </a:ln>
          <a:effectLst/>
        </p:spPr>
        <p:txBody>
          <a:bodyPr wrap="none">
            <a:spAutoFit/>
          </a:bodyPr>
          <a:lstStyle/>
          <a:p>
            <a:pPr>
              <a:tabLst>
                <a:tab pos="381000" algn="r"/>
                <a:tab pos="571500" algn="l"/>
                <a:tab pos="4381500" algn="r"/>
                <a:tab pos="4572000" algn="l"/>
              </a:tabLst>
            </a:pPr>
            <a:r>
              <a:rPr lang="en-US" b="1" dirty="0"/>
              <a:t>Determine optimal number of needles to order</a:t>
            </a:r>
          </a:p>
          <a:p>
            <a:pPr>
              <a:tabLst>
                <a:tab pos="381000" algn="r"/>
                <a:tab pos="571500" algn="l"/>
                <a:tab pos="4381500" algn="r"/>
                <a:tab pos="4572000" algn="l"/>
              </a:tabLst>
            </a:pPr>
            <a:r>
              <a:rPr lang="en-US" b="1" i="1" dirty="0"/>
              <a:t>D</a:t>
            </a:r>
            <a:r>
              <a:rPr lang="en-US" b="1" dirty="0"/>
              <a:t> = 1,000 units	 </a:t>
            </a:r>
            <a:r>
              <a:rPr lang="en-US" b="1" i="1" dirty="0"/>
              <a:t>Q</a:t>
            </a:r>
            <a:r>
              <a:rPr lang="en-US" b="1" dirty="0"/>
              <a:t>*	= 200 units</a:t>
            </a:r>
          </a:p>
          <a:p>
            <a:pPr>
              <a:tabLst>
                <a:tab pos="381000" algn="r"/>
                <a:tab pos="571500" algn="l"/>
                <a:tab pos="4381500" algn="r"/>
                <a:tab pos="4572000" algn="l"/>
              </a:tabLst>
            </a:pPr>
            <a:r>
              <a:rPr lang="en-US" b="1" i="1" dirty="0"/>
              <a:t>S</a:t>
            </a:r>
            <a:r>
              <a:rPr lang="en-US" b="1" dirty="0"/>
              <a:t> = </a:t>
            </a:r>
            <a:r>
              <a:rPr lang="en-US" b="1" dirty="0" smtClean="0"/>
              <a:t>£10 </a:t>
            </a:r>
            <a:r>
              <a:rPr lang="en-US" b="1" dirty="0"/>
              <a:t>per order</a:t>
            </a:r>
          </a:p>
          <a:p>
            <a:pPr>
              <a:tabLst>
                <a:tab pos="381000" algn="r"/>
                <a:tab pos="571500" algn="l"/>
                <a:tab pos="4381500" algn="r"/>
                <a:tab pos="4572000" algn="l"/>
              </a:tabLst>
            </a:pPr>
            <a:r>
              <a:rPr lang="en-US" b="1" i="1" dirty="0"/>
              <a:t>H</a:t>
            </a:r>
            <a:r>
              <a:rPr lang="en-US" b="1" dirty="0"/>
              <a:t> = </a:t>
            </a:r>
            <a:r>
              <a:rPr lang="en-US" b="1" dirty="0" smtClean="0"/>
              <a:t>£0.50 </a:t>
            </a:r>
            <a:r>
              <a:rPr lang="en-US" b="1" dirty="0"/>
              <a:t>per unit per year</a:t>
            </a:r>
          </a:p>
        </p:txBody>
      </p:sp>
      <p:grpSp>
        <p:nvGrpSpPr>
          <p:cNvPr id="90116" name="Group 4"/>
          <p:cNvGrpSpPr>
            <a:grpSpLocks/>
          </p:cNvGrpSpPr>
          <p:nvPr/>
        </p:nvGrpSpPr>
        <p:grpSpPr bwMode="auto">
          <a:xfrm>
            <a:off x="1444625" y="3582988"/>
            <a:ext cx="6013450" cy="1025525"/>
            <a:chOff x="910" y="2273"/>
            <a:chExt cx="3788" cy="646"/>
          </a:xfrm>
        </p:grpSpPr>
        <p:sp>
          <p:nvSpPr>
            <p:cNvPr id="90117" name="Rectangle 5"/>
            <p:cNvSpPr>
              <a:spLocks noChangeArrowheads="1"/>
            </p:cNvSpPr>
            <p:nvPr/>
          </p:nvSpPr>
          <p:spPr bwMode="auto">
            <a:xfrm>
              <a:off x="2022" y="2441"/>
              <a:ext cx="2298" cy="288"/>
            </a:xfrm>
            <a:prstGeom prst="rect">
              <a:avLst/>
            </a:prstGeom>
            <a:noFill/>
            <a:ln w="9525">
              <a:noFill/>
              <a:miter lim="800000"/>
              <a:headEnd/>
              <a:tailEnd/>
            </a:ln>
            <a:effectLst/>
          </p:spPr>
          <p:txBody>
            <a:bodyPr wrap="none">
              <a:spAutoFit/>
            </a:bodyPr>
            <a:lstStyle/>
            <a:p>
              <a:r>
                <a:rPr lang="en-US" b="1"/>
                <a:t>= </a:t>
              </a:r>
              <a:r>
                <a:rPr lang="en-US" b="1" i="1"/>
                <a:t>N</a:t>
              </a:r>
              <a:r>
                <a:rPr lang="en-US" b="1"/>
                <a:t> =                              =</a:t>
              </a:r>
            </a:p>
          </p:txBody>
        </p:sp>
        <p:sp>
          <p:nvSpPr>
            <p:cNvPr id="90118" name="Rectangle 6"/>
            <p:cNvSpPr>
              <a:spLocks noChangeArrowheads="1"/>
            </p:cNvSpPr>
            <p:nvPr/>
          </p:nvSpPr>
          <p:spPr bwMode="auto">
            <a:xfrm>
              <a:off x="910" y="2273"/>
              <a:ext cx="1196" cy="646"/>
            </a:xfrm>
            <a:prstGeom prst="rect">
              <a:avLst/>
            </a:prstGeom>
            <a:noFill/>
            <a:ln w="9525">
              <a:noFill/>
              <a:miter lim="800000"/>
              <a:headEnd/>
              <a:tailEnd/>
            </a:ln>
            <a:effectLst/>
          </p:spPr>
          <p:txBody>
            <a:bodyPr>
              <a:spAutoFit/>
            </a:bodyPr>
            <a:lstStyle/>
            <a:p>
              <a:pPr algn="ctr">
                <a:lnSpc>
                  <a:spcPct val="85000"/>
                </a:lnSpc>
              </a:pPr>
              <a:r>
                <a:rPr lang="en-US" b="1"/>
                <a:t>Expected number of orders</a:t>
              </a:r>
            </a:p>
          </p:txBody>
        </p:sp>
        <p:grpSp>
          <p:nvGrpSpPr>
            <p:cNvPr id="90119" name="Group 7"/>
            <p:cNvGrpSpPr>
              <a:grpSpLocks/>
            </p:cNvGrpSpPr>
            <p:nvPr/>
          </p:nvGrpSpPr>
          <p:grpSpPr bwMode="auto">
            <a:xfrm>
              <a:off x="2600" y="2286"/>
              <a:ext cx="1439" cy="564"/>
              <a:chOff x="2616" y="2302"/>
              <a:chExt cx="1439" cy="564"/>
            </a:xfrm>
          </p:grpSpPr>
          <p:sp>
            <p:nvSpPr>
              <p:cNvPr id="90120" name="Rectangle 8"/>
              <p:cNvSpPr>
                <a:spLocks noChangeArrowheads="1"/>
              </p:cNvSpPr>
              <p:nvPr/>
            </p:nvSpPr>
            <p:spPr bwMode="auto">
              <a:xfrm>
                <a:off x="2616" y="2302"/>
                <a:ext cx="1439" cy="564"/>
              </a:xfrm>
              <a:prstGeom prst="rect">
                <a:avLst/>
              </a:prstGeom>
              <a:noFill/>
              <a:ln w="9525">
                <a:noFill/>
                <a:miter lim="800000"/>
                <a:headEnd/>
                <a:tailEnd/>
              </a:ln>
              <a:effectLst/>
            </p:spPr>
            <p:txBody>
              <a:bodyPr wrap="none">
                <a:spAutoFit/>
              </a:bodyPr>
              <a:lstStyle/>
              <a:p>
                <a:pPr algn="ctr">
                  <a:lnSpc>
                    <a:spcPct val="110000"/>
                  </a:lnSpc>
                </a:pPr>
                <a:r>
                  <a:rPr lang="en-US" b="1"/>
                  <a:t>Demand</a:t>
                </a:r>
              </a:p>
              <a:p>
                <a:pPr algn="ctr">
                  <a:lnSpc>
                    <a:spcPct val="110000"/>
                  </a:lnSpc>
                </a:pPr>
                <a:r>
                  <a:rPr lang="en-US" b="1"/>
                  <a:t>Order quantity</a:t>
                </a:r>
              </a:p>
            </p:txBody>
          </p:sp>
          <p:sp>
            <p:nvSpPr>
              <p:cNvPr id="90121" name="Line 9"/>
              <p:cNvSpPr>
                <a:spLocks noChangeShapeType="1"/>
              </p:cNvSpPr>
              <p:nvPr/>
            </p:nvSpPr>
            <p:spPr bwMode="auto">
              <a:xfrm>
                <a:off x="2655" y="2600"/>
                <a:ext cx="1360" cy="0"/>
              </a:xfrm>
              <a:prstGeom prst="line">
                <a:avLst/>
              </a:prstGeom>
              <a:noFill/>
              <a:ln w="38100">
                <a:solidFill>
                  <a:schemeClr val="tx1"/>
                </a:solidFill>
                <a:round/>
                <a:headEnd/>
                <a:tailEnd/>
              </a:ln>
              <a:effectLst/>
            </p:spPr>
            <p:txBody>
              <a:bodyPr wrap="none" anchor="ctr"/>
              <a:lstStyle/>
              <a:p>
                <a:endParaRPr lang="en-US"/>
              </a:p>
            </p:txBody>
          </p:sp>
        </p:grpSp>
        <p:grpSp>
          <p:nvGrpSpPr>
            <p:cNvPr id="90122" name="Group 10"/>
            <p:cNvGrpSpPr>
              <a:grpSpLocks/>
            </p:cNvGrpSpPr>
            <p:nvPr/>
          </p:nvGrpSpPr>
          <p:grpSpPr bwMode="auto">
            <a:xfrm>
              <a:off x="4358" y="2321"/>
              <a:ext cx="340" cy="518"/>
              <a:chOff x="4342" y="2321"/>
              <a:chExt cx="340" cy="518"/>
            </a:xfrm>
          </p:grpSpPr>
          <p:sp>
            <p:nvSpPr>
              <p:cNvPr id="90123" name="Rectangle 11"/>
              <p:cNvSpPr>
                <a:spLocks noChangeArrowheads="1"/>
              </p:cNvSpPr>
              <p:nvPr/>
            </p:nvSpPr>
            <p:spPr bwMode="auto">
              <a:xfrm>
                <a:off x="4342" y="2321"/>
                <a:ext cx="340" cy="518"/>
              </a:xfrm>
              <a:prstGeom prst="rect">
                <a:avLst/>
              </a:prstGeom>
              <a:noFill/>
              <a:ln w="9525">
                <a:noFill/>
                <a:miter lim="800000"/>
                <a:headEnd/>
                <a:tailEnd/>
              </a:ln>
              <a:effectLst/>
            </p:spPr>
            <p:txBody>
              <a:bodyPr wrap="none">
                <a:spAutoFit/>
              </a:bodyPr>
              <a:lstStyle/>
              <a:p>
                <a:pPr algn="ctr"/>
                <a:r>
                  <a:rPr lang="en-US" b="1" i="1"/>
                  <a:t>D</a:t>
                </a:r>
              </a:p>
              <a:p>
                <a:pPr algn="ctr"/>
                <a:r>
                  <a:rPr lang="en-US" b="1" i="1"/>
                  <a:t>Q</a:t>
                </a:r>
                <a:r>
                  <a:rPr lang="en-US" b="1"/>
                  <a:t>*</a:t>
                </a:r>
              </a:p>
            </p:txBody>
          </p:sp>
          <p:sp>
            <p:nvSpPr>
              <p:cNvPr id="90124" name="Line 12"/>
              <p:cNvSpPr>
                <a:spLocks noChangeShapeType="1"/>
              </p:cNvSpPr>
              <p:nvPr/>
            </p:nvSpPr>
            <p:spPr bwMode="auto">
              <a:xfrm>
                <a:off x="4360" y="2584"/>
                <a:ext cx="320" cy="0"/>
              </a:xfrm>
              <a:prstGeom prst="line">
                <a:avLst/>
              </a:prstGeom>
              <a:noFill/>
              <a:ln w="38100">
                <a:solidFill>
                  <a:schemeClr val="tx1"/>
                </a:solidFill>
                <a:round/>
                <a:headEnd/>
                <a:tailEnd/>
              </a:ln>
              <a:effectLst/>
            </p:spPr>
            <p:txBody>
              <a:bodyPr wrap="none" anchor="ctr"/>
              <a:lstStyle/>
              <a:p>
                <a:endParaRPr lang="en-US"/>
              </a:p>
            </p:txBody>
          </p:sp>
        </p:grpSp>
      </p:grpSp>
      <p:grpSp>
        <p:nvGrpSpPr>
          <p:cNvPr id="90125" name="Group 13"/>
          <p:cNvGrpSpPr>
            <a:grpSpLocks/>
          </p:cNvGrpSpPr>
          <p:nvPr/>
        </p:nvGrpSpPr>
        <p:grpSpPr bwMode="auto">
          <a:xfrm>
            <a:off x="3463925" y="4598988"/>
            <a:ext cx="4673600" cy="822325"/>
            <a:chOff x="2006" y="2953"/>
            <a:chExt cx="2944" cy="518"/>
          </a:xfrm>
        </p:grpSpPr>
        <p:sp>
          <p:nvSpPr>
            <p:cNvPr id="90126" name="Rectangle 14"/>
            <p:cNvSpPr>
              <a:spLocks noChangeArrowheads="1"/>
            </p:cNvSpPr>
            <p:nvPr/>
          </p:nvSpPr>
          <p:spPr bwMode="auto">
            <a:xfrm>
              <a:off x="2006" y="3081"/>
              <a:ext cx="2944" cy="288"/>
            </a:xfrm>
            <a:prstGeom prst="rect">
              <a:avLst/>
            </a:prstGeom>
            <a:noFill/>
            <a:ln w="9525">
              <a:noFill/>
              <a:miter lim="800000"/>
              <a:headEnd/>
              <a:tailEnd/>
            </a:ln>
            <a:effectLst/>
          </p:spPr>
          <p:txBody>
            <a:bodyPr wrap="none">
              <a:spAutoFit/>
            </a:bodyPr>
            <a:lstStyle/>
            <a:p>
              <a:r>
                <a:rPr lang="en-US" b="1" i="1"/>
                <a:t>N</a:t>
              </a:r>
              <a:r>
                <a:rPr lang="en-US" b="1"/>
                <a:t> =              = 5 orders per year </a:t>
              </a:r>
            </a:p>
          </p:txBody>
        </p:sp>
        <p:grpSp>
          <p:nvGrpSpPr>
            <p:cNvPr id="90127" name="Group 15"/>
            <p:cNvGrpSpPr>
              <a:grpSpLocks/>
            </p:cNvGrpSpPr>
            <p:nvPr/>
          </p:nvGrpSpPr>
          <p:grpSpPr bwMode="auto">
            <a:xfrm>
              <a:off x="2447" y="2953"/>
              <a:ext cx="596" cy="518"/>
              <a:chOff x="3023" y="2985"/>
              <a:chExt cx="596" cy="518"/>
            </a:xfrm>
          </p:grpSpPr>
          <p:sp>
            <p:nvSpPr>
              <p:cNvPr id="90128" name="Rectangle 16"/>
              <p:cNvSpPr>
                <a:spLocks noChangeArrowheads="1"/>
              </p:cNvSpPr>
              <p:nvPr/>
            </p:nvSpPr>
            <p:spPr bwMode="auto">
              <a:xfrm>
                <a:off x="3023" y="2985"/>
                <a:ext cx="596" cy="518"/>
              </a:xfrm>
              <a:prstGeom prst="rect">
                <a:avLst/>
              </a:prstGeom>
              <a:noFill/>
              <a:ln w="9525">
                <a:noFill/>
                <a:miter lim="800000"/>
                <a:headEnd/>
                <a:tailEnd/>
              </a:ln>
              <a:effectLst/>
            </p:spPr>
            <p:txBody>
              <a:bodyPr wrap="none">
                <a:spAutoFit/>
              </a:bodyPr>
              <a:lstStyle/>
              <a:p>
                <a:pPr algn="ctr"/>
                <a:r>
                  <a:rPr lang="en-US" b="1"/>
                  <a:t>1,000</a:t>
                </a:r>
              </a:p>
              <a:p>
                <a:pPr algn="ctr"/>
                <a:r>
                  <a:rPr lang="en-US" b="1"/>
                  <a:t>200</a:t>
                </a:r>
              </a:p>
            </p:txBody>
          </p:sp>
          <p:sp>
            <p:nvSpPr>
              <p:cNvPr id="90129" name="Line 17"/>
              <p:cNvSpPr>
                <a:spLocks noChangeShapeType="1"/>
              </p:cNvSpPr>
              <p:nvPr/>
            </p:nvSpPr>
            <p:spPr bwMode="auto">
              <a:xfrm>
                <a:off x="3048" y="3256"/>
                <a:ext cx="552" cy="0"/>
              </a:xfrm>
              <a:prstGeom prst="line">
                <a:avLst/>
              </a:prstGeom>
              <a:noFill/>
              <a:ln w="38100">
                <a:solidFill>
                  <a:schemeClr val="tx1"/>
                </a:solidFill>
                <a:round/>
                <a:headEnd/>
                <a:tailEnd/>
              </a:ln>
              <a:effectLst/>
            </p:spPr>
            <p:txBody>
              <a:bodyPr wrap="none" anchor="ctr"/>
              <a:lstStyle/>
              <a:p>
                <a:endParaRPr lang="en-US"/>
              </a:p>
            </p:txBody>
          </p:sp>
        </p:grpSp>
      </p:grpSp>
    </p:spTree>
  </p:cSld>
  <p:clrMapOvr>
    <a:masterClrMapping/>
  </p:clrMapOvr>
  <p:transition>
    <p:strips/>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afterEffect">
                                  <p:stCondLst>
                                    <p:cond delay="1000"/>
                                  </p:stCondLst>
                                  <p:childTnLst>
                                    <p:set>
                                      <p:cBhvr>
                                        <p:cTn id="6" dur="1" fill="hold">
                                          <p:stCondLst>
                                            <p:cond delay="0"/>
                                          </p:stCondLst>
                                        </p:cTn>
                                        <p:tgtEl>
                                          <p:spTgt spid="90116"/>
                                        </p:tgtEl>
                                        <p:attrNameLst>
                                          <p:attrName>style.visibility</p:attrName>
                                        </p:attrNameLst>
                                      </p:cBhvr>
                                      <p:to>
                                        <p:strVal val="visible"/>
                                      </p:to>
                                    </p:set>
                                    <p:animEffect transition="in" filter="wipe(left)">
                                      <p:cBhvr>
                                        <p:cTn id="7" dur="500"/>
                                        <p:tgtEl>
                                          <p:spTgt spid="90116"/>
                                        </p:tgtEl>
                                      </p:cBhvr>
                                    </p:animEffect>
                                  </p:childTnLst>
                                </p:cTn>
                              </p:par>
                            </p:childTnLst>
                          </p:cTn>
                        </p:par>
                        <p:par>
                          <p:cTn id="8" fill="hold">
                            <p:stCondLst>
                              <p:cond delay="1500"/>
                            </p:stCondLst>
                            <p:childTnLst>
                              <p:par>
                                <p:cTn id="9" presetID="22" presetClass="entr" presetSubtype="8" fill="hold" nodeType="afterEffect">
                                  <p:stCondLst>
                                    <p:cond delay="1000"/>
                                  </p:stCondLst>
                                  <p:childTnLst>
                                    <p:set>
                                      <p:cBhvr>
                                        <p:cTn id="10" dur="1" fill="hold">
                                          <p:stCondLst>
                                            <p:cond delay="0"/>
                                          </p:stCondLst>
                                        </p:cTn>
                                        <p:tgtEl>
                                          <p:spTgt spid="90125"/>
                                        </p:tgtEl>
                                        <p:attrNameLst>
                                          <p:attrName>style.visibility</p:attrName>
                                        </p:attrNameLst>
                                      </p:cBhvr>
                                      <p:to>
                                        <p:strVal val="visible"/>
                                      </p:to>
                                    </p:set>
                                    <p:animEffect transition="in" filter="wipe(left)">
                                      <p:cBhvr>
                                        <p:cTn id="11" dur="500"/>
                                        <p:tgtEl>
                                          <p:spTgt spid="901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Footer Placeholder 3"/>
          <p:cNvSpPr>
            <a:spLocks noGrp="1"/>
          </p:cNvSpPr>
          <p:nvPr>
            <p:ph type="ftr" sz="quarter" idx="10"/>
          </p:nvPr>
        </p:nvSpPr>
        <p:spPr/>
        <p:txBody>
          <a:bodyPr/>
          <a:lstStyle/>
          <a:p>
            <a:r>
              <a:rPr lang="en-AU"/>
              <a:t>© 2011 Pearson Education</a:t>
            </a:r>
            <a:endParaRPr lang="en-US"/>
          </a:p>
        </p:txBody>
      </p:sp>
      <p:sp>
        <p:nvSpPr>
          <p:cNvPr id="92162" name="Rectangle 2"/>
          <p:cNvSpPr>
            <a:spLocks noGrp="1" noChangeArrowheads="1"/>
          </p:cNvSpPr>
          <p:nvPr>
            <p:ph type="title"/>
          </p:nvPr>
        </p:nvSpPr>
        <p:spPr>
          <a:xfrm>
            <a:off x="685800" y="520700"/>
            <a:ext cx="7772400" cy="863600"/>
          </a:xfrm>
          <a:noFill/>
          <a:ln/>
        </p:spPr>
        <p:txBody>
          <a:bodyPr/>
          <a:lstStyle/>
          <a:p>
            <a:r>
              <a:rPr lang="en-US" sz="4000"/>
              <a:t>An EOQ Example</a:t>
            </a:r>
          </a:p>
        </p:txBody>
      </p:sp>
      <p:sp>
        <p:nvSpPr>
          <p:cNvPr id="92163" name="Rectangle 3"/>
          <p:cNvSpPr>
            <a:spLocks noChangeArrowheads="1"/>
          </p:cNvSpPr>
          <p:nvPr/>
        </p:nvSpPr>
        <p:spPr bwMode="auto">
          <a:xfrm>
            <a:off x="1136650" y="1574800"/>
            <a:ext cx="7564891" cy="1569660"/>
          </a:xfrm>
          <a:prstGeom prst="rect">
            <a:avLst/>
          </a:prstGeom>
          <a:noFill/>
          <a:ln w="9525">
            <a:noFill/>
            <a:miter lim="800000"/>
            <a:headEnd/>
            <a:tailEnd/>
          </a:ln>
          <a:effectLst/>
        </p:spPr>
        <p:txBody>
          <a:bodyPr wrap="none">
            <a:spAutoFit/>
          </a:bodyPr>
          <a:lstStyle/>
          <a:p>
            <a:pPr>
              <a:tabLst>
                <a:tab pos="381000" algn="r"/>
                <a:tab pos="571500" algn="l"/>
                <a:tab pos="4381500" algn="r"/>
                <a:tab pos="4572000" algn="l"/>
              </a:tabLst>
            </a:pPr>
            <a:r>
              <a:rPr lang="en-US" b="1" dirty="0"/>
              <a:t>Determine optimal number of needles to order</a:t>
            </a:r>
          </a:p>
          <a:p>
            <a:pPr>
              <a:tabLst>
                <a:tab pos="381000" algn="r"/>
                <a:tab pos="571500" algn="l"/>
                <a:tab pos="4381500" algn="r"/>
                <a:tab pos="4572000" algn="l"/>
              </a:tabLst>
            </a:pPr>
            <a:r>
              <a:rPr lang="en-US" b="1" i="1" dirty="0"/>
              <a:t>D</a:t>
            </a:r>
            <a:r>
              <a:rPr lang="en-US" b="1" dirty="0"/>
              <a:t> = 1,000 units	</a:t>
            </a:r>
            <a:r>
              <a:rPr lang="en-US" b="1" i="1" dirty="0"/>
              <a:t>Q</a:t>
            </a:r>
            <a:r>
              <a:rPr lang="en-US" b="1" dirty="0"/>
              <a:t>*	= 200 units</a:t>
            </a:r>
          </a:p>
          <a:p>
            <a:pPr>
              <a:tabLst>
                <a:tab pos="381000" algn="r"/>
                <a:tab pos="571500" algn="l"/>
                <a:tab pos="4381500" algn="r"/>
                <a:tab pos="4572000" algn="l"/>
              </a:tabLst>
            </a:pPr>
            <a:r>
              <a:rPr lang="en-US" b="1" i="1" dirty="0"/>
              <a:t>S</a:t>
            </a:r>
            <a:r>
              <a:rPr lang="en-US" b="1" dirty="0"/>
              <a:t> = </a:t>
            </a:r>
            <a:r>
              <a:rPr lang="en-US" b="1" dirty="0" smtClean="0"/>
              <a:t>£10 </a:t>
            </a:r>
            <a:r>
              <a:rPr lang="en-US" b="1" dirty="0"/>
              <a:t>per order	</a:t>
            </a:r>
            <a:r>
              <a:rPr lang="en-US" b="1" i="1" dirty="0"/>
              <a:t>N</a:t>
            </a:r>
            <a:r>
              <a:rPr lang="en-US" b="1" dirty="0"/>
              <a:t>	= 5 orders per year</a:t>
            </a:r>
          </a:p>
          <a:p>
            <a:pPr>
              <a:tabLst>
                <a:tab pos="381000" algn="r"/>
                <a:tab pos="571500" algn="l"/>
                <a:tab pos="4381500" algn="r"/>
                <a:tab pos="4572000" algn="l"/>
              </a:tabLst>
            </a:pPr>
            <a:r>
              <a:rPr lang="en-US" b="1" i="1" dirty="0"/>
              <a:t>H</a:t>
            </a:r>
            <a:r>
              <a:rPr lang="en-US" b="1" dirty="0"/>
              <a:t> = </a:t>
            </a:r>
            <a:r>
              <a:rPr lang="en-US" b="1" dirty="0" smtClean="0"/>
              <a:t>£0.50 </a:t>
            </a:r>
            <a:r>
              <a:rPr lang="en-US" b="1" dirty="0"/>
              <a:t>per unit per year</a:t>
            </a:r>
          </a:p>
        </p:txBody>
      </p:sp>
      <p:grpSp>
        <p:nvGrpSpPr>
          <p:cNvPr id="92164" name="Group 4"/>
          <p:cNvGrpSpPr>
            <a:grpSpLocks/>
          </p:cNvGrpSpPr>
          <p:nvPr/>
        </p:nvGrpSpPr>
        <p:grpSpPr bwMode="auto">
          <a:xfrm>
            <a:off x="746125" y="3460750"/>
            <a:ext cx="5932488" cy="1317625"/>
            <a:chOff x="726" y="2180"/>
            <a:chExt cx="3737" cy="830"/>
          </a:xfrm>
        </p:grpSpPr>
        <p:sp>
          <p:nvSpPr>
            <p:cNvPr id="92165" name="Rectangle 5"/>
            <p:cNvSpPr>
              <a:spLocks noChangeArrowheads="1"/>
            </p:cNvSpPr>
            <p:nvPr/>
          </p:nvSpPr>
          <p:spPr bwMode="auto">
            <a:xfrm>
              <a:off x="2022" y="2521"/>
              <a:ext cx="564" cy="288"/>
            </a:xfrm>
            <a:prstGeom prst="rect">
              <a:avLst/>
            </a:prstGeom>
            <a:noFill/>
            <a:ln w="9525">
              <a:noFill/>
              <a:miter lim="800000"/>
              <a:headEnd/>
              <a:tailEnd/>
            </a:ln>
            <a:effectLst/>
          </p:spPr>
          <p:txBody>
            <a:bodyPr wrap="none">
              <a:spAutoFit/>
            </a:bodyPr>
            <a:lstStyle/>
            <a:p>
              <a:r>
                <a:rPr lang="en-US" b="1"/>
                <a:t>= </a:t>
              </a:r>
              <a:r>
                <a:rPr lang="en-US" b="1" i="1"/>
                <a:t>T</a:t>
              </a:r>
              <a:r>
                <a:rPr lang="en-US" b="1"/>
                <a:t> =</a:t>
              </a:r>
            </a:p>
          </p:txBody>
        </p:sp>
        <p:sp>
          <p:nvSpPr>
            <p:cNvPr id="92166" name="Rectangle 6"/>
            <p:cNvSpPr>
              <a:spLocks noChangeArrowheads="1"/>
            </p:cNvSpPr>
            <p:nvPr/>
          </p:nvSpPr>
          <p:spPr bwMode="auto">
            <a:xfrm>
              <a:off x="726" y="2353"/>
              <a:ext cx="1380" cy="646"/>
            </a:xfrm>
            <a:prstGeom prst="rect">
              <a:avLst/>
            </a:prstGeom>
            <a:noFill/>
            <a:ln w="9525">
              <a:noFill/>
              <a:miter lim="800000"/>
              <a:headEnd/>
              <a:tailEnd/>
            </a:ln>
            <a:effectLst/>
          </p:spPr>
          <p:txBody>
            <a:bodyPr>
              <a:spAutoFit/>
            </a:bodyPr>
            <a:lstStyle/>
            <a:p>
              <a:pPr algn="ctr">
                <a:lnSpc>
                  <a:spcPct val="85000"/>
                </a:lnSpc>
              </a:pPr>
              <a:r>
                <a:rPr lang="en-US" b="1"/>
                <a:t>Expected time between orders</a:t>
              </a:r>
            </a:p>
          </p:txBody>
        </p:sp>
        <p:grpSp>
          <p:nvGrpSpPr>
            <p:cNvPr id="92167" name="Group 7"/>
            <p:cNvGrpSpPr>
              <a:grpSpLocks/>
            </p:cNvGrpSpPr>
            <p:nvPr/>
          </p:nvGrpSpPr>
          <p:grpSpPr bwMode="auto">
            <a:xfrm>
              <a:off x="2544" y="2180"/>
              <a:ext cx="1919" cy="830"/>
              <a:chOff x="2544" y="2180"/>
              <a:chExt cx="1919" cy="830"/>
            </a:xfrm>
          </p:grpSpPr>
          <p:sp>
            <p:nvSpPr>
              <p:cNvPr id="92168" name="Rectangle 8"/>
              <p:cNvSpPr>
                <a:spLocks noChangeArrowheads="1"/>
              </p:cNvSpPr>
              <p:nvPr/>
            </p:nvSpPr>
            <p:spPr bwMode="auto">
              <a:xfrm>
                <a:off x="2544" y="2180"/>
                <a:ext cx="1919" cy="830"/>
              </a:xfrm>
              <a:prstGeom prst="rect">
                <a:avLst/>
              </a:prstGeom>
              <a:noFill/>
              <a:ln w="9525">
                <a:noFill/>
                <a:miter lim="800000"/>
                <a:headEnd/>
                <a:tailEnd/>
              </a:ln>
              <a:effectLst/>
            </p:spPr>
            <p:txBody>
              <a:bodyPr wrap="none">
                <a:spAutoFit/>
              </a:bodyPr>
              <a:lstStyle/>
              <a:p>
                <a:pPr algn="ctr">
                  <a:lnSpc>
                    <a:spcPct val="85000"/>
                  </a:lnSpc>
                  <a:spcAft>
                    <a:spcPct val="40000"/>
                  </a:spcAft>
                </a:pPr>
                <a:r>
                  <a:rPr lang="en-US" b="1"/>
                  <a:t>Number of working </a:t>
                </a:r>
                <a:br>
                  <a:rPr lang="en-US" b="1"/>
                </a:br>
                <a:r>
                  <a:rPr lang="en-US" b="1"/>
                  <a:t>days per year</a:t>
                </a:r>
              </a:p>
              <a:p>
                <a:pPr algn="ctr">
                  <a:lnSpc>
                    <a:spcPct val="85000"/>
                  </a:lnSpc>
                  <a:spcAft>
                    <a:spcPct val="40000"/>
                  </a:spcAft>
                </a:pPr>
                <a:r>
                  <a:rPr lang="en-US" b="1" i="1"/>
                  <a:t>N</a:t>
                </a:r>
              </a:p>
            </p:txBody>
          </p:sp>
          <p:sp>
            <p:nvSpPr>
              <p:cNvPr id="92169" name="Line 9"/>
              <p:cNvSpPr>
                <a:spLocks noChangeShapeType="1"/>
              </p:cNvSpPr>
              <p:nvPr/>
            </p:nvSpPr>
            <p:spPr bwMode="auto">
              <a:xfrm>
                <a:off x="2599" y="2664"/>
                <a:ext cx="1808" cy="0"/>
              </a:xfrm>
              <a:prstGeom prst="line">
                <a:avLst/>
              </a:prstGeom>
              <a:noFill/>
              <a:ln w="38100">
                <a:solidFill>
                  <a:schemeClr val="tx1"/>
                </a:solidFill>
                <a:round/>
                <a:headEnd/>
                <a:tailEnd/>
              </a:ln>
              <a:effectLst/>
            </p:spPr>
            <p:txBody>
              <a:bodyPr wrap="none" anchor="ctr"/>
              <a:lstStyle/>
              <a:p>
                <a:endParaRPr lang="en-US"/>
              </a:p>
            </p:txBody>
          </p:sp>
        </p:grpSp>
      </p:grpSp>
      <p:grpSp>
        <p:nvGrpSpPr>
          <p:cNvPr id="92170" name="Group 10"/>
          <p:cNvGrpSpPr>
            <a:grpSpLocks/>
          </p:cNvGrpSpPr>
          <p:nvPr/>
        </p:nvGrpSpPr>
        <p:grpSpPr bwMode="auto">
          <a:xfrm>
            <a:off x="3057525" y="4751388"/>
            <a:ext cx="5537200" cy="822325"/>
            <a:chOff x="2006" y="2953"/>
            <a:chExt cx="3488" cy="518"/>
          </a:xfrm>
        </p:grpSpPr>
        <p:sp>
          <p:nvSpPr>
            <p:cNvPr id="92171" name="Rectangle 11"/>
            <p:cNvSpPr>
              <a:spLocks noChangeArrowheads="1"/>
            </p:cNvSpPr>
            <p:nvPr/>
          </p:nvSpPr>
          <p:spPr bwMode="auto">
            <a:xfrm>
              <a:off x="2006" y="3081"/>
              <a:ext cx="3488" cy="288"/>
            </a:xfrm>
            <a:prstGeom prst="rect">
              <a:avLst/>
            </a:prstGeom>
            <a:noFill/>
            <a:ln w="9525">
              <a:noFill/>
              <a:miter lim="800000"/>
              <a:headEnd/>
              <a:tailEnd/>
            </a:ln>
            <a:effectLst/>
          </p:spPr>
          <p:txBody>
            <a:bodyPr wrap="none">
              <a:spAutoFit/>
            </a:bodyPr>
            <a:lstStyle/>
            <a:p>
              <a:r>
                <a:rPr lang="en-US" b="1" i="1"/>
                <a:t>T</a:t>
              </a:r>
              <a:r>
                <a:rPr lang="en-US" b="1"/>
                <a:t> =              = 50 days between orders</a:t>
              </a:r>
            </a:p>
          </p:txBody>
        </p:sp>
        <p:grpSp>
          <p:nvGrpSpPr>
            <p:cNvPr id="92172" name="Group 12"/>
            <p:cNvGrpSpPr>
              <a:grpSpLocks/>
            </p:cNvGrpSpPr>
            <p:nvPr/>
          </p:nvGrpSpPr>
          <p:grpSpPr bwMode="auto">
            <a:xfrm>
              <a:off x="2472" y="2953"/>
              <a:ext cx="552" cy="518"/>
              <a:chOff x="3048" y="2985"/>
              <a:chExt cx="552" cy="518"/>
            </a:xfrm>
          </p:grpSpPr>
          <p:sp>
            <p:nvSpPr>
              <p:cNvPr id="92173" name="Rectangle 13"/>
              <p:cNvSpPr>
                <a:spLocks noChangeArrowheads="1"/>
              </p:cNvSpPr>
              <p:nvPr/>
            </p:nvSpPr>
            <p:spPr bwMode="auto">
              <a:xfrm>
                <a:off x="3103" y="2985"/>
                <a:ext cx="436" cy="518"/>
              </a:xfrm>
              <a:prstGeom prst="rect">
                <a:avLst/>
              </a:prstGeom>
              <a:noFill/>
              <a:ln w="9525">
                <a:noFill/>
                <a:miter lim="800000"/>
                <a:headEnd/>
                <a:tailEnd/>
              </a:ln>
              <a:effectLst/>
            </p:spPr>
            <p:txBody>
              <a:bodyPr wrap="none">
                <a:spAutoFit/>
              </a:bodyPr>
              <a:lstStyle/>
              <a:p>
                <a:pPr algn="ctr"/>
                <a:r>
                  <a:rPr lang="en-US" b="1"/>
                  <a:t>250</a:t>
                </a:r>
              </a:p>
              <a:p>
                <a:pPr algn="ctr"/>
                <a:r>
                  <a:rPr lang="en-US" b="1"/>
                  <a:t>5</a:t>
                </a:r>
              </a:p>
            </p:txBody>
          </p:sp>
          <p:sp>
            <p:nvSpPr>
              <p:cNvPr id="92174" name="Line 14"/>
              <p:cNvSpPr>
                <a:spLocks noChangeShapeType="1"/>
              </p:cNvSpPr>
              <p:nvPr/>
            </p:nvSpPr>
            <p:spPr bwMode="auto">
              <a:xfrm>
                <a:off x="3048" y="3256"/>
                <a:ext cx="552" cy="0"/>
              </a:xfrm>
              <a:prstGeom prst="line">
                <a:avLst/>
              </a:prstGeom>
              <a:noFill/>
              <a:ln w="38100">
                <a:solidFill>
                  <a:schemeClr val="tx1"/>
                </a:solidFill>
                <a:round/>
                <a:headEnd/>
                <a:tailEnd/>
              </a:ln>
              <a:effectLst/>
            </p:spPr>
            <p:txBody>
              <a:bodyPr wrap="none" anchor="ctr"/>
              <a:lstStyle/>
              <a:p>
                <a:endParaRPr lang="en-US"/>
              </a:p>
            </p:txBody>
          </p:sp>
        </p:grpSp>
      </p:grpSp>
    </p:spTree>
  </p:cSld>
  <p:clrMapOvr>
    <a:masterClrMapping/>
  </p:clrMapOvr>
  <p:transition>
    <p:strips/>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afterEffect">
                                  <p:stCondLst>
                                    <p:cond delay="1000"/>
                                  </p:stCondLst>
                                  <p:childTnLst>
                                    <p:set>
                                      <p:cBhvr>
                                        <p:cTn id="6" dur="1" fill="hold">
                                          <p:stCondLst>
                                            <p:cond delay="0"/>
                                          </p:stCondLst>
                                        </p:cTn>
                                        <p:tgtEl>
                                          <p:spTgt spid="92164"/>
                                        </p:tgtEl>
                                        <p:attrNameLst>
                                          <p:attrName>style.visibility</p:attrName>
                                        </p:attrNameLst>
                                      </p:cBhvr>
                                      <p:to>
                                        <p:strVal val="visible"/>
                                      </p:to>
                                    </p:set>
                                    <p:animEffect transition="in" filter="wipe(left)">
                                      <p:cBhvr>
                                        <p:cTn id="7" dur="500"/>
                                        <p:tgtEl>
                                          <p:spTgt spid="92164"/>
                                        </p:tgtEl>
                                      </p:cBhvr>
                                    </p:animEffect>
                                  </p:childTnLst>
                                </p:cTn>
                              </p:par>
                            </p:childTnLst>
                          </p:cTn>
                        </p:par>
                        <p:par>
                          <p:cTn id="8" fill="hold">
                            <p:stCondLst>
                              <p:cond delay="1500"/>
                            </p:stCondLst>
                            <p:childTnLst>
                              <p:par>
                                <p:cTn id="9" presetID="22" presetClass="entr" presetSubtype="8" fill="hold" nodeType="afterEffect">
                                  <p:stCondLst>
                                    <p:cond delay="1000"/>
                                  </p:stCondLst>
                                  <p:childTnLst>
                                    <p:set>
                                      <p:cBhvr>
                                        <p:cTn id="10" dur="1" fill="hold">
                                          <p:stCondLst>
                                            <p:cond delay="0"/>
                                          </p:stCondLst>
                                        </p:cTn>
                                        <p:tgtEl>
                                          <p:spTgt spid="92170"/>
                                        </p:tgtEl>
                                        <p:attrNameLst>
                                          <p:attrName>style.visibility</p:attrName>
                                        </p:attrNameLst>
                                      </p:cBhvr>
                                      <p:to>
                                        <p:strVal val="visible"/>
                                      </p:to>
                                    </p:set>
                                    <p:animEffect transition="in" filter="wipe(left)">
                                      <p:cBhvr>
                                        <p:cTn id="11" dur="500"/>
                                        <p:tgtEl>
                                          <p:spTgt spid="9217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Footer Placeholder 3"/>
          <p:cNvSpPr>
            <a:spLocks noGrp="1"/>
          </p:cNvSpPr>
          <p:nvPr>
            <p:ph type="ftr" sz="quarter" idx="10"/>
          </p:nvPr>
        </p:nvSpPr>
        <p:spPr/>
        <p:txBody>
          <a:bodyPr/>
          <a:lstStyle/>
          <a:p>
            <a:r>
              <a:rPr lang="en-AU"/>
              <a:t>© 2011 Pearson Education</a:t>
            </a:r>
            <a:endParaRPr lang="en-US"/>
          </a:p>
        </p:txBody>
      </p:sp>
      <p:sp>
        <p:nvSpPr>
          <p:cNvPr id="94210" name="Rectangle 2"/>
          <p:cNvSpPr>
            <a:spLocks noGrp="1" noChangeArrowheads="1"/>
          </p:cNvSpPr>
          <p:nvPr>
            <p:ph type="title"/>
          </p:nvPr>
        </p:nvSpPr>
        <p:spPr>
          <a:xfrm>
            <a:off x="685800" y="520700"/>
            <a:ext cx="7772400" cy="863600"/>
          </a:xfrm>
          <a:noFill/>
          <a:ln/>
        </p:spPr>
        <p:txBody>
          <a:bodyPr/>
          <a:lstStyle/>
          <a:p>
            <a:r>
              <a:rPr lang="en-US" sz="4000"/>
              <a:t>An EOQ Example</a:t>
            </a:r>
          </a:p>
        </p:txBody>
      </p:sp>
      <p:sp>
        <p:nvSpPr>
          <p:cNvPr id="94211" name="Rectangle 3"/>
          <p:cNvSpPr>
            <a:spLocks noChangeArrowheads="1"/>
          </p:cNvSpPr>
          <p:nvPr/>
        </p:nvSpPr>
        <p:spPr bwMode="auto">
          <a:xfrm>
            <a:off x="1136650" y="1574800"/>
            <a:ext cx="7564891" cy="1569660"/>
          </a:xfrm>
          <a:prstGeom prst="rect">
            <a:avLst/>
          </a:prstGeom>
          <a:noFill/>
          <a:ln w="9525">
            <a:noFill/>
            <a:miter lim="800000"/>
            <a:headEnd/>
            <a:tailEnd/>
          </a:ln>
          <a:effectLst/>
        </p:spPr>
        <p:txBody>
          <a:bodyPr wrap="none">
            <a:spAutoFit/>
          </a:bodyPr>
          <a:lstStyle/>
          <a:p>
            <a:pPr>
              <a:tabLst>
                <a:tab pos="381000" algn="r"/>
                <a:tab pos="571500" algn="l"/>
                <a:tab pos="4381500" algn="r"/>
                <a:tab pos="4572000" algn="l"/>
              </a:tabLst>
            </a:pPr>
            <a:r>
              <a:rPr lang="en-US" b="1" dirty="0"/>
              <a:t>Determine optimal number of needles to order</a:t>
            </a:r>
          </a:p>
          <a:p>
            <a:pPr>
              <a:tabLst>
                <a:tab pos="381000" algn="r"/>
                <a:tab pos="571500" algn="l"/>
                <a:tab pos="4381500" algn="r"/>
                <a:tab pos="4572000" algn="l"/>
              </a:tabLst>
            </a:pPr>
            <a:r>
              <a:rPr lang="en-US" b="1" i="1" dirty="0"/>
              <a:t>D</a:t>
            </a:r>
            <a:r>
              <a:rPr lang="en-US" b="1" dirty="0"/>
              <a:t> = 1,000 units	</a:t>
            </a:r>
            <a:r>
              <a:rPr lang="en-US" b="1" i="1" dirty="0"/>
              <a:t>Q</a:t>
            </a:r>
            <a:r>
              <a:rPr lang="en-US" b="1" dirty="0"/>
              <a:t>*	= 200 units</a:t>
            </a:r>
          </a:p>
          <a:p>
            <a:pPr>
              <a:tabLst>
                <a:tab pos="381000" algn="r"/>
                <a:tab pos="571500" algn="l"/>
                <a:tab pos="4381500" algn="r"/>
                <a:tab pos="4572000" algn="l"/>
              </a:tabLst>
            </a:pPr>
            <a:r>
              <a:rPr lang="en-US" b="1" i="1" dirty="0"/>
              <a:t>S</a:t>
            </a:r>
            <a:r>
              <a:rPr lang="en-US" b="1" dirty="0"/>
              <a:t> = </a:t>
            </a:r>
            <a:r>
              <a:rPr lang="en-US" b="1" dirty="0" smtClean="0"/>
              <a:t>£10 </a:t>
            </a:r>
            <a:r>
              <a:rPr lang="en-US" b="1" dirty="0"/>
              <a:t>per order	</a:t>
            </a:r>
            <a:r>
              <a:rPr lang="en-US" b="1" i="1" dirty="0"/>
              <a:t>N</a:t>
            </a:r>
            <a:r>
              <a:rPr lang="en-US" b="1" dirty="0"/>
              <a:t>	= 5 orders per year</a:t>
            </a:r>
          </a:p>
          <a:p>
            <a:pPr>
              <a:tabLst>
                <a:tab pos="381000" algn="r"/>
                <a:tab pos="571500" algn="l"/>
                <a:tab pos="4381500" algn="r"/>
                <a:tab pos="4572000" algn="l"/>
              </a:tabLst>
            </a:pPr>
            <a:r>
              <a:rPr lang="en-US" b="1" i="1" dirty="0"/>
              <a:t>H</a:t>
            </a:r>
            <a:r>
              <a:rPr lang="en-US" b="1" dirty="0"/>
              <a:t> = </a:t>
            </a:r>
            <a:r>
              <a:rPr lang="en-US" b="1" dirty="0" smtClean="0"/>
              <a:t>£0.50 </a:t>
            </a:r>
            <a:r>
              <a:rPr lang="en-US" b="1" dirty="0"/>
              <a:t>per unit per year	</a:t>
            </a:r>
            <a:r>
              <a:rPr lang="en-US" b="1" i="1" dirty="0"/>
              <a:t>T</a:t>
            </a:r>
            <a:r>
              <a:rPr lang="en-US" b="1" dirty="0"/>
              <a:t>	= 50 days</a:t>
            </a:r>
          </a:p>
        </p:txBody>
      </p:sp>
      <p:sp>
        <p:nvSpPr>
          <p:cNvPr id="94212" name="Rectangle 4"/>
          <p:cNvSpPr>
            <a:spLocks noChangeArrowheads="1"/>
          </p:cNvSpPr>
          <p:nvPr/>
        </p:nvSpPr>
        <p:spPr bwMode="auto">
          <a:xfrm>
            <a:off x="1181100" y="3316288"/>
            <a:ext cx="6789738" cy="457200"/>
          </a:xfrm>
          <a:prstGeom prst="rect">
            <a:avLst/>
          </a:prstGeom>
          <a:noFill/>
          <a:ln w="9525">
            <a:noFill/>
            <a:miter lim="800000"/>
            <a:headEnd/>
            <a:tailEnd/>
          </a:ln>
          <a:effectLst/>
        </p:spPr>
        <p:txBody>
          <a:bodyPr wrap="none">
            <a:spAutoFit/>
          </a:bodyPr>
          <a:lstStyle/>
          <a:p>
            <a:r>
              <a:rPr lang="en-US" b="1"/>
              <a:t>Total annual cost = Setup cost + Holding cost</a:t>
            </a:r>
          </a:p>
        </p:txBody>
      </p:sp>
      <p:grpSp>
        <p:nvGrpSpPr>
          <p:cNvPr id="94213" name="Group 5"/>
          <p:cNvGrpSpPr>
            <a:grpSpLocks/>
          </p:cNvGrpSpPr>
          <p:nvPr/>
        </p:nvGrpSpPr>
        <p:grpSpPr bwMode="auto">
          <a:xfrm>
            <a:off x="1223963" y="3836988"/>
            <a:ext cx="2724150" cy="822325"/>
            <a:chOff x="1190" y="3025"/>
            <a:chExt cx="1716" cy="518"/>
          </a:xfrm>
        </p:grpSpPr>
        <p:sp>
          <p:nvSpPr>
            <p:cNvPr id="94214" name="Rectangle 6"/>
            <p:cNvSpPr>
              <a:spLocks noChangeArrowheads="1"/>
            </p:cNvSpPr>
            <p:nvPr/>
          </p:nvSpPr>
          <p:spPr bwMode="auto">
            <a:xfrm>
              <a:off x="1190" y="3137"/>
              <a:ext cx="1716" cy="288"/>
            </a:xfrm>
            <a:prstGeom prst="rect">
              <a:avLst/>
            </a:prstGeom>
            <a:noFill/>
            <a:ln w="9525">
              <a:noFill/>
              <a:miter lim="800000"/>
              <a:headEnd/>
              <a:tailEnd/>
            </a:ln>
            <a:effectLst/>
          </p:spPr>
          <p:txBody>
            <a:bodyPr wrap="none">
              <a:spAutoFit/>
            </a:bodyPr>
            <a:lstStyle/>
            <a:p>
              <a:r>
                <a:rPr lang="en-US" b="1" i="1"/>
                <a:t>TC</a:t>
              </a:r>
              <a:r>
                <a:rPr lang="en-US" b="1"/>
                <a:t> =      </a:t>
              </a:r>
              <a:r>
                <a:rPr lang="en-US" b="1" i="1"/>
                <a:t>S</a:t>
              </a:r>
              <a:r>
                <a:rPr lang="en-US" b="1"/>
                <a:t>  +       </a:t>
              </a:r>
              <a:r>
                <a:rPr lang="en-US" b="1" i="1"/>
                <a:t>H</a:t>
              </a:r>
            </a:p>
          </p:txBody>
        </p:sp>
        <p:grpSp>
          <p:nvGrpSpPr>
            <p:cNvPr id="94215" name="Group 7"/>
            <p:cNvGrpSpPr>
              <a:grpSpLocks/>
            </p:cNvGrpSpPr>
            <p:nvPr/>
          </p:nvGrpSpPr>
          <p:grpSpPr bwMode="auto">
            <a:xfrm>
              <a:off x="1734" y="3025"/>
              <a:ext cx="265" cy="518"/>
              <a:chOff x="3542" y="3033"/>
              <a:chExt cx="265" cy="518"/>
            </a:xfrm>
          </p:grpSpPr>
          <p:sp>
            <p:nvSpPr>
              <p:cNvPr id="94216" name="Rectangle 8"/>
              <p:cNvSpPr>
                <a:spLocks noChangeArrowheads="1"/>
              </p:cNvSpPr>
              <p:nvPr/>
            </p:nvSpPr>
            <p:spPr bwMode="auto">
              <a:xfrm>
                <a:off x="3542" y="3033"/>
                <a:ext cx="265" cy="518"/>
              </a:xfrm>
              <a:prstGeom prst="rect">
                <a:avLst/>
              </a:prstGeom>
              <a:noFill/>
              <a:ln w="9525">
                <a:noFill/>
                <a:miter lim="800000"/>
                <a:headEnd/>
                <a:tailEnd/>
              </a:ln>
              <a:effectLst/>
            </p:spPr>
            <p:txBody>
              <a:bodyPr wrap="none">
                <a:spAutoFit/>
              </a:bodyPr>
              <a:lstStyle/>
              <a:p>
                <a:pPr algn="ctr"/>
                <a:r>
                  <a:rPr lang="en-US" b="1" i="1"/>
                  <a:t>D</a:t>
                </a:r>
              </a:p>
              <a:p>
                <a:pPr algn="ctr"/>
                <a:r>
                  <a:rPr lang="en-US" b="1" i="1"/>
                  <a:t>Q</a:t>
                </a:r>
              </a:p>
            </p:txBody>
          </p:sp>
          <p:sp>
            <p:nvSpPr>
              <p:cNvPr id="94217" name="Line 9"/>
              <p:cNvSpPr>
                <a:spLocks noChangeShapeType="1"/>
              </p:cNvSpPr>
              <p:nvPr/>
            </p:nvSpPr>
            <p:spPr bwMode="auto">
              <a:xfrm>
                <a:off x="3575" y="3292"/>
                <a:ext cx="200" cy="0"/>
              </a:xfrm>
              <a:prstGeom prst="line">
                <a:avLst/>
              </a:prstGeom>
              <a:noFill/>
              <a:ln w="38100">
                <a:solidFill>
                  <a:schemeClr val="tx1"/>
                </a:solidFill>
                <a:round/>
                <a:headEnd/>
                <a:tailEnd/>
              </a:ln>
              <a:effectLst/>
            </p:spPr>
            <p:txBody>
              <a:bodyPr wrap="none" anchor="ctr"/>
              <a:lstStyle/>
              <a:p>
                <a:endParaRPr lang="en-US"/>
              </a:p>
            </p:txBody>
          </p:sp>
        </p:grpSp>
        <p:grpSp>
          <p:nvGrpSpPr>
            <p:cNvPr id="94218" name="Group 10"/>
            <p:cNvGrpSpPr>
              <a:grpSpLocks/>
            </p:cNvGrpSpPr>
            <p:nvPr/>
          </p:nvGrpSpPr>
          <p:grpSpPr bwMode="auto">
            <a:xfrm>
              <a:off x="2414" y="3025"/>
              <a:ext cx="265" cy="518"/>
              <a:chOff x="4102" y="2929"/>
              <a:chExt cx="265" cy="518"/>
            </a:xfrm>
          </p:grpSpPr>
          <p:sp>
            <p:nvSpPr>
              <p:cNvPr id="94219" name="Rectangle 11"/>
              <p:cNvSpPr>
                <a:spLocks noChangeArrowheads="1"/>
              </p:cNvSpPr>
              <p:nvPr/>
            </p:nvSpPr>
            <p:spPr bwMode="auto">
              <a:xfrm>
                <a:off x="4102" y="2929"/>
                <a:ext cx="265" cy="518"/>
              </a:xfrm>
              <a:prstGeom prst="rect">
                <a:avLst/>
              </a:prstGeom>
              <a:noFill/>
              <a:ln w="9525">
                <a:noFill/>
                <a:miter lim="800000"/>
                <a:headEnd/>
                <a:tailEnd/>
              </a:ln>
              <a:effectLst/>
            </p:spPr>
            <p:txBody>
              <a:bodyPr wrap="none">
                <a:spAutoFit/>
              </a:bodyPr>
              <a:lstStyle/>
              <a:p>
                <a:pPr algn="ctr"/>
                <a:r>
                  <a:rPr lang="en-US" b="1" i="1"/>
                  <a:t>Q</a:t>
                </a:r>
              </a:p>
              <a:p>
                <a:pPr algn="ctr"/>
                <a:r>
                  <a:rPr lang="en-US" b="1"/>
                  <a:t>2</a:t>
                </a:r>
              </a:p>
            </p:txBody>
          </p:sp>
          <p:sp>
            <p:nvSpPr>
              <p:cNvPr id="94220" name="Line 12"/>
              <p:cNvSpPr>
                <a:spLocks noChangeShapeType="1"/>
              </p:cNvSpPr>
              <p:nvPr/>
            </p:nvSpPr>
            <p:spPr bwMode="auto">
              <a:xfrm>
                <a:off x="4134" y="3188"/>
                <a:ext cx="200" cy="0"/>
              </a:xfrm>
              <a:prstGeom prst="line">
                <a:avLst/>
              </a:prstGeom>
              <a:noFill/>
              <a:ln w="38100">
                <a:solidFill>
                  <a:schemeClr val="tx1"/>
                </a:solidFill>
                <a:round/>
                <a:headEnd/>
                <a:tailEnd/>
              </a:ln>
              <a:effectLst/>
            </p:spPr>
            <p:txBody>
              <a:bodyPr wrap="none" anchor="ctr"/>
              <a:lstStyle/>
              <a:p>
                <a:endParaRPr lang="en-US"/>
              </a:p>
            </p:txBody>
          </p:sp>
        </p:grpSp>
      </p:grpSp>
      <p:grpSp>
        <p:nvGrpSpPr>
          <p:cNvPr id="94221" name="Group 13"/>
          <p:cNvGrpSpPr>
            <a:grpSpLocks/>
          </p:cNvGrpSpPr>
          <p:nvPr/>
        </p:nvGrpSpPr>
        <p:grpSpPr bwMode="auto">
          <a:xfrm>
            <a:off x="1223963" y="4632325"/>
            <a:ext cx="4318000" cy="908050"/>
            <a:chOff x="406" y="3246"/>
            <a:chExt cx="2720" cy="572"/>
          </a:xfrm>
        </p:grpSpPr>
        <p:sp>
          <p:nvSpPr>
            <p:cNvPr id="94222" name="Rectangle 14"/>
            <p:cNvSpPr>
              <a:spLocks noChangeArrowheads="1"/>
            </p:cNvSpPr>
            <p:nvPr/>
          </p:nvSpPr>
          <p:spPr bwMode="auto">
            <a:xfrm>
              <a:off x="406" y="3385"/>
              <a:ext cx="2720" cy="288"/>
            </a:xfrm>
            <a:prstGeom prst="rect">
              <a:avLst/>
            </a:prstGeom>
            <a:noFill/>
            <a:ln w="9525">
              <a:noFill/>
              <a:miter lim="800000"/>
              <a:headEnd/>
              <a:tailEnd/>
            </a:ln>
            <a:effectLst/>
          </p:spPr>
          <p:txBody>
            <a:bodyPr wrap="none">
              <a:spAutoFit/>
            </a:bodyPr>
            <a:lstStyle/>
            <a:p>
              <a:r>
                <a:rPr lang="en-US" b="1" i="1" dirty="0"/>
                <a:t>TC</a:t>
              </a:r>
              <a:r>
                <a:rPr lang="en-US" b="1" dirty="0"/>
                <a:t> =            </a:t>
              </a:r>
              <a:r>
                <a:rPr lang="en-US" b="1" dirty="0" smtClean="0"/>
                <a:t>(£10</a:t>
              </a:r>
              <a:r>
                <a:rPr lang="en-US" b="1" dirty="0"/>
                <a:t>) +        </a:t>
              </a:r>
              <a:r>
                <a:rPr lang="en-US" b="1" dirty="0" smtClean="0"/>
                <a:t>(£.</a:t>
              </a:r>
              <a:r>
                <a:rPr lang="en-US" b="1" dirty="0"/>
                <a:t>50)</a:t>
              </a:r>
            </a:p>
          </p:txBody>
        </p:sp>
        <p:grpSp>
          <p:nvGrpSpPr>
            <p:cNvPr id="94223" name="Group 15"/>
            <p:cNvGrpSpPr>
              <a:grpSpLocks/>
            </p:cNvGrpSpPr>
            <p:nvPr/>
          </p:nvGrpSpPr>
          <p:grpSpPr bwMode="auto">
            <a:xfrm>
              <a:off x="951" y="3246"/>
              <a:ext cx="596" cy="564"/>
              <a:chOff x="4007" y="3166"/>
              <a:chExt cx="596" cy="564"/>
            </a:xfrm>
          </p:grpSpPr>
          <p:sp>
            <p:nvSpPr>
              <p:cNvPr id="94224" name="Rectangle 16"/>
              <p:cNvSpPr>
                <a:spLocks noChangeArrowheads="1"/>
              </p:cNvSpPr>
              <p:nvPr/>
            </p:nvSpPr>
            <p:spPr bwMode="auto">
              <a:xfrm>
                <a:off x="4007" y="3166"/>
                <a:ext cx="596" cy="564"/>
              </a:xfrm>
              <a:prstGeom prst="rect">
                <a:avLst/>
              </a:prstGeom>
              <a:noFill/>
              <a:ln w="9525">
                <a:noFill/>
                <a:miter lim="800000"/>
                <a:headEnd/>
                <a:tailEnd/>
              </a:ln>
              <a:effectLst/>
            </p:spPr>
            <p:txBody>
              <a:bodyPr wrap="none">
                <a:spAutoFit/>
              </a:bodyPr>
              <a:lstStyle/>
              <a:p>
                <a:pPr algn="ctr">
                  <a:lnSpc>
                    <a:spcPct val="110000"/>
                  </a:lnSpc>
                </a:pPr>
                <a:r>
                  <a:rPr lang="en-US" b="1"/>
                  <a:t>1,000</a:t>
                </a:r>
              </a:p>
              <a:p>
                <a:pPr algn="ctr">
                  <a:lnSpc>
                    <a:spcPct val="110000"/>
                  </a:lnSpc>
                </a:pPr>
                <a:r>
                  <a:rPr lang="en-US" b="1"/>
                  <a:t>200</a:t>
                </a:r>
              </a:p>
            </p:txBody>
          </p:sp>
          <p:sp>
            <p:nvSpPr>
              <p:cNvPr id="94225" name="Line 17"/>
              <p:cNvSpPr>
                <a:spLocks noChangeShapeType="1"/>
              </p:cNvSpPr>
              <p:nvPr/>
            </p:nvSpPr>
            <p:spPr bwMode="auto">
              <a:xfrm>
                <a:off x="4053" y="3448"/>
                <a:ext cx="504" cy="0"/>
              </a:xfrm>
              <a:prstGeom prst="line">
                <a:avLst/>
              </a:prstGeom>
              <a:noFill/>
              <a:ln w="38100">
                <a:solidFill>
                  <a:schemeClr val="tx1"/>
                </a:solidFill>
                <a:round/>
                <a:headEnd/>
                <a:tailEnd/>
              </a:ln>
              <a:effectLst/>
            </p:spPr>
            <p:txBody>
              <a:bodyPr wrap="none" anchor="ctr"/>
              <a:lstStyle/>
              <a:p>
                <a:endParaRPr lang="en-US"/>
              </a:p>
            </p:txBody>
          </p:sp>
        </p:grpSp>
        <p:grpSp>
          <p:nvGrpSpPr>
            <p:cNvPr id="94226" name="Group 18"/>
            <p:cNvGrpSpPr>
              <a:grpSpLocks/>
            </p:cNvGrpSpPr>
            <p:nvPr/>
          </p:nvGrpSpPr>
          <p:grpSpPr bwMode="auto">
            <a:xfrm>
              <a:off x="2143" y="3254"/>
              <a:ext cx="436" cy="564"/>
              <a:chOff x="4759" y="3046"/>
              <a:chExt cx="436" cy="564"/>
            </a:xfrm>
          </p:grpSpPr>
          <p:sp>
            <p:nvSpPr>
              <p:cNvPr id="94227" name="Rectangle 19"/>
              <p:cNvSpPr>
                <a:spLocks noChangeArrowheads="1"/>
              </p:cNvSpPr>
              <p:nvPr/>
            </p:nvSpPr>
            <p:spPr bwMode="auto">
              <a:xfrm>
                <a:off x="4759" y="3046"/>
                <a:ext cx="436" cy="564"/>
              </a:xfrm>
              <a:prstGeom prst="rect">
                <a:avLst/>
              </a:prstGeom>
              <a:noFill/>
              <a:ln w="9525">
                <a:noFill/>
                <a:miter lim="800000"/>
                <a:headEnd/>
                <a:tailEnd/>
              </a:ln>
              <a:effectLst/>
            </p:spPr>
            <p:txBody>
              <a:bodyPr wrap="none">
                <a:spAutoFit/>
              </a:bodyPr>
              <a:lstStyle/>
              <a:p>
                <a:pPr algn="ctr">
                  <a:lnSpc>
                    <a:spcPct val="110000"/>
                  </a:lnSpc>
                </a:pPr>
                <a:r>
                  <a:rPr lang="en-US" b="1"/>
                  <a:t>200</a:t>
                </a:r>
              </a:p>
              <a:p>
                <a:pPr algn="ctr">
                  <a:lnSpc>
                    <a:spcPct val="110000"/>
                  </a:lnSpc>
                </a:pPr>
                <a:r>
                  <a:rPr lang="en-US" b="1"/>
                  <a:t>2</a:t>
                </a:r>
              </a:p>
            </p:txBody>
          </p:sp>
          <p:sp>
            <p:nvSpPr>
              <p:cNvPr id="94228" name="Line 20"/>
              <p:cNvSpPr>
                <a:spLocks noChangeShapeType="1"/>
              </p:cNvSpPr>
              <p:nvPr/>
            </p:nvSpPr>
            <p:spPr bwMode="auto">
              <a:xfrm>
                <a:off x="4800" y="3328"/>
                <a:ext cx="352" cy="0"/>
              </a:xfrm>
              <a:prstGeom prst="line">
                <a:avLst/>
              </a:prstGeom>
              <a:noFill/>
              <a:ln w="38100">
                <a:solidFill>
                  <a:schemeClr val="tx1"/>
                </a:solidFill>
                <a:round/>
                <a:headEnd/>
                <a:tailEnd/>
              </a:ln>
              <a:effectLst/>
            </p:spPr>
            <p:txBody>
              <a:bodyPr wrap="none" anchor="ctr"/>
              <a:lstStyle/>
              <a:p>
                <a:endParaRPr lang="en-US"/>
              </a:p>
            </p:txBody>
          </p:sp>
        </p:grpSp>
      </p:grpSp>
      <p:sp>
        <p:nvSpPr>
          <p:cNvPr id="94229" name="Rectangle 21"/>
          <p:cNvSpPr>
            <a:spLocks noChangeArrowheads="1"/>
          </p:cNvSpPr>
          <p:nvPr/>
        </p:nvSpPr>
        <p:spPr bwMode="auto">
          <a:xfrm>
            <a:off x="1223963" y="5665788"/>
            <a:ext cx="6699250" cy="457200"/>
          </a:xfrm>
          <a:prstGeom prst="rect">
            <a:avLst/>
          </a:prstGeom>
          <a:noFill/>
          <a:ln w="9525">
            <a:noFill/>
            <a:miter lim="800000"/>
            <a:headEnd/>
            <a:tailEnd/>
          </a:ln>
          <a:effectLst/>
        </p:spPr>
        <p:txBody>
          <a:bodyPr wrap="none">
            <a:spAutoFit/>
          </a:bodyPr>
          <a:lstStyle/>
          <a:p>
            <a:r>
              <a:rPr lang="en-US" b="1" i="1" dirty="0"/>
              <a:t>TC</a:t>
            </a:r>
            <a:r>
              <a:rPr lang="en-US" b="1" dirty="0"/>
              <a:t> =  (5</a:t>
            </a:r>
            <a:r>
              <a:rPr lang="en-US" b="1" dirty="0" smtClean="0"/>
              <a:t>)(£10</a:t>
            </a:r>
            <a:r>
              <a:rPr lang="en-US" b="1" dirty="0"/>
              <a:t>) + (100</a:t>
            </a:r>
            <a:r>
              <a:rPr lang="en-US" b="1" dirty="0" smtClean="0"/>
              <a:t>)(£.</a:t>
            </a:r>
            <a:r>
              <a:rPr lang="en-US" b="1" dirty="0"/>
              <a:t>50) = </a:t>
            </a:r>
            <a:r>
              <a:rPr lang="en-US" b="1" dirty="0" smtClean="0"/>
              <a:t>£50 </a:t>
            </a:r>
            <a:r>
              <a:rPr lang="en-US" b="1" dirty="0"/>
              <a:t>+ </a:t>
            </a:r>
            <a:r>
              <a:rPr lang="en-US" b="1" dirty="0" smtClean="0"/>
              <a:t>£50 </a:t>
            </a:r>
            <a:r>
              <a:rPr lang="en-US" b="1" dirty="0"/>
              <a:t>= </a:t>
            </a:r>
            <a:r>
              <a:rPr lang="en-US" b="1" dirty="0" smtClean="0"/>
              <a:t>£100</a:t>
            </a:r>
            <a:endParaRPr lang="en-US" b="1" dirty="0"/>
          </a:p>
        </p:txBody>
      </p:sp>
      <p:sp>
        <p:nvSpPr>
          <p:cNvPr id="2" name="Rectangle 1"/>
          <p:cNvSpPr/>
          <p:nvPr/>
        </p:nvSpPr>
        <p:spPr>
          <a:xfrm>
            <a:off x="4673601" y="6122988"/>
            <a:ext cx="4572000" cy="757130"/>
          </a:xfrm>
          <a:prstGeom prst="rect">
            <a:avLst/>
          </a:prstGeom>
        </p:spPr>
        <p:txBody>
          <a:bodyPr>
            <a:spAutoFit/>
          </a:bodyPr>
          <a:lstStyle/>
          <a:p>
            <a:pPr marL="533400" indent="-533400">
              <a:lnSpc>
                <a:spcPct val="90000"/>
              </a:lnSpc>
              <a:spcAft>
                <a:spcPct val="40000"/>
              </a:spcAft>
              <a:buClr>
                <a:srgbClr val="BF0922"/>
              </a:buClr>
              <a:buFont typeface="Wingdings" pitchFamily="2" charset="2"/>
              <a:buChar char="u"/>
            </a:pPr>
            <a:r>
              <a:rPr lang="en-US" b="1" dirty="0"/>
              <a:t>EOQ answers the “how much” question</a:t>
            </a:r>
            <a:endParaRPr lang="en-US" b="1" dirty="0"/>
          </a:p>
        </p:txBody>
      </p:sp>
    </p:spTree>
  </p:cSld>
  <p:clrMapOvr>
    <a:masterClrMapping/>
  </p:clrMapOvr>
  <p:transition>
    <p:strips/>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1000"/>
                                  </p:stCondLst>
                                  <p:childTnLst>
                                    <p:set>
                                      <p:cBhvr>
                                        <p:cTn id="6" dur="1" fill="hold">
                                          <p:stCondLst>
                                            <p:cond delay="0"/>
                                          </p:stCondLst>
                                        </p:cTn>
                                        <p:tgtEl>
                                          <p:spTgt spid="94212"/>
                                        </p:tgtEl>
                                        <p:attrNameLst>
                                          <p:attrName>style.visibility</p:attrName>
                                        </p:attrNameLst>
                                      </p:cBhvr>
                                      <p:to>
                                        <p:strVal val="visible"/>
                                      </p:to>
                                    </p:set>
                                    <p:animEffect transition="in" filter="wipe(left)">
                                      <p:cBhvr>
                                        <p:cTn id="7" dur="500"/>
                                        <p:tgtEl>
                                          <p:spTgt spid="94212"/>
                                        </p:tgtEl>
                                      </p:cBhvr>
                                    </p:animEffect>
                                  </p:childTnLst>
                                </p:cTn>
                              </p:par>
                            </p:childTnLst>
                          </p:cTn>
                        </p:par>
                        <p:par>
                          <p:cTn id="8" fill="hold">
                            <p:stCondLst>
                              <p:cond delay="1500"/>
                            </p:stCondLst>
                            <p:childTnLst>
                              <p:par>
                                <p:cTn id="9" presetID="22" presetClass="entr" presetSubtype="8" fill="hold" nodeType="afterEffect">
                                  <p:stCondLst>
                                    <p:cond delay="1000"/>
                                  </p:stCondLst>
                                  <p:childTnLst>
                                    <p:set>
                                      <p:cBhvr>
                                        <p:cTn id="10" dur="1" fill="hold">
                                          <p:stCondLst>
                                            <p:cond delay="0"/>
                                          </p:stCondLst>
                                        </p:cTn>
                                        <p:tgtEl>
                                          <p:spTgt spid="94213"/>
                                        </p:tgtEl>
                                        <p:attrNameLst>
                                          <p:attrName>style.visibility</p:attrName>
                                        </p:attrNameLst>
                                      </p:cBhvr>
                                      <p:to>
                                        <p:strVal val="visible"/>
                                      </p:to>
                                    </p:set>
                                    <p:animEffect transition="in" filter="wipe(left)">
                                      <p:cBhvr>
                                        <p:cTn id="11" dur="500"/>
                                        <p:tgtEl>
                                          <p:spTgt spid="94213"/>
                                        </p:tgtEl>
                                      </p:cBhvr>
                                    </p:animEffect>
                                  </p:childTnLst>
                                </p:cTn>
                              </p:par>
                            </p:childTnLst>
                          </p:cTn>
                        </p:par>
                        <p:par>
                          <p:cTn id="12" fill="hold">
                            <p:stCondLst>
                              <p:cond delay="3000"/>
                            </p:stCondLst>
                            <p:childTnLst>
                              <p:par>
                                <p:cTn id="13" presetID="22" presetClass="entr" presetSubtype="8" fill="hold" nodeType="afterEffect">
                                  <p:stCondLst>
                                    <p:cond delay="1000"/>
                                  </p:stCondLst>
                                  <p:childTnLst>
                                    <p:set>
                                      <p:cBhvr>
                                        <p:cTn id="14" dur="1" fill="hold">
                                          <p:stCondLst>
                                            <p:cond delay="0"/>
                                          </p:stCondLst>
                                        </p:cTn>
                                        <p:tgtEl>
                                          <p:spTgt spid="94221"/>
                                        </p:tgtEl>
                                        <p:attrNameLst>
                                          <p:attrName>style.visibility</p:attrName>
                                        </p:attrNameLst>
                                      </p:cBhvr>
                                      <p:to>
                                        <p:strVal val="visible"/>
                                      </p:to>
                                    </p:set>
                                    <p:animEffect transition="in" filter="wipe(left)">
                                      <p:cBhvr>
                                        <p:cTn id="15" dur="500"/>
                                        <p:tgtEl>
                                          <p:spTgt spid="94221"/>
                                        </p:tgtEl>
                                      </p:cBhvr>
                                    </p:animEffect>
                                  </p:childTnLst>
                                </p:cTn>
                              </p:par>
                            </p:childTnLst>
                          </p:cTn>
                        </p:par>
                        <p:par>
                          <p:cTn id="16" fill="hold">
                            <p:stCondLst>
                              <p:cond delay="4500"/>
                            </p:stCondLst>
                            <p:childTnLst>
                              <p:par>
                                <p:cTn id="17" presetID="22" presetClass="entr" presetSubtype="8" fill="hold" grpId="0" nodeType="afterEffect">
                                  <p:stCondLst>
                                    <p:cond delay="1000"/>
                                  </p:stCondLst>
                                  <p:childTnLst>
                                    <p:set>
                                      <p:cBhvr>
                                        <p:cTn id="18" dur="1" fill="hold">
                                          <p:stCondLst>
                                            <p:cond delay="0"/>
                                          </p:stCondLst>
                                        </p:cTn>
                                        <p:tgtEl>
                                          <p:spTgt spid="94229"/>
                                        </p:tgtEl>
                                        <p:attrNameLst>
                                          <p:attrName>style.visibility</p:attrName>
                                        </p:attrNameLst>
                                      </p:cBhvr>
                                      <p:to>
                                        <p:strVal val="visible"/>
                                      </p:to>
                                    </p:set>
                                    <p:animEffect transition="in" filter="wipe(left)">
                                      <p:cBhvr>
                                        <p:cTn id="19" dur="500"/>
                                        <p:tgtEl>
                                          <p:spTgt spid="942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4212" grpId="0" autoUpdateAnimBg="0"/>
      <p:bldP spid="94229" grpId="0" autoUpdateAnimBg="0"/>
    </p:bldLst>
  </p:timing>
</p:sld>
</file>

<file path=ppt/theme/theme1.xml><?xml version="1.0" encoding="utf-8"?>
<a:theme xmlns:a="http://schemas.openxmlformats.org/drawingml/2006/main" name="Blank Presentation">
  <a:themeElements>
    <a:clrScheme name="">
      <a:dk1>
        <a:srgbClr val="000000"/>
      </a:dk1>
      <a:lt1>
        <a:srgbClr val="FFFFFF"/>
      </a:lt1>
      <a:dk2>
        <a:srgbClr val="3A2C76"/>
      </a:dk2>
      <a:lt2>
        <a:srgbClr val="E1E2E3"/>
      </a:lt2>
      <a:accent1>
        <a:srgbClr val="93B3DD"/>
      </a:accent1>
      <a:accent2>
        <a:srgbClr val="F9AD78"/>
      </a:accent2>
      <a:accent3>
        <a:srgbClr val="FFFFFF"/>
      </a:accent3>
      <a:accent4>
        <a:srgbClr val="000000"/>
      </a:accent4>
      <a:accent5>
        <a:srgbClr val="C8D6EB"/>
      </a:accent5>
      <a:accent6>
        <a:srgbClr val="E29C6C"/>
      </a:accent6>
      <a:hlink>
        <a:srgbClr val="86B87D"/>
      </a:hlink>
      <a:folHlink>
        <a:srgbClr val="C9BBDB"/>
      </a:folHlink>
    </a:clrScheme>
    <a:fontScheme name="Blank Presentation">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AU" sz="2400" b="0" i="0" u="none" strike="noStrike" cap="none" normalizeH="0" baseline="0" smtClean="0">
            <a:ln>
              <a:noFill/>
            </a:ln>
            <a:solidFill>
              <a:schemeClr val="tx1"/>
            </a:solidFill>
            <a:effectLst/>
            <a:latin typeface="Arial" pitchFamily="34" charset="0"/>
            <a:ea typeface="ＭＳ Ｐゴシック" charset="-128"/>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AU" sz="2400" b="0" i="0" u="none" strike="noStrike" cap="none" normalizeH="0" baseline="0" smtClean="0">
            <a:ln>
              <a:noFill/>
            </a:ln>
            <a:solidFill>
              <a:schemeClr val="tx1"/>
            </a:solidFill>
            <a:effectLst/>
            <a:latin typeface="Arial" pitchFamily="34" charset="0"/>
            <a:ea typeface="ＭＳ Ｐゴシック" charset="-128"/>
          </a:defRPr>
        </a:defPPr>
      </a:lstStyle>
    </a:lnDef>
  </a:objectDefaults>
  <a:extraClrSchemeLst>
    <a:extraClrScheme>
      <a:clrScheme name="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Blank Presentatio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Blank Presentatio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Blank Presentatio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Blank Presentatio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Blank Presentatio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Blank Presentation 7">
        <a:dk1>
          <a:srgbClr val="5C1F00"/>
        </a:dk1>
        <a:lt1>
          <a:srgbClr val="FFFFFF"/>
        </a:lt1>
        <a:dk2>
          <a:srgbClr val="800000"/>
        </a:dk2>
        <a:lt2>
          <a:srgbClr val="DFD293"/>
        </a:lt2>
        <a:accent1>
          <a:srgbClr val="713E39"/>
        </a:accent1>
        <a:accent2>
          <a:srgbClr val="BE7960"/>
        </a:accent2>
        <a:accent3>
          <a:srgbClr val="C0AAAA"/>
        </a:accent3>
        <a:accent4>
          <a:srgbClr val="DADADA"/>
        </a:accent4>
        <a:accent5>
          <a:srgbClr val="BBAFAE"/>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Blank Presentatio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Blank Presentatio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Blank Presentatio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Blank Presentatio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Blank Presentatio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879</TotalTime>
  <Words>2754</Words>
  <Application>Microsoft Office PowerPoint</Application>
  <PresentationFormat>On-screen Show (4:3)</PresentationFormat>
  <Paragraphs>396</Paragraphs>
  <Slides>28</Slides>
  <Notes>27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28</vt:i4>
      </vt:variant>
    </vt:vector>
  </HeadingPairs>
  <TitlesOfParts>
    <vt:vector size="33" baseType="lpstr">
      <vt:lpstr>ＭＳ Ｐゴシック</vt:lpstr>
      <vt:lpstr>Arial</vt:lpstr>
      <vt:lpstr>Times</vt:lpstr>
      <vt:lpstr>Wingdings</vt:lpstr>
      <vt:lpstr>Blank Presentation</vt:lpstr>
      <vt:lpstr>PowerPoint Presentation</vt:lpstr>
      <vt:lpstr>Learning Objectives</vt:lpstr>
      <vt:lpstr>Amazon.com</vt:lpstr>
      <vt:lpstr>Amazon.com</vt:lpstr>
      <vt:lpstr>Amazon.com</vt:lpstr>
      <vt:lpstr>Inventory Management</vt:lpstr>
      <vt:lpstr>Importance of Inventory</vt:lpstr>
      <vt:lpstr>Functions of Inventory</vt:lpstr>
      <vt:lpstr>Managing Inventory </vt:lpstr>
      <vt:lpstr>ABC Analysis</vt:lpstr>
      <vt:lpstr>ABC Analysis</vt:lpstr>
      <vt:lpstr>ABC Analysis</vt:lpstr>
      <vt:lpstr>ABC Analysis</vt:lpstr>
      <vt:lpstr>Record Accuracy</vt:lpstr>
      <vt:lpstr>Inventory Terms – Holding, Ordering, and Setup Costs</vt:lpstr>
      <vt:lpstr>Holding Costs</vt:lpstr>
      <vt:lpstr>Holding Costs</vt:lpstr>
      <vt:lpstr>Inventory Models for Demand</vt:lpstr>
      <vt:lpstr>Basic EOQ Model</vt:lpstr>
      <vt:lpstr>Inventory Usage Over Time</vt:lpstr>
      <vt:lpstr>Minimizing Costs</vt:lpstr>
      <vt:lpstr>The EOQ Model</vt:lpstr>
      <vt:lpstr>The EOQ Model</vt:lpstr>
      <vt:lpstr>The EOQ Model</vt:lpstr>
      <vt:lpstr>An EOQ Example</vt:lpstr>
      <vt:lpstr>An EOQ Example</vt:lpstr>
      <vt:lpstr>An EOQ Example</vt:lpstr>
      <vt:lpstr>An EOQ Example</vt:lpstr>
    </vt:vector>
  </TitlesOfParts>
  <Company>Lincoln University</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Inventory Management</dc:title>
  <dc:subject>Heizer Render 10e</dc:subject>
  <dc:creator>RM</dc:creator>
  <cp:lastModifiedBy>L0237_User</cp:lastModifiedBy>
  <cp:revision>80</cp:revision>
  <dcterms:created xsi:type="dcterms:W3CDTF">2009-07-31T00:55:09Z</dcterms:created>
  <dcterms:modified xsi:type="dcterms:W3CDTF">2017-10-29T17:21:19Z</dcterms:modified>
</cp:coreProperties>
</file>