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48" r:id="rId1"/>
  </p:sldMasterIdLst>
  <p:notesMasterIdLst>
    <p:notesMasterId r:id="rId7"/>
  </p:notesMasterIdLst>
  <p:sldIdLst>
    <p:sldId id="256" r:id="rId2"/>
    <p:sldId id="257" r:id="rId3"/>
    <p:sldId id="258" r:id="rId4"/>
    <p:sldId id="259" r:id="rId5"/>
    <p:sldId id="260" r:id="rId6"/>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1" roundtripDataSignature="AMtx7milA8dMPPEtm5BVPwzLS9Fzf+hQF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78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customschemas.google.com/relationships/presentationmetadata" Target="metadata"/><Relationship Id="rId5" Type="http://schemas.openxmlformats.org/officeDocument/2006/relationships/slide" Target="slides/slide4.xml"/><Relationship Id="rId15" Type="http://schemas.openxmlformats.org/officeDocument/2006/relationships/tableStyles" Target="tableStyles.xml"/><Relationship Id="rId4" Type="http://schemas.openxmlformats.org/officeDocument/2006/relationships/slide" Target="slides/slide3.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6a6e54aeea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8" name="Google Shape;58;g26a6e54aeea_0_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SzPts val="1100"/>
              <a:buNone/>
            </a:pPr>
            <a:r>
              <a:rPr lang="en-GB" sz="1200">
                <a:solidFill>
                  <a:schemeClr val="dk1"/>
                </a:solidFill>
                <a:latin typeface="Times New Roman"/>
                <a:ea typeface="Times New Roman"/>
                <a:cs typeface="Times New Roman"/>
                <a:sym typeface="Times New Roman"/>
              </a:rPr>
              <a:t>A business organisation in general cannot run without the existence of proper leadership and management consideration. Mainly, they need to choose such a leadership and management style which will aid in engaging employees at the workplace through which the business productivity will be maximised. Thus, the overall profitability of the business will be enhanced on a similar note. The study aims to examine the managerial principles, functions and roles within a company. Thus, for this presentation, Samsung has been chosen which is a multinational company that is located across the region of Samsung Digital City, Suwon, South Korea (Samsung, 2023). In this presentation report, the importance of management and its function will be discussed. Further, managerial roles with respect to Samsung will be elaborated on. Along with that, the behaviour of managers toward their employees will be explained in detail.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26a6e54aeea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5" name="Google Shape;65;g26a6e54aeea_0_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SzPts val="1100"/>
              <a:buNone/>
            </a:pPr>
            <a:r>
              <a:rPr lang="en-GB" sz="1200">
                <a:solidFill>
                  <a:schemeClr val="dk1"/>
                </a:solidFill>
                <a:latin typeface="Times New Roman"/>
                <a:ea typeface="Times New Roman"/>
                <a:cs typeface="Times New Roman"/>
                <a:sym typeface="Times New Roman"/>
              </a:rPr>
              <a:t>Moreover, how a business organisation manages its employees so that they can work coordinately to achieve the business goals is also determined by examining the management style considered by a business organisation. It has been found that the primary aim of management is to develop an environment where all the employees will work coordinately and effectively to achieve business goals and objectives. Here, Samsung has been chosen as the initial business organisation based on which various tasks will be examined and evaluated further. It is mainly a South Korean multinational manufacturing conglomerate whose headquarters is located across the region of Samsung Digital City, Suwon, South Korea. It was founded by Lee Byung-chul on 1st March 1938. The current chairman of the company is Lee Jae-yong (Samsung, 2023). In this report, different analyses will be made to examine the role and function of good management in a business organisation like Samsung. Here, the definition of management and its importance in a business organisation will be elaborated on. Further, how management is important for a business organisation like Samsung will be discussed. Along with that, the functions of management with different managerial roles with respect to Samsung will be discussed. Furthermore, the behaviour of managers towards their employees in the case of Samsung will be elaborated on. That may aid them in implementing a similar plan for their business as well.</a:t>
            </a: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26a6e54aeea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g26a6e54aeea_0_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SzPts val="1100"/>
              <a:buNone/>
            </a:pP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
        <p:cNvGrpSpPr/>
        <p:nvPr/>
      </p:nvGrpSpPr>
      <p:grpSpPr>
        <a:xfrm>
          <a:off x="0" y="0"/>
          <a:ext cx="0" cy="0"/>
          <a:chOff x="0" y="0"/>
          <a:chExt cx="0" cy="0"/>
        </a:xfrm>
      </p:grpSpPr>
      <p:sp>
        <p:nvSpPr>
          <p:cNvPr id="10" name="Google Shape;10;p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1"/>
        <p:cNvGrpSpPr/>
        <p:nvPr/>
      </p:nvGrpSpPr>
      <p:grpSpPr>
        <a:xfrm>
          <a:off x="0" y="0"/>
          <a:ext cx="0" cy="0"/>
          <a:chOff x="0" y="0"/>
          <a:chExt cx="0" cy="0"/>
        </a:xfrm>
      </p:grpSpPr>
      <p:sp>
        <p:nvSpPr>
          <p:cNvPr id="12" name="Google Shape;12;p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3" name="Google Shape;13;p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4" name="Google Shape;14;p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8"/>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7" name="Google Shape;17;p8"/>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8" name="Google Shape;18;p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sp>
        <p:nvSpPr>
          <p:cNvPr id="20" name="Google Shape;20;p9"/>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21" name="Google Shape;21;p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4" name="Google Shape;24;p10"/>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5" name="Google Shape;25;p10"/>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6" name="Google Shape;26;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9" name="Google Shape;29;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
        <p:cNvGrpSpPr/>
        <p:nvPr/>
      </p:nvGrpSpPr>
      <p:grpSpPr>
        <a:xfrm>
          <a:off x="0" y="0"/>
          <a:ext cx="0" cy="0"/>
          <a:chOff x="0" y="0"/>
          <a:chExt cx="0" cy="0"/>
        </a:xfrm>
      </p:grpSpPr>
      <p:sp>
        <p:nvSpPr>
          <p:cNvPr id="31" name="Google Shape;31;p12"/>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2" name="Google Shape;32;p12"/>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3" name="Google Shape;33;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4"/>
        <p:cNvGrpSpPr/>
        <p:nvPr/>
      </p:nvGrpSpPr>
      <p:grpSpPr>
        <a:xfrm>
          <a:off x="0" y="0"/>
          <a:ext cx="0" cy="0"/>
          <a:chOff x="0" y="0"/>
          <a:chExt cx="0" cy="0"/>
        </a:xfrm>
      </p:grpSpPr>
      <p:sp>
        <p:nvSpPr>
          <p:cNvPr id="35" name="Google Shape;35;p13"/>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6" name="Google Shape;36;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7"/>
        <p:cNvGrpSpPr/>
        <p:nvPr/>
      </p:nvGrpSpPr>
      <p:grpSpPr>
        <a:xfrm>
          <a:off x="0" y="0"/>
          <a:ext cx="0" cy="0"/>
          <a:chOff x="0" y="0"/>
          <a:chExt cx="0" cy="0"/>
        </a:xfrm>
      </p:grpSpPr>
      <p:sp>
        <p:nvSpPr>
          <p:cNvPr id="38" name="Google Shape;38;p14"/>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4"/>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40" name="Google Shape;40;p14"/>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1" name="Google Shape;41;p14"/>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2" name="Google Shape;42;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5"/>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5" name="Google Shape;45;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6"/>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8" name="Google Shape;48;p16"/>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9" name="Google Shape;49;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
          <p:cNvSpPr txBox="1"/>
          <p:nvPr/>
        </p:nvSpPr>
        <p:spPr>
          <a:xfrm>
            <a:off x="1000125" y="885825"/>
            <a:ext cx="7362900" cy="3675665"/>
          </a:xfrm>
          <a:prstGeom prst="rect">
            <a:avLst/>
          </a:prstGeom>
          <a:noFill/>
          <a:ln>
            <a:noFill/>
          </a:ln>
          <a:effectLst>
            <a:outerShdw blurRad="128588" dist="76200" dir="4080000" algn="bl" rotWithShape="0">
              <a:srgbClr val="000000">
                <a:alpha val="50000"/>
              </a:srgbClr>
            </a:outerShdw>
          </a:effectLst>
        </p:spPr>
        <p:txBody>
          <a:bodyPr spcFirstLastPara="1" wrap="square" lIns="91425" tIns="91425" rIns="91425" bIns="91425" anchor="t" anchorCtr="0">
            <a:noAutofit/>
          </a:bodyPr>
          <a:lstStyle/>
          <a:p>
            <a:pPr marL="0" lvl="0" indent="0" algn="ctr" rtl="0">
              <a:lnSpc>
                <a:spcPct val="150000"/>
              </a:lnSpc>
              <a:spcBef>
                <a:spcPts val="1000"/>
              </a:spcBef>
              <a:spcAft>
                <a:spcPts val="0"/>
              </a:spcAft>
              <a:buClr>
                <a:schemeClr val="dk1"/>
              </a:buClr>
              <a:buSzPts val="1100"/>
              <a:buFont typeface="Arial"/>
              <a:buNone/>
            </a:pPr>
            <a:r>
              <a:rPr lang="en-GB" sz="2000" b="1" dirty="0">
                <a:solidFill>
                  <a:schemeClr val="lt1"/>
                </a:solidFill>
                <a:latin typeface="Times New Roman"/>
                <a:ea typeface="Times New Roman"/>
                <a:cs typeface="Times New Roman"/>
                <a:sym typeface="Times New Roman"/>
              </a:rPr>
              <a:t>Student Names: </a:t>
            </a:r>
            <a:r>
              <a:rPr lang="en-GB" sz="2000" i="1" dirty="0">
                <a:solidFill>
                  <a:schemeClr val="lt1"/>
                </a:solidFill>
                <a:latin typeface="Times New Roman"/>
                <a:ea typeface="Times New Roman"/>
                <a:cs typeface="Times New Roman"/>
                <a:sym typeface="Times New Roman"/>
              </a:rPr>
              <a:t>C N RUSU</a:t>
            </a:r>
            <a:endParaRPr sz="2000" i="1" dirty="0">
              <a:solidFill>
                <a:schemeClr val="lt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GB" sz="2000" b="1" dirty="0">
                <a:solidFill>
                  <a:schemeClr val="lt1"/>
                </a:solidFill>
                <a:latin typeface="Times New Roman"/>
                <a:ea typeface="Times New Roman"/>
                <a:cs typeface="Times New Roman"/>
                <a:sym typeface="Times New Roman"/>
              </a:rPr>
              <a:t>Students ID numbers:</a:t>
            </a:r>
            <a:endParaRPr sz="2000" b="1" dirty="0">
              <a:solidFill>
                <a:schemeClr val="lt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GB" sz="2000" b="1" dirty="0">
                <a:solidFill>
                  <a:schemeClr val="lt1"/>
                </a:solidFill>
                <a:latin typeface="Times New Roman"/>
                <a:ea typeface="Times New Roman"/>
                <a:cs typeface="Times New Roman"/>
                <a:sym typeface="Times New Roman"/>
              </a:rPr>
              <a:t>Lecturer name: </a:t>
            </a:r>
            <a:r>
              <a:rPr lang="en-GB" sz="2000" i="1" dirty="0">
                <a:solidFill>
                  <a:schemeClr val="lt1"/>
                </a:solidFill>
                <a:latin typeface="Times New Roman"/>
                <a:ea typeface="Times New Roman"/>
                <a:cs typeface="Times New Roman"/>
                <a:sym typeface="Times New Roman"/>
              </a:rPr>
              <a:t>Dr. Laila Maazouz</a:t>
            </a:r>
            <a:endParaRPr sz="2000" i="1" dirty="0">
              <a:solidFill>
                <a:schemeClr val="lt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GB" sz="2000" b="1" dirty="0">
                <a:solidFill>
                  <a:schemeClr val="lt1"/>
                </a:solidFill>
                <a:latin typeface="Times New Roman"/>
                <a:ea typeface="Times New Roman"/>
                <a:cs typeface="Times New Roman"/>
                <a:sym typeface="Times New Roman"/>
              </a:rPr>
              <a:t>Module Name: </a:t>
            </a:r>
            <a:r>
              <a:rPr lang="en-GB" sz="2000" i="1" dirty="0">
                <a:solidFill>
                  <a:schemeClr val="lt1"/>
                </a:solidFill>
                <a:latin typeface="Times New Roman"/>
                <a:ea typeface="Times New Roman"/>
                <a:cs typeface="Times New Roman"/>
                <a:sym typeface="Times New Roman"/>
              </a:rPr>
              <a:t>Introduction to Leadership and Management</a:t>
            </a:r>
            <a:endParaRPr sz="2000" i="1" dirty="0">
              <a:solidFill>
                <a:schemeClr val="lt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GB" sz="2000" b="1" dirty="0">
                <a:solidFill>
                  <a:schemeClr val="lt1"/>
                </a:solidFill>
                <a:latin typeface="Times New Roman"/>
                <a:ea typeface="Times New Roman"/>
                <a:cs typeface="Times New Roman"/>
                <a:sym typeface="Times New Roman"/>
              </a:rPr>
              <a:t>Module Code: </a:t>
            </a:r>
            <a:r>
              <a:rPr lang="en-GB" sz="2000" i="1" dirty="0">
                <a:solidFill>
                  <a:schemeClr val="lt1"/>
                </a:solidFill>
                <a:latin typeface="Times New Roman"/>
                <a:ea typeface="Times New Roman"/>
                <a:cs typeface="Times New Roman"/>
                <a:sym typeface="Times New Roman"/>
              </a:rPr>
              <a:t>LCBB4008</a:t>
            </a:r>
            <a:endParaRPr sz="2000" i="1" dirty="0">
              <a:solidFill>
                <a:schemeClr val="lt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GB" sz="2000" b="1" dirty="0">
                <a:solidFill>
                  <a:schemeClr val="lt1"/>
                </a:solidFill>
                <a:latin typeface="Times New Roman"/>
                <a:ea typeface="Times New Roman"/>
                <a:cs typeface="Times New Roman"/>
                <a:sym typeface="Times New Roman"/>
              </a:rPr>
              <a:t>Component 2</a:t>
            </a:r>
            <a:endParaRPr sz="2000" b="1" dirty="0">
              <a:solidFill>
                <a:schemeClr val="lt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endParaRPr sz="2000" b="1" dirty="0">
              <a:solidFill>
                <a:schemeClr val="lt1"/>
              </a:solidFill>
              <a:latin typeface="Times New Roman"/>
              <a:ea typeface="Times New Roman"/>
              <a:cs typeface="Times New Roman"/>
              <a:sym typeface="Times New Roman"/>
            </a:endParaRPr>
          </a:p>
          <a:p>
            <a:pPr marL="0" marR="0" lvl="0" indent="0" algn="ctr" rtl="0">
              <a:lnSpc>
                <a:spcPct val="150000"/>
              </a:lnSpc>
              <a:spcBef>
                <a:spcPts val="1000"/>
              </a:spcBef>
              <a:spcAft>
                <a:spcPts val="1000"/>
              </a:spcAft>
              <a:buClr>
                <a:schemeClr val="dk1"/>
              </a:buClr>
              <a:buSzPts val="1100"/>
              <a:buFont typeface="Arial"/>
              <a:buNone/>
            </a:pPr>
            <a:endParaRPr sz="2000" b="1" dirty="0">
              <a:solidFill>
                <a:schemeClr val="lt1"/>
              </a:solidFill>
              <a:latin typeface="Times New Roman"/>
              <a:ea typeface="Times New Roman"/>
              <a:cs typeface="Times New Roman"/>
              <a:sym typeface="Times New Roman"/>
            </a:endParaRPr>
          </a:p>
        </p:txBody>
      </p:sp>
      <p:pic>
        <p:nvPicPr>
          <p:cNvPr id="55" name="Google Shape;55;p1"/>
          <p:cNvPicPr preferRelativeResize="0"/>
          <p:nvPr/>
        </p:nvPicPr>
        <p:blipFill>
          <a:blip r:embed="rId4">
            <a:alphaModFix/>
          </a:blip>
          <a:stretch>
            <a:fillRect/>
          </a:stretch>
        </p:blipFill>
        <p:spPr>
          <a:xfrm>
            <a:off x="0" y="152400"/>
            <a:ext cx="2000250" cy="733425"/>
          </a:xfrm>
          <a:prstGeom prst="rect">
            <a:avLst/>
          </a:prstGeom>
          <a:noFill/>
          <a:ln>
            <a:noFill/>
          </a:ln>
          <a:effectLst>
            <a:outerShdw blurRad="114300" dist="104775" dir="5400000" algn="bl" rotWithShape="0">
              <a:srgbClr val="000000">
                <a:alpha val="50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9"/>
        <p:cNvGrpSpPr/>
        <p:nvPr/>
      </p:nvGrpSpPr>
      <p:grpSpPr>
        <a:xfrm>
          <a:off x="0" y="0"/>
          <a:ext cx="0" cy="0"/>
          <a:chOff x="0" y="0"/>
          <a:chExt cx="0" cy="0"/>
        </a:xfrm>
      </p:grpSpPr>
      <p:sp>
        <p:nvSpPr>
          <p:cNvPr id="60" name="Google Shape;60;g26a6e54aeea_0_11"/>
          <p:cNvSpPr txBox="1"/>
          <p:nvPr/>
        </p:nvSpPr>
        <p:spPr>
          <a:xfrm>
            <a:off x="66975" y="80375"/>
            <a:ext cx="8907300" cy="616200"/>
          </a:xfrm>
          <a:prstGeom prst="rect">
            <a:avLst/>
          </a:prstGeom>
          <a:noFill/>
          <a:ln>
            <a:noFill/>
          </a:ln>
          <a:effectLst>
            <a:outerShdw blurRad="114300" dist="57150" dir="7800000" algn="bl" rotWithShape="0">
              <a:srgbClr val="000000">
                <a:alpha val="50000"/>
              </a:srgbClr>
            </a:outerShdw>
          </a:effectLst>
        </p:spPr>
        <p:txBody>
          <a:bodyPr spcFirstLastPara="1" wrap="square" lIns="91425" tIns="91425" rIns="91425" bIns="91425" anchor="t" anchorCtr="0">
            <a:noAutofit/>
          </a:bodyPr>
          <a:lstStyle/>
          <a:p>
            <a:pPr marL="0" lvl="0" indent="0" algn="ctr" rtl="0">
              <a:lnSpc>
                <a:spcPct val="150000"/>
              </a:lnSpc>
              <a:spcBef>
                <a:spcPts val="1000"/>
              </a:spcBef>
              <a:spcAft>
                <a:spcPts val="1000"/>
              </a:spcAft>
              <a:buNone/>
            </a:pPr>
            <a:r>
              <a:rPr lang="en-GB" sz="2400" b="1" i="1" u="sng">
                <a:solidFill>
                  <a:schemeClr val="dk1"/>
                </a:solidFill>
                <a:latin typeface="Times New Roman"/>
                <a:ea typeface="Times New Roman"/>
                <a:cs typeface="Times New Roman"/>
                <a:sym typeface="Times New Roman"/>
              </a:rPr>
              <a:t>Content of the presentation  </a:t>
            </a:r>
            <a:endParaRPr sz="2400" b="1" i="1" u="sng">
              <a:solidFill>
                <a:schemeClr val="dk1"/>
              </a:solidFill>
              <a:latin typeface="Times New Roman"/>
              <a:ea typeface="Times New Roman"/>
              <a:cs typeface="Times New Roman"/>
              <a:sym typeface="Times New Roman"/>
            </a:endParaRPr>
          </a:p>
        </p:txBody>
      </p:sp>
      <p:sp>
        <p:nvSpPr>
          <p:cNvPr id="61" name="Google Shape;61;g26a6e54aeea_0_11"/>
          <p:cNvSpPr txBox="1"/>
          <p:nvPr/>
        </p:nvSpPr>
        <p:spPr>
          <a:xfrm>
            <a:off x="109650" y="877125"/>
            <a:ext cx="5301900" cy="3881400"/>
          </a:xfrm>
          <a:prstGeom prst="rect">
            <a:avLst/>
          </a:prstGeom>
          <a:noFill/>
          <a:ln>
            <a:noFill/>
          </a:ln>
        </p:spPr>
        <p:txBody>
          <a:bodyPr spcFirstLastPara="1" wrap="square" lIns="91425" tIns="91425" rIns="91425" bIns="91425" anchor="t" anchorCtr="0">
            <a:noAutofit/>
          </a:bodyPr>
          <a:lstStyle/>
          <a:p>
            <a:pPr marL="457200" lvl="0" indent="-298450" algn="just" rtl="0">
              <a:lnSpc>
                <a:spcPct val="150000"/>
              </a:lnSpc>
              <a:spcBef>
                <a:spcPts val="120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The study aims to examine the managerial principles, functions and roles within a company.</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For this presentation, Samsung has been chosen which is a multinational company that is located across the region of Samsung Digital City, Suwon, South Korea (Samsung, 2023).</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In this presentation report, the importance of management and its function will be discussed.</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Further, managerial roles with respect to Samsung will be elaborated on.</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Along with that, the behaviour of managers toward their employees will be explained in detail. </a:t>
            </a:r>
            <a:endParaRPr sz="1100" dirty="0">
              <a:solidFill>
                <a:schemeClr val="dk1"/>
              </a:solidFill>
            </a:endParaRPr>
          </a:p>
        </p:txBody>
      </p:sp>
      <p:pic>
        <p:nvPicPr>
          <p:cNvPr id="62" name="Google Shape;62;g26a6e54aeea_0_11"/>
          <p:cNvPicPr preferRelativeResize="0"/>
          <p:nvPr/>
        </p:nvPicPr>
        <p:blipFill>
          <a:blip r:embed="rId4">
            <a:alphaModFix/>
          </a:blip>
          <a:stretch>
            <a:fillRect/>
          </a:stretch>
        </p:blipFill>
        <p:spPr>
          <a:xfrm>
            <a:off x="5713100" y="1316600"/>
            <a:ext cx="3120725" cy="2077225"/>
          </a:xfrm>
          <a:prstGeom prst="rect">
            <a:avLst/>
          </a:prstGeom>
          <a:noFill/>
          <a:ln>
            <a:noFill/>
          </a:ln>
          <a:effectLst>
            <a:outerShdw blurRad="200025" dist="114300" dir="5400000" algn="bl" rotWithShape="0">
              <a:srgbClr val="000000">
                <a:alpha val="50000"/>
              </a:srgbClr>
            </a:outerShdw>
            <a:reflection endPos="30000" dist="38100" dir="5400000" fadeDir="5400012" sy="-100000" algn="bl" rotWithShape="0"/>
          </a:effectLst>
          <a:scene3d>
            <a:camera prst="perspectiveHeroicExtremeLeftFacing"/>
            <a:lightRig rig="threePt" dir="t"/>
          </a:scene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6"/>
        <p:cNvGrpSpPr/>
        <p:nvPr/>
      </p:nvGrpSpPr>
      <p:grpSpPr>
        <a:xfrm>
          <a:off x="0" y="0"/>
          <a:ext cx="0" cy="0"/>
          <a:chOff x="0" y="0"/>
          <a:chExt cx="0" cy="0"/>
        </a:xfrm>
      </p:grpSpPr>
      <p:sp>
        <p:nvSpPr>
          <p:cNvPr id="67" name="Google Shape;67;g26a6e54aeea_0_2"/>
          <p:cNvSpPr txBox="1"/>
          <p:nvPr/>
        </p:nvSpPr>
        <p:spPr>
          <a:xfrm>
            <a:off x="66975" y="80375"/>
            <a:ext cx="8907300" cy="616200"/>
          </a:xfrm>
          <a:prstGeom prst="rect">
            <a:avLst/>
          </a:prstGeom>
          <a:noFill/>
          <a:ln>
            <a:noFill/>
          </a:ln>
          <a:effectLst>
            <a:outerShdw blurRad="114300" dist="57150" dir="5400000" algn="bl" rotWithShape="0">
              <a:srgbClr val="000000">
                <a:alpha val="50000"/>
              </a:srgbClr>
            </a:outerShdw>
          </a:effectLst>
        </p:spPr>
        <p:txBody>
          <a:bodyPr spcFirstLastPara="1" wrap="square" lIns="91425" tIns="91425" rIns="91425" bIns="91425" anchor="t" anchorCtr="0">
            <a:noAutofit/>
          </a:bodyPr>
          <a:lstStyle/>
          <a:p>
            <a:pPr marL="0" lvl="0" indent="0" algn="ctr" rtl="0">
              <a:lnSpc>
                <a:spcPct val="150000"/>
              </a:lnSpc>
              <a:spcBef>
                <a:spcPts val="1000"/>
              </a:spcBef>
              <a:spcAft>
                <a:spcPts val="1000"/>
              </a:spcAft>
              <a:buNone/>
            </a:pPr>
            <a:r>
              <a:rPr lang="en-GB" sz="2400" b="1" i="1" u="sng">
                <a:solidFill>
                  <a:schemeClr val="dk1"/>
                </a:solidFill>
                <a:latin typeface="Times New Roman"/>
                <a:ea typeface="Times New Roman"/>
                <a:cs typeface="Times New Roman"/>
                <a:sym typeface="Times New Roman"/>
              </a:rPr>
              <a:t>Introduction</a:t>
            </a:r>
            <a:endParaRPr sz="2400" b="1" i="1" u="sng">
              <a:solidFill>
                <a:schemeClr val="dk1"/>
              </a:solidFill>
              <a:latin typeface="Times New Roman"/>
              <a:ea typeface="Times New Roman"/>
              <a:cs typeface="Times New Roman"/>
              <a:sym typeface="Times New Roman"/>
            </a:endParaRPr>
          </a:p>
        </p:txBody>
      </p:sp>
      <p:sp>
        <p:nvSpPr>
          <p:cNvPr id="68" name="Google Shape;68;g26a6e54aeea_0_2"/>
          <p:cNvSpPr txBox="1"/>
          <p:nvPr/>
        </p:nvSpPr>
        <p:spPr>
          <a:xfrm>
            <a:off x="3440750" y="811350"/>
            <a:ext cx="5533500" cy="4226400"/>
          </a:xfrm>
          <a:prstGeom prst="rect">
            <a:avLst/>
          </a:prstGeom>
          <a:noFill/>
          <a:ln>
            <a:noFill/>
          </a:ln>
        </p:spPr>
        <p:txBody>
          <a:bodyPr spcFirstLastPara="1" wrap="square" lIns="91425" tIns="91425" rIns="91425" bIns="91425" anchor="t" anchorCtr="0">
            <a:noAutofit/>
          </a:bodyPr>
          <a:lstStyle/>
          <a:p>
            <a:pPr marL="457200" lvl="0" indent="-298450" algn="just" rtl="0">
              <a:lnSpc>
                <a:spcPct val="150000"/>
              </a:lnSpc>
              <a:spcBef>
                <a:spcPts val="120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Management is mainly referred to as a process wherein how a business organises and directs the workflow is determined.</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On the other hand, Schermerhorn and Bachrach (2023), said that management is a distinct process consisting of planning, actuating, organising and controlling the business operation to enhance performance.</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However, Pettinger (2020), over here said that management is a process of conducting different organisational activities in systematic ways so that the ethics of the company may not be impacted. </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This presentation will help the audience to get a better idea about the management style of Samasing, wherein how the management teams behave with the operating employees will be discussed.</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It will help the audiences to enhance their knowledge regarding the management style of Samsung which may help them in future aspects as well.</a:t>
            </a:r>
            <a:endParaRPr sz="1100"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GB" sz="1100" dirty="0">
                <a:solidFill>
                  <a:schemeClr val="dk1"/>
                </a:solidFill>
                <a:latin typeface="Times New Roman"/>
                <a:ea typeface="Times New Roman"/>
                <a:cs typeface="Times New Roman"/>
                <a:sym typeface="Times New Roman"/>
              </a:rPr>
              <a:t>Moreover, it will also help the audience to determine how with the support of an effective management plan a business can foster high productivity and a collaborative work culture. </a:t>
            </a:r>
            <a:endParaRPr sz="1100" dirty="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endParaRPr sz="1100" dirty="0">
              <a:solidFill>
                <a:schemeClr val="dk1"/>
              </a:solidFill>
              <a:latin typeface="Times New Roman"/>
              <a:ea typeface="Times New Roman"/>
              <a:cs typeface="Times New Roman"/>
              <a:sym typeface="Times New Roman"/>
            </a:endParaRPr>
          </a:p>
        </p:txBody>
      </p:sp>
      <p:pic>
        <p:nvPicPr>
          <p:cNvPr id="69" name="Google Shape;69;g26a6e54aeea_0_2"/>
          <p:cNvPicPr preferRelativeResize="0"/>
          <p:nvPr/>
        </p:nvPicPr>
        <p:blipFill>
          <a:blip r:embed="rId4">
            <a:alphaModFix/>
          </a:blip>
          <a:stretch>
            <a:fillRect/>
          </a:stretch>
        </p:blipFill>
        <p:spPr>
          <a:xfrm>
            <a:off x="263325" y="1718535"/>
            <a:ext cx="3440748" cy="1142439"/>
          </a:xfrm>
          <a:prstGeom prst="rect">
            <a:avLst/>
          </a:prstGeom>
          <a:noFill/>
          <a:ln>
            <a:noFill/>
          </a:ln>
          <a:effectLst>
            <a:outerShdw blurRad="100013" dist="66675" dir="5400000" algn="bl" rotWithShape="0">
              <a:srgbClr val="000000">
                <a:alpha val="50000"/>
              </a:srgbClr>
            </a:outerShdw>
            <a:reflection endPos="30000" dist="38100" dir="5400000" fadeDir="5400012" sy="-100000" algn="bl" rotWithShape="0"/>
          </a:effectLst>
          <a:scene3d>
            <a:camera prst="isometricOffAxis1Right"/>
            <a:lightRig rig="threePt" dir="t"/>
          </a:scene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3"/>
        <p:cNvGrpSpPr/>
        <p:nvPr/>
      </p:nvGrpSpPr>
      <p:grpSpPr>
        <a:xfrm>
          <a:off x="0" y="0"/>
          <a:ext cx="0" cy="0"/>
          <a:chOff x="0" y="0"/>
          <a:chExt cx="0" cy="0"/>
        </a:xfrm>
      </p:grpSpPr>
      <p:sp>
        <p:nvSpPr>
          <p:cNvPr id="74" name="Google Shape;74;g26a6e54aeea_0_22"/>
          <p:cNvSpPr txBox="1"/>
          <p:nvPr/>
        </p:nvSpPr>
        <p:spPr>
          <a:xfrm>
            <a:off x="66975" y="80375"/>
            <a:ext cx="8907300" cy="616200"/>
          </a:xfrm>
          <a:prstGeom prst="rect">
            <a:avLst/>
          </a:prstGeom>
          <a:noFill/>
          <a:ln>
            <a:noFill/>
          </a:ln>
          <a:effectLst>
            <a:outerShdw blurRad="114300" dist="57150" dir="5400000" algn="bl" rotWithShape="0">
              <a:srgbClr val="000000">
                <a:alpha val="50000"/>
              </a:srgbClr>
            </a:outerShdw>
          </a:effectLst>
        </p:spPr>
        <p:txBody>
          <a:bodyPr spcFirstLastPara="1" wrap="square" lIns="91425" tIns="91425" rIns="91425" bIns="91425" anchor="t" anchorCtr="0">
            <a:noAutofit/>
          </a:bodyPr>
          <a:lstStyle/>
          <a:p>
            <a:pPr marL="0" lvl="0" indent="0" algn="ctr" rtl="0">
              <a:lnSpc>
                <a:spcPct val="150000"/>
              </a:lnSpc>
              <a:spcBef>
                <a:spcPts val="1000"/>
              </a:spcBef>
              <a:spcAft>
                <a:spcPts val="1000"/>
              </a:spcAft>
              <a:buNone/>
            </a:pPr>
            <a:r>
              <a:rPr lang="en-GB" sz="2400" b="1" i="1" u="sng">
                <a:solidFill>
                  <a:schemeClr val="dk1"/>
                </a:solidFill>
                <a:latin typeface="Times New Roman"/>
                <a:ea typeface="Times New Roman"/>
                <a:cs typeface="Times New Roman"/>
                <a:sym typeface="Times New Roman"/>
              </a:rPr>
              <a:t>Reference list</a:t>
            </a:r>
            <a:endParaRPr sz="2400" b="1" i="1" u="sng">
              <a:solidFill>
                <a:schemeClr val="dk1"/>
              </a:solidFill>
              <a:latin typeface="Times New Roman"/>
              <a:ea typeface="Times New Roman"/>
              <a:cs typeface="Times New Roman"/>
              <a:sym typeface="Times New Roman"/>
            </a:endParaRPr>
          </a:p>
        </p:txBody>
      </p:sp>
      <p:sp>
        <p:nvSpPr>
          <p:cNvPr id="75" name="Google Shape;75;g26a6e54aeea_0_22"/>
          <p:cNvSpPr txBox="1"/>
          <p:nvPr/>
        </p:nvSpPr>
        <p:spPr>
          <a:xfrm>
            <a:off x="315975" y="811350"/>
            <a:ext cx="8658300" cy="42264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a:solidFill>
                  <a:schemeClr val="dk1"/>
                </a:solidFill>
                <a:latin typeface="Times New Roman"/>
                <a:ea typeface="Times New Roman"/>
                <a:cs typeface="Times New Roman"/>
                <a:sym typeface="Times New Roman"/>
              </a:rPr>
              <a:t>Pettinger, R., 2020. </a:t>
            </a:r>
            <a:r>
              <a:rPr lang="en-GB" i="1">
                <a:solidFill>
                  <a:schemeClr val="dk1"/>
                </a:solidFill>
                <a:latin typeface="Times New Roman"/>
                <a:ea typeface="Times New Roman"/>
                <a:cs typeface="Times New Roman"/>
                <a:sym typeface="Times New Roman"/>
              </a:rPr>
              <a:t>Introduction to management</a:t>
            </a:r>
            <a:r>
              <a:rPr lang="en-GB">
                <a:solidFill>
                  <a:schemeClr val="dk1"/>
                </a:solidFill>
                <a:latin typeface="Times New Roman"/>
                <a:ea typeface="Times New Roman"/>
                <a:cs typeface="Times New Roman"/>
                <a:sym typeface="Times New Roman"/>
              </a:rPr>
              <a:t>. Bloomsbury Publishing.</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a:solidFill>
                  <a:schemeClr val="dk1"/>
                </a:solidFill>
                <a:latin typeface="Times New Roman"/>
                <a:ea typeface="Times New Roman"/>
                <a:cs typeface="Times New Roman"/>
                <a:sym typeface="Times New Roman"/>
              </a:rPr>
              <a:t>Samsung, 2023.</a:t>
            </a:r>
            <a:r>
              <a:rPr lang="en-GB" i="1">
                <a:solidFill>
                  <a:schemeClr val="dk1"/>
                </a:solidFill>
                <a:latin typeface="Times New Roman"/>
                <a:ea typeface="Times New Roman"/>
                <a:cs typeface="Times New Roman"/>
                <a:sym typeface="Times New Roman"/>
              </a:rPr>
              <a:t> About Us. </a:t>
            </a:r>
            <a:r>
              <a:rPr lang="en-GB">
                <a:solidFill>
                  <a:schemeClr val="dk1"/>
                </a:solidFill>
                <a:latin typeface="Times New Roman"/>
                <a:ea typeface="Times New Roman"/>
                <a:cs typeface="Times New Roman"/>
                <a:sym typeface="Times New Roman"/>
              </a:rPr>
              <a:t>Available at:&lt;https://www.samsung.com/uk/about-us/company-info/&gt; [Accessed on 29th February 2023].</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a:solidFill>
                  <a:schemeClr val="dk1"/>
                </a:solidFill>
                <a:latin typeface="Times New Roman"/>
                <a:ea typeface="Times New Roman"/>
                <a:cs typeface="Times New Roman"/>
                <a:sym typeface="Times New Roman"/>
              </a:rPr>
              <a:t>Schermerhorn Jr, J.R. and Bachrach, D.G., 2023. </a:t>
            </a:r>
            <a:r>
              <a:rPr lang="en-GB" i="1">
                <a:solidFill>
                  <a:schemeClr val="dk1"/>
                </a:solidFill>
                <a:latin typeface="Times New Roman"/>
                <a:ea typeface="Times New Roman"/>
                <a:cs typeface="Times New Roman"/>
                <a:sym typeface="Times New Roman"/>
              </a:rPr>
              <a:t>Management</a:t>
            </a:r>
            <a:r>
              <a:rPr lang="en-GB">
                <a:solidFill>
                  <a:schemeClr val="dk1"/>
                </a:solidFill>
                <a:latin typeface="Times New Roman"/>
                <a:ea typeface="Times New Roman"/>
                <a:cs typeface="Times New Roman"/>
                <a:sym typeface="Times New Roman"/>
              </a:rPr>
              <a:t>. John Wiley &amp; Sons.</a:t>
            </a:r>
            <a:endParaRPr>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9"/>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774</Words>
  <Application>Microsoft Office PowerPoint</Application>
  <PresentationFormat>On-screen Show (16:9)</PresentationFormat>
  <Paragraphs>25</Paragraphs>
  <Slides>5</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Times New Roman</vt:lpstr>
      <vt:lpstr>Simple Light</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2024-02-29T13:23:21Z</dcterms:modified>
</cp:coreProperties>
</file>