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78" r:id="rId3"/>
    <p:sldId id="285" r:id="rId4"/>
    <p:sldId id="277" r:id="rId5"/>
    <p:sldId id="273" r:id="rId6"/>
    <p:sldId id="284" r:id="rId7"/>
    <p:sldId id="309" r:id="rId8"/>
    <p:sldId id="290" r:id="rId9"/>
    <p:sldId id="291" r:id="rId10"/>
    <p:sldId id="292" r:id="rId11"/>
    <p:sldId id="293" r:id="rId12"/>
    <p:sldId id="294" r:id="rId13"/>
    <p:sldId id="295" r:id="rId14"/>
    <p:sldId id="296" r:id="rId15"/>
    <p:sldId id="297" r:id="rId16"/>
    <p:sldId id="298" r:id="rId17"/>
    <p:sldId id="299" r:id="rId18"/>
    <p:sldId id="286" r:id="rId19"/>
    <p:sldId id="300" r:id="rId20"/>
    <p:sldId id="308" r:id="rId21"/>
    <p:sldId id="301" r:id="rId22"/>
    <p:sldId id="302" r:id="rId23"/>
    <p:sldId id="303" r:id="rId24"/>
    <p:sldId id="304" r:id="rId25"/>
    <p:sldId id="305" r:id="rId26"/>
    <p:sldId id="288" r:id="rId27"/>
    <p:sldId id="287" r:id="rId28"/>
    <p:sldId id="289" r:id="rId29"/>
    <p:sldId id="306" r:id="rId30"/>
    <p:sldId id="283" r:id="rId31"/>
    <p:sldId id="307" r:id="rId3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406" y="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252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7A0B92-42D0-4E1D-ACB9-790F9DAE7E47}"/>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charset="0"/>
                <a:ea typeface="+mn-ea"/>
                <a:cs typeface="Arial" charset="0"/>
              </a:defRPr>
            </a:lvl1pPr>
          </a:lstStyle>
          <a:p>
            <a:pPr>
              <a:defRPr/>
            </a:pPr>
            <a:endParaRPr lang="en-GB"/>
          </a:p>
        </p:txBody>
      </p:sp>
      <p:sp>
        <p:nvSpPr>
          <p:cNvPr id="3" name="Date Placeholder 2">
            <a:extLst>
              <a:ext uri="{FF2B5EF4-FFF2-40B4-BE49-F238E27FC236}">
                <a16:creationId xmlns:a16="http://schemas.microsoft.com/office/drawing/2014/main" id="{89E5154D-5E70-4602-A6CF-BD3E107AF671}"/>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fld id="{58483C48-B982-47ED-9C09-6F870DE217F9}" type="datetimeFigureOut">
              <a:rPr lang="en-GB" altLang="en-US"/>
              <a:pPr>
                <a:defRPr/>
              </a:pPr>
              <a:t>14/09/2020</a:t>
            </a:fld>
            <a:endParaRPr lang="en-GB" altLang="en-US"/>
          </a:p>
        </p:txBody>
      </p:sp>
      <p:sp>
        <p:nvSpPr>
          <p:cNvPr id="4" name="Slide Image Placeholder 3">
            <a:extLst>
              <a:ext uri="{FF2B5EF4-FFF2-40B4-BE49-F238E27FC236}">
                <a16:creationId xmlns:a16="http://schemas.microsoft.com/office/drawing/2014/main" id="{90992E71-6D06-4DF9-98CA-5B2AF73986BF}"/>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B5810C81-05AF-44A9-9FC8-404586F798D4}"/>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767C810-A232-4585-8E90-CFBDE5743452}"/>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charset="0"/>
                <a:ea typeface="+mn-ea"/>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825C9E26-A4DF-4257-8AEB-F6C7380EDBA1}"/>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B2066E1-0918-4059-AF7A-37B2B8D07A36}"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4343B3BF-8CF8-4C09-94F6-D94E62D1A9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D51758DA-1C3B-4B72-A08A-91F76AA086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Chen Duxiu (1879-1942), founder of the Chinese Communist Party</a:t>
            </a:r>
          </a:p>
        </p:txBody>
      </p:sp>
      <p:sp>
        <p:nvSpPr>
          <p:cNvPr id="7172" name="Slide Number Placeholder 3">
            <a:extLst>
              <a:ext uri="{FF2B5EF4-FFF2-40B4-BE49-F238E27FC236}">
                <a16:creationId xmlns:a16="http://schemas.microsoft.com/office/drawing/2014/main" id="{EBD75817-0179-488B-9E09-AA91F2029B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FEA819A1-E061-423A-BDE5-07987A4EFB01}" type="slidenum">
              <a:rPr lang="en-GB" altLang="en-US">
                <a:latin typeface="Arial" panose="020B0604020202020204" pitchFamily="34" charset="0"/>
              </a:rPr>
              <a:pPr>
                <a:spcBef>
                  <a:spcPct val="0"/>
                </a:spcBef>
              </a:pPr>
              <a:t>4</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A4CB9AC6-1520-426D-90BD-EF7B268F94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BBCBFABC-4E0B-4052-AF0E-50804AED59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0724" name="Slide Number Placeholder 3">
            <a:extLst>
              <a:ext uri="{FF2B5EF4-FFF2-40B4-BE49-F238E27FC236}">
                <a16:creationId xmlns:a16="http://schemas.microsoft.com/office/drawing/2014/main" id="{37E80632-5D99-460B-9569-753A6DCF2C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0F63946-BA03-4A8B-A1F8-C80C5C8FEE0F}" type="slidenum">
              <a:rPr lang="en-GB" altLang="en-US">
                <a:latin typeface="Arial" panose="020B0604020202020204" pitchFamily="34" charset="0"/>
              </a:rPr>
              <a:pPr>
                <a:spcBef>
                  <a:spcPct val="0"/>
                </a:spcBef>
              </a:pPr>
              <a:t>26</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00EB84DB-3398-4E47-8B49-03FFD6E9040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AD210A14-A072-4540-8B2E-FF5A36EF4E1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Some of the tens of thousands of volunteers from among Chinese migrant workers in Russia who joined the Soviet Red Army in 1918</a:t>
            </a:r>
          </a:p>
        </p:txBody>
      </p:sp>
      <p:sp>
        <p:nvSpPr>
          <p:cNvPr id="32772" name="Slide Number Placeholder 3">
            <a:extLst>
              <a:ext uri="{FF2B5EF4-FFF2-40B4-BE49-F238E27FC236}">
                <a16:creationId xmlns:a16="http://schemas.microsoft.com/office/drawing/2014/main" id="{4028D8BD-7F7C-41FF-81EE-7DDA234032E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1B8D5E0A-8E2D-4FD2-BB32-40BA52A63130}" type="slidenum">
              <a:rPr lang="en-GB" altLang="en-US">
                <a:latin typeface="Arial" panose="020B0604020202020204" pitchFamily="34" charset="0"/>
              </a:rPr>
              <a:pPr>
                <a:spcBef>
                  <a:spcPct val="0"/>
                </a:spcBef>
              </a:pPr>
              <a:t>27</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27B4128-7F38-4AAB-9448-3F1F7261C3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18C09940-1952-4D6A-9A41-EDFC19B2C7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Some of the 120 Chinese volunteers who fought for the Spanish Republic in the Civil War of  1936-9</a:t>
            </a:r>
          </a:p>
        </p:txBody>
      </p:sp>
      <p:sp>
        <p:nvSpPr>
          <p:cNvPr id="34820" name="Slide Number Placeholder 3">
            <a:extLst>
              <a:ext uri="{FF2B5EF4-FFF2-40B4-BE49-F238E27FC236}">
                <a16:creationId xmlns:a16="http://schemas.microsoft.com/office/drawing/2014/main" id="{A63E236E-20EC-4650-99ED-3A1995AF72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B8D29EBD-4225-4F4B-9116-086765F7E2DD}" type="slidenum">
              <a:rPr lang="en-GB" altLang="en-US">
                <a:latin typeface="Arial" panose="020B0604020202020204" pitchFamily="34" charset="0"/>
              </a:rPr>
              <a:pPr>
                <a:spcBef>
                  <a:spcPct val="0"/>
                </a:spcBef>
              </a:pPr>
              <a:t>28</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2A958A-0B6C-46E0-BA38-03CCA909B64F}"/>
              </a:ext>
            </a:extLst>
          </p:cNvPr>
          <p:cNvSpPr>
            <a:spLocks noGrp="1"/>
          </p:cNvSpPr>
          <p:nvPr>
            <p:ph type="dt" sz="half" idx="10"/>
          </p:nvPr>
        </p:nvSpPr>
        <p:spPr/>
        <p:txBody>
          <a:bodyPr/>
          <a:lstStyle>
            <a:lvl1pPr>
              <a:defRPr/>
            </a:lvl1pPr>
          </a:lstStyle>
          <a:p>
            <a:pPr>
              <a:defRPr/>
            </a:pPr>
            <a:fld id="{ACFD5E85-AA15-4D74-8D22-E618A6D1E087}" type="datetimeFigureOut">
              <a:rPr lang="en-GB" altLang="en-US"/>
              <a:pPr>
                <a:defRPr/>
              </a:pPr>
              <a:t>14/09/2020</a:t>
            </a:fld>
            <a:endParaRPr lang="en-GB" altLang="en-US"/>
          </a:p>
        </p:txBody>
      </p:sp>
      <p:sp>
        <p:nvSpPr>
          <p:cNvPr id="5" name="Footer Placeholder 4">
            <a:extLst>
              <a:ext uri="{FF2B5EF4-FFF2-40B4-BE49-F238E27FC236}">
                <a16:creationId xmlns:a16="http://schemas.microsoft.com/office/drawing/2014/main" id="{2211A2BF-9B35-4836-A2BB-3908998094B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AE39E91-463D-465F-8700-2D660FE02E71}"/>
              </a:ext>
            </a:extLst>
          </p:cNvPr>
          <p:cNvSpPr>
            <a:spLocks noGrp="1"/>
          </p:cNvSpPr>
          <p:nvPr>
            <p:ph type="sldNum" sz="quarter" idx="12"/>
          </p:nvPr>
        </p:nvSpPr>
        <p:spPr/>
        <p:txBody>
          <a:bodyPr/>
          <a:lstStyle>
            <a:lvl1pPr>
              <a:defRPr/>
            </a:lvl1pPr>
          </a:lstStyle>
          <a:p>
            <a:fld id="{E149DC13-CB0B-488C-A185-A82A9D335C02}" type="slidenum">
              <a:rPr lang="en-GB" altLang="en-US"/>
              <a:pPr/>
              <a:t>‹#›</a:t>
            </a:fld>
            <a:endParaRPr lang="en-GB" altLang="en-US"/>
          </a:p>
        </p:txBody>
      </p:sp>
    </p:spTree>
    <p:extLst>
      <p:ext uri="{BB962C8B-B14F-4D97-AF65-F5344CB8AC3E}">
        <p14:creationId xmlns:p14="http://schemas.microsoft.com/office/powerpoint/2010/main" val="3198037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B3042-1F02-43D2-8B45-DBE460F80D30}"/>
              </a:ext>
            </a:extLst>
          </p:cNvPr>
          <p:cNvSpPr>
            <a:spLocks noGrp="1"/>
          </p:cNvSpPr>
          <p:nvPr>
            <p:ph type="dt" sz="half" idx="10"/>
          </p:nvPr>
        </p:nvSpPr>
        <p:spPr/>
        <p:txBody>
          <a:bodyPr/>
          <a:lstStyle>
            <a:lvl1pPr>
              <a:defRPr/>
            </a:lvl1pPr>
          </a:lstStyle>
          <a:p>
            <a:pPr>
              <a:defRPr/>
            </a:pPr>
            <a:fld id="{22AE10F3-3F60-46E3-BFA7-19EC167C362E}" type="datetimeFigureOut">
              <a:rPr lang="en-GB" altLang="en-US"/>
              <a:pPr>
                <a:defRPr/>
              </a:pPr>
              <a:t>14/09/2020</a:t>
            </a:fld>
            <a:endParaRPr lang="en-GB" altLang="en-US"/>
          </a:p>
        </p:txBody>
      </p:sp>
      <p:sp>
        <p:nvSpPr>
          <p:cNvPr id="5" name="Footer Placeholder 4">
            <a:extLst>
              <a:ext uri="{FF2B5EF4-FFF2-40B4-BE49-F238E27FC236}">
                <a16:creationId xmlns:a16="http://schemas.microsoft.com/office/drawing/2014/main" id="{0B28030B-9D56-490A-9DE7-EADA3F482F3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4CBD91E-444C-482A-A736-12FD13362025}"/>
              </a:ext>
            </a:extLst>
          </p:cNvPr>
          <p:cNvSpPr>
            <a:spLocks noGrp="1"/>
          </p:cNvSpPr>
          <p:nvPr>
            <p:ph type="sldNum" sz="quarter" idx="12"/>
          </p:nvPr>
        </p:nvSpPr>
        <p:spPr/>
        <p:txBody>
          <a:bodyPr/>
          <a:lstStyle>
            <a:lvl1pPr>
              <a:defRPr/>
            </a:lvl1pPr>
          </a:lstStyle>
          <a:p>
            <a:fld id="{0AD8941D-8D22-4DE9-A3F9-9E196EB7E893}" type="slidenum">
              <a:rPr lang="en-GB" altLang="en-US"/>
              <a:pPr/>
              <a:t>‹#›</a:t>
            </a:fld>
            <a:endParaRPr lang="en-GB" altLang="en-US"/>
          </a:p>
        </p:txBody>
      </p:sp>
    </p:spTree>
    <p:extLst>
      <p:ext uri="{BB962C8B-B14F-4D97-AF65-F5344CB8AC3E}">
        <p14:creationId xmlns:p14="http://schemas.microsoft.com/office/powerpoint/2010/main" val="404899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4C1F20-8DE6-46B5-83A8-D04743F95BD4}"/>
              </a:ext>
            </a:extLst>
          </p:cNvPr>
          <p:cNvSpPr>
            <a:spLocks noGrp="1"/>
          </p:cNvSpPr>
          <p:nvPr>
            <p:ph type="dt" sz="half" idx="10"/>
          </p:nvPr>
        </p:nvSpPr>
        <p:spPr/>
        <p:txBody>
          <a:bodyPr/>
          <a:lstStyle>
            <a:lvl1pPr>
              <a:defRPr/>
            </a:lvl1pPr>
          </a:lstStyle>
          <a:p>
            <a:pPr>
              <a:defRPr/>
            </a:pPr>
            <a:fld id="{541F4B1C-D4F6-4256-8BA7-14B928EEB70A}" type="datetimeFigureOut">
              <a:rPr lang="en-GB" altLang="en-US"/>
              <a:pPr>
                <a:defRPr/>
              </a:pPr>
              <a:t>14/09/2020</a:t>
            </a:fld>
            <a:endParaRPr lang="en-GB" altLang="en-US"/>
          </a:p>
        </p:txBody>
      </p:sp>
      <p:sp>
        <p:nvSpPr>
          <p:cNvPr id="5" name="Footer Placeholder 4">
            <a:extLst>
              <a:ext uri="{FF2B5EF4-FFF2-40B4-BE49-F238E27FC236}">
                <a16:creationId xmlns:a16="http://schemas.microsoft.com/office/drawing/2014/main" id="{1E501AC0-D280-4B12-89AB-BD6D01CCE07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10807C7-9AF1-4400-94A9-78A4DDD3D275}"/>
              </a:ext>
            </a:extLst>
          </p:cNvPr>
          <p:cNvSpPr>
            <a:spLocks noGrp="1"/>
          </p:cNvSpPr>
          <p:nvPr>
            <p:ph type="sldNum" sz="quarter" idx="12"/>
          </p:nvPr>
        </p:nvSpPr>
        <p:spPr/>
        <p:txBody>
          <a:bodyPr/>
          <a:lstStyle>
            <a:lvl1pPr>
              <a:defRPr/>
            </a:lvl1pPr>
          </a:lstStyle>
          <a:p>
            <a:fld id="{3F5140A9-349F-4735-B5C4-64602A77425A}" type="slidenum">
              <a:rPr lang="en-GB" altLang="en-US"/>
              <a:pPr/>
              <a:t>‹#›</a:t>
            </a:fld>
            <a:endParaRPr lang="en-GB" altLang="en-US"/>
          </a:p>
        </p:txBody>
      </p:sp>
    </p:spTree>
    <p:extLst>
      <p:ext uri="{BB962C8B-B14F-4D97-AF65-F5344CB8AC3E}">
        <p14:creationId xmlns:p14="http://schemas.microsoft.com/office/powerpoint/2010/main" val="3513977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745FC3B-F701-4E8F-84D7-1B893CE0ED7A}"/>
              </a:ext>
            </a:extLst>
          </p:cNvPr>
          <p:cNvSpPr>
            <a:spLocks noGrp="1"/>
          </p:cNvSpPr>
          <p:nvPr>
            <p:ph type="dt" sz="half" idx="10"/>
          </p:nvPr>
        </p:nvSpPr>
        <p:spPr/>
        <p:txBody>
          <a:bodyPr/>
          <a:lstStyle>
            <a:lvl1pPr>
              <a:defRPr/>
            </a:lvl1pPr>
          </a:lstStyle>
          <a:p>
            <a:pPr>
              <a:defRPr/>
            </a:pPr>
            <a:fld id="{F06D69A1-AF4A-446C-BEE0-938EF1A8442F}" type="datetimeFigureOut">
              <a:rPr lang="en-GB" altLang="en-US"/>
              <a:pPr>
                <a:defRPr/>
              </a:pPr>
              <a:t>14/09/2020</a:t>
            </a:fld>
            <a:endParaRPr lang="en-GB" altLang="en-US"/>
          </a:p>
        </p:txBody>
      </p:sp>
      <p:sp>
        <p:nvSpPr>
          <p:cNvPr id="6" name="Footer Placeholder 4">
            <a:extLst>
              <a:ext uri="{FF2B5EF4-FFF2-40B4-BE49-F238E27FC236}">
                <a16:creationId xmlns:a16="http://schemas.microsoft.com/office/drawing/2014/main" id="{ED2F12DC-FF65-4764-9B3C-CF81383711F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ED96DE4-4C83-4ABF-98BB-5F5A5A46B583}"/>
              </a:ext>
            </a:extLst>
          </p:cNvPr>
          <p:cNvSpPr>
            <a:spLocks noGrp="1"/>
          </p:cNvSpPr>
          <p:nvPr>
            <p:ph type="sldNum" sz="quarter" idx="12"/>
          </p:nvPr>
        </p:nvSpPr>
        <p:spPr/>
        <p:txBody>
          <a:bodyPr/>
          <a:lstStyle>
            <a:lvl1pPr>
              <a:defRPr/>
            </a:lvl1pPr>
          </a:lstStyle>
          <a:p>
            <a:fld id="{9F02F520-F400-4195-986B-09502B2DE6C8}" type="slidenum">
              <a:rPr lang="en-GB" altLang="en-US"/>
              <a:pPr/>
              <a:t>‹#›</a:t>
            </a:fld>
            <a:endParaRPr lang="en-GB" altLang="en-US"/>
          </a:p>
        </p:txBody>
      </p:sp>
    </p:spTree>
    <p:extLst>
      <p:ext uri="{BB962C8B-B14F-4D97-AF65-F5344CB8AC3E}">
        <p14:creationId xmlns:p14="http://schemas.microsoft.com/office/powerpoint/2010/main" val="2882280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4D579BA-7288-4B58-BEB4-25AE59A4EECD}"/>
              </a:ext>
            </a:extLst>
          </p:cNvPr>
          <p:cNvSpPr>
            <a:spLocks noGrp="1"/>
          </p:cNvSpPr>
          <p:nvPr>
            <p:ph type="dt" sz="half" idx="10"/>
          </p:nvPr>
        </p:nvSpPr>
        <p:spPr/>
        <p:txBody>
          <a:bodyPr/>
          <a:lstStyle>
            <a:lvl1pPr>
              <a:defRPr/>
            </a:lvl1pPr>
          </a:lstStyle>
          <a:p>
            <a:pPr>
              <a:defRPr/>
            </a:pPr>
            <a:fld id="{D2282581-DCF5-4BE6-8206-53C8AD99E601}" type="datetimeFigureOut">
              <a:rPr lang="en-GB" altLang="en-US"/>
              <a:pPr>
                <a:defRPr/>
              </a:pPr>
              <a:t>14/09/2020</a:t>
            </a:fld>
            <a:endParaRPr lang="en-GB" altLang="en-US"/>
          </a:p>
        </p:txBody>
      </p:sp>
      <p:sp>
        <p:nvSpPr>
          <p:cNvPr id="8" name="Footer Placeholder 4">
            <a:extLst>
              <a:ext uri="{FF2B5EF4-FFF2-40B4-BE49-F238E27FC236}">
                <a16:creationId xmlns:a16="http://schemas.microsoft.com/office/drawing/2014/main" id="{6A69CA98-7EDF-454F-A2BB-B58A18C7E2A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2DF116EA-9C33-4406-B541-760EECD8623B}"/>
              </a:ext>
            </a:extLst>
          </p:cNvPr>
          <p:cNvSpPr>
            <a:spLocks noGrp="1"/>
          </p:cNvSpPr>
          <p:nvPr>
            <p:ph type="sldNum" sz="quarter" idx="12"/>
          </p:nvPr>
        </p:nvSpPr>
        <p:spPr/>
        <p:txBody>
          <a:bodyPr/>
          <a:lstStyle>
            <a:lvl1pPr>
              <a:defRPr/>
            </a:lvl1pPr>
          </a:lstStyle>
          <a:p>
            <a:fld id="{058B48DE-FCEF-4983-9F0C-AFCD241EB742}" type="slidenum">
              <a:rPr lang="en-GB" altLang="en-US"/>
              <a:pPr/>
              <a:t>‹#›</a:t>
            </a:fld>
            <a:endParaRPr lang="en-GB" altLang="en-US"/>
          </a:p>
        </p:txBody>
      </p:sp>
    </p:spTree>
    <p:extLst>
      <p:ext uri="{BB962C8B-B14F-4D97-AF65-F5344CB8AC3E}">
        <p14:creationId xmlns:p14="http://schemas.microsoft.com/office/powerpoint/2010/main" val="2433868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A36BF5F-DB63-4856-9D00-95DD59F0C7C0}"/>
              </a:ext>
            </a:extLst>
          </p:cNvPr>
          <p:cNvSpPr>
            <a:spLocks noGrp="1"/>
          </p:cNvSpPr>
          <p:nvPr>
            <p:ph type="dt" sz="half" idx="10"/>
          </p:nvPr>
        </p:nvSpPr>
        <p:spPr/>
        <p:txBody>
          <a:bodyPr/>
          <a:lstStyle>
            <a:lvl1pPr>
              <a:defRPr/>
            </a:lvl1pPr>
          </a:lstStyle>
          <a:p>
            <a:pPr>
              <a:defRPr/>
            </a:pPr>
            <a:fld id="{003CB494-DE2F-4504-9342-08AAA37299BA}" type="datetimeFigureOut">
              <a:rPr lang="en-GB" altLang="en-US"/>
              <a:pPr>
                <a:defRPr/>
              </a:pPr>
              <a:t>14/09/2020</a:t>
            </a:fld>
            <a:endParaRPr lang="en-GB" altLang="en-US"/>
          </a:p>
        </p:txBody>
      </p:sp>
      <p:sp>
        <p:nvSpPr>
          <p:cNvPr id="4" name="Footer Placeholder 4">
            <a:extLst>
              <a:ext uri="{FF2B5EF4-FFF2-40B4-BE49-F238E27FC236}">
                <a16:creationId xmlns:a16="http://schemas.microsoft.com/office/drawing/2014/main" id="{E2D46483-24AF-4F07-B1D0-F09B71E8BC6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AC8C31A7-96CB-4B86-ADCD-D220EB5177D0}"/>
              </a:ext>
            </a:extLst>
          </p:cNvPr>
          <p:cNvSpPr>
            <a:spLocks noGrp="1"/>
          </p:cNvSpPr>
          <p:nvPr>
            <p:ph type="sldNum" sz="quarter" idx="12"/>
          </p:nvPr>
        </p:nvSpPr>
        <p:spPr/>
        <p:txBody>
          <a:bodyPr/>
          <a:lstStyle>
            <a:lvl1pPr>
              <a:defRPr/>
            </a:lvl1pPr>
          </a:lstStyle>
          <a:p>
            <a:fld id="{8124A0FA-8CE8-422B-9B79-2C2E0A2874BA}" type="slidenum">
              <a:rPr lang="en-GB" altLang="en-US"/>
              <a:pPr/>
              <a:t>‹#›</a:t>
            </a:fld>
            <a:endParaRPr lang="en-GB" altLang="en-US"/>
          </a:p>
        </p:txBody>
      </p:sp>
    </p:spTree>
    <p:extLst>
      <p:ext uri="{BB962C8B-B14F-4D97-AF65-F5344CB8AC3E}">
        <p14:creationId xmlns:p14="http://schemas.microsoft.com/office/powerpoint/2010/main" val="112013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E0DC6C-6A11-4BE8-AF73-71C9CA124381}"/>
              </a:ext>
            </a:extLst>
          </p:cNvPr>
          <p:cNvSpPr>
            <a:spLocks noGrp="1"/>
          </p:cNvSpPr>
          <p:nvPr>
            <p:ph type="dt" sz="half" idx="10"/>
          </p:nvPr>
        </p:nvSpPr>
        <p:spPr/>
        <p:txBody>
          <a:bodyPr/>
          <a:lstStyle>
            <a:lvl1pPr>
              <a:defRPr/>
            </a:lvl1pPr>
          </a:lstStyle>
          <a:p>
            <a:pPr>
              <a:defRPr/>
            </a:pPr>
            <a:fld id="{0DECF1F0-00D8-44BD-8329-10F6524B012B}" type="datetimeFigureOut">
              <a:rPr lang="en-GB" altLang="en-US"/>
              <a:pPr>
                <a:defRPr/>
              </a:pPr>
              <a:t>14/09/2020</a:t>
            </a:fld>
            <a:endParaRPr lang="en-GB" altLang="en-US"/>
          </a:p>
        </p:txBody>
      </p:sp>
      <p:sp>
        <p:nvSpPr>
          <p:cNvPr id="3" name="Footer Placeholder 4">
            <a:extLst>
              <a:ext uri="{FF2B5EF4-FFF2-40B4-BE49-F238E27FC236}">
                <a16:creationId xmlns:a16="http://schemas.microsoft.com/office/drawing/2014/main" id="{32C5565C-AC14-46A4-93C5-C95C1A6F5251}"/>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8E183DC8-8A4A-45C9-BEEB-B13277FDE8E7}"/>
              </a:ext>
            </a:extLst>
          </p:cNvPr>
          <p:cNvSpPr>
            <a:spLocks noGrp="1"/>
          </p:cNvSpPr>
          <p:nvPr>
            <p:ph type="sldNum" sz="quarter" idx="12"/>
          </p:nvPr>
        </p:nvSpPr>
        <p:spPr/>
        <p:txBody>
          <a:bodyPr/>
          <a:lstStyle>
            <a:lvl1pPr>
              <a:defRPr/>
            </a:lvl1pPr>
          </a:lstStyle>
          <a:p>
            <a:fld id="{BF055A19-5624-444A-8DDB-B7E524DDD1E1}" type="slidenum">
              <a:rPr lang="en-GB" altLang="en-US"/>
              <a:pPr/>
              <a:t>‹#›</a:t>
            </a:fld>
            <a:endParaRPr lang="en-GB" altLang="en-US"/>
          </a:p>
        </p:txBody>
      </p:sp>
    </p:spTree>
    <p:extLst>
      <p:ext uri="{BB962C8B-B14F-4D97-AF65-F5344CB8AC3E}">
        <p14:creationId xmlns:p14="http://schemas.microsoft.com/office/powerpoint/2010/main" val="162041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E9A9814-9347-4D54-A18C-FE428F3809AA}"/>
              </a:ext>
            </a:extLst>
          </p:cNvPr>
          <p:cNvSpPr>
            <a:spLocks noGrp="1"/>
          </p:cNvSpPr>
          <p:nvPr>
            <p:ph type="dt" sz="half" idx="10"/>
          </p:nvPr>
        </p:nvSpPr>
        <p:spPr/>
        <p:txBody>
          <a:bodyPr/>
          <a:lstStyle>
            <a:lvl1pPr>
              <a:defRPr/>
            </a:lvl1pPr>
          </a:lstStyle>
          <a:p>
            <a:pPr>
              <a:defRPr/>
            </a:pPr>
            <a:fld id="{2FB45EA7-41D1-4F5A-8BB6-B77DD1D31189}" type="datetimeFigureOut">
              <a:rPr lang="en-GB" altLang="en-US"/>
              <a:pPr>
                <a:defRPr/>
              </a:pPr>
              <a:t>14/09/2020</a:t>
            </a:fld>
            <a:endParaRPr lang="en-GB" altLang="en-US"/>
          </a:p>
        </p:txBody>
      </p:sp>
      <p:sp>
        <p:nvSpPr>
          <p:cNvPr id="6" name="Footer Placeholder 4">
            <a:extLst>
              <a:ext uri="{FF2B5EF4-FFF2-40B4-BE49-F238E27FC236}">
                <a16:creationId xmlns:a16="http://schemas.microsoft.com/office/drawing/2014/main" id="{0BF7DCCD-8CE8-462F-91C0-18279B313FE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6788BC5-6459-4C31-AA52-766CA5982316}"/>
              </a:ext>
            </a:extLst>
          </p:cNvPr>
          <p:cNvSpPr>
            <a:spLocks noGrp="1"/>
          </p:cNvSpPr>
          <p:nvPr>
            <p:ph type="sldNum" sz="quarter" idx="12"/>
          </p:nvPr>
        </p:nvSpPr>
        <p:spPr/>
        <p:txBody>
          <a:bodyPr/>
          <a:lstStyle>
            <a:lvl1pPr>
              <a:defRPr/>
            </a:lvl1pPr>
          </a:lstStyle>
          <a:p>
            <a:fld id="{E6073663-36FF-41F8-AACD-C0DC64539889}" type="slidenum">
              <a:rPr lang="en-GB" altLang="en-US"/>
              <a:pPr/>
              <a:t>‹#›</a:t>
            </a:fld>
            <a:endParaRPr lang="en-GB" altLang="en-US"/>
          </a:p>
        </p:txBody>
      </p:sp>
    </p:spTree>
    <p:extLst>
      <p:ext uri="{BB962C8B-B14F-4D97-AF65-F5344CB8AC3E}">
        <p14:creationId xmlns:p14="http://schemas.microsoft.com/office/powerpoint/2010/main" val="3024575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A5EB228-CFA0-4CEA-ADEB-7647F12010B2}"/>
              </a:ext>
            </a:extLst>
          </p:cNvPr>
          <p:cNvSpPr>
            <a:spLocks noGrp="1"/>
          </p:cNvSpPr>
          <p:nvPr>
            <p:ph type="dt" sz="half" idx="10"/>
          </p:nvPr>
        </p:nvSpPr>
        <p:spPr/>
        <p:txBody>
          <a:bodyPr/>
          <a:lstStyle>
            <a:lvl1pPr>
              <a:defRPr/>
            </a:lvl1pPr>
          </a:lstStyle>
          <a:p>
            <a:pPr>
              <a:defRPr/>
            </a:pPr>
            <a:fld id="{91837EDF-83E6-4567-9054-5FE7C91B2CC1}" type="datetimeFigureOut">
              <a:rPr lang="en-GB" altLang="en-US"/>
              <a:pPr>
                <a:defRPr/>
              </a:pPr>
              <a:t>14/09/2020</a:t>
            </a:fld>
            <a:endParaRPr lang="en-GB" altLang="en-US"/>
          </a:p>
        </p:txBody>
      </p:sp>
      <p:sp>
        <p:nvSpPr>
          <p:cNvPr id="6" name="Footer Placeholder 4">
            <a:extLst>
              <a:ext uri="{FF2B5EF4-FFF2-40B4-BE49-F238E27FC236}">
                <a16:creationId xmlns:a16="http://schemas.microsoft.com/office/drawing/2014/main" id="{1F61C527-D701-48CC-9C86-56257A013F0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9E9794E-7B06-4275-B8D9-2D798C18929B}"/>
              </a:ext>
            </a:extLst>
          </p:cNvPr>
          <p:cNvSpPr>
            <a:spLocks noGrp="1"/>
          </p:cNvSpPr>
          <p:nvPr>
            <p:ph type="sldNum" sz="quarter" idx="12"/>
          </p:nvPr>
        </p:nvSpPr>
        <p:spPr/>
        <p:txBody>
          <a:bodyPr/>
          <a:lstStyle>
            <a:lvl1pPr>
              <a:defRPr/>
            </a:lvl1pPr>
          </a:lstStyle>
          <a:p>
            <a:fld id="{E0BE0D60-1942-467F-90FC-3E5D3B7E6DC2}" type="slidenum">
              <a:rPr lang="en-GB" altLang="en-US"/>
              <a:pPr/>
              <a:t>‹#›</a:t>
            </a:fld>
            <a:endParaRPr lang="en-GB" altLang="en-US"/>
          </a:p>
        </p:txBody>
      </p:sp>
    </p:spTree>
    <p:extLst>
      <p:ext uri="{BB962C8B-B14F-4D97-AF65-F5344CB8AC3E}">
        <p14:creationId xmlns:p14="http://schemas.microsoft.com/office/powerpoint/2010/main" val="3981587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919519-8C5B-410C-9802-DBE6450AB78C}"/>
              </a:ext>
            </a:extLst>
          </p:cNvPr>
          <p:cNvSpPr>
            <a:spLocks noGrp="1"/>
          </p:cNvSpPr>
          <p:nvPr>
            <p:ph type="dt" sz="half" idx="10"/>
          </p:nvPr>
        </p:nvSpPr>
        <p:spPr/>
        <p:txBody>
          <a:bodyPr/>
          <a:lstStyle>
            <a:lvl1pPr>
              <a:defRPr/>
            </a:lvl1pPr>
          </a:lstStyle>
          <a:p>
            <a:pPr>
              <a:defRPr/>
            </a:pPr>
            <a:fld id="{231240C3-6B27-4C5C-A0FC-EED3C4A11E09}" type="datetimeFigureOut">
              <a:rPr lang="en-GB" altLang="en-US"/>
              <a:pPr>
                <a:defRPr/>
              </a:pPr>
              <a:t>14/09/2020</a:t>
            </a:fld>
            <a:endParaRPr lang="en-GB" altLang="en-US"/>
          </a:p>
        </p:txBody>
      </p:sp>
      <p:sp>
        <p:nvSpPr>
          <p:cNvPr id="5" name="Footer Placeholder 4">
            <a:extLst>
              <a:ext uri="{FF2B5EF4-FFF2-40B4-BE49-F238E27FC236}">
                <a16:creationId xmlns:a16="http://schemas.microsoft.com/office/drawing/2014/main" id="{D9AC7935-CB81-49CF-B6AC-00D3FCDB11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4ECBD26-DB68-47BC-BC8D-40420E13503E}"/>
              </a:ext>
            </a:extLst>
          </p:cNvPr>
          <p:cNvSpPr>
            <a:spLocks noGrp="1"/>
          </p:cNvSpPr>
          <p:nvPr>
            <p:ph type="sldNum" sz="quarter" idx="12"/>
          </p:nvPr>
        </p:nvSpPr>
        <p:spPr/>
        <p:txBody>
          <a:bodyPr/>
          <a:lstStyle>
            <a:lvl1pPr>
              <a:defRPr/>
            </a:lvl1pPr>
          </a:lstStyle>
          <a:p>
            <a:fld id="{060BD7F0-AD8A-4FE4-85BB-96F6FF4A724B}" type="slidenum">
              <a:rPr lang="en-GB" altLang="en-US"/>
              <a:pPr/>
              <a:t>‹#›</a:t>
            </a:fld>
            <a:endParaRPr lang="en-GB" altLang="en-US"/>
          </a:p>
        </p:txBody>
      </p:sp>
    </p:spTree>
    <p:extLst>
      <p:ext uri="{BB962C8B-B14F-4D97-AF65-F5344CB8AC3E}">
        <p14:creationId xmlns:p14="http://schemas.microsoft.com/office/powerpoint/2010/main" val="1135099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257E4-491C-4B7C-BECE-7B74FCDE87B3}"/>
              </a:ext>
            </a:extLst>
          </p:cNvPr>
          <p:cNvSpPr>
            <a:spLocks noGrp="1"/>
          </p:cNvSpPr>
          <p:nvPr>
            <p:ph type="dt" sz="half" idx="10"/>
          </p:nvPr>
        </p:nvSpPr>
        <p:spPr/>
        <p:txBody>
          <a:bodyPr/>
          <a:lstStyle>
            <a:lvl1pPr>
              <a:defRPr/>
            </a:lvl1pPr>
          </a:lstStyle>
          <a:p>
            <a:pPr>
              <a:defRPr/>
            </a:pPr>
            <a:fld id="{88E969CA-AE09-4B24-9101-369C02F63C30}" type="datetimeFigureOut">
              <a:rPr lang="en-GB" altLang="en-US"/>
              <a:pPr>
                <a:defRPr/>
              </a:pPr>
              <a:t>14/09/2020</a:t>
            </a:fld>
            <a:endParaRPr lang="en-GB" altLang="en-US"/>
          </a:p>
        </p:txBody>
      </p:sp>
      <p:sp>
        <p:nvSpPr>
          <p:cNvPr id="5" name="Footer Placeholder 4">
            <a:extLst>
              <a:ext uri="{FF2B5EF4-FFF2-40B4-BE49-F238E27FC236}">
                <a16:creationId xmlns:a16="http://schemas.microsoft.com/office/drawing/2014/main" id="{3E5B9034-49C1-4728-B637-7A911D0097D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2EA4D4F-9882-4FFC-A3F1-46D415961215}"/>
              </a:ext>
            </a:extLst>
          </p:cNvPr>
          <p:cNvSpPr>
            <a:spLocks noGrp="1"/>
          </p:cNvSpPr>
          <p:nvPr>
            <p:ph type="sldNum" sz="quarter" idx="12"/>
          </p:nvPr>
        </p:nvSpPr>
        <p:spPr/>
        <p:txBody>
          <a:bodyPr/>
          <a:lstStyle>
            <a:lvl1pPr>
              <a:defRPr/>
            </a:lvl1pPr>
          </a:lstStyle>
          <a:p>
            <a:fld id="{95C16C66-B33B-4942-9F3A-0E45837C6874}" type="slidenum">
              <a:rPr lang="en-GB" altLang="en-US"/>
              <a:pPr/>
              <a:t>‹#›</a:t>
            </a:fld>
            <a:endParaRPr lang="en-GB" altLang="en-US"/>
          </a:p>
        </p:txBody>
      </p:sp>
    </p:spTree>
    <p:extLst>
      <p:ext uri="{BB962C8B-B14F-4D97-AF65-F5344CB8AC3E}">
        <p14:creationId xmlns:p14="http://schemas.microsoft.com/office/powerpoint/2010/main" val="1703896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BDF5028-59A4-42C2-B587-1CD3D4A859A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26DDA43-29EB-4186-86A9-32AB3F85623B}"/>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F8230BE-F6D9-4D47-ADA3-76B9CBD77504}"/>
              </a:ext>
            </a:extLst>
          </p:cNvPr>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panose="020F0502020204030204" pitchFamily="34" charset="0"/>
              </a:defRPr>
            </a:lvl1pPr>
          </a:lstStyle>
          <a:p>
            <a:pPr>
              <a:defRPr/>
            </a:pPr>
            <a:fld id="{CB382F0E-CBAE-4357-A056-11B64771E110}" type="datetimeFigureOut">
              <a:rPr lang="en-GB" altLang="en-US"/>
              <a:pPr>
                <a:defRPr/>
              </a:pPr>
              <a:t>14/09/2020</a:t>
            </a:fld>
            <a:endParaRPr lang="en-GB" altLang="en-US"/>
          </a:p>
        </p:txBody>
      </p:sp>
      <p:sp>
        <p:nvSpPr>
          <p:cNvPr id="5" name="Footer Placeholder 4">
            <a:extLst>
              <a:ext uri="{FF2B5EF4-FFF2-40B4-BE49-F238E27FC236}">
                <a16:creationId xmlns:a16="http://schemas.microsoft.com/office/drawing/2014/main" id="{879A39CD-3AAE-4E91-AF98-DFC5929467D0}"/>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endParaRPr lang="en-GB"/>
          </a:p>
        </p:txBody>
      </p:sp>
      <p:sp>
        <p:nvSpPr>
          <p:cNvPr id="6" name="Slide Number Placeholder 5">
            <a:extLst>
              <a:ext uri="{FF2B5EF4-FFF2-40B4-BE49-F238E27FC236}">
                <a16:creationId xmlns:a16="http://schemas.microsoft.com/office/drawing/2014/main" id="{905C3EE8-5829-4336-BE5A-942EA0C6C88B}"/>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74B78DF3-9131-438F-B268-864156C5E88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pitchFamily="34" charset="0"/>
          <a:ea typeface="MS PGothic" panose="020B0600070205080204" pitchFamily="34" charset="-128"/>
          <a:cs typeface="ＭＳ Ｐゴシック"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T6JibuPrWAhXGZVAKHQa8BKIQjRwIBw&amp;url=http://www.pathfinderpress.com/s.nl/it.A/id.1023/.f&amp;psig=AOvVaw09hQH56Ni6FJ59Z2cjk3Pm&amp;ust=1508425264896277"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5ocPhtfrWAhUJK1AKHabnBQMQjRwIBw&amp;url=http://www.scmp.com/magazines/post-magazine/long-reads/article/1989792/chinese-volunteers-who-fought-spanish-civil-war&amp;psig=AOvVaw0fVSuYqH61hCrtsxts6q8B&amp;ust=1508424619210666"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1B8B5690-A185-46C2-B680-D3F484216AF5}"/>
              </a:ext>
            </a:extLst>
          </p:cNvPr>
          <p:cNvSpPr>
            <a:spLocks noChangeArrowheads="1"/>
          </p:cNvSpPr>
          <p:nvPr/>
        </p:nvSpPr>
        <p:spPr bwMode="auto">
          <a:xfrm>
            <a:off x="0" y="228600"/>
            <a:ext cx="9144000"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indent="1524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GB" altLang="en-US" sz="4400" b="1">
                <a:solidFill>
                  <a:srgbClr val="000000"/>
                </a:solidFill>
                <a:latin typeface="Arial" panose="020B0604020202020204" pitchFamily="34" charset="0"/>
                <a:ea typeface="SimSun" panose="02010600030101010101" pitchFamily="2" charset="-122"/>
              </a:rPr>
              <a:t>Bolshevism and Maoism </a:t>
            </a:r>
          </a:p>
          <a:p>
            <a:pPr algn="ctr" eaLnBrk="1" hangingPunct="1">
              <a:spcBef>
                <a:spcPct val="0"/>
              </a:spcBef>
              <a:buFontTx/>
              <a:buNone/>
            </a:pPr>
            <a:r>
              <a:rPr lang="en-GB" altLang="en-US" sz="4400" b="1">
                <a:solidFill>
                  <a:srgbClr val="000000"/>
                </a:solidFill>
                <a:latin typeface="Arial" panose="020B0604020202020204" pitchFamily="34" charset="0"/>
                <a:ea typeface="SimSun" panose="02010600030101010101" pitchFamily="2" charset="-122"/>
              </a:rPr>
              <a:t>in the Age of Revolution: </a:t>
            </a:r>
            <a:endParaRPr lang="en-GB" altLang="en-US" sz="4400">
              <a:latin typeface="Arial" panose="020B0604020202020204" pitchFamily="34" charset="0"/>
              <a:ea typeface="SimSun" panose="02010600030101010101" pitchFamily="2" charset="-122"/>
            </a:endParaRPr>
          </a:p>
          <a:p>
            <a:pPr algn="ctr">
              <a:spcBef>
                <a:spcPct val="0"/>
              </a:spcBef>
              <a:buFontTx/>
              <a:buNone/>
            </a:pPr>
            <a:r>
              <a:rPr lang="en-GB" altLang="en-US" sz="4400" b="1">
                <a:solidFill>
                  <a:srgbClr val="000000"/>
                </a:solidFill>
                <a:latin typeface="Arial" panose="020B0604020202020204" pitchFamily="34" charset="0"/>
                <a:ea typeface="SimSun" panose="02010600030101010101" pitchFamily="2" charset="-122"/>
              </a:rPr>
              <a:t>Interaction, Correspondence, Divergence</a:t>
            </a:r>
            <a:endParaRPr lang="en-GB" altLang="en-US" sz="2800" b="1">
              <a:solidFill>
                <a:schemeClr val="accent1"/>
              </a:solidFill>
              <a:latin typeface="Arial" panose="020B0604020202020204" pitchFamily="34" charset="0"/>
              <a:ea typeface="SimSun" panose="02010600030101010101" pitchFamily="2" charset="-122"/>
            </a:endParaRPr>
          </a:p>
          <a:p>
            <a:pPr algn="ctr">
              <a:spcBef>
                <a:spcPct val="0"/>
              </a:spcBef>
              <a:buFontTx/>
              <a:buNone/>
            </a:pPr>
            <a:endParaRPr lang="en-GB" altLang="en-US" sz="2800" b="1">
              <a:solidFill>
                <a:srgbClr val="000000"/>
              </a:solidFill>
              <a:latin typeface="Arial" panose="020B0604020202020204" pitchFamily="34" charset="0"/>
              <a:ea typeface="SimSun" panose="02010600030101010101" pitchFamily="2" charset="-122"/>
            </a:endParaRPr>
          </a:p>
          <a:p>
            <a:pPr algn="ctr">
              <a:spcBef>
                <a:spcPct val="0"/>
              </a:spcBef>
              <a:buFontTx/>
              <a:buNone/>
            </a:pPr>
            <a:endParaRPr lang="en-GB" altLang="en-US" sz="2800" b="1">
              <a:solidFill>
                <a:srgbClr val="000000"/>
              </a:solidFill>
              <a:latin typeface="Arial" panose="020B0604020202020204" pitchFamily="34" charset="0"/>
              <a:ea typeface="SimSun" panose="02010600030101010101" pitchFamily="2" charset="-122"/>
            </a:endParaRPr>
          </a:p>
          <a:p>
            <a:pPr algn="ctr">
              <a:spcBef>
                <a:spcPct val="0"/>
              </a:spcBef>
              <a:buFontTx/>
              <a:buNone/>
            </a:pPr>
            <a:r>
              <a:rPr lang="en-GB" altLang="en-US" sz="2800" b="1">
                <a:solidFill>
                  <a:srgbClr val="000000"/>
                </a:solidFill>
                <a:latin typeface="Arial" panose="020B0604020202020204" pitchFamily="34" charset="0"/>
                <a:ea typeface="SimSun" panose="02010600030101010101" pitchFamily="2" charset="-122"/>
              </a:rPr>
              <a:t>Gregor Benton</a:t>
            </a:r>
          </a:p>
          <a:p>
            <a:pPr algn="ctr">
              <a:spcBef>
                <a:spcPct val="0"/>
              </a:spcBef>
              <a:buFontTx/>
              <a:buNone/>
            </a:pPr>
            <a:endParaRPr lang="en-GB" altLang="en-US" sz="2800" b="1">
              <a:solidFill>
                <a:srgbClr val="000000"/>
              </a:solidFill>
              <a:latin typeface="Arial" panose="020B0604020202020204" pitchFamily="34" charset="0"/>
              <a:ea typeface="SimSun" panose="02010600030101010101" pitchFamily="2" charset="-122"/>
            </a:endParaRPr>
          </a:p>
          <a:p>
            <a:pPr algn="ctr">
              <a:spcBef>
                <a:spcPct val="0"/>
              </a:spcBef>
              <a:buFontTx/>
              <a:buNone/>
            </a:pPr>
            <a:endParaRPr lang="en-GB" altLang="en-US" sz="2800" b="1">
              <a:solidFill>
                <a:srgbClr val="000000"/>
              </a:solidFill>
              <a:latin typeface="Arial" panose="020B0604020202020204" pitchFamily="34" charset="0"/>
              <a:ea typeface="SimSun" panose="02010600030101010101" pitchFamily="2" charset="-122"/>
            </a:endParaRPr>
          </a:p>
          <a:p>
            <a:pPr algn="ctr">
              <a:spcBef>
                <a:spcPct val="0"/>
              </a:spcBef>
              <a:buFontTx/>
              <a:buNone/>
            </a:pPr>
            <a:r>
              <a:rPr lang="en-GB" altLang="en-US" sz="2800" b="1">
                <a:solidFill>
                  <a:srgbClr val="000000"/>
                </a:solidFill>
                <a:latin typeface="Arial" panose="020B0604020202020204" pitchFamily="34" charset="0"/>
                <a:ea typeface="SimSun" panose="02010600030101010101" pitchFamily="2" charset="-122"/>
              </a:rPr>
              <a:t>Prifysgol Cymru, Y Drindod Dewi Sant</a:t>
            </a:r>
          </a:p>
          <a:p>
            <a:pPr algn="ctr">
              <a:spcBef>
                <a:spcPct val="0"/>
              </a:spcBef>
              <a:buFontTx/>
              <a:buNone/>
            </a:pPr>
            <a:endParaRPr lang="en-GB" altLang="en-US" sz="2800" b="1">
              <a:solidFill>
                <a:srgbClr val="000000"/>
              </a:solidFill>
              <a:latin typeface="Arial" panose="020B0604020202020204" pitchFamily="34" charset="0"/>
              <a:ea typeface="SimSun" panose="02010600030101010101" pitchFamily="2" charset="-122"/>
            </a:endParaRPr>
          </a:p>
          <a:p>
            <a:pPr algn="ctr">
              <a:spcBef>
                <a:spcPct val="0"/>
              </a:spcBef>
              <a:buFontTx/>
              <a:buNone/>
            </a:pPr>
            <a:r>
              <a:rPr lang="en-GB" altLang="en-US" sz="2800" b="1">
                <a:solidFill>
                  <a:srgbClr val="000000"/>
                </a:solidFill>
                <a:latin typeface="Arial" panose="020B0604020202020204" pitchFamily="34" charset="0"/>
                <a:ea typeface="SimSun" panose="02010600030101010101" pitchFamily="2" charset="-122"/>
              </a:rPr>
              <a:t>October 23, 2017</a:t>
            </a:r>
            <a:endParaRPr lang="en-GB" altLang="en-US" sz="1800">
              <a:latin typeface="Arial" panose="020B0604020202020204" pitchFamily="34" charset="0"/>
              <a:ea typeface="SimSun" panose="02010600030101010101" pitchFamily="2"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19EAE7C0-6722-450B-A4AE-7A316E5C0138}"/>
              </a:ext>
            </a:extLst>
          </p:cNvPr>
          <p:cNvSpPr>
            <a:spLocks noChangeArrowheads="1"/>
          </p:cNvSpPr>
          <p:nvPr/>
        </p:nvSpPr>
        <p:spPr bwMode="auto">
          <a:xfrm>
            <a:off x="827088" y="5373688"/>
            <a:ext cx="748982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GB" altLang="en-US" sz="2800">
                <a:latin typeface="Arial" panose="020B0604020202020204" pitchFamily="34" charset="0"/>
              </a:rPr>
              <a:t>Lenin (1870-1924) led the Russian Revolution </a:t>
            </a:r>
          </a:p>
          <a:p>
            <a:pPr algn="ctr" eaLnBrk="1" hangingPunct="1">
              <a:spcBef>
                <a:spcPct val="0"/>
              </a:spcBef>
              <a:buFontTx/>
              <a:buNone/>
            </a:pPr>
            <a:r>
              <a:rPr lang="en-GB" altLang="en-US" sz="2800">
                <a:latin typeface="Arial" panose="020B0604020202020204" pitchFamily="34" charset="0"/>
              </a:rPr>
              <a:t>in 1917. In 1919, he founded the Communist International in Moscow</a:t>
            </a:r>
          </a:p>
        </p:txBody>
      </p:sp>
      <p:pic>
        <p:nvPicPr>
          <p:cNvPr id="4099" name="Picture 2" descr="http://4.bp.blogspot.com/_BUWmUhPyVfw/SAJ3smlhXjI/AAAAAAAABl4/lDI4Ffl3n0c/s320/lenin.jpg">
            <a:extLst>
              <a:ext uri="{FF2B5EF4-FFF2-40B4-BE49-F238E27FC236}">
                <a16:creationId xmlns:a16="http://schemas.microsoft.com/office/drawing/2014/main" id="{30180EBC-514E-4AED-88A5-2517317EC7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0" y="188913"/>
            <a:ext cx="4762500" cy="506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t3.gstatic.com/images?q=tbn:ANd9GcQdnHV9dIAvEVT-jFKp-2BhHSLzQeThTGUM2AKoiZUp8-Cjmgu_">
            <a:extLst>
              <a:ext uri="{FF2B5EF4-FFF2-40B4-BE49-F238E27FC236}">
                <a16:creationId xmlns:a16="http://schemas.microsoft.com/office/drawing/2014/main" id="{6520D4FE-0707-434D-B1AB-28CAD2140C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7488" y="404813"/>
            <a:ext cx="6169025" cy="46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4">
            <a:extLst>
              <a:ext uri="{FF2B5EF4-FFF2-40B4-BE49-F238E27FC236}">
                <a16:creationId xmlns:a16="http://schemas.microsoft.com/office/drawing/2014/main" id="{DE004471-C1F8-43E8-B519-4C2654AF7ACB}"/>
              </a:ext>
            </a:extLst>
          </p:cNvPr>
          <p:cNvSpPr>
            <a:spLocks noChangeArrowheads="1"/>
          </p:cNvSpPr>
          <p:nvPr/>
        </p:nvSpPr>
        <p:spPr bwMode="auto">
          <a:xfrm>
            <a:off x="1277938" y="5373688"/>
            <a:ext cx="658812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GB" altLang="en-US" sz="2800">
                <a:latin typeface="Arial" panose="020B0604020202020204" pitchFamily="34" charset="0"/>
              </a:rPr>
              <a:t>Stalin (1878-1953) succeeded Lenin in 1924 – some say he honoured Lenin’s memory, others that he betrayed it </a:t>
            </a:r>
            <a:endParaRPr lang="en-US" altLang="en-US" sz="2800">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descr="data:image/jpeg;base64,/9j/4AAQSkZJRgABAQAAAQABAAD/2wCEAAkGBhQSERUUEhQVFRUVGBgYGBYYFxccGBoYGBgcGBccHB0cHCYeGBwkGhUXHy8gJCcpLCwsFx4xNTAqNSYrLCkBCQoKDgwOGg8PGiwkHBwpKSwtLCkpKSwsLCksLCwsLCkpLCksLCksKSwpLCwsLCwsLCksKSkpKSksKSwpLCwsLP/AABEIALwBDAMBIgACEQEDEQH/xAAcAAACAgMBAQAAAAAAAAAAAAAEBQMGAQIHAAj/xABAEAABAgQDBAcECQMFAQEBAAABAhEAAwQhBRIxQVFhcQYTIoGRobEywdHwBxQVI0JSU5LhM3LxFmKistKCg1T/xAAZAQADAQEBAAAAAAAAAAAAAAAAAQIDBAX/xAAmEQACAgIDAAICAgMBAAAAAAAAAQIRITEDEkEEURMiYYEyQrEU/9oADAMBAAIRAxEAPwBqno9Tk5jKcnW8Ejo9TfoH9/8AEHyyGtG7xyttnQkhf9g036B/efhGDgFP+j/zPwhlHoVjpC37Bp/0f+aox/p+n/RH7lQzj0Kw6oV/6ep/0R+5XxjH+nKf9EfuX8Yax6HbCkKT0bp/0R+5f/qPDo3T/op/cv8A9Q2j0GQpCkdHKf8ART4r/wDUbp6PU/6KfFf/AKhnkjbLDRNCv/T1P+ij/l/6jJwCR+ij/l8YYm0RGcO6HkQH9gyP0UeB+Me+w5H6Mvw/mGEYaHkAD7GkfpI8I99jSf0kftg9o80LIUAfZEn9KX+0Rn7Jk/pS/wBo+EHR4iFkdAYoJY0lo/Yn4Rn6mj8iP2p+EExkCEOkC/VU/lT+1PwjP1dP5U/tHwghozlhBQP1I3DwHwjIlDh4RPkjPVwBggyRlom6uPdXABDljITEmWMNABG0eiRowYAImh7Q3lpJANvS0JSIe4WPuk9/rFxJYik6DkPSJ5UoqsNYHkeynkPSCBITMQqUtwmYMpKSxFwQR3gRI0E/Zy9zbv43xoaVQLMYp1P0VVPqJ8sT1AU6mCl5lEu42Hs3TDWonTcOllU2qM1SgRKlOWvqtWa4ALaERiuT1rBs+NaTyOKep6yoXJloCkSkjrZhJBCy/ZSNunDQ8ImNMxyqUlKiMwClAFtHvxiqYTQYgqSShfUIOaYpRLLmE3KjYqOnAQD0dwsVk4pqlzn6vrEOq6kvdip9hs24xK5XhVllPiWXei6rlNtBB2ggjxEaRlEtEtCZcsMhAYDU7ySdpeMPHVRznmj0YeMPABuI1mqIBIDmPPGi5ra8vnwhpCBTNWprW1j3Vq3RvOWMrDh6xDKqPZfVg/nFAbZylSQTrsHGDCYCnBKljMdzX2vBKjABu8eeNCqMgwqAy8eJjV48TCA88bAxHBlJTZjDoZpLkkwXKw8nWKl0m+kqVTLMmmQJ00WKj7CTuAF1nkw4mOc490xrKl0zpqgnXIOykDiAz6wqQs7OzVuP0UgtNqZQI/CFZj4JcwEnp9hz2nE//mv4Rw+moFLbIFKJ3D5EWTD+iVSsFMtKkpGxberRMpJaKUb2dNPTzD/1Vc+rW3pEs/pnQJTm65zsSlCyo8g0ctrujNRIS8yUoDXM2YbrlL8TFdnVZSt0vbTeLX98KLcmOUUjveFYzS1binmBShqg9lY/+TfvESzpBEcNwmcJlRnlZ5M0f0xLI9sDeog3bQbzHZOiXSQV9OSsBM+Ucs1GjHYQNgLdxBi2iP5JzGpiWYhjESozGamH2FD7od/rCEmHmFH7scz6xcSWIpA7KeQ9IIkm45wPT+ynkPSJkxPpS0KJOMIpsRrOs9hQKtRcpAUkDeS5A5wtk9b1svEKiWqZLUtXYAJypSOwWNgkHQf7Ix0xo8+IBIP9QSRyzAJ90XhSyghEqyUAJSBuFo5oxc20/GdUpKKT9aKzjHTgLlTEyZU0lSSFLWGCUkMbB9+pMbdC8LCJIqVEqWsKQgbEIBY9+vIHiYc9IZyzRVGf8m21yoefzwhb0RBFAlzrNWw3CwPmCe+L6v8AJ+2cEWvxvr9jImNI8pcaT5bho6DAiRUOtnDbPKCBC2dQljf5H+IMlzGYO5bXlrDEyV4FxKQVyyEkhWobeI3mzwNYHxCs6tGY5iAQ7bvERQhf9mTMgUZhNha732ecRUWH51NmNtbHXv5eUSTekCTZMtZiCnxq56uUpR/uf0EUBPiFN1ZRkc7SdWYiHZMIK3FVBsyAkkDe+t4cU9SmYHSXAtC8AmeMKmAalngernKSOyHLHXQNCzOsl1u/LZ8IQD4GPGF9EpQ223GDJcxxdhCYyWUhzCL6TOkppKZMmUrLNnu6hqmWLFtxJt3KiyUabxyX6WKoqxJYOktEtIB/tCvVRhollXTLKAFlWUm6QPaIP4uA9YhkozKD3JjCVbTr7ozJWx5w2I6v0Tw9PUpTlDalQuHvF6paRgPTy+ecUr6PZgMhNjqflvPx3xfKIMANkc8VTNmTiXbf3fNoqPSn6OqeoSoy0plTNhFkk7XHvG+LoDGmW8aNWRZ81YnhU2knZJqSlSSCNx3EbxbWLhhPSgScRkTwMsmegIXYDXsKcC3ZUEqfdF4+kzAE1FKTYLluQW2AXHlHEKgKKA5PZsLnQ+QuDFJ28i0j6Kr5LGASYlwuqM2ip5huVSkEnecrE+IiJURJZGjUw7wk/djmYRvDzB1fd95gQMQSF9lPKJhMgGWuw5RuFwPY1oSdNakorpawGyIlKB3sSfW3dFwxmXOmJamnIlKUcxJftJIdLKY5fDvhHjuEfXJcvKoJmS+z2iySg3J01BhnUTA6UguEJSl9+UAe6MYQdyT0zaU11jW0UzFcRrJYVIqlLKCQSFXcJIPZXtFhvEW3BpXV0UhJ1IK/3qJHk0C9Ip2edRU7Bas4WoEOMqiAARtGUKJ5CGFfPeYrcLBtgGkLihUnm/CuSdwSqrICOMaGaSG12RoPGPGbpsvsjoOezB6xtnjviOcmaEjLlJGz/MbCpBSS5t82gVWIpYF13LfPjFIVkNQipOwfzs98YTJnLIE1AKNozM9gz7+UHVE4ISVFSmG7X0jFPNzJCgVMdhtsi0InnjMkpA1Z+W0fO+AcJw0ySom+Y7A3drGmJz+rTmUV3YMk98QIqUmamW03tAF85YOM1+MABtdh4mqCiWYMOb6xlFKmW+Q5X4ufPvjZUkWttEC01SFTCnKgM7byxbdaAApRTtWS48R3RIjKNAd2kCT6ghSQCwZywB2+WsZkziVHVnI2NY+MJoLDAtO4jujPWjfARmHMddC2mzdtiTrbJ4xNFDainXG3zjk/0qymxGb/ALkoV3FAHqDHRqebcHi1jFW+l/DXEioG0GUru7SfVXhDRLOak3bZBNFR5lMCm2gJAd9NYG23742IJIt4CLeqI9s7L9HyWprjIQVDmBt/iHkjFE9d1Wa4SD3FyPQ+Bji2CdKplOFpJUpKkLRldmzCxHEEPHQMQw6ZNp5NTLVkmplpdQZiGtw/h45pRcTaLTL+KnLy42DRlFaFXSQeIMcWVOnz5gQurSoFrFakg8LBnjo2BYdKQkNLCFAC6VOCdrKBveCwoe4qXlKZiG0OhHF9kcP6T4d1RVkAylTkJuA+jFtCHI11bdHcq3+kthm7JtvLad+kcZ6R088KRJYullBKfw5yyUlgAC502Zof+weHTuioKcMpQf0x5kkeRjypkFzqbqJEqT+nLSjvSAD5vCpU2LeyET9bD/BFPK7zFVMyLN0dLyf/AKPuhJCbKwF/PfG6JmyBVLv4+sGUKwkKmqDhA03k2A+d0OWLZUc4JRTLZ8qm3tEgqEyZZnzfZT7Kdq1bEj37gDAWK00+RJRVfWFmaFJK5ai0vt3yhLiwFiNz7o0NKqtQurqCJUqWgmTLDEdnUkbRmDF2J00jCXI9JZNlxrbeArAaKYc9XNBM+c/VhvZQbZuDiw4DjBM7D5oDlCogpauZPolVFTMWEpSppcoiWFBFgVEBy5s1hbSEtFgNUES50uoSjOMwBmLBF7A2IMKM+qSSv0qUezbbrwZqmRpmI2Ox9zRridUvsAlBmZfvCnQnawbc0LZ+IKSnMNpZm95HCOtKznYemZ92RlazX1NuUDTZmn3Qu7C1vZvpAEoTZiCvPlZ9G2d3nAH2mtakpBY2FiNXts7++KoRZaup7JBALMWB18o1pp5CQGCdrE926E9dRrSkmYStIIsCBc23cY9TYLLWlKjmu9gXHi0MA7GAZiMr6KexG47+cQplgT0THHZSA5UlrJbSBa6hlyk5smYlTdpRbR774jw5MuYvKZaGIN05hp3whD6biCQR94ix3j4wCMSQlV5iGvoXNyT7zGfsiU47G3edxgelp0KmEGWnLdrEaFtXvAM2qcWRmDTDa2hdndtOERy8XQFOSsgvZi1zzjfFiJYT1YCXe4SPfzjXBqkqKwo5mA1CdrvpDA2RjCHfth3axt5wRLxNDe0bQnxWrImqSCwtZhuDwXVyEpQkjUs/hCYDWnqwW7Q1eBvpMr0jDkSyHVMmApO7IHUfBTd5gWVJZIW8b9OaLrMMC2vKWlXJKnQr3eAg8EzlZgihkFS0s7vsBcbdnLyiFOsXboqQGUAlkglRBZhy8TyiJyoIKysY3hpkLyqLksdxYhw433jtmFUfWYeiUfxSUptvy7I4tjFT9YqjlvmVlS+52Hz5R3rDkBMtAfQAeURLSspVbo5wfo0+9YqWUuLgJdjzVa23jF/wvBpcgAS0lItbMohxZ2Nhv7zBK5ozcff8+6JgvdEIu2Elsvzvit9K1qVKAkLyqRNliYAQ5BLEK5Zn5+T9Nvjz914XycMH1iZMVcTSgNuCEklzxv463hsk9jU4kJJsSATzID+cIVTIY47VOowkVMjUkn62LX0XX9yf7j7opWeLd0UX9wf7z6CCiWVeaq55n1ghclU6mXLlsV5kqykgZgHcXs9we6AqlXaMaImNCnHsmi4uqY3VhE6rtWTEpUlKuqloyvmbVTO2gs9+Eb4RNEzDQhSmcTJRUNU9rMHG23iDGcAkKExMxRCUA3UogDdtPy8LsAmj6pPAJ7M4HgxBZubHyjn6KM0vtM37OUW/qhpiZSKampJasqZyhLUs27KSCrkVKLtEeNJAPVpTlTLGVKdwAtAkielaFSp4eWS6SNUHTMON4JmT1IAl1Ks6DaVVDyTM3HibjiLxpXSWdE/5LGxcAQQW0DQPNlOkJ1ZT6xtiUiYiaqXplD8xzaF9bMmIlJVn9sXBezv3aR0IxDkAoRlG0qtfaOcLJVIygdynO3ThBkimzykrzKBZ2Dtpfa+zfCikqJsxaU5yH2uWt3wxDitqM6CLM4LsQGHHuj1LXoCQOsQCLe7fugLEqJctBPWFQsGLtfviajw6WQlRQHYvq1m2PAB7EatKwU50WJ28CPfA1BMRLUCVosCNfjBGJykS0EpQkElnygtZyYgwicJilAhKxq5SH15QAHLxSWCPvBr7uUDScRQlT9YG4DeeUGLppeZLoTc7huJiGgQSs5kpykOOyLXtztAAPWYjLW3afKT+En3RBS4lLQTc3bQEaQZjc3q0dgAElnYWAvGmDVGdBzAEg6sHYwAAzamWtWZz3h/PbBv1+WoMSbCz/wCIExapIXlSAAwfsi790EVtIkIdIuznltgAnRUJyhOawh7hU5MyUqSsgpWkpL7j8iKyaYBDvdgfH/MF4eMvafu5wUBziuo1SpikKDKQopI2OD742kYipIIBIcNFq+kaiSFypo9qag5uaGY94LPwikERNXsm6N0KOYZXd7b32R1fA6rEVpCHlIUgAqzpJKgQ40sPWOWUq1BaSgOp3Fn0jrGEdIZ6pQWaWZ1p9rsKyqbQu7i3DWI5C4FpMsljt2j547fK0ThXzb52RXqXHpqlDPTzpb6uglPcRceEOJSH93dvPzptjKzRhwU4fZr5fPi0aT5plpdbBTHKASWBG1wC7a67YmpZLhjoPQfP/KEOP1KioxpFekN+CytqcxMBlcYWvfESlxpRJIZkXDojM+4P959ExSCqLf0RmfcH+8/9UwNElcqz2zzMepUZlpG8gF+caVh7aufwjEte2ApaHasIFTMWuoUZciWFJlJFjlQ7ruLCzuQ55QF0QkZ6eajQKmyw/MH5743wqrJWQpZGdCkBRexUkgGNsMp1U0kS7GYuaFMCDZIZOm+58I5fx1yJr+To73Bp/wAEX28pVR9XlSJakmZkDglTA5TdxuJ4Q1lUyUqqJcx+oyrKgdgFwRuLs0VbpVSpTVL6s5s3bUEuShRusE8C5743pMUqapApc+ZJIUVK1CE65lPdI18IwjzNXGWTZ8SaUlgYIqgaSTNmEZ+1Lc6lCD2X5aPwhdUzZa05SUhLuBwezGC8RxaWMsmWl5coZUks5LuSeZJMayZ46vOE21a0ehBNRVnJJpybRDKq5aUhIUGFm+RAckS0KBBDp9/yYZ0c5JRmLakXveMqqEO4CWu5IHl87YsgX1dahQbMGceXdG8rEZaUsVi3zu5QVOqUgpYJOa9gNOHr4wNihUA6UhgC7NvGyACKoqUzAz24g3s26IaJCJRJB14K08I3NWsiySX0DkNsLwVKQtr2P9xPrAFkEyuQSCF6Em/Ijdxj1EtjZRU+wA2HhDKXTh3Nzr7onCWsIMCsW1WHmYGVpdvTdEEqi6tgCwA2ADWHSEPGi5cBORBPlJJuRz2+MYVUAggr2cPhDOehO1I8oCFIgqNi42QFoiE1LZSqzbolkThYPu2boilhJLMebiJJkpKb3hgKunawqXJI1SVB+DA+6KYsbd8XXpOkGmfRlDz+fKKUIklm0qYpCgpJKSLgg3HyYvfRDHq6atgtKkBnzt4AgO/OKA0M8ExtVOvMnZ8/GFNWsDi6Z3CnUfxM/AWiZMzKeOwRRKH6QusAQiUpUw2YaOf8xcMKpVv1kz2i1tiRtHo/dGBsC9Kemxw3q/uut65Ki2bK2Ujgd5hBQfSEirmBCqdSCfxJOcB9M1gQH2xj6QayROnIlJlKn1CAwSkkJS5c52OzVtl7iFnR6cfriZImIySwpcxEoNKKwbJG1eVRT2iTpwjWJm9jvEJWUkQCVQZic51QvJi0SZKotvRKZ9yr+8/9UxT3i0dFl/cq/vP/AFTDYhNiB+8Vz9wiBKvnxiXFP6h7vQRBLOsIpaJEzNNbF/jDTo4vNUoYE37hbXxhMYYdYpNFNMv2ipKVEC4ll35AlgTxbbETl1i2XFW6JOiMmeKxZl5VBJKZpcZSFEgt+YuCQOEF11ZMQVpEtCCo9rKkJKgN9ordH9YqFKRKzKKgnMlDJDIsl2YAC0WOrUqXKRKnLEyak6hyQnYkq/E177m1jk+M08V/Z0/IVZv+it1sgqUcidmzfGZtIpYSgAggXPDjyMWCVTPc2eMKkgR3dkjjFSaQplhIIPaJu+hBA05xirpVKl5AdG7XJnhrLkiNuqiO4xJS4YQQVKKiLDcOEFqpXg4pAgFeLy73LjhrEOaSyy48cpaRKmmglEiBKGv6xYGQgXvyhuZcEZKWUKUHF0xfUVSZYJJ02OLwMMcQSAkKMB47RMpwCSrwEL5EwpPtAbxv7o55c0lLqd3H8aEuPttjaRXLmqBJyJB8TuhnMEVmomH8LsWU+7Z3aQ4wta1IzKLubF4vh5bfX0z+Rw1FTWF9AVZNmA2YjZaJJKibqDFoKq5GYQPoNI7DiB0y8pfvgTEMSyiwvxiepJvFfxJZ3wWADimMLmDKWCQXYDbx3woKomm6xEuAhhlHhvWypikF1y2Vk2lO0je23hD/AKEdHJVSFGYcygQAh2tq/HQ6bIruF1cyVMTMlEpWk2I8Gby74Z4Nja5MyYuWlllJy6sly5O420fhESsuNHY8IwSXL9hCUgDVID+X+Iq/Sv6SUy0mVSP1h7KphT7F2OUHU+QeF0mbiNVTplkqSgvmUzKXtDkXZ7W7xEFL0NkSVH6wvOsAqEu6Q2wnaru4xlaRpQip1z6hJk0stQSbzFPdfGYvYL+y7W2wT0NldVVrSFJUAgpKkuUk2LA7f4MMzii5qFS5CgmSkE5JKCkC21amJJ5GKzJwybNUMqSlOxjpa78Tdz6RakS0X6oQ5gVaIml0FNTUyeuAUtQcKmqUU9w1PIDdFYxKuTKyGnmFalai4SP/AJOnuhqdsOo6WIsXRsnqlf3n/qmKbJxiwExLKNmTe/IXEXDAwUyy4IdTsQQWKU74vsmQ1QtxX+oe70EDS9YKxcfeHu9IDRAEdEi9nKG1BW/VpKp7nMt0SwNMzangAXhO8OcEnIVlTNSkolkzHU7JtckbbDQxE7cXRpGryLK3FyZiPqgXKBQiXbsqmEKJc5dpUd8WCsp1PLTMUFzkjtqAGu7/AHEb9sD0GKIqsQ6wMnJLIlJUwKlAWNrP2iW5RmpzSQVzEqJe/OOThxcmzo5f2qKWQrIIjIGpiuzKudMmZ0ghnYbAD6wMpRUspmzCGinzr6LXxH6yyS6hCiQFAnaBGagHKQDcjXjCvC5koKaWCVN7R274YXI7ouMuysy5OPpKv+lbnZnIVmURxZMQdYxd22Wu3KCa+nyLYup9BptiKfKKPyg7hcjnHBNNPPh6/HlKvTemqFJUFIBfYpR3jwi5SkEpBIuwJ5teKeoIKS2bMACST4+sP8FxHPLY6ot3bI6Pjyz1+zl+Xx/r2rRB0gpbJOYpTcHX08orctHaHHR9N0W7EZImpym3GFddhD5AgsEjbD5uJuVpC+PzxjDq2BdQrrAkhjlLtpcGCMEn2Uk8x8/OkMQkAB2KmYnaWiIJA0AEXDhcZKVmPJzqUXGiOoVAKd0EToEVMjrOE1qgGhBVyyosIc1Uwb4gGIpl+ygKP5lfDZ/mABZJ6NrX+En3c/n1hxI6CdnMpxwbbzhlhfSVgc6MpABszNo7a+ENsSrh1YWk5ha4NmdtmuojGTaLSRVMX6OinkLW6bsgAjaqzgvY6+GsNehmEBhNWPvJjKSk6JlpbJr4+EL+mlRnMpCQVBKnmAaAtZJLWJG/YRaLdQ1QOQgM4ADMQNbcrEcwIPB+jGppOtDLdhoAoj0aNPsBCk5VAJl6mWmxU351+0rTTS22DaY3OreTd3+YCx/E1SpR6u61EJToznU8gHOzTjCABxaehKRIkSjlcBWUZUgcVNfY+/SIhRJkyrhgBuuHtdtsMcIZSQoXAGrbQbnvJJ7+Eb41MQiVMUtsiUknu95uOcKg0ch6UVxmVGUFwhkgDS2rRpMrAhI1KtzW4aQF9Yda5h2kluJNv8xa+hHQ81KxOm+wNh5xq1SM1sb9EMGTJlGsqGsCpyNA3qXtzEWHozXiZI62ctlTlFYTmIypPZSO4J8XhH09rSpUrDpDArKSvYG/CH8/DfFroKKWhASEuEgAEAEWAHuiCir4z/U7hAIMH43/AFO4QCkR0Mzjo8YeYHLVJTMqFDsoSQP9yjZIG+5EJIf/AFbPMplsBJlIzKOaxKCVBJGwuQOIeMuRtRx6awSvICvoolLBdSlM0gEpKSwUdhUD7tYZyKWuQhWWfJmoSHZagqwDn20uG5whrZ5mLUom6iTDwUs1VOJUmxmAdbNUQEpTrlG0vtYcNsc8uCMFcbs2XLKTp1QumVpq5K12lrltmy2SpKiQCBsL2IfbCObKShQ7WcG5b04Wh9U4eZaDIkgqcgzJrWURoBuSHgCqwRUtIJIN9BHNOM2srR6fx5QWLq/DC8WQj+lKCf8AcS5hjh1UZiHOrkFoFwugSUkrTcaE6MYaSJQ0TblHRxKdW3j6OT5UuO3GKyvRRjsk9kwdQYRLWkLUCSrUGwfbxhv1Aa4D8dkQVdahAdSgkOwcsHOkV+JdnJmX/oa41BYr00n0svIUhISCNggCnpUy/Zd95iOrxhCV5bvmCdNCoOH5wrlY8Zi8iRlUc6e1qFjTmmx8I06K7MXyyrreGPs5Dl4gm1qQpKCoZlaDaf4hHSzFT6YpWpS5iSCpICM1joR7JDjQ30go4dMWJKgEy1gAKIJBCQXysLKDbDpGiRlYbRVYmqUAlQyFnLByCxs798GqQIXigRLmqm9YRmOYpszs17ORw0gqbOcP83h+hkCq1QpqFQxqDC+eIsQCLm5bjBP3SLvmIG6z/PpAc+aP5hfOn74nYaGkzF5aUZFS0rDvcAs+46iAZuIpAyJzy0rT2sswkXv7KgfUc7Qnnz3iIBUxSUi5LJA5mw84XRCci39EejXWy5k9algaIIUUklOqjfZ4a6w+qOis6UCqlnqA9rIsBiRsKhsY7bEtDqkoEyaVEkHQAcyfaPf/ABE9PPEuWATmKBzLbuPPjvjNvJotEeBYpM6hS6hIlKDg7mF3Gtm37jFZGImqqczOhXZS/wCX8SuBV42G+M9Ncb7IlS9FBza4D7OZceMS9CKEJl51Fzo38eFuUSP0u+HoCQAkAbvnbFd+kjEAiiUlrzCEgbruT/xEPZVTZh7R7/k/zpFB+lKeGkpcFXaJZ9rB/L0ilsl6Kp0Ywc1VQmX+HVW4COxz5qKOlUsEJShJOXedg5u3whF9GnRsS5ImqsuZpwGyAfpZxMJlokJJdaitT/lTYcGzPzbhFP8AZk6RVaSq6xNRWTwFEdlDlQBmLNhrcJGzcOcS9G6qeiUoSjMKc5ukLY2EIqysPVS5IJypdahszq+CWHeYtHR6sQqS8yq6i5AloCmCWG7aS5u5iqFZYsb/AKg5fGF4MMcd9scveYWRYo6JM0ZEw6PaNfnujAhFGzwwp6w5WJ04wuBiWRrCBlgpVuInUtx7oGoBaJpqohjTBK2pSgOosLDvJYecDYnXmTKzpAUp0gAuxJLbLvEmJUfWy1I0zCx3HYe4wLLwWao/fzcyXSQlKcoCklwX12QAw6RjstVP1zskB1b0kagje8Vw0MybLCkBXYnKXLJOXNLW5LOCRrtGyLRTyZSSsIAdRdTbTZyfKB6ysyqCW3X5wrSH1bwKjgRmkLmEoUQMyUGxKS6S5D2g44ZLSxKQcpKnNyFHUxLVpKgAN/z8Y9KcJY+r2gsdKjWmqEqcJDbecDzJq89nIB2aMYkkykpuA0bdaNHhU2irSeEa1VMFsX02tsiMoYNctEylRBMmDgIpL0hydUC1KoUVdQ0F1VeklhfjshHXTYtEg1RVsXGohfOnvHp54x6TTu5L2ST5fzDJYKtV4ZdHpqZazOXfqx2QxOZZsB3Bz3CFaxDRK+sQgS0ykFLuAohaj+btFjyBO2CWgj9luk9K/rE2WlDpdne5dJDabxFmlUi3UZgDeXj86mKT0PxWVKWtM8FKlHaguG1uLg+UXDG+kEv6uTLUC4ZLaEmwb50fnGDVGyZRMWmKnVK1JulJYchr77w8wueZaRlBc6+nh8YlwLo+Eyx1mupsdNe8/wARYcIwZOZ2tZvF/fEsawNMKQoSytYYs7cdg+d3GObyZC8UxHtewixI/Ikn1L+MdL6QVwkU8xWgTLJ2akMkbtWhF9FOE5aZU5QvMUW/tFgd91P/ADaLRDyW+VJEpIAsAAABsawEcj+lOpCqtCdqJbH9xPzzjr2ILZN+62352xwDpNVmbVTV6utQDbk9keQiobJkCUWHzJ80IlpKlKuBw1fkIfowFKCU9ajslncXIAzNwzOO6J8HrpdJR50LC6md2QHvLSHAHPb3Qhppa1B768dfCKbb0JJI6Rjvtjl74WpN4b41LdQO4e+FKNRFvYo6PEx6N1697e6NF2J+dkJlHo2THkQTNpwCGe8AhlSTrWglRgBIyqyjSGE9bJBAF29P4iGFkNQSEFtfn4xrRrWXzPwfXSI11hDWF+fxiNGMrD2T4H48ImsldsUEyaXKXfu2N8+kbVAA7RZ+7j898LKjHl3sjwV8Yq+L4zMmLLlgE6B2c7ddYaQOTLTOxySlnmB+Bf02won9IFlYyJGQ2Gc5cx3h9GhFSzAEghICvzAqfXm3lHpdTmJKwF2AGbMWfviqJtjJaptQrL1gCQCSEOw3OfxHhwgWVRKTMKVv2QWWHsdh5bOEbHF1ISyEoQL6A/GND0qmtoi4vY7e+ABqjEJhYDKdLpCj62jP1BRDlLk7VKJNuAtCT/U00aBA7j8Y3/1bOZux4H4wwC6iXlIOUJOhA04GAZ1IVKYuniUn3QNOxyYsucrgWYd0TU/SafL9lQ7w/HbrEtlAk/CyUgoBJHtBrjceIv5GMYXhBmdY6smWWpVzqRsaJTjMzNm7IJ3BhflG8/GpiycxSXGUnKlyDrsibYYFlDh+eaEKUAn8StgHz6wyqOjE5S7JSX/En2S+20D0s8yy6GB0fXXnBcvFpoYhTMdgA002RVuxKqCZfRKoJSZoUsW9lVw1ttwwGsGU9IVzEyywAZa1AntEWBLnX174ET0lqf1VeCeW6IZeJTQcwWQSXezv4RNNj7I6HNQVLCAGDX7tnz5w4RKysNCbnu+fIxy1OO1Dv1y37vhEpx+pOs+Z4/xE9B9rLF05qlKlIkJLrnzAGH5QzDxKS/i2y84PRdTIlyk6IAHGwA15xx01kwqSozF5k3Sp7h91rQSMXqP/AOid+8wxWdA6YY51MmYdrFhsc9kep8I4bN1fft2xbp9RMmBlzZihuUpx5iIfqAO0/wDH4Q4tITyVulpyrlD2jw2apLpQojflMHyKEDRSxyIHuh/RYekpuVHmow27DR//2Q==">
            <a:extLst>
              <a:ext uri="{FF2B5EF4-FFF2-40B4-BE49-F238E27FC236}">
                <a16:creationId xmlns:a16="http://schemas.microsoft.com/office/drawing/2014/main" id="{427E51B7-0202-4B49-8C42-3F6988DE58DF}"/>
              </a:ext>
            </a:extLst>
          </p:cNvPr>
          <p:cNvSpPr>
            <a:spLocks noChangeAspect="1" noChangeArrowheads="1"/>
          </p:cNvSpPr>
          <p:nvPr/>
        </p:nvSpPr>
        <p:spPr bwMode="auto">
          <a:xfrm>
            <a:off x="63500" y="-865188"/>
            <a:ext cx="2552700" cy="179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GB" altLang="en-US" sz="1800">
              <a:latin typeface="Arial" panose="020B0604020202020204" pitchFamily="34" charset="0"/>
            </a:endParaRPr>
          </a:p>
        </p:txBody>
      </p:sp>
      <p:pic>
        <p:nvPicPr>
          <p:cNvPr id="6147" name="Picture 4" descr="http://chenduxiu.net/uploadfile/2009714153235885.jpg">
            <a:extLst>
              <a:ext uri="{FF2B5EF4-FFF2-40B4-BE49-F238E27FC236}">
                <a16:creationId xmlns:a16="http://schemas.microsoft.com/office/drawing/2014/main" id="{74702860-C26D-4B36-9CE8-A6ACA249DD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025" y="260350"/>
            <a:ext cx="7473950" cy="523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Rectangle 1">
            <a:extLst>
              <a:ext uri="{FF2B5EF4-FFF2-40B4-BE49-F238E27FC236}">
                <a16:creationId xmlns:a16="http://schemas.microsoft.com/office/drawing/2014/main" id="{96643597-66C8-4613-9EDD-62438B1C7CE1}"/>
              </a:ext>
            </a:extLst>
          </p:cNvPr>
          <p:cNvSpPr>
            <a:spLocks noChangeArrowheads="1"/>
          </p:cNvSpPr>
          <p:nvPr/>
        </p:nvSpPr>
        <p:spPr bwMode="auto">
          <a:xfrm>
            <a:off x="1331913" y="5661025"/>
            <a:ext cx="6480175"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a:latin typeface="Arial" panose="020B0604020202020204" pitchFamily="34" charset="0"/>
              </a:rPr>
              <a:t>Chen Duxiu (1879-1942) founded the Chinese Communist Party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4165292C-0A09-4CFA-A80D-FC39C9A1CD02}"/>
              </a:ext>
            </a:extLst>
          </p:cNvPr>
          <p:cNvSpPr>
            <a:spLocks noChangeArrowheads="1"/>
          </p:cNvSpPr>
          <p:nvPr/>
        </p:nvSpPr>
        <p:spPr bwMode="auto">
          <a:xfrm>
            <a:off x="1692275" y="5516563"/>
            <a:ext cx="5842000"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GB" altLang="en-US">
                <a:latin typeface="Arial" panose="020B0604020202020204" pitchFamily="34" charset="0"/>
              </a:rPr>
              <a:t>Chiang Kai-shek (</a:t>
            </a:r>
            <a:r>
              <a:rPr lang="en-US" altLang="zh-CN">
                <a:latin typeface="Arial" panose="020B0604020202020204" pitchFamily="34" charset="0"/>
                <a:ea typeface="SimSun" panose="02010600030101010101" pitchFamily="2" charset="-122"/>
              </a:rPr>
              <a:t>1887-1975)</a:t>
            </a:r>
            <a:endParaRPr lang="en-GB" altLang="en-US">
              <a:latin typeface="Arial" panose="020B0604020202020204" pitchFamily="34" charset="0"/>
              <a:ea typeface="SimSun" panose="02010600030101010101" pitchFamily="2" charset="-122"/>
            </a:endParaRPr>
          </a:p>
          <a:p>
            <a:pPr algn="ctr" eaLnBrk="1" hangingPunct="1">
              <a:spcBef>
                <a:spcPct val="0"/>
              </a:spcBef>
              <a:buFontTx/>
              <a:buNone/>
            </a:pPr>
            <a:r>
              <a:rPr lang="en-GB" altLang="en-US">
                <a:latin typeface="Arial" panose="020B0604020202020204" pitchFamily="34" charset="0"/>
                <a:ea typeface="SimSun" panose="02010600030101010101" pitchFamily="2" charset="-122"/>
              </a:rPr>
              <a:t>led the nationalist Guomindang</a:t>
            </a:r>
          </a:p>
        </p:txBody>
      </p:sp>
      <p:pic>
        <p:nvPicPr>
          <p:cNvPr id="8195" name="Picture 4" descr="http://upload.wikimedia.org/wikipedia/commons/thumb/3/38/Chiang_Kai-shek%EF%BC%88%E8%94%A3%E4%B8%AD%E6%AD%A3%EF%BC%89.jpg/220px-Chiang_Kai-shek%EF%BC%88%E8%94%A3%E4%B8%AD%E6%AD%A3%EF%BC%89.jpg">
            <a:extLst>
              <a:ext uri="{FF2B5EF4-FFF2-40B4-BE49-F238E27FC236}">
                <a16:creationId xmlns:a16="http://schemas.microsoft.com/office/drawing/2014/main" id="{159A12CB-D608-4DA5-844E-9FD0E5D30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513" y="188913"/>
            <a:ext cx="4537075"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1F36F9EA-D1F0-4F2B-B810-B2177E58228E}"/>
              </a:ext>
            </a:extLst>
          </p:cNvPr>
          <p:cNvSpPr>
            <a:spLocks noChangeArrowheads="1"/>
          </p:cNvSpPr>
          <p:nvPr/>
        </p:nvSpPr>
        <p:spPr bwMode="auto">
          <a:xfrm>
            <a:off x="2133600" y="5373688"/>
            <a:ext cx="48768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GB" altLang="en-US">
                <a:latin typeface="Arial" panose="020B0604020202020204" pitchFamily="34" charset="0"/>
              </a:rPr>
              <a:t>Mao Zedong (1893-1976) </a:t>
            </a:r>
            <a:endParaRPr lang="en-US" altLang="en-US">
              <a:latin typeface="Arial" panose="020B0604020202020204" pitchFamily="34" charset="0"/>
            </a:endParaRPr>
          </a:p>
        </p:txBody>
      </p:sp>
      <p:pic>
        <p:nvPicPr>
          <p:cNvPr id="9219" name="Picture 2" descr="http://www.neurosoftware.ro/programming-blog/wp-content/plugins/wp-o-matic/cache/c3767_chairmanmao.jpg">
            <a:extLst>
              <a:ext uri="{FF2B5EF4-FFF2-40B4-BE49-F238E27FC236}">
                <a16:creationId xmlns:a16="http://schemas.microsoft.com/office/drawing/2014/main" id="{67B3C31E-DB20-4AFC-B2FA-BB768B1D87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25" y="908050"/>
            <a:ext cx="714375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3">
            <a:extLst>
              <a:ext uri="{FF2B5EF4-FFF2-40B4-BE49-F238E27FC236}">
                <a16:creationId xmlns:a16="http://schemas.microsoft.com/office/drawing/2014/main" id="{4250D2A1-0170-4BC7-B184-DA5D0E0A01F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09538"/>
            <a:ext cx="8642350" cy="663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a:extLst>
              <a:ext uri="{FF2B5EF4-FFF2-40B4-BE49-F238E27FC236}">
                <a16:creationId xmlns:a16="http://schemas.microsoft.com/office/drawing/2014/main" id="{AF343705-4401-40B9-8D72-DC3E2AC3EE6D}"/>
              </a:ext>
            </a:extLst>
          </p:cNvPr>
          <p:cNvSpPr>
            <a:spLocks noChangeArrowheads="1"/>
          </p:cNvSpPr>
          <p:nvPr/>
        </p:nvSpPr>
        <p:spPr bwMode="auto">
          <a:xfrm>
            <a:off x="792163" y="1443038"/>
            <a:ext cx="7559675" cy="397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3600">
                <a:latin typeface="Arial" panose="020B0604020202020204" pitchFamily="34" charset="0"/>
              </a:rPr>
              <a:t>Marx said peasants are steeped in </a:t>
            </a:r>
            <a:r>
              <a:rPr lang="ja-JP" altLang="en-US" sz="3600">
                <a:latin typeface="Arial" panose="020B0604020202020204" pitchFamily="34" charset="0"/>
              </a:rPr>
              <a:t>“</a:t>
            </a:r>
            <a:r>
              <a:rPr lang="en-US" altLang="ja-JP" sz="3600">
                <a:latin typeface="Arial" panose="020B0604020202020204" pitchFamily="34" charset="0"/>
              </a:rPr>
              <a:t>rural idiocy.</a:t>
            </a:r>
            <a:r>
              <a:rPr lang="ja-JP" altLang="en-US" sz="3600">
                <a:latin typeface="Arial" panose="020B0604020202020204" pitchFamily="34" charset="0"/>
              </a:rPr>
              <a:t>”</a:t>
            </a:r>
            <a:r>
              <a:rPr lang="en-US" altLang="ja-JP" sz="3600">
                <a:latin typeface="Arial" panose="020B0604020202020204" pitchFamily="34" charset="0"/>
              </a:rPr>
              <a:t> He expected nationalism to wither away across the globe, and that internationalism would take over. But China was a peasant country, and its revolutionaries were nationalist </a:t>
            </a:r>
            <a:endParaRPr lang="en-GB" altLang="en-US" sz="360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F3794193-8277-4420-AD64-E8CFBADBB6BF}"/>
              </a:ext>
            </a:extLst>
          </p:cNvPr>
          <p:cNvSpPr>
            <a:spLocks noChangeArrowheads="1"/>
          </p:cNvSpPr>
          <p:nvPr/>
        </p:nvSpPr>
        <p:spPr bwMode="auto">
          <a:xfrm>
            <a:off x="1196975" y="2551113"/>
            <a:ext cx="6750050"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panose="020B0604020202020204" pitchFamily="34" charset="0"/>
                <a:cs typeface="Arial" panose="020B0604020202020204" pitchFamily="34" charset="0"/>
              </a:rPr>
              <a:t>Lenin said backwardness (including China’s) was not a weakness but a strength</a:t>
            </a:r>
            <a:endParaRPr lang="en-GB" altLang="zh-CN" sz="360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a:extLst>
              <a:ext uri="{FF2B5EF4-FFF2-40B4-BE49-F238E27FC236}">
                <a16:creationId xmlns:a16="http://schemas.microsoft.com/office/drawing/2014/main" id="{691354AC-118C-4929-9000-73EB34A44575}"/>
              </a:ext>
            </a:extLst>
          </p:cNvPr>
          <p:cNvSpPr>
            <a:spLocks noChangeArrowheads="1"/>
          </p:cNvSpPr>
          <p:nvPr/>
        </p:nvSpPr>
        <p:spPr bwMode="auto">
          <a:xfrm>
            <a:off x="1258888" y="2398713"/>
            <a:ext cx="6626225"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a:solidFill>
                  <a:srgbClr val="000000"/>
                </a:solidFill>
                <a:latin typeface="Arial" panose="020B0604020202020204" pitchFamily="34" charset="0"/>
                <a:cs typeface="Arial" panose="020B0604020202020204" pitchFamily="34" charset="0"/>
              </a:rPr>
              <a:t>The Soviet tie gave the young Chinese party a modern identity, new ideas, administrative help, funds, and self-confidence</a:t>
            </a:r>
            <a:endParaRPr lang="en-GB" altLang="zh-CN">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6CD2FC01-CE05-4671-A5AB-528EBBD5E864}"/>
              </a:ext>
            </a:extLst>
          </p:cNvPr>
          <p:cNvSpPr>
            <a:spLocks noChangeArrowheads="1"/>
          </p:cNvSpPr>
          <p:nvPr/>
        </p:nvSpPr>
        <p:spPr bwMode="auto">
          <a:xfrm>
            <a:off x="755650" y="2274888"/>
            <a:ext cx="76327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panose="020B0604020202020204" pitchFamily="34" charset="0"/>
                <a:cs typeface="Arial" panose="020B0604020202020204" pitchFamily="34" charset="0"/>
              </a:rPr>
              <a:t>The Communist International, set up to champion workers across the world, became a unique arm of Russian foreign policy under Stalin</a:t>
            </a:r>
            <a:endParaRPr lang="en-US" altLang="zh-CN" sz="360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9AA0C512-1D9B-4FD5-A28B-7461FB8B962F}"/>
              </a:ext>
            </a:extLst>
          </p:cNvPr>
          <p:cNvSpPr>
            <a:spLocks noChangeArrowheads="1"/>
          </p:cNvSpPr>
          <p:nvPr/>
        </p:nvSpPr>
        <p:spPr bwMode="auto">
          <a:xfrm>
            <a:off x="792163" y="2274888"/>
            <a:ext cx="7559675"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 charset="0"/>
              </a:rPr>
              <a:t>In 1924, Stalin ordered the Chinese communists to abandon plans for an independent workers’ revolution and join the bourgeois Guomindang </a:t>
            </a:r>
            <a:endParaRPr lang="en-GB" altLang="zh-CN" sz="3600">
              <a:latin typeface="Arial "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A6AAE730-694D-4891-BCC1-9539C3BDB6EB}"/>
              </a:ext>
            </a:extLst>
          </p:cNvPr>
          <p:cNvSpPr>
            <a:spLocks noChangeArrowheads="1"/>
          </p:cNvSpPr>
          <p:nvPr/>
        </p:nvSpPr>
        <p:spPr bwMode="auto">
          <a:xfrm>
            <a:off x="1403350" y="2274888"/>
            <a:ext cx="63373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 charset="0"/>
              </a:rPr>
              <a:t>Russian advisors reorganized China’s Communists along “Bolshevik” lines and imposed “iron discipline” on them</a:t>
            </a:r>
            <a:endParaRPr lang="en-GB" altLang="zh-CN" sz="3600">
              <a:latin typeface="Arial "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a:extLst>
              <a:ext uri="{FF2B5EF4-FFF2-40B4-BE49-F238E27FC236}">
                <a16:creationId xmlns:a16="http://schemas.microsoft.com/office/drawing/2014/main" id="{2936FA81-0C0D-4190-9BEC-F3B813097D5D}"/>
              </a:ext>
            </a:extLst>
          </p:cNvPr>
          <p:cNvSpPr>
            <a:spLocks noChangeArrowheads="1"/>
          </p:cNvSpPr>
          <p:nvPr/>
        </p:nvSpPr>
        <p:spPr bwMode="auto">
          <a:xfrm>
            <a:off x="1008063" y="2274888"/>
            <a:ext cx="7127875"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 charset="0"/>
              </a:rPr>
              <a:t>The Chinese Communists helped Chiang Kai-shek overthrow warlordism in China. But in 1927, Chiang massacred them</a:t>
            </a:r>
            <a:endParaRPr lang="en-GB" altLang="zh-CN" sz="3600">
              <a:latin typeface="Arial "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E6356912-E8B4-47DB-8FA5-D9A3A8A6B545}"/>
              </a:ext>
            </a:extLst>
          </p:cNvPr>
          <p:cNvSpPr>
            <a:spLocks noChangeArrowheads="1"/>
          </p:cNvSpPr>
          <p:nvPr/>
        </p:nvSpPr>
        <p:spPr bwMode="auto">
          <a:xfrm>
            <a:off x="1150938" y="2151063"/>
            <a:ext cx="6842125" cy="255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4000">
                <a:solidFill>
                  <a:srgbClr val="000000"/>
                </a:solidFill>
                <a:latin typeface="Arial " charset="0"/>
              </a:rPr>
              <a:t>Communist survivors fled the cities and set up bases in the villages, beyond the reach of Chiang’s army</a:t>
            </a:r>
            <a:endParaRPr lang="en-US" altLang="zh-CN" sz="4000">
              <a:latin typeface="Arial "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a:extLst>
              <a:ext uri="{FF2B5EF4-FFF2-40B4-BE49-F238E27FC236}">
                <a16:creationId xmlns:a16="http://schemas.microsoft.com/office/drawing/2014/main" id="{A24CADC7-30E8-4BE3-A88D-230E727DE5A4}"/>
              </a:ext>
            </a:extLst>
          </p:cNvPr>
          <p:cNvSpPr>
            <a:spLocks noChangeArrowheads="1"/>
          </p:cNvSpPr>
          <p:nvPr/>
        </p:nvSpPr>
        <p:spPr bwMode="auto">
          <a:xfrm>
            <a:off x="1150938" y="2551113"/>
            <a:ext cx="6842125"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 charset="0"/>
              </a:rPr>
              <a:t>Mao was the architect of rural revolution. He disproved Marx’s theory of rural idiocy </a:t>
            </a:r>
            <a:endParaRPr lang="en-GB" altLang="zh-CN" sz="3600">
              <a:latin typeface="Arial "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5AC590E8-7FE3-4ECC-81D4-419B3A19DB9B}"/>
              </a:ext>
            </a:extLst>
          </p:cNvPr>
          <p:cNvSpPr>
            <a:spLocks noChangeArrowheads="1"/>
          </p:cNvSpPr>
          <p:nvPr/>
        </p:nvSpPr>
        <p:spPr bwMode="auto">
          <a:xfrm>
            <a:off x="1439863" y="2551113"/>
            <a:ext cx="6264275"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 charset="0"/>
              </a:rPr>
              <a:t>In 1934, Mao’s base in south China fell to Chiang Kai-shek, and the Long March began</a:t>
            </a:r>
            <a:endParaRPr lang="en-US" altLang="zh-CN" sz="3600">
              <a:latin typeface="Arial "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1" descr="http://unimaps.com/chinaLongMarch/mainmap.gif">
            <a:extLst>
              <a:ext uri="{FF2B5EF4-FFF2-40B4-BE49-F238E27FC236}">
                <a16:creationId xmlns:a16="http://schemas.microsoft.com/office/drawing/2014/main" id="{020160A0-B258-4F6E-A50B-8D8B5CBEA1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85988" y="836613"/>
            <a:ext cx="4772025" cy="497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
            <a:extLst>
              <a:ext uri="{FF2B5EF4-FFF2-40B4-BE49-F238E27FC236}">
                <a16:creationId xmlns:a16="http://schemas.microsoft.com/office/drawing/2014/main" id="{BDA32256-2A64-49EE-B5DD-3FD28A221D44}"/>
              </a:ext>
            </a:extLst>
          </p:cNvPr>
          <p:cNvSpPr>
            <a:spLocks noChangeArrowheads="1"/>
          </p:cNvSpPr>
          <p:nvPr/>
        </p:nvSpPr>
        <p:spPr bwMode="auto">
          <a:xfrm>
            <a:off x="395288" y="923925"/>
            <a:ext cx="8353425" cy="5010150"/>
          </a:xfrm>
          <a:prstGeom prst="rect">
            <a:avLst/>
          </a:prstGeom>
          <a:noFill/>
          <a:ln>
            <a:noFill/>
          </a:ln>
          <a:extLst>
            <a:ext uri="{909E8E84-426E-40dd-AFC4-6F175D3DCCD1}"/>
            <a:ext uri="{91240B29-F687-4f45-9708-019B960494DF}"/>
          </a:extLst>
        </p:spPr>
        <p:txBody>
          <a:bodyPr anchor="ctr">
            <a:spAutoFit/>
          </a:bodyPr>
          <a:lstStyle/>
          <a:p>
            <a:pPr>
              <a:defRPr/>
            </a:pPr>
            <a:r>
              <a:rPr lang="en-US" altLang="zh-CN" sz="3200" dirty="0">
                <a:solidFill>
                  <a:srgbClr val="000000"/>
                </a:solidFill>
                <a:latin typeface="Arial " charset="0"/>
                <a:ea typeface="ＭＳ Ｐゴシック" charset="0"/>
                <a:cs typeface="ＭＳ Ｐゴシック" charset="0"/>
              </a:rPr>
              <a:t>Auspicious outcomes of the Long March: </a:t>
            </a:r>
          </a:p>
          <a:p>
            <a:pPr>
              <a:defRPr/>
            </a:pPr>
            <a:endParaRPr lang="en-GB" altLang="zh-CN" sz="3200" dirty="0">
              <a:latin typeface="Arial " charset="0"/>
              <a:ea typeface="ＭＳ Ｐゴシック" charset="0"/>
              <a:cs typeface="ＭＳ Ｐゴシック" charset="0"/>
            </a:endParaRPr>
          </a:p>
          <a:p>
            <a:pPr marL="457200" indent="-457200">
              <a:spcAft>
                <a:spcPts val="1900"/>
              </a:spcAft>
              <a:buFont typeface="Wingdings" charset="2"/>
              <a:buChar char="Ø"/>
              <a:defRPr/>
            </a:pPr>
            <a:r>
              <a:rPr lang="en-US" altLang="zh-CN" sz="3200" dirty="0">
                <a:solidFill>
                  <a:srgbClr val="000000"/>
                </a:solidFill>
                <a:latin typeface="Arial " charset="0"/>
                <a:ea typeface="ＭＳ Ｐゴシック" charset="0"/>
                <a:cs typeface="ＭＳ Ｐゴシック" charset="0"/>
              </a:rPr>
              <a:t> The Long March marked the rise to undisputed control of the Party by Mao</a:t>
            </a:r>
            <a:endParaRPr lang="en-GB" altLang="zh-CN" sz="3200" dirty="0">
              <a:latin typeface="Arial " charset="0"/>
              <a:ea typeface="ＭＳ Ｐゴシック" charset="0"/>
              <a:cs typeface="ＭＳ Ｐゴシック" charset="0"/>
            </a:endParaRPr>
          </a:p>
          <a:p>
            <a:pPr marL="457200" indent="-457200">
              <a:spcAft>
                <a:spcPts val="1900"/>
              </a:spcAft>
              <a:buFont typeface="Wingdings" charset="2"/>
              <a:buChar char="Ø"/>
              <a:defRPr/>
            </a:pPr>
            <a:r>
              <a:rPr lang="en-US" altLang="zh-CN" sz="3200" dirty="0">
                <a:solidFill>
                  <a:srgbClr val="000000"/>
                </a:solidFill>
                <a:latin typeface="Arial " charset="0"/>
                <a:ea typeface="ＭＳ Ｐゴシック" charset="0"/>
                <a:cs typeface="ＭＳ Ｐゴシック" charset="0"/>
              </a:rPr>
              <a:t> 100,000 marchers were reduced to a few thousand, but they were the distilled essence of Party spirit </a:t>
            </a:r>
            <a:endParaRPr lang="en-GB" altLang="zh-CN" sz="3200" dirty="0">
              <a:latin typeface="Arial " charset="0"/>
              <a:ea typeface="ＭＳ Ｐゴシック" charset="0"/>
              <a:cs typeface="ＭＳ Ｐゴシック" charset="0"/>
            </a:endParaRPr>
          </a:p>
          <a:p>
            <a:pPr marL="457200" indent="-457200">
              <a:spcAft>
                <a:spcPts val="1900"/>
              </a:spcAft>
              <a:buFont typeface="Wingdings" charset="2"/>
              <a:buChar char="Ø"/>
              <a:defRPr/>
            </a:pPr>
            <a:r>
              <a:rPr lang="en-GB" altLang="zh-CN" sz="3200" dirty="0">
                <a:solidFill>
                  <a:srgbClr val="000000"/>
                </a:solidFill>
                <a:latin typeface="Arial " charset="0"/>
                <a:ea typeface="ＭＳ Ｐゴシック" charset="0"/>
                <a:cs typeface="ＭＳ Ｐゴシック" charset="0"/>
              </a:rPr>
              <a:t> The Long March ended up in the right place at the right time </a:t>
            </a:r>
            <a:endParaRPr lang="en-GB" altLang="zh-CN" sz="3200" dirty="0">
              <a:latin typeface="Arial " charset="0"/>
              <a:ea typeface="ＭＳ Ｐゴシック" charset="0"/>
              <a:cs typeface="ＭＳ Ｐゴシック"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18CEAA78-523A-4929-9616-58DB512CEA18}"/>
              </a:ext>
            </a:extLst>
          </p:cNvPr>
          <p:cNvSpPr>
            <a:spLocks noChangeArrowheads="1"/>
          </p:cNvSpPr>
          <p:nvPr/>
        </p:nvSpPr>
        <p:spPr bwMode="auto">
          <a:xfrm>
            <a:off x="508000" y="5876925"/>
            <a:ext cx="8128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2800">
                <a:latin typeface="Arial" panose="020B0604020202020204" pitchFamily="34" charset="0"/>
              </a:rPr>
              <a:t>Wang Ming </a:t>
            </a:r>
            <a:r>
              <a:rPr lang="en-GB" altLang="zh-CN" sz="2800">
                <a:latin typeface="Arial" panose="020B0604020202020204" pitchFamily="34" charset="0"/>
                <a:ea typeface="SimSun" panose="02010600030101010101" pitchFamily="2" charset="-122"/>
              </a:rPr>
              <a:t>(</a:t>
            </a:r>
            <a:r>
              <a:rPr lang="en-US" altLang="en-US" sz="2800">
                <a:latin typeface="Arial" panose="020B0604020202020204" pitchFamily="34" charset="0"/>
                <a:ea typeface="SimSun" panose="02010600030101010101" pitchFamily="2" charset="-122"/>
              </a:rPr>
              <a:t>1904-1974), Stalin’s Chinese protégé </a:t>
            </a:r>
            <a:endParaRPr lang="en-GB" altLang="en-US" sz="2800">
              <a:latin typeface="Arial" panose="020B0604020202020204" pitchFamily="34" charset="0"/>
              <a:ea typeface="SimSun" panose="02010600030101010101" pitchFamily="2" charset="-122"/>
            </a:endParaRPr>
          </a:p>
        </p:txBody>
      </p:sp>
      <p:pic>
        <p:nvPicPr>
          <p:cNvPr id="23555" name="Picture 2" descr="http://wpcontent.answers.com/wikipedia/commons/thumb/0/0f/CCP-WangMing.jpg/225px-CCP-WangMing.jpg">
            <a:extLst>
              <a:ext uri="{FF2B5EF4-FFF2-40B4-BE49-F238E27FC236}">
                <a16:creationId xmlns:a16="http://schemas.microsoft.com/office/drawing/2014/main" id="{2D7A28EC-26C3-4E43-86C2-75C36CE4D9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4650" y="620713"/>
            <a:ext cx="3314700" cy="484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D1D9BAD4-AD6E-4E81-B525-674A4AB306D0}"/>
              </a:ext>
            </a:extLst>
          </p:cNvPr>
          <p:cNvSpPr>
            <a:spLocks noChangeArrowheads="1"/>
          </p:cNvSpPr>
          <p:nvPr/>
        </p:nvSpPr>
        <p:spPr bwMode="auto">
          <a:xfrm>
            <a:off x="719138" y="1412875"/>
            <a:ext cx="770572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a:solidFill>
                  <a:srgbClr val="000000"/>
                </a:solidFill>
                <a:latin typeface="Arial" panose="020B0604020202020204" pitchFamily="34" charset="0"/>
                <a:cs typeface="Arial" panose="020B0604020202020204" pitchFamily="34" charset="0"/>
              </a:rPr>
              <a:t>The Japanese war was the matrix in which Maoism reached full bloom. But Communist history cannot be divided into separate slots. Cultural enlightenment (1910s), urban revolution (mid 1920s), land war (1927-37), peasant nationalism (Yan’an 1937-46), and the Civil War (1946-9) were a seamless whole </a:t>
            </a:r>
            <a:endParaRPr lang="en-GB" altLang="zh-CN">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
            <a:extLst>
              <a:ext uri="{FF2B5EF4-FFF2-40B4-BE49-F238E27FC236}">
                <a16:creationId xmlns:a16="http://schemas.microsoft.com/office/drawing/2014/main" id="{8DA89C5D-7BB0-4F97-B730-6E26D0C90FB8}"/>
              </a:ext>
            </a:extLst>
          </p:cNvPr>
          <p:cNvSpPr>
            <a:spLocks noChangeArrowheads="1"/>
          </p:cNvSpPr>
          <p:nvPr/>
        </p:nvSpPr>
        <p:spPr bwMode="auto">
          <a:xfrm>
            <a:off x="1439863" y="1997075"/>
            <a:ext cx="6264275" cy="286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3600">
                <a:solidFill>
                  <a:srgbClr val="000000"/>
                </a:solidFill>
                <a:latin typeface="Arial" panose="020B0604020202020204" pitchFamily="34" charset="0"/>
                <a:cs typeface="Arial" panose="020B0604020202020204" pitchFamily="34" charset="0"/>
              </a:rPr>
              <a:t>The Yan’an Way combined peasant nationalism with deep social and economic change imbued with a strong spiritual dimension </a:t>
            </a:r>
            <a:endParaRPr lang="en-GB" altLang="zh-CN" sz="360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
            <a:extLst>
              <a:ext uri="{FF2B5EF4-FFF2-40B4-BE49-F238E27FC236}">
                <a16:creationId xmlns:a16="http://schemas.microsoft.com/office/drawing/2014/main" id="{BE6B60F7-6416-4704-B0F0-B829278B32F9}"/>
              </a:ext>
            </a:extLst>
          </p:cNvPr>
          <p:cNvSpPr>
            <a:spLocks noChangeArrowheads="1"/>
          </p:cNvSpPr>
          <p:nvPr/>
        </p:nvSpPr>
        <p:spPr bwMode="auto">
          <a:xfrm>
            <a:off x="684213" y="1658938"/>
            <a:ext cx="777557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a:solidFill>
                  <a:srgbClr val="000000"/>
                </a:solidFill>
                <a:latin typeface="Arial" panose="020B0604020202020204" pitchFamily="34" charset="0"/>
                <a:cs typeface="Arial" panose="020B0604020202020204" pitchFamily="34" charset="0"/>
              </a:rPr>
              <a:t>The Communists in Yan’an slipped behind Japanese lines and fought guerrilla war. Chiang Kai-shek bided his time in Chongqing in the far southwest. The Communists grew massively, the Nationalists degenerated. After 1945, the Communists swept Chiang from power</a:t>
            </a:r>
            <a:endParaRPr lang="en-GB" altLang="zh-CN">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
            <a:extLst>
              <a:ext uri="{FF2B5EF4-FFF2-40B4-BE49-F238E27FC236}">
                <a16:creationId xmlns:a16="http://schemas.microsoft.com/office/drawing/2014/main" id="{49461F40-A060-4A1E-AC92-E26EC4010669}"/>
              </a:ext>
            </a:extLst>
          </p:cNvPr>
          <p:cNvSpPr>
            <a:spLocks noChangeArrowheads="1"/>
          </p:cNvSpPr>
          <p:nvPr/>
        </p:nvSpPr>
        <p:spPr bwMode="auto">
          <a:xfrm>
            <a:off x="503238" y="1066800"/>
            <a:ext cx="8137525"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spcAft>
                <a:spcPts val="1800"/>
              </a:spcAft>
            </a:pPr>
            <a:r>
              <a:rPr lang="en-US" altLang="zh-CN">
                <a:solidFill>
                  <a:srgbClr val="000000"/>
                </a:solidFill>
                <a:latin typeface="Arial" panose="020B0604020202020204" pitchFamily="34" charset="0"/>
                <a:cs typeface="Arial" panose="020B0604020202020204" pitchFamily="34" charset="0"/>
              </a:rPr>
              <a:t> The Russian revolution was telescoped, the Chinese revolution was protracted</a:t>
            </a:r>
            <a:endParaRPr lang="en-GB" altLang="zh-CN">
              <a:latin typeface="Arial" panose="020B0604020202020204" pitchFamily="34" charset="0"/>
              <a:cs typeface="Arial" panose="020B0604020202020204" pitchFamily="34" charset="0"/>
            </a:endParaRPr>
          </a:p>
          <a:p>
            <a:pPr>
              <a:spcBef>
                <a:spcPct val="0"/>
              </a:spcBef>
              <a:spcAft>
                <a:spcPts val="1800"/>
              </a:spcAft>
            </a:pPr>
            <a:r>
              <a:rPr lang="en-US" altLang="zh-CN">
                <a:solidFill>
                  <a:srgbClr val="000000"/>
                </a:solidFill>
                <a:latin typeface="Arial" panose="020B0604020202020204" pitchFamily="34" charset="0"/>
                <a:cs typeface="Arial" panose="020B0604020202020204" pitchFamily="34" charset="0"/>
              </a:rPr>
              <a:t> The Russian revolution was urban, the Chinese revolution was rural</a:t>
            </a:r>
            <a:endParaRPr lang="en-GB" altLang="zh-CN">
              <a:latin typeface="Arial" panose="020B0604020202020204" pitchFamily="34" charset="0"/>
              <a:cs typeface="Arial" panose="020B0604020202020204" pitchFamily="34" charset="0"/>
            </a:endParaRPr>
          </a:p>
          <a:p>
            <a:pPr>
              <a:spcBef>
                <a:spcPct val="0"/>
              </a:spcBef>
              <a:spcAft>
                <a:spcPts val="1800"/>
              </a:spcAft>
            </a:pPr>
            <a:r>
              <a:rPr lang="en-US" altLang="zh-CN">
                <a:solidFill>
                  <a:srgbClr val="000000"/>
                </a:solidFill>
                <a:latin typeface="Arial" panose="020B0604020202020204" pitchFamily="34" charset="0"/>
                <a:cs typeface="Arial" panose="020B0604020202020204" pitchFamily="34" charset="0"/>
              </a:rPr>
              <a:t> The Russian revolution the world’s first. China’s revolution happened in its shadow</a:t>
            </a:r>
            <a:endParaRPr lang="en-GB" altLang="zh-CN">
              <a:latin typeface="Arial" panose="020B0604020202020204" pitchFamily="34" charset="0"/>
              <a:cs typeface="Arial" panose="020B0604020202020204" pitchFamily="34" charset="0"/>
            </a:endParaRPr>
          </a:p>
          <a:p>
            <a:pPr>
              <a:spcBef>
                <a:spcPct val="0"/>
              </a:spcBef>
              <a:spcAft>
                <a:spcPts val="1800"/>
              </a:spcAft>
            </a:pPr>
            <a:r>
              <a:rPr lang="en-US" altLang="zh-CN">
                <a:solidFill>
                  <a:srgbClr val="000000"/>
                </a:solidFill>
                <a:latin typeface="Arial" panose="020B0604020202020204" pitchFamily="34" charset="0"/>
                <a:cs typeface="Arial" panose="020B0604020202020204" pitchFamily="34" charset="0"/>
              </a:rPr>
              <a:t> China was less developed economically than Russia and was semi-colonial</a:t>
            </a:r>
            <a:endParaRPr lang="en-US" altLang="zh-CN">
              <a:latin typeface="Arial" panose="020B0604020202020204" pitchFamily="34" charset="0"/>
              <a:cs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A8D2EAAC-65EA-49B7-A7CA-B2F9D6B005EB}"/>
              </a:ext>
            </a:extLst>
          </p:cNvPr>
          <p:cNvSpPr>
            <a:spLocks noChangeArrowheads="1"/>
          </p:cNvSpPr>
          <p:nvPr/>
        </p:nvSpPr>
        <p:spPr bwMode="auto">
          <a:xfrm>
            <a:off x="306388" y="1296988"/>
            <a:ext cx="8531225" cy="426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spcAft>
                <a:spcPts val="1800"/>
              </a:spcAft>
              <a:buFontTx/>
              <a:buNone/>
            </a:pPr>
            <a:r>
              <a:rPr lang="en-US" altLang="zh-CN">
                <a:solidFill>
                  <a:srgbClr val="000000"/>
                </a:solidFill>
                <a:latin typeface="Arial" panose="020B0604020202020204" pitchFamily="34" charset="0"/>
                <a:cs typeface="Arial" panose="020B0604020202020204" pitchFamily="34" charset="0"/>
              </a:rPr>
              <a:t>Some say only Russia had a true social revolution, whereas China’s revolution was nationalist and military. True?</a:t>
            </a:r>
            <a:endParaRPr lang="en-GB" altLang="zh-CN">
              <a:latin typeface="Arial" panose="020B0604020202020204" pitchFamily="34" charset="0"/>
              <a:cs typeface="Arial" panose="020B0604020202020204" pitchFamily="34" charset="0"/>
            </a:endParaRPr>
          </a:p>
          <a:p>
            <a:pPr>
              <a:spcBef>
                <a:spcPct val="0"/>
              </a:spcBef>
              <a:spcAft>
                <a:spcPts val="1800"/>
              </a:spcAft>
              <a:buFontTx/>
              <a:buNone/>
            </a:pPr>
            <a:r>
              <a:rPr lang="en-GB" altLang="zh-CN">
                <a:solidFill>
                  <a:srgbClr val="000000"/>
                </a:solidFill>
                <a:latin typeface="Arial" panose="020B0604020202020204" pitchFamily="34" charset="0"/>
                <a:cs typeface="Arial" panose="020B0604020202020204" pitchFamily="34" charset="0"/>
              </a:rPr>
              <a:t>Patriotism does not exclude universalism and internationalism. Chinese migrant workers joined revolutionary movements across the world, including in Cuba (1868), Russia (1917), and Spain (1936-9)</a:t>
            </a:r>
            <a:endParaRPr lang="en-GB" altLang="zh-CN">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Image result for chinese in cuba 1868">
            <a:hlinkClick r:id="rId3"/>
            <a:extLst>
              <a:ext uri="{FF2B5EF4-FFF2-40B4-BE49-F238E27FC236}">
                <a16:creationId xmlns:a16="http://schemas.microsoft.com/office/drawing/2014/main" id="{C13C7AF2-8E29-4D5A-BF4D-73B0A6AA69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11438" y="188913"/>
            <a:ext cx="3921125"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Rectangle 2">
            <a:extLst>
              <a:ext uri="{FF2B5EF4-FFF2-40B4-BE49-F238E27FC236}">
                <a16:creationId xmlns:a16="http://schemas.microsoft.com/office/drawing/2014/main" id="{9B2E92AC-A45F-4911-BB11-26B4F2F1248C}"/>
              </a:ext>
            </a:extLst>
          </p:cNvPr>
          <p:cNvSpPr>
            <a:spLocks noChangeArrowheads="1"/>
          </p:cNvSpPr>
          <p:nvPr/>
        </p:nvSpPr>
        <p:spPr bwMode="auto">
          <a:xfrm>
            <a:off x="971550" y="5661025"/>
            <a:ext cx="748823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2800">
                <a:latin typeface="Arial" panose="020B0604020202020204" pitchFamily="34" charset="0"/>
              </a:rPr>
              <a:t>Thousands of Chinese migrants joined Cuba’s nineteenth-century rebellions against Spain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Image may contain: 15 people, outdoor">
            <a:extLst>
              <a:ext uri="{FF2B5EF4-FFF2-40B4-BE49-F238E27FC236}">
                <a16:creationId xmlns:a16="http://schemas.microsoft.com/office/drawing/2014/main" id="{32B5153E-9B93-4FA0-9EA8-6F7E2F365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88913"/>
            <a:ext cx="7315200" cy="529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7" name="Rectangle 2">
            <a:extLst>
              <a:ext uri="{FF2B5EF4-FFF2-40B4-BE49-F238E27FC236}">
                <a16:creationId xmlns:a16="http://schemas.microsoft.com/office/drawing/2014/main" id="{5C395152-B625-4979-93BD-E370F9499CF1}"/>
              </a:ext>
            </a:extLst>
          </p:cNvPr>
          <p:cNvSpPr>
            <a:spLocks noChangeArrowheads="1"/>
          </p:cNvSpPr>
          <p:nvPr/>
        </p:nvSpPr>
        <p:spPr bwMode="auto">
          <a:xfrm>
            <a:off x="792163" y="5805488"/>
            <a:ext cx="75596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GB" altLang="en-US" sz="2800">
                <a:latin typeface="Arial" panose="020B0604020202020204" pitchFamily="34" charset="0"/>
              </a:rPr>
              <a:t>Tens of thousands of Chinese migrant workers in Russia joined the Red Army in 1918</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Image result for chinese in spanish civil war">
            <a:hlinkClick r:id="rId3"/>
            <a:extLst>
              <a:ext uri="{FF2B5EF4-FFF2-40B4-BE49-F238E27FC236}">
                <a16:creationId xmlns:a16="http://schemas.microsoft.com/office/drawing/2014/main" id="{99325F71-C229-4FF5-B532-0D34250B9D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76250"/>
            <a:ext cx="85344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Rectangle 2">
            <a:extLst>
              <a:ext uri="{FF2B5EF4-FFF2-40B4-BE49-F238E27FC236}">
                <a16:creationId xmlns:a16="http://schemas.microsoft.com/office/drawing/2014/main" id="{002BCA93-E241-4E83-B24B-C67E66DBE992}"/>
              </a:ext>
            </a:extLst>
          </p:cNvPr>
          <p:cNvSpPr>
            <a:spLocks noChangeArrowheads="1"/>
          </p:cNvSpPr>
          <p:nvPr/>
        </p:nvSpPr>
        <p:spPr bwMode="auto">
          <a:xfrm>
            <a:off x="935038" y="5589588"/>
            <a:ext cx="727392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2800">
                <a:latin typeface="Arial" panose="020B0604020202020204" pitchFamily="34" charset="0"/>
              </a:rPr>
              <a:t>Some of the Chinese volunteers who fought for the Republic in Spain’s  Civil War, 1936-9</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
            <a:extLst>
              <a:ext uri="{FF2B5EF4-FFF2-40B4-BE49-F238E27FC236}">
                <a16:creationId xmlns:a16="http://schemas.microsoft.com/office/drawing/2014/main" id="{2599D3DF-2E0A-4B87-8642-1CF1C453E1E9}"/>
              </a:ext>
            </a:extLst>
          </p:cNvPr>
          <p:cNvSpPr>
            <a:spLocks noChangeArrowheads="1"/>
          </p:cNvSpPr>
          <p:nvPr/>
        </p:nvSpPr>
        <p:spPr bwMode="auto">
          <a:xfrm>
            <a:off x="1295400" y="2767013"/>
            <a:ext cx="65532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sz="4000">
                <a:solidFill>
                  <a:srgbClr val="000000"/>
                </a:solidFill>
                <a:latin typeface="Arial" panose="020B0604020202020204" pitchFamily="34" charset="0"/>
                <a:cs typeface="Arial" panose="020B0604020202020204" pitchFamily="34" charset="0"/>
              </a:rPr>
              <a:t>Was the Chinese revolution necessary and worthwhile?</a:t>
            </a:r>
            <a:endParaRPr lang="en-US" altLang="zh-CN" sz="400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http://4.bp.blogspot.com/_uM2WW69lff0/SfEpRxiF0HI/AAAAAAAABUg/7zQSE6Ja62I/s400/May+4.jpg">
            <a:extLst>
              <a:ext uri="{FF2B5EF4-FFF2-40B4-BE49-F238E27FC236}">
                <a16:creationId xmlns:a16="http://schemas.microsoft.com/office/drawing/2014/main" id="{5D53085F-950D-493D-974D-399A167F6D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3700" y="620713"/>
            <a:ext cx="5816600" cy="476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Rectangle 3">
            <a:extLst>
              <a:ext uri="{FF2B5EF4-FFF2-40B4-BE49-F238E27FC236}">
                <a16:creationId xmlns:a16="http://schemas.microsoft.com/office/drawing/2014/main" id="{E2DEBE9D-CE6F-49D7-AAFF-6A96683D8625}"/>
              </a:ext>
            </a:extLst>
          </p:cNvPr>
          <p:cNvSpPr>
            <a:spLocks noChangeArrowheads="1"/>
          </p:cNvSpPr>
          <p:nvPr/>
        </p:nvSpPr>
        <p:spPr bwMode="auto">
          <a:xfrm>
            <a:off x="1127125" y="5876925"/>
            <a:ext cx="68897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a:latin typeface="Arial" panose="020B0604020202020204" pitchFamily="34" charset="0"/>
              </a:rPr>
              <a:t>May Fourth Movement, Beijing, 1919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A212F25F-D484-4348-8155-3C2D4217AC3B}"/>
              </a:ext>
            </a:extLst>
          </p:cNvPr>
          <p:cNvSpPr>
            <a:spLocks noChangeArrowheads="1"/>
          </p:cNvSpPr>
          <p:nvPr/>
        </p:nvSpPr>
        <p:spPr bwMode="auto">
          <a:xfrm>
            <a:off x="431800" y="2151063"/>
            <a:ext cx="8280400" cy="2555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zh-CN">
                <a:solidFill>
                  <a:srgbClr val="000000"/>
                </a:solidFill>
                <a:latin typeface="Arial" panose="020B0604020202020204" pitchFamily="34" charset="0"/>
                <a:cs typeface="Arial" panose="020B0604020202020204" pitchFamily="34" charset="0"/>
              </a:rPr>
              <a:t>The New Culture Movement (1915-9) stood for science, democracy, feminism, socialism, and anti-imperialism. The humanism and enlightenment that inspired it were cancelled out by the Chinese party’s Bolshevisation</a:t>
            </a:r>
            <a:endParaRPr lang="en-US" altLang="zh-CN">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398</TotalTime>
  <Words>731</Words>
  <Application>Microsoft Office PowerPoint</Application>
  <PresentationFormat>On-screen Show (4:3)</PresentationFormat>
  <Paragraphs>56</Paragraphs>
  <Slides>31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Arial </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Greg</dc:creator>
  <cp:lastModifiedBy>Andy Bevan</cp:lastModifiedBy>
  <cp:revision>63</cp:revision>
  <dcterms:created xsi:type="dcterms:W3CDTF">2011-11-20T11:40:01Z</dcterms:created>
  <dcterms:modified xsi:type="dcterms:W3CDTF">2020-09-14T12:36:12Z</dcterms:modified>
</cp:coreProperties>
</file>