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90" d="100"/>
          <a:sy n="90" d="100"/>
        </p:scale>
        <p:origin x="33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B1E8B0-ACC0-4011-AAD7-8E262294E57D}" type="datetimeFigureOut">
              <a:rPr lang="en-GB" smtClean="0"/>
              <a:t>17/07/2022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2BD319-C179-425C-A982-63F6B7301C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7596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B82A8-2D16-4EB0-8925-6E1B0912ECC8}" type="datetimeFigureOut">
              <a:rPr lang="en-GB" smtClean="0"/>
              <a:t>17/07/2022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E5F90-E717-441C-9F17-0FC38ED9F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437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B82A8-2D16-4EB0-8925-6E1B0912ECC8}" type="datetimeFigureOut">
              <a:rPr lang="en-GB" smtClean="0"/>
              <a:t>17/07/2022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E5F90-E717-441C-9F17-0FC38ED9F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4526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B82A8-2D16-4EB0-8925-6E1B0912ECC8}" type="datetimeFigureOut">
              <a:rPr lang="en-GB" smtClean="0"/>
              <a:t>17/07/2022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E5F90-E717-441C-9F17-0FC38ED9F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8200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B82A8-2D16-4EB0-8925-6E1B0912ECC8}" type="datetimeFigureOut">
              <a:rPr lang="en-GB" smtClean="0"/>
              <a:t>17/07/2022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E5F90-E717-441C-9F17-0FC38ED9F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7627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B82A8-2D16-4EB0-8925-6E1B0912ECC8}" type="datetimeFigureOut">
              <a:rPr lang="en-GB" smtClean="0"/>
              <a:t>17/07/2022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E5F90-E717-441C-9F17-0FC38ED9F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4436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B82A8-2D16-4EB0-8925-6E1B0912ECC8}" type="datetimeFigureOut">
              <a:rPr lang="en-GB" smtClean="0"/>
              <a:t>17/07/2022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E5F90-E717-441C-9F17-0FC38ED9F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928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B82A8-2D16-4EB0-8925-6E1B0912ECC8}" type="datetimeFigureOut">
              <a:rPr lang="en-GB" smtClean="0"/>
              <a:t>17/07/2022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E5F90-E717-441C-9F17-0FC38ED9F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8678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B82A8-2D16-4EB0-8925-6E1B0912ECC8}" type="datetimeFigureOut">
              <a:rPr lang="en-GB" smtClean="0"/>
              <a:t>17/07/2022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E5F90-E717-441C-9F17-0FC38ED9F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3459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B82A8-2D16-4EB0-8925-6E1B0912ECC8}" type="datetimeFigureOut">
              <a:rPr lang="en-GB" smtClean="0"/>
              <a:t>17/07/2022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E5F90-E717-441C-9F17-0FC38ED9F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6478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B82A8-2D16-4EB0-8925-6E1B0912ECC8}" type="datetimeFigureOut">
              <a:rPr lang="en-GB" smtClean="0"/>
              <a:t>17/07/2022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E5F90-E717-441C-9F17-0FC38ED9F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51458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B82A8-2D16-4EB0-8925-6E1B0912ECC8}" type="datetimeFigureOut">
              <a:rPr lang="en-GB" smtClean="0"/>
              <a:t>17/07/2022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E5F90-E717-441C-9F17-0FC38ED9F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02772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8B82A8-2D16-4EB0-8925-6E1B0912ECC8}" type="datetimeFigureOut">
              <a:rPr lang="en-GB" smtClean="0"/>
              <a:t>17/07/2022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3E5F90-E717-441C-9F17-0FC38ED9FE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77235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TextBox 75"/>
          <p:cNvSpPr txBox="1"/>
          <p:nvPr/>
        </p:nvSpPr>
        <p:spPr>
          <a:xfrm>
            <a:off x="0" y="-29957"/>
            <a:ext cx="12192000" cy="7017306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7" name="TextBox 76"/>
          <p:cNvSpPr txBox="1"/>
          <p:nvPr/>
        </p:nvSpPr>
        <p:spPr>
          <a:xfrm>
            <a:off x="1854558" y="1816702"/>
            <a:ext cx="88477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Project: Setting up a Nursery Business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2468450" y="2970864"/>
            <a:ext cx="9130747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Student’s Name: Florin-Alin Andronache</a:t>
            </a:r>
          </a:p>
          <a:p>
            <a:r>
              <a:rPr lang="en-GB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Lector’s Name: </a:t>
            </a:r>
            <a:r>
              <a:rPr lang="en-GB" sz="28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</a:t>
            </a:r>
            <a:r>
              <a:rPr lang="en-GB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Sujeewa</a:t>
            </a:r>
            <a:r>
              <a:rPr lang="en-GB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Herath</a:t>
            </a:r>
            <a:endParaRPr lang="en-GB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2016300</a:t>
            </a:r>
          </a:p>
          <a:p>
            <a:r>
              <a:rPr lang="en-GB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Course Module: BMSW5104_BIRM</a:t>
            </a:r>
          </a:p>
          <a:p>
            <a:endParaRPr lang="en-GB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9" name="Picture 78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4729933" y="78317"/>
            <a:ext cx="3097036" cy="1475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96698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0"/>
            <a:ext cx="12192001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836397" y="67151"/>
            <a:ext cx="68554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BUSY BEE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-57386" y="595967"/>
            <a:ext cx="2817628" cy="353943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>
              <a:buClr>
                <a:schemeClr val="accent2">
                  <a:lumMod val="75000"/>
                </a:schemeClr>
              </a:buClr>
            </a:pPr>
            <a:r>
              <a:rPr lang="en-GB" sz="1400" b="1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Description</a:t>
            </a:r>
          </a:p>
          <a:p>
            <a:pPr algn="ctr">
              <a:buClr>
                <a:schemeClr val="accent2">
                  <a:lumMod val="75000"/>
                </a:schemeClr>
              </a:buClr>
            </a:pPr>
            <a:endParaRPr lang="en-GB" sz="1400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ctr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§"/>
            </a:pPr>
            <a:endParaRPr lang="en-GB" sz="1400" b="1" dirty="0">
              <a:solidFill>
                <a:schemeClr val="accent2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ctr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Busy Bee is located in United</a:t>
            </a:r>
          </a:p>
          <a:p>
            <a:pPr algn="ctr">
              <a:buClr>
                <a:schemeClr val="accent2">
                  <a:lumMod val="75000"/>
                </a:schemeClr>
              </a:buClr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Kingdom, Birmingham </a:t>
            </a:r>
          </a:p>
          <a:p>
            <a:pPr marL="285750" indent="-285750" algn="just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The project concerns establishing a new nursery business.</a:t>
            </a:r>
          </a:p>
          <a:p>
            <a:pPr marL="285750" indent="-285750" algn="just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the start, 10 rooms will be rented, of which one of the rooms will be used as the office. </a:t>
            </a:r>
          </a:p>
          <a:p>
            <a:pPr marL="285750" indent="-285750" algn="just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There will be a spacious ground where children can play.</a:t>
            </a:r>
          </a:p>
          <a:p>
            <a:pPr marL="285750" indent="-285750" algn="just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Parents will be given various options to pay; daily, weakly, monthly.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779689" y="640352"/>
            <a:ext cx="4795779" cy="2246769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>
              <a:buClr>
                <a:schemeClr val="accent2">
                  <a:lumMod val="75000"/>
                </a:schemeClr>
              </a:buClr>
            </a:pPr>
            <a:r>
              <a:rPr lang="en-GB" sz="1400" b="1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Scope</a:t>
            </a:r>
          </a:p>
          <a:p>
            <a:pPr marL="285750" indent="-285750" algn="just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scope of the business will be limited to day care services. The business will not educate children as a school. </a:t>
            </a:r>
          </a:p>
          <a:p>
            <a:pPr marL="285750" indent="-285750" algn="just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Children that will be left in the facility will be below school age.</a:t>
            </a:r>
          </a:p>
          <a:p>
            <a:pPr marL="285750" indent="-285750" algn="just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1400" dirty="0"/>
              <a:t>The main objective of the nursery is to grow plants in an open environment, maintain a good quality of plants and protect the plants from pests and diseases. It was the responsibility of the commercial nursery growers to develop good quality of plants for their customers. 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2" name="Group 11"/>
          <p:cNvGrpSpPr/>
          <p:nvPr/>
        </p:nvGrpSpPr>
        <p:grpSpPr>
          <a:xfrm>
            <a:off x="2768827" y="2939946"/>
            <a:ext cx="4990593" cy="2780998"/>
            <a:chOff x="3084590" y="3078051"/>
            <a:chExt cx="5466981" cy="3008705"/>
          </a:xfrm>
        </p:grpSpPr>
        <p:sp>
          <p:nvSpPr>
            <p:cNvPr id="10" name="TextBox 9"/>
            <p:cNvSpPr txBox="1"/>
            <p:nvPr/>
          </p:nvSpPr>
          <p:spPr>
            <a:xfrm>
              <a:off x="3084590" y="3078051"/>
              <a:ext cx="5466981" cy="3000821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GB" b="1" dirty="0">
                  <a:solidFill>
                    <a:schemeClr val="accent2">
                      <a:lumMod val="75000"/>
                    </a:schemeClr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Work Breakdown Structure</a:t>
              </a:r>
            </a:p>
            <a:p>
              <a:endParaRPr lang="en-GB" dirty="0"/>
            </a:p>
            <a:p>
              <a:endParaRPr lang="en-GB" dirty="0"/>
            </a:p>
            <a:p>
              <a:endParaRPr lang="en-GB" dirty="0"/>
            </a:p>
            <a:p>
              <a:endParaRPr lang="en-GB" dirty="0"/>
            </a:p>
            <a:p>
              <a:endParaRPr lang="en-GB" dirty="0"/>
            </a:p>
            <a:p>
              <a:endParaRPr lang="en-GB" dirty="0"/>
            </a:p>
            <a:p>
              <a:endParaRPr lang="en-GB" dirty="0"/>
            </a:p>
            <a:p>
              <a:endParaRPr lang="en-GB" dirty="0"/>
            </a:p>
            <a:p>
              <a:endParaRPr lang="en-GB" dirty="0"/>
            </a:p>
          </p:txBody>
        </p:sp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11140" y="3494584"/>
              <a:ext cx="5241693" cy="2592172"/>
            </a:xfrm>
            <a:prstGeom prst="rect">
              <a:avLst/>
            </a:prstGeom>
          </p:spPr>
        </p:pic>
      </p:grpSp>
      <p:sp>
        <p:nvSpPr>
          <p:cNvPr id="13" name="TextBox 12"/>
          <p:cNvSpPr txBox="1"/>
          <p:nvPr/>
        </p:nvSpPr>
        <p:spPr>
          <a:xfrm>
            <a:off x="7759420" y="442906"/>
            <a:ext cx="4333842" cy="4924425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>
              <a:buClr>
                <a:schemeClr val="accent2">
                  <a:lumMod val="75000"/>
                </a:schemeClr>
              </a:buClr>
            </a:pPr>
            <a:r>
              <a:rPr lang="en-GB" b="1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Stakeholder Analysis</a:t>
            </a:r>
          </a:p>
          <a:p>
            <a:pPr algn="just">
              <a:buClr>
                <a:schemeClr val="accent2">
                  <a:lumMod val="75000"/>
                </a:schemeClr>
              </a:buClr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Clr>
                <a:schemeClr val="accent2">
                  <a:lumMod val="75000"/>
                </a:schemeClr>
              </a:buClr>
            </a:pPr>
            <a:endParaRPr lang="en-GB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Clr>
                <a:schemeClr val="accent2">
                  <a:lumMod val="75000"/>
                </a:schemeClr>
              </a:buClr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Clr>
                <a:schemeClr val="accent2">
                  <a:lumMod val="75000"/>
                </a:schemeClr>
              </a:buClr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Clr>
                <a:schemeClr val="accent2">
                  <a:lumMod val="75000"/>
                </a:schemeClr>
              </a:buClr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Clr>
                <a:schemeClr val="accent2">
                  <a:lumMod val="75000"/>
                </a:schemeClr>
              </a:buClr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Clr>
                <a:schemeClr val="accent2">
                  <a:lumMod val="75000"/>
                </a:schemeClr>
              </a:buClr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Clr>
                <a:schemeClr val="accent2">
                  <a:lumMod val="75000"/>
                </a:schemeClr>
              </a:buClr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Clr>
                <a:schemeClr val="accent2">
                  <a:lumMod val="75000"/>
                </a:schemeClr>
              </a:buClr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Clr>
                <a:schemeClr val="accent2">
                  <a:lumMod val="75000"/>
                </a:schemeClr>
              </a:buClr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Clr>
                <a:schemeClr val="accent2">
                  <a:lumMod val="75000"/>
                </a:schemeClr>
              </a:buClr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§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§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§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§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§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 algn="just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§"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4" name="Table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7802076"/>
              </p:ext>
            </p:extLst>
          </p:nvPr>
        </p:nvGraphicFramePr>
        <p:xfrm>
          <a:off x="7838711" y="781940"/>
          <a:ext cx="4273998" cy="4161071"/>
        </p:xfrm>
        <a:graphic>
          <a:graphicData uri="http://schemas.openxmlformats.org/drawingml/2006/table">
            <a:tbl>
              <a:tblPr firstRow="1" firstCol="1" bandRow="1"/>
              <a:tblGrid>
                <a:gridCol w="8411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432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7092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51866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98329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Stakeholder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521" marR="675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Impact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521" marR="675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Influence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521" marR="675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2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Need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521" marR="675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450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Parents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521" marR="675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High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521" marR="675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High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521" marR="675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They want good care for their children.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521" marR="675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3286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Children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521" marR="675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High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521" marR="675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Low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521" marR="675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They need good care and healthy environment. 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521" marR="675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0450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Owner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521" marR="675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High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521" marR="675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High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521" marR="675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He needs to achieve business objectives of revenue growth, profitability, and expansion.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521" marR="675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450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Employees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521" marR="675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High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521" marR="675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Low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521" marR="675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They need to be motivated and to be paid without delays.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521" marR="675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0450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Government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521" marR="675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Low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521" marR="675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High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521" marR="675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They need human rights, taxation, and other regulations to be adhered to.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521" marR="675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0450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Community members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521" marR="675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Low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521" marR="675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Low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521" marR="675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They need clean environment despite the business activities in the area.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521" marR="675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0450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Local business owners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521" marR="675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Low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521" marR="675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Low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521" marR="675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They need a clean environment around their businesses.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521" marR="675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6535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Suppliers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521" marR="675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High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521" marR="675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Low</a:t>
                      </a:r>
                      <a:endParaRPr lang="en-US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521" marR="675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They need to be paid in time and good relationships with the business.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521" marR="6752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15" name="TextBox 14"/>
          <p:cNvSpPr txBox="1"/>
          <p:nvPr/>
        </p:nvSpPr>
        <p:spPr>
          <a:xfrm>
            <a:off x="0" y="4336279"/>
            <a:ext cx="2475217" cy="2062103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>
              <a:buClr>
                <a:schemeClr val="accent2">
                  <a:lumMod val="75000"/>
                </a:schemeClr>
              </a:buClr>
            </a:pPr>
            <a:r>
              <a:rPr lang="en-GB" sz="1600" b="1" dirty="0">
                <a:solidFill>
                  <a:schemeClr val="accent2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Key Resources</a:t>
            </a:r>
          </a:p>
          <a:p>
            <a:pPr marL="285750" indent="-285750" algn="just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 rented rooms </a:t>
            </a:r>
          </a:p>
          <a:p>
            <a:pPr marL="285750" indent="-285750" algn="just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Furniture</a:t>
            </a:r>
          </a:p>
          <a:p>
            <a:pPr marL="285750" indent="-285750" algn="just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TV Screens</a:t>
            </a:r>
          </a:p>
          <a:p>
            <a:pPr marL="285750" indent="-285750" algn="just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Play ground</a:t>
            </a:r>
          </a:p>
          <a:p>
            <a:pPr marL="285750" indent="-285750" algn="just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Utensils</a:t>
            </a:r>
          </a:p>
          <a:p>
            <a:pPr marL="285750" indent="-285750" algn="just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Toys</a:t>
            </a:r>
          </a:p>
          <a:p>
            <a:pPr marL="285750" indent="-285750" algn="just"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Carers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2554509" y="5819306"/>
            <a:ext cx="9311425" cy="923330"/>
          </a:xfrm>
          <a:prstGeom prst="rect">
            <a:avLst/>
          </a:prstGeom>
          <a:solidFill>
            <a:srgbClr val="00B050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>
              <a:buClr>
                <a:schemeClr val="accent2">
                  <a:lumMod val="75000"/>
                </a:schemeClr>
              </a:buClr>
            </a:pPr>
            <a:r>
              <a:rPr lang="en-GB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Success Criteria and Deliverables </a:t>
            </a:r>
          </a:p>
          <a:p>
            <a:pPr>
              <a:buClr>
                <a:schemeClr val="accent2">
                  <a:lumMod val="75000"/>
                </a:schemeClr>
              </a:buCl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project will be successful if it achieves its deliverables; </a:t>
            </a:r>
          </a:p>
          <a:p>
            <a:pPr>
              <a:buClr>
                <a:schemeClr val="accent2">
                  <a:lumMod val="75000"/>
                </a:schemeClr>
              </a:buClr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Acquiring Resources	Admitting at least 15 children 	Getting 30 employees</a:t>
            </a:r>
          </a:p>
        </p:txBody>
      </p:sp>
      <p:sp>
        <p:nvSpPr>
          <p:cNvPr id="17" name="Flowchart: Connector 16"/>
          <p:cNvSpPr/>
          <p:nvPr/>
        </p:nvSpPr>
        <p:spPr>
          <a:xfrm>
            <a:off x="5215944" y="6529588"/>
            <a:ext cx="90153" cy="85841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Flowchart: Connector 17"/>
          <p:cNvSpPr/>
          <p:nvPr/>
        </p:nvSpPr>
        <p:spPr>
          <a:xfrm>
            <a:off x="8871399" y="6514561"/>
            <a:ext cx="90153" cy="85841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Flowchart: Connector 18"/>
          <p:cNvSpPr/>
          <p:nvPr/>
        </p:nvSpPr>
        <p:spPr>
          <a:xfrm>
            <a:off x="2689536" y="6501682"/>
            <a:ext cx="90153" cy="85841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1239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</TotalTime>
  <Words>358</Words>
  <Application>Microsoft Office PowerPoint</Application>
  <PresentationFormat>Widescreen</PresentationFormat>
  <Paragraphs>114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Calibri</vt:lpstr>
      <vt:lpstr>Calibri Light</vt:lpstr>
      <vt:lpstr>Times New Roman</vt:lpstr>
      <vt:lpstr>Wingdings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062</dc:creator>
  <cp:lastModifiedBy>Alin, Andronache</cp:lastModifiedBy>
  <cp:revision>13</cp:revision>
  <dcterms:created xsi:type="dcterms:W3CDTF">2022-07-15T07:17:37Z</dcterms:created>
  <dcterms:modified xsi:type="dcterms:W3CDTF">2022-07-17T13:22:39Z</dcterms:modified>
</cp:coreProperties>
</file>