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6"/>
  </p:notesMasterIdLst>
  <p:sldIdLst>
    <p:sldId id="256" r:id="rId2"/>
    <p:sldId id="257" r:id="rId3"/>
    <p:sldId id="258" r:id="rId4"/>
    <p:sldId id="259" r:id="rId5"/>
    <p:sldId id="260" r:id="rId6"/>
    <p:sldId id="261" r:id="rId7"/>
    <p:sldId id="594" r:id="rId8"/>
    <p:sldId id="262" r:id="rId9"/>
    <p:sldId id="600" r:id="rId10"/>
    <p:sldId id="599" r:id="rId11"/>
    <p:sldId id="598" r:id="rId12"/>
    <p:sldId id="601" r:id="rId13"/>
    <p:sldId id="602" r:id="rId14"/>
    <p:sldId id="603" r:id="rId15"/>
    <p:sldId id="609" r:id="rId16"/>
    <p:sldId id="604" r:id="rId17"/>
    <p:sldId id="264" r:id="rId18"/>
    <p:sldId id="266" r:id="rId19"/>
    <p:sldId id="267" r:id="rId20"/>
    <p:sldId id="268" r:id="rId21"/>
    <p:sldId id="595" r:id="rId22"/>
    <p:sldId id="596" r:id="rId23"/>
    <p:sldId id="607" r:id="rId24"/>
    <p:sldId id="608"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C934EDB-BCE3-4851-BE15-0F11C7878F50}">
          <p14:sldIdLst>
            <p14:sldId id="256"/>
            <p14:sldId id="257"/>
            <p14:sldId id="258"/>
            <p14:sldId id="259"/>
            <p14:sldId id="260"/>
            <p14:sldId id="261"/>
            <p14:sldId id="594"/>
          </p14:sldIdLst>
        </p14:section>
        <p14:section name="Untitled Section" id="{8FA55889-260D-43E1-9FF5-BA171D3378F5}">
          <p14:sldIdLst>
            <p14:sldId id="262"/>
            <p14:sldId id="600"/>
            <p14:sldId id="599"/>
            <p14:sldId id="598"/>
            <p14:sldId id="601"/>
            <p14:sldId id="602"/>
            <p14:sldId id="603"/>
            <p14:sldId id="609"/>
            <p14:sldId id="604"/>
            <p14:sldId id="264"/>
            <p14:sldId id="266"/>
            <p14:sldId id="267"/>
            <p14:sldId id="268"/>
            <p14:sldId id="595"/>
            <p14:sldId id="596"/>
            <p14:sldId id="607"/>
            <p14:sldId id="60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02" autoAdjust="0"/>
    <p:restoredTop sz="95033" autoAdjust="0"/>
  </p:normalViewPr>
  <p:slideViewPr>
    <p:cSldViewPr snapToGrid="0">
      <p:cViewPr varScale="1">
        <p:scale>
          <a:sx n="63" d="100"/>
          <a:sy n="63" d="100"/>
        </p:scale>
        <p:origin x="1214"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7A335A-4ED0-4E32-95C0-3B700651357B}" type="datetimeFigureOut">
              <a:rPr lang="en-GB" smtClean="0"/>
              <a:t>02/12/2025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9A1913-6DB5-475A-8BAA-6F28904B4740}" type="slidenum">
              <a:rPr lang="en-GB" smtClean="0"/>
              <a:t>‹#›</a:t>
            </a:fld>
            <a:endParaRPr lang="en-GB"/>
          </a:p>
        </p:txBody>
      </p:sp>
    </p:spTree>
    <p:extLst>
      <p:ext uri="{BB962C8B-B14F-4D97-AF65-F5344CB8AC3E}">
        <p14:creationId xmlns:p14="http://schemas.microsoft.com/office/powerpoint/2010/main" val="2559375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Söhne"/>
              </a:rPr>
              <a:t>When introducing yourself remember to Keep the introduction section concise but impactful. The goal is to establish trust and confidence in your ability to lead the business successfully. Remember to focus on relevant information that aligns with your business idea and creates a positive impression of you. You may include the following information.</a:t>
            </a:r>
          </a:p>
          <a:p>
            <a:endParaRPr lang="en-GB" b="0" i="0" dirty="0">
              <a:solidFill>
                <a:srgbClr val="000000"/>
              </a:solidFill>
              <a:effectLst/>
              <a:latin typeface="Söhne"/>
            </a:endParaRPr>
          </a:p>
          <a:p>
            <a:r>
              <a:rPr lang="en-GB" b="1" i="0" dirty="0">
                <a:solidFill>
                  <a:srgbClr val="000000"/>
                </a:solidFill>
                <a:effectLst/>
                <a:latin typeface="Söhne"/>
              </a:rPr>
              <a:t>Name and Role</a:t>
            </a:r>
            <a:r>
              <a:rPr lang="en-GB" b="0" i="0" dirty="0">
                <a:solidFill>
                  <a:srgbClr val="000000"/>
                </a:solidFill>
                <a:effectLst/>
                <a:latin typeface="Söhne"/>
              </a:rPr>
              <a:t>: Start by stating your name and your position or role in the company. If you are the founder or one of the key team members, mention your title (e.g., CEO, Co-founder).</a:t>
            </a:r>
          </a:p>
          <a:p>
            <a:endParaRPr lang="en-GB" b="0" i="0" dirty="0">
              <a:solidFill>
                <a:srgbClr val="000000"/>
              </a:solidFill>
              <a:effectLst/>
              <a:latin typeface="Söhne"/>
            </a:endParaRPr>
          </a:p>
          <a:p>
            <a:r>
              <a:rPr lang="en-GB" b="1" i="0" dirty="0">
                <a:solidFill>
                  <a:srgbClr val="000000"/>
                </a:solidFill>
                <a:effectLst/>
                <a:latin typeface="Söhne"/>
              </a:rPr>
              <a:t>Background and Experience</a:t>
            </a:r>
            <a:r>
              <a:rPr lang="en-GB" b="0" i="0" dirty="0">
                <a:solidFill>
                  <a:srgbClr val="000000"/>
                </a:solidFill>
                <a:effectLst/>
                <a:latin typeface="Söhne"/>
              </a:rPr>
              <a:t>: Briefly share your relevant background and experience. Highlight any expertise, qualifications, or achievements that demonstrate your capability to lead and execute the business idea effectively.</a:t>
            </a:r>
          </a:p>
          <a:p>
            <a:endParaRPr lang="en-GB" b="0" i="0" dirty="0">
              <a:solidFill>
                <a:srgbClr val="000000"/>
              </a:solidFill>
              <a:effectLst/>
              <a:latin typeface="Söhne"/>
            </a:endParaRPr>
          </a:p>
          <a:p>
            <a:r>
              <a:rPr lang="en-GB" b="1" i="0" dirty="0">
                <a:solidFill>
                  <a:srgbClr val="000000"/>
                </a:solidFill>
                <a:effectLst/>
                <a:latin typeface="Söhne"/>
              </a:rPr>
              <a:t>Passion and Motivation</a:t>
            </a:r>
            <a:r>
              <a:rPr lang="en-GB" b="0" i="0" dirty="0">
                <a:solidFill>
                  <a:srgbClr val="000000"/>
                </a:solidFill>
                <a:effectLst/>
                <a:latin typeface="Söhne"/>
              </a:rPr>
              <a:t>: Explain why you are passionate about the business and the problem you are solving. Share your vision for the company and what drives you to pursue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1" i="0" dirty="0">
                <a:solidFill>
                  <a:srgbClr val="000000"/>
                </a:solidFill>
                <a:effectLst/>
                <a:latin typeface="Söhne"/>
              </a:rPr>
              <a:t>Connection to the Industry</a:t>
            </a:r>
            <a:r>
              <a:rPr lang="en-GB" b="0" i="0" dirty="0">
                <a:solidFill>
                  <a:srgbClr val="000000"/>
                </a:solidFill>
                <a:effectLst/>
                <a:latin typeface="Söhne"/>
              </a:rPr>
              <a:t>: If you have a personal or professional connection to the industry in which your business operates, share that information. It could be an experience, personal story, or a passion for the industry that led you to start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0" i="0" dirty="0">
                <a:solidFill>
                  <a:srgbClr val="000000"/>
                </a:solidFill>
                <a:effectLst/>
                <a:latin typeface="Söhne"/>
              </a:rPr>
              <a:t>Keep the introduction section concise but impactful. The goal is to establish trust and confidence in your ability to lead the business successfully. Remember to focus on relevant information that aligns with your business idea and creates a positive impression of you and your team.</a:t>
            </a: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br>
              <a:rPr lang="en-GB" b="0" i="0" dirty="0">
                <a:solidFill>
                  <a:srgbClr val="000000"/>
                </a:solidFill>
                <a:effectLst/>
                <a:latin typeface="Söhne"/>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4</a:t>
            </a:fld>
            <a:endParaRPr lang="en-GB"/>
          </a:p>
        </p:txBody>
      </p:sp>
    </p:spTree>
    <p:extLst>
      <p:ext uri="{BB962C8B-B14F-4D97-AF65-F5344CB8AC3E}">
        <p14:creationId xmlns:p14="http://schemas.microsoft.com/office/powerpoint/2010/main" val="3254151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5</a:t>
            </a:fld>
            <a:endParaRPr lang="en-GB"/>
          </a:p>
        </p:txBody>
      </p:sp>
    </p:spTree>
    <p:extLst>
      <p:ext uri="{BB962C8B-B14F-4D97-AF65-F5344CB8AC3E}">
        <p14:creationId xmlns:p14="http://schemas.microsoft.com/office/powerpoint/2010/main" val="97600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week 3 slides: Legal format of Enterprises &amp; Building a Founding team</a:t>
            </a:r>
          </a:p>
        </p:txBody>
      </p:sp>
      <p:sp>
        <p:nvSpPr>
          <p:cNvPr id="4" name="Slide Number Placeholder 3"/>
          <p:cNvSpPr>
            <a:spLocks noGrp="1"/>
          </p:cNvSpPr>
          <p:nvPr>
            <p:ph type="sldNum" sz="quarter" idx="5"/>
          </p:nvPr>
        </p:nvSpPr>
        <p:spPr/>
        <p:txBody>
          <a:bodyPr/>
          <a:lstStyle/>
          <a:p>
            <a:fld id="{8F9A1913-6DB5-475A-8BAA-6F28904B4740}" type="slidenum">
              <a:rPr lang="en-GB" smtClean="0"/>
              <a:t>6</a:t>
            </a:fld>
            <a:endParaRPr lang="en-GB"/>
          </a:p>
        </p:txBody>
      </p:sp>
    </p:spTree>
    <p:extLst>
      <p:ext uri="{BB962C8B-B14F-4D97-AF65-F5344CB8AC3E}">
        <p14:creationId xmlns:p14="http://schemas.microsoft.com/office/powerpoint/2010/main" val="3364881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can use either MS Visio or MS Word to create this.</a:t>
            </a:r>
          </a:p>
        </p:txBody>
      </p:sp>
      <p:sp>
        <p:nvSpPr>
          <p:cNvPr id="4" name="Slide Number Placeholder 3"/>
          <p:cNvSpPr>
            <a:spLocks noGrp="1"/>
          </p:cNvSpPr>
          <p:nvPr>
            <p:ph type="sldNum" sz="quarter" idx="5"/>
          </p:nvPr>
        </p:nvSpPr>
        <p:spPr/>
        <p:txBody>
          <a:bodyPr/>
          <a:lstStyle/>
          <a:p>
            <a:fld id="{8F9A1913-6DB5-475A-8BAA-6F28904B4740}" type="slidenum">
              <a:rPr lang="en-GB" smtClean="0"/>
              <a:t>7</a:t>
            </a:fld>
            <a:endParaRPr lang="en-GB"/>
          </a:p>
        </p:txBody>
      </p:sp>
    </p:spTree>
    <p:extLst>
      <p:ext uri="{BB962C8B-B14F-4D97-AF65-F5344CB8AC3E}">
        <p14:creationId xmlns:p14="http://schemas.microsoft.com/office/powerpoint/2010/main" val="2327792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000000"/>
              </a:solidFill>
              <a:effectLst/>
              <a:latin typeface="Söhne"/>
            </a:endParaRPr>
          </a:p>
          <a:p>
            <a:br>
              <a:rPr lang="en-GB" dirty="0">
                <a:effectLst/>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8</a:t>
            </a:fld>
            <a:endParaRPr lang="en-GB"/>
          </a:p>
        </p:txBody>
      </p:sp>
    </p:spTree>
    <p:extLst>
      <p:ext uri="{BB962C8B-B14F-4D97-AF65-F5344CB8AC3E}">
        <p14:creationId xmlns:p14="http://schemas.microsoft.com/office/powerpoint/2010/main" val="619041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10</a:t>
            </a:fld>
            <a:endParaRPr lang="en-GB"/>
          </a:p>
        </p:txBody>
      </p:sp>
    </p:spTree>
    <p:extLst>
      <p:ext uri="{BB962C8B-B14F-4D97-AF65-F5344CB8AC3E}">
        <p14:creationId xmlns:p14="http://schemas.microsoft.com/office/powerpoint/2010/main" val="24034456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374151"/>
              </a:solidFill>
              <a:effectLst/>
              <a:latin typeface="Söhne"/>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17</a:t>
            </a:fld>
            <a:endParaRPr lang="en-GB"/>
          </a:p>
        </p:txBody>
      </p:sp>
    </p:spTree>
    <p:extLst>
      <p:ext uri="{BB962C8B-B14F-4D97-AF65-F5344CB8AC3E}">
        <p14:creationId xmlns:p14="http://schemas.microsoft.com/office/powerpoint/2010/main" val="3298051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highlight>
                  <a:srgbClr val="FFFF00"/>
                </a:highlight>
                <a:latin typeface="Aptos" panose="020B0004020202020204" pitchFamily="34" charset="0"/>
                <a:ea typeface="DengXian" panose="02010600030101010101" pitchFamily="2" charset="-122"/>
                <a:cs typeface="Times New Roman" panose="02020603050405020304" pitchFamily="18" charset="0"/>
              </a:rPr>
              <a:t>Investment needed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FF"/>
                </a:highlight>
                <a:latin typeface="Aptos" panose="020B0004020202020204" pitchFamily="34" charset="0"/>
                <a:ea typeface="DengXian" panose="02010600030101010101" pitchFamily="2" charset="-122"/>
                <a:cs typeface="Times New Roman" panose="02020603050405020304" pitchFamily="18" charset="0"/>
              </a:rPr>
              <a:t>Total Startup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00"/>
                </a:highlight>
                <a:latin typeface="Aptos" panose="020B0004020202020204" pitchFamily="34" charset="0"/>
                <a:ea typeface="DengXian" panose="02010600030101010101" pitchFamily="2" charset="-122"/>
                <a:cs typeface="Times New Roman" panose="02020603050405020304" pitchFamily="18" charset="0"/>
              </a:rPr>
              <a:t>Operational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a:effectLst/>
                <a:highlight>
                  <a:srgbClr val="FF00FF"/>
                </a:highlight>
                <a:latin typeface="Aptos" panose="020B0004020202020204" pitchFamily="34" charset="0"/>
                <a:ea typeface="DengXian" panose="02010600030101010101" pitchFamily="2" charset="-122"/>
                <a:cs typeface="Times New Roman" panose="02020603050405020304" pitchFamily="18" charset="0"/>
              </a:rPr>
              <a:t>Revenue</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 up to the break-even point</a:t>
            </a: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20</a:t>
            </a:fld>
            <a:endParaRPr lang="en-GB"/>
          </a:p>
        </p:txBody>
      </p:sp>
    </p:spTree>
    <p:extLst>
      <p:ext uri="{BB962C8B-B14F-4D97-AF65-F5344CB8AC3E}">
        <p14:creationId xmlns:p14="http://schemas.microsoft.com/office/powerpoint/2010/main" val="3412330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586706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968104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548586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C124A7F-636A-4441-8E5A-F364BBDE539F}" type="datetimeFigureOut">
              <a:rPr lang="en-GB" smtClean="0"/>
              <a:t>02/12/2025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374432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C124A7F-636A-4441-8E5A-F364BBDE539F}" type="datetimeFigureOut">
              <a:rPr lang="en-GB" smtClean="0"/>
              <a:t>02/12/2025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233641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339970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211694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492792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124A7F-636A-4441-8E5A-F364BBDE539F}" type="datetimeFigureOut">
              <a:rPr lang="en-GB" smtClean="0"/>
              <a:t>02/12/2025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897241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124A7F-636A-4441-8E5A-F364BBDE539F}" type="datetimeFigureOut">
              <a:rPr lang="en-GB" smtClean="0"/>
              <a:t>02/12/2025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188666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0557075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978058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7652403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C124A7F-636A-4441-8E5A-F364BBDE539F}" type="datetimeFigureOut">
              <a:rPr lang="en-GB" smtClean="0"/>
              <a:t>02/12/2025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688605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C124A7F-636A-4441-8E5A-F364BBDE539F}" type="datetimeFigureOut">
              <a:rPr lang="en-GB" smtClean="0"/>
              <a:t>02/12/2025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1989708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7822893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124A7F-636A-4441-8E5A-F364BBDE539F}" type="datetimeFigureOut">
              <a:rPr lang="en-GB" smtClean="0"/>
              <a:t>02/12/2025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093063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C124A7F-636A-4441-8E5A-F364BBDE539F}" type="datetimeFigureOut">
              <a:rPr lang="en-GB" smtClean="0"/>
              <a:t>02/12/2025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EC73818-8A25-48BB-BD29-7DA87A852273}" type="slidenum">
              <a:rPr lang="en-GB" smtClean="0"/>
              <a:t>‹#›</a:t>
            </a:fld>
            <a:endParaRPr lang="en-GB"/>
          </a:p>
        </p:txBody>
      </p:sp>
    </p:spTree>
    <p:extLst>
      <p:ext uri="{BB962C8B-B14F-4D97-AF65-F5344CB8AC3E}">
        <p14:creationId xmlns:p14="http://schemas.microsoft.com/office/powerpoint/2010/main" val="2864963229"/>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508E7-EE09-3285-416C-4FC3E6676B94}"/>
              </a:ext>
            </a:extLst>
          </p:cNvPr>
          <p:cNvSpPr>
            <a:spLocks noGrp="1"/>
          </p:cNvSpPr>
          <p:nvPr>
            <p:ph type="ctrTitle"/>
          </p:nvPr>
        </p:nvSpPr>
        <p:spPr>
          <a:xfrm>
            <a:off x="804672" y="1412489"/>
            <a:ext cx="2871095" cy="2156621"/>
          </a:xfrm>
        </p:spPr>
        <p:txBody>
          <a:bodyPr vert="horz" lIns="91440" tIns="45720" rIns="91440" bIns="45720" rtlCol="0" anchor="t">
            <a:normAutofit/>
          </a:bodyPr>
          <a:lstStyle/>
          <a:p>
            <a:pPr algn="l"/>
            <a:r>
              <a:rPr lang="en-US" sz="3600" b="1" kern="1200">
                <a:solidFill>
                  <a:srgbClr val="FFFFFF"/>
                </a:solidFill>
                <a:latin typeface="+mj-lt"/>
                <a:ea typeface="+mj-ea"/>
                <a:cs typeface="+mj-cs"/>
              </a:rPr>
              <a:t>Assessment Task 2</a:t>
            </a:r>
          </a:p>
        </p:txBody>
      </p:sp>
      <p:sp>
        <p:nvSpPr>
          <p:cNvPr id="3" name="Subtitle 2">
            <a:extLst>
              <a:ext uri="{FF2B5EF4-FFF2-40B4-BE49-F238E27FC236}">
                <a16:creationId xmlns:a16="http://schemas.microsoft.com/office/drawing/2014/main" id="{C7983A45-ACFA-A201-DF55-C3FDC03B715B}"/>
              </a:ext>
            </a:extLst>
          </p:cNvPr>
          <p:cNvSpPr>
            <a:spLocks noGrp="1"/>
          </p:cNvSpPr>
          <p:nvPr>
            <p:ph type="subTitle" idx="1"/>
          </p:nvPr>
        </p:nvSpPr>
        <p:spPr>
          <a:xfrm>
            <a:off x="5198993" y="1412489"/>
            <a:ext cx="2926080" cy="4363844"/>
          </a:xfrm>
        </p:spPr>
        <p:txBody>
          <a:bodyPr vert="horz" lIns="91440" tIns="45720" rIns="91440" bIns="45720" rtlCol="0">
            <a:normAutofit/>
          </a:bodyPr>
          <a:lstStyle/>
          <a:p>
            <a:pPr indent="-228600" algn="l">
              <a:buFont typeface="Arial" panose="020B0604020202020204" pitchFamily="34" charset="0"/>
              <a:buChar char="•"/>
            </a:pPr>
            <a:r>
              <a:rPr lang="en-US" sz="2000" b="1"/>
              <a:t>Presentation Template</a:t>
            </a:r>
          </a:p>
        </p:txBody>
      </p:sp>
      <p:sp>
        <p:nvSpPr>
          <p:cNvPr id="4" name="TextBox 3">
            <a:extLst>
              <a:ext uri="{FF2B5EF4-FFF2-40B4-BE49-F238E27FC236}">
                <a16:creationId xmlns:a16="http://schemas.microsoft.com/office/drawing/2014/main" id="{53777F1C-B44B-A193-8A06-0E783FADF3A6}"/>
              </a:ext>
            </a:extLst>
          </p:cNvPr>
          <p:cNvSpPr txBox="1"/>
          <p:nvPr/>
        </p:nvSpPr>
        <p:spPr>
          <a:xfrm>
            <a:off x="8451604" y="1412489"/>
            <a:ext cx="2926080" cy="436384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a:t>Enterprise and Entrepreneurship</a:t>
            </a:r>
          </a:p>
        </p:txBody>
      </p:sp>
    </p:spTree>
    <p:extLst>
      <p:ext uri="{BB962C8B-B14F-4D97-AF65-F5344CB8AC3E}">
        <p14:creationId xmlns:p14="http://schemas.microsoft.com/office/powerpoint/2010/main" val="400908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A1C7D-490A-FCDC-5862-E6085BB38967}"/>
              </a:ext>
            </a:extLst>
          </p:cNvPr>
          <p:cNvSpPr>
            <a:spLocks noGrp="1"/>
          </p:cNvSpPr>
          <p:nvPr>
            <p:ph type="title"/>
          </p:nvPr>
        </p:nvSpPr>
        <p:spPr>
          <a:xfrm>
            <a:off x="804672" y="1412489"/>
            <a:ext cx="2871095" cy="2156621"/>
          </a:xfrm>
        </p:spPr>
        <p:txBody>
          <a:bodyPr vert="horz" lIns="91440" tIns="45720" rIns="91440" bIns="45720" rtlCol="0" anchor="t">
            <a:normAutofit/>
          </a:bodyPr>
          <a:lstStyle/>
          <a:p>
            <a:r>
              <a:rPr lang="en-US" sz="3600" kern="1200" dirty="0">
                <a:solidFill>
                  <a:srgbClr val="FFFFFF"/>
                </a:solidFill>
                <a:latin typeface="+mj-lt"/>
                <a:ea typeface="+mj-ea"/>
                <a:cs typeface="+mj-cs"/>
              </a:rPr>
              <a:t>Business Plan</a:t>
            </a:r>
          </a:p>
        </p:txBody>
      </p:sp>
      <p:sp>
        <p:nvSpPr>
          <p:cNvPr id="3" name="Content Placeholder 2">
            <a:extLst>
              <a:ext uri="{FF2B5EF4-FFF2-40B4-BE49-F238E27FC236}">
                <a16:creationId xmlns:a16="http://schemas.microsoft.com/office/drawing/2014/main" id="{35B39730-A320-D7B7-CFA7-FEBDED203380}"/>
              </a:ext>
            </a:extLst>
          </p:cNvPr>
          <p:cNvSpPr>
            <a:spLocks noGrp="1"/>
          </p:cNvSpPr>
          <p:nvPr>
            <p:ph idx="1"/>
          </p:nvPr>
        </p:nvSpPr>
        <p:spPr>
          <a:xfrm>
            <a:off x="4388502" y="996852"/>
            <a:ext cx="2926080" cy="4363844"/>
          </a:xfrm>
        </p:spPr>
        <p:txBody>
          <a:bodyPr vert="horz" lIns="91440" tIns="45720" rIns="91440" bIns="45720" rtlCol="0">
            <a:normAutofit fontScale="62500" lnSpcReduction="20000"/>
          </a:bodyPr>
          <a:lstStyle/>
          <a:p>
            <a:r>
              <a:rPr lang="en-US" sz="3800" b="1" dirty="0"/>
              <a:t>Module Code: LCLM4006 / Weekdays Group 1</a:t>
            </a:r>
            <a:endParaRPr lang="en-US" sz="3800" dirty="0"/>
          </a:p>
          <a:p>
            <a:r>
              <a:rPr lang="en-US" sz="3800" b="1" dirty="0"/>
              <a:t>Student Name: Edilson Francisco De Oliveira</a:t>
            </a:r>
            <a:endParaRPr lang="en-US" sz="3800" dirty="0"/>
          </a:p>
          <a:p>
            <a:r>
              <a:rPr lang="en-US" sz="3800" b="1" dirty="0"/>
              <a:t>Student Number: 1818480</a:t>
            </a:r>
            <a:endParaRPr lang="en-US" sz="3800" dirty="0"/>
          </a:p>
          <a:p>
            <a:r>
              <a:rPr lang="en-US" sz="3800" b="1" dirty="0"/>
              <a:t>Lecture Name:  </a:t>
            </a:r>
            <a:r>
              <a:rPr lang="en-US" sz="3800" b="1" dirty="0" err="1"/>
              <a:t>Shengfeng</a:t>
            </a:r>
            <a:r>
              <a:rPr lang="en-US" sz="3800" b="1" dirty="0"/>
              <a:t> Mei</a:t>
            </a:r>
            <a:endParaRPr lang="en-US" sz="3800" dirty="0"/>
          </a:p>
          <a:p>
            <a:endParaRPr lang="en-US" sz="2000" dirty="0"/>
          </a:p>
        </p:txBody>
      </p:sp>
      <p:sp>
        <p:nvSpPr>
          <p:cNvPr id="4" name="TextBox 3">
            <a:extLst>
              <a:ext uri="{FF2B5EF4-FFF2-40B4-BE49-F238E27FC236}">
                <a16:creationId xmlns:a16="http://schemas.microsoft.com/office/drawing/2014/main" id="{34A4051A-3539-8A3B-0EEC-8B49820AF427}"/>
              </a:ext>
            </a:extLst>
          </p:cNvPr>
          <p:cNvSpPr txBox="1"/>
          <p:nvPr/>
        </p:nvSpPr>
        <p:spPr>
          <a:xfrm>
            <a:off x="8451604" y="1412489"/>
            <a:ext cx="2926080" cy="436384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b="1"/>
              <a:t>Slide 1 - cover page</a:t>
            </a:r>
          </a:p>
        </p:txBody>
      </p:sp>
    </p:spTree>
    <p:extLst>
      <p:ext uri="{BB962C8B-B14F-4D97-AF65-F5344CB8AC3E}">
        <p14:creationId xmlns:p14="http://schemas.microsoft.com/office/powerpoint/2010/main" val="383219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814FB2-2CDA-1252-EC0E-5A2D8190D60E}"/>
              </a:ext>
            </a:extLst>
          </p:cNvPr>
          <p:cNvSpPr txBox="1"/>
          <p:nvPr/>
        </p:nvSpPr>
        <p:spPr>
          <a:xfrm>
            <a:off x="466722" y="586855"/>
            <a:ext cx="3201366" cy="3387497"/>
          </a:xfrm>
          <a:prstGeom prst="rect">
            <a:avLst/>
          </a:prstGeom>
        </p:spPr>
        <p:txBody>
          <a:bodyPr vert="horz" lIns="91440" tIns="45720" rIns="91440" bIns="45720" rtlCol="0" anchor="b">
            <a:normAutofit/>
          </a:bodyPr>
          <a:lstStyle/>
          <a:p>
            <a:pPr algn="r">
              <a:lnSpc>
                <a:spcPct val="90000"/>
              </a:lnSpc>
              <a:spcBef>
                <a:spcPct val="0"/>
              </a:spcBef>
              <a:spcAft>
                <a:spcPts val="600"/>
              </a:spcAft>
            </a:pPr>
            <a:r>
              <a:rPr lang="en-US" sz="4000" b="1" kern="1200">
                <a:solidFill>
                  <a:srgbClr val="FFFFFF"/>
                </a:solidFill>
                <a:latin typeface="+mj-lt"/>
                <a:ea typeface="+mj-ea"/>
                <a:cs typeface="+mj-cs"/>
              </a:rPr>
              <a:t>Slide 2 - </a:t>
            </a:r>
            <a:r>
              <a:rPr lang="en-US" sz="4000" b="1" i="0" kern="1200">
                <a:solidFill>
                  <a:srgbClr val="FFFFFF"/>
                </a:solidFill>
                <a:effectLst/>
                <a:latin typeface="+mj-lt"/>
                <a:ea typeface="+mj-ea"/>
                <a:cs typeface="+mj-cs"/>
              </a:rPr>
              <a:t>Table of Contents</a:t>
            </a:r>
            <a:endParaRPr lang="en-US" sz="4000" kern="1200">
              <a:solidFill>
                <a:srgbClr val="FFFFFF"/>
              </a:solidFill>
              <a:latin typeface="+mj-lt"/>
              <a:ea typeface="+mj-ea"/>
              <a:cs typeface="+mj-cs"/>
            </a:endParaRPr>
          </a:p>
          <a:p>
            <a:pPr algn="r">
              <a:lnSpc>
                <a:spcPct val="90000"/>
              </a:lnSpc>
              <a:spcBef>
                <a:spcPct val="0"/>
              </a:spcBef>
              <a:spcAft>
                <a:spcPts val="600"/>
              </a:spcAft>
            </a:pPr>
            <a:endParaRPr lang="en-US" sz="4000" b="1" kern="1200">
              <a:solidFill>
                <a:srgbClr val="FFFFFF"/>
              </a:solidFill>
              <a:latin typeface="+mj-lt"/>
              <a:ea typeface="+mj-ea"/>
              <a:cs typeface="+mj-cs"/>
            </a:endParaRPr>
          </a:p>
        </p:txBody>
      </p:sp>
      <p:sp>
        <p:nvSpPr>
          <p:cNvPr id="3" name="Content Placeholder 2">
            <a:extLst>
              <a:ext uri="{FF2B5EF4-FFF2-40B4-BE49-F238E27FC236}">
                <a16:creationId xmlns:a16="http://schemas.microsoft.com/office/drawing/2014/main" id="{8C8635FF-B9DD-CA2B-F18A-8979D68BF37E}"/>
              </a:ext>
            </a:extLst>
          </p:cNvPr>
          <p:cNvSpPr>
            <a:spLocks noGrp="1"/>
          </p:cNvSpPr>
          <p:nvPr>
            <p:ph idx="1"/>
          </p:nvPr>
        </p:nvSpPr>
        <p:spPr>
          <a:xfrm>
            <a:off x="4810259" y="649480"/>
            <a:ext cx="6555347" cy="5546047"/>
          </a:xfrm>
        </p:spPr>
        <p:txBody>
          <a:bodyPr vert="horz" lIns="91440" tIns="45720" rIns="91440" bIns="45720" rtlCol="0" anchor="ctr">
            <a:normAutofit/>
          </a:bodyPr>
          <a:lstStyle/>
          <a:p>
            <a:r>
              <a:rPr lang="en-US" sz="1600" b="1" dirty="0"/>
              <a:t>Introduction</a:t>
            </a:r>
          </a:p>
          <a:p>
            <a:r>
              <a:rPr lang="en-US" sz="2000" b="1" dirty="0"/>
              <a:t>Overview</a:t>
            </a:r>
          </a:p>
          <a:p>
            <a:r>
              <a:rPr lang="en-US" sz="2000" b="1" dirty="0"/>
              <a:t>Business Idea Explanation</a:t>
            </a:r>
          </a:p>
          <a:p>
            <a:r>
              <a:rPr lang="en-US" sz="2000" b="1" dirty="0"/>
              <a:t>Legal Format and Management Structure</a:t>
            </a:r>
          </a:p>
          <a:p>
            <a:r>
              <a:rPr lang="en-US" sz="2000" b="1" dirty="0"/>
              <a:t>Design of Organizational Chart of my Startup</a:t>
            </a:r>
          </a:p>
          <a:p>
            <a:r>
              <a:rPr lang="en-US" sz="2000" b="1" dirty="0"/>
              <a:t>Pestel Analysis</a:t>
            </a:r>
          </a:p>
          <a:p>
            <a:r>
              <a:rPr lang="en-US" sz="2000" b="1" dirty="0"/>
              <a:t>Describe Marketing Approach</a:t>
            </a:r>
          </a:p>
          <a:p>
            <a:r>
              <a:rPr lang="en-US" sz="2000" b="1" dirty="0"/>
              <a:t>Funding Requirements and Allocation</a:t>
            </a:r>
          </a:p>
          <a:p>
            <a:r>
              <a:rPr lang="en-US" sz="2000" b="1" dirty="0"/>
              <a:t>Conclusion</a:t>
            </a:r>
          </a:p>
          <a:p>
            <a:r>
              <a:rPr lang="en-US" sz="2000" b="1" dirty="0"/>
              <a:t>References</a:t>
            </a:r>
          </a:p>
          <a:p>
            <a:endParaRPr lang="en-US" sz="2000" dirty="0"/>
          </a:p>
          <a:p>
            <a:endParaRPr lang="en-US" sz="2000" dirty="0"/>
          </a:p>
        </p:txBody>
      </p:sp>
    </p:spTree>
    <p:extLst>
      <p:ext uri="{BB962C8B-B14F-4D97-AF65-F5344CB8AC3E}">
        <p14:creationId xmlns:p14="http://schemas.microsoft.com/office/powerpoint/2010/main" val="1051806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957E82-7305-647C-4919-676C7AE35DAB}"/>
              </a:ext>
            </a:extLst>
          </p:cNvPr>
          <p:cNvSpPr txBox="1"/>
          <p:nvPr/>
        </p:nvSpPr>
        <p:spPr>
          <a:xfrm>
            <a:off x="466722" y="586855"/>
            <a:ext cx="3201366" cy="3387497"/>
          </a:xfrm>
          <a:prstGeom prst="rect">
            <a:avLst/>
          </a:prstGeom>
        </p:spPr>
        <p:txBody>
          <a:bodyPr vert="horz" lIns="91440" tIns="45720" rIns="91440" bIns="45720" rtlCol="0" anchor="b">
            <a:normAutofit/>
          </a:bodyPr>
          <a:lstStyle/>
          <a:p>
            <a:pPr algn="r">
              <a:lnSpc>
                <a:spcPct val="90000"/>
              </a:lnSpc>
              <a:spcBef>
                <a:spcPct val="0"/>
              </a:spcBef>
              <a:spcAft>
                <a:spcPts val="600"/>
              </a:spcAft>
            </a:pPr>
            <a:r>
              <a:rPr lang="en-US" sz="4000" b="1" i="0" kern="1200" dirty="0">
                <a:solidFill>
                  <a:srgbClr val="FFFFFF"/>
                </a:solidFill>
                <a:effectLst/>
                <a:latin typeface="+mj-lt"/>
                <a:ea typeface="+mj-ea"/>
                <a:cs typeface="+mj-cs"/>
              </a:rPr>
              <a:t>Introduction</a:t>
            </a:r>
            <a:endParaRPr lang="en-US" sz="4000" kern="1200" dirty="0">
              <a:solidFill>
                <a:srgbClr val="FFFFFF"/>
              </a:solidFill>
              <a:latin typeface="+mj-lt"/>
              <a:ea typeface="+mj-ea"/>
              <a:cs typeface="+mj-cs"/>
            </a:endParaRPr>
          </a:p>
          <a:p>
            <a:pPr algn="r">
              <a:lnSpc>
                <a:spcPct val="90000"/>
              </a:lnSpc>
              <a:spcBef>
                <a:spcPct val="0"/>
              </a:spcBef>
              <a:spcAft>
                <a:spcPts val="600"/>
              </a:spcAft>
            </a:pPr>
            <a:endParaRPr lang="en-US" sz="4000" b="1" kern="1200" dirty="0">
              <a:solidFill>
                <a:srgbClr val="FFFFFF"/>
              </a:solidFill>
              <a:latin typeface="+mj-lt"/>
              <a:ea typeface="+mj-ea"/>
              <a:cs typeface="+mj-cs"/>
            </a:endParaRPr>
          </a:p>
        </p:txBody>
      </p:sp>
      <p:sp>
        <p:nvSpPr>
          <p:cNvPr id="3" name="Content Placeholder 2">
            <a:extLst>
              <a:ext uri="{FF2B5EF4-FFF2-40B4-BE49-F238E27FC236}">
                <a16:creationId xmlns:a16="http://schemas.microsoft.com/office/drawing/2014/main" id="{0EBD14DB-EC94-B394-2340-BDCEC7C1CCFB}"/>
              </a:ext>
            </a:extLst>
          </p:cNvPr>
          <p:cNvSpPr>
            <a:spLocks noGrp="1"/>
          </p:cNvSpPr>
          <p:nvPr>
            <p:ph idx="1"/>
          </p:nvPr>
        </p:nvSpPr>
        <p:spPr>
          <a:xfrm>
            <a:off x="4810259" y="649480"/>
            <a:ext cx="6555347" cy="5546047"/>
          </a:xfrm>
        </p:spPr>
        <p:txBody>
          <a:bodyPr vert="horz" lIns="91440" tIns="45720" rIns="91440" bIns="45720" rtlCol="0" anchor="ctr">
            <a:normAutofit/>
          </a:bodyPr>
          <a:lstStyle/>
          <a:p>
            <a:r>
              <a:rPr lang="en-US" sz="1800" b="1" dirty="0"/>
              <a:t>My business idea focus in creating a unique fusion-food restaurant that blends diverse culinary traditions into innovative, flavorful dishes. The concept is built on combining the best elements of different international cuisine to offer customers an exciting and memorable dining experience. By merging cooking techniques, ingredients, and cultural influences, the restaurant aims to introduce new tastes while maintaining comfort, quality, and authenticity. </a:t>
            </a:r>
          </a:p>
          <a:p>
            <a:pPr marL="0"/>
            <a:endParaRPr lang="en-US" sz="1400" dirty="0"/>
          </a:p>
        </p:txBody>
      </p:sp>
    </p:spTree>
    <p:extLst>
      <p:ext uri="{BB962C8B-B14F-4D97-AF65-F5344CB8AC3E}">
        <p14:creationId xmlns:p14="http://schemas.microsoft.com/office/powerpoint/2010/main" val="355182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A16EA78-2872-4151-ACDE-85DE92917660}"/>
              </a:ext>
            </a:extLst>
          </p:cNvPr>
          <p:cNvSpPr txBox="1"/>
          <p:nvPr/>
        </p:nvSpPr>
        <p:spPr>
          <a:xfrm>
            <a:off x="1188069" y="381935"/>
            <a:ext cx="4008583" cy="597441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dirty="0">
                <a:solidFill>
                  <a:srgbClr val="FFFFFF"/>
                </a:solidFill>
                <a:latin typeface="+mj-lt"/>
                <a:ea typeface="+mj-ea"/>
                <a:cs typeface="+mj-cs"/>
              </a:rPr>
              <a:t>Section 1 - </a:t>
            </a:r>
            <a:r>
              <a:rPr lang="en-US" sz="4000" b="1" i="0" kern="1200" dirty="0">
                <a:solidFill>
                  <a:srgbClr val="FFFFFF"/>
                </a:solidFill>
                <a:effectLst/>
                <a:latin typeface="+mj-lt"/>
                <a:ea typeface="+mj-ea"/>
                <a:cs typeface="+mj-cs"/>
              </a:rPr>
              <a:t>Overview of the Business Idea</a:t>
            </a:r>
            <a:endParaRPr lang="en-US" sz="4000" b="1" kern="1200" dirty="0">
              <a:solidFill>
                <a:srgbClr val="FFFFFF"/>
              </a:solidFill>
              <a:latin typeface="+mj-lt"/>
              <a:ea typeface="+mj-ea"/>
              <a:cs typeface="+mj-cs"/>
            </a:endParaRPr>
          </a:p>
        </p:txBody>
      </p:sp>
      <p:sp>
        <p:nvSpPr>
          <p:cNvPr id="3" name="Content Placeholder 2">
            <a:extLst>
              <a:ext uri="{FF2B5EF4-FFF2-40B4-BE49-F238E27FC236}">
                <a16:creationId xmlns:a16="http://schemas.microsoft.com/office/drawing/2014/main" id="{995E1903-7C68-2C6F-2D1E-D8A37D30E636}"/>
              </a:ext>
            </a:extLst>
          </p:cNvPr>
          <p:cNvSpPr>
            <a:spLocks noGrp="1"/>
          </p:cNvSpPr>
          <p:nvPr>
            <p:ph idx="1"/>
          </p:nvPr>
        </p:nvSpPr>
        <p:spPr>
          <a:xfrm>
            <a:off x="6297233" y="518400"/>
            <a:ext cx="4771607" cy="5837949"/>
          </a:xfrm>
        </p:spPr>
        <p:txBody>
          <a:bodyPr vert="horz" lIns="91440" tIns="45720" rIns="91440" bIns="45720" rtlCol="0" anchor="ctr">
            <a:normAutofit lnSpcReduction="10000"/>
          </a:bodyPr>
          <a:lstStyle/>
          <a:p>
            <a:r>
              <a:rPr lang="en-US" sz="1800" b="1" dirty="0">
                <a:solidFill>
                  <a:schemeClr val="tx1">
                    <a:alpha val="80000"/>
                  </a:schemeClr>
                </a:solidFill>
              </a:rPr>
              <a:t>The idea is to provide a unique dining experience that combines flavors, cooking techniques, and ingredients from two different culinary traditions, offering customers creative, high-quality fusion dishes they can’t find elsewhere. </a:t>
            </a:r>
          </a:p>
          <a:p>
            <a:r>
              <a:rPr lang="en-US" sz="1800" b="1" dirty="0">
                <a:solidFill>
                  <a:schemeClr val="tx1">
                    <a:alpha val="80000"/>
                  </a:schemeClr>
                </a:solidFill>
              </a:rPr>
              <a:t>To make it easier to understand the concept of the main service is preparing and serving innovative meals that blend two cultural food styles in a restaurant, coffee shop or take way setting. </a:t>
            </a:r>
          </a:p>
          <a:p>
            <a:r>
              <a:rPr lang="en-US" sz="1800" b="1" dirty="0">
                <a:solidFill>
                  <a:schemeClr val="tx1">
                    <a:alpha val="80000"/>
                  </a:schemeClr>
                </a:solidFill>
              </a:rPr>
              <a:t>Example of the combination or fusion Italian and Japanese cuisine:</a:t>
            </a:r>
          </a:p>
          <a:p>
            <a:r>
              <a:rPr lang="en-US" sz="1800" b="1" dirty="0">
                <a:solidFill>
                  <a:schemeClr val="tx1">
                    <a:alpha val="80000"/>
                  </a:schemeClr>
                </a:solidFill>
              </a:rPr>
              <a:t>Business Idea: fusion of two different culture and cuisine styles: Italian and Japanese</a:t>
            </a:r>
          </a:p>
          <a:p>
            <a:r>
              <a:rPr lang="en-US" sz="1800" b="1" dirty="0">
                <a:solidFill>
                  <a:schemeClr val="tx1">
                    <a:alpha val="80000"/>
                  </a:schemeClr>
                </a:solidFill>
              </a:rPr>
              <a:t>Our mission is to provide a community hub that promotes well-being, play and healthy eating for families. </a:t>
            </a:r>
          </a:p>
          <a:p>
            <a:pPr marL="0"/>
            <a:endParaRPr lang="en-US" sz="1000" dirty="0">
              <a:solidFill>
                <a:schemeClr val="tx1">
                  <a:alpha val="80000"/>
                </a:schemeClr>
              </a:solidFill>
            </a:endParaRPr>
          </a:p>
        </p:txBody>
      </p:sp>
    </p:spTree>
    <p:extLst>
      <p:ext uri="{BB962C8B-B14F-4D97-AF65-F5344CB8AC3E}">
        <p14:creationId xmlns:p14="http://schemas.microsoft.com/office/powerpoint/2010/main" val="1434853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4F5224-38DF-9A0E-ED62-37C8785B3FBD}"/>
              </a:ext>
            </a:extLst>
          </p:cNvPr>
          <p:cNvSpPr txBox="1"/>
          <p:nvPr/>
        </p:nvSpPr>
        <p:spPr>
          <a:xfrm>
            <a:off x="1188069" y="381935"/>
            <a:ext cx="4008583" cy="597441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dirty="0">
                <a:solidFill>
                  <a:srgbClr val="FFFFFF"/>
                </a:solidFill>
                <a:latin typeface="+mj-lt"/>
                <a:ea typeface="+mj-ea"/>
                <a:cs typeface="+mj-cs"/>
              </a:rPr>
              <a:t>Section 2 - </a:t>
            </a:r>
            <a:r>
              <a:rPr lang="en-US" sz="4000" kern="1200" dirty="0">
                <a:solidFill>
                  <a:srgbClr val="FFFFFF"/>
                </a:solidFill>
                <a:latin typeface="+mj-lt"/>
                <a:ea typeface="+mj-ea"/>
                <a:cs typeface="+mj-cs"/>
              </a:rPr>
              <a:t>Legal Format and Management Structure</a:t>
            </a:r>
          </a:p>
          <a:p>
            <a:pPr>
              <a:lnSpc>
                <a:spcPct val="90000"/>
              </a:lnSpc>
              <a:spcBef>
                <a:spcPct val="0"/>
              </a:spcBef>
              <a:spcAft>
                <a:spcPts val="600"/>
              </a:spcAft>
            </a:pPr>
            <a:endParaRPr lang="en-US" sz="6200" b="1" kern="1200" dirty="0">
              <a:solidFill>
                <a:srgbClr val="FFFFFF"/>
              </a:solidFill>
              <a:latin typeface="+mj-lt"/>
              <a:ea typeface="+mj-ea"/>
              <a:cs typeface="+mj-cs"/>
            </a:endParaRPr>
          </a:p>
        </p:txBody>
      </p:sp>
      <p:sp>
        <p:nvSpPr>
          <p:cNvPr id="3" name="Content Placeholder 2">
            <a:extLst>
              <a:ext uri="{FF2B5EF4-FFF2-40B4-BE49-F238E27FC236}">
                <a16:creationId xmlns:a16="http://schemas.microsoft.com/office/drawing/2014/main" id="{A156C52F-D988-84DD-FE73-C0508DC81AED}"/>
              </a:ext>
            </a:extLst>
          </p:cNvPr>
          <p:cNvSpPr>
            <a:spLocks noGrp="1"/>
          </p:cNvSpPr>
          <p:nvPr>
            <p:ph idx="1"/>
          </p:nvPr>
        </p:nvSpPr>
        <p:spPr>
          <a:xfrm>
            <a:off x="6297233" y="518400"/>
            <a:ext cx="4771607" cy="5837949"/>
          </a:xfrm>
        </p:spPr>
        <p:txBody>
          <a:bodyPr vert="horz" lIns="91440" tIns="45720" rIns="91440" bIns="45720" rtlCol="0" anchor="ctr">
            <a:normAutofit fontScale="77500" lnSpcReduction="20000"/>
          </a:bodyPr>
          <a:lstStyle/>
          <a:p>
            <a:endParaRPr lang="en-US" sz="1100" dirty="0">
              <a:solidFill>
                <a:schemeClr val="tx1">
                  <a:alpha val="80000"/>
                </a:schemeClr>
              </a:solidFill>
            </a:endParaRPr>
          </a:p>
          <a:p>
            <a:r>
              <a:rPr lang="en-US" sz="2600" b="1" dirty="0">
                <a:solidFill>
                  <a:schemeClr val="tx1">
                    <a:alpha val="80000"/>
                  </a:schemeClr>
                </a:solidFill>
              </a:rPr>
              <a:t>Starting a restaurant in UK, the most suitable legal structure is usually a Private When Limited Company (Ltd)</a:t>
            </a:r>
          </a:p>
          <a:p>
            <a:r>
              <a:rPr lang="en-US" sz="2600" b="1" dirty="0">
                <a:solidFill>
                  <a:schemeClr val="tx1">
                    <a:alpha val="80000"/>
                  </a:schemeClr>
                </a:solidFill>
              </a:rPr>
              <a:t>The benefits:</a:t>
            </a:r>
          </a:p>
          <a:p>
            <a:r>
              <a:rPr lang="en-US" sz="2600" b="1" dirty="0">
                <a:solidFill>
                  <a:schemeClr val="tx1">
                    <a:alpha val="80000"/>
                  </a:schemeClr>
                </a:solidFill>
              </a:rPr>
              <a:t>. Limited liability: your personal assets are protected if the business faces debts.</a:t>
            </a:r>
          </a:p>
          <a:p>
            <a:r>
              <a:rPr lang="en-US" sz="2600" b="1" dirty="0">
                <a:solidFill>
                  <a:schemeClr val="tx1">
                    <a:alpha val="80000"/>
                  </a:schemeClr>
                </a:solidFill>
              </a:rPr>
              <a:t>. Professional image: suppliers, investors, and landlords prefer trading with Ltd companies.</a:t>
            </a:r>
          </a:p>
          <a:p>
            <a:r>
              <a:rPr lang="en-US" sz="2600" b="1" dirty="0">
                <a:solidFill>
                  <a:schemeClr val="tx1">
                    <a:alpha val="80000"/>
                  </a:schemeClr>
                </a:solidFill>
              </a:rPr>
              <a:t>. Tax efficiency: You can pay yourself through a mix of salary and dividends.</a:t>
            </a:r>
          </a:p>
          <a:p>
            <a:r>
              <a:rPr lang="en-US" sz="2600" b="1" dirty="0">
                <a:solidFill>
                  <a:schemeClr val="tx1">
                    <a:alpha val="80000"/>
                  </a:schemeClr>
                </a:solidFill>
              </a:rPr>
              <a:t>. Easier to raise investment: You can add shareholders as the business grows.</a:t>
            </a:r>
          </a:p>
          <a:p>
            <a:pPr marL="0"/>
            <a:br>
              <a:rPr lang="en-US" sz="1500" b="1" dirty="0">
                <a:solidFill>
                  <a:schemeClr val="tx1">
                    <a:alpha val="80000"/>
                  </a:schemeClr>
                </a:solidFill>
              </a:rPr>
            </a:br>
            <a:endParaRPr lang="en-US" sz="1500" b="1" dirty="0">
              <a:solidFill>
                <a:schemeClr val="tx1">
                  <a:alpha val="80000"/>
                </a:schemeClr>
              </a:solidFill>
            </a:endParaRPr>
          </a:p>
          <a:p>
            <a:endParaRPr lang="en-US" sz="1100" dirty="0">
              <a:solidFill>
                <a:schemeClr val="tx1">
                  <a:alpha val="80000"/>
                </a:schemeClr>
              </a:solidFill>
            </a:endParaRPr>
          </a:p>
        </p:txBody>
      </p:sp>
    </p:spTree>
    <p:extLst>
      <p:ext uri="{BB962C8B-B14F-4D97-AF65-F5344CB8AC3E}">
        <p14:creationId xmlns:p14="http://schemas.microsoft.com/office/powerpoint/2010/main" val="416694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F78E2-EAFE-AE2C-35B9-A1C18FCF434D}"/>
              </a:ext>
            </a:extLst>
          </p:cNvPr>
          <p:cNvSpPr>
            <a:spLocks noGrp="1"/>
          </p:cNvSpPr>
          <p:nvPr>
            <p:ph type="title"/>
          </p:nvPr>
        </p:nvSpPr>
        <p:spPr>
          <a:xfrm>
            <a:off x="699713" y="248038"/>
            <a:ext cx="7063721" cy="1159200"/>
          </a:xfrm>
        </p:spPr>
        <p:txBody>
          <a:bodyPr vert="horz" lIns="91440" tIns="45720" rIns="91440" bIns="45720" rtlCol="0" anchor="ctr">
            <a:normAutofit fontScale="90000"/>
          </a:bodyPr>
          <a:lstStyle/>
          <a:p>
            <a:r>
              <a:rPr lang="en-US" sz="3700" kern="1200">
                <a:solidFill>
                  <a:srgbClr val="FFFFFF"/>
                </a:solidFill>
                <a:latin typeface="+mj-lt"/>
                <a:ea typeface="+mj-ea"/>
                <a:cs typeface="+mj-cs"/>
              </a:rPr>
              <a:t>Example: An organisational chart of a restaurant</a:t>
            </a:r>
          </a:p>
        </p:txBody>
      </p:sp>
      <p:pic>
        <p:nvPicPr>
          <p:cNvPr id="10" name="Content Placeholder 9" descr="A diagram of a company&#10;&#10;Description automatically generated">
            <a:extLst>
              <a:ext uri="{FF2B5EF4-FFF2-40B4-BE49-F238E27FC236}">
                <a16:creationId xmlns:a16="http://schemas.microsoft.com/office/drawing/2014/main" id="{7405701F-6ED6-621D-05BA-77F07CCF94B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103313" y="2529130"/>
            <a:ext cx="8947150" cy="3242777"/>
          </a:xfrm>
          <a:prstGeom prst="rect">
            <a:avLst/>
          </a:prstGeom>
        </p:spPr>
      </p:pic>
      <p:sp>
        <p:nvSpPr>
          <p:cNvPr id="4" name="Slide Number Placeholder 3">
            <a:extLst>
              <a:ext uri="{FF2B5EF4-FFF2-40B4-BE49-F238E27FC236}">
                <a16:creationId xmlns:a16="http://schemas.microsoft.com/office/drawing/2014/main" id="{A6085429-DA6B-D929-A9B1-EA640DF4F5BC}"/>
              </a:ext>
            </a:extLst>
          </p:cNvPr>
          <p:cNvSpPr>
            <a:spLocks noGrp="1"/>
          </p:cNvSpPr>
          <p:nvPr>
            <p:ph type="sldNum" sz="quarter" idx="12"/>
          </p:nvPr>
        </p:nvSpPr>
        <p:spPr>
          <a:xfrm>
            <a:off x="11704319" y="6455664"/>
            <a:ext cx="448056" cy="365125"/>
          </a:xfrm>
        </p:spPr>
        <p:txBody>
          <a:bodyPr vert="horz" lIns="91440" tIns="45720" rIns="91440" bIns="45720" rtlCol="0" anchor="ctr">
            <a:normAutofit/>
          </a:bodyPr>
          <a:lstStyle/>
          <a:p>
            <a:pPr>
              <a:spcAft>
                <a:spcPts val="600"/>
              </a:spcAft>
            </a:pPr>
            <a:fld id="{C3F65BB1-9206-4D7F-97F9-47DCC7DC6334}" type="slidenum">
              <a:rPr lang="en-US" sz="1100">
                <a:solidFill>
                  <a:schemeClr val="tx1">
                    <a:lumMod val="50000"/>
                    <a:lumOff val="50000"/>
                  </a:schemeClr>
                </a:solidFill>
              </a:rPr>
              <a:pPr>
                <a:spcAft>
                  <a:spcPts val="600"/>
                </a:spcAft>
              </a:pPr>
              <a:t>7</a:t>
            </a:fld>
            <a:endParaRPr lang="en-US" sz="1100">
              <a:solidFill>
                <a:schemeClr val="tx1">
                  <a:lumMod val="50000"/>
                  <a:lumOff val="50000"/>
                </a:schemeClr>
              </a:solidFill>
            </a:endParaRPr>
          </a:p>
        </p:txBody>
      </p:sp>
    </p:spTree>
    <p:extLst>
      <p:ext uri="{BB962C8B-B14F-4D97-AF65-F5344CB8AC3E}">
        <p14:creationId xmlns:p14="http://schemas.microsoft.com/office/powerpoint/2010/main" val="3648504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AE524EC-8A55-86DF-0737-E65537CD5B3E}"/>
              </a:ext>
            </a:extLst>
          </p:cNvPr>
          <p:cNvSpPr>
            <a:spLocks noGrp="1"/>
          </p:cNvSpPr>
          <p:nvPr>
            <p:ph type="title"/>
          </p:nvPr>
        </p:nvSpPr>
        <p:spPr>
          <a:xfrm>
            <a:off x="964788" y="804333"/>
            <a:ext cx="3391900" cy="5249334"/>
          </a:xfrm>
        </p:spPr>
        <p:txBody>
          <a:bodyPr>
            <a:normAutofit/>
          </a:bodyPr>
          <a:lstStyle/>
          <a:p>
            <a:pPr algn="r"/>
            <a:r>
              <a:rPr lang="en-GB" sz="4000" b="1" dirty="0">
                <a:solidFill>
                  <a:srgbClr val="FFFFFF"/>
                </a:solidFill>
              </a:rPr>
              <a:t>Section 3: PESTEL ANALISYS</a:t>
            </a:r>
          </a:p>
        </p:txBody>
      </p:sp>
      <p:sp>
        <p:nvSpPr>
          <p:cNvPr id="17" name="Content Placeholder 2">
            <a:extLst>
              <a:ext uri="{FF2B5EF4-FFF2-40B4-BE49-F238E27FC236}">
                <a16:creationId xmlns:a16="http://schemas.microsoft.com/office/drawing/2014/main" id="{A18FDE8E-B325-0DB0-C8C4-FBDD3F35941C}"/>
              </a:ext>
            </a:extLst>
          </p:cNvPr>
          <p:cNvSpPr>
            <a:spLocks noGrp="1"/>
          </p:cNvSpPr>
          <p:nvPr>
            <p:ph idx="1"/>
          </p:nvPr>
        </p:nvSpPr>
        <p:spPr>
          <a:xfrm>
            <a:off x="4951048" y="804333"/>
            <a:ext cx="6306003" cy="5249334"/>
          </a:xfrm>
        </p:spPr>
        <p:txBody>
          <a:bodyPr anchor="ctr">
            <a:normAutofit/>
          </a:bodyPr>
          <a:lstStyle/>
          <a:p>
            <a:r>
              <a:rPr lang="en-GB" sz="1800" b="1" dirty="0"/>
              <a:t>PESTEL ANALISYS</a:t>
            </a:r>
          </a:p>
          <a:p>
            <a:r>
              <a:rPr lang="en-GB" sz="1800" b="1" dirty="0"/>
              <a:t>1- Political factors:</a:t>
            </a:r>
            <a:endParaRPr lang="en-GB" sz="1800" dirty="0"/>
          </a:p>
          <a:p>
            <a:r>
              <a:rPr lang="en-GB" sz="1800" dirty="0"/>
              <a:t>. Government grants/support for small business and hospitality.</a:t>
            </a:r>
          </a:p>
          <a:p>
            <a:r>
              <a:rPr lang="en-GB" sz="1800" dirty="0"/>
              <a:t>Political conditions influence how my restaurant operates, especially through government policies and local council regulations. Licensing requirements for food safety. Alcohol sales and opening hours directly affect my ability to trade</a:t>
            </a:r>
            <a:r>
              <a:rPr lang="en-GB" sz="1500" dirty="0"/>
              <a:t>.</a:t>
            </a:r>
          </a:p>
          <a:p>
            <a:endParaRPr lang="en-GB" sz="1000" dirty="0"/>
          </a:p>
        </p:txBody>
      </p:sp>
    </p:spTree>
    <p:extLst>
      <p:ext uri="{BB962C8B-B14F-4D97-AF65-F5344CB8AC3E}">
        <p14:creationId xmlns:p14="http://schemas.microsoft.com/office/powerpoint/2010/main" val="1481281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295D1-1AA0-99A0-34FB-460C309DABCD}"/>
              </a:ext>
            </a:extLst>
          </p:cNvPr>
          <p:cNvSpPr>
            <a:spLocks noGrp="1"/>
          </p:cNvSpPr>
          <p:nvPr>
            <p:ph type="title"/>
          </p:nvPr>
        </p:nvSpPr>
        <p:spPr>
          <a:xfrm>
            <a:off x="964788" y="804333"/>
            <a:ext cx="3391900" cy="5249334"/>
          </a:xfrm>
        </p:spPr>
        <p:txBody>
          <a:bodyPr>
            <a:normAutofit/>
          </a:bodyPr>
          <a:lstStyle/>
          <a:p>
            <a:pPr algn="r"/>
            <a:r>
              <a:rPr lang="en-GB" sz="4000" b="1" dirty="0">
                <a:solidFill>
                  <a:srgbClr val="FFFFFF"/>
                </a:solidFill>
              </a:rPr>
              <a:t>Section 3: PESTEL ANALISYS</a:t>
            </a:r>
          </a:p>
        </p:txBody>
      </p:sp>
      <p:sp>
        <p:nvSpPr>
          <p:cNvPr id="3" name="Content Placeholder 2">
            <a:extLst>
              <a:ext uri="{FF2B5EF4-FFF2-40B4-BE49-F238E27FC236}">
                <a16:creationId xmlns:a16="http://schemas.microsoft.com/office/drawing/2014/main" id="{03AFE188-9AC3-306B-F842-39CCB1383C49}"/>
              </a:ext>
            </a:extLst>
          </p:cNvPr>
          <p:cNvSpPr>
            <a:spLocks noGrp="1"/>
          </p:cNvSpPr>
          <p:nvPr>
            <p:ph idx="1"/>
          </p:nvPr>
        </p:nvSpPr>
        <p:spPr>
          <a:xfrm>
            <a:off x="5252954" y="606213"/>
            <a:ext cx="6306003" cy="5249334"/>
          </a:xfrm>
        </p:spPr>
        <p:txBody>
          <a:bodyPr anchor="ctr">
            <a:normAutofit/>
          </a:bodyPr>
          <a:lstStyle/>
          <a:p>
            <a:r>
              <a:rPr lang="en-GB" sz="1800" b="1" dirty="0"/>
              <a:t>2- Economic Factors:</a:t>
            </a:r>
            <a:endParaRPr lang="en-GB" sz="1800" dirty="0"/>
          </a:p>
          <a:p>
            <a:r>
              <a:rPr lang="en-GB" sz="1800" dirty="0"/>
              <a:t>Cost of ingredients, inflation, interest rates, energy bills, employment costs, and consumer spending power.</a:t>
            </a:r>
          </a:p>
          <a:p>
            <a:r>
              <a:rPr lang="en-GB" sz="1800" dirty="0"/>
              <a:t>Economic conditions play a major role in customers spending habits and restaurant profitability. During periods of inflation or rising living costs, customers may reduce eating-out frequency, which affect sales. On the positive side, a growing economy with a higher disposable income can boost more demand.</a:t>
            </a:r>
          </a:p>
          <a:p>
            <a:endParaRPr lang="en-GB" sz="900" dirty="0"/>
          </a:p>
        </p:txBody>
      </p:sp>
    </p:spTree>
    <p:extLst>
      <p:ext uri="{BB962C8B-B14F-4D97-AF65-F5344CB8AC3E}">
        <p14:creationId xmlns:p14="http://schemas.microsoft.com/office/powerpoint/2010/main" val="3273249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B5586-2C3A-1655-3679-B6FEE682985F}"/>
              </a:ext>
            </a:extLst>
          </p:cNvPr>
          <p:cNvSpPr>
            <a:spLocks noGrp="1"/>
          </p:cNvSpPr>
          <p:nvPr>
            <p:ph type="title"/>
          </p:nvPr>
        </p:nvSpPr>
        <p:spPr>
          <a:xfrm>
            <a:off x="964788" y="804333"/>
            <a:ext cx="3391900" cy="5249334"/>
          </a:xfrm>
        </p:spPr>
        <p:txBody>
          <a:bodyPr>
            <a:normAutofit/>
          </a:bodyPr>
          <a:lstStyle/>
          <a:p>
            <a:pPr algn="r"/>
            <a:r>
              <a:rPr lang="en-GB" sz="4000" b="1" dirty="0">
                <a:solidFill>
                  <a:srgbClr val="FFFFFF"/>
                </a:solidFill>
              </a:rPr>
              <a:t>Section 3: PESTEL ANALISYS</a:t>
            </a:r>
          </a:p>
        </p:txBody>
      </p:sp>
      <p:sp>
        <p:nvSpPr>
          <p:cNvPr id="3" name="Content Placeholder 2">
            <a:extLst>
              <a:ext uri="{FF2B5EF4-FFF2-40B4-BE49-F238E27FC236}">
                <a16:creationId xmlns:a16="http://schemas.microsoft.com/office/drawing/2014/main" id="{62F758A5-35E7-D588-477A-DAF6F85E59B8}"/>
              </a:ext>
            </a:extLst>
          </p:cNvPr>
          <p:cNvSpPr>
            <a:spLocks noGrp="1"/>
          </p:cNvSpPr>
          <p:nvPr>
            <p:ph idx="1"/>
          </p:nvPr>
        </p:nvSpPr>
        <p:spPr>
          <a:xfrm>
            <a:off x="4951048" y="804333"/>
            <a:ext cx="6306003" cy="5249334"/>
          </a:xfrm>
        </p:spPr>
        <p:txBody>
          <a:bodyPr anchor="ctr">
            <a:normAutofit/>
          </a:bodyPr>
          <a:lstStyle/>
          <a:p>
            <a:r>
              <a:rPr lang="en-GB" sz="1800" b="1" dirty="0"/>
              <a:t>3- Social Factors:</a:t>
            </a:r>
            <a:endParaRPr lang="en-GB" sz="1800" dirty="0"/>
          </a:p>
          <a:p>
            <a:r>
              <a:rPr lang="en-GB" sz="1800" dirty="0"/>
              <a:t>. Trends in food preferences, lifestyle changes, demographics, cultural diversity, and consumer expectations for service quality.</a:t>
            </a:r>
          </a:p>
          <a:p>
            <a:r>
              <a:rPr lang="en-GB" sz="1800" b="1" dirty="0"/>
              <a:t>Opportunities:</a:t>
            </a:r>
            <a:endParaRPr lang="en-GB" sz="1800" dirty="0"/>
          </a:p>
          <a:p>
            <a:r>
              <a:rPr lang="en-GB" sz="1800" dirty="0"/>
              <a:t>. Growing demands for fusion cuisine, healthy eating, vegan options, and cultural foods. Social trends strongly support a fusion-food business because consumers today are more open to multicultural dining.</a:t>
            </a:r>
          </a:p>
          <a:p>
            <a:r>
              <a:rPr lang="en-GB" sz="1800" dirty="0"/>
              <a:t>. Younger customers prefer unique dining experiences and social media culture increases the demand for visually appealing, innovative dishes an advantage fusion restaurant.</a:t>
            </a:r>
          </a:p>
          <a:p>
            <a:endParaRPr lang="en-GB" sz="1000" dirty="0"/>
          </a:p>
        </p:txBody>
      </p:sp>
    </p:spTree>
    <p:extLst>
      <p:ext uri="{BB962C8B-B14F-4D97-AF65-F5344CB8AC3E}">
        <p14:creationId xmlns:p14="http://schemas.microsoft.com/office/powerpoint/2010/main" val="2196876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7E391-B94F-F226-DD5C-1B0A1EA9FC5E}"/>
              </a:ext>
            </a:extLst>
          </p:cNvPr>
          <p:cNvSpPr>
            <a:spLocks noGrp="1"/>
          </p:cNvSpPr>
          <p:nvPr>
            <p:ph type="title"/>
          </p:nvPr>
        </p:nvSpPr>
        <p:spPr>
          <a:xfrm>
            <a:off x="964788" y="804333"/>
            <a:ext cx="3391900" cy="5249334"/>
          </a:xfrm>
        </p:spPr>
        <p:txBody>
          <a:bodyPr>
            <a:normAutofit/>
          </a:bodyPr>
          <a:lstStyle/>
          <a:p>
            <a:pPr algn="r"/>
            <a:r>
              <a:rPr lang="en-GB" sz="4000" b="1" dirty="0">
                <a:solidFill>
                  <a:srgbClr val="FFFFFF"/>
                </a:solidFill>
              </a:rPr>
              <a:t>Section3: PESTEL ANALISYS</a:t>
            </a:r>
          </a:p>
        </p:txBody>
      </p:sp>
      <p:sp>
        <p:nvSpPr>
          <p:cNvPr id="3" name="Content Placeholder 2">
            <a:extLst>
              <a:ext uri="{FF2B5EF4-FFF2-40B4-BE49-F238E27FC236}">
                <a16:creationId xmlns:a16="http://schemas.microsoft.com/office/drawing/2014/main" id="{870E72FF-8550-E9D5-CCFC-0056931A8F3B}"/>
              </a:ext>
            </a:extLst>
          </p:cNvPr>
          <p:cNvSpPr>
            <a:spLocks noGrp="1"/>
          </p:cNvSpPr>
          <p:nvPr>
            <p:ph idx="1"/>
          </p:nvPr>
        </p:nvSpPr>
        <p:spPr>
          <a:xfrm>
            <a:off x="5316808" y="386322"/>
            <a:ext cx="6306003" cy="5249334"/>
          </a:xfrm>
        </p:spPr>
        <p:txBody>
          <a:bodyPr anchor="ctr">
            <a:normAutofit/>
          </a:bodyPr>
          <a:lstStyle/>
          <a:p>
            <a:r>
              <a:rPr lang="en-GB" sz="1800" b="1" dirty="0"/>
              <a:t>4- Technological Factors:</a:t>
            </a:r>
            <a:endParaRPr lang="en-GB" sz="1800" dirty="0"/>
          </a:p>
          <a:p>
            <a:r>
              <a:rPr lang="en-GB" sz="1800" dirty="0"/>
              <a:t>Online ordering, digital payments, reservation apps, food delivery platforms, kitchen technology. Technology affects how business operates, markets itself, and serves customers. Online booking systems, digital payments, and delivery platforms expand the restaurant reach and improve convenience.</a:t>
            </a:r>
          </a:p>
          <a:p>
            <a:r>
              <a:rPr lang="en-GB" sz="1800" b="1" dirty="0"/>
              <a:t>Opportunities:</a:t>
            </a:r>
            <a:endParaRPr lang="en-GB" sz="1800" dirty="0"/>
          </a:p>
          <a:p>
            <a:r>
              <a:rPr lang="en-GB" sz="1800" dirty="0"/>
              <a:t>. Use delivery apps (UBER Eats, Deliveroo) to reach more customers.</a:t>
            </a:r>
          </a:p>
          <a:p>
            <a:r>
              <a:rPr lang="en-GB" sz="1800" dirty="0"/>
              <a:t>. Digital marketing can attract local customers cheaply.</a:t>
            </a:r>
          </a:p>
          <a:p>
            <a:r>
              <a:rPr lang="en-GB" sz="1800" dirty="0"/>
              <a:t>. POS systems improve speed and accuracy</a:t>
            </a:r>
          </a:p>
          <a:p>
            <a:r>
              <a:rPr lang="en-GB" sz="1800" dirty="0"/>
              <a:t>. Technology costs (subscriptions, upgrades).</a:t>
            </a:r>
          </a:p>
          <a:p>
            <a:r>
              <a:rPr lang="en-GB" sz="1800" dirty="0"/>
              <a:t>. High reliance on online reviews</a:t>
            </a:r>
            <a:r>
              <a:rPr lang="en-GB" sz="1400" dirty="0"/>
              <a:t>.</a:t>
            </a:r>
          </a:p>
          <a:p>
            <a:endParaRPr lang="en-GB" sz="1400" dirty="0"/>
          </a:p>
          <a:p>
            <a:endParaRPr lang="en-GB" sz="1000" dirty="0"/>
          </a:p>
        </p:txBody>
      </p:sp>
    </p:spTree>
    <p:extLst>
      <p:ext uri="{BB962C8B-B14F-4D97-AF65-F5344CB8AC3E}">
        <p14:creationId xmlns:p14="http://schemas.microsoft.com/office/powerpoint/2010/main" val="1078513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0EAD1-7530-9522-3574-6C5D9E518D52}"/>
              </a:ext>
            </a:extLst>
          </p:cNvPr>
          <p:cNvSpPr>
            <a:spLocks noGrp="1"/>
          </p:cNvSpPr>
          <p:nvPr>
            <p:ph type="title"/>
          </p:nvPr>
        </p:nvSpPr>
        <p:spPr>
          <a:xfrm>
            <a:off x="964788" y="804333"/>
            <a:ext cx="3391900" cy="5249334"/>
          </a:xfrm>
        </p:spPr>
        <p:txBody>
          <a:bodyPr>
            <a:normAutofit/>
          </a:bodyPr>
          <a:lstStyle/>
          <a:p>
            <a:pPr algn="r"/>
            <a:r>
              <a:rPr lang="en-GB" sz="4000" b="1" dirty="0">
                <a:solidFill>
                  <a:srgbClr val="FFFFFF"/>
                </a:solidFill>
              </a:rPr>
              <a:t>Section 3: PESTEL ANALISYS</a:t>
            </a:r>
          </a:p>
        </p:txBody>
      </p:sp>
      <p:sp>
        <p:nvSpPr>
          <p:cNvPr id="3" name="Content Placeholder 2">
            <a:extLst>
              <a:ext uri="{FF2B5EF4-FFF2-40B4-BE49-F238E27FC236}">
                <a16:creationId xmlns:a16="http://schemas.microsoft.com/office/drawing/2014/main" id="{3C6BA68E-9BF4-05E3-D7BB-66FC55C5FA6F}"/>
              </a:ext>
            </a:extLst>
          </p:cNvPr>
          <p:cNvSpPr>
            <a:spLocks noGrp="1"/>
          </p:cNvSpPr>
          <p:nvPr>
            <p:ph idx="1"/>
          </p:nvPr>
        </p:nvSpPr>
        <p:spPr>
          <a:xfrm>
            <a:off x="5619084" y="426720"/>
            <a:ext cx="6306003" cy="5716693"/>
          </a:xfrm>
        </p:spPr>
        <p:txBody>
          <a:bodyPr anchor="ctr">
            <a:normAutofit/>
          </a:bodyPr>
          <a:lstStyle/>
          <a:p>
            <a:r>
              <a:rPr lang="en-GB" sz="1800" b="1" dirty="0"/>
              <a:t>5- Environmental Factors:</a:t>
            </a:r>
            <a:endParaRPr lang="en-GB" sz="1800" dirty="0"/>
          </a:p>
          <a:p>
            <a:r>
              <a:rPr lang="en-GB" sz="1800" dirty="0"/>
              <a:t>Sustainability, waste management, recycling, and energy use. The environmental considerations affect the sourcing of ingredients, waste management, and energy usage. There is growing customer expectation for sustainability, including local sourcing , recyclable packaging, and reducing food waste. </a:t>
            </a:r>
          </a:p>
          <a:p>
            <a:r>
              <a:rPr lang="en-GB" sz="1800" b="1" dirty="0"/>
              <a:t>Opportunities:</a:t>
            </a:r>
            <a:endParaRPr lang="en-GB" sz="1800" dirty="0"/>
          </a:p>
          <a:p>
            <a:r>
              <a:rPr lang="en-GB" sz="1800" dirty="0"/>
              <a:t>. Consumers prefer eco-friendly and locally sourced food.</a:t>
            </a:r>
          </a:p>
          <a:p>
            <a:r>
              <a:rPr lang="en-GB" sz="1800" dirty="0"/>
              <a:t>. Reducing waste lowers costs.</a:t>
            </a:r>
          </a:p>
          <a:p>
            <a:endParaRPr lang="en-GB" sz="1200" dirty="0"/>
          </a:p>
        </p:txBody>
      </p:sp>
    </p:spTree>
    <p:extLst>
      <p:ext uri="{BB962C8B-B14F-4D97-AF65-F5344CB8AC3E}">
        <p14:creationId xmlns:p14="http://schemas.microsoft.com/office/powerpoint/2010/main" val="1517396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F5924-FE0B-C895-BD62-0B9BCC58676B}"/>
              </a:ext>
            </a:extLst>
          </p:cNvPr>
          <p:cNvSpPr>
            <a:spLocks noGrp="1"/>
          </p:cNvSpPr>
          <p:nvPr>
            <p:ph type="title"/>
          </p:nvPr>
        </p:nvSpPr>
        <p:spPr>
          <a:xfrm>
            <a:off x="964788" y="804333"/>
            <a:ext cx="3391900" cy="5249334"/>
          </a:xfrm>
        </p:spPr>
        <p:txBody>
          <a:bodyPr>
            <a:normAutofit/>
          </a:bodyPr>
          <a:lstStyle/>
          <a:p>
            <a:pPr algn="r"/>
            <a:r>
              <a:rPr lang="en-GB" sz="4000" b="1" dirty="0">
                <a:solidFill>
                  <a:srgbClr val="FFFFFF"/>
                </a:solidFill>
              </a:rPr>
              <a:t>Section 3: PESTEL ANALISYS</a:t>
            </a:r>
          </a:p>
        </p:txBody>
      </p:sp>
      <p:sp>
        <p:nvSpPr>
          <p:cNvPr id="3" name="Content Placeholder 2">
            <a:extLst>
              <a:ext uri="{FF2B5EF4-FFF2-40B4-BE49-F238E27FC236}">
                <a16:creationId xmlns:a16="http://schemas.microsoft.com/office/drawing/2014/main" id="{DA250796-C2E4-9B27-C0A2-020A6E1B9B5D}"/>
              </a:ext>
            </a:extLst>
          </p:cNvPr>
          <p:cNvSpPr>
            <a:spLocks noGrp="1"/>
          </p:cNvSpPr>
          <p:nvPr>
            <p:ph idx="1"/>
          </p:nvPr>
        </p:nvSpPr>
        <p:spPr>
          <a:xfrm>
            <a:off x="4951048" y="804333"/>
            <a:ext cx="6306003" cy="5249334"/>
          </a:xfrm>
        </p:spPr>
        <p:txBody>
          <a:bodyPr anchor="ctr">
            <a:normAutofit fontScale="92500" lnSpcReduction="10000"/>
          </a:bodyPr>
          <a:lstStyle/>
          <a:p>
            <a:pPr marL="1225296" lvl="8" indent="0">
              <a:buNone/>
            </a:pPr>
            <a:r>
              <a:rPr lang="en-GB" sz="1800" b="1" dirty="0"/>
              <a:t>6- Legal Factors:</a:t>
            </a:r>
            <a:endParaRPr lang="en-GB" sz="1800" dirty="0"/>
          </a:p>
          <a:p>
            <a:r>
              <a:rPr lang="en-GB" sz="1800" dirty="0"/>
              <a:t>Employment law, minimum wage, allergen labelling, food hygiene regulations, and insurance requirements. The restaurant most comply with strict legal requirements such a food safety regulations, health and hygiene standards, employment laws, and allergen disclosure.</a:t>
            </a:r>
          </a:p>
          <a:p>
            <a:r>
              <a:rPr lang="en-GB" sz="1800" b="1" dirty="0"/>
              <a:t>Opportunities:</a:t>
            </a:r>
            <a:endParaRPr lang="en-GB" sz="1800" dirty="0"/>
          </a:p>
          <a:p>
            <a:r>
              <a:rPr lang="en-GB" sz="1800" dirty="0"/>
              <a:t>. Clear legal compliance builds customer trust.</a:t>
            </a:r>
          </a:p>
          <a:p>
            <a:r>
              <a:rPr lang="en-GB" sz="1800" dirty="0"/>
              <a:t>. Proper contracts protect the business.</a:t>
            </a:r>
          </a:p>
          <a:p>
            <a:r>
              <a:rPr lang="en-GB" sz="1800" b="1" dirty="0"/>
              <a:t>Threats: </a:t>
            </a:r>
            <a:endParaRPr lang="en-GB" sz="1800" dirty="0"/>
          </a:p>
          <a:p>
            <a:r>
              <a:rPr lang="en-GB" sz="1800" dirty="0"/>
              <a:t>. Penalties for poor hygiene or incorrect allergen information.</a:t>
            </a:r>
          </a:p>
          <a:p>
            <a:r>
              <a:rPr lang="en-GB" sz="1800" dirty="0"/>
              <a:t>. Employment disputes.</a:t>
            </a:r>
          </a:p>
          <a:p>
            <a:r>
              <a:rPr lang="en-GB" sz="1800" b="1" dirty="0"/>
              <a:t>Impact on Business: </a:t>
            </a:r>
            <a:endParaRPr lang="en-GB" sz="1800" dirty="0"/>
          </a:p>
          <a:p>
            <a:r>
              <a:rPr lang="en-GB" sz="1800" dirty="0"/>
              <a:t>You must meet all legal obligations to avoid fines or closures</a:t>
            </a:r>
          </a:p>
        </p:txBody>
      </p:sp>
    </p:spTree>
    <p:extLst>
      <p:ext uri="{BB962C8B-B14F-4D97-AF65-F5344CB8AC3E}">
        <p14:creationId xmlns:p14="http://schemas.microsoft.com/office/powerpoint/2010/main" val="1203193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611DC-1412-A168-9469-85A9EAE028C1}"/>
              </a:ext>
            </a:extLst>
          </p:cNvPr>
          <p:cNvSpPr>
            <a:spLocks noGrp="1"/>
          </p:cNvSpPr>
          <p:nvPr>
            <p:ph type="title"/>
          </p:nvPr>
        </p:nvSpPr>
        <p:spPr>
          <a:xfrm>
            <a:off x="1024128" y="548640"/>
            <a:ext cx="9720072" cy="1536192"/>
          </a:xfrm>
        </p:spPr>
        <p:txBody>
          <a:bodyPr>
            <a:normAutofit/>
          </a:bodyPr>
          <a:lstStyle/>
          <a:p>
            <a:r>
              <a:rPr lang="en-GB" sz="4000" dirty="0"/>
              <a:t>Section 4: MARKENTIN STRATEGIES</a:t>
            </a:r>
          </a:p>
        </p:txBody>
      </p:sp>
      <p:sp>
        <p:nvSpPr>
          <p:cNvPr id="3" name="Content Placeholder 2">
            <a:extLst>
              <a:ext uri="{FF2B5EF4-FFF2-40B4-BE49-F238E27FC236}">
                <a16:creationId xmlns:a16="http://schemas.microsoft.com/office/drawing/2014/main" id="{A52A1A0F-DD43-5271-C8C2-2A073CB267B8}"/>
              </a:ext>
            </a:extLst>
          </p:cNvPr>
          <p:cNvSpPr>
            <a:spLocks noGrp="1"/>
          </p:cNvSpPr>
          <p:nvPr>
            <p:ph idx="1"/>
          </p:nvPr>
        </p:nvSpPr>
        <p:spPr>
          <a:xfrm>
            <a:off x="1024128" y="1737360"/>
            <a:ext cx="9720073" cy="4983480"/>
          </a:xfrm>
        </p:spPr>
        <p:txBody>
          <a:bodyPr>
            <a:normAutofit fontScale="25000" lnSpcReduction="20000"/>
          </a:bodyPr>
          <a:lstStyle/>
          <a:p>
            <a:pPr marL="0" indent="0">
              <a:buNone/>
            </a:pPr>
            <a:r>
              <a:rPr lang="en-GB" dirty="0"/>
              <a:t>      </a:t>
            </a:r>
            <a:endParaRPr lang="en-GB" sz="7200" dirty="0"/>
          </a:p>
          <a:p>
            <a:r>
              <a:rPr lang="en-GB" sz="7200" b="1" dirty="0"/>
              <a:t>1- Market Segmentation</a:t>
            </a:r>
            <a:r>
              <a:rPr lang="en-GB" sz="7200" dirty="0"/>
              <a:t> enables the business to divide the broader market into smaller, more manageable customers, applied across demographic, psychographic, geographic and behavioural:</a:t>
            </a:r>
          </a:p>
          <a:p>
            <a:r>
              <a:rPr lang="en-GB" sz="7200" b="1" dirty="0"/>
              <a:t>A-Demographics:</a:t>
            </a:r>
            <a:endParaRPr lang="en-GB" sz="7200" dirty="0"/>
          </a:p>
          <a:p>
            <a:r>
              <a:rPr lang="en-GB" sz="7200" b="1" dirty="0"/>
              <a:t>. </a:t>
            </a:r>
            <a:r>
              <a:rPr lang="en-GB" sz="7200" dirty="0"/>
              <a:t>Age: 20-45 years old (with a middle-income profile), that’s include students, professionals and workers who frequently dine out and all genders.</a:t>
            </a:r>
          </a:p>
          <a:p>
            <a:r>
              <a:rPr lang="en-GB" sz="7200" b="1" dirty="0"/>
              <a:t>B-Psychographic:</a:t>
            </a:r>
            <a:r>
              <a:rPr lang="en-GB" sz="7200" dirty="0"/>
              <a:t> </a:t>
            </a:r>
          </a:p>
          <a:p>
            <a:r>
              <a:rPr lang="en-GB" sz="7200" dirty="0"/>
              <a:t>. Basic is based in the lifestyle, social status and Values and beliefs.</a:t>
            </a:r>
          </a:p>
          <a:p>
            <a:r>
              <a:rPr lang="en-GB" sz="7200" b="1" dirty="0"/>
              <a:t>C- Geographic:</a:t>
            </a:r>
            <a:endParaRPr lang="en-GB" sz="7200" dirty="0"/>
          </a:p>
          <a:p>
            <a:r>
              <a:rPr lang="en-GB" sz="7200" dirty="0"/>
              <a:t>. The focus is the residents and business general public around the restaurant, and tourists.</a:t>
            </a:r>
          </a:p>
          <a:p>
            <a:pPr marL="0" indent="0">
              <a:buNone/>
            </a:pPr>
            <a:r>
              <a:rPr lang="en-GB" sz="7200" b="1" dirty="0"/>
              <a:t>D- Behavioural:</a:t>
            </a:r>
            <a:endParaRPr lang="en-GB" sz="7200" dirty="0"/>
          </a:p>
          <a:p>
            <a:r>
              <a:rPr lang="en-GB" sz="7200" dirty="0"/>
              <a:t>. Customers who eat out frequently.</a:t>
            </a:r>
          </a:p>
          <a:p>
            <a:r>
              <a:rPr lang="en-GB" sz="7200" dirty="0"/>
              <a:t>. People who engage with restaurants on social media platforms.</a:t>
            </a:r>
          </a:p>
          <a:p>
            <a:r>
              <a:rPr lang="en-GB" sz="7200" dirty="0"/>
              <a:t>. Customers who care about good service, speed, presentation and quality.</a:t>
            </a:r>
          </a:p>
          <a:p>
            <a:endParaRPr lang="en-GB" dirty="0"/>
          </a:p>
        </p:txBody>
      </p:sp>
    </p:spTree>
    <p:extLst>
      <p:ext uri="{BB962C8B-B14F-4D97-AF65-F5344CB8AC3E}">
        <p14:creationId xmlns:p14="http://schemas.microsoft.com/office/powerpoint/2010/main" val="41657799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686EF-F707-D07A-EF4E-D05DDF8748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F0906E-A180-0494-CEA0-B08CEBC6C796}"/>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5844147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16672-0A6A-6156-9CA8-BB57CFEA53BB}"/>
              </a:ext>
            </a:extLst>
          </p:cNvPr>
          <p:cNvSpPr>
            <a:spLocks noGrp="1"/>
          </p:cNvSpPr>
          <p:nvPr>
            <p:ph type="title"/>
          </p:nvPr>
        </p:nvSpPr>
        <p:spPr/>
        <p:txBody>
          <a:bodyPr/>
          <a:lstStyle/>
          <a:p>
            <a:r>
              <a:rPr lang="en-GB" dirty="0"/>
              <a:t>Section 4: MARKETING STRATEGIES </a:t>
            </a:r>
          </a:p>
        </p:txBody>
      </p:sp>
      <p:sp>
        <p:nvSpPr>
          <p:cNvPr id="3" name="Content Placeholder 2">
            <a:extLst>
              <a:ext uri="{FF2B5EF4-FFF2-40B4-BE49-F238E27FC236}">
                <a16:creationId xmlns:a16="http://schemas.microsoft.com/office/drawing/2014/main" id="{860C7994-9629-D2CE-F393-65AF8BD52F78}"/>
              </a:ext>
            </a:extLst>
          </p:cNvPr>
          <p:cNvSpPr>
            <a:spLocks noGrp="1"/>
          </p:cNvSpPr>
          <p:nvPr>
            <p:ph idx="1"/>
          </p:nvPr>
        </p:nvSpPr>
        <p:spPr/>
        <p:txBody>
          <a:bodyPr>
            <a:normAutofit/>
          </a:bodyPr>
          <a:lstStyle/>
          <a:p>
            <a:r>
              <a:rPr lang="en-GB" b="1" dirty="0"/>
              <a:t>2. Targeting (selected primary audience), will be:</a:t>
            </a:r>
            <a:endParaRPr lang="en-GB" dirty="0"/>
          </a:p>
          <a:p>
            <a:r>
              <a:rPr lang="en-GB" b="1" dirty="0"/>
              <a:t>Young professionals and students aged 20-40 who enjoy modern, creative food and regularly dine out.</a:t>
            </a:r>
          </a:p>
          <a:p>
            <a:endParaRPr lang="en-GB" dirty="0"/>
          </a:p>
          <a:p>
            <a:r>
              <a:rPr lang="en-GB" b="1" dirty="0"/>
              <a:t>3. Positioning (Define your unique value proposition [UVP])</a:t>
            </a:r>
            <a:endParaRPr lang="en-GB" dirty="0"/>
          </a:p>
          <a:p>
            <a:r>
              <a:rPr lang="en-GB" b="1" dirty="0"/>
              <a:t>“A modern fusion restaurant offering fresh, creative dishes that blend international flavours with local ingredients bringing a unique, affordable and memorable dining experience.”</a:t>
            </a:r>
          </a:p>
          <a:p>
            <a:endParaRPr lang="en-GB" dirty="0"/>
          </a:p>
        </p:txBody>
      </p:sp>
    </p:spTree>
    <p:extLst>
      <p:ext uri="{BB962C8B-B14F-4D97-AF65-F5344CB8AC3E}">
        <p14:creationId xmlns:p14="http://schemas.microsoft.com/office/powerpoint/2010/main" val="28392157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02D8C8-03B0-FF56-CFE5-5F25280332B8}"/>
              </a:ext>
            </a:extLst>
          </p:cNvPr>
          <p:cNvSpPr>
            <a:spLocks noGrp="1"/>
          </p:cNvSpPr>
          <p:nvPr>
            <p:ph idx="1"/>
          </p:nvPr>
        </p:nvSpPr>
        <p:spPr>
          <a:xfrm>
            <a:off x="838200" y="1175112"/>
            <a:ext cx="10515600" cy="4683443"/>
          </a:xfrm>
        </p:spPr>
        <p:txBody>
          <a:bodyPr>
            <a:normAutofit/>
          </a:bodyPr>
          <a:lstStyle/>
          <a:p>
            <a:r>
              <a:rPr lang="en-GB" b="1" dirty="0"/>
              <a:t>1- Total Funding Required</a:t>
            </a:r>
            <a:endParaRPr lang="en-GB" dirty="0"/>
          </a:p>
          <a:p>
            <a:r>
              <a:rPr lang="en-GB" dirty="0"/>
              <a:t>To launch the fusion-food restaurant, the total estimated funding required is: £145,000</a:t>
            </a:r>
          </a:p>
          <a:p>
            <a:r>
              <a:rPr lang="en-GB" dirty="0"/>
              <a:t>This amount covers startup costs, initial operating costs, and sufficient working capital for the first six months while the business establishes its customer base. </a:t>
            </a:r>
          </a:p>
          <a:p>
            <a:r>
              <a:rPr lang="en-GB" b="1" dirty="0"/>
              <a:t>2- Allocation of Funds</a:t>
            </a:r>
          </a:p>
          <a:p>
            <a:r>
              <a:rPr lang="en-GB" b="1" dirty="0"/>
              <a:t>2.1 Startups Costs</a:t>
            </a:r>
            <a:endParaRPr lang="en-GB" dirty="0"/>
          </a:p>
          <a:p>
            <a:r>
              <a:rPr lang="en-GB" b="1" dirty="0"/>
              <a:t>These are one-time expenses required to prepare the business for opening.</a:t>
            </a:r>
            <a:endParaRPr lang="en-GB" dirty="0"/>
          </a:p>
          <a:p>
            <a:endParaRPr lang="en-GB" dirty="0"/>
          </a:p>
          <a:p>
            <a:pPr algn="l">
              <a:buFont typeface="Arial" panose="020B0604020202020204" pitchFamily="34" charset="0"/>
              <a:buChar char="•"/>
            </a:pPr>
            <a:endParaRPr lang="en-GB" dirty="0"/>
          </a:p>
        </p:txBody>
      </p:sp>
      <p:sp>
        <p:nvSpPr>
          <p:cNvPr id="4" name="TextBox 3">
            <a:extLst>
              <a:ext uri="{FF2B5EF4-FFF2-40B4-BE49-F238E27FC236}">
                <a16:creationId xmlns:a16="http://schemas.microsoft.com/office/drawing/2014/main" id="{BD088BB7-3F9E-6D74-6077-0A34CDDDE233}"/>
              </a:ext>
            </a:extLst>
          </p:cNvPr>
          <p:cNvSpPr txBox="1"/>
          <p:nvPr/>
        </p:nvSpPr>
        <p:spPr>
          <a:xfrm>
            <a:off x="838200" y="510760"/>
            <a:ext cx="11030712" cy="584775"/>
          </a:xfrm>
          <a:prstGeom prst="rect">
            <a:avLst/>
          </a:prstGeom>
          <a:noFill/>
        </p:spPr>
        <p:txBody>
          <a:bodyPr wrap="square" rtlCol="0">
            <a:spAutoFit/>
          </a:bodyPr>
          <a:lstStyle/>
          <a:p>
            <a:r>
              <a:rPr lang="en-GB" sz="3200" b="1" dirty="0"/>
              <a:t>Section 5 - </a:t>
            </a:r>
            <a:r>
              <a:rPr lang="en-GB" sz="3200" b="1" i="0" dirty="0">
                <a:solidFill>
                  <a:srgbClr val="374151"/>
                </a:solidFill>
                <a:effectLst/>
                <a:latin typeface="Söhne"/>
              </a:rPr>
              <a:t>Funding Requirements and Allocation</a:t>
            </a:r>
            <a:endParaRPr lang="en-GB" sz="3200" b="1" dirty="0"/>
          </a:p>
        </p:txBody>
      </p:sp>
    </p:spTree>
    <p:extLst>
      <p:ext uri="{BB962C8B-B14F-4D97-AF65-F5344CB8AC3E}">
        <p14:creationId xmlns:p14="http://schemas.microsoft.com/office/powerpoint/2010/main" val="32783033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8" name="Content Placeholder 17">
            <a:extLst>
              <a:ext uri="{FF2B5EF4-FFF2-40B4-BE49-F238E27FC236}">
                <a16:creationId xmlns:a16="http://schemas.microsoft.com/office/drawing/2014/main" id="{EDB7D940-9471-2A98-B574-2AF50C7EB093}"/>
              </a:ext>
            </a:extLst>
          </p:cNvPr>
          <p:cNvGraphicFramePr>
            <a:graphicFrameLocks noGrp="1"/>
          </p:cNvGraphicFramePr>
          <p:nvPr>
            <p:ph idx="1"/>
            <p:extLst>
              <p:ext uri="{D42A27DB-BD31-4B8C-83A1-F6EECF244321}">
                <p14:modId xmlns:p14="http://schemas.microsoft.com/office/powerpoint/2010/main" val="3281925928"/>
              </p:ext>
            </p:extLst>
          </p:nvPr>
        </p:nvGraphicFramePr>
        <p:xfrm>
          <a:off x="1023938" y="1219200"/>
          <a:ext cx="9720260" cy="4907280"/>
        </p:xfrm>
        <a:graphic>
          <a:graphicData uri="http://schemas.openxmlformats.org/drawingml/2006/table">
            <a:tbl>
              <a:tblPr firstRow="1" bandRow="1">
                <a:tableStyleId>{F5AB1C69-6EDB-4FF4-983F-18BD219EF322}</a:tableStyleId>
              </a:tblPr>
              <a:tblGrid>
                <a:gridCol w="1944052">
                  <a:extLst>
                    <a:ext uri="{9D8B030D-6E8A-4147-A177-3AD203B41FA5}">
                      <a16:colId xmlns:a16="http://schemas.microsoft.com/office/drawing/2014/main" val="822561796"/>
                    </a:ext>
                  </a:extLst>
                </a:gridCol>
                <a:gridCol w="1944052">
                  <a:extLst>
                    <a:ext uri="{9D8B030D-6E8A-4147-A177-3AD203B41FA5}">
                      <a16:colId xmlns:a16="http://schemas.microsoft.com/office/drawing/2014/main" val="3804479221"/>
                    </a:ext>
                  </a:extLst>
                </a:gridCol>
                <a:gridCol w="1944052">
                  <a:extLst>
                    <a:ext uri="{9D8B030D-6E8A-4147-A177-3AD203B41FA5}">
                      <a16:colId xmlns:a16="http://schemas.microsoft.com/office/drawing/2014/main" val="1600917040"/>
                    </a:ext>
                  </a:extLst>
                </a:gridCol>
                <a:gridCol w="1944052">
                  <a:extLst>
                    <a:ext uri="{9D8B030D-6E8A-4147-A177-3AD203B41FA5}">
                      <a16:colId xmlns:a16="http://schemas.microsoft.com/office/drawing/2014/main" val="2110870873"/>
                    </a:ext>
                  </a:extLst>
                </a:gridCol>
                <a:gridCol w="1944052">
                  <a:extLst>
                    <a:ext uri="{9D8B030D-6E8A-4147-A177-3AD203B41FA5}">
                      <a16:colId xmlns:a16="http://schemas.microsoft.com/office/drawing/2014/main" val="3265805089"/>
                    </a:ext>
                  </a:extLst>
                </a:gridCol>
              </a:tblGrid>
              <a:tr h="701040">
                <a:tc>
                  <a:txBody>
                    <a:bodyPr/>
                    <a:lstStyle/>
                    <a:p>
                      <a:r>
                        <a:rPr lang="en-GB" dirty="0"/>
                        <a:t>STARTUP COSTS</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r>
                        <a:rPr lang="en-GB" dirty="0"/>
                        <a:t>ESTIMATED COSTS (£)</a:t>
                      </a:r>
                    </a:p>
                  </a:txBody>
                  <a:tcPr/>
                </a:tc>
                <a:extLst>
                  <a:ext uri="{0D108BD9-81ED-4DB2-BD59-A6C34878D82A}">
                    <a16:rowId xmlns:a16="http://schemas.microsoft.com/office/drawing/2014/main" val="2083729377"/>
                  </a:ext>
                </a:extLst>
              </a:tr>
              <a:tr h="701040">
                <a:tc>
                  <a:txBody>
                    <a:bodyPr/>
                    <a:lstStyle/>
                    <a:p>
                      <a:pPr>
                        <a:lnSpc>
                          <a:spcPct val="115000"/>
                        </a:lnSpc>
                        <a:spcAft>
                          <a:spcPts val="800"/>
                        </a:spcAft>
                        <a:buNone/>
                      </a:pPr>
                      <a:r>
                        <a:rPr lang="en-GB" sz="1200" b="1" kern="100" dirty="0">
                          <a:solidFill>
                            <a:srgbClr val="3A3A3A"/>
                          </a:solidFill>
                          <a:effectLst/>
                          <a:latin typeface="Aptos" panose="020B0004020202020204" pitchFamily="34" charset="0"/>
                          <a:ea typeface="Aptos" panose="020B0004020202020204" pitchFamily="34" charset="0"/>
                          <a:cs typeface="Times New Roman" panose="02020603050405020304" pitchFamily="18" charset="0"/>
                        </a:rPr>
                        <a:t>Lease deposit and legal fees</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tc>
                  <a:txBody>
                    <a:bodyPr/>
                    <a:lstStyle/>
                    <a:p>
                      <a:endParaRPr lang="en-GB" dirty="0"/>
                    </a:p>
                  </a:txBody>
                  <a:tcPr/>
                </a:tc>
                <a:tc>
                  <a:txBody>
                    <a:bodyPr/>
                    <a:lstStyle/>
                    <a:p>
                      <a:endParaRPr lang="en-GB"/>
                    </a:p>
                  </a:txBody>
                  <a:tcPr/>
                </a:tc>
                <a:tc>
                  <a:txBody>
                    <a:bodyPr/>
                    <a:lstStyle/>
                    <a:p>
                      <a:pPr>
                        <a:lnSpc>
                          <a:spcPct val="115000"/>
                        </a:lnSpc>
                        <a:spcAft>
                          <a:spcPts val="800"/>
                        </a:spcAft>
                        <a:buNone/>
                      </a:pPr>
                      <a:r>
                        <a:rPr lang="en-GB" sz="1200" b="1" kern="100" dirty="0">
                          <a:solidFill>
                            <a:srgbClr val="3A3A3A"/>
                          </a:solidFill>
                          <a:effectLst/>
                          <a:latin typeface="Aptos" panose="020B0004020202020204" pitchFamily="34" charset="0"/>
                          <a:ea typeface="Aptos" panose="020B0004020202020204" pitchFamily="34" charset="0"/>
                          <a:cs typeface="Times New Roman" panose="02020603050405020304" pitchFamily="18" charset="0"/>
                        </a:rPr>
                        <a:t>£18,000</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0653110"/>
                  </a:ext>
                </a:extLst>
              </a:tr>
              <a:tr h="701040">
                <a:tc>
                  <a:txBody>
                    <a:bodyPr/>
                    <a:lstStyle/>
                    <a:p>
                      <a:pPr>
                        <a:lnSpc>
                          <a:spcPct val="115000"/>
                        </a:lnSpc>
                        <a:spcAft>
                          <a:spcPts val="800"/>
                        </a:spcAft>
                        <a:buNone/>
                      </a:pPr>
                      <a:r>
                        <a:rPr lang="en-GB" sz="1200" b="1" kern="100">
                          <a:solidFill>
                            <a:srgbClr val="3A3A3A"/>
                          </a:solidFill>
                          <a:effectLst/>
                          <a:latin typeface="Aptos" panose="020B0004020202020204" pitchFamily="34" charset="0"/>
                          <a:ea typeface="Aptos" panose="020B0004020202020204" pitchFamily="34" charset="0"/>
                          <a:cs typeface="Times New Roman" panose="02020603050405020304" pitchFamily="18" charset="0"/>
                        </a:rPr>
                        <a:t>Restaurant renovation and interior design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dirty="0"/>
                    </a:p>
                  </a:txBody>
                  <a:tcPr/>
                </a:tc>
                <a:tc>
                  <a:txBody>
                    <a:bodyPr/>
                    <a:lstStyle/>
                    <a:p>
                      <a:endParaRPr lang="en-GB"/>
                    </a:p>
                  </a:txBody>
                  <a:tcPr/>
                </a:tc>
                <a:tc>
                  <a:txBody>
                    <a:bodyPr/>
                    <a:lstStyle/>
                    <a:p>
                      <a:endParaRPr lang="en-GB"/>
                    </a:p>
                  </a:txBody>
                  <a:tcPr/>
                </a:tc>
                <a:tc>
                  <a:txBody>
                    <a:bodyPr/>
                    <a:lstStyle/>
                    <a:p>
                      <a:pPr>
                        <a:lnSpc>
                          <a:spcPct val="115000"/>
                        </a:lnSpc>
                        <a:spcAft>
                          <a:spcPts val="800"/>
                        </a:spcAft>
                        <a:buNone/>
                      </a:pPr>
                      <a:r>
                        <a:rPr lang="en-GB" sz="1200" b="1" kern="100">
                          <a:solidFill>
                            <a:srgbClr val="3A3A3A"/>
                          </a:solidFill>
                          <a:effectLst/>
                          <a:latin typeface="Aptos" panose="020B0004020202020204" pitchFamily="34" charset="0"/>
                          <a:ea typeface="Aptos" panose="020B0004020202020204" pitchFamily="34" charset="0"/>
                          <a:cs typeface="Times New Roman" panose="02020603050405020304" pitchFamily="18" charset="0"/>
                        </a:rPr>
                        <a:t>£35,000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6212967"/>
                  </a:ext>
                </a:extLst>
              </a:tr>
              <a:tr h="701040">
                <a:tc>
                  <a:txBody>
                    <a:bodyPr/>
                    <a:lstStyle/>
                    <a:p>
                      <a:pPr>
                        <a:lnSpc>
                          <a:spcPct val="115000"/>
                        </a:lnSpc>
                        <a:spcAft>
                          <a:spcPts val="800"/>
                        </a:spcAft>
                        <a:buNone/>
                      </a:pPr>
                      <a:r>
                        <a:rPr lang="en-GB" sz="1200" b="1" kern="100">
                          <a:solidFill>
                            <a:srgbClr val="3A3A3A"/>
                          </a:solidFill>
                          <a:effectLst/>
                          <a:latin typeface="Aptos" panose="020B0004020202020204" pitchFamily="34" charset="0"/>
                          <a:ea typeface="Aptos" panose="020B0004020202020204" pitchFamily="34" charset="0"/>
                          <a:cs typeface="Times New Roman" panose="02020603050405020304" pitchFamily="18" charset="0"/>
                        </a:rPr>
                        <a:t>Kitchen equipment and appliances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tc>
                  <a:txBody>
                    <a:bodyPr/>
                    <a:lstStyle/>
                    <a:p>
                      <a:endParaRPr lang="en-GB"/>
                    </a:p>
                  </a:txBody>
                  <a:tcPr/>
                </a:tc>
                <a:tc>
                  <a:txBody>
                    <a:bodyPr/>
                    <a:lstStyle/>
                    <a:p>
                      <a:endParaRPr lang="en-GB"/>
                    </a:p>
                  </a:txBody>
                  <a:tcPr/>
                </a:tc>
                <a:tc>
                  <a:txBody>
                    <a:bodyPr/>
                    <a:lstStyle/>
                    <a:p>
                      <a:pPr>
                        <a:lnSpc>
                          <a:spcPct val="115000"/>
                        </a:lnSpc>
                        <a:spcAft>
                          <a:spcPts val="800"/>
                        </a:spcAft>
                        <a:buNone/>
                      </a:pPr>
                      <a:r>
                        <a:rPr lang="en-GB" sz="1200" b="1" kern="100">
                          <a:solidFill>
                            <a:srgbClr val="3A3A3A"/>
                          </a:solidFill>
                          <a:effectLst/>
                          <a:latin typeface="Aptos" panose="020B0004020202020204" pitchFamily="34" charset="0"/>
                          <a:ea typeface="Aptos" panose="020B0004020202020204" pitchFamily="34" charset="0"/>
                          <a:cs typeface="Times New Roman" panose="02020603050405020304" pitchFamily="18" charset="0"/>
                        </a:rPr>
                        <a:t>£28,000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6282861"/>
                  </a:ext>
                </a:extLst>
              </a:tr>
              <a:tr h="701040">
                <a:tc>
                  <a:txBody>
                    <a:bodyPr/>
                    <a:lstStyle/>
                    <a:p>
                      <a:pPr>
                        <a:lnSpc>
                          <a:spcPct val="115000"/>
                        </a:lnSpc>
                        <a:spcAft>
                          <a:spcPts val="800"/>
                        </a:spcAft>
                        <a:buNone/>
                      </a:pPr>
                      <a:r>
                        <a:rPr lang="en-GB" sz="1200" b="1" kern="100">
                          <a:solidFill>
                            <a:srgbClr val="3A3A3A"/>
                          </a:solidFill>
                          <a:effectLst/>
                          <a:latin typeface="Aptos" panose="020B0004020202020204" pitchFamily="34" charset="0"/>
                          <a:ea typeface="Aptos" panose="020B0004020202020204" pitchFamily="34" charset="0"/>
                          <a:cs typeface="Times New Roman" panose="02020603050405020304" pitchFamily="18" charset="0"/>
                        </a:rPr>
                        <a:t>Furniture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tc>
                  <a:txBody>
                    <a:bodyPr/>
                    <a:lstStyle/>
                    <a:p>
                      <a:endParaRPr lang="en-GB"/>
                    </a:p>
                  </a:txBody>
                  <a:tcPr/>
                </a:tc>
                <a:tc>
                  <a:txBody>
                    <a:bodyPr/>
                    <a:lstStyle/>
                    <a:p>
                      <a:endParaRPr lang="en-GB"/>
                    </a:p>
                  </a:txBody>
                  <a:tcPr/>
                </a:tc>
                <a:tc>
                  <a:txBody>
                    <a:bodyPr/>
                    <a:lstStyle/>
                    <a:p>
                      <a:pPr>
                        <a:lnSpc>
                          <a:spcPct val="115000"/>
                        </a:lnSpc>
                        <a:spcAft>
                          <a:spcPts val="800"/>
                        </a:spcAft>
                        <a:buNone/>
                      </a:pPr>
                      <a:r>
                        <a:rPr lang="en-GB" sz="1200" b="1" kern="100">
                          <a:solidFill>
                            <a:srgbClr val="3A3A3A"/>
                          </a:solidFill>
                          <a:effectLst/>
                          <a:latin typeface="Aptos" panose="020B0004020202020204" pitchFamily="34" charset="0"/>
                          <a:ea typeface="Aptos" panose="020B0004020202020204" pitchFamily="34" charset="0"/>
                          <a:cs typeface="Times New Roman" panose="02020603050405020304" pitchFamily="18" charset="0"/>
                        </a:rPr>
                        <a:t>£12,000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061896"/>
                  </a:ext>
                </a:extLst>
              </a:tr>
              <a:tr h="701040">
                <a:tc>
                  <a:txBody>
                    <a:bodyPr/>
                    <a:lstStyle/>
                    <a:p>
                      <a:pPr>
                        <a:lnSpc>
                          <a:spcPct val="115000"/>
                        </a:lnSpc>
                        <a:spcAft>
                          <a:spcPts val="800"/>
                        </a:spcAft>
                        <a:buNone/>
                      </a:pPr>
                      <a:r>
                        <a:rPr lang="en-GB" sz="1200" b="1" kern="100">
                          <a:solidFill>
                            <a:srgbClr val="3A3A3A"/>
                          </a:solidFill>
                          <a:effectLst/>
                          <a:latin typeface="Aptos" panose="020B0004020202020204" pitchFamily="34" charset="0"/>
                          <a:ea typeface="Aptos" panose="020B0004020202020204" pitchFamily="34" charset="0"/>
                          <a:cs typeface="Times New Roman" panose="02020603050405020304" pitchFamily="18" charset="0"/>
                        </a:rPr>
                        <a:t>POS system and technology setup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tc>
                  <a:txBody>
                    <a:bodyPr/>
                    <a:lstStyle/>
                    <a:p>
                      <a:endParaRPr lang="en-GB"/>
                    </a:p>
                  </a:txBody>
                  <a:tcPr/>
                </a:tc>
                <a:tc>
                  <a:txBody>
                    <a:bodyPr/>
                    <a:lstStyle/>
                    <a:p>
                      <a:endParaRPr lang="en-GB"/>
                    </a:p>
                  </a:txBody>
                  <a:tcPr/>
                </a:tc>
                <a:tc>
                  <a:txBody>
                    <a:bodyPr/>
                    <a:lstStyle/>
                    <a:p>
                      <a:pPr>
                        <a:lnSpc>
                          <a:spcPct val="115000"/>
                        </a:lnSpc>
                        <a:spcAft>
                          <a:spcPts val="800"/>
                        </a:spcAft>
                        <a:buNone/>
                      </a:pPr>
                      <a:r>
                        <a:rPr lang="en-GB" sz="1200" b="1" kern="100">
                          <a:solidFill>
                            <a:srgbClr val="3A3A3A"/>
                          </a:solidFill>
                          <a:effectLst/>
                          <a:latin typeface="Aptos" panose="020B0004020202020204" pitchFamily="34" charset="0"/>
                          <a:ea typeface="Aptos" panose="020B0004020202020204" pitchFamily="34" charset="0"/>
                          <a:cs typeface="Times New Roman" panose="02020603050405020304" pitchFamily="18" charset="0"/>
                        </a:rPr>
                        <a:t>£4,000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14705065"/>
                  </a:ext>
                </a:extLst>
              </a:tr>
              <a:tr h="701040">
                <a:tc>
                  <a:txBody>
                    <a:bodyPr/>
                    <a:lstStyle/>
                    <a:p>
                      <a:pPr>
                        <a:lnSpc>
                          <a:spcPct val="115000"/>
                        </a:lnSpc>
                        <a:spcAft>
                          <a:spcPts val="800"/>
                        </a:spcAft>
                        <a:buNone/>
                      </a:pPr>
                      <a:r>
                        <a:rPr lang="en-GB" sz="1200" b="1" kern="100" dirty="0">
                          <a:solidFill>
                            <a:srgbClr val="3A3A3A"/>
                          </a:solidFill>
                          <a:effectLst/>
                          <a:latin typeface="Aptos" panose="020B0004020202020204" pitchFamily="34" charset="0"/>
                          <a:ea typeface="Aptos" panose="020B0004020202020204" pitchFamily="34" charset="0"/>
                          <a:cs typeface="Times New Roman" panose="02020603050405020304" pitchFamily="18" charset="0"/>
                        </a:rPr>
                        <a:t>Licences and permits</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tc>
                  <a:txBody>
                    <a:bodyPr/>
                    <a:lstStyle/>
                    <a:p>
                      <a:endParaRPr lang="en-GB"/>
                    </a:p>
                  </a:txBody>
                  <a:tcPr/>
                </a:tc>
                <a:tc>
                  <a:txBody>
                    <a:bodyPr/>
                    <a:lstStyle/>
                    <a:p>
                      <a:endParaRPr lang="en-GB"/>
                    </a:p>
                  </a:txBody>
                  <a:tcPr/>
                </a:tc>
                <a:tc>
                  <a:txBody>
                    <a:bodyPr/>
                    <a:lstStyle/>
                    <a:p>
                      <a:pPr>
                        <a:lnSpc>
                          <a:spcPct val="115000"/>
                        </a:lnSpc>
                        <a:spcAft>
                          <a:spcPts val="800"/>
                        </a:spcAft>
                        <a:buNone/>
                      </a:pPr>
                      <a:r>
                        <a:rPr lang="en-GB" sz="1200" b="1" kern="100" dirty="0">
                          <a:solidFill>
                            <a:srgbClr val="3A3A3A"/>
                          </a:solidFill>
                          <a:effectLst/>
                          <a:latin typeface="Aptos" panose="020B0004020202020204" pitchFamily="34" charset="0"/>
                          <a:ea typeface="Aptos" panose="020B0004020202020204" pitchFamily="34" charset="0"/>
                          <a:cs typeface="Times New Roman" panose="02020603050405020304" pitchFamily="18" charset="0"/>
                        </a:rPr>
                        <a:t>£3.000</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1534968"/>
                  </a:ext>
                </a:extLst>
              </a:tr>
            </a:tbl>
          </a:graphicData>
        </a:graphic>
      </p:graphicFrame>
    </p:spTree>
    <p:extLst>
      <p:ext uri="{BB962C8B-B14F-4D97-AF65-F5344CB8AC3E}">
        <p14:creationId xmlns:p14="http://schemas.microsoft.com/office/powerpoint/2010/main" val="37238722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D54B1EE-D1BB-5ECE-192B-A4F4EB884354}"/>
              </a:ext>
            </a:extLst>
          </p:cNvPr>
          <p:cNvGraphicFramePr>
            <a:graphicFrameLocks noGrp="1"/>
          </p:cNvGraphicFramePr>
          <p:nvPr>
            <p:extLst>
              <p:ext uri="{D42A27DB-BD31-4B8C-83A1-F6EECF244321}">
                <p14:modId xmlns:p14="http://schemas.microsoft.com/office/powerpoint/2010/main" val="2506199438"/>
              </p:ext>
            </p:extLst>
          </p:nvPr>
        </p:nvGraphicFramePr>
        <p:xfrm>
          <a:off x="2032000" y="719666"/>
          <a:ext cx="8128001" cy="4580890"/>
        </p:xfrm>
        <a:graphic>
          <a:graphicData uri="http://schemas.openxmlformats.org/drawingml/2006/table">
            <a:tbl>
              <a:tblPr firstRow="1" bandRow="1">
                <a:tableStyleId>{F5AB1C69-6EDB-4FF4-983F-18BD219EF322}</a:tableStyleId>
              </a:tblPr>
              <a:tblGrid>
                <a:gridCol w="1161143">
                  <a:extLst>
                    <a:ext uri="{9D8B030D-6E8A-4147-A177-3AD203B41FA5}">
                      <a16:colId xmlns:a16="http://schemas.microsoft.com/office/drawing/2014/main" val="1889186247"/>
                    </a:ext>
                  </a:extLst>
                </a:gridCol>
                <a:gridCol w="1161143">
                  <a:extLst>
                    <a:ext uri="{9D8B030D-6E8A-4147-A177-3AD203B41FA5}">
                      <a16:colId xmlns:a16="http://schemas.microsoft.com/office/drawing/2014/main" val="449326265"/>
                    </a:ext>
                  </a:extLst>
                </a:gridCol>
                <a:gridCol w="1161143">
                  <a:extLst>
                    <a:ext uri="{9D8B030D-6E8A-4147-A177-3AD203B41FA5}">
                      <a16:colId xmlns:a16="http://schemas.microsoft.com/office/drawing/2014/main" val="1964408685"/>
                    </a:ext>
                  </a:extLst>
                </a:gridCol>
                <a:gridCol w="1161143">
                  <a:extLst>
                    <a:ext uri="{9D8B030D-6E8A-4147-A177-3AD203B41FA5}">
                      <a16:colId xmlns:a16="http://schemas.microsoft.com/office/drawing/2014/main" val="2653264508"/>
                    </a:ext>
                  </a:extLst>
                </a:gridCol>
                <a:gridCol w="1161143">
                  <a:extLst>
                    <a:ext uri="{9D8B030D-6E8A-4147-A177-3AD203B41FA5}">
                      <a16:colId xmlns:a16="http://schemas.microsoft.com/office/drawing/2014/main" val="2841039946"/>
                    </a:ext>
                  </a:extLst>
                </a:gridCol>
                <a:gridCol w="1161143">
                  <a:extLst>
                    <a:ext uri="{9D8B030D-6E8A-4147-A177-3AD203B41FA5}">
                      <a16:colId xmlns:a16="http://schemas.microsoft.com/office/drawing/2014/main" val="2127205473"/>
                    </a:ext>
                  </a:extLst>
                </a:gridCol>
                <a:gridCol w="1161143">
                  <a:extLst>
                    <a:ext uri="{9D8B030D-6E8A-4147-A177-3AD203B41FA5}">
                      <a16:colId xmlns:a16="http://schemas.microsoft.com/office/drawing/2014/main" val="950680266"/>
                    </a:ext>
                  </a:extLst>
                </a:gridCol>
              </a:tblGrid>
              <a:tr h="1085004">
                <a:tc>
                  <a:txBody>
                    <a:bodyPr/>
                    <a:lstStyle/>
                    <a:p>
                      <a:r>
                        <a:rPr lang="en-GB" dirty="0"/>
                        <a:t>OPERATIONAL COSTS</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r>
                        <a:rPr lang="en-GB" dirty="0"/>
                        <a:t>FIRST</a:t>
                      </a:r>
                    </a:p>
                    <a:p>
                      <a:r>
                        <a:rPr lang="en-GB" dirty="0"/>
                        <a:t>( 6 MONTHS)</a:t>
                      </a:r>
                    </a:p>
                  </a:txBody>
                  <a:tcPr/>
                </a:tc>
                <a:tc>
                  <a:txBody>
                    <a:bodyPr/>
                    <a:lstStyle/>
                    <a:p>
                      <a:endParaRPr lang="en-GB" dirty="0"/>
                    </a:p>
                  </a:txBody>
                  <a:tcPr/>
                </a:tc>
                <a:extLst>
                  <a:ext uri="{0D108BD9-81ED-4DB2-BD59-A6C34878D82A}">
                    <a16:rowId xmlns:a16="http://schemas.microsoft.com/office/drawing/2014/main" val="1017861277"/>
                  </a:ext>
                </a:extLst>
              </a:tr>
              <a:tr h="1085004">
                <a:tc>
                  <a:txBody>
                    <a:bodyPr/>
                    <a:lstStyle/>
                    <a:p>
                      <a:pPr algn="ctr">
                        <a:lnSpc>
                          <a:spcPct val="115000"/>
                        </a:lnSpc>
                        <a:spcAft>
                          <a:spcPts val="800"/>
                        </a:spcAft>
                        <a:buNone/>
                      </a:pPr>
                      <a:r>
                        <a:rPr lang="en-GB" sz="1200" b="1" kern="100" dirty="0">
                          <a:effectLst/>
                        </a:rPr>
                        <a:t>Initial stock and Ingredients</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pPr algn="ctr">
                        <a:lnSpc>
                          <a:spcPct val="115000"/>
                        </a:lnSpc>
                        <a:spcAft>
                          <a:spcPts val="800"/>
                        </a:spcAft>
                        <a:buNone/>
                      </a:pPr>
                      <a:r>
                        <a:rPr lang="en-GB" sz="1200" b="1" kern="100" dirty="0">
                          <a:effectLst/>
                        </a:rPr>
                        <a:t>£2,500</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extLst>
                  <a:ext uri="{0D108BD9-81ED-4DB2-BD59-A6C34878D82A}">
                    <a16:rowId xmlns:a16="http://schemas.microsoft.com/office/drawing/2014/main" val="2147970043"/>
                  </a:ext>
                </a:extLst>
              </a:tr>
              <a:tr h="1085004">
                <a:tc>
                  <a:txBody>
                    <a:bodyPr/>
                    <a:lstStyle/>
                    <a:p>
                      <a:pPr algn="ctr">
                        <a:lnSpc>
                          <a:spcPct val="115000"/>
                        </a:lnSpc>
                        <a:spcAft>
                          <a:spcPts val="800"/>
                        </a:spcAft>
                        <a:buNone/>
                      </a:pPr>
                      <a:r>
                        <a:rPr lang="en-GB" sz="1200" b="1" kern="100" dirty="0">
                          <a:effectLst/>
                        </a:rPr>
                        <a:t>Branding, website and marketing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pPr algn="ctr">
                        <a:lnSpc>
                          <a:spcPct val="115000"/>
                        </a:lnSpc>
                        <a:spcAft>
                          <a:spcPts val="800"/>
                        </a:spcAft>
                        <a:buNone/>
                      </a:pPr>
                      <a:r>
                        <a:rPr lang="en-GB" sz="1200" b="1" kern="100" dirty="0">
                          <a:effectLst/>
                        </a:rPr>
                        <a:t>£4,500</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extLst>
                  <a:ext uri="{0D108BD9-81ED-4DB2-BD59-A6C34878D82A}">
                    <a16:rowId xmlns:a16="http://schemas.microsoft.com/office/drawing/2014/main" val="3799313000"/>
                  </a:ext>
                </a:extLst>
              </a:tr>
              <a:tr h="1222162">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130933008"/>
                  </a:ext>
                </a:extLst>
              </a:tr>
            </a:tbl>
          </a:graphicData>
        </a:graphic>
      </p:graphicFrame>
    </p:spTree>
    <p:extLst>
      <p:ext uri="{BB962C8B-B14F-4D97-AF65-F5344CB8AC3E}">
        <p14:creationId xmlns:p14="http://schemas.microsoft.com/office/powerpoint/2010/main" val="3832727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05B1204-8F35-330C-6102-B4666FBCA59D}"/>
              </a:ext>
            </a:extLst>
          </p:cNvPr>
          <p:cNvGraphicFramePr>
            <a:graphicFrameLocks noGrp="1"/>
          </p:cNvGraphicFramePr>
          <p:nvPr>
            <p:extLst>
              <p:ext uri="{D42A27DB-BD31-4B8C-83A1-F6EECF244321}">
                <p14:modId xmlns:p14="http://schemas.microsoft.com/office/powerpoint/2010/main" val="996146471"/>
              </p:ext>
            </p:extLst>
          </p:nvPr>
        </p:nvGraphicFramePr>
        <p:xfrm>
          <a:off x="883920" y="719666"/>
          <a:ext cx="10104115" cy="6488857"/>
        </p:xfrm>
        <a:graphic>
          <a:graphicData uri="http://schemas.openxmlformats.org/drawingml/2006/table">
            <a:tbl>
              <a:tblPr firstRow="1" bandRow="1">
                <a:tableStyleId>{F5AB1C69-6EDB-4FF4-983F-18BD219EF322}</a:tableStyleId>
              </a:tblPr>
              <a:tblGrid>
                <a:gridCol w="1443445">
                  <a:extLst>
                    <a:ext uri="{9D8B030D-6E8A-4147-A177-3AD203B41FA5}">
                      <a16:colId xmlns:a16="http://schemas.microsoft.com/office/drawing/2014/main" val="2994358085"/>
                    </a:ext>
                  </a:extLst>
                </a:gridCol>
                <a:gridCol w="1443445">
                  <a:extLst>
                    <a:ext uri="{9D8B030D-6E8A-4147-A177-3AD203B41FA5}">
                      <a16:colId xmlns:a16="http://schemas.microsoft.com/office/drawing/2014/main" val="387348926"/>
                    </a:ext>
                  </a:extLst>
                </a:gridCol>
                <a:gridCol w="1443445">
                  <a:extLst>
                    <a:ext uri="{9D8B030D-6E8A-4147-A177-3AD203B41FA5}">
                      <a16:colId xmlns:a16="http://schemas.microsoft.com/office/drawing/2014/main" val="2741127577"/>
                    </a:ext>
                  </a:extLst>
                </a:gridCol>
                <a:gridCol w="1443445">
                  <a:extLst>
                    <a:ext uri="{9D8B030D-6E8A-4147-A177-3AD203B41FA5}">
                      <a16:colId xmlns:a16="http://schemas.microsoft.com/office/drawing/2014/main" val="385103294"/>
                    </a:ext>
                  </a:extLst>
                </a:gridCol>
                <a:gridCol w="1443445">
                  <a:extLst>
                    <a:ext uri="{9D8B030D-6E8A-4147-A177-3AD203B41FA5}">
                      <a16:colId xmlns:a16="http://schemas.microsoft.com/office/drawing/2014/main" val="2195930581"/>
                    </a:ext>
                  </a:extLst>
                </a:gridCol>
                <a:gridCol w="1443445">
                  <a:extLst>
                    <a:ext uri="{9D8B030D-6E8A-4147-A177-3AD203B41FA5}">
                      <a16:colId xmlns:a16="http://schemas.microsoft.com/office/drawing/2014/main" val="2759511602"/>
                    </a:ext>
                  </a:extLst>
                </a:gridCol>
                <a:gridCol w="1443445">
                  <a:extLst>
                    <a:ext uri="{9D8B030D-6E8A-4147-A177-3AD203B41FA5}">
                      <a16:colId xmlns:a16="http://schemas.microsoft.com/office/drawing/2014/main" val="2638576817"/>
                    </a:ext>
                  </a:extLst>
                </a:gridCol>
              </a:tblGrid>
              <a:tr h="7963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lt1"/>
                          </a:solidFill>
                          <a:effectLst/>
                          <a:latin typeface="+mn-lt"/>
                          <a:ea typeface="+mn-ea"/>
                          <a:cs typeface="+mn-cs"/>
                        </a:rPr>
                        <a:t>Fixed COSTS                            </a:t>
                      </a:r>
                    </a:p>
                    <a:p>
                      <a:endParaRPr lang="en-GB" dirty="0"/>
                    </a:p>
                  </a:txBody>
                  <a:tcPr/>
                </a:tc>
                <a:tc>
                  <a:txBody>
                    <a:bodyPr/>
                    <a:lstStyle/>
                    <a:p>
                      <a:endParaRPr lang="en-GB"/>
                    </a:p>
                  </a:txBody>
                  <a:tcPr/>
                </a:tc>
                <a:tc>
                  <a:txBody>
                    <a:bodyPr/>
                    <a:lstStyle/>
                    <a:p>
                      <a:r>
                        <a:rPr lang="en-GB" dirty="0"/>
                        <a:t>MONTHLY (£)</a:t>
                      </a:r>
                    </a:p>
                  </a:txBody>
                  <a:tcPr/>
                </a:tc>
                <a:tc>
                  <a:txBody>
                    <a:bodyPr/>
                    <a:lstStyle/>
                    <a:p>
                      <a:endParaRPr lang="en-GB"/>
                    </a:p>
                  </a:txBody>
                  <a:tcPr/>
                </a:tc>
                <a:tc>
                  <a:txBody>
                    <a:bodyPr/>
                    <a:lstStyle/>
                    <a:p>
                      <a:r>
                        <a:rPr lang="en-GB" dirty="0"/>
                        <a:t>6 MONTHS TOTAL (£)</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766322020"/>
                  </a:ext>
                </a:extLst>
              </a:tr>
              <a:tr h="796351">
                <a:tc>
                  <a:txBody>
                    <a:bodyPr/>
                    <a:lstStyle/>
                    <a:p>
                      <a:pPr>
                        <a:lnSpc>
                          <a:spcPct val="115000"/>
                        </a:lnSpc>
                        <a:spcAft>
                          <a:spcPts val="800"/>
                        </a:spcAft>
                        <a:buNone/>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Rent</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£3,000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£18,000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09946792"/>
                  </a:ext>
                </a:extLst>
              </a:tr>
              <a:tr h="796351">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Utilities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£600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£3,600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5754868"/>
                  </a:ext>
                </a:extLst>
              </a:tr>
              <a:tr h="796351">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Staff salaries (core team)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£6,000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£36,000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66184030"/>
                  </a:ext>
                </a:extLst>
              </a:tr>
              <a:tr h="796351">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Insurance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£250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£1,500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58240217"/>
                  </a:ext>
                </a:extLst>
              </a:tr>
              <a:tr h="796351">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Accounting and admin.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30460533"/>
                  </a:ext>
                </a:extLst>
              </a:tr>
              <a:tr h="796351">
                <a:tc>
                  <a:txBody>
                    <a:bodyPr/>
                    <a:lstStyle/>
                    <a:p>
                      <a:pPr algn="ctr">
                        <a:lnSpc>
                          <a:spcPct val="115000"/>
                        </a:lnSpc>
                        <a:spcAft>
                          <a:spcPts val="800"/>
                        </a:spcAft>
                        <a:buNone/>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Marketing</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£500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£3,000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tc>
                  <a:txBody>
                    <a:bodyPr/>
                    <a:lstStyle/>
                    <a:p>
                      <a:endParaRPr lang="en-GB" dirty="0"/>
                    </a:p>
                  </a:txBody>
                  <a:tcPr/>
                </a:tc>
                <a:extLst>
                  <a:ext uri="{0D108BD9-81ED-4DB2-BD59-A6C34878D82A}">
                    <a16:rowId xmlns:a16="http://schemas.microsoft.com/office/drawing/2014/main" val="1487934036"/>
                  </a:ext>
                </a:extLst>
              </a:tr>
              <a:tr h="796351">
                <a:tc>
                  <a:txBody>
                    <a:bodyPr/>
                    <a:lstStyle/>
                    <a:p>
                      <a:pPr algn="ct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Total Fixed Costs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£10,500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15000"/>
                        </a:lnSpc>
                        <a:spcAft>
                          <a:spcPts val="800"/>
                        </a:spcAft>
                        <a:buNone/>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£63,000</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endParaRPr lang="en-GB"/>
                    </a:p>
                  </a:txBody>
                  <a:tcPr/>
                </a:tc>
                <a:tc>
                  <a:txBody>
                    <a:bodyPr/>
                    <a:lstStyle/>
                    <a:p>
                      <a:endParaRPr lang="en-GB" dirty="0"/>
                    </a:p>
                  </a:txBody>
                  <a:tcPr/>
                </a:tc>
                <a:extLst>
                  <a:ext uri="{0D108BD9-81ED-4DB2-BD59-A6C34878D82A}">
                    <a16:rowId xmlns:a16="http://schemas.microsoft.com/office/drawing/2014/main" val="4159849966"/>
                  </a:ext>
                </a:extLst>
              </a:tr>
            </a:tbl>
          </a:graphicData>
        </a:graphic>
      </p:graphicFrame>
    </p:spTree>
    <p:extLst>
      <p:ext uri="{BB962C8B-B14F-4D97-AF65-F5344CB8AC3E}">
        <p14:creationId xmlns:p14="http://schemas.microsoft.com/office/powerpoint/2010/main" val="3301533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E51F8-82C2-26DC-2B70-95275B791F1E}"/>
              </a:ext>
            </a:extLst>
          </p:cNvPr>
          <p:cNvSpPr>
            <a:spLocks noGrp="1"/>
          </p:cNvSpPr>
          <p:nvPr>
            <p:ph type="title"/>
          </p:nvPr>
        </p:nvSpPr>
        <p:spPr/>
        <p:txBody>
          <a:bodyPr/>
          <a:lstStyle/>
          <a:p>
            <a:pPr algn="ctr"/>
            <a:r>
              <a:rPr lang="en-GB" dirty="0"/>
              <a:t>Variable costs: (monthly)</a:t>
            </a:r>
          </a:p>
        </p:txBody>
      </p:sp>
      <p:graphicFrame>
        <p:nvGraphicFramePr>
          <p:cNvPr id="9" name="Content Placeholder 8">
            <a:extLst>
              <a:ext uri="{FF2B5EF4-FFF2-40B4-BE49-F238E27FC236}">
                <a16:creationId xmlns:a16="http://schemas.microsoft.com/office/drawing/2014/main" id="{80339BE5-E0FE-5994-2DDC-E028CF7C9877}"/>
              </a:ext>
            </a:extLst>
          </p:cNvPr>
          <p:cNvGraphicFramePr>
            <a:graphicFrameLocks noGrp="1"/>
          </p:cNvGraphicFramePr>
          <p:nvPr>
            <p:ph idx="1"/>
            <p:extLst>
              <p:ext uri="{D42A27DB-BD31-4B8C-83A1-F6EECF244321}">
                <p14:modId xmlns:p14="http://schemas.microsoft.com/office/powerpoint/2010/main" val="2036189191"/>
              </p:ext>
            </p:extLst>
          </p:nvPr>
        </p:nvGraphicFramePr>
        <p:xfrm>
          <a:off x="1103313" y="2052638"/>
          <a:ext cx="8947141" cy="4441374"/>
        </p:xfrm>
        <a:graphic>
          <a:graphicData uri="http://schemas.openxmlformats.org/drawingml/2006/table">
            <a:tbl>
              <a:tblPr firstRow="1" bandRow="1">
                <a:tableStyleId>{F5AB1C69-6EDB-4FF4-983F-18BD219EF322}</a:tableStyleId>
              </a:tblPr>
              <a:tblGrid>
                <a:gridCol w="1278163">
                  <a:extLst>
                    <a:ext uri="{9D8B030D-6E8A-4147-A177-3AD203B41FA5}">
                      <a16:colId xmlns:a16="http://schemas.microsoft.com/office/drawing/2014/main" val="471173275"/>
                    </a:ext>
                  </a:extLst>
                </a:gridCol>
                <a:gridCol w="1278163">
                  <a:extLst>
                    <a:ext uri="{9D8B030D-6E8A-4147-A177-3AD203B41FA5}">
                      <a16:colId xmlns:a16="http://schemas.microsoft.com/office/drawing/2014/main" val="693468283"/>
                    </a:ext>
                  </a:extLst>
                </a:gridCol>
                <a:gridCol w="1278163">
                  <a:extLst>
                    <a:ext uri="{9D8B030D-6E8A-4147-A177-3AD203B41FA5}">
                      <a16:colId xmlns:a16="http://schemas.microsoft.com/office/drawing/2014/main" val="242487440"/>
                    </a:ext>
                  </a:extLst>
                </a:gridCol>
                <a:gridCol w="1278163">
                  <a:extLst>
                    <a:ext uri="{9D8B030D-6E8A-4147-A177-3AD203B41FA5}">
                      <a16:colId xmlns:a16="http://schemas.microsoft.com/office/drawing/2014/main" val="2719711715"/>
                    </a:ext>
                  </a:extLst>
                </a:gridCol>
                <a:gridCol w="1278163">
                  <a:extLst>
                    <a:ext uri="{9D8B030D-6E8A-4147-A177-3AD203B41FA5}">
                      <a16:colId xmlns:a16="http://schemas.microsoft.com/office/drawing/2014/main" val="303341139"/>
                    </a:ext>
                  </a:extLst>
                </a:gridCol>
                <a:gridCol w="1278163">
                  <a:extLst>
                    <a:ext uri="{9D8B030D-6E8A-4147-A177-3AD203B41FA5}">
                      <a16:colId xmlns:a16="http://schemas.microsoft.com/office/drawing/2014/main" val="2376944101"/>
                    </a:ext>
                  </a:extLst>
                </a:gridCol>
                <a:gridCol w="1278163">
                  <a:extLst>
                    <a:ext uri="{9D8B030D-6E8A-4147-A177-3AD203B41FA5}">
                      <a16:colId xmlns:a16="http://schemas.microsoft.com/office/drawing/2014/main" val="3396887660"/>
                    </a:ext>
                  </a:extLst>
                </a:gridCol>
              </a:tblGrid>
              <a:tr h="5878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lt1"/>
                          </a:solidFill>
                          <a:effectLst/>
                          <a:latin typeface="+mn-lt"/>
                          <a:ea typeface="+mn-ea"/>
                          <a:cs typeface="+mn-cs"/>
                        </a:rPr>
                        <a:t>VARIABLE COSTS                                                                                 </a:t>
                      </a:r>
                    </a:p>
                  </a:txBody>
                  <a:tcPr marL="84167" marR="84167"/>
                </a:tc>
                <a:tc>
                  <a:txBody>
                    <a:bodyPr/>
                    <a:lstStyle/>
                    <a:p>
                      <a:endParaRPr lang="en-GB"/>
                    </a:p>
                  </a:txBody>
                  <a:tcPr marL="84167" marR="84167"/>
                </a:tc>
                <a:tc>
                  <a:txBody>
                    <a:bodyPr/>
                    <a:lstStyle/>
                    <a:p>
                      <a:endParaRPr lang="en-GB"/>
                    </a:p>
                  </a:txBody>
                  <a:tcPr marL="84167" marR="84167"/>
                </a:tc>
                <a:tc>
                  <a:txBody>
                    <a:bodyPr/>
                    <a:lstStyle/>
                    <a:p>
                      <a:r>
                        <a:rPr lang="en-GB" dirty="0"/>
                        <a:t>MONTHLY (£)</a:t>
                      </a:r>
                    </a:p>
                  </a:txBody>
                  <a:tcPr marL="84167" marR="84167"/>
                </a:tc>
                <a:tc>
                  <a:txBody>
                    <a:bodyPr/>
                    <a:lstStyle/>
                    <a:p>
                      <a:endParaRPr lang="en-GB"/>
                    </a:p>
                  </a:txBody>
                  <a:tcPr marL="84167" marR="84167"/>
                </a:tc>
                <a:tc>
                  <a:txBody>
                    <a:bodyPr/>
                    <a:lstStyle/>
                    <a:p>
                      <a:endParaRPr lang="en-GB"/>
                    </a:p>
                  </a:txBody>
                  <a:tcPr marL="84167" marR="84167"/>
                </a:tc>
                <a:tc>
                  <a:txBody>
                    <a:bodyPr/>
                    <a:lstStyle/>
                    <a:p>
                      <a:r>
                        <a:rPr lang="en-GB" dirty="0"/>
                        <a:t>6 MONTHS TOTAL</a:t>
                      </a:r>
                    </a:p>
                  </a:txBody>
                  <a:tcPr marL="84167" marR="84167"/>
                </a:tc>
                <a:extLst>
                  <a:ext uri="{0D108BD9-81ED-4DB2-BD59-A6C34878D82A}">
                    <a16:rowId xmlns:a16="http://schemas.microsoft.com/office/drawing/2014/main" val="124679167"/>
                  </a:ext>
                </a:extLst>
              </a:tr>
              <a:tr h="587829">
                <a:tc>
                  <a:txBody>
                    <a:bodyPr/>
                    <a:lstStyle/>
                    <a:p>
                      <a:pPr>
                        <a:lnSpc>
                          <a:spcPct val="115000"/>
                        </a:lnSpc>
                        <a:spcAft>
                          <a:spcPts val="800"/>
                        </a:spcAft>
                        <a:buNone/>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Ingredients and supplies</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£4,000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£24,000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2875321878"/>
                  </a:ext>
                </a:extLst>
              </a:tr>
              <a:tr h="587829">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Packaging and disposables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£350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£2,100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1857395992"/>
                  </a:ext>
                </a:extLst>
              </a:tr>
              <a:tr h="587829">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Delivery platform fees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£300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£1,800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1596145993"/>
                  </a:ext>
                </a:extLst>
              </a:tr>
              <a:tr h="587829">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Cleaning materials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£120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£720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2829796728"/>
                  </a:ext>
                </a:extLst>
              </a:tr>
              <a:tr h="587829">
                <a:tc>
                  <a:txBody>
                    <a:bodyPr/>
                    <a:lstStyle/>
                    <a:p>
                      <a:pPr algn="ct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Total variable Costs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£4,770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£28,620</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3471777452"/>
                  </a:ext>
                </a:extLst>
              </a:tr>
              <a:tr h="587829">
                <a:tc>
                  <a:txBody>
                    <a:bodyPr/>
                    <a:lstStyle/>
                    <a:p>
                      <a:endParaRPr lang="en-GB"/>
                    </a:p>
                  </a:txBody>
                  <a:tcPr marL="84167" marR="84167"/>
                </a:tc>
                <a:tc>
                  <a:txBody>
                    <a:bodyPr/>
                    <a:lstStyle/>
                    <a:p>
                      <a:endParaRPr lang="en-GB"/>
                    </a:p>
                  </a:txBody>
                  <a:tcPr marL="84167" marR="84167"/>
                </a:tc>
                <a:tc>
                  <a:txBody>
                    <a:bodyPr/>
                    <a:lstStyle/>
                    <a:p>
                      <a:endParaRPr lang="en-GB"/>
                    </a:p>
                  </a:txBody>
                  <a:tcPr marL="84167" marR="84167"/>
                </a:tc>
                <a:tc>
                  <a:txBody>
                    <a:bodyPr/>
                    <a:lstStyle/>
                    <a:p>
                      <a:endParaRPr lang="en-GB"/>
                    </a:p>
                  </a:txBody>
                  <a:tcPr marL="84167" marR="84167"/>
                </a:tc>
                <a:tc>
                  <a:txBody>
                    <a:bodyPr/>
                    <a:lstStyle/>
                    <a:p>
                      <a:endParaRPr lang="en-GB"/>
                    </a:p>
                  </a:txBody>
                  <a:tcPr marL="84167" marR="84167"/>
                </a:tc>
                <a:tc>
                  <a:txBody>
                    <a:bodyPr/>
                    <a:lstStyle/>
                    <a:p>
                      <a:endParaRPr lang="en-GB"/>
                    </a:p>
                  </a:txBody>
                  <a:tcPr marL="84167" marR="84167"/>
                </a:tc>
                <a:tc>
                  <a:txBody>
                    <a:bodyPr/>
                    <a:lstStyle/>
                    <a:p>
                      <a:endParaRPr lang="en-GB" dirty="0"/>
                    </a:p>
                  </a:txBody>
                  <a:tcPr marL="84167" marR="84167"/>
                </a:tc>
                <a:extLst>
                  <a:ext uri="{0D108BD9-81ED-4DB2-BD59-A6C34878D82A}">
                    <a16:rowId xmlns:a16="http://schemas.microsoft.com/office/drawing/2014/main" val="975755938"/>
                  </a:ext>
                </a:extLst>
              </a:tr>
            </a:tbl>
          </a:graphicData>
        </a:graphic>
      </p:graphicFrame>
    </p:spTree>
    <p:extLst>
      <p:ext uri="{BB962C8B-B14F-4D97-AF65-F5344CB8AC3E}">
        <p14:creationId xmlns:p14="http://schemas.microsoft.com/office/powerpoint/2010/main" val="22332151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E2FDF-CFE1-F462-76B4-BA596C0C23CF}"/>
              </a:ext>
            </a:extLst>
          </p:cNvPr>
          <p:cNvSpPr>
            <a:spLocks noGrp="1"/>
          </p:cNvSpPr>
          <p:nvPr>
            <p:ph type="title"/>
          </p:nvPr>
        </p:nvSpPr>
        <p:spPr/>
        <p:txBody>
          <a:bodyPr>
            <a:normAutofit fontScale="90000"/>
          </a:bodyPr>
          <a:lstStyle/>
          <a:p>
            <a:r>
              <a:rPr lang="en-GB" b="1" dirty="0"/>
              <a:t>3- Monthly Financial Forecast (First 6 Months)</a:t>
            </a:r>
            <a:br>
              <a:rPr lang="en-GB" dirty="0"/>
            </a:br>
            <a:endParaRPr lang="en-GB" dirty="0"/>
          </a:p>
        </p:txBody>
      </p:sp>
      <p:graphicFrame>
        <p:nvGraphicFramePr>
          <p:cNvPr id="4" name="Content Placeholder 3">
            <a:extLst>
              <a:ext uri="{FF2B5EF4-FFF2-40B4-BE49-F238E27FC236}">
                <a16:creationId xmlns:a16="http://schemas.microsoft.com/office/drawing/2014/main" id="{F1834BAA-CDD4-AA83-7CC8-657D8B2EC001}"/>
              </a:ext>
            </a:extLst>
          </p:cNvPr>
          <p:cNvGraphicFramePr>
            <a:graphicFrameLocks noGrp="1"/>
          </p:cNvGraphicFramePr>
          <p:nvPr>
            <p:ph idx="1"/>
            <p:extLst>
              <p:ext uri="{D42A27DB-BD31-4B8C-83A1-F6EECF244321}">
                <p14:modId xmlns:p14="http://schemas.microsoft.com/office/powerpoint/2010/main" val="3695974176"/>
              </p:ext>
            </p:extLst>
          </p:nvPr>
        </p:nvGraphicFramePr>
        <p:xfrm>
          <a:off x="1103313" y="2052638"/>
          <a:ext cx="8947141" cy="4150260"/>
        </p:xfrm>
        <a:graphic>
          <a:graphicData uri="http://schemas.openxmlformats.org/drawingml/2006/table">
            <a:tbl>
              <a:tblPr firstRow="1" bandRow="1">
                <a:tableStyleId>{F5AB1C69-6EDB-4FF4-983F-18BD219EF322}</a:tableStyleId>
              </a:tblPr>
              <a:tblGrid>
                <a:gridCol w="1278163">
                  <a:extLst>
                    <a:ext uri="{9D8B030D-6E8A-4147-A177-3AD203B41FA5}">
                      <a16:colId xmlns:a16="http://schemas.microsoft.com/office/drawing/2014/main" val="406283233"/>
                    </a:ext>
                  </a:extLst>
                </a:gridCol>
                <a:gridCol w="1278163">
                  <a:extLst>
                    <a:ext uri="{9D8B030D-6E8A-4147-A177-3AD203B41FA5}">
                      <a16:colId xmlns:a16="http://schemas.microsoft.com/office/drawing/2014/main" val="3184331542"/>
                    </a:ext>
                  </a:extLst>
                </a:gridCol>
                <a:gridCol w="1278163">
                  <a:extLst>
                    <a:ext uri="{9D8B030D-6E8A-4147-A177-3AD203B41FA5}">
                      <a16:colId xmlns:a16="http://schemas.microsoft.com/office/drawing/2014/main" val="1415266531"/>
                    </a:ext>
                  </a:extLst>
                </a:gridCol>
                <a:gridCol w="1278163">
                  <a:extLst>
                    <a:ext uri="{9D8B030D-6E8A-4147-A177-3AD203B41FA5}">
                      <a16:colId xmlns:a16="http://schemas.microsoft.com/office/drawing/2014/main" val="677152102"/>
                    </a:ext>
                  </a:extLst>
                </a:gridCol>
                <a:gridCol w="1278163">
                  <a:extLst>
                    <a:ext uri="{9D8B030D-6E8A-4147-A177-3AD203B41FA5}">
                      <a16:colId xmlns:a16="http://schemas.microsoft.com/office/drawing/2014/main" val="3275558826"/>
                    </a:ext>
                  </a:extLst>
                </a:gridCol>
                <a:gridCol w="1278163">
                  <a:extLst>
                    <a:ext uri="{9D8B030D-6E8A-4147-A177-3AD203B41FA5}">
                      <a16:colId xmlns:a16="http://schemas.microsoft.com/office/drawing/2014/main" val="3577005289"/>
                    </a:ext>
                  </a:extLst>
                </a:gridCol>
                <a:gridCol w="1278163">
                  <a:extLst>
                    <a:ext uri="{9D8B030D-6E8A-4147-A177-3AD203B41FA5}">
                      <a16:colId xmlns:a16="http://schemas.microsoft.com/office/drawing/2014/main" val="1645734652"/>
                    </a:ext>
                  </a:extLst>
                </a:gridCol>
              </a:tblGrid>
              <a:tr h="539310">
                <a:tc>
                  <a:txBody>
                    <a:bodyPr/>
                    <a:lstStyle/>
                    <a:p>
                      <a:r>
                        <a:rPr lang="en-GB" dirty="0"/>
                        <a:t>MONTHLY</a:t>
                      </a:r>
                    </a:p>
                  </a:txBody>
                  <a:tcPr marL="84167" marR="84167"/>
                </a:tc>
                <a:tc>
                  <a:txBody>
                    <a:bodyPr/>
                    <a:lstStyle/>
                    <a:p>
                      <a:r>
                        <a:rPr lang="en-GB" dirty="0"/>
                        <a:t>PROJETED INCOME (£)</a:t>
                      </a:r>
                    </a:p>
                  </a:txBody>
                  <a:tcPr marL="84167" marR="84167"/>
                </a:tc>
                <a:tc>
                  <a:txBody>
                    <a:bodyPr/>
                    <a:lstStyle/>
                    <a:p>
                      <a:endParaRPr lang="en-GB"/>
                    </a:p>
                  </a:txBody>
                  <a:tcPr marL="84167" marR="84167"/>
                </a:tc>
                <a:tc>
                  <a:txBody>
                    <a:bodyPr/>
                    <a:lstStyle/>
                    <a:p>
                      <a:endParaRPr lang="en-GB"/>
                    </a:p>
                  </a:txBody>
                  <a:tcPr marL="84167" marR="84167"/>
                </a:tc>
                <a:tc>
                  <a:txBody>
                    <a:bodyPr/>
                    <a:lstStyle/>
                    <a:p>
                      <a:r>
                        <a:rPr lang="en-GB" dirty="0"/>
                        <a:t>TOTAL COSTS (£)</a:t>
                      </a:r>
                    </a:p>
                  </a:txBody>
                  <a:tcPr marL="84167" marR="84167"/>
                </a:tc>
                <a:tc>
                  <a:txBody>
                    <a:bodyPr/>
                    <a:lstStyle/>
                    <a:p>
                      <a:endParaRPr lang="en-GB"/>
                    </a:p>
                  </a:txBody>
                  <a:tcPr marL="84167" marR="84167"/>
                </a:tc>
                <a:tc>
                  <a:txBody>
                    <a:bodyPr/>
                    <a:lstStyle/>
                    <a:p>
                      <a:r>
                        <a:rPr lang="en-GB" dirty="0"/>
                        <a:t>NET PROFIT/ LOSS (£)</a:t>
                      </a:r>
                    </a:p>
                  </a:txBody>
                  <a:tcPr marL="84167" marR="84167"/>
                </a:tc>
                <a:extLst>
                  <a:ext uri="{0D108BD9-81ED-4DB2-BD59-A6C34878D82A}">
                    <a16:rowId xmlns:a16="http://schemas.microsoft.com/office/drawing/2014/main" val="3756524707"/>
                  </a:ext>
                </a:extLst>
              </a:tr>
              <a:tr h="539310">
                <a:tc>
                  <a:txBody>
                    <a:bodyPr/>
                    <a:lstStyle/>
                    <a:p>
                      <a:pPr>
                        <a:lnSpc>
                          <a:spcPct val="115000"/>
                        </a:lnSpc>
                        <a:spcAft>
                          <a:spcPts val="800"/>
                        </a:spcAft>
                        <a:buNone/>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Month 1</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£18,000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£15,270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+£2,730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1469079031"/>
                  </a:ext>
                </a:extLst>
              </a:tr>
              <a:tr h="539310">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Month 2</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£21,000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£15,270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+£5,730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285370268"/>
                  </a:ext>
                </a:extLst>
              </a:tr>
              <a:tr h="539310">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Month 3</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£25,000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£15,270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+£9,730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439150732"/>
                  </a:ext>
                </a:extLst>
              </a:tr>
              <a:tr h="539310">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Month 4</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£30,000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£15,270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+£14,730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3064297374"/>
                  </a:ext>
                </a:extLst>
              </a:tr>
              <a:tr h="539310">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Month 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£34,000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£15,270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+£18,730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3106635567"/>
                  </a:ext>
                </a:extLst>
              </a:tr>
              <a:tr h="539310">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Month6</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£40,000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a:effectLst/>
                          <a:latin typeface="Aptos" panose="020B0004020202020204" pitchFamily="34" charset="0"/>
                          <a:ea typeface="Aptos" panose="020B0004020202020204" pitchFamily="34" charset="0"/>
                          <a:cs typeface="Times New Roman" panose="02020603050405020304" pitchFamily="18" charset="0"/>
                        </a:rPr>
                        <a:t>£15,270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tc>
                  <a:txBody>
                    <a:bodyPr/>
                    <a:lstStyle/>
                    <a:p>
                      <a:pPr>
                        <a:lnSpc>
                          <a:spcPct val="115000"/>
                        </a:lnSpc>
                        <a:spcAft>
                          <a:spcPts val="800"/>
                        </a:spcAft>
                        <a:buNone/>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+£24,730</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3125" marR="63125" marT="0" marB="0"/>
                </a:tc>
                <a:extLst>
                  <a:ext uri="{0D108BD9-81ED-4DB2-BD59-A6C34878D82A}">
                    <a16:rowId xmlns:a16="http://schemas.microsoft.com/office/drawing/2014/main" val="1325110744"/>
                  </a:ext>
                </a:extLst>
              </a:tr>
            </a:tbl>
          </a:graphicData>
        </a:graphic>
      </p:graphicFrame>
    </p:spTree>
    <p:extLst>
      <p:ext uri="{BB962C8B-B14F-4D97-AF65-F5344CB8AC3E}">
        <p14:creationId xmlns:p14="http://schemas.microsoft.com/office/powerpoint/2010/main" val="1513075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764116-B29E-15EB-A77F-87B6B1C1695C}"/>
              </a:ext>
            </a:extLst>
          </p:cNvPr>
          <p:cNvSpPr>
            <a:spLocks noGrp="1"/>
          </p:cNvSpPr>
          <p:nvPr>
            <p:ph type="title"/>
          </p:nvPr>
        </p:nvSpPr>
        <p:spPr/>
        <p:txBody>
          <a:bodyPr/>
          <a:lstStyle/>
          <a:p>
            <a:r>
              <a:rPr lang="en-GB" dirty="0"/>
              <a:t>CONCLUSION:</a:t>
            </a:r>
          </a:p>
        </p:txBody>
      </p:sp>
      <p:sp>
        <p:nvSpPr>
          <p:cNvPr id="7" name="TextBox 6">
            <a:extLst>
              <a:ext uri="{FF2B5EF4-FFF2-40B4-BE49-F238E27FC236}">
                <a16:creationId xmlns:a16="http://schemas.microsoft.com/office/drawing/2014/main" id="{53FA375D-1EFB-8B2E-38EA-3CCA65D6FADC}"/>
              </a:ext>
            </a:extLst>
          </p:cNvPr>
          <p:cNvSpPr txBox="1"/>
          <p:nvPr/>
        </p:nvSpPr>
        <p:spPr>
          <a:xfrm>
            <a:off x="3046912" y="2585492"/>
            <a:ext cx="6093822" cy="1947200"/>
          </a:xfrm>
          <a:prstGeom prst="rect">
            <a:avLst/>
          </a:prstGeom>
          <a:noFill/>
        </p:spPr>
        <p:txBody>
          <a:bodyPr wrap="square">
            <a:spAutoFit/>
          </a:bodyPr>
          <a:lstStyle/>
          <a:p>
            <a:pPr algn="ctr">
              <a:lnSpc>
                <a:spcPct val="115000"/>
              </a:lnSpc>
              <a:spcAft>
                <a:spcPts val="800"/>
              </a:spcAft>
              <a:buNone/>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The business is expected to break even operationally by month 2-3, as projected customers traffic exceeds 29 meals per day.</a:t>
            </a:r>
          </a:p>
          <a:p>
            <a:pPr algn="ctr">
              <a:lnSpc>
                <a:spcPct val="115000"/>
              </a:lnSpc>
              <a:spcAft>
                <a:spcPts val="800"/>
              </a:spcAft>
              <a:buNone/>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Full recovery of startup investment is expected within 12-18 months, depending on sales performance.</a:t>
            </a:r>
          </a:p>
        </p:txBody>
      </p:sp>
    </p:spTree>
    <p:extLst>
      <p:ext uri="{BB962C8B-B14F-4D97-AF65-F5344CB8AC3E}">
        <p14:creationId xmlns:p14="http://schemas.microsoft.com/office/powerpoint/2010/main" val="1727538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C117F-35D6-831F-4189-1D87EC8367F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BC49B1F1-9BDF-C210-1BAC-9F8EC92D2343}"/>
              </a:ext>
            </a:extLst>
          </p:cNvPr>
          <p:cNvSpPr>
            <a:spLocks noGrp="1"/>
          </p:cNvSpPr>
          <p:nvPr>
            <p:ph idx="1"/>
          </p:nvPr>
        </p:nvSpPr>
        <p:spPr>
          <a:xfrm>
            <a:off x="1024128" y="1319645"/>
            <a:ext cx="9720073" cy="5446915"/>
          </a:xfrm>
        </p:spPr>
        <p:txBody>
          <a:bodyPr>
            <a:normAutofit fontScale="25000" lnSpcReduction="20000"/>
          </a:bodyPr>
          <a:lstStyle/>
          <a:p>
            <a:pPr marL="0" indent="0">
              <a:buNone/>
            </a:pPr>
            <a:r>
              <a:rPr lang="en-GB" sz="7200" dirty="0"/>
              <a:t>     1- Academic Textbooks S/A- </a:t>
            </a:r>
            <a:r>
              <a:rPr lang="en-GB" sz="7200" dirty="0" err="1"/>
              <a:t>Atrill</a:t>
            </a:r>
            <a:r>
              <a:rPr lang="en-GB" sz="7200" dirty="0"/>
              <a:t>, P. &amp; McLaney, E. (220), Accounting and finance for non-specialists. 12</a:t>
            </a:r>
            <a:r>
              <a:rPr lang="en-GB" sz="7200" baseline="30000" dirty="0"/>
              <a:t>th</a:t>
            </a:r>
            <a:r>
              <a:rPr lang="en-GB" sz="7200" dirty="0"/>
              <a:t> ed. Pearson.</a:t>
            </a:r>
          </a:p>
          <a:p>
            <a:pPr lvl="0"/>
            <a:r>
              <a:rPr lang="en-GB" sz="7200" dirty="0"/>
              <a:t>Support financial forecasting, fixed/variable costs, and breakeven analysis.</a:t>
            </a:r>
          </a:p>
          <a:p>
            <a:pPr marL="0" indent="0">
              <a:buNone/>
            </a:pPr>
            <a:r>
              <a:rPr lang="en-GB" sz="7200" dirty="0"/>
              <a:t>     2- Horner, D. &amp; Sedgwick, M. (2018) Financial Accounting for Hospitality, Tourism and Leisure. Goodfellow Publishers.</a:t>
            </a:r>
          </a:p>
          <a:p>
            <a:pPr lvl="0"/>
            <a:r>
              <a:rPr lang="en-GB" sz="7200" dirty="0"/>
              <a:t>Provides frameworks for hospitality cost structures and financial planning.</a:t>
            </a:r>
          </a:p>
          <a:p>
            <a:pPr marL="0" lvl="0" indent="0">
              <a:buNone/>
            </a:pPr>
            <a:r>
              <a:rPr lang="en-GB" sz="7200" dirty="0"/>
              <a:t>     3-Walker, J.R. (2017) The Restaurant: From Concept to Operation. 8</a:t>
            </a:r>
            <a:r>
              <a:rPr lang="en-GB" sz="7200" baseline="30000" dirty="0"/>
              <a:t>th</a:t>
            </a:r>
            <a:r>
              <a:rPr lang="en-GB" sz="7200" dirty="0"/>
              <a:t> ed. Wiley.</a:t>
            </a:r>
          </a:p>
          <a:p>
            <a:pPr lvl="0"/>
            <a:r>
              <a:rPr lang="en-GB" sz="7200" dirty="0"/>
              <a:t>Industry-standards reference for startup costs, equipment needs, and restaurant operations.</a:t>
            </a:r>
          </a:p>
          <a:p>
            <a:pPr marL="0" indent="0">
              <a:buNone/>
            </a:pPr>
            <a:r>
              <a:rPr lang="en-GB" sz="7200" dirty="0"/>
              <a:t>     4- Restaurant &amp; Catering Association UK (2022) Startup Cost Guide for New restaurant operators.</a:t>
            </a:r>
          </a:p>
          <a:p>
            <a:pPr lvl="0"/>
            <a:r>
              <a:rPr lang="en-GB" sz="7200" dirty="0"/>
              <a:t>Useful for typical UK startup cost ranges.</a:t>
            </a:r>
          </a:p>
          <a:p>
            <a:pPr marL="0" indent="0">
              <a:buNone/>
            </a:pPr>
            <a:r>
              <a:rPr lang="en-GB" sz="7200" dirty="0"/>
              <a:t>     5-GOV.UK (2023) Licensing, Business Rates and Setting Up a Food Business.</a:t>
            </a:r>
          </a:p>
          <a:p>
            <a:pPr lvl="0"/>
            <a:r>
              <a:rPr lang="en-GB" sz="7200" dirty="0"/>
              <a:t>For referencing costs related to licences, permits and compliance’</a:t>
            </a:r>
          </a:p>
          <a:p>
            <a:pPr marL="0" lvl="0" indent="0">
              <a:buNone/>
            </a:pPr>
            <a:r>
              <a:rPr lang="en-GB" sz="7200" dirty="0"/>
              <a:t>     6- Startups.co.uk (2023) How to start a restaurant: Costs, Funding and Planning.</a:t>
            </a:r>
          </a:p>
          <a:p>
            <a:pPr lvl="0"/>
            <a:r>
              <a:rPr lang="en-GB" sz="7200" dirty="0"/>
              <a:t>Practical estimates and financial guidelines for UK restaurants.</a:t>
            </a:r>
            <a:endParaRPr lang="en-GB" sz="5600" dirty="0"/>
          </a:p>
          <a:p>
            <a:pPr marL="0" indent="0">
              <a:buNone/>
            </a:pPr>
            <a:r>
              <a:rPr lang="en-GB" b="1" dirty="0"/>
              <a:t> </a:t>
            </a:r>
            <a:endParaRPr lang="en-GB" dirty="0"/>
          </a:p>
          <a:p>
            <a:endParaRPr lang="en-GB" dirty="0"/>
          </a:p>
        </p:txBody>
      </p:sp>
    </p:spTree>
    <p:extLst>
      <p:ext uri="{BB962C8B-B14F-4D97-AF65-F5344CB8AC3E}">
        <p14:creationId xmlns:p14="http://schemas.microsoft.com/office/powerpoint/2010/main" val="12134654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10039</TotalTime>
  <Words>2011</Words>
  <Application>Microsoft Office PowerPoint</Application>
  <PresentationFormat>Widescreen</PresentationFormat>
  <Paragraphs>310</Paragraphs>
  <Slides>24</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Aptos</vt:lpstr>
      <vt:lpstr>Arial</vt:lpstr>
      <vt:lpstr>Calibri</vt:lpstr>
      <vt:lpstr>Century Gothic</vt:lpstr>
      <vt:lpstr>Söhne</vt:lpstr>
      <vt:lpstr>Wingdings 3</vt:lpstr>
      <vt:lpstr>Ion</vt:lpstr>
      <vt:lpstr>Assessment Task 2</vt:lpstr>
      <vt:lpstr>Business Plan</vt:lpstr>
      <vt:lpstr>PowerPoint Presentation</vt:lpstr>
      <vt:lpstr>PowerPoint Presentation</vt:lpstr>
      <vt:lpstr>PowerPoint Presentation</vt:lpstr>
      <vt:lpstr>PowerPoint Presentation</vt:lpstr>
      <vt:lpstr>Example: An organisational chart of a restaurant</vt:lpstr>
      <vt:lpstr>Section 3: PESTEL ANALISYS</vt:lpstr>
      <vt:lpstr>Section 3: PESTEL ANALISYS</vt:lpstr>
      <vt:lpstr>Section 3: PESTEL ANALISYS</vt:lpstr>
      <vt:lpstr>Section3: PESTEL ANALISYS</vt:lpstr>
      <vt:lpstr>Section 3: PESTEL ANALISYS</vt:lpstr>
      <vt:lpstr>Section 3: PESTEL ANALISYS</vt:lpstr>
      <vt:lpstr>Section 4: MARKENTIN STRATEGIES</vt:lpstr>
      <vt:lpstr>PowerPoint Presentation</vt:lpstr>
      <vt:lpstr>Section 4: MARKETING STRATEGIES </vt:lpstr>
      <vt:lpstr>PowerPoint Presentation</vt:lpstr>
      <vt:lpstr>PowerPoint Presentation</vt:lpstr>
      <vt:lpstr>PowerPoint Presentation</vt:lpstr>
      <vt:lpstr>PowerPoint Presentation</vt:lpstr>
      <vt:lpstr>Variable costs: (monthly)</vt:lpstr>
      <vt:lpstr>3- Monthly Financial Forecast (First 6 Months)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Task 2</dc:title>
  <dc:creator>Balendran Kandasamy</dc:creator>
  <cp:lastModifiedBy>Edilson Francisco De Oliveira</cp:lastModifiedBy>
  <cp:revision>55</cp:revision>
  <dcterms:created xsi:type="dcterms:W3CDTF">2023-07-31T07:37:43Z</dcterms:created>
  <dcterms:modified xsi:type="dcterms:W3CDTF">2025-12-02T11:19:35Z</dcterms:modified>
</cp:coreProperties>
</file>