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86419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7482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90470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329524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110860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81873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9969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814089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66635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047930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860234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10/20/23</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415126520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B8F21-271B-DE0F-17F9-2DBACAE727F4}"/>
              </a:ext>
            </a:extLst>
          </p:cNvPr>
          <p:cNvSpPr>
            <a:spLocks noGrp="1"/>
          </p:cNvSpPr>
          <p:nvPr>
            <p:ph type="ctrTitle"/>
          </p:nvPr>
        </p:nvSpPr>
        <p:spPr>
          <a:xfrm>
            <a:off x="647701" y="914400"/>
            <a:ext cx="3428999" cy="3501957"/>
          </a:xfrm>
        </p:spPr>
        <p:txBody>
          <a:bodyPr anchor="t">
            <a:normAutofit/>
          </a:bodyPr>
          <a:lstStyle/>
          <a:p>
            <a:r>
              <a:rPr lang="en-US" sz="3200"/>
              <a:t>Fairmont Hotel </a:t>
            </a:r>
          </a:p>
        </p:txBody>
      </p:sp>
      <p:sp>
        <p:nvSpPr>
          <p:cNvPr id="24"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647700" y="5075226"/>
            <a:ext cx="3429000" cy="1072655"/>
          </a:xfrm>
        </p:spPr>
        <p:txBody>
          <a:bodyPr>
            <a:normAutofit/>
          </a:bodyPr>
          <a:lstStyle/>
          <a:p>
            <a:pPr algn="l"/>
            <a:r>
              <a:rPr lang="en-US"/>
              <a:t>Andrei I Haidu </a:t>
            </a:r>
          </a:p>
        </p:txBody>
      </p:sp>
      <p:pic>
        <p:nvPicPr>
          <p:cNvPr id="4" name="Video 3" descr="Night Time Laps Of A Building">
            <a:extLst>
              <a:ext uri="{FF2B5EF4-FFF2-40B4-BE49-F238E27FC236}">
                <a16:creationId xmlns:a16="http://schemas.microsoft.com/office/drawing/2014/main" id="{C1DE3223-8739-32D0-FEC8-B9E62A6B928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4883972" y="1566783"/>
            <a:ext cx="6660328" cy="3735793"/>
          </a:xfrm>
          <a:prstGeom prst="rect">
            <a:avLst/>
          </a:prstGeom>
          <a:noFill/>
        </p:spPr>
      </p:pic>
      <p:sp>
        <p:nvSpPr>
          <p:cNvPr id="25" name="Date Placeholder 3">
            <a:extLst>
              <a:ext uri="{FF2B5EF4-FFF2-40B4-BE49-F238E27FC236}">
                <a16:creationId xmlns:a16="http://schemas.microsoft.com/office/drawing/2014/main" id="{B37AF376-7774-4C75-A52B-B4A7225824D8}"/>
              </a:ext>
            </a:extLst>
          </p:cNvPr>
          <p:cNvSpPr>
            <a:spLocks noGrp="1"/>
          </p:cNvSpPr>
          <p:nvPr>
            <p:ph type="dt" sz="half" idx="10"/>
          </p:nvPr>
        </p:nvSpPr>
        <p:spPr>
          <a:xfrm>
            <a:off x="652371" y="6332538"/>
            <a:ext cx="3006492" cy="365125"/>
          </a:xfrm>
        </p:spPr>
        <p:txBody>
          <a:bodyPr/>
          <a:lstStyle/>
          <a:p>
            <a:pPr>
              <a:spcAft>
                <a:spcPts val="600"/>
              </a:spcAft>
            </a:pPr>
            <a:fld id="{99011B6C-87A0-460D-AD51-2D320AB89063}" type="datetime1">
              <a:rPr lang="en-US" smtClean="0"/>
              <a:pPr>
                <a:spcAft>
                  <a:spcPts val="600"/>
                </a:spcAft>
              </a:pPr>
              <a:t>10/20/23</a:t>
            </a:fld>
            <a:endParaRPr lang="en-US"/>
          </a:p>
        </p:txBody>
      </p:sp>
      <p:sp>
        <p:nvSpPr>
          <p:cNvPr id="26" name="Footer Placeholder 4">
            <a:extLst>
              <a:ext uri="{FF2B5EF4-FFF2-40B4-BE49-F238E27FC236}">
                <a16:creationId xmlns:a16="http://schemas.microsoft.com/office/drawing/2014/main" id="{F0544A3C-CEE1-4B2F-986C-28798560F126}"/>
              </a:ext>
            </a:extLst>
          </p:cNvPr>
          <p:cNvSpPr>
            <a:spLocks noGrp="1"/>
          </p:cNvSpPr>
          <p:nvPr>
            <p:ph type="ftr" sz="quarter" idx="11"/>
          </p:nvPr>
        </p:nvSpPr>
        <p:spPr>
          <a:xfrm>
            <a:off x="8034169" y="6332538"/>
            <a:ext cx="3505459" cy="365125"/>
          </a:xfrm>
        </p:spPr>
        <p:txBody>
          <a:bodyPr/>
          <a:lstStyle/>
          <a:p>
            <a:pPr>
              <a:spcAft>
                <a:spcPts val="600"/>
              </a:spcAft>
            </a:pPr>
            <a:r>
              <a:rPr lang="en-US"/>
              <a:t>Sample Footer Text</a:t>
            </a:r>
          </a:p>
        </p:txBody>
      </p:sp>
      <p:sp>
        <p:nvSpPr>
          <p:cNvPr id="27" name="Slide Number Placeholder 5">
            <a:extLst>
              <a:ext uri="{FF2B5EF4-FFF2-40B4-BE49-F238E27FC236}">
                <a16:creationId xmlns:a16="http://schemas.microsoft.com/office/drawing/2014/main" id="{24F3DC72-AB6D-47BA-89BF-40323C3FBE49}"/>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1</a:t>
            </a:fld>
            <a:endParaRPr lang="en-US"/>
          </a:p>
        </p:txBody>
      </p:sp>
    </p:spTree>
    <p:extLst>
      <p:ext uri="{BB962C8B-B14F-4D97-AF65-F5344CB8AC3E}">
        <p14:creationId xmlns:p14="http://schemas.microsoft.com/office/powerpoint/2010/main" val="43708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E5A9A-81A7-717A-1B70-830F3445466B}"/>
              </a:ext>
            </a:extLst>
          </p:cNvPr>
          <p:cNvSpPr>
            <a:spLocks noGrp="1"/>
          </p:cNvSpPr>
          <p:nvPr>
            <p:ph type="ctrTitle"/>
          </p:nvPr>
        </p:nvSpPr>
        <p:spPr>
          <a:xfrm>
            <a:off x="647701" y="914401"/>
            <a:ext cx="3428999" cy="1235676"/>
          </a:xfrm>
        </p:spPr>
        <p:txBody>
          <a:bodyPr anchor="t">
            <a:normAutofit/>
          </a:bodyPr>
          <a:lstStyle/>
          <a:p>
            <a:r>
              <a:rPr lang="en-US" sz="3200"/>
              <a:t>Hotel and resort </a:t>
            </a:r>
          </a:p>
        </p:txBody>
      </p:sp>
      <p:sp>
        <p:nvSpPr>
          <p:cNvPr id="20"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734197" y="2492663"/>
            <a:ext cx="4023154" cy="3746448"/>
          </a:xfrm>
        </p:spPr>
        <p:txBody>
          <a:bodyPr>
            <a:normAutofit/>
          </a:bodyPr>
          <a:lstStyle/>
          <a:p>
            <a:r>
              <a:rPr lang="en-GB" b="0" i="0" u="none" strike="noStrike" dirty="0">
                <a:solidFill>
                  <a:srgbClr val="D1D5DB"/>
                </a:solidFill>
                <a:effectLst/>
                <a:latin typeface="Söhne"/>
              </a:rPr>
              <a:t>The Fairmont Hotel is a well-known luxury hotel chain with properties around the world. Each Fairmont hotel offers upscale accommodations, fine dining, and a range of amenities and services. If you have specific questions about a particular Fairmont hotel or need information about a specific location, please provide more details, and I'll do my best to assist you.</a:t>
            </a:r>
            <a:endParaRPr lang="en-US" dirty="0"/>
          </a:p>
        </p:txBody>
      </p:sp>
      <p:pic>
        <p:nvPicPr>
          <p:cNvPr id="5" name="Picture 4" descr="Deck-chairs in a row">
            <a:extLst>
              <a:ext uri="{FF2B5EF4-FFF2-40B4-BE49-F238E27FC236}">
                <a16:creationId xmlns:a16="http://schemas.microsoft.com/office/drawing/2014/main" id="{9C40A50D-75C5-55E8-59D1-A691DA19F239}"/>
              </a:ext>
            </a:extLst>
          </p:cNvPr>
          <p:cNvPicPr>
            <a:picLocks noChangeAspect="1"/>
          </p:cNvPicPr>
          <p:nvPr/>
        </p:nvPicPr>
        <p:blipFill rotWithShape="1">
          <a:blip r:embed="rId2"/>
          <a:srcRect b="15730"/>
          <a:stretch/>
        </p:blipFill>
        <p:spPr>
          <a:xfrm>
            <a:off x="4883972" y="1561456"/>
            <a:ext cx="6660328" cy="3746448"/>
          </a:xfrm>
          <a:prstGeom prst="rect">
            <a:avLst/>
          </a:prstGeom>
          <a:noFill/>
        </p:spPr>
      </p:pic>
      <p:sp>
        <p:nvSpPr>
          <p:cNvPr id="11" name="Date Placeholder 5">
            <a:extLst>
              <a:ext uri="{FF2B5EF4-FFF2-40B4-BE49-F238E27FC236}">
                <a16:creationId xmlns:a16="http://schemas.microsoft.com/office/drawing/2014/main" id="{04E35474-1A9A-4F0C-82BB-186980BFD465}"/>
              </a:ext>
            </a:extLst>
          </p:cNvPr>
          <p:cNvSpPr>
            <a:spLocks noGrp="1"/>
          </p:cNvSpPr>
          <p:nvPr>
            <p:ph type="dt" sz="half" idx="10"/>
          </p:nvPr>
        </p:nvSpPr>
        <p:spPr>
          <a:xfrm>
            <a:off x="652371" y="6332538"/>
            <a:ext cx="3006492" cy="365125"/>
          </a:xfrm>
        </p:spPr>
        <p:txBody>
          <a:bodyPr>
            <a:normAutofit/>
          </a:bodyPr>
          <a:lstStyle/>
          <a:p>
            <a:pPr>
              <a:spcAft>
                <a:spcPts val="600"/>
              </a:spcAft>
            </a:pPr>
            <a:fld id="{49483DAD-E936-402F-93F3-7AF2B2F9CEE5}" type="datetime1">
              <a:rPr lang="en-US" smtClean="0"/>
              <a:pPr>
                <a:spcAft>
                  <a:spcPts val="600"/>
                </a:spcAft>
              </a:pPr>
              <a:t>10/20/23</a:t>
            </a:fld>
            <a:endParaRPr lang="en-US"/>
          </a:p>
        </p:txBody>
      </p:sp>
      <p:sp>
        <p:nvSpPr>
          <p:cNvPr id="13"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a:xfrm>
            <a:off x="8034169" y="6332538"/>
            <a:ext cx="3505459" cy="365125"/>
          </a:xfrm>
        </p:spPr>
        <p:txBody>
          <a:bodyPr>
            <a:normAutofit/>
          </a:bodyPr>
          <a:lstStyle/>
          <a:p>
            <a:pPr>
              <a:spcAft>
                <a:spcPts val="600"/>
              </a:spcAft>
            </a:pPr>
            <a:r>
              <a:rPr lang="en-US"/>
              <a:t>Sample Footer Text</a:t>
            </a:r>
          </a:p>
        </p:txBody>
      </p:sp>
      <p:sp>
        <p:nvSpPr>
          <p:cNvPr id="15"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a:xfrm>
            <a:off x="11444747" y="6332538"/>
            <a:ext cx="539808" cy="365125"/>
          </a:xfrm>
        </p:spPr>
        <p:txBody>
          <a:bodyPr>
            <a:normAutofit/>
          </a:bodyPr>
          <a:lstStyle/>
          <a:p>
            <a:pPr>
              <a:spcAft>
                <a:spcPts val="600"/>
              </a:spcAft>
            </a:pPr>
            <a:fld id="{45C5C030-0550-4584-9C82-E35DF7DBC581}" type="slidenum">
              <a:rPr lang="en-US" smtClean="0"/>
              <a:pPr>
                <a:spcAft>
                  <a:spcPts val="600"/>
                </a:spcAft>
              </a:pPr>
              <a:t>2</a:t>
            </a:fld>
            <a:endParaRPr lang="en-US"/>
          </a:p>
        </p:txBody>
      </p:sp>
    </p:spTree>
    <p:extLst>
      <p:ext uri="{BB962C8B-B14F-4D97-AF65-F5344CB8AC3E}">
        <p14:creationId xmlns:p14="http://schemas.microsoft.com/office/powerpoint/2010/main" val="3593078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85D73-45D0-AB57-E2BC-EB722AE5854D}"/>
              </a:ext>
            </a:extLst>
          </p:cNvPr>
          <p:cNvSpPr>
            <a:spLocks noGrp="1"/>
          </p:cNvSpPr>
          <p:nvPr>
            <p:ph type="title"/>
          </p:nvPr>
        </p:nvSpPr>
        <p:spPr/>
        <p:txBody>
          <a:bodyPr>
            <a:normAutofit/>
          </a:bodyPr>
          <a:lstStyle/>
          <a:p>
            <a:r>
              <a:rPr lang="en-US"/>
              <a:t>Guest service </a:t>
            </a:r>
          </a:p>
        </p:txBody>
      </p:sp>
      <p:sp>
        <p:nvSpPr>
          <p:cNvPr id="3" name="Content Placeholder 2">
            <a:extLst>
              <a:ext uri="{FF2B5EF4-FFF2-40B4-BE49-F238E27FC236}">
                <a16:creationId xmlns:a16="http://schemas.microsoft.com/office/drawing/2014/main" id="{28BEDF4D-E1E2-3F2C-4900-78140D03B4BB}"/>
              </a:ext>
            </a:extLst>
          </p:cNvPr>
          <p:cNvSpPr>
            <a:spLocks noGrp="1"/>
          </p:cNvSpPr>
          <p:nvPr>
            <p:ph idx="1"/>
          </p:nvPr>
        </p:nvSpPr>
        <p:spPr/>
        <p:txBody>
          <a:bodyPr/>
          <a:lstStyle/>
          <a:p>
            <a:r>
              <a:rPr lang="en-US"/>
              <a:t>The Savoy benefit for all the service that a 5 * Hotel need . With anticipatory service and wide range of service , The Savoy provide everting you need to have a great accommodation </a:t>
            </a:r>
          </a:p>
          <a:p>
            <a:r>
              <a:rPr lang="en-US"/>
              <a:t>A butler service </a:t>
            </a:r>
          </a:p>
          <a:p>
            <a:r>
              <a:rPr lang="en-US"/>
              <a:t>The concierge  </a:t>
            </a:r>
          </a:p>
          <a:p>
            <a:r>
              <a:rPr lang="en-US"/>
              <a:t>Gym and indoor pool </a:t>
            </a:r>
          </a:p>
          <a:p>
            <a:r>
              <a:rPr lang="en-US"/>
              <a:t>Private parking </a:t>
            </a:r>
          </a:p>
          <a:p>
            <a:r>
              <a:rPr lang="en-US"/>
              <a:t> </a:t>
            </a:r>
          </a:p>
          <a:p>
            <a:endParaRPr lang="en-US"/>
          </a:p>
        </p:txBody>
      </p:sp>
    </p:spTree>
    <p:extLst>
      <p:ext uri="{BB962C8B-B14F-4D97-AF65-F5344CB8AC3E}">
        <p14:creationId xmlns:p14="http://schemas.microsoft.com/office/powerpoint/2010/main" val="1008232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EAB9-4E29-ECD3-95E7-BA40AF8BDBB2}"/>
              </a:ext>
            </a:extLst>
          </p:cNvPr>
          <p:cNvSpPr>
            <a:spLocks noGrp="1"/>
          </p:cNvSpPr>
          <p:nvPr>
            <p:ph type="title"/>
          </p:nvPr>
        </p:nvSpPr>
        <p:spPr/>
        <p:txBody>
          <a:bodyPr>
            <a:normAutofit/>
          </a:bodyPr>
          <a:lstStyle/>
          <a:p>
            <a:r>
              <a:rPr lang="en-US"/>
              <a:t>Offers , food and drinks  </a:t>
            </a:r>
          </a:p>
        </p:txBody>
      </p:sp>
      <p:sp>
        <p:nvSpPr>
          <p:cNvPr id="3" name="Content Placeholder 2">
            <a:extLst>
              <a:ext uri="{FF2B5EF4-FFF2-40B4-BE49-F238E27FC236}">
                <a16:creationId xmlns:a16="http://schemas.microsoft.com/office/drawing/2014/main" id="{0EE04F07-1A32-DDA4-B110-39B611F27361}"/>
              </a:ext>
            </a:extLst>
          </p:cNvPr>
          <p:cNvSpPr>
            <a:spLocks noGrp="1"/>
          </p:cNvSpPr>
          <p:nvPr>
            <p:ph idx="1"/>
          </p:nvPr>
        </p:nvSpPr>
        <p:spPr/>
        <p:txBody>
          <a:bodyPr/>
          <a:lstStyle/>
          <a:p>
            <a:r>
              <a:rPr lang="en-GB" b="0" i="0" u="none" strike="noStrike" dirty="0">
                <a:solidFill>
                  <a:srgbClr val="393939"/>
                </a:solidFill>
                <a:effectLst/>
                <a:latin typeface="ITCFranklinGothicStd"/>
              </a:rPr>
              <a:t>Start the ultimate fine dining experience in Restaurant 1890 by Gordon Ramsay with a glass of Rare Champagne 2013 and caviar followed by an exquisite tasting menu and sommelier-selected wine pairing. Then</a:t>
            </a:r>
            <a:r>
              <a:rPr lang="en-GB" dirty="0">
                <a:solidFill>
                  <a:srgbClr val="393939"/>
                </a:solidFill>
                <a:latin typeface="ITCFranklinGothicStd"/>
              </a:rPr>
              <a:t> you have the service and the food on The very high quality and standards from a chef with Michelins stars, the food it’s make the hotel be more popular </a:t>
            </a:r>
            <a:endParaRPr lang="en-US" dirty="0"/>
          </a:p>
        </p:txBody>
      </p:sp>
    </p:spTree>
    <p:extLst>
      <p:ext uri="{BB962C8B-B14F-4D97-AF65-F5344CB8AC3E}">
        <p14:creationId xmlns:p14="http://schemas.microsoft.com/office/powerpoint/2010/main" val="12139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A4AFA-3886-AEED-C9E2-D50AD9C062C2}"/>
              </a:ext>
            </a:extLst>
          </p:cNvPr>
          <p:cNvSpPr>
            <a:spLocks noGrp="1"/>
          </p:cNvSpPr>
          <p:nvPr>
            <p:ph type="title"/>
          </p:nvPr>
        </p:nvSpPr>
        <p:spPr/>
        <p:txBody>
          <a:bodyPr/>
          <a:lstStyle/>
          <a:p>
            <a:r>
              <a:rPr lang="en-US"/>
              <a:t> famous for ? And ahitecture </a:t>
            </a:r>
          </a:p>
        </p:txBody>
      </p:sp>
      <p:sp>
        <p:nvSpPr>
          <p:cNvPr id="3" name="Content Placeholder 2">
            <a:extLst>
              <a:ext uri="{FF2B5EF4-FFF2-40B4-BE49-F238E27FC236}">
                <a16:creationId xmlns:a16="http://schemas.microsoft.com/office/drawing/2014/main" id="{83BD1130-79B6-4629-F34B-AC33C77C56D5}"/>
              </a:ext>
            </a:extLst>
          </p:cNvPr>
          <p:cNvSpPr>
            <a:spLocks noGrp="1"/>
          </p:cNvSpPr>
          <p:nvPr>
            <p:ph idx="1"/>
          </p:nvPr>
        </p:nvSpPr>
        <p:spPr/>
        <p:txBody>
          <a:bodyPr/>
          <a:lstStyle/>
          <a:p>
            <a:r>
              <a:rPr lang="en-US"/>
              <a:t>the place where Tony Bennett first sang, "I Left My Heart in San Francisco” in 1961.</a:t>
            </a:r>
          </a:p>
          <a:p>
            <a:r>
              <a:rPr lang="en-US"/>
              <a:t>The Cirque room first bar open in San Francisco after the prohibition   </a:t>
            </a:r>
          </a:p>
          <a:p>
            <a:r>
              <a:rPr lang="en-US"/>
              <a:t>From pristine beaches to sophisticated cities to iconic castles, Fairmont is dedicated to connecting guests to the extraordinary places we call home. Unique architecture, expressive decor and thoughtful service are the hallmarks of our brand.</a:t>
            </a:r>
          </a:p>
          <a:p>
            <a:endParaRPr lang="en-US"/>
          </a:p>
        </p:txBody>
      </p:sp>
    </p:spTree>
    <p:extLst>
      <p:ext uri="{BB962C8B-B14F-4D97-AF65-F5344CB8AC3E}">
        <p14:creationId xmlns:p14="http://schemas.microsoft.com/office/powerpoint/2010/main" val="3232090505"/>
      </p:ext>
    </p:extLst>
  </p:cSld>
  <p:clrMapOvr>
    <a:masterClrMapping/>
  </p:clrMapOvr>
</p:sld>
</file>

<file path=ppt/theme/theme1.xml><?xml version="1.0" encoding="utf-8"?>
<a:theme xmlns:a="http://schemas.openxmlformats.org/drawingml/2006/main" name="CitationVTI">
  <a:themeElements>
    <a:clrScheme name="AnalogousFromRegularSeed_2SEEDS">
      <a:dk1>
        <a:srgbClr val="000000"/>
      </a:dk1>
      <a:lt1>
        <a:srgbClr val="FFFFFF"/>
      </a:lt1>
      <a:dk2>
        <a:srgbClr val="181A35"/>
      </a:dk2>
      <a:lt2>
        <a:srgbClr val="F0F1F3"/>
      </a:lt2>
      <a:accent1>
        <a:srgbClr val="CE991A"/>
      </a:accent1>
      <a:accent2>
        <a:srgbClr val="E4612C"/>
      </a:accent2>
      <a:accent3>
        <a:srgbClr val="98A820"/>
      </a:accent3>
      <a:accent4>
        <a:srgbClr val="1A71D2"/>
      </a:accent4>
      <a:accent5>
        <a:srgbClr val="2C36E4"/>
      </a:accent5>
      <a:accent6>
        <a:srgbClr val="5E1DD2"/>
      </a:accent6>
      <a:hlink>
        <a:srgbClr val="3F65BF"/>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CitationVTI</vt:lpstr>
      <vt:lpstr>Fairmont Hotel </vt:lpstr>
      <vt:lpstr>Hotel and resort </vt:lpstr>
      <vt:lpstr>Guest service </vt:lpstr>
      <vt:lpstr>Offers , food and drinks  </vt:lpstr>
      <vt:lpstr> famous for ? And ahitecture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Fairmont Hotel </dc:title>
  <dc:creator>Andrei Haidu</dc:creator>
  <cp:lastModifiedBy>Dominica Rotari</cp:lastModifiedBy>
  <cp:revision>3</cp:revision>
  <dcterms:created xsi:type="dcterms:W3CDTF">2023-10-14T16:10:55Z</dcterms:created>
  <dcterms:modified xsi:type="dcterms:W3CDTF">2023-10-20T22:30:13Z</dcterms:modified>
</cp:coreProperties>
</file>