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2"/>
  </p:notesMasterIdLst>
  <p:sldIdLst>
    <p:sldId id="256" r:id="rId2"/>
    <p:sldId id="282" r:id="rId3"/>
    <p:sldId id="268" r:id="rId4"/>
    <p:sldId id="259" r:id="rId5"/>
    <p:sldId id="273" r:id="rId6"/>
    <p:sldId id="302" r:id="rId7"/>
    <p:sldId id="303" r:id="rId8"/>
    <p:sldId id="304" r:id="rId9"/>
    <p:sldId id="280" r:id="rId10"/>
    <p:sldId id="281" r:id="rId11"/>
    <p:sldId id="283" r:id="rId12"/>
    <p:sldId id="294" r:id="rId13"/>
    <p:sldId id="285" r:id="rId14"/>
    <p:sldId id="301" r:id="rId15"/>
    <p:sldId id="295" r:id="rId16"/>
    <p:sldId id="299" r:id="rId17"/>
    <p:sldId id="289" r:id="rId18"/>
    <p:sldId id="290" r:id="rId19"/>
    <p:sldId id="287" r:id="rId20"/>
    <p:sldId id="300" r:id="rId21"/>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833" autoAdjust="0"/>
  </p:normalViewPr>
  <p:slideViewPr>
    <p:cSldViewPr>
      <p:cViewPr varScale="1">
        <p:scale>
          <a:sx n="100" d="100"/>
          <a:sy n="100" d="100"/>
        </p:scale>
        <p:origin x="525" y="4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91429" tIns="45714" rIns="91429" bIns="45714"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29" tIns="45714" rIns="91429" bIns="45714" rtlCol="0"/>
          <a:lstStyle>
            <a:lvl1pPr algn="r">
              <a:defRPr sz="1200"/>
            </a:lvl1pPr>
          </a:lstStyle>
          <a:p>
            <a:fld id="{D848C778-B13F-4C98-B114-03E77944FC7A}" type="datetimeFigureOut">
              <a:rPr lang="en-GB" smtClean="0"/>
              <a:pPr/>
              <a:t>28/01/2023</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29" tIns="45714" rIns="91429" bIns="45714"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29" tIns="45714" rIns="91429" bIns="45714"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7"/>
            <a:ext cx="2889938" cy="487680"/>
          </a:xfrm>
          <a:prstGeom prst="rect">
            <a:avLst/>
          </a:prstGeom>
        </p:spPr>
        <p:txBody>
          <a:bodyPr vert="horz" lIns="91429" tIns="45714" rIns="91429" bIns="45714"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29" tIns="45714" rIns="91429" bIns="45714" rtlCol="0" anchor="b"/>
          <a:lstStyle>
            <a:lvl1pPr algn="r">
              <a:defRPr sz="1200"/>
            </a:lvl1pPr>
          </a:lstStyle>
          <a:p>
            <a:fld id="{9127AD6B-FC3F-4301-82AF-A728712C60EA}" type="slidenum">
              <a:rPr lang="en-GB" smtClean="0"/>
              <a:pPr/>
              <a:t>‹#›</a:t>
            </a:fld>
            <a:endParaRPr lang="en-GB"/>
          </a:p>
        </p:txBody>
      </p:sp>
    </p:spTree>
    <p:extLst>
      <p:ext uri="{BB962C8B-B14F-4D97-AF65-F5344CB8AC3E}">
        <p14:creationId xmlns:p14="http://schemas.microsoft.com/office/powerpoint/2010/main" val="31593220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1</a:t>
            </a:fld>
            <a:endParaRPr lang="en-GB"/>
          </a:p>
        </p:txBody>
      </p:sp>
    </p:spTree>
    <p:extLst>
      <p:ext uri="{BB962C8B-B14F-4D97-AF65-F5344CB8AC3E}">
        <p14:creationId xmlns:p14="http://schemas.microsoft.com/office/powerpoint/2010/main" val="7191639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2</a:t>
            </a:fld>
            <a:endParaRPr lang="en-GB"/>
          </a:p>
        </p:txBody>
      </p:sp>
    </p:spTree>
    <p:extLst>
      <p:ext uri="{BB962C8B-B14F-4D97-AF65-F5344CB8AC3E}">
        <p14:creationId xmlns:p14="http://schemas.microsoft.com/office/powerpoint/2010/main" val="21280873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3</a:t>
            </a:fld>
            <a:endParaRPr lang="en-GB"/>
          </a:p>
        </p:txBody>
      </p:sp>
    </p:spTree>
    <p:extLst>
      <p:ext uri="{BB962C8B-B14F-4D97-AF65-F5344CB8AC3E}">
        <p14:creationId xmlns:p14="http://schemas.microsoft.com/office/powerpoint/2010/main" val="9231302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4</a:t>
            </a:fld>
            <a:endParaRPr lang="en-GB"/>
          </a:p>
        </p:txBody>
      </p:sp>
    </p:spTree>
    <p:extLst>
      <p:ext uri="{BB962C8B-B14F-4D97-AF65-F5344CB8AC3E}">
        <p14:creationId xmlns:p14="http://schemas.microsoft.com/office/powerpoint/2010/main" val="6551194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5</a:t>
            </a:fld>
            <a:endParaRPr lang="en-GB"/>
          </a:p>
        </p:txBody>
      </p:sp>
    </p:spTree>
    <p:extLst>
      <p:ext uri="{BB962C8B-B14F-4D97-AF65-F5344CB8AC3E}">
        <p14:creationId xmlns:p14="http://schemas.microsoft.com/office/powerpoint/2010/main" val="6613294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9</a:t>
            </a:fld>
            <a:endParaRPr lang="en-GB"/>
          </a:p>
        </p:txBody>
      </p:sp>
    </p:spTree>
    <p:extLst>
      <p:ext uri="{BB962C8B-B14F-4D97-AF65-F5344CB8AC3E}">
        <p14:creationId xmlns:p14="http://schemas.microsoft.com/office/powerpoint/2010/main" val="12848341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10</a:t>
            </a:fld>
            <a:endParaRPr lang="en-GB"/>
          </a:p>
        </p:txBody>
      </p:sp>
    </p:spTree>
    <p:extLst>
      <p:ext uri="{BB962C8B-B14F-4D97-AF65-F5344CB8AC3E}">
        <p14:creationId xmlns:p14="http://schemas.microsoft.com/office/powerpoint/2010/main" val="27047201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11</a:t>
            </a:fld>
            <a:endParaRPr lang="en-GB"/>
          </a:p>
        </p:txBody>
      </p:sp>
    </p:spTree>
    <p:extLst>
      <p:ext uri="{BB962C8B-B14F-4D97-AF65-F5344CB8AC3E}">
        <p14:creationId xmlns:p14="http://schemas.microsoft.com/office/powerpoint/2010/main" val="32994313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13</a:t>
            </a:fld>
            <a:endParaRPr lang="en-GB"/>
          </a:p>
        </p:txBody>
      </p:sp>
    </p:spTree>
    <p:extLst>
      <p:ext uri="{BB962C8B-B14F-4D97-AF65-F5344CB8AC3E}">
        <p14:creationId xmlns:p14="http://schemas.microsoft.com/office/powerpoint/2010/main" val="8174506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17</a:t>
            </a:fld>
            <a:endParaRPr lang="en-GB"/>
          </a:p>
        </p:txBody>
      </p:sp>
    </p:spTree>
    <p:extLst>
      <p:ext uri="{BB962C8B-B14F-4D97-AF65-F5344CB8AC3E}">
        <p14:creationId xmlns:p14="http://schemas.microsoft.com/office/powerpoint/2010/main" val="38429660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18</a:t>
            </a:fld>
            <a:endParaRPr lang="en-GB"/>
          </a:p>
        </p:txBody>
      </p:sp>
    </p:spTree>
    <p:extLst>
      <p:ext uri="{BB962C8B-B14F-4D97-AF65-F5344CB8AC3E}">
        <p14:creationId xmlns:p14="http://schemas.microsoft.com/office/powerpoint/2010/main" val="35591634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19</a:t>
            </a:fld>
            <a:endParaRPr lang="en-GB"/>
          </a:p>
        </p:txBody>
      </p:sp>
    </p:spTree>
    <p:extLst>
      <p:ext uri="{BB962C8B-B14F-4D97-AF65-F5344CB8AC3E}">
        <p14:creationId xmlns:p14="http://schemas.microsoft.com/office/powerpoint/2010/main" val="16611160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9CFB13ED-059F-4759-94A0-1E5969775D7E}" type="datetimeFigureOut">
              <a:rPr lang="en-GB" smtClean="0"/>
              <a:pPr/>
              <a:t>28/01/2023</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5F2F8A10-4287-4BE8-ACD7-B40DB3D6C2A8}" type="slidenum">
              <a:rPr lang="en-GB" smtClean="0"/>
              <a:pPr/>
              <a:t>‹#›</a:t>
            </a:fld>
            <a:endParaRPr lang="en-GB"/>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9CFB13ED-059F-4759-94A0-1E5969775D7E}" type="datetimeFigureOut">
              <a:rPr lang="en-GB" smtClean="0"/>
              <a:pPr/>
              <a:t>28/01/2023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a:t>Click to edit Master title style</a:t>
            </a:r>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9CFB13ED-059F-4759-94A0-1E5969775D7E}" type="datetimeFigureOut">
              <a:rPr lang="en-GB" smtClean="0"/>
              <a:pPr/>
              <a:t>28/01/2023</a:t>
            </a:fld>
            <a:endParaRPr lang="en-GB"/>
          </a:p>
        </p:txBody>
      </p:sp>
      <p:sp>
        <p:nvSpPr>
          <p:cNvPr id="5" name="Footer Placeholder 4"/>
          <p:cNvSpPr>
            <a:spLocks noGrp="1"/>
          </p:cNvSpPr>
          <p:nvPr>
            <p:ph type="ftr" sz="quarter" idx="11"/>
          </p:nvPr>
        </p:nvSpPr>
        <p:spPr>
          <a:xfrm>
            <a:off x="800100" y="6172200"/>
            <a:ext cx="4000500" cy="457200"/>
          </a:xfrm>
        </p:spPr>
        <p:txBody>
          <a:bodyPr/>
          <a:lstStyle/>
          <a:p>
            <a:endParaRPr lang="en-GB"/>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5F2F8A10-4287-4BE8-ACD7-B40DB3D6C2A8}"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9CFB13ED-059F-4759-94A0-1E5969775D7E}" type="datetimeFigureOut">
              <a:rPr lang="en-GB" smtClean="0"/>
              <a:pPr/>
              <a:t>28/01/2023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a:t>Click to edit Master title style</a:t>
            </a:r>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9CFB13ED-059F-4759-94A0-1E5969775D7E}" type="datetimeFigureOut">
              <a:rPr lang="en-GB" smtClean="0"/>
              <a:pPr/>
              <a:t>28/01/2023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2F8A10-4287-4BE8-ACD7-B40DB3D6C2A8}" type="slidenum">
              <a:rPr lang="en-GB" smtClean="0"/>
              <a:pPr/>
              <a:t>‹#›</a:t>
            </a:fld>
            <a:endParaRPr lang="en-GB"/>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9CFB13ED-059F-4759-94A0-1E5969775D7E}" type="datetimeFigureOut">
              <a:rPr lang="en-GB" smtClean="0"/>
              <a:pPr/>
              <a:t>28/01/2023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FB13ED-059F-4759-94A0-1E5969775D7E}" type="datetimeFigureOut">
              <a:rPr lang="en-GB" smtClean="0"/>
              <a:pPr/>
              <a:t>28/01/2023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a:t>Click to edit Master title style</a:t>
            </a:r>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28/01/2023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a:t>Click to edit Master title style</a:t>
            </a:r>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28/01/2023</a:t>
            </a:fld>
            <a:endParaRPr lang="en-GB"/>
          </a:p>
        </p:txBody>
      </p:sp>
      <p:sp>
        <p:nvSpPr>
          <p:cNvPr id="6" name="Footer Placeholder 5"/>
          <p:cNvSpPr>
            <a:spLocks noGrp="1"/>
          </p:cNvSpPr>
          <p:nvPr>
            <p:ph type="ftr" sz="quarter" idx="11"/>
          </p:nvPr>
        </p:nvSpPr>
        <p:spPr>
          <a:xfrm>
            <a:off x="914400" y="6172200"/>
            <a:ext cx="3886200" cy="457200"/>
          </a:xfrm>
        </p:spPr>
        <p:txBody>
          <a:bodyPr/>
          <a:lstStyle/>
          <a:p>
            <a:endParaRPr lang="en-GB"/>
          </a:p>
        </p:txBody>
      </p:sp>
      <p:sp>
        <p:nvSpPr>
          <p:cNvPr id="7" name="Slide Number Placeholder 6"/>
          <p:cNvSpPr>
            <a:spLocks noGrp="1"/>
          </p:cNvSpPr>
          <p:nvPr>
            <p:ph type="sldNum" sz="quarter" idx="12"/>
          </p:nvPr>
        </p:nvSpPr>
        <p:spPr>
          <a:xfrm>
            <a:off x="146304" y="6208776"/>
            <a:ext cx="457200" cy="457200"/>
          </a:xfrm>
        </p:spPr>
        <p:txBody>
          <a:bodyPr/>
          <a:lstStyle/>
          <a:p>
            <a:fld id="{5F2F8A10-4287-4BE8-ACD7-B40DB3D6C2A8}" type="slidenum">
              <a:rPr lang="en-GB" smtClean="0"/>
              <a:pPr/>
              <a:t>‹#›</a:t>
            </a:fld>
            <a:endParaRPr lang="en-GB"/>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CFB13ED-059F-4759-94A0-1E5969775D7E}" type="datetimeFigureOut">
              <a:rPr lang="en-GB" smtClean="0"/>
              <a:pPr/>
              <a:t>28/01/2023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CFB13ED-059F-4759-94A0-1E5969775D7E}" type="datetimeFigureOut">
              <a:rPr lang="en-GB" smtClean="0"/>
              <a:pPr/>
              <a:t>28/01/2023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a:t>Click to edit Master title style</a:t>
            </a:r>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9CFB13ED-059F-4759-94A0-1E5969775D7E}" type="datetimeFigureOut">
              <a:rPr lang="en-GB" smtClean="0"/>
              <a:pPr/>
              <a:t>28/01/2023</a:t>
            </a:fld>
            <a:endParaRPr lang="en-GB"/>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5F2F8A10-4287-4BE8-ACD7-B40DB3D6C2A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j.fender@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writermonkey.it/giochiamo-tutti-insieme/" TargetMode="Externa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legislation.gov.uk/ukpga/2004/31/data.pdf" TargetMode="External"/><Relationship Id="rId2" Type="http://schemas.openxmlformats.org/officeDocument/2006/relationships/hyperlink" Target="https://www.legislation.gov.uk/ukpga/1989/41/data.pdf" TargetMode="External"/><Relationship Id="rId1" Type="http://schemas.openxmlformats.org/officeDocument/2006/relationships/slideLayout" Target="../slideLayouts/slideLayout2.xml"/><Relationship Id="rId6" Type="http://schemas.openxmlformats.org/officeDocument/2006/relationships/hyperlink" Target="https://www.futuregenerations.wales/wp-content/uploads/2017/01/WFGAct-English.pdf" TargetMode="External"/><Relationship Id="rId5" Type="http://schemas.openxmlformats.org/officeDocument/2006/relationships/hyperlink" Target="https://www.legislation.gov.uk/ukpga/2002/32/data.pdf" TargetMode="External"/><Relationship Id="rId4" Type="http://schemas.openxmlformats.org/officeDocument/2006/relationships/hyperlink" Target="https://www.legislation.gov.uk/ukpga/2006/21/pdfs/ukpga_20060021_e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ubtitle 8"/>
          <p:cNvSpPr>
            <a:spLocks noGrp="1"/>
          </p:cNvSpPr>
          <p:nvPr>
            <p:ph type="subTitle" idx="1"/>
          </p:nvPr>
        </p:nvSpPr>
        <p:spPr>
          <a:xfrm>
            <a:off x="1295400" y="3284984"/>
            <a:ext cx="6400800" cy="3096344"/>
          </a:xfrm>
        </p:spPr>
        <p:txBody>
          <a:bodyPr/>
          <a:lstStyle/>
          <a:p>
            <a:pPr lvl="0">
              <a:buClr>
                <a:srgbClr val="93A299"/>
              </a:buClr>
              <a:defRPr/>
            </a:pPr>
            <a:r>
              <a:rPr lang="en-GB" dirty="0">
                <a:solidFill>
                  <a:srgbClr val="292934">
                    <a:lumMod val="75000"/>
                    <a:lumOff val="25000"/>
                  </a:srgbClr>
                </a:solidFill>
              </a:rPr>
              <a:t>Joanna Fender - Room AS305. </a:t>
            </a:r>
          </a:p>
          <a:p>
            <a:pPr lvl="0">
              <a:buClr>
                <a:srgbClr val="93A299"/>
              </a:buClr>
              <a:defRPr/>
            </a:pPr>
            <a:r>
              <a:rPr lang="en-GB" dirty="0">
                <a:solidFill>
                  <a:srgbClr val="292934">
                    <a:lumMod val="75000"/>
                    <a:lumOff val="25000"/>
                  </a:srgbClr>
                </a:solidFill>
                <a:hlinkClick r:id="rId3"/>
              </a:rPr>
              <a:t>j.fender@uwtsd.ac.uk</a:t>
            </a:r>
            <a:endParaRPr lang="en-GB" dirty="0">
              <a:solidFill>
                <a:srgbClr val="292934">
                  <a:lumMod val="75000"/>
                  <a:lumOff val="25000"/>
                </a:srgbClr>
              </a:solidFill>
            </a:endParaRPr>
          </a:p>
          <a:p>
            <a:pPr lvl="0">
              <a:buClr>
                <a:srgbClr val="93A299"/>
              </a:buClr>
              <a:defRPr/>
            </a:pPr>
            <a:r>
              <a:rPr lang="en-GB" dirty="0">
                <a:solidFill>
                  <a:srgbClr val="292934">
                    <a:lumMod val="75000"/>
                    <a:lumOff val="25000"/>
                  </a:srgbClr>
                </a:solidFill>
              </a:rPr>
              <a:t>      </a:t>
            </a:r>
          </a:p>
          <a:p>
            <a:endParaRPr lang="en-GB" dirty="0"/>
          </a:p>
        </p:txBody>
      </p:sp>
      <p:sp>
        <p:nvSpPr>
          <p:cNvPr id="2" name="Title 1"/>
          <p:cNvSpPr>
            <a:spLocks noGrp="1"/>
          </p:cNvSpPr>
          <p:nvPr>
            <p:ph type="ctrTitle"/>
          </p:nvPr>
        </p:nvSpPr>
        <p:spPr>
          <a:xfrm>
            <a:off x="0" y="980729"/>
            <a:ext cx="8460432" cy="1152127"/>
          </a:xfrm>
        </p:spPr>
        <p:txBody>
          <a:bodyPr>
            <a:normAutofit fontScale="90000"/>
          </a:bodyPr>
          <a:lstStyle/>
          <a:p>
            <a:r>
              <a:rPr lang="en-GB" sz="4000" cap="none" dirty="0"/>
              <a:t>Introduction to Module: </a:t>
            </a:r>
            <a:br>
              <a:rPr lang="en-GB" sz="4000" cap="none" dirty="0"/>
            </a:br>
            <a:br>
              <a:rPr lang="en-US" dirty="0"/>
            </a:br>
            <a:r>
              <a:rPr lang="en-US" dirty="0"/>
              <a:t> </a:t>
            </a:r>
            <a:r>
              <a:rPr lang="en-US" sz="3100" dirty="0"/>
              <a:t>Children and Young People’s Health, Wellbeing and Resilience: BMHP5017 </a:t>
            </a:r>
            <a:br>
              <a:rPr lang="en-US" sz="3100" dirty="0"/>
            </a:br>
            <a:r>
              <a:rPr lang="en-US" sz="3100" dirty="0"/>
              <a:t>Lecture 1: Introduction to Module</a:t>
            </a:r>
            <a:endParaRPr lang="en-GB" sz="3100" cap="none" dirty="0"/>
          </a:p>
        </p:txBody>
      </p:sp>
      <p:pic>
        <p:nvPicPr>
          <p:cNvPr id="4" name="Picture 3" descr="A picture containing clipart&#10;&#10;Description automatically generated">
            <a:extLst>
              <a:ext uri="{FF2B5EF4-FFF2-40B4-BE49-F238E27FC236}">
                <a16:creationId xmlns:a16="http://schemas.microsoft.com/office/drawing/2014/main" id="{E883B303-6FED-5940-A71A-C43F6EF9406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524000" y="4365104"/>
            <a:ext cx="6096000" cy="1940619"/>
          </a:xfrm>
          <a:prstGeom prst="rect">
            <a:avLst/>
          </a:prstGeom>
        </p:spPr>
      </p:pic>
    </p:spTree>
    <p:extLst>
      <p:ext uri="{BB962C8B-B14F-4D97-AF65-F5344CB8AC3E}">
        <p14:creationId xmlns:p14="http://schemas.microsoft.com/office/powerpoint/2010/main" val="37031932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74638"/>
            <a:ext cx="8435280" cy="993774"/>
          </a:xfrm>
        </p:spPr>
        <p:txBody>
          <a:bodyPr>
            <a:noAutofit/>
          </a:bodyPr>
          <a:lstStyle/>
          <a:p>
            <a:pPr>
              <a:defRPr/>
            </a:pPr>
            <a:r>
              <a:rPr lang="en-GB" sz="2800" dirty="0"/>
              <a:t>Module overview: </a:t>
            </a:r>
            <a:r>
              <a:rPr lang="en-US" sz="2800" dirty="0"/>
              <a:t>Children and Young People’s Health, Wellbeing and Resilience</a:t>
            </a:r>
            <a:r>
              <a:rPr lang="en-GB" sz="2800" dirty="0"/>
              <a:t> </a:t>
            </a:r>
          </a:p>
        </p:txBody>
      </p:sp>
      <p:sp>
        <p:nvSpPr>
          <p:cNvPr id="3" name="Content Placeholder 2"/>
          <p:cNvSpPr>
            <a:spLocks noGrp="1"/>
          </p:cNvSpPr>
          <p:nvPr>
            <p:ph sz="quarter" idx="1"/>
          </p:nvPr>
        </p:nvSpPr>
        <p:spPr>
          <a:xfrm>
            <a:off x="457200" y="1600200"/>
            <a:ext cx="8229600" cy="3989388"/>
          </a:xfrm>
        </p:spPr>
        <p:txBody>
          <a:bodyPr rtlCol="0">
            <a:normAutofit fontScale="92500" lnSpcReduction="20000"/>
          </a:bodyPr>
          <a:lstStyle/>
          <a:p>
            <a:pPr marL="182880" indent="-182880" eaLnBrk="1" fontAlgn="auto" hangingPunct="1">
              <a:spcAft>
                <a:spcPts val="0"/>
              </a:spcAft>
              <a:buFont typeface="Arial" pitchFamily="34" charset="0"/>
              <a:buChar char="•"/>
              <a:defRPr/>
            </a:pPr>
            <a:r>
              <a:rPr lang="en-GB" dirty="0"/>
              <a:t>Level of study</a:t>
            </a:r>
          </a:p>
          <a:p>
            <a:pPr marL="182880" indent="-182880" eaLnBrk="1" fontAlgn="auto" hangingPunct="1">
              <a:spcAft>
                <a:spcPts val="0"/>
              </a:spcAft>
              <a:buFont typeface="Arial" pitchFamily="34" charset="0"/>
              <a:buChar char="•"/>
              <a:defRPr/>
            </a:pPr>
            <a:r>
              <a:rPr lang="en-GB" dirty="0"/>
              <a:t>Module aim</a:t>
            </a:r>
          </a:p>
          <a:p>
            <a:pPr marL="182880" indent="-182880" eaLnBrk="1" fontAlgn="auto" hangingPunct="1">
              <a:spcAft>
                <a:spcPts val="0"/>
              </a:spcAft>
              <a:buFont typeface="Arial" pitchFamily="34" charset="0"/>
              <a:buChar char="•"/>
              <a:defRPr/>
            </a:pPr>
            <a:r>
              <a:rPr lang="en-GB" dirty="0"/>
              <a:t>Learning outcomes</a:t>
            </a:r>
          </a:p>
          <a:p>
            <a:pPr marL="182880" indent="-182880" eaLnBrk="1" fontAlgn="auto" hangingPunct="1">
              <a:spcAft>
                <a:spcPts val="0"/>
              </a:spcAft>
              <a:buFont typeface="Arial" pitchFamily="34" charset="0"/>
              <a:buChar char="•"/>
              <a:defRPr/>
            </a:pPr>
            <a:r>
              <a:rPr lang="en-GB" dirty="0"/>
              <a:t>Indicative content</a:t>
            </a:r>
          </a:p>
          <a:p>
            <a:pPr marL="182880" indent="-182880" eaLnBrk="1" fontAlgn="auto" hangingPunct="1">
              <a:spcAft>
                <a:spcPts val="0"/>
              </a:spcAft>
              <a:buFont typeface="Arial" pitchFamily="34" charset="0"/>
              <a:buChar char="•"/>
              <a:defRPr/>
            </a:pPr>
            <a:r>
              <a:rPr lang="en-GB" dirty="0"/>
              <a:t>Learning and teaching strategy</a:t>
            </a:r>
          </a:p>
          <a:p>
            <a:pPr marL="182880" indent="-182880" eaLnBrk="1" fontAlgn="auto" hangingPunct="1">
              <a:spcAft>
                <a:spcPts val="0"/>
              </a:spcAft>
              <a:buFont typeface="Arial" pitchFamily="34" charset="0"/>
              <a:buChar char="•"/>
              <a:defRPr/>
            </a:pPr>
            <a:r>
              <a:rPr lang="en-GB" dirty="0"/>
              <a:t>Assignments and deadlines</a:t>
            </a:r>
          </a:p>
          <a:p>
            <a:pPr marL="182880" indent="-182880" eaLnBrk="1" fontAlgn="auto" hangingPunct="1">
              <a:spcAft>
                <a:spcPts val="0"/>
              </a:spcAft>
              <a:buFont typeface="Arial" pitchFamily="34" charset="0"/>
              <a:buChar char="•"/>
              <a:defRPr/>
            </a:pPr>
            <a:r>
              <a:rPr lang="en-GB" dirty="0"/>
              <a:t>Referencing </a:t>
            </a:r>
          </a:p>
          <a:p>
            <a:pPr marL="182880" indent="-182880" eaLnBrk="1" fontAlgn="auto" hangingPunct="1">
              <a:spcAft>
                <a:spcPts val="0"/>
              </a:spcAft>
              <a:buFont typeface="Arial" pitchFamily="34" charset="0"/>
              <a:buChar char="•"/>
              <a:defRPr/>
            </a:pPr>
            <a:r>
              <a:rPr lang="en-GB" dirty="0"/>
              <a:t>Reading Lists</a:t>
            </a:r>
          </a:p>
          <a:p>
            <a:pPr marL="182880" indent="-182880" eaLnBrk="1" fontAlgn="auto" hangingPunct="1">
              <a:spcAft>
                <a:spcPts val="0"/>
              </a:spcAft>
              <a:buFont typeface="Arial" pitchFamily="34" charset="0"/>
              <a:buChar char="•"/>
              <a:defRPr/>
            </a:pPr>
            <a:r>
              <a:rPr lang="en-GB" dirty="0"/>
              <a:t>Tips for success</a:t>
            </a:r>
          </a:p>
          <a:p>
            <a:pPr marL="182880" indent="-182880" eaLnBrk="1" fontAlgn="auto" hangingPunct="1">
              <a:spcAft>
                <a:spcPts val="0"/>
              </a:spcAft>
              <a:buFont typeface="Arial" pitchFamily="34" charset="0"/>
              <a:buChar char="•"/>
              <a:defRPr/>
            </a:pPr>
            <a:r>
              <a:rPr lang="en-GB" dirty="0"/>
              <a:t>Questions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Level of Study: 5 </a:t>
            </a:r>
          </a:p>
        </p:txBody>
      </p:sp>
      <p:sp>
        <p:nvSpPr>
          <p:cNvPr id="3" name="Content Placeholder 2"/>
          <p:cNvSpPr>
            <a:spLocks noGrp="1"/>
          </p:cNvSpPr>
          <p:nvPr>
            <p:ph sz="quarter" idx="1"/>
          </p:nvPr>
        </p:nvSpPr>
        <p:spPr>
          <a:xfrm>
            <a:off x="457200" y="1600200"/>
            <a:ext cx="8229600" cy="3989040"/>
          </a:xfrm>
        </p:spPr>
        <p:txBody>
          <a:bodyPr>
            <a:normAutofit/>
          </a:bodyPr>
          <a:lstStyle/>
          <a:p>
            <a:r>
              <a:rPr lang="en-GB" dirty="0"/>
              <a:t>Achievement at Level 5 reflects the ability to identify and use relevant understanding, methods and skills to address broadly-defined, complex problems. </a:t>
            </a:r>
          </a:p>
          <a:p>
            <a:r>
              <a:rPr lang="en-GB" dirty="0"/>
              <a:t>It includes taking responsibility for planning and developing courses of action as well as exercising autonomy and judgement within broad parameters. </a:t>
            </a:r>
          </a:p>
          <a:p>
            <a:r>
              <a:rPr lang="en-GB" dirty="0"/>
              <a:t>It also reflects understanding of different perspectives, approaches or schools of thought and the reasoning behind them. </a:t>
            </a:r>
          </a:p>
          <a:p>
            <a:endParaRPr lang="en-GB" dirty="0"/>
          </a:p>
        </p:txBody>
      </p:sp>
    </p:spTree>
    <p:extLst>
      <p:ext uri="{BB962C8B-B14F-4D97-AF65-F5344CB8AC3E}">
        <p14:creationId xmlns:p14="http://schemas.microsoft.com/office/powerpoint/2010/main" val="41072959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Module aim</a:t>
            </a:r>
          </a:p>
        </p:txBody>
      </p:sp>
      <p:sp>
        <p:nvSpPr>
          <p:cNvPr id="3" name="Content Placeholder 2"/>
          <p:cNvSpPr>
            <a:spLocks noGrp="1"/>
          </p:cNvSpPr>
          <p:nvPr>
            <p:ph sz="quarter" idx="1"/>
          </p:nvPr>
        </p:nvSpPr>
        <p:spPr>
          <a:xfrm>
            <a:off x="457200" y="1600200"/>
            <a:ext cx="8229600" cy="3989040"/>
          </a:xfrm>
        </p:spPr>
        <p:txBody>
          <a:bodyPr/>
          <a:lstStyle/>
          <a:p>
            <a:r>
              <a:rPr lang="en-GB" dirty="0"/>
              <a:t>The aim of this module is to gain an understanding of a range of health related issues that may impact on the wellbeing and resilience of children and young people.  </a:t>
            </a:r>
          </a:p>
        </p:txBody>
      </p:sp>
    </p:spTree>
    <p:extLst>
      <p:ext uri="{BB962C8B-B14F-4D97-AF65-F5344CB8AC3E}">
        <p14:creationId xmlns:p14="http://schemas.microsoft.com/office/powerpoint/2010/main" val="7509483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4638"/>
            <a:ext cx="8363272" cy="778098"/>
          </a:xfrm>
        </p:spPr>
        <p:txBody>
          <a:bodyPr/>
          <a:lstStyle/>
          <a:p>
            <a:r>
              <a:rPr lang="en-GB" dirty="0"/>
              <a:t>Learning outcomes</a:t>
            </a:r>
          </a:p>
        </p:txBody>
      </p:sp>
      <p:sp>
        <p:nvSpPr>
          <p:cNvPr id="3" name="Content Placeholder 2"/>
          <p:cNvSpPr>
            <a:spLocks noGrp="1"/>
          </p:cNvSpPr>
          <p:nvPr>
            <p:ph sz="quarter" idx="1"/>
          </p:nvPr>
        </p:nvSpPr>
        <p:spPr>
          <a:xfrm>
            <a:off x="323528" y="1052736"/>
            <a:ext cx="8363272" cy="5805264"/>
          </a:xfrm>
        </p:spPr>
        <p:txBody>
          <a:bodyPr>
            <a:normAutofit/>
          </a:bodyPr>
          <a:lstStyle/>
          <a:p>
            <a:pPr marL="0" indent="0">
              <a:buNone/>
            </a:pPr>
            <a:r>
              <a:rPr lang="en-GB" dirty="0"/>
              <a:t>Upon the successful completion of this module, the student should be able to demonstrate the ability to:</a:t>
            </a:r>
          </a:p>
          <a:p>
            <a:r>
              <a:rPr lang="en-GB" dirty="0"/>
              <a:t>Consider theoretical models of learning, development, or health and wellbeing in terms of their application to the real life contexts of children and young people •</a:t>
            </a:r>
          </a:p>
          <a:p>
            <a:r>
              <a:rPr lang="en-GB" dirty="0"/>
              <a:t> Examine United Kingdom and Welsh Government policy initiatives relative to learning, development or health and wellbeing in terms of their impact on individuals and the wider community </a:t>
            </a:r>
          </a:p>
          <a:p>
            <a:pPr marL="0" indent="0">
              <a:buNone/>
            </a:pPr>
            <a:r>
              <a:rPr lang="en-GB" dirty="0"/>
              <a:t> </a:t>
            </a:r>
          </a:p>
          <a:p>
            <a:pPr lvl="0"/>
            <a:endParaRPr lang="en-GB" dirty="0"/>
          </a:p>
        </p:txBody>
      </p:sp>
    </p:spTree>
    <p:extLst>
      <p:ext uri="{BB962C8B-B14F-4D97-AF65-F5344CB8AC3E}">
        <p14:creationId xmlns:p14="http://schemas.microsoft.com/office/powerpoint/2010/main" val="12693776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33FC3-D7C5-F041-D49E-603F75B08F10}"/>
              </a:ext>
            </a:extLst>
          </p:cNvPr>
          <p:cNvSpPr>
            <a:spLocks noGrp="1"/>
          </p:cNvSpPr>
          <p:nvPr>
            <p:ph type="title"/>
          </p:nvPr>
        </p:nvSpPr>
        <p:spPr/>
        <p:txBody>
          <a:bodyPr/>
          <a:lstStyle/>
          <a:p>
            <a:r>
              <a:rPr lang="en-GB" dirty="0"/>
              <a:t>Indicative content</a:t>
            </a:r>
          </a:p>
        </p:txBody>
      </p:sp>
      <p:sp>
        <p:nvSpPr>
          <p:cNvPr id="3" name="Content Placeholder 2">
            <a:extLst>
              <a:ext uri="{FF2B5EF4-FFF2-40B4-BE49-F238E27FC236}">
                <a16:creationId xmlns:a16="http://schemas.microsoft.com/office/drawing/2014/main" id="{A89197D9-F6EB-5130-A3AF-A7999A101F02}"/>
              </a:ext>
            </a:extLst>
          </p:cNvPr>
          <p:cNvSpPr>
            <a:spLocks noGrp="1"/>
          </p:cNvSpPr>
          <p:nvPr>
            <p:ph sz="quarter" idx="1"/>
          </p:nvPr>
        </p:nvSpPr>
        <p:spPr>
          <a:xfrm>
            <a:off x="914400" y="1447800"/>
            <a:ext cx="7772400" cy="5221560"/>
          </a:xfrm>
        </p:spPr>
        <p:txBody>
          <a:bodyPr>
            <a:normAutofit/>
          </a:bodyPr>
          <a:lstStyle/>
          <a:p>
            <a:r>
              <a:rPr lang="en-GB" dirty="0"/>
              <a:t>Identify and analyse the biopsychosocial and socioeconomic factors that affect the health, well-being and resilience of children and young people • </a:t>
            </a:r>
          </a:p>
          <a:p>
            <a:r>
              <a:rPr lang="en-GB" dirty="0"/>
              <a:t>Demonstrate knowledge of appropriate models of learning, development or health and wellbeing and evaluate their applicability to the real life contexts of children and young people  </a:t>
            </a:r>
          </a:p>
          <a:p>
            <a:r>
              <a:rPr lang="en-GB" dirty="0"/>
              <a:t>Compare and contrast current social policy relative to children and young people’s health, wellbeing and resilience at local, national and international levels </a:t>
            </a:r>
          </a:p>
          <a:p>
            <a:r>
              <a:rPr lang="en-GB" dirty="0"/>
              <a:t> Consider the Well-being of Future Generations (Wales) Act 2015 and its impact on children and young people in Wales</a:t>
            </a:r>
          </a:p>
        </p:txBody>
      </p:sp>
    </p:spTree>
    <p:extLst>
      <p:ext uri="{BB962C8B-B14F-4D97-AF65-F5344CB8AC3E}">
        <p14:creationId xmlns:p14="http://schemas.microsoft.com/office/powerpoint/2010/main" val="37534631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03A0A-DCD9-497E-44B4-4E72D16A02DA}"/>
              </a:ext>
            </a:extLst>
          </p:cNvPr>
          <p:cNvSpPr>
            <a:spLocks noGrp="1"/>
          </p:cNvSpPr>
          <p:nvPr>
            <p:ph type="title"/>
          </p:nvPr>
        </p:nvSpPr>
        <p:spPr/>
        <p:txBody>
          <a:bodyPr/>
          <a:lstStyle/>
          <a:p>
            <a:r>
              <a:rPr lang="en-GB" dirty="0"/>
              <a:t>Indicative content continued</a:t>
            </a:r>
          </a:p>
        </p:txBody>
      </p:sp>
      <p:sp>
        <p:nvSpPr>
          <p:cNvPr id="3" name="Content Placeholder 2">
            <a:extLst>
              <a:ext uri="{FF2B5EF4-FFF2-40B4-BE49-F238E27FC236}">
                <a16:creationId xmlns:a16="http://schemas.microsoft.com/office/drawing/2014/main" id="{12F4E987-410E-15D9-530A-F3FC06F9564D}"/>
              </a:ext>
            </a:extLst>
          </p:cNvPr>
          <p:cNvSpPr>
            <a:spLocks noGrp="1"/>
          </p:cNvSpPr>
          <p:nvPr>
            <p:ph sz="quarter" idx="1"/>
          </p:nvPr>
        </p:nvSpPr>
        <p:spPr/>
        <p:txBody>
          <a:bodyPr/>
          <a:lstStyle/>
          <a:p>
            <a:r>
              <a:rPr lang="en-GB" dirty="0"/>
              <a:t>Examine current international and (devolved) United Kingdom legislation, guidelines, policies and procedures relative to the safeguarding of children and young people, such as: the United Nations Convention on the Rights of the Child; the Children Act 1989; the Children Act 2004; the Children Act 2006; Every Child Matters; the Education Act 2002. </a:t>
            </a:r>
          </a:p>
          <a:p>
            <a:r>
              <a:rPr lang="en-GB" dirty="0"/>
              <a:t>Demonstrate an understanding of working with children and young people to support their safety and wellbeing</a:t>
            </a:r>
          </a:p>
        </p:txBody>
      </p:sp>
    </p:spTree>
    <p:extLst>
      <p:ext uri="{BB962C8B-B14F-4D97-AF65-F5344CB8AC3E}">
        <p14:creationId xmlns:p14="http://schemas.microsoft.com/office/powerpoint/2010/main" val="32400341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1EF12-F058-7952-7334-63DC712208BF}"/>
              </a:ext>
            </a:extLst>
          </p:cNvPr>
          <p:cNvSpPr>
            <a:spLocks noGrp="1"/>
          </p:cNvSpPr>
          <p:nvPr>
            <p:ph type="title"/>
          </p:nvPr>
        </p:nvSpPr>
        <p:spPr/>
        <p:txBody>
          <a:bodyPr/>
          <a:lstStyle/>
          <a:p>
            <a:r>
              <a:rPr lang="en-GB" dirty="0"/>
              <a:t>Indicative content continued.</a:t>
            </a:r>
          </a:p>
        </p:txBody>
      </p:sp>
      <p:sp>
        <p:nvSpPr>
          <p:cNvPr id="3" name="Content Placeholder 2">
            <a:extLst>
              <a:ext uri="{FF2B5EF4-FFF2-40B4-BE49-F238E27FC236}">
                <a16:creationId xmlns:a16="http://schemas.microsoft.com/office/drawing/2014/main" id="{B1E737E3-E3BF-C3C9-549B-63AD7190C4E5}"/>
              </a:ext>
            </a:extLst>
          </p:cNvPr>
          <p:cNvSpPr>
            <a:spLocks noGrp="1"/>
          </p:cNvSpPr>
          <p:nvPr>
            <p:ph sz="quarter" idx="1"/>
          </p:nvPr>
        </p:nvSpPr>
        <p:spPr/>
        <p:txBody>
          <a:bodyPr/>
          <a:lstStyle/>
          <a:p>
            <a:r>
              <a:rPr lang="en-GB" dirty="0"/>
              <a:t>Demonstrate an understanding of supporting children and young people in terms of developing their self-confidence and self-esteem and of supporting resilience. The latter – given its apparent positive effects on long-term wellbeing – is based on an understanding that more resilient children and young people are better equipped to manage stress and adversity, to cope with change and uncertainty, and to recover faster and more comprehensively from traumatic events or episodes. </a:t>
            </a:r>
          </a:p>
        </p:txBody>
      </p:sp>
    </p:spTree>
    <p:extLst>
      <p:ext uri="{BB962C8B-B14F-4D97-AF65-F5344CB8AC3E}">
        <p14:creationId xmlns:p14="http://schemas.microsoft.com/office/powerpoint/2010/main" val="12449441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and teaching strategy</a:t>
            </a:r>
          </a:p>
        </p:txBody>
      </p:sp>
      <p:sp>
        <p:nvSpPr>
          <p:cNvPr id="3" name="Content Placeholder 2"/>
          <p:cNvSpPr>
            <a:spLocks noGrp="1"/>
          </p:cNvSpPr>
          <p:nvPr>
            <p:ph sz="quarter" idx="1"/>
          </p:nvPr>
        </p:nvSpPr>
        <p:spPr>
          <a:xfrm>
            <a:off x="323528" y="1447800"/>
            <a:ext cx="8363272" cy="4572000"/>
          </a:xfrm>
        </p:spPr>
        <p:txBody>
          <a:bodyPr/>
          <a:lstStyle/>
          <a:p>
            <a:pPr>
              <a:buNone/>
            </a:pPr>
            <a:r>
              <a:rPr lang="en-GB" dirty="0"/>
              <a:t>	Lectures will introduce students to various concepts, principles and practices.  Tutorials and seminars will introduce practical examples which will be used to support the application, discussion, and critical evaluation of techniques learned.  Case studies and research may also be used to develop understanding and application of the techniques.  </a:t>
            </a:r>
          </a:p>
          <a:p>
            <a:pPr>
              <a:buNone/>
            </a:pPr>
            <a:endParaRPr lang="en-GB" dirty="0"/>
          </a:p>
          <a:p>
            <a:pPr>
              <a:buNone/>
            </a:pP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Learning and teaching strategy</a:t>
            </a:r>
          </a:p>
        </p:txBody>
      </p:sp>
      <p:graphicFrame>
        <p:nvGraphicFramePr>
          <p:cNvPr id="6" name="Content Placeholder 5"/>
          <p:cNvGraphicFramePr>
            <a:graphicFrameLocks noGrp="1"/>
          </p:cNvGraphicFramePr>
          <p:nvPr>
            <p:ph sz="quarter" idx="1"/>
            <p:extLst>
              <p:ext uri="{D42A27DB-BD31-4B8C-83A1-F6EECF244321}">
                <p14:modId xmlns:p14="http://schemas.microsoft.com/office/powerpoint/2010/main" val="2720460972"/>
              </p:ext>
            </p:extLst>
          </p:nvPr>
        </p:nvGraphicFramePr>
        <p:xfrm>
          <a:off x="468313" y="1773238"/>
          <a:ext cx="8229600" cy="3600450"/>
        </p:xfrm>
        <a:graphic>
          <a:graphicData uri="http://schemas.openxmlformats.org/drawingml/2006/table">
            <a:tbl>
              <a:tblPr firstRow="1" bandRow="1">
                <a:tableStyleId>{5940675A-B579-460E-94D1-54222C63F5DA}</a:tableStyleId>
              </a:tblPr>
              <a:tblGrid>
                <a:gridCol w="2743200">
                  <a:extLst>
                    <a:ext uri="{9D8B030D-6E8A-4147-A177-3AD203B41FA5}">
                      <a16:colId xmlns:a16="http://schemas.microsoft.com/office/drawing/2014/main" val="20000"/>
                    </a:ext>
                  </a:extLst>
                </a:gridCol>
                <a:gridCol w="2743200">
                  <a:extLst>
                    <a:ext uri="{9D8B030D-6E8A-4147-A177-3AD203B41FA5}">
                      <a16:colId xmlns:a16="http://schemas.microsoft.com/office/drawing/2014/main" val="20001"/>
                    </a:ext>
                  </a:extLst>
                </a:gridCol>
                <a:gridCol w="2743200">
                  <a:extLst>
                    <a:ext uri="{9D8B030D-6E8A-4147-A177-3AD203B41FA5}">
                      <a16:colId xmlns:a16="http://schemas.microsoft.com/office/drawing/2014/main" val="20002"/>
                    </a:ext>
                  </a:extLst>
                </a:gridCol>
              </a:tblGrid>
              <a:tr h="720090">
                <a:tc>
                  <a:txBody>
                    <a:bodyPr/>
                    <a:lstStyle/>
                    <a:p>
                      <a:r>
                        <a:rPr lang="en-GB" sz="1800" b="1" dirty="0"/>
                        <a:t>Activity</a:t>
                      </a:r>
                      <a:r>
                        <a:rPr lang="en-GB" sz="1800" b="1" baseline="0" dirty="0"/>
                        <a:t> type</a:t>
                      </a:r>
                      <a:endParaRPr lang="en-GB" sz="1800" b="1" dirty="0"/>
                    </a:p>
                  </a:txBody>
                  <a:tcPr marT="45721" marB="45721"/>
                </a:tc>
                <a:tc>
                  <a:txBody>
                    <a:bodyPr/>
                    <a:lstStyle/>
                    <a:p>
                      <a:r>
                        <a:rPr lang="en-GB" sz="1800" b="1" dirty="0"/>
                        <a:t>Hours</a:t>
                      </a:r>
                      <a:r>
                        <a:rPr lang="en-GB" sz="1800" b="1" baseline="0" dirty="0"/>
                        <a:t> </a:t>
                      </a:r>
                      <a:endParaRPr lang="en-GB" sz="1800" b="1" dirty="0"/>
                    </a:p>
                  </a:txBody>
                  <a:tcPr marT="45721" marB="45721"/>
                </a:tc>
                <a:tc>
                  <a:txBody>
                    <a:bodyPr/>
                    <a:lstStyle/>
                    <a:p>
                      <a:r>
                        <a:rPr lang="en-GB" sz="1800" b="1" dirty="0"/>
                        <a:t>Percentage</a:t>
                      </a:r>
                    </a:p>
                  </a:txBody>
                  <a:tcPr marT="45721" marB="45721"/>
                </a:tc>
                <a:extLst>
                  <a:ext uri="{0D108BD9-81ED-4DB2-BD59-A6C34878D82A}">
                    <a16:rowId xmlns:a16="http://schemas.microsoft.com/office/drawing/2014/main" val="10000"/>
                  </a:ext>
                </a:extLst>
              </a:tr>
              <a:tr h="720090">
                <a:tc>
                  <a:txBody>
                    <a:bodyPr/>
                    <a:lstStyle/>
                    <a:p>
                      <a:r>
                        <a:rPr lang="en-GB" sz="1800" dirty="0"/>
                        <a:t>Scheduled</a:t>
                      </a:r>
                      <a:r>
                        <a:rPr lang="en-GB" sz="1800" baseline="0" dirty="0"/>
                        <a:t> learning </a:t>
                      </a:r>
                      <a:endParaRPr lang="en-GB" sz="1800" dirty="0"/>
                    </a:p>
                  </a:txBody>
                  <a:tcPr marT="45721" marB="45721"/>
                </a:tc>
                <a:tc>
                  <a:txBody>
                    <a:bodyPr/>
                    <a:lstStyle/>
                    <a:p>
                      <a:r>
                        <a:rPr lang="en-GB" sz="1800" dirty="0"/>
                        <a:t>48</a:t>
                      </a:r>
                    </a:p>
                  </a:txBody>
                  <a:tcPr marT="45721" marB="45721"/>
                </a:tc>
                <a:tc>
                  <a:txBody>
                    <a:bodyPr/>
                    <a:lstStyle/>
                    <a:p>
                      <a:r>
                        <a:rPr lang="en-GB" sz="1800" dirty="0"/>
                        <a:t>24%</a:t>
                      </a:r>
                    </a:p>
                  </a:txBody>
                  <a:tcPr marT="45721" marB="45721"/>
                </a:tc>
                <a:extLst>
                  <a:ext uri="{0D108BD9-81ED-4DB2-BD59-A6C34878D82A}">
                    <a16:rowId xmlns:a16="http://schemas.microsoft.com/office/drawing/2014/main" val="10001"/>
                  </a:ext>
                </a:extLst>
              </a:tr>
              <a:tr h="720090">
                <a:tc>
                  <a:txBody>
                    <a:bodyPr/>
                    <a:lstStyle/>
                    <a:p>
                      <a:r>
                        <a:rPr lang="en-GB" sz="1800" dirty="0"/>
                        <a:t>Independent</a:t>
                      </a:r>
                      <a:r>
                        <a:rPr lang="en-GB" sz="1800" baseline="0" dirty="0"/>
                        <a:t> learning</a:t>
                      </a:r>
                      <a:endParaRPr lang="en-GB" sz="1800" dirty="0"/>
                    </a:p>
                  </a:txBody>
                  <a:tcPr marT="45721" marB="45721"/>
                </a:tc>
                <a:tc>
                  <a:txBody>
                    <a:bodyPr/>
                    <a:lstStyle/>
                    <a:p>
                      <a:r>
                        <a:rPr lang="en-GB" sz="1800" dirty="0"/>
                        <a:t>152</a:t>
                      </a:r>
                    </a:p>
                  </a:txBody>
                  <a:tcPr marT="45721" marB="45721"/>
                </a:tc>
                <a:tc>
                  <a:txBody>
                    <a:bodyPr/>
                    <a:lstStyle/>
                    <a:p>
                      <a:r>
                        <a:rPr lang="en-GB" sz="1800" dirty="0"/>
                        <a:t>76%</a:t>
                      </a:r>
                    </a:p>
                  </a:txBody>
                  <a:tcPr marT="45721" marB="45721"/>
                </a:tc>
                <a:extLst>
                  <a:ext uri="{0D108BD9-81ED-4DB2-BD59-A6C34878D82A}">
                    <a16:rowId xmlns:a16="http://schemas.microsoft.com/office/drawing/2014/main" val="10002"/>
                  </a:ext>
                </a:extLst>
              </a:tr>
              <a:tr h="720090">
                <a:tc>
                  <a:txBody>
                    <a:bodyPr/>
                    <a:lstStyle/>
                    <a:p>
                      <a:r>
                        <a:rPr lang="en-GB" sz="1800" dirty="0"/>
                        <a:t>Placement</a:t>
                      </a:r>
                      <a:r>
                        <a:rPr lang="en-GB" sz="1800" baseline="0" dirty="0"/>
                        <a:t> learning</a:t>
                      </a:r>
                      <a:endParaRPr lang="en-GB" sz="1800" dirty="0"/>
                    </a:p>
                  </a:txBody>
                  <a:tcPr marT="45721" marB="45721"/>
                </a:tc>
                <a:tc>
                  <a:txBody>
                    <a:bodyPr/>
                    <a:lstStyle/>
                    <a:p>
                      <a:r>
                        <a:rPr lang="en-GB" sz="1800" dirty="0"/>
                        <a:t>-</a:t>
                      </a:r>
                    </a:p>
                  </a:txBody>
                  <a:tcPr marT="45721" marB="45721"/>
                </a:tc>
                <a:tc>
                  <a:txBody>
                    <a:bodyPr/>
                    <a:lstStyle/>
                    <a:p>
                      <a:r>
                        <a:rPr lang="en-GB" sz="1800" dirty="0"/>
                        <a:t>-</a:t>
                      </a:r>
                    </a:p>
                  </a:txBody>
                  <a:tcPr marT="45721" marB="45721"/>
                </a:tc>
                <a:extLst>
                  <a:ext uri="{0D108BD9-81ED-4DB2-BD59-A6C34878D82A}">
                    <a16:rowId xmlns:a16="http://schemas.microsoft.com/office/drawing/2014/main" val="10003"/>
                  </a:ext>
                </a:extLst>
              </a:tr>
              <a:tr h="720090">
                <a:tc>
                  <a:txBody>
                    <a:bodyPr/>
                    <a:lstStyle/>
                    <a:p>
                      <a:r>
                        <a:rPr lang="en-GB" sz="1800" dirty="0"/>
                        <a:t>Total</a:t>
                      </a:r>
                    </a:p>
                  </a:txBody>
                  <a:tcPr marT="45721" marB="45721"/>
                </a:tc>
                <a:tc>
                  <a:txBody>
                    <a:bodyPr/>
                    <a:lstStyle/>
                    <a:p>
                      <a:r>
                        <a:rPr lang="en-GB" sz="1800" dirty="0"/>
                        <a:t>200</a:t>
                      </a:r>
                    </a:p>
                  </a:txBody>
                  <a:tcPr marT="45721" marB="45721"/>
                </a:tc>
                <a:tc>
                  <a:txBody>
                    <a:bodyPr/>
                    <a:lstStyle/>
                    <a:p>
                      <a:r>
                        <a:rPr lang="en-GB" sz="1800" dirty="0"/>
                        <a:t>100%</a:t>
                      </a:r>
                    </a:p>
                  </a:txBody>
                  <a:tcPr marT="45721" marB="45721"/>
                </a:tc>
                <a:extLst>
                  <a:ext uri="{0D108BD9-81ED-4DB2-BD59-A6C34878D82A}">
                    <a16:rowId xmlns:a16="http://schemas.microsoft.com/office/drawing/2014/main" val="10004"/>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Assignment one (50% of marks for module)</a:t>
            </a:r>
          </a:p>
        </p:txBody>
      </p:sp>
      <p:sp>
        <p:nvSpPr>
          <p:cNvPr id="3" name="Content Placeholder 2"/>
          <p:cNvSpPr>
            <a:spLocks noGrp="1"/>
          </p:cNvSpPr>
          <p:nvPr>
            <p:ph sz="quarter" idx="1"/>
          </p:nvPr>
        </p:nvSpPr>
        <p:spPr>
          <a:xfrm>
            <a:off x="323528" y="1268760"/>
            <a:ext cx="8363272" cy="4751040"/>
          </a:xfrm>
        </p:spPr>
        <p:txBody>
          <a:bodyPr>
            <a:normAutofit/>
          </a:bodyPr>
          <a:lstStyle/>
          <a:p>
            <a:r>
              <a:rPr lang="en-GB" b="1" dirty="0"/>
              <a:t>Practical Event and Written Coursework (1,500 words)</a:t>
            </a:r>
            <a:endParaRPr lang="en-US" b="1" dirty="0"/>
          </a:p>
          <a:p>
            <a:pPr lvl="1"/>
            <a:endParaRPr lang="en-US" dirty="0"/>
          </a:p>
          <a:p>
            <a:pPr lvl="1"/>
            <a:r>
              <a:rPr lang="en-US" dirty="0"/>
              <a:t>Students will present, in a group of no more than 4, an idea of a health-fair stand and in doing so, demonstrate practical knowledge of an appropriate health promotion model in relation to the health, wellbeing and resilience of children and young people.  </a:t>
            </a:r>
          </a:p>
          <a:p>
            <a:pPr lvl="1"/>
            <a:r>
              <a:rPr lang="en-US" dirty="0"/>
              <a:t> The student will subsequently complete a 1,500-word write-up that </a:t>
            </a:r>
            <a:r>
              <a:rPr lang="en-GB" dirty="0"/>
              <a:t>evaluates the applicability/suitability/effectiveness of the health promotion model and approach utilised.  Future recommendations for change should be provided, alongside consideration of the applicability of the model and approach.  </a:t>
            </a: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74638"/>
            <a:ext cx="8291264" cy="922114"/>
          </a:xfrm>
        </p:spPr>
        <p:txBody>
          <a:bodyPr>
            <a:normAutofit/>
          </a:bodyPr>
          <a:lstStyle/>
          <a:p>
            <a:r>
              <a:rPr lang="en-GB" dirty="0"/>
              <a:t>Assignment one: submission date</a:t>
            </a:r>
            <a:endParaRPr lang="en-US" dirty="0"/>
          </a:p>
        </p:txBody>
      </p:sp>
      <p:sp>
        <p:nvSpPr>
          <p:cNvPr id="3" name="Content Placeholder 2"/>
          <p:cNvSpPr>
            <a:spLocks noGrp="1"/>
          </p:cNvSpPr>
          <p:nvPr>
            <p:ph sz="quarter" idx="1"/>
          </p:nvPr>
        </p:nvSpPr>
        <p:spPr>
          <a:xfrm>
            <a:off x="395536" y="1196752"/>
            <a:ext cx="8291264" cy="4823048"/>
          </a:xfrm>
        </p:spPr>
        <p:txBody>
          <a:bodyPr/>
          <a:lstStyle/>
          <a:p>
            <a:r>
              <a:rPr lang="en-GB" dirty="0"/>
              <a:t>The event will take place on Monday27th March 2023, during the weekly taught session</a:t>
            </a:r>
          </a:p>
          <a:p>
            <a:r>
              <a:rPr lang="en-GB" dirty="0"/>
              <a:t>The accompanying write-up is to be submitted via the Turnitin link by Friday 31st March 2023, at 23.55.</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74638"/>
            <a:ext cx="8291264" cy="1143000"/>
          </a:xfrm>
        </p:spPr>
        <p:txBody>
          <a:bodyPr>
            <a:normAutofit fontScale="90000"/>
          </a:bodyPr>
          <a:lstStyle/>
          <a:p>
            <a:r>
              <a:rPr lang="en-GB" dirty="0"/>
              <a:t>Assignment two (50% of marks for module)</a:t>
            </a:r>
          </a:p>
        </p:txBody>
      </p:sp>
      <p:sp>
        <p:nvSpPr>
          <p:cNvPr id="3" name="Content Placeholder 2"/>
          <p:cNvSpPr>
            <a:spLocks noGrp="1"/>
          </p:cNvSpPr>
          <p:nvPr>
            <p:ph sz="quarter" idx="1"/>
          </p:nvPr>
        </p:nvSpPr>
        <p:spPr>
          <a:xfrm>
            <a:off x="251520" y="1447800"/>
            <a:ext cx="8435280" cy="4861520"/>
          </a:xfrm>
        </p:spPr>
        <p:txBody>
          <a:bodyPr>
            <a:normAutofit/>
          </a:bodyPr>
          <a:lstStyle/>
          <a:p>
            <a:r>
              <a:rPr lang="en-GB" b="1" dirty="0"/>
              <a:t>Written assignment</a:t>
            </a:r>
            <a:endParaRPr lang="en-US" dirty="0"/>
          </a:p>
          <a:p>
            <a:pPr>
              <a:lnSpc>
                <a:spcPct val="120000"/>
              </a:lnSpc>
              <a:buNone/>
            </a:pPr>
            <a:r>
              <a:rPr lang="en-US" dirty="0"/>
              <a:t>	</a:t>
            </a:r>
            <a:r>
              <a:rPr lang="en-GB" dirty="0"/>
              <a:t>Students should write a 2,500-word essay that examines and evaluates the implications of UK and Welsh governmental policy initiatives on health and wellbeing, both in terms of individuals and the wider community.   </a:t>
            </a:r>
            <a:endParaRPr lang="en-US" dirty="0"/>
          </a:p>
          <a:p>
            <a:pPr>
              <a:buNone/>
            </a:pPr>
            <a:endParaRPr lang="en-GB" dirty="0"/>
          </a:p>
          <a:p>
            <a:pPr>
              <a:buNone/>
            </a:pPr>
            <a:endParaRPr lang="en-GB" dirty="0"/>
          </a:p>
          <a:p>
            <a:pPr>
              <a:buNone/>
            </a:pPr>
            <a:r>
              <a:rPr lang="en-US" b="1" dirty="0"/>
              <a:t> </a:t>
            </a:r>
            <a:endParaRPr lang="en-GB" b="1" dirty="0"/>
          </a:p>
          <a:p>
            <a:pPr>
              <a:lnSpc>
                <a:spcPct val="120000"/>
              </a:lnSpc>
              <a:buNone/>
            </a:pPr>
            <a:endParaRPr lang="en-GB" dirty="0"/>
          </a:p>
          <a:p>
            <a:pPr>
              <a:buNone/>
            </a:pPr>
            <a:endParaRPr lang="en-GB" dirty="0"/>
          </a:p>
          <a:p>
            <a:pPr>
              <a:buNone/>
            </a:pPr>
            <a:endParaRPr lang="en-GB" dirty="0"/>
          </a:p>
          <a:p>
            <a:pPr>
              <a:buNone/>
            </a:pPr>
            <a:endParaRPr lang="en-GB" dirty="0"/>
          </a:p>
          <a:p>
            <a:pPr>
              <a:buNone/>
            </a:pP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6EAB0-D610-4DAB-B376-450F32C8D156}"/>
              </a:ext>
            </a:extLst>
          </p:cNvPr>
          <p:cNvSpPr>
            <a:spLocks noGrp="1"/>
          </p:cNvSpPr>
          <p:nvPr>
            <p:ph type="title"/>
          </p:nvPr>
        </p:nvSpPr>
        <p:spPr>
          <a:xfrm>
            <a:off x="179512" y="274638"/>
            <a:ext cx="8507288" cy="634082"/>
          </a:xfrm>
        </p:spPr>
        <p:txBody>
          <a:bodyPr>
            <a:normAutofit fontScale="90000"/>
          </a:bodyPr>
          <a:lstStyle/>
          <a:p>
            <a:r>
              <a:rPr lang="en-GB" dirty="0"/>
              <a:t>Assignment two details</a:t>
            </a:r>
          </a:p>
        </p:txBody>
      </p:sp>
      <p:sp>
        <p:nvSpPr>
          <p:cNvPr id="3" name="Content Placeholder 2">
            <a:extLst>
              <a:ext uri="{FF2B5EF4-FFF2-40B4-BE49-F238E27FC236}">
                <a16:creationId xmlns:a16="http://schemas.microsoft.com/office/drawing/2014/main" id="{B104E8E3-57C0-45A6-BCA2-707F41736998}"/>
              </a:ext>
            </a:extLst>
          </p:cNvPr>
          <p:cNvSpPr>
            <a:spLocks noGrp="1"/>
          </p:cNvSpPr>
          <p:nvPr>
            <p:ph sz="quarter" idx="1"/>
          </p:nvPr>
        </p:nvSpPr>
        <p:spPr>
          <a:xfrm>
            <a:off x="179512" y="1124744"/>
            <a:ext cx="8507288" cy="5256584"/>
          </a:xfrm>
        </p:spPr>
        <p:txBody>
          <a:bodyPr>
            <a:normAutofit fontScale="92500" lnSpcReduction="10000"/>
          </a:bodyPr>
          <a:lstStyle/>
          <a:p>
            <a:r>
              <a:rPr lang="en-GB" dirty="0"/>
              <a:t>Undertake a written assignment in the form of a 2,500 word essay which examines and evaluates the implications of UK and WG policy initiatives for health and wellbeing, both in terms of individuals and the wider community.</a:t>
            </a:r>
          </a:p>
          <a:p>
            <a:r>
              <a:rPr lang="en-GB" dirty="0"/>
              <a:t> Your essay should examine and evaluate at least two current pieces of legislation that impact upon the health, wellbeing and resilience of children and young people within Wales. </a:t>
            </a:r>
          </a:p>
          <a:p>
            <a:r>
              <a:rPr lang="en-GB" dirty="0"/>
              <a:t>One piece of legislation </a:t>
            </a:r>
            <a:r>
              <a:rPr lang="en-GB" b="1" u="sng" dirty="0"/>
              <a:t>must be </a:t>
            </a:r>
            <a:r>
              <a:rPr lang="en-GB" dirty="0"/>
              <a:t>the Wellbeing of Future Generations (Wales) Act 2015. </a:t>
            </a:r>
          </a:p>
          <a:p>
            <a:r>
              <a:rPr lang="en-GB" dirty="0"/>
              <a:t>For the other piece of legislation, you must select from </a:t>
            </a:r>
            <a:r>
              <a:rPr lang="en-GB" b="1" u="sng" dirty="0"/>
              <a:t>one</a:t>
            </a:r>
            <a:r>
              <a:rPr lang="en-GB" dirty="0"/>
              <a:t> of the following: </a:t>
            </a:r>
          </a:p>
          <a:p>
            <a:pPr lvl="1"/>
            <a:r>
              <a:rPr lang="en-GB" dirty="0"/>
              <a:t>Health and Social Care Act 2012  </a:t>
            </a:r>
          </a:p>
          <a:p>
            <a:pPr lvl="1"/>
            <a:r>
              <a:rPr lang="en-GB" dirty="0"/>
              <a:t>Social Value Act 2012  </a:t>
            </a:r>
          </a:p>
          <a:p>
            <a:pPr lvl="1"/>
            <a:r>
              <a:rPr lang="en-GB" dirty="0"/>
              <a:t>Equality Act 2010</a:t>
            </a:r>
          </a:p>
        </p:txBody>
      </p:sp>
    </p:spTree>
    <p:extLst>
      <p:ext uri="{BB962C8B-B14F-4D97-AF65-F5344CB8AC3E}">
        <p14:creationId xmlns:p14="http://schemas.microsoft.com/office/powerpoint/2010/main" val="25681815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4638"/>
            <a:ext cx="8363272" cy="778098"/>
          </a:xfrm>
        </p:spPr>
        <p:txBody>
          <a:bodyPr/>
          <a:lstStyle/>
          <a:p>
            <a:r>
              <a:rPr lang="en-GB" dirty="0"/>
              <a:t>Assignment two: submission date</a:t>
            </a:r>
            <a:endParaRPr lang="en-US" dirty="0"/>
          </a:p>
        </p:txBody>
      </p:sp>
      <p:sp>
        <p:nvSpPr>
          <p:cNvPr id="3" name="Content Placeholder 2"/>
          <p:cNvSpPr>
            <a:spLocks noGrp="1"/>
          </p:cNvSpPr>
          <p:nvPr>
            <p:ph sz="quarter" idx="1"/>
          </p:nvPr>
        </p:nvSpPr>
        <p:spPr>
          <a:xfrm>
            <a:off x="179512" y="1417638"/>
            <a:ext cx="8507288" cy="4602162"/>
          </a:xfrm>
        </p:spPr>
        <p:txBody>
          <a:bodyPr/>
          <a:lstStyle/>
          <a:p>
            <a:pPr>
              <a:buNone/>
            </a:pPr>
            <a:endParaRPr lang="en-GB" dirty="0"/>
          </a:p>
          <a:p>
            <a:r>
              <a:rPr lang="en-GB" dirty="0"/>
              <a:t>Assignment to be submitted by Friday 28</a:t>
            </a:r>
            <a:r>
              <a:rPr lang="en-GB" baseline="30000" dirty="0"/>
              <a:t>th</a:t>
            </a:r>
            <a:r>
              <a:rPr lang="en-GB" dirty="0"/>
              <a:t> April 2023, 23.55</a:t>
            </a:r>
          </a:p>
          <a:p>
            <a:endParaRPr lang="en-GB" dirty="0"/>
          </a:p>
          <a:p>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4638"/>
            <a:ext cx="8363272" cy="634082"/>
          </a:xfrm>
        </p:spPr>
        <p:txBody>
          <a:bodyPr>
            <a:normAutofit fontScale="90000"/>
          </a:bodyPr>
          <a:lstStyle/>
          <a:p>
            <a:pPr eaLnBrk="1" fontAlgn="auto" hangingPunct="1">
              <a:spcAft>
                <a:spcPts val="0"/>
              </a:spcAft>
              <a:defRPr/>
            </a:pPr>
            <a:r>
              <a:rPr lang="en-GB" dirty="0"/>
              <a:t>Referencing </a:t>
            </a:r>
          </a:p>
        </p:txBody>
      </p:sp>
      <p:sp>
        <p:nvSpPr>
          <p:cNvPr id="24579" name="Content Placeholder 2"/>
          <p:cNvSpPr>
            <a:spLocks noGrp="1"/>
          </p:cNvSpPr>
          <p:nvPr>
            <p:ph sz="quarter" idx="1"/>
          </p:nvPr>
        </p:nvSpPr>
        <p:spPr>
          <a:xfrm>
            <a:off x="0" y="908720"/>
            <a:ext cx="8686800" cy="5256584"/>
          </a:xfrm>
        </p:spPr>
        <p:txBody>
          <a:bodyPr>
            <a:normAutofit/>
          </a:bodyPr>
          <a:lstStyle/>
          <a:p>
            <a:pPr>
              <a:defRPr/>
            </a:pPr>
            <a:r>
              <a:rPr lang="en-GB" altLang="en-US" dirty="0"/>
              <a:t> Please use </a:t>
            </a:r>
            <a:r>
              <a:rPr lang="en-GB" dirty="0"/>
              <a:t>Harvard referencing.</a:t>
            </a:r>
          </a:p>
          <a:p>
            <a:pPr>
              <a:defRPr/>
            </a:pPr>
            <a:r>
              <a:rPr lang="en-GB" dirty="0"/>
              <a:t>There are referencing links on the BMHP5017 Moodle page. </a:t>
            </a:r>
          </a:p>
          <a:p>
            <a:pPr>
              <a:defRPr/>
            </a:pPr>
            <a:r>
              <a:rPr lang="en-GB" altLang="en-US" dirty="0"/>
              <a:t>Try to get into the habit  of keeping a written record of all your references (e.g. in a note-book) so that you can easily input the references into your reference list/bibliography.  At undergraduate level, I would advise avoiding automatic referencing software.  </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274638"/>
            <a:ext cx="8075240" cy="1143000"/>
          </a:xfrm>
        </p:spPr>
        <p:txBody>
          <a:bodyPr/>
          <a:lstStyle/>
          <a:p>
            <a:pPr eaLnBrk="1" fontAlgn="auto" hangingPunct="1">
              <a:spcAft>
                <a:spcPts val="0"/>
              </a:spcAft>
              <a:defRPr/>
            </a:pPr>
            <a:r>
              <a:rPr lang="en-GB" dirty="0"/>
              <a:t>Resources</a:t>
            </a:r>
          </a:p>
        </p:txBody>
      </p:sp>
      <p:sp>
        <p:nvSpPr>
          <p:cNvPr id="22531" name="Content Placeholder 2"/>
          <p:cNvSpPr>
            <a:spLocks noGrp="1"/>
          </p:cNvSpPr>
          <p:nvPr>
            <p:ph sz="quarter" idx="1"/>
          </p:nvPr>
        </p:nvSpPr>
        <p:spPr>
          <a:xfrm>
            <a:off x="457200" y="1600200"/>
            <a:ext cx="8229600" cy="3989388"/>
          </a:xfrm>
        </p:spPr>
        <p:txBody>
          <a:bodyPr/>
          <a:lstStyle/>
          <a:p>
            <a:pPr eaLnBrk="1" hangingPunct="1"/>
            <a:r>
              <a:rPr lang="en-GB" altLang="en-US" dirty="0"/>
              <a:t>There is a resource tile on the module’s Moodle page </a:t>
            </a:r>
          </a:p>
          <a:p>
            <a:pPr eaLnBrk="1" hangingPunct="1"/>
            <a:r>
              <a:rPr lang="en-GB" altLang="en-US" dirty="0"/>
              <a:t>Refer to lists at the end of PPT presentations </a:t>
            </a:r>
          </a:p>
          <a:p>
            <a:pPr eaLnBrk="1" hangingPunct="1"/>
            <a:r>
              <a:rPr lang="en-GB" altLang="en-US" dirty="0"/>
              <a:t>The library has a click and collect system in place (details on the Moodle page)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t>Tips </a:t>
            </a:r>
            <a:r>
              <a:rPr lang="en-GB"/>
              <a:t>for success </a:t>
            </a:r>
            <a:endParaRPr lang="en-GB" dirty="0"/>
          </a:p>
        </p:txBody>
      </p:sp>
      <p:sp>
        <p:nvSpPr>
          <p:cNvPr id="23555" name="Content Placeholder 2"/>
          <p:cNvSpPr>
            <a:spLocks noGrp="1"/>
          </p:cNvSpPr>
          <p:nvPr>
            <p:ph sz="quarter" idx="1"/>
          </p:nvPr>
        </p:nvSpPr>
        <p:spPr>
          <a:xfrm>
            <a:off x="457200" y="1600200"/>
            <a:ext cx="8229600" cy="3989388"/>
          </a:xfrm>
        </p:spPr>
        <p:txBody>
          <a:bodyPr/>
          <a:lstStyle/>
          <a:p>
            <a:pPr eaLnBrk="1" hangingPunct="1"/>
            <a:r>
              <a:rPr lang="en-GB" altLang="en-US" dirty="0"/>
              <a:t>Attendance </a:t>
            </a:r>
          </a:p>
          <a:p>
            <a:pPr eaLnBrk="1" hangingPunct="1"/>
            <a:r>
              <a:rPr lang="en-GB" altLang="en-US" dirty="0"/>
              <a:t>Commitment </a:t>
            </a:r>
          </a:p>
          <a:p>
            <a:pPr eaLnBrk="1" hangingPunct="1"/>
            <a:r>
              <a:rPr lang="en-GB" altLang="en-US" dirty="0"/>
              <a:t>Notes, handouts, print-outs, journal articles, books</a:t>
            </a:r>
          </a:p>
          <a:p>
            <a:pPr eaLnBrk="1" hangingPunct="1"/>
            <a:r>
              <a:rPr lang="en-GB" altLang="en-US" dirty="0"/>
              <a:t>Time management </a:t>
            </a:r>
          </a:p>
          <a:p>
            <a:pPr eaLnBrk="1" hangingPunct="1"/>
            <a:r>
              <a:rPr lang="en-GB" altLang="en-US" dirty="0"/>
              <a:t>Administrative organisation</a:t>
            </a:r>
          </a:p>
          <a:p>
            <a:pPr eaLnBrk="1" hangingPunct="1"/>
            <a:r>
              <a:rPr lang="en-GB" altLang="en-US" dirty="0"/>
              <a:t>Reading</a:t>
            </a:r>
          </a:p>
          <a:p>
            <a:pPr eaLnBrk="1" hangingPunct="1"/>
            <a:r>
              <a:rPr lang="en-GB" altLang="en-US" dirty="0"/>
              <a:t>Support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274638"/>
            <a:ext cx="8075240" cy="1143000"/>
          </a:xfrm>
        </p:spPr>
        <p:txBody>
          <a:bodyPr/>
          <a:lstStyle/>
          <a:p>
            <a:r>
              <a:rPr lang="en-GB" dirty="0"/>
              <a:t>Questions?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9B562-9286-472B-8E2B-6ECE42EF976F}"/>
              </a:ext>
            </a:extLst>
          </p:cNvPr>
          <p:cNvSpPr>
            <a:spLocks noGrp="1"/>
          </p:cNvSpPr>
          <p:nvPr>
            <p:ph type="title"/>
          </p:nvPr>
        </p:nvSpPr>
        <p:spPr>
          <a:xfrm>
            <a:off x="251520" y="274638"/>
            <a:ext cx="8435280" cy="706090"/>
          </a:xfrm>
        </p:spPr>
        <p:txBody>
          <a:bodyPr>
            <a:normAutofit fontScale="90000"/>
          </a:bodyPr>
          <a:lstStyle/>
          <a:p>
            <a:r>
              <a:rPr lang="en-GB" dirty="0"/>
              <a:t>References/further reading</a:t>
            </a:r>
          </a:p>
        </p:txBody>
      </p:sp>
      <p:sp>
        <p:nvSpPr>
          <p:cNvPr id="3" name="Content Placeholder 2">
            <a:extLst>
              <a:ext uri="{FF2B5EF4-FFF2-40B4-BE49-F238E27FC236}">
                <a16:creationId xmlns:a16="http://schemas.microsoft.com/office/drawing/2014/main" id="{0DF4D48F-3344-43E9-8FAB-F0F0730D5DD3}"/>
              </a:ext>
            </a:extLst>
          </p:cNvPr>
          <p:cNvSpPr>
            <a:spLocks noGrp="1"/>
          </p:cNvSpPr>
          <p:nvPr>
            <p:ph sz="quarter" idx="1"/>
          </p:nvPr>
        </p:nvSpPr>
        <p:spPr>
          <a:xfrm>
            <a:off x="251520" y="980728"/>
            <a:ext cx="8435280" cy="5472608"/>
          </a:xfrm>
        </p:spPr>
        <p:txBody>
          <a:bodyPr>
            <a:normAutofit lnSpcReduction="10000"/>
          </a:bodyPr>
          <a:lstStyle/>
          <a:p>
            <a:pPr marL="0" indent="0">
              <a:buNone/>
            </a:pPr>
            <a:r>
              <a:rPr lang="en-GB" sz="2000" i="1" dirty="0"/>
              <a:t>Children Act 1989 </a:t>
            </a:r>
            <a:r>
              <a:rPr lang="en-GB" sz="2000" dirty="0"/>
              <a:t>(c. 41).  [Online].  London: The Stationery Office.  Available at: </a:t>
            </a:r>
            <a:r>
              <a:rPr lang="en-GB" sz="2000" dirty="0">
                <a:hlinkClick r:id="rId2"/>
              </a:rPr>
              <a:t>https://www.legislation.gov.uk/ukpga/1989/41/data.pdf</a:t>
            </a:r>
            <a:r>
              <a:rPr lang="en-GB" sz="2000" dirty="0"/>
              <a:t>  (Accessed: 25</a:t>
            </a:r>
            <a:r>
              <a:rPr lang="en-GB" sz="2000" baseline="30000" dirty="0"/>
              <a:t>th</a:t>
            </a:r>
            <a:r>
              <a:rPr lang="en-GB" sz="2000" dirty="0"/>
              <a:t> September, 2021).</a:t>
            </a:r>
          </a:p>
          <a:p>
            <a:pPr marL="0" indent="0">
              <a:buNone/>
            </a:pPr>
            <a:r>
              <a:rPr lang="en-GB" sz="2000" i="1" dirty="0"/>
              <a:t>Children Act 2004 </a:t>
            </a:r>
            <a:r>
              <a:rPr lang="en-GB" sz="2000" dirty="0"/>
              <a:t>(c. 31).  [Online].  London: The Stationery Office.  Available at: </a:t>
            </a:r>
            <a:r>
              <a:rPr lang="en-GB" sz="2000" dirty="0">
                <a:hlinkClick r:id="rId3"/>
              </a:rPr>
              <a:t>https://www.legislation.gov.uk/ukpga/2004/31/data.pdf</a:t>
            </a:r>
            <a:r>
              <a:rPr lang="en-GB" sz="2000" dirty="0"/>
              <a:t>  (Accessed: 25</a:t>
            </a:r>
            <a:r>
              <a:rPr lang="en-GB" sz="2000" baseline="30000" dirty="0"/>
              <a:t>th</a:t>
            </a:r>
            <a:r>
              <a:rPr lang="en-GB" sz="2000" dirty="0"/>
              <a:t> September, 2021).  </a:t>
            </a:r>
          </a:p>
          <a:p>
            <a:pPr marL="0" indent="0">
              <a:buNone/>
            </a:pPr>
            <a:r>
              <a:rPr lang="en-GB" sz="2000" i="1" dirty="0"/>
              <a:t>Childcare Act 2006 </a:t>
            </a:r>
            <a:r>
              <a:rPr lang="en-GB" sz="2000" dirty="0"/>
              <a:t>(c. 21).  [Online].  London: The Stationery Office.  Available at: </a:t>
            </a:r>
            <a:r>
              <a:rPr lang="en-GB" sz="2000" dirty="0">
                <a:hlinkClick r:id="rId4"/>
              </a:rPr>
              <a:t>https://www.legislation.gov.uk/ukpga/2006/21/pdfs/ukpga_20060021_en.pdf</a:t>
            </a:r>
            <a:r>
              <a:rPr lang="en-GB" sz="2000" dirty="0"/>
              <a:t> (Accessed: 25</a:t>
            </a:r>
            <a:r>
              <a:rPr lang="en-GB" sz="2000" baseline="30000" dirty="0"/>
              <a:t>th</a:t>
            </a:r>
            <a:r>
              <a:rPr lang="en-GB" sz="2000" dirty="0"/>
              <a:t> September, 2021). </a:t>
            </a:r>
          </a:p>
          <a:p>
            <a:pPr marL="0" indent="0">
              <a:buNone/>
            </a:pPr>
            <a:r>
              <a:rPr lang="en-GB" sz="2000" i="1" dirty="0"/>
              <a:t>Education Act 2002 </a:t>
            </a:r>
            <a:r>
              <a:rPr lang="en-GB" sz="2000" dirty="0"/>
              <a:t>(c. 32).  [Online].  London: The Stationery Office.  Available at: </a:t>
            </a:r>
            <a:r>
              <a:rPr lang="en-GB" sz="2000" dirty="0">
                <a:hlinkClick r:id="rId5"/>
              </a:rPr>
              <a:t>https://www.legislation.gov.uk/ukpga/2002/32/data.pdf</a:t>
            </a:r>
            <a:r>
              <a:rPr lang="en-GB" sz="2000" dirty="0"/>
              <a:t>  (Accessed: 25</a:t>
            </a:r>
            <a:r>
              <a:rPr lang="en-GB" sz="2000" baseline="30000" dirty="0"/>
              <a:t>th</a:t>
            </a:r>
            <a:r>
              <a:rPr lang="en-GB" sz="2000" dirty="0"/>
              <a:t> September, 2021)</a:t>
            </a:r>
          </a:p>
          <a:p>
            <a:pPr marL="0" indent="0">
              <a:buNone/>
            </a:pPr>
            <a:r>
              <a:rPr lang="en-GB" sz="2000" dirty="0"/>
              <a:t>UNICEF (1990).</a:t>
            </a:r>
            <a:r>
              <a:rPr lang="en-GB" sz="2000" i="1" dirty="0"/>
              <a:t>  The United Nations Convention on the Rights of the Child</a:t>
            </a:r>
            <a:r>
              <a:rPr lang="en-GB" sz="2000" dirty="0"/>
              <a:t>.  London: UNICEF UK</a:t>
            </a:r>
          </a:p>
          <a:p>
            <a:pPr marL="0" indent="0">
              <a:buNone/>
            </a:pPr>
            <a:r>
              <a:rPr lang="en-GB" sz="2000" i="1" dirty="0"/>
              <a:t>Well-being of Future Generations (Wales) Act 2015.  </a:t>
            </a:r>
            <a:r>
              <a:rPr lang="en-GB" sz="2000" dirty="0"/>
              <a:t>[Online].   London: The Stationery Office.  Available at: </a:t>
            </a:r>
            <a:r>
              <a:rPr lang="en-GB" sz="2000" dirty="0">
                <a:hlinkClick r:id="rId6"/>
              </a:rPr>
              <a:t>https://www.futuregenerations.wales/wp-content/uploads/2017/01/WFGAct-English.pdf</a:t>
            </a:r>
            <a:r>
              <a:rPr lang="en-GB" sz="2000" dirty="0"/>
              <a:t>  (Accessed: 25</a:t>
            </a:r>
            <a:r>
              <a:rPr lang="en-GB" sz="2000" baseline="30000" dirty="0"/>
              <a:t>th</a:t>
            </a:r>
            <a:r>
              <a:rPr lang="en-GB" sz="2000" dirty="0"/>
              <a:t> September, 2021).  </a:t>
            </a:r>
          </a:p>
          <a:p>
            <a:pPr marL="0" indent="0">
              <a:buNone/>
            </a:pPr>
            <a:endParaRPr lang="en-GB" sz="2000" i="1" dirty="0"/>
          </a:p>
        </p:txBody>
      </p:sp>
    </p:spTree>
    <p:extLst>
      <p:ext uri="{BB962C8B-B14F-4D97-AF65-F5344CB8AC3E}">
        <p14:creationId xmlns:p14="http://schemas.microsoft.com/office/powerpoint/2010/main" val="196562205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1333</Words>
  <Application>Microsoft Office PowerPoint</Application>
  <PresentationFormat>On-screen Show (4:3)</PresentationFormat>
  <Paragraphs>118</Paragraphs>
  <Slides>20</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Franklin Gothic Book</vt:lpstr>
      <vt:lpstr>Perpetua</vt:lpstr>
      <vt:lpstr>Wingdings 2</vt:lpstr>
      <vt:lpstr>Equity</vt:lpstr>
      <vt:lpstr>Introduction to Module:    Children and Young People’s Health, Wellbeing and Resilience: BMHP5017  Lecture 1: Introduction to Module</vt:lpstr>
      <vt:lpstr>Module overview: Children and Young People’s Health, Wellbeing and Resilience </vt:lpstr>
      <vt:lpstr>Level of Study: 5 </vt:lpstr>
      <vt:lpstr>Module aim</vt:lpstr>
      <vt:lpstr>Learning outcomes</vt:lpstr>
      <vt:lpstr>Indicative content</vt:lpstr>
      <vt:lpstr>Indicative content continued</vt:lpstr>
      <vt:lpstr>Indicative content continued.</vt:lpstr>
      <vt:lpstr>Learning and teaching strategy</vt:lpstr>
      <vt:lpstr>Learning and teaching strategy</vt:lpstr>
      <vt:lpstr>Assignment one (50% of marks for module)</vt:lpstr>
      <vt:lpstr>Assignment one: submission date</vt:lpstr>
      <vt:lpstr>Assignment two (50% of marks for module)</vt:lpstr>
      <vt:lpstr>Assignment two details</vt:lpstr>
      <vt:lpstr>Assignment two: submission date</vt:lpstr>
      <vt:lpstr>Referencing </vt:lpstr>
      <vt:lpstr>Resources</vt:lpstr>
      <vt:lpstr>Tips for success </vt:lpstr>
      <vt:lpstr>Questions?</vt:lpstr>
      <vt:lpstr>References/further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Tanix</dc:creator>
  <cp:lastModifiedBy>Joanna Fender</cp:lastModifiedBy>
  <cp:revision>127</cp:revision>
  <cp:lastPrinted>2018-01-29T07:55:00Z</cp:lastPrinted>
  <dcterms:created xsi:type="dcterms:W3CDTF">2014-09-13T13:55:51Z</dcterms:created>
  <dcterms:modified xsi:type="dcterms:W3CDTF">2023-01-28T22:42:32Z</dcterms:modified>
</cp:coreProperties>
</file>