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commentAuthors.xml" ContentType="application/vnd.openxmlformats-officedocument.presentationml.commentAuthors+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15"/>
  </p:notesMasterIdLst>
  <p:sldIdLst>
    <p:sldId id="256" r:id="rId2"/>
    <p:sldId id="260" r:id="rId3"/>
    <p:sldId id="259" r:id="rId4"/>
    <p:sldId id="273" r:id="rId5"/>
    <p:sldId id="272" r:id="rId6"/>
    <p:sldId id="271" r:id="rId7"/>
    <p:sldId id="258" r:id="rId8"/>
    <p:sldId id="264" r:id="rId9"/>
    <p:sldId id="270" r:id="rId10"/>
    <p:sldId id="267" r:id="rId11"/>
    <p:sldId id="266" r:id="rId12"/>
    <p:sldId id="262" r:id="rId13"/>
    <p:sldId id="263"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warbums" initials="w" lastIdx="0" clrIdx="0"/>
</p:cmAuthorLst>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4" autoAdjust="0"/>
    <p:restoredTop sz="94624" autoAdjust="0"/>
  </p:normalViewPr>
  <p:slideViewPr>
    <p:cSldViewPr>
      <p:cViewPr varScale="1">
        <p:scale>
          <a:sx n="69" d="100"/>
          <a:sy n="69" d="100"/>
        </p:scale>
        <p:origin x="-1410"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55" d="100"/>
          <a:sy n="55" d="100"/>
        </p:scale>
        <p:origin x="-2856" y="-102"/>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B6079E8-83CF-4456-9E87-52CB1FE976B5}" type="datetimeFigureOut">
              <a:rPr lang="en-GB" smtClean="0"/>
              <a:pPr/>
              <a:t>08/06/2018</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55BF37E-3920-420E-9261-75E08124FDFF}"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elegraph.co.uk/women/work/just-who-are-the-7-women-bosses-of-the-ftse-100/"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hedolectures.com/jane-davidson-why-wales-leads-the-way-in-sustainability/"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gov.uk/government/publications/armed-forces-community-covenant/armed-forces-community-covenant"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Today I’m going to evaluate how the Wellbeing of Future Generations (Wales) Act 2015 may promote more sustainable and equal communities specifically in relation to the Armed Forces Community. </a:t>
            </a:r>
          </a:p>
          <a:p>
            <a:endParaRPr lang="en-GB" dirty="0"/>
          </a:p>
        </p:txBody>
      </p:sp>
      <p:sp>
        <p:nvSpPr>
          <p:cNvPr id="4" name="Slide Number Placeholder 3"/>
          <p:cNvSpPr>
            <a:spLocks noGrp="1"/>
          </p:cNvSpPr>
          <p:nvPr>
            <p:ph type="sldNum" sz="quarter" idx="10"/>
          </p:nvPr>
        </p:nvSpPr>
        <p:spPr/>
        <p:txBody>
          <a:bodyPr/>
          <a:lstStyle/>
          <a:p>
            <a:fld id="{A55BF37E-3920-420E-9261-75E08124FDFF}"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Today I’m going to:</a:t>
            </a:r>
          </a:p>
          <a:p>
            <a:pPr lvl="0"/>
            <a:r>
              <a:rPr lang="en-GB" dirty="0" smtClean="0"/>
              <a:t>Explore the term sustainable and equal in relation to communities</a:t>
            </a:r>
          </a:p>
          <a:p>
            <a:pPr lvl="0"/>
            <a:r>
              <a:rPr lang="en-GB" dirty="0" smtClean="0"/>
              <a:t>Overview of the Wellbeing of Future Generations Act </a:t>
            </a:r>
          </a:p>
          <a:p>
            <a:pPr lvl="0"/>
            <a:r>
              <a:rPr lang="en-GB" dirty="0" smtClean="0"/>
              <a:t>Discuss the Wellbeing Goals in the Context of the Armed Forces Community</a:t>
            </a:r>
          </a:p>
          <a:p>
            <a:pPr lvl="0"/>
            <a:r>
              <a:rPr lang="en-GB" dirty="0" smtClean="0"/>
              <a:t>Conclusion</a:t>
            </a:r>
            <a:endParaRPr lang="en-GB" dirty="0"/>
          </a:p>
        </p:txBody>
      </p:sp>
      <p:sp>
        <p:nvSpPr>
          <p:cNvPr id="4" name="Slide Number Placeholder 3"/>
          <p:cNvSpPr>
            <a:spLocks noGrp="1"/>
          </p:cNvSpPr>
          <p:nvPr>
            <p:ph type="sldNum" sz="quarter" idx="10"/>
          </p:nvPr>
        </p:nvSpPr>
        <p:spPr/>
        <p:txBody>
          <a:bodyPr/>
          <a:lstStyle/>
          <a:p>
            <a:fld id="{A55BF37E-3920-420E-9261-75E08124FDFF}" type="slidenum">
              <a:rPr lang="en-GB" smtClean="0"/>
              <a:pPr/>
              <a:t>2</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es Placeholder 2"/>
          <p:cNvSpPr>
            <a:spLocks noGrp="1"/>
          </p:cNvSpPr>
          <p:nvPr>
            <p:ph type="body" idx="1"/>
          </p:nvPr>
        </p:nvSpPr>
        <p:spPr/>
        <p:txBody>
          <a:bodyPr>
            <a:normAutofit/>
          </a:bodyPr>
          <a:lstStyle/>
          <a:p>
            <a:r>
              <a:rPr lang="en-GB" dirty="0" smtClean="0"/>
              <a:t>	 </a:t>
            </a:r>
          </a:p>
        </p:txBody>
      </p:sp>
      <p:sp>
        <p:nvSpPr>
          <p:cNvPr id="4" name="Slide Number Placeholder 3"/>
          <p:cNvSpPr>
            <a:spLocks noGrp="1"/>
          </p:cNvSpPr>
          <p:nvPr>
            <p:ph type="sldNum" sz="quarter" idx="10"/>
          </p:nvPr>
        </p:nvSpPr>
        <p:spPr/>
        <p:txBody>
          <a:bodyPr/>
          <a:lstStyle/>
          <a:p>
            <a:fld id="{A55BF37E-3920-420E-9261-75E08124FDFF}" type="slidenum">
              <a:rPr lang="en-GB" smtClean="0"/>
              <a:pPr/>
              <a:t>3</a:t>
            </a:fld>
            <a:endParaRPr lang="en-GB" dirty="0"/>
          </a:p>
        </p:txBody>
      </p:sp>
      <p:sp>
        <p:nvSpPr>
          <p:cNvPr id="7" name="Slide Image Placeholder 6"/>
          <p:cNvSpPr>
            <a:spLocks noGrp="1" noRot="1" noChangeAspect="1"/>
          </p:cNvSpPr>
          <p:nvPr>
            <p:ph type="sldImg"/>
          </p:nvPr>
        </p:nvSpPr>
        <p:spPr/>
      </p:sp>
      <p:sp>
        <p:nvSpPr>
          <p:cNvPr id="9" name="Notes Placeholder 2"/>
          <p:cNvSpPr txBox="1">
            <a:spLocks/>
          </p:cNvSpPr>
          <p:nvPr/>
        </p:nvSpPr>
        <p:spPr>
          <a:xfrm>
            <a:off x="838200" y="4495800"/>
            <a:ext cx="5486400" cy="4114800"/>
          </a:xfrm>
          <a:prstGeom prst="rect">
            <a:avLst/>
          </a:prstGeom>
        </p:spPr>
        <p:txBody>
          <a:bodyPr vert="horz" lIns="91440" tIns="45720" rIns="91440" bIns="45720" rtlCol="0">
            <a:normAutofit fontScale="92500" lnSpcReduction="20000"/>
          </a:bodyPr>
          <a:lstStyle/>
          <a:p>
            <a:r>
              <a:rPr lang="en-GB" sz="1200" dirty="0" smtClean="0"/>
              <a:t>Sustainability as a term isn’t new.  Thiere (2013) writes that the ambition to live sustainably goes back to ancient times.    It’s a term that’s championed by many including campaigners, academics, organisations and governments, including the Welsh Government.  He suggests that sustainability across the globe provides a “common language”.</a:t>
            </a:r>
          </a:p>
          <a:p>
            <a:r>
              <a:rPr lang="en-GB" sz="1200" dirty="0" smtClean="0"/>
              <a:t>But what is sustainability?  It can mean many things depending on your paradigm.  For some it’s an ideology for others it’s simply about environmental issues, for others it’s about a better life.</a:t>
            </a:r>
          </a:p>
          <a:p>
            <a:r>
              <a:rPr lang="en-GB" sz="1200" dirty="0" smtClean="0"/>
              <a:t> Consequently it’s hardly surprising that sustainability has been called “one of the least meaningful and overused words in the English language”.  Barton (2000) argues that the term sustainable development is a term that is used with “casual abandonment” and simply talking about it brings about a greener life suggesting that it relates to environmental issues.</a:t>
            </a:r>
          </a:p>
          <a:p>
            <a:r>
              <a:rPr lang="en-GB" sz="1200" dirty="0" smtClean="0"/>
              <a:t>There is much discourse about its meaning but there is consensus in that it is global issue.  In 2012 the UN Conference on Sustainable Development took place in Rio entitled the Future We Want. An outcome document was produced for nations to adopt.  It is clear looking at the document that sustainability is far wider reaching than just environmental concerns linking economic, social and environmental issues.  </a:t>
            </a:r>
          </a:p>
          <a:p>
            <a:r>
              <a:rPr lang="en-GB" sz="1200" dirty="0" smtClean="0"/>
              <a:t>But what does sustainability mean in a community context. Ten years prior to the Rio summit of 2012, Local Agenda 21 was launched.  This actively promoted the involvement of communities to make their own decisions affecting their own communities.  The emphasis is on collaboration or co-production between citizens and partners such as the public and voluntary sector s (Barton 2000).  There are some examples of this approach such as the Transition Towns.  This movement looks at communities being devolved, self sufficient and resilient taking an </a:t>
            </a:r>
            <a:r>
              <a:rPr lang="en-GB" sz="1200" dirty="0" err="1" smtClean="0"/>
              <a:t>ecocentric</a:t>
            </a:r>
            <a:r>
              <a:rPr lang="en-GB" sz="1200" dirty="0" smtClean="0"/>
              <a:t> approach toward a sustaining their own communities by developing local engagement and protecting natural resources.  (Ref https://transitionnetwork.org/about-the-movement/what-is-transition/)  The communities are equal because co-production exists and there are no leading partners. It’s truly collaborative approach.</a:t>
            </a:r>
            <a:endParaRPr kumimoji="0" lang="en-GB" sz="12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diagram illustrates that sustainability cannot exist without equal weighting being given to the 3 areas.  In this context sustainability has been described by </a:t>
            </a:r>
            <a:r>
              <a:rPr lang="en-GB" dirty="0" err="1" smtClean="0"/>
              <a:t>Theire</a:t>
            </a:r>
            <a:r>
              <a:rPr lang="en-GB" dirty="0" smtClean="0"/>
              <a:t> (2013 .p.5)  as “standing on the 3 pillars of society, ecology and economy”. The dominant definition opposition reflects this.  </a:t>
            </a:r>
          </a:p>
          <a:p>
            <a:r>
              <a:rPr lang="en-GB" dirty="0" smtClean="0"/>
              <a:t>There is criticism of governments and organisations, </a:t>
            </a:r>
            <a:r>
              <a:rPr lang="en-GB" dirty="0" err="1" smtClean="0"/>
              <a:t>Theire</a:t>
            </a:r>
            <a:r>
              <a:rPr lang="en-GB" dirty="0" smtClean="0"/>
              <a:t> claims that sustainability is being paid lip service and questions whether sustainability is being used a marketing tool.  </a:t>
            </a:r>
          </a:p>
          <a:p>
            <a:r>
              <a:rPr lang="en-GB" dirty="0" smtClean="0"/>
              <a:t>Going back to the UN’s The Future We Want – Greenpeace were highly critical of the Earth Summit’s response and used the </a:t>
            </a:r>
            <a:r>
              <a:rPr lang="en-GB" dirty="0" err="1" smtClean="0"/>
              <a:t>strapline</a:t>
            </a:r>
            <a:r>
              <a:rPr lang="en-GB" dirty="0" smtClean="0"/>
              <a:t> “We didn’t get the future we want in Rio”.  They didn’t believe it committed countries far enough and there were no specific outcomes (</a:t>
            </a:r>
            <a:r>
              <a:rPr lang="en-GB" dirty="0" err="1" smtClean="0"/>
              <a:t>Thiere</a:t>
            </a:r>
            <a:r>
              <a:rPr lang="en-GB" dirty="0" smtClean="0"/>
              <a:t>, 2013). </a:t>
            </a:r>
            <a:endParaRPr lang="en-GB" dirty="0"/>
          </a:p>
        </p:txBody>
      </p:sp>
      <p:sp>
        <p:nvSpPr>
          <p:cNvPr id="4" name="Slide Number Placeholder 3"/>
          <p:cNvSpPr>
            <a:spLocks noGrp="1"/>
          </p:cNvSpPr>
          <p:nvPr>
            <p:ph type="sldNum" sz="quarter" idx="10"/>
          </p:nvPr>
        </p:nvSpPr>
        <p:spPr/>
        <p:txBody>
          <a:bodyPr/>
          <a:lstStyle/>
          <a:p>
            <a:fld id="{A55BF37E-3920-420E-9261-75E08124FDFF}"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96975" y="684213"/>
            <a:ext cx="4572000" cy="3429000"/>
          </a:xfrm>
        </p:spPr>
      </p:sp>
      <p:sp>
        <p:nvSpPr>
          <p:cNvPr id="3" name="Notes Placeholder 2"/>
          <p:cNvSpPr>
            <a:spLocks noGrp="1"/>
          </p:cNvSpPr>
          <p:nvPr>
            <p:ph type="body" idx="1"/>
          </p:nvPr>
        </p:nvSpPr>
        <p:spPr/>
        <p:txBody>
          <a:bodyPr>
            <a:normAutofit/>
          </a:bodyPr>
          <a:lstStyle/>
          <a:p>
            <a:r>
              <a:rPr lang="en-GB" dirty="0" smtClean="0"/>
              <a:t>With much discourse around sustainability how can it be equal in relation to communities?  What does equal mean?  Does it mean treating people equally.  From a diversity lens we know treating people equally doesn’t mean treating people the same, but recognising their diverse needs.  Does it mean giving people equal resources?  We know there are vast inequalities in society with for example just looking at your local area there will be differences in health outcomes depending on your postcode in whether you live in a deprived or a more affluent area.  An approach that looks at sustainability and equal communities is “ Just Sustainability” (</a:t>
            </a:r>
            <a:r>
              <a:rPr lang="en-GB" dirty="0" err="1" smtClean="0"/>
              <a:t>Agyman</a:t>
            </a:r>
            <a:r>
              <a:rPr lang="en-GB" dirty="0" smtClean="0"/>
              <a:t> 2005).   This approach is based on environmental justice which is a bottom-up  approach involving communities making their own decisions.  According to </a:t>
            </a:r>
            <a:r>
              <a:rPr lang="en-GB" dirty="0" err="1" smtClean="0"/>
              <a:t>Agyman</a:t>
            </a:r>
            <a:r>
              <a:rPr lang="en-GB" dirty="0" smtClean="0"/>
              <a:t> (2005) this is in contrast to sustainability which is a top down approach involving governments, organisations, processes and structures.  Sustainability and environmental justice are contrasting paradigms with the latter recognising the impacts on diverse communities so could include race, class, gender and any other characteristic.  </a:t>
            </a:r>
          </a:p>
          <a:p>
            <a:r>
              <a:rPr lang="en-GB" dirty="0" smtClean="0"/>
              <a:t>However </a:t>
            </a:r>
            <a:r>
              <a:rPr lang="en-GB" dirty="0" err="1" smtClean="0"/>
              <a:t>Agyman</a:t>
            </a:r>
            <a:r>
              <a:rPr lang="en-GB" dirty="0" smtClean="0"/>
              <a:t> (2005) believes there is commonality between both paradigms whereby “justice and equality should play a part in sustainability discourse”.   This paradigm reflects the ambitions of Local Agenda 21 whereby communities collaborate on their own decisions.  </a:t>
            </a:r>
          </a:p>
          <a:p>
            <a:endParaRPr lang="en-GB" dirty="0" smtClean="0"/>
          </a:p>
        </p:txBody>
      </p:sp>
      <p:sp>
        <p:nvSpPr>
          <p:cNvPr id="4" name="Slide Number Placeholder 3"/>
          <p:cNvSpPr>
            <a:spLocks noGrp="1"/>
          </p:cNvSpPr>
          <p:nvPr>
            <p:ph type="sldNum" sz="quarter" idx="10"/>
          </p:nvPr>
        </p:nvSpPr>
        <p:spPr/>
        <p:txBody>
          <a:bodyPr/>
          <a:lstStyle/>
          <a:p>
            <a:fld id="{A55BF37E-3920-420E-9261-75E08124FDFF}"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There are many that believe sustainability on it’s own is not enough and believe that more radical action is needed.   One radical paradigm is eco-</a:t>
            </a:r>
            <a:r>
              <a:rPr lang="en-GB" dirty="0" err="1" smtClean="0"/>
              <a:t>femism</a:t>
            </a:r>
            <a:r>
              <a:rPr lang="en-GB" dirty="0" smtClean="0"/>
              <a:t> with the ideology that there are commonalities between the environment and feminism (Benton and Short, 1999) .The eco-feminist Joni </a:t>
            </a:r>
            <a:r>
              <a:rPr lang="en-GB" dirty="0" err="1" smtClean="0"/>
              <a:t>Seager</a:t>
            </a:r>
            <a:r>
              <a:rPr lang="en-GB" dirty="0" smtClean="0"/>
              <a:t> writes in ‘Earth Follies’  (Benton and Short, 1999) that there are 4 masculine institutions that act as collaborators in environmental abuse.  These are the military, the government, industry and the eco establishment.  We know that the majority of world leaders are men and if you consider the Top 100 FTSEs in the world this is male dominated (there are 7 women). </a:t>
            </a:r>
            <a:r>
              <a:rPr lang="en-GB" u="sng" dirty="0" smtClean="0">
                <a:hlinkClick r:id="rId3"/>
              </a:rPr>
              <a:t>https://www.telegraph.co.uk/women/work/just-who-are-the-7-women-bosses-of-the-ftse-100/</a:t>
            </a:r>
            <a:endParaRPr lang="en-GB" dirty="0" smtClean="0"/>
          </a:p>
          <a:p>
            <a:r>
              <a:rPr lang="en-GB" dirty="0" smtClean="0"/>
              <a:t> The eco feminist view is very much that the female view has been oppressed along with nature and males are complicit in this oppression.  </a:t>
            </a:r>
          </a:p>
          <a:p>
            <a:endParaRPr lang="en-GB" dirty="0"/>
          </a:p>
        </p:txBody>
      </p:sp>
      <p:sp>
        <p:nvSpPr>
          <p:cNvPr id="4" name="Slide Number Placeholder 3"/>
          <p:cNvSpPr>
            <a:spLocks noGrp="1"/>
          </p:cNvSpPr>
          <p:nvPr>
            <p:ph type="sldNum" sz="quarter" idx="10"/>
          </p:nvPr>
        </p:nvSpPr>
        <p:spPr/>
        <p:txBody>
          <a:bodyPr/>
          <a:lstStyle/>
          <a:p>
            <a:fld id="{A55BF37E-3920-420E-9261-75E08124FDFF}"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es Placeholder 2"/>
          <p:cNvSpPr>
            <a:spLocks noGrp="1"/>
          </p:cNvSpPr>
          <p:nvPr>
            <p:ph type="body" idx="1"/>
          </p:nvPr>
        </p:nvSpPr>
        <p:spPr/>
        <p:txBody>
          <a:bodyPr>
            <a:normAutofit/>
          </a:bodyPr>
          <a:lstStyle/>
          <a:p>
            <a:endParaRPr lang="en-GB" smtClean="0"/>
          </a:p>
          <a:p>
            <a:endParaRPr lang="en-GB" smtClean="0"/>
          </a:p>
          <a:p>
            <a:endParaRPr lang="en-GB" dirty="0"/>
          </a:p>
        </p:txBody>
      </p:sp>
      <p:sp>
        <p:nvSpPr>
          <p:cNvPr id="4" name="Slide Number Placeholder 3"/>
          <p:cNvSpPr>
            <a:spLocks noGrp="1"/>
          </p:cNvSpPr>
          <p:nvPr>
            <p:ph type="sldNum" sz="quarter" idx="10"/>
          </p:nvPr>
        </p:nvSpPr>
        <p:spPr/>
        <p:txBody>
          <a:bodyPr/>
          <a:lstStyle/>
          <a:p>
            <a:fld id="{A55BF37E-3920-420E-9261-75E08124FDFF}" type="slidenum">
              <a:rPr lang="en-GB" smtClean="0"/>
              <a:pPr/>
              <a:t>7</a:t>
            </a:fld>
            <a:endParaRPr lang="en-GB"/>
          </a:p>
        </p:txBody>
      </p:sp>
      <p:sp>
        <p:nvSpPr>
          <p:cNvPr id="8" name="Slide Image Placeholder 7"/>
          <p:cNvSpPr>
            <a:spLocks noGrp="1" noRot="1" noChangeAspect="1"/>
          </p:cNvSpPr>
          <p:nvPr>
            <p:ph type="sldImg"/>
          </p:nvPr>
        </p:nvSpPr>
        <p:spPr/>
      </p:sp>
      <p:sp>
        <p:nvSpPr>
          <p:cNvPr id="9" name="Notes Placeholder 2"/>
          <p:cNvSpPr txBox="1">
            <a:spLocks/>
          </p:cNvSpPr>
          <p:nvPr/>
        </p:nvSpPr>
        <p:spPr>
          <a:xfrm>
            <a:off x="838200" y="4495800"/>
            <a:ext cx="5486400" cy="4114800"/>
          </a:xfrm>
          <a:prstGeom prst="rect">
            <a:avLst/>
          </a:prstGeom>
        </p:spPr>
        <p:txBody>
          <a:bodyPr vert="horz" lIns="91440" tIns="45720" rIns="91440" bIns="45720" rtlCol="0">
            <a:normAutofit/>
          </a:bodyPr>
          <a:lstStyle/>
          <a:p>
            <a:r>
              <a:rPr lang="en-GB" sz="1200" dirty="0" smtClean="0"/>
              <a:t>At Wales devolution in 1999 a legal duty of sustainability was written into the Welsh Government’s founding charter (Jane Davidson </a:t>
            </a:r>
            <a:r>
              <a:rPr lang="en-GB" sz="1200" u="sng" dirty="0" smtClean="0">
                <a:hlinkClick r:id="rId3"/>
              </a:rPr>
              <a:t>https://www.thedolectures.com/jane-davidson-why-wales-leads-the-way-in-sustainability/#.WxWD_jiWzIU</a:t>
            </a:r>
            <a:r>
              <a:rPr lang="en-GB" sz="1200" dirty="0" smtClean="0"/>
              <a:t>) being one of only 3 countries in the World at that time to have such a duty.  It meant that sustainability is at  the heart of all functions.  They recognised the detrimental impact Wales as an industrial nation has had on the planet and wanted to bring about a real change in behaviour towards sustainability. Therefore, in 2015 the Wellbeing of Future Generations Act became legislation.  The Act gives the Welsh Government “the ambition, permission and legal obligation to improve Wales’ social, cultural and economic well-being”.  The Act covers 44 public bodies in Wales which include health boards, local authorities and others.  So all of the organisations we engage in for our public services such as education, health care, and highways need to ensure they operate in a sustainable way.  </a:t>
            </a:r>
            <a:endParaRPr lang="en-GB" sz="120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Tx/>
              <a:buChar char="-"/>
            </a:pPr>
            <a:endParaRPr lang="en-GB" dirty="0" smtClean="0"/>
          </a:p>
          <a:p>
            <a:endParaRPr lang="en-GB" dirty="0"/>
          </a:p>
        </p:txBody>
      </p:sp>
      <p:sp>
        <p:nvSpPr>
          <p:cNvPr id="4" name="Slide Number Placeholder 3"/>
          <p:cNvSpPr>
            <a:spLocks noGrp="1"/>
          </p:cNvSpPr>
          <p:nvPr>
            <p:ph type="sldNum" sz="quarter" idx="10"/>
          </p:nvPr>
        </p:nvSpPr>
        <p:spPr/>
        <p:txBody>
          <a:bodyPr/>
          <a:lstStyle/>
          <a:p>
            <a:fld id="{A55BF37E-3920-420E-9261-75E08124FDFF}" type="slidenum">
              <a:rPr lang="en-GB" smtClean="0"/>
              <a:pPr/>
              <a:t>8</a:t>
            </a:fld>
            <a:endParaRPr lang="en-GB"/>
          </a:p>
        </p:txBody>
      </p:sp>
      <p:sp>
        <p:nvSpPr>
          <p:cNvPr id="5" name="Notes Placeholder 2"/>
          <p:cNvSpPr txBox="1">
            <a:spLocks/>
          </p:cNvSpPr>
          <p:nvPr/>
        </p:nvSpPr>
        <p:spPr>
          <a:xfrm>
            <a:off x="838200" y="4495800"/>
            <a:ext cx="5486400" cy="4114800"/>
          </a:xfrm>
          <a:prstGeom prst="rect">
            <a:avLst/>
          </a:prstGeom>
        </p:spPr>
        <p:txBody>
          <a:bodyPr vert="horz" lIns="91440" tIns="45720" rIns="91440" bIns="45720" rtlCol="0">
            <a:normAutofit fontScale="92500"/>
          </a:bodyPr>
          <a:lstStyle/>
          <a:p>
            <a:r>
              <a:rPr kumimoji="0" lang="en-GB" sz="1200" b="0" i="0" u="none" strike="noStrike" kern="1200" cap="none" spc="0" normalizeH="0" baseline="0" noProof="0" dirty="0" smtClean="0">
                <a:ln>
                  <a:noFill/>
                </a:ln>
                <a:solidFill>
                  <a:schemeClr val="tx1"/>
                </a:solidFill>
                <a:effectLst/>
                <a:uLnTx/>
                <a:uFillTx/>
                <a:latin typeface="+mn-lt"/>
                <a:ea typeface="+mn-ea"/>
                <a:cs typeface="+mn-cs"/>
              </a:rPr>
              <a:t>j</a:t>
            </a:r>
            <a:r>
              <a:rPr lang="en-GB" sz="1200" dirty="0" smtClean="0"/>
              <a:t> The area of practice I’m going to reflect on today is the Armed Forces Community.  Pubic  bodies  and the armed forces community are encouraged to work together to establish a covenant in their area in order to:</a:t>
            </a:r>
          </a:p>
          <a:p>
            <a:r>
              <a:rPr lang="en-GB" sz="1200" dirty="0" smtClean="0"/>
              <a:t>- encourage local communities to support the armed forces community in their areas and to nurture public understanding and awareness of issues affecting the armed forces community</a:t>
            </a:r>
          </a:p>
          <a:p>
            <a:pPr lvl="0"/>
            <a:r>
              <a:rPr lang="en-GB" sz="1200" u="sng" dirty="0" smtClean="0">
                <a:hlinkClick r:id="rId3"/>
              </a:rPr>
              <a:t>https://www.gov.uk/government/publications/armed-forces-community-covenant/armed-forces-community-covenant</a:t>
            </a:r>
            <a:r>
              <a:rPr lang="en-GB" sz="1200" dirty="0" smtClean="0"/>
              <a:t> </a:t>
            </a:r>
          </a:p>
          <a:p>
            <a:r>
              <a:rPr lang="en-GB" sz="1200" dirty="0" smtClean="0"/>
              <a:t>The Armed Forces Community as defined by the Armed Forces Covenant are Serving Personnel, Reservists, Veterans, families of regular personnel, reservists and veterans and the bereaved.</a:t>
            </a:r>
          </a:p>
          <a:p>
            <a:r>
              <a:rPr lang="en-GB" sz="1200" dirty="0" smtClean="0"/>
              <a:t>It is interesting that I have chosen the Armed Forces Community as my area of practice.  Going back to the eco-feminist view the military are one of the organisations that eco-feminists believe have contributed to environmental degradation.  The UK Armed Forces still have predominately male leaders and have predominately male staff.  Women are increasing in rank, but in the Armed Forces rank in many cases comes with years served so it will take some time for women to catch up. However, in my practice the individuals I meet are proud veterans, who have served their country with the ambition to defend the realm rather than viewed through an environmental lens that war and conflict is damaging the earth. However, some of the veterans may have been involved in UN peace keeping activities in countries such as Sierra Leone and Afghanistan so will have seen the real impact of conflict on people’s lives and the resulting hardship for individuals and communities, so in fact they may have a greater understanding of environmental justice and sustainability than many others</a:t>
            </a:r>
            <a:endParaRPr kumimoji="0" lang="en-GB" sz="12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dirty="0" smtClean="0"/>
              <a:t>Underpinning the Act are 7 Wellbeing goals. Many of the wellbeing goals focus specifically on the sustainable environment e.g. ‘a resilient Wales’.  As mentioned earlier it was quoted that sustainability is an overused word, I believe the same can be said for resilient.  We frequently hear the term resilience relating to communities, our children, our wellbeing,  organisations and so on.  It has a different meaning depending from which lens it is viewed.</a:t>
            </a:r>
          </a:p>
          <a:p>
            <a:r>
              <a:rPr lang="en-GB" dirty="0" smtClean="0"/>
              <a:t>Within academic writings around sustainable communities there is often reference to resilience.  Therefore, it could mean resilience around self sufficiency, resources and wellbeing relating to all 3 pillars. Indeed the wellbeing goals do relate to all 3 pillars with social justice being reflected in many. In practical terms that could mean education, jobs, housing, wellbeing and renewable resources. Reflecting on </a:t>
            </a:r>
            <a:r>
              <a:rPr lang="en-GB" dirty="0" err="1" smtClean="0"/>
              <a:t>Agyman’s</a:t>
            </a:r>
            <a:r>
              <a:rPr lang="en-GB" dirty="0" smtClean="0"/>
              <a:t> (2005) ideology I would argue that the Act and the Wellbeing goals are a hybrid of a Just Sustainability and Environmental paradigm. Just Sustainability focuses on a better life for people for now and in the future( </a:t>
            </a:r>
            <a:r>
              <a:rPr lang="en-GB" dirty="0" err="1" smtClean="0"/>
              <a:t>Agyman</a:t>
            </a:r>
            <a:r>
              <a:rPr lang="en-GB" dirty="0" smtClean="0"/>
              <a:t>, 2005, p6) as does the Act. Whilst the title of the Act is Future Generations, wellbeing goals need to reflect current practice to improve sustainability for future generations.  There is a conscious effort by the Welsh Government to reflect the diversity and socio economic background of people in the wellbeing goals and for public bodies to recognise this and bring about positive change.  </a:t>
            </a:r>
          </a:p>
          <a:p>
            <a:r>
              <a:rPr lang="en-GB" dirty="0" smtClean="0"/>
              <a:t>However, whether it is enough to create real transformation can be debated as </a:t>
            </a:r>
            <a:r>
              <a:rPr lang="en-GB" dirty="0" err="1" smtClean="0"/>
              <a:t>Morello</a:t>
            </a:r>
            <a:r>
              <a:rPr lang="en-GB" dirty="0" smtClean="0"/>
              <a:t>-Frosh, 1997, p.6.,  writes “if sustainability is to become a process with the power to transform as opposed to its current environmental stewardship, or reform focus, justice and equality need to be incorporated into it’s very core”.  The Welsh Government may need some time to measure and reflect on the outcomes of the Act as its still in its infancy.  However this is itself is an area of discourse.  It appears whilst all the intentions of the Act are positive a potential area of deficiency is the lack of the requirement for outcomes.  Davies (2016)  points out there is no requirement for outcomes within the Act.  The duty on public bodies is to undertake a process.   Therefore, it is uncertain as to how objectives are monitored.  As mentioned this is something Greenpeace criticised at a UN level.  Questionably what is the consequence of a public body in not meeting its duties.  Public Service Boards have been appointed to set wellbeing objectives and monitor their progress.  The boards are made up of Chief Executives and leaders within the public bodies.  Taking an eco-feminism lens suggests that male domination and oppression may still exist as the likelihood is the majority of members will be male and probably white males, therefore not representing the diversity of communities. </a:t>
            </a:r>
          </a:p>
          <a:p>
            <a:r>
              <a:rPr lang="en-GB" dirty="0" err="1" smtClean="0"/>
              <a:t>Thiere</a:t>
            </a:r>
            <a:r>
              <a:rPr lang="en-GB" dirty="0" smtClean="0"/>
              <a:t> (2005) suggests that sustainability has a wide scope but it needs to have actions which lead to change.  The Welsh Government are focussed on action and to support the Act have introduced 5 ways of working to support public bodies to achieve the wellbeing goals.  They are</a:t>
            </a:r>
          </a:p>
          <a:p>
            <a:r>
              <a:rPr lang="en-GB" dirty="0" smtClean="0"/>
              <a:t>l</a:t>
            </a:r>
            <a:r>
              <a:rPr lang="en-GB" b="1" dirty="0" smtClean="0"/>
              <a:t>ong term</a:t>
            </a:r>
            <a:r>
              <a:rPr lang="en-GB" dirty="0" smtClean="0"/>
              <a:t> (balancing short term needs with future needs) </a:t>
            </a:r>
          </a:p>
          <a:p>
            <a:r>
              <a:rPr lang="en-GB" b="1" dirty="0" smtClean="0"/>
              <a:t>integration</a:t>
            </a:r>
            <a:r>
              <a:rPr lang="en-GB" dirty="0" smtClean="0"/>
              <a:t> (how the well being goals interact with each other), </a:t>
            </a:r>
          </a:p>
          <a:p>
            <a:r>
              <a:rPr lang="en-GB" b="1" dirty="0" smtClean="0"/>
              <a:t>involvement </a:t>
            </a:r>
            <a:r>
              <a:rPr lang="en-GB" dirty="0" smtClean="0"/>
              <a:t>(involving communities and the diversity of the area), </a:t>
            </a:r>
          </a:p>
          <a:p>
            <a:r>
              <a:rPr lang="en-GB" b="1" dirty="0" smtClean="0"/>
              <a:t>collaboration </a:t>
            </a:r>
            <a:r>
              <a:rPr lang="en-GB" dirty="0" smtClean="0"/>
              <a:t>(working with others) </a:t>
            </a:r>
          </a:p>
          <a:p>
            <a:r>
              <a:rPr lang="en-GB" b="1" dirty="0" smtClean="0"/>
              <a:t>prevention </a:t>
            </a:r>
            <a:r>
              <a:rPr lang="en-GB" dirty="0" smtClean="0"/>
              <a:t>(preventing problems getting worse).</a:t>
            </a:r>
          </a:p>
          <a:p>
            <a:r>
              <a:rPr lang="en-GB" dirty="0" smtClean="0"/>
              <a:t>Davies (2016) suggests that the “attainment of wellbeing goals is a journey and not a destination”.  Public bodies will need to undertake ongoing reviews of their objectives and how they collaborate with others.  From my experience I would suggest it is a steep learning curve with some organisations more ahead of the game than others. </a:t>
            </a:r>
          </a:p>
          <a:p>
            <a:endParaRPr lang="en-GB" dirty="0" smtClean="0"/>
          </a:p>
        </p:txBody>
      </p:sp>
      <p:sp>
        <p:nvSpPr>
          <p:cNvPr id="4" name="Slide Number Placeholder 3"/>
          <p:cNvSpPr>
            <a:spLocks noGrp="1"/>
          </p:cNvSpPr>
          <p:nvPr>
            <p:ph type="sldNum" sz="quarter" idx="10"/>
          </p:nvPr>
        </p:nvSpPr>
        <p:spPr/>
        <p:txBody>
          <a:bodyPr/>
          <a:lstStyle/>
          <a:p>
            <a:fld id="{A55BF37E-3920-420E-9261-75E08124FDFF}"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smtClean="0"/>
              <a:t>Referring to the wellbeing goal a healthier Wales, the FIMT (Rafferty et al, 2017) have undertaken research that indicates that armed forces personnel are at a greater risk of developing mental health difficulties.  They are also reluctant to seek help.  Also many personnel are discharged due to physical injuries acquired during combat or service.  However as already mentioned, the armed forces community is much wider than just those serving and those who have served therefore the health and wellbeing of family members needs to be considered.  </a:t>
            </a:r>
          </a:p>
          <a:p>
            <a:r>
              <a:rPr lang="en-GB" dirty="0" smtClean="0"/>
              <a:t>Earlier I discussed the 5 ways of working underpinning the Act which I’ll use to demonstrate how the wellbeing goals promote sustainable and equal communities.  </a:t>
            </a:r>
            <a:r>
              <a:rPr lang="en-GB" b="1" dirty="0" smtClean="0"/>
              <a:t>Involvement</a:t>
            </a:r>
            <a:r>
              <a:rPr lang="en-GB" dirty="0" smtClean="0"/>
              <a:t> is key to understanding the health issues the Armed Forces Community are facing.  Engaging and sustaining </a:t>
            </a:r>
            <a:r>
              <a:rPr lang="en-GB" b="1" dirty="0" smtClean="0"/>
              <a:t>long term</a:t>
            </a:r>
            <a:r>
              <a:rPr lang="en-GB" dirty="0" smtClean="0"/>
              <a:t> relationships with members of the armed forces is paramount.  Using a Just Sustainability model it would be a grass roots approach whereby the community decide for themselves what health priorities exist, </a:t>
            </a:r>
            <a:r>
              <a:rPr lang="en-GB" dirty="0" err="1" smtClean="0"/>
              <a:t>ie</a:t>
            </a:r>
            <a:r>
              <a:rPr lang="en-GB" dirty="0" smtClean="0"/>
              <a:t>. GP routes, specialist mental health support.  Public bodies should listen and respond and not make assumptions on the needs of the communities.</a:t>
            </a:r>
          </a:p>
          <a:p>
            <a:r>
              <a:rPr lang="en-GB" dirty="0" smtClean="0"/>
              <a:t>Public bodies need to </a:t>
            </a:r>
            <a:r>
              <a:rPr lang="en-GB" b="1" dirty="0" smtClean="0"/>
              <a:t>collaborate</a:t>
            </a:r>
            <a:r>
              <a:rPr lang="en-GB" dirty="0" smtClean="0"/>
              <a:t> on these arrangements to ensure a smooth transition to </a:t>
            </a:r>
            <a:r>
              <a:rPr lang="en-GB" b="1" dirty="0" smtClean="0"/>
              <a:t>prevent</a:t>
            </a:r>
            <a:r>
              <a:rPr lang="en-GB" dirty="0" smtClean="0"/>
              <a:t> delays and an escalation of health problems for the individual as well as a potential strain on future health resources.  Strain on the health service has a great economic impact so grass roots  changes can significantly impact not just the sustainability of a community but on the sustainability of the nation.</a:t>
            </a:r>
          </a:p>
          <a:p>
            <a:r>
              <a:rPr lang="en-GB" dirty="0" smtClean="0"/>
              <a:t>There is evidence from FIMT that often when veterans access mental health services they are already at crisis point. There may also be associated factors of substance misuse and homelessness.  Therefore appropriate early intervention and campaigns to reduce stigma associated with mental health conditions are needed to be in place to support individuals, again </a:t>
            </a:r>
            <a:r>
              <a:rPr lang="en-GB" b="1" dirty="0" smtClean="0"/>
              <a:t>preventing</a:t>
            </a:r>
            <a:r>
              <a:rPr lang="en-GB" dirty="0" smtClean="0"/>
              <a:t> future impact on health resources.  Often there can be housing and income issues that can have a detrimental impact on health.  Again i</a:t>
            </a:r>
            <a:r>
              <a:rPr lang="en-GB" b="1" dirty="0" smtClean="0"/>
              <a:t>nvolvement </a:t>
            </a:r>
            <a:r>
              <a:rPr lang="en-GB" dirty="0" smtClean="0"/>
              <a:t>with communities is key to identify sustainable solutions to housing needs.  </a:t>
            </a:r>
          </a:p>
          <a:p>
            <a:r>
              <a:rPr lang="en-GB" dirty="0" smtClean="0"/>
              <a:t>It is clear the wellbeing goals overlap, for example, whilst I’m am focusing on health viewed from a sustainability lens, if good health outcomes are not achieved for the Armed Forces Community, then they are unlikely to contribute to a Prosperous Wales as ill-health may prevent individuals from working. Also they are less likely to achieve a Wales of vibrant culture as individuals may not be well enough to participate in arts and sports- therefore being disadvantaged and facing inequalities in many areas and not just health. </a:t>
            </a:r>
          </a:p>
          <a:p>
            <a:r>
              <a:rPr lang="en-GB" dirty="0" smtClean="0"/>
              <a:t>However, there is a health warning, the Armed Forces Covenant isn’t a statutory requirement therefore capacity issues and limited resources could hinder long lasting work.  Therefore it is critical that their needs are embedded into public bodies wellbeing plans to ensure the sustainable development of the armed forces community. </a:t>
            </a:r>
          </a:p>
          <a:p>
            <a:endParaRPr lang="en-GB" dirty="0" smtClean="0"/>
          </a:p>
        </p:txBody>
      </p:sp>
      <p:sp>
        <p:nvSpPr>
          <p:cNvPr id="4" name="Slide Number Placeholder 3"/>
          <p:cNvSpPr>
            <a:spLocks noGrp="1"/>
          </p:cNvSpPr>
          <p:nvPr>
            <p:ph type="sldNum" sz="quarter" idx="10"/>
          </p:nvPr>
        </p:nvSpPr>
        <p:spPr/>
        <p:txBody>
          <a:bodyPr/>
          <a:lstStyle/>
          <a:p>
            <a:fld id="{A55BF37E-3920-420E-9261-75E08124FDFF}"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dirty="0" smtClean="0"/>
              <a:t>Discourse exists on whether cohesive communities are an ideological view (Somerville. 2011).  For example, is </a:t>
            </a:r>
            <a:r>
              <a:rPr lang="en-GB" dirty="0" err="1" smtClean="0"/>
              <a:t>thewellbeing</a:t>
            </a:r>
            <a:r>
              <a:rPr lang="en-GB" dirty="0" smtClean="0"/>
              <a:t> goal of cohesive communities realistic and does it reflect the real picture of communities in Wales.  Communities themselves can be defined in many ways and can have complex hierarchies.  </a:t>
            </a:r>
            <a:r>
              <a:rPr lang="en-GB" dirty="0" err="1" smtClean="0"/>
              <a:t>Bourdieu</a:t>
            </a:r>
            <a:r>
              <a:rPr lang="en-GB" dirty="0" smtClean="0"/>
              <a:t> (1990) p.40 writes that communities have a “hierarchy of belonging” meaning that community members occupy the same commonality.  For example, within the Armed Forced Community, there are Veteran communities, within the Veteran Communities there are hierarchies for example, those who served in the Army, or the Royal Navy or the RAF, then there are regiments within those communities i.e. Old Comrades associations and so on.  It is also unlikely that veteran officers would attend a more general veteran group.  Therefore this demonstrates that cohesive communities are a challenge within similarly connected communities yet alone between disparate communities.  </a:t>
            </a:r>
          </a:p>
          <a:p>
            <a:r>
              <a:rPr lang="en-GB" dirty="0" smtClean="0"/>
              <a:t>An anecdotal criticism of Welsh Government is that their goals are often too </a:t>
            </a:r>
            <a:r>
              <a:rPr lang="en-GB" dirty="0" err="1" smtClean="0"/>
              <a:t>aspirational</a:t>
            </a:r>
            <a:r>
              <a:rPr lang="en-GB" dirty="0" smtClean="0"/>
              <a:t>.  I believe this wellbeing goal is very general and over simplified.  Somerville explains (2011) community cohesion is a complex issue. The Welsh Government have their own Community Cohesion Delivery Plan with a number of outcomes. Interestingly there is no mention about sustainability in that document and it is viewed through a social justice lens.</a:t>
            </a:r>
          </a:p>
          <a:p>
            <a:r>
              <a:rPr lang="en-GB" dirty="0" smtClean="0"/>
              <a:t>Due to the simplicity of the goal I believe it will be difficult for public bodies to embed it effectively into objectives, for example, what does attractive mean?  Referring to the 3 pillars does is mean they are attractive economically e.g. Are their jobs and opportunities to learn, are they environmentally  attractive e.g.  are there natural resources and are they used effectively, or are they socially attractive – where diversity and wellbeing is valued.  </a:t>
            </a:r>
          </a:p>
          <a:p>
            <a:r>
              <a:rPr lang="en-GB" dirty="0" smtClean="0"/>
              <a:t>I mentioned previously the expectations of the Armed Forces Covenant which appear to focus heavily on community cohesion specifically on integrating veterans back into the community.  There is also the need to raise awareness of the armed forces community with other communities, for example, it can be difficult for those families of serving personnel to integrate with people and services as they move around more than others.  Whilst the wellbeing goal is very general, organisations will have specific action plans, in this case, for the Armed Forces Community that will feed into wider organisational objectives. However, my fear is with such a generalised goal some communities will be missed as they are not given priority by an organisation or the organisation isn’t aware of their existence, therefore sustainable and equal communities may be a distant reality.</a:t>
            </a:r>
          </a:p>
          <a:p>
            <a:r>
              <a:rPr lang="en-GB" dirty="0" smtClean="0"/>
              <a:t>However I would suggest the ambiguity provides an opportunity to promote and build sustainability into the wellbeing goal by promoting collaboration and co-production of communities.   Again using the 5 ways of working to underpin the achievement of the goals will contribute to more empowered and responsive communities which should lead to positive community action to achieve sustainable communities in all 3 pillars – social, economy and ecology.</a:t>
            </a:r>
          </a:p>
          <a:p>
            <a:endParaRPr lang="en-GB" dirty="0"/>
          </a:p>
        </p:txBody>
      </p:sp>
      <p:sp>
        <p:nvSpPr>
          <p:cNvPr id="4" name="Slide Number Placeholder 3"/>
          <p:cNvSpPr>
            <a:spLocks noGrp="1"/>
          </p:cNvSpPr>
          <p:nvPr>
            <p:ph type="sldNum" sz="quarter" idx="10"/>
          </p:nvPr>
        </p:nvSpPr>
        <p:spPr/>
        <p:txBody>
          <a:bodyPr/>
          <a:lstStyle/>
          <a:p>
            <a:fld id="{A55BF37E-3920-420E-9261-75E08124FDFF}"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To conclude I’ve explained that sustainability is a global issue which nations, organisations and individuals all have the responsibility for.  I’ve outlined there are a number of approaches to sustainability - some top down and other grass routes but for real transformation the focus must be on collaboration on partnership. Some believe radical approaches are needed to change others including the Welsh Government believe sustainability can be built into legislation.</a:t>
            </a:r>
          </a:p>
          <a:p>
            <a:r>
              <a:rPr lang="en-GB" dirty="0" smtClean="0"/>
              <a:t>The Welsh Government are committed and proactive to Wales being a sustainable nation with the development of the Wellbeing of Future Generations (Wales) 2015 Act and have put sustainability  at its very core  It reflects the dominant definition of sustainability reflecting the 3 pillars- economy, environmental and social.  However, success of the Act depends on outcomes which appear to currently be lacking. I would hope in the future that the Welsh Government reflects on this and introduces more accountability for public bodies to measure real change and impact.</a:t>
            </a:r>
          </a:p>
          <a:p>
            <a:r>
              <a:rPr lang="en-GB" dirty="0" smtClean="0"/>
              <a:t>I do however believe that the Act is a driver for sustainable and equal communities, however I would argue that the interpretation of the Act by public bodies is key, where public bodies need to understanding the definition of sustainability and support the 5 ways of working, but importantly there needs to be commitment by all to change.</a:t>
            </a:r>
          </a:p>
          <a:p>
            <a:r>
              <a:rPr lang="en-GB" dirty="0" smtClean="0"/>
              <a:t>Thank you.</a:t>
            </a:r>
          </a:p>
          <a:p>
            <a:endParaRPr lang="en-GB" dirty="0"/>
          </a:p>
        </p:txBody>
      </p:sp>
      <p:sp>
        <p:nvSpPr>
          <p:cNvPr id="4" name="Slide Number Placeholder 3"/>
          <p:cNvSpPr>
            <a:spLocks noGrp="1"/>
          </p:cNvSpPr>
          <p:nvPr>
            <p:ph type="sldNum" sz="quarter" idx="10"/>
          </p:nvPr>
        </p:nvSpPr>
        <p:spPr/>
        <p:txBody>
          <a:bodyPr/>
          <a:lstStyle/>
          <a:p>
            <a:fld id="{A55BF37E-3920-420E-9261-75E08124FDFF}"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5BF37E-3920-420E-9261-75E08124FDFF}" type="slidenum">
              <a:rPr lang="en-GB" smtClean="0"/>
              <a:pPr/>
              <a:t>13</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B5C585ED-E305-4137-A5AE-FF0905F7E742}"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0C1657A-0202-441E-9090-AC23D09F2204}" type="datetimeFigureOut">
              <a:rPr lang="en-GB" smtClean="0"/>
              <a:pPr/>
              <a:t>08/06/2018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C585ED-E305-4137-A5AE-FF0905F7E742}"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20C1657A-0202-441E-9090-AC23D09F2204}" type="datetimeFigureOut">
              <a:rPr lang="en-GB" smtClean="0"/>
              <a:pPr/>
              <a:t>08/06/2018</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5C585ED-E305-4137-A5AE-FF0905F7E742}"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sustainabledevelopment.un.org/index.php?menu=1298"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motherjones.com/politics/2017/04/may-day-protests-coalition-black-lives/" TargetMode="External"/><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wales.com/sustainability"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collections/armed-forces-covenant-supporting-information"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49469/the_armed_forces_covenant.pdf"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33400" y="3228536"/>
            <a:ext cx="7854696" cy="2216688"/>
          </a:xfrm>
        </p:spPr>
        <p:txBody>
          <a:bodyPr>
            <a:normAutofit lnSpcReduction="10000"/>
          </a:bodyPr>
          <a:lstStyle/>
          <a:p>
            <a:endParaRPr lang="en-GB" dirty="0" smtClean="0"/>
          </a:p>
          <a:p>
            <a:endParaRPr lang="en-GB" dirty="0" smtClean="0"/>
          </a:p>
          <a:p>
            <a:endParaRPr lang="en-GB" dirty="0" smtClean="0"/>
          </a:p>
          <a:p>
            <a:pPr algn="ctr"/>
            <a:r>
              <a:rPr lang="en-GB" dirty="0" smtClean="0">
                <a:latin typeface="Arial" pitchFamily="34" charset="0"/>
                <a:cs typeface="Arial" pitchFamily="34" charset="0"/>
              </a:rPr>
              <a:t>Sustainable and Equal Communities </a:t>
            </a:r>
          </a:p>
          <a:p>
            <a:pPr algn="ctr"/>
            <a:r>
              <a:rPr lang="en-GB" dirty="0" smtClean="0">
                <a:latin typeface="Arial" pitchFamily="34" charset="0"/>
                <a:cs typeface="Arial" pitchFamily="34" charset="0"/>
              </a:rPr>
              <a:t>Melanie Warburton</a:t>
            </a:r>
            <a:endParaRPr lang="en-GB" dirty="0">
              <a:latin typeface="Arial" pitchFamily="34" charset="0"/>
              <a:cs typeface="Arial" pitchFamily="34" charset="0"/>
            </a:endParaRPr>
          </a:p>
        </p:txBody>
      </p:sp>
      <p:pic>
        <p:nvPicPr>
          <p:cNvPr id="4" name="Picture 3" descr="sustainable world.png"/>
          <p:cNvPicPr>
            <a:picLocks noChangeAspect="1"/>
          </p:cNvPicPr>
          <p:nvPr/>
        </p:nvPicPr>
        <p:blipFill>
          <a:blip r:embed="rId3" cstate="print"/>
          <a:stretch>
            <a:fillRect/>
          </a:stretch>
        </p:blipFill>
        <p:spPr>
          <a:xfrm>
            <a:off x="2339752" y="1412776"/>
            <a:ext cx="4248472" cy="2827165"/>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discussion</a:t>
            </a:r>
            <a:endParaRPr lang="en-GB" dirty="0"/>
          </a:p>
        </p:txBody>
      </p:sp>
      <p:sp>
        <p:nvSpPr>
          <p:cNvPr id="3" name="Content Placeholder 2"/>
          <p:cNvSpPr>
            <a:spLocks noGrp="1"/>
          </p:cNvSpPr>
          <p:nvPr>
            <p:ph idx="1"/>
          </p:nvPr>
        </p:nvSpPr>
        <p:spPr/>
        <p:txBody>
          <a:bodyPr/>
          <a:lstStyle/>
          <a:p>
            <a:r>
              <a:rPr lang="en-GB" sz="2800" dirty="0" smtClean="0">
                <a:latin typeface="Arial" pitchFamily="34" charset="0"/>
                <a:cs typeface="Arial" pitchFamily="34" charset="0"/>
              </a:rPr>
              <a:t>Explore the term sustainable and equal in relation to communities</a:t>
            </a:r>
          </a:p>
          <a:p>
            <a:r>
              <a:rPr lang="en-GB" sz="2800" dirty="0" smtClean="0">
                <a:latin typeface="Arial" pitchFamily="34" charset="0"/>
                <a:cs typeface="Arial" pitchFamily="34" charset="0"/>
              </a:rPr>
              <a:t>Overview of the Wellbeing of Future Generations Act </a:t>
            </a:r>
          </a:p>
          <a:p>
            <a:r>
              <a:rPr lang="en-GB" sz="2800" dirty="0" smtClean="0">
                <a:latin typeface="Arial" pitchFamily="34" charset="0"/>
                <a:cs typeface="Arial" pitchFamily="34" charset="0"/>
              </a:rPr>
              <a:t>Discuss the Wellbeing Goals in the Context of the Armed Forces Community</a:t>
            </a:r>
          </a:p>
          <a:p>
            <a:r>
              <a:rPr lang="en-GB" sz="2800" dirty="0" smtClean="0">
                <a:latin typeface="Arial" pitchFamily="34" charset="0"/>
                <a:cs typeface="Arial" pitchFamily="34" charset="0"/>
              </a:rPr>
              <a:t>Conclusion</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are Sustainable and Equal Communities?</a:t>
            </a:r>
            <a:endParaRPr lang="en-GB" dirty="0"/>
          </a:p>
        </p:txBody>
      </p:sp>
      <p:sp>
        <p:nvSpPr>
          <p:cNvPr id="3" name="Content Placeholder 2"/>
          <p:cNvSpPr>
            <a:spLocks noGrp="1"/>
          </p:cNvSpPr>
          <p:nvPr>
            <p:ph idx="1"/>
          </p:nvPr>
        </p:nvSpPr>
        <p:spPr/>
        <p:txBody>
          <a:bodyPr/>
          <a:lstStyle/>
          <a:p>
            <a:r>
              <a:rPr lang="en-GB" dirty="0" smtClean="0">
                <a:latin typeface="Arial" pitchFamily="34" charset="0"/>
                <a:cs typeface="Arial" pitchFamily="34" charset="0"/>
              </a:rPr>
              <a:t>Sustainability across the globe provides a “common language” (Thiere, 2013, p.1.)</a:t>
            </a:r>
          </a:p>
          <a:p>
            <a:r>
              <a:rPr lang="en-GB" dirty="0" smtClean="0">
                <a:latin typeface="Arial" pitchFamily="34" charset="0"/>
                <a:cs typeface="Arial" pitchFamily="34" charset="0"/>
              </a:rPr>
              <a:t>“One of the least meaningful and overused words in the English language” (Owen, 2011, p.246.)</a:t>
            </a:r>
          </a:p>
          <a:p>
            <a:r>
              <a:rPr lang="en-GB" dirty="0" smtClean="0">
                <a:latin typeface="Arial" pitchFamily="34" charset="0"/>
                <a:cs typeface="Arial" pitchFamily="34" charset="0"/>
              </a:rPr>
              <a:t>‘The Future We Want’ United Nations</a:t>
            </a:r>
          </a:p>
          <a:p>
            <a:pPr>
              <a:buNone/>
            </a:pPr>
            <a:r>
              <a:rPr lang="en-GB" dirty="0" smtClean="0">
                <a:latin typeface="Arial" pitchFamily="34" charset="0"/>
                <a:cs typeface="Arial" pitchFamily="34" charset="0"/>
              </a:rPr>
              <a:t>  </a:t>
            </a:r>
            <a:r>
              <a:rPr lang="en-GB" i="1" dirty="0" smtClean="0">
                <a:latin typeface="Arial" pitchFamily="34" charset="0"/>
                <a:cs typeface="Arial" pitchFamily="34" charset="0"/>
              </a:rPr>
              <a:t>“ensuring the promotion of an economically, socially and environmentally sustainable future for our planet and for present and future generations”</a:t>
            </a:r>
          </a:p>
          <a:p>
            <a:pPr>
              <a:buNone/>
            </a:pPr>
            <a:r>
              <a:rPr lang="en-GB" u="sng" dirty="0" smtClean="0">
                <a:latin typeface="Arial" pitchFamily="34" charset="0"/>
                <a:cs typeface="Arial" pitchFamily="34" charset="0"/>
                <a:hlinkClick r:id="rId3"/>
              </a:rPr>
              <a:t>	</a:t>
            </a:r>
            <a:r>
              <a:rPr lang="en-GB" dirty="0" smtClean="0">
                <a:latin typeface="Arial" pitchFamily="34" charset="0"/>
                <a:cs typeface="Arial" pitchFamily="34" charset="0"/>
                <a:hlinkClick r:id="rId3"/>
              </a:rPr>
              <a:t>Future We Want .:. Sustainable Development Knowledge Platform</a:t>
            </a:r>
          </a:p>
          <a:p>
            <a:pPr>
              <a:buNone/>
            </a:pPr>
            <a:endParaRPr lang="en-GB" i="1"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Definitions</a:t>
            </a:r>
            <a:endParaRPr lang="en-GB" dirty="0"/>
          </a:p>
        </p:txBody>
      </p:sp>
      <p:sp>
        <p:nvSpPr>
          <p:cNvPr id="12" name="Content Placeholder 11"/>
          <p:cNvSpPr>
            <a:spLocks noGrp="1"/>
          </p:cNvSpPr>
          <p:nvPr>
            <p:ph sz="half" idx="2"/>
          </p:nvPr>
        </p:nvSpPr>
        <p:spPr/>
        <p:txBody>
          <a:bodyPr>
            <a:normAutofit fontScale="92500" lnSpcReduction="10000"/>
          </a:bodyPr>
          <a:lstStyle/>
          <a:p>
            <a:r>
              <a:rPr lang="en-GB" dirty="0" smtClean="0">
                <a:latin typeface="Arial" pitchFamily="34" charset="0"/>
                <a:cs typeface="Arial" pitchFamily="34" charset="0"/>
              </a:rPr>
              <a:t>Sustainable Development is “development that meets the needs of the present without compromising the ability of future generations to meet their own needs.”</a:t>
            </a:r>
          </a:p>
          <a:p>
            <a:endParaRPr lang="en-GB" dirty="0" smtClean="0">
              <a:latin typeface="Arial" pitchFamily="34" charset="0"/>
              <a:cs typeface="Arial" pitchFamily="34" charset="0"/>
            </a:endParaRPr>
          </a:p>
          <a:p>
            <a:pPr>
              <a:buNone/>
            </a:pPr>
            <a:r>
              <a:rPr lang="en-GB" dirty="0" smtClean="0">
                <a:latin typeface="Arial" pitchFamily="34" charset="0"/>
                <a:cs typeface="Arial" pitchFamily="34" charset="0"/>
              </a:rPr>
              <a:t>	</a:t>
            </a:r>
            <a:r>
              <a:rPr lang="en-GB" dirty="0" err="1" smtClean="0">
                <a:latin typeface="Arial" pitchFamily="34" charset="0"/>
                <a:cs typeface="Arial" pitchFamily="34" charset="0"/>
              </a:rPr>
              <a:t>Brundtland</a:t>
            </a:r>
            <a:r>
              <a:rPr lang="en-GB" dirty="0" smtClean="0">
                <a:latin typeface="Arial" pitchFamily="34" charset="0"/>
                <a:cs typeface="Arial" pitchFamily="34" charset="0"/>
              </a:rPr>
              <a:t> (1987) World Commission on Environment and Development</a:t>
            </a:r>
            <a:endParaRPr lang="en-GB" dirty="0">
              <a:latin typeface="Arial" pitchFamily="34" charset="0"/>
              <a:cs typeface="Arial" pitchFamily="34" charset="0"/>
            </a:endParaRPr>
          </a:p>
        </p:txBody>
      </p:sp>
      <p:pic>
        <p:nvPicPr>
          <p:cNvPr id="14" name="Content Placeholder 4" descr="sustainability.png"/>
          <p:cNvPicPr>
            <a:picLocks noGrp="1" noChangeAspect="1"/>
          </p:cNvPicPr>
          <p:nvPr>
            <p:ph sz="half" idx="1"/>
          </p:nvPr>
        </p:nvPicPr>
        <p:blipFill>
          <a:blip r:embed="rId3" cstate="print"/>
          <a:stretch>
            <a:fillRect/>
          </a:stretch>
        </p:blipFill>
        <p:spPr>
          <a:xfrm>
            <a:off x="539552" y="2204864"/>
            <a:ext cx="3425742" cy="3744416"/>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762520"/>
          </a:xfrm>
        </p:spPr>
        <p:txBody>
          <a:bodyPr/>
          <a:lstStyle/>
          <a:p>
            <a:r>
              <a:rPr lang="en-GB" sz="4000" dirty="0" smtClean="0"/>
              <a:t/>
            </a:r>
            <a:br>
              <a:rPr lang="en-GB" sz="4000" dirty="0" smtClean="0"/>
            </a:br>
            <a:r>
              <a:rPr lang="en-GB" sz="4000" dirty="0" smtClean="0"/>
              <a:t/>
            </a:r>
            <a:br>
              <a:rPr lang="en-GB" sz="4000" dirty="0" smtClean="0"/>
            </a:br>
            <a:r>
              <a:rPr lang="en-GB" sz="4000" dirty="0" smtClean="0"/>
              <a:t/>
            </a:r>
            <a:br>
              <a:rPr lang="en-GB" sz="4000" dirty="0" smtClean="0"/>
            </a:br>
            <a:r>
              <a:rPr lang="en-GB" sz="4000" dirty="0" smtClean="0"/>
              <a:t>Just Sustainability</a:t>
            </a:r>
            <a:endParaRPr lang="en-GB" sz="4000" dirty="0"/>
          </a:p>
        </p:txBody>
      </p:sp>
      <p:sp>
        <p:nvSpPr>
          <p:cNvPr id="6" name="Text Placeholder 5"/>
          <p:cNvSpPr>
            <a:spLocks noGrp="1"/>
          </p:cNvSpPr>
          <p:nvPr>
            <p:ph type="body" idx="2"/>
          </p:nvPr>
        </p:nvSpPr>
        <p:spPr>
          <a:xfrm>
            <a:off x="685800" y="2348880"/>
            <a:ext cx="2743200" cy="3899520"/>
          </a:xfrm>
        </p:spPr>
        <p:txBody>
          <a:bodyPr/>
          <a:lstStyle/>
          <a:p>
            <a:r>
              <a:rPr lang="en-GB" sz="2800" dirty="0" smtClean="0">
                <a:latin typeface="Arial" pitchFamily="34" charset="0"/>
                <a:cs typeface="Arial" pitchFamily="34" charset="0"/>
              </a:rPr>
              <a:t>“justice and equality should play a part in sustainability discourse” (</a:t>
            </a:r>
            <a:r>
              <a:rPr lang="en-GB" sz="2800" dirty="0" err="1" smtClean="0">
                <a:latin typeface="Arial" pitchFamily="34" charset="0"/>
                <a:cs typeface="Arial" pitchFamily="34" charset="0"/>
              </a:rPr>
              <a:t>Agyeman</a:t>
            </a:r>
            <a:r>
              <a:rPr lang="en-GB" sz="2800" dirty="0" smtClean="0">
                <a:latin typeface="Arial" pitchFamily="34" charset="0"/>
                <a:cs typeface="Arial" pitchFamily="34" charset="0"/>
              </a:rPr>
              <a:t>, 2005, p.4.)</a:t>
            </a:r>
          </a:p>
          <a:p>
            <a:endParaRPr lang="en-GB" dirty="0"/>
          </a:p>
        </p:txBody>
      </p:sp>
      <p:sp>
        <p:nvSpPr>
          <p:cNvPr id="3" name="Content Placeholder 2"/>
          <p:cNvSpPr>
            <a:spLocks noGrp="1"/>
          </p:cNvSpPr>
          <p:nvPr>
            <p:ph sz="half" idx="1"/>
          </p:nvPr>
        </p:nvSpPr>
        <p:spPr/>
        <p:txBody>
          <a:bodyPr>
            <a:normAutofit/>
          </a:bodyPr>
          <a:lstStyle/>
          <a:p>
            <a:endParaRPr lang="en-GB" dirty="0" smtClean="0"/>
          </a:p>
          <a:p>
            <a:endParaRPr lang="en-GB" dirty="0" smtClean="0"/>
          </a:p>
          <a:p>
            <a:endParaRPr lang="en-GB" dirty="0" smtClean="0"/>
          </a:p>
          <a:p>
            <a:endParaRPr lang="en-GB" dirty="0" smtClean="0">
              <a:hlinkClick r:id="rId3"/>
            </a:endParaRPr>
          </a:p>
          <a:p>
            <a:endParaRPr lang="en-GB" dirty="0" smtClean="0">
              <a:hlinkClick r:id="rId3"/>
            </a:endParaRPr>
          </a:p>
          <a:p>
            <a:r>
              <a:rPr lang="en-GB" dirty="0" smtClean="0">
                <a:hlinkClick r:id="rId3"/>
              </a:rPr>
              <a:t>https://www.motherjones.com/politics/2017/04/may-day-protests-coalition-black-lives/</a:t>
            </a:r>
            <a:endParaRPr lang="en-GB" dirty="0" smtClean="0"/>
          </a:p>
          <a:p>
            <a:endParaRPr lang="en-GB" dirty="0" smtClean="0"/>
          </a:p>
          <a:p>
            <a:endParaRPr lang="en-GB" dirty="0"/>
          </a:p>
        </p:txBody>
      </p:sp>
      <p:pic>
        <p:nvPicPr>
          <p:cNvPr id="7" name="Picture 6" descr="maydaymaster.jpg"/>
          <p:cNvPicPr>
            <a:picLocks noChangeAspect="1"/>
          </p:cNvPicPr>
          <p:nvPr/>
        </p:nvPicPr>
        <p:blipFill>
          <a:blip r:embed="rId4" cstate="print"/>
          <a:stretch>
            <a:fillRect/>
          </a:stretch>
        </p:blipFill>
        <p:spPr>
          <a:xfrm>
            <a:off x="3851920" y="1484784"/>
            <a:ext cx="4680520" cy="2628656"/>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Challenging the status quo</a:t>
            </a:r>
            <a:endParaRPr lang="en-GB" dirty="0"/>
          </a:p>
        </p:txBody>
      </p:sp>
      <p:sp>
        <p:nvSpPr>
          <p:cNvPr id="3" name="Content Placeholder 2"/>
          <p:cNvSpPr>
            <a:spLocks noGrp="1"/>
          </p:cNvSpPr>
          <p:nvPr>
            <p:ph idx="1"/>
          </p:nvPr>
        </p:nvSpPr>
        <p:spPr/>
        <p:txBody>
          <a:bodyPr>
            <a:normAutofit/>
          </a:bodyPr>
          <a:lstStyle/>
          <a:p>
            <a:r>
              <a:rPr lang="en-GB" dirty="0" smtClean="0">
                <a:latin typeface="Arial" pitchFamily="34" charset="0"/>
                <a:cs typeface="Arial" pitchFamily="34" charset="0"/>
              </a:rPr>
              <a:t>Eco-feminism </a:t>
            </a:r>
          </a:p>
          <a:p>
            <a:pPr>
              <a:buNone/>
            </a:pPr>
            <a:r>
              <a:rPr lang="en-GB" dirty="0" smtClean="0">
                <a:latin typeface="Arial" pitchFamily="34" charset="0"/>
                <a:cs typeface="Arial" pitchFamily="34" charset="0"/>
              </a:rPr>
              <a:t>	“domination over nature, coincided with domination over women” (</a:t>
            </a:r>
            <a:r>
              <a:rPr lang="en-GB" dirty="0" err="1" smtClean="0">
                <a:latin typeface="Arial" pitchFamily="34" charset="0"/>
                <a:cs typeface="Arial" pitchFamily="34" charset="0"/>
              </a:rPr>
              <a:t>Marchant.C</a:t>
            </a:r>
            <a:r>
              <a:rPr lang="en-GB" dirty="0" smtClean="0">
                <a:latin typeface="Arial" pitchFamily="34" charset="0"/>
                <a:cs typeface="Arial" pitchFamily="34" charset="0"/>
              </a:rPr>
              <a:t> </a:t>
            </a:r>
            <a:r>
              <a:rPr lang="en-GB" i="1" dirty="0" smtClean="0">
                <a:latin typeface="Arial" pitchFamily="34" charset="0"/>
                <a:cs typeface="Arial" pitchFamily="34" charset="0"/>
              </a:rPr>
              <a:t>cited in</a:t>
            </a:r>
            <a:r>
              <a:rPr lang="en-GB" dirty="0" smtClean="0">
                <a:latin typeface="Arial" pitchFamily="34" charset="0"/>
                <a:cs typeface="Arial" pitchFamily="34" charset="0"/>
              </a:rPr>
              <a:t> Benton and Short, 1999, p.138.)</a:t>
            </a:r>
          </a:p>
          <a:p>
            <a:pPr>
              <a:buNone/>
            </a:pPr>
            <a:endParaRPr lang="en-GB"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764704"/>
            <a:ext cx="8229600" cy="722344"/>
          </a:xfrm>
        </p:spPr>
        <p:txBody>
          <a:bodyPr>
            <a:normAutofit fontScale="90000"/>
          </a:bodyPr>
          <a:lstStyle/>
          <a:p>
            <a:r>
              <a:rPr lang="en-GB" dirty="0" smtClean="0">
                <a:latin typeface="Arial" pitchFamily="34" charset="0"/>
                <a:cs typeface="Arial" pitchFamily="34" charset="0"/>
              </a:rPr>
              <a:t>Welsh Government Vision</a:t>
            </a:r>
            <a:endParaRPr lang="en-GB"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r>
              <a:rPr lang="en-GB" sz="2400" dirty="0" smtClean="0">
                <a:latin typeface="Arial" pitchFamily="34" charset="0"/>
                <a:cs typeface="Arial" pitchFamily="34" charset="0"/>
              </a:rPr>
              <a:t>Wales was the first Fair Trade Nation and first nation in the world to legislate for the UN's Sustainable Development Goals</a:t>
            </a:r>
            <a:endParaRPr lang="en-GB" sz="2400" b="1" dirty="0" smtClean="0">
              <a:latin typeface="Arial" pitchFamily="34" charset="0"/>
              <a:cs typeface="Arial" pitchFamily="34" charset="0"/>
            </a:endParaRPr>
          </a:p>
          <a:p>
            <a:pPr>
              <a:buNone/>
            </a:pPr>
            <a:r>
              <a:rPr lang="en-GB" sz="2400" dirty="0" smtClean="0">
                <a:latin typeface="Arial" pitchFamily="34" charset="0"/>
                <a:cs typeface="Arial" pitchFamily="34" charset="0"/>
              </a:rPr>
              <a:t>	</a:t>
            </a:r>
            <a:r>
              <a:rPr lang="en-GB" sz="2400" dirty="0" smtClean="0">
                <a:latin typeface="Arial" pitchFamily="34" charset="0"/>
                <a:cs typeface="Arial" pitchFamily="34" charset="0"/>
                <a:hlinkClick r:id="rId3"/>
              </a:rPr>
              <a:t>http://www.wales.com/sustainability</a:t>
            </a:r>
            <a:endParaRPr lang="en-GB" sz="2400" dirty="0" smtClean="0">
              <a:latin typeface="Arial" pitchFamily="34" charset="0"/>
              <a:cs typeface="Arial" pitchFamily="34" charset="0"/>
            </a:endParaRPr>
          </a:p>
          <a:p>
            <a:pPr>
              <a:buNone/>
            </a:pPr>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“The Well-being of Future Generations (Wales) Act 2015 gives us the ambition, permission and legal obligation to improve our social, cultural, environmental and economic well-being.”</a:t>
            </a:r>
          </a:p>
          <a:p>
            <a:pPr>
              <a:buNone/>
            </a:pPr>
            <a:endParaRPr lang="en-GB" dirty="0" smtClean="0">
              <a:latin typeface="Arial" pitchFamily="34" charset="0"/>
              <a:cs typeface="Arial" pitchFamily="34" charset="0"/>
            </a:endParaRPr>
          </a:p>
          <a:p>
            <a:pPr>
              <a:buNone/>
            </a:pPr>
            <a:endParaRPr lang="en-GB" dirty="0" smtClean="0">
              <a:latin typeface="Arial" pitchFamily="34" charset="0"/>
              <a:cs typeface="Arial" pitchFamily="34" charset="0"/>
            </a:endParaRPr>
          </a:p>
        </p:txBody>
      </p:sp>
      <p:pic>
        <p:nvPicPr>
          <p:cNvPr id="4" name="Picture 3" descr="welsh government.png"/>
          <p:cNvPicPr>
            <a:picLocks noChangeAspect="1"/>
          </p:cNvPicPr>
          <p:nvPr/>
        </p:nvPicPr>
        <p:blipFill>
          <a:blip r:embed="rId4" cstate="print"/>
          <a:stretch>
            <a:fillRect/>
          </a:stretch>
        </p:blipFill>
        <p:spPr>
          <a:xfrm>
            <a:off x="7308304" y="5229200"/>
            <a:ext cx="1268759" cy="1268759"/>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Armed Forces Community</a:t>
            </a:r>
            <a:endParaRPr lang="en-GB" dirty="0"/>
          </a:p>
        </p:txBody>
      </p:sp>
      <p:sp>
        <p:nvSpPr>
          <p:cNvPr id="3" name="Content Placeholder 2"/>
          <p:cNvSpPr>
            <a:spLocks noGrp="1"/>
          </p:cNvSpPr>
          <p:nvPr>
            <p:ph idx="1"/>
          </p:nvPr>
        </p:nvSpPr>
        <p:spPr>
          <a:xfrm>
            <a:off x="457200" y="1935480"/>
            <a:ext cx="8507288" cy="4389120"/>
          </a:xfrm>
        </p:spPr>
        <p:txBody>
          <a:bodyPr>
            <a:normAutofit fontScale="77500" lnSpcReduction="20000"/>
          </a:bodyPr>
          <a:lstStyle/>
          <a:p>
            <a:r>
              <a:rPr lang="en-GB" dirty="0" smtClean="0">
                <a:latin typeface="Arial" pitchFamily="34" charset="0"/>
                <a:cs typeface="Arial" pitchFamily="34" charset="0"/>
              </a:rPr>
              <a:t>The Armed Forces Covenant is a promise from the nation that those who serve or have served, and their families, are treated </a:t>
            </a:r>
            <a:r>
              <a:rPr lang="en-GB" dirty="0" smtClean="0">
                <a:latin typeface="Arial" pitchFamily="34" charset="0"/>
                <a:cs typeface="Arial" pitchFamily="34" charset="0"/>
              </a:rPr>
              <a:t>fairly</a:t>
            </a:r>
          </a:p>
          <a:p>
            <a:pPr>
              <a:buNone/>
            </a:pPr>
            <a:r>
              <a:rPr lang="en-GB" dirty="0" smtClean="0">
                <a:latin typeface="Arial" pitchFamily="34" charset="0"/>
                <a:cs typeface="Arial" pitchFamily="34" charset="0"/>
              </a:rPr>
              <a:t>   	</a:t>
            </a:r>
            <a:r>
              <a:rPr lang="en-GB" dirty="0" smtClean="0">
                <a:latin typeface="Arial" pitchFamily="34" charset="0"/>
                <a:cs typeface="Arial" pitchFamily="34" charset="0"/>
                <a:hlinkClick r:id="rId3"/>
              </a:rPr>
              <a:t>https</a:t>
            </a:r>
            <a:r>
              <a:rPr lang="en-GB" dirty="0" smtClean="0">
                <a:latin typeface="Arial" pitchFamily="34" charset="0"/>
                <a:cs typeface="Arial" pitchFamily="34" charset="0"/>
                <a:hlinkClick r:id="rId3"/>
              </a:rPr>
              <a:t>://</a:t>
            </a:r>
            <a:r>
              <a:rPr lang="en-GB" dirty="0" smtClean="0">
                <a:latin typeface="Arial" pitchFamily="34" charset="0"/>
                <a:cs typeface="Arial" pitchFamily="34" charset="0"/>
                <a:hlinkClick r:id="rId3"/>
              </a:rPr>
              <a:t>www.gov.uk/government/collections/armed-forces-covenant-supporting-information</a:t>
            </a:r>
            <a:endParaRPr lang="en-GB" dirty="0" smtClean="0">
              <a:latin typeface="Arial" pitchFamily="34" charset="0"/>
              <a:cs typeface="Arial" pitchFamily="34" charset="0"/>
            </a:endParaRPr>
          </a:p>
          <a:p>
            <a:pPr>
              <a:buNone/>
            </a:pPr>
            <a:endParaRPr lang="en-GB" dirty="0" smtClean="0">
              <a:latin typeface="Arial" pitchFamily="34" charset="0"/>
              <a:cs typeface="Arial" pitchFamily="34" charset="0"/>
            </a:endParaRPr>
          </a:p>
          <a:p>
            <a:r>
              <a:rPr lang="en-GB" dirty="0" smtClean="0">
                <a:latin typeface="Arial" pitchFamily="34" charset="0"/>
                <a:cs typeface="Arial" pitchFamily="34" charset="0"/>
              </a:rPr>
              <a:t>The Armed Forces Community are:</a:t>
            </a:r>
          </a:p>
          <a:p>
            <a:pPr>
              <a:buNone/>
            </a:pPr>
            <a:r>
              <a:rPr lang="en-GB" dirty="0" smtClean="0">
                <a:latin typeface="Arial" pitchFamily="34" charset="0"/>
                <a:cs typeface="Arial" pitchFamily="34" charset="0"/>
              </a:rPr>
              <a:t>	- Regular personnel</a:t>
            </a:r>
          </a:p>
          <a:p>
            <a:pPr>
              <a:buNone/>
            </a:pPr>
            <a:r>
              <a:rPr lang="en-GB" dirty="0" smtClean="0">
                <a:latin typeface="Arial" pitchFamily="34" charset="0"/>
                <a:cs typeface="Arial" pitchFamily="34" charset="0"/>
              </a:rPr>
              <a:t>	- Reservists</a:t>
            </a:r>
          </a:p>
          <a:p>
            <a:pPr>
              <a:buNone/>
            </a:pPr>
            <a:r>
              <a:rPr lang="en-GB" dirty="0" smtClean="0">
                <a:latin typeface="Arial" pitchFamily="34" charset="0"/>
                <a:cs typeface="Arial" pitchFamily="34" charset="0"/>
              </a:rPr>
              <a:t>	- Veterans</a:t>
            </a:r>
          </a:p>
          <a:p>
            <a:pPr>
              <a:buNone/>
            </a:pPr>
            <a:r>
              <a:rPr lang="en-GB" dirty="0" smtClean="0">
                <a:latin typeface="Arial" pitchFamily="34" charset="0"/>
                <a:cs typeface="Arial" pitchFamily="34" charset="0"/>
              </a:rPr>
              <a:t>	- Families of regular personnel, reservists and veterans</a:t>
            </a:r>
          </a:p>
          <a:p>
            <a:pPr>
              <a:buNone/>
            </a:pPr>
            <a:r>
              <a:rPr lang="en-GB" dirty="0" smtClean="0">
                <a:latin typeface="Arial" pitchFamily="34" charset="0"/>
                <a:cs typeface="Arial" pitchFamily="34" charset="0"/>
              </a:rPr>
              <a:t>	- </a:t>
            </a:r>
            <a:r>
              <a:rPr lang="en-GB" dirty="0" smtClean="0">
                <a:latin typeface="Arial" pitchFamily="34" charset="0"/>
                <a:cs typeface="Arial" pitchFamily="34" charset="0"/>
              </a:rPr>
              <a:t>Bereaved</a:t>
            </a:r>
          </a:p>
          <a:p>
            <a:pPr>
              <a:buNone/>
            </a:pPr>
            <a:r>
              <a:rPr lang="en-GB" dirty="0" smtClean="0">
                <a:latin typeface="Arial" pitchFamily="34" charset="0"/>
                <a:cs typeface="Arial" pitchFamily="34" charset="0"/>
              </a:rPr>
              <a:t>	</a:t>
            </a:r>
            <a:r>
              <a:rPr lang="en-GB" dirty="0" smtClean="0">
                <a:latin typeface="Arial" pitchFamily="34" charset="0"/>
                <a:cs typeface="Arial" pitchFamily="34" charset="0"/>
                <a:hlinkClick r:id="rId4"/>
              </a:rPr>
              <a:t>https</a:t>
            </a:r>
            <a:r>
              <a:rPr lang="en-GB" dirty="0" smtClean="0">
                <a:latin typeface="Arial" pitchFamily="34" charset="0"/>
                <a:cs typeface="Arial" pitchFamily="34" charset="0"/>
                <a:hlinkClick r:id="rId4"/>
              </a:rPr>
              <a:t>://assets.publishing.service.gov.uk/government/uploads/system/uploads/attachment_data/file/49469/the_armed_forces_covenant.pdf</a:t>
            </a:r>
            <a:endParaRPr lang="en-GB" dirty="0" smtClean="0">
              <a:latin typeface="Arial" pitchFamily="34" charset="0"/>
              <a:cs typeface="Arial" pitchFamily="34" charset="0"/>
            </a:endParaRPr>
          </a:p>
          <a:p>
            <a:endParaRPr lang="en-GB" dirty="0" smtClean="0"/>
          </a:p>
          <a:p>
            <a:endParaRPr lang="en-GB" dirty="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9552" y="764704"/>
            <a:ext cx="8229600" cy="650336"/>
          </a:xfrm>
        </p:spPr>
        <p:txBody>
          <a:bodyPr>
            <a:normAutofit fontScale="90000"/>
          </a:bodyPr>
          <a:lstStyle/>
          <a:p>
            <a:r>
              <a:rPr lang="en-GB" dirty="0" smtClean="0"/>
              <a:t>Well being goals</a:t>
            </a:r>
            <a:endParaRPr lang="en-GB" dirty="0"/>
          </a:p>
        </p:txBody>
      </p:sp>
      <p:pic>
        <p:nvPicPr>
          <p:cNvPr id="7" name="Content Placeholder 6" descr="wellbeing goals.png"/>
          <p:cNvPicPr>
            <a:picLocks noGrp="1" noChangeAspect="1"/>
          </p:cNvPicPr>
          <p:nvPr>
            <p:ph sz="half" idx="1"/>
          </p:nvPr>
        </p:nvPicPr>
        <p:blipFill>
          <a:blip r:embed="rId3" cstate="print"/>
          <a:stretch>
            <a:fillRect/>
          </a:stretch>
        </p:blipFill>
        <p:spPr>
          <a:xfrm>
            <a:off x="-180528" y="1484784"/>
            <a:ext cx="4542656" cy="4542656"/>
          </a:xfrm>
        </p:spPr>
      </p:pic>
      <p:pic>
        <p:nvPicPr>
          <p:cNvPr id="5" name="Content Placeholder 4" descr="well-being-goals narrative.png"/>
          <p:cNvPicPr>
            <a:picLocks noGrp="1" noChangeAspect="1"/>
          </p:cNvPicPr>
          <p:nvPr>
            <p:ph sz="half" idx="2"/>
          </p:nvPr>
        </p:nvPicPr>
        <p:blipFill>
          <a:blip r:embed="rId4" cstate="print"/>
          <a:stretch>
            <a:fillRect/>
          </a:stretch>
        </p:blipFill>
        <p:spPr>
          <a:xfrm>
            <a:off x="4139952" y="1340768"/>
            <a:ext cx="4788024" cy="4921415"/>
          </a:xfr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Healthier Wales</a:t>
            </a:r>
            <a:endParaRPr lang="en-GB" dirty="0"/>
          </a:p>
        </p:txBody>
      </p:sp>
      <p:sp>
        <p:nvSpPr>
          <p:cNvPr id="3" name="Content Placeholder 2"/>
          <p:cNvSpPr>
            <a:spLocks noGrp="1"/>
          </p:cNvSpPr>
          <p:nvPr>
            <p:ph idx="1"/>
          </p:nvPr>
        </p:nvSpPr>
        <p:spPr/>
        <p:txBody>
          <a:bodyPr>
            <a:normAutofit/>
          </a:bodyPr>
          <a:lstStyle/>
          <a:p>
            <a:r>
              <a:rPr lang="en-GB" dirty="0" smtClean="0">
                <a:latin typeface="Arial" pitchFamily="34" charset="0"/>
                <a:cs typeface="Arial" pitchFamily="34" charset="0"/>
              </a:rPr>
              <a:t>A society in which people’s physical and mental well-being is maximised and in which choices and behaviours that benefit future health are understood.</a:t>
            </a:r>
          </a:p>
          <a:p>
            <a:r>
              <a:rPr lang="en-GB" dirty="0" smtClean="0">
                <a:latin typeface="Arial" pitchFamily="34" charset="0"/>
                <a:cs typeface="Arial" pitchFamily="34" charset="0"/>
              </a:rPr>
              <a:t>Challenges for the Armed Forces Community:</a:t>
            </a:r>
          </a:p>
          <a:p>
            <a:pPr>
              <a:buFont typeface="Wingdings" pitchFamily="2" charset="2"/>
              <a:buChar char="Ø"/>
            </a:pPr>
            <a:r>
              <a:rPr lang="en-GB" dirty="0" smtClean="0">
                <a:latin typeface="Arial" pitchFamily="34" charset="0"/>
                <a:cs typeface="Arial" pitchFamily="34" charset="0"/>
              </a:rPr>
              <a:t>Mental health – PTSD</a:t>
            </a:r>
          </a:p>
          <a:p>
            <a:pPr>
              <a:buFont typeface="Wingdings" pitchFamily="2" charset="2"/>
              <a:buChar char="Ø"/>
            </a:pPr>
            <a:r>
              <a:rPr lang="en-GB" dirty="0" smtClean="0">
                <a:latin typeface="Arial" pitchFamily="34" charset="0"/>
                <a:cs typeface="Arial" pitchFamily="34" charset="0"/>
              </a:rPr>
              <a:t>Physical health – injuries</a:t>
            </a:r>
          </a:p>
          <a:p>
            <a:pPr>
              <a:buFont typeface="Wingdings" pitchFamily="2" charset="2"/>
              <a:buChar char="Ø"/>
            </a:pPr>
            <a:r>
              <a:rPr lang="en-GB" dirty="0" smtClean="0">
                <a:latin typeface="Arial" pitchFamily="34" charset="0"/>
                <a:cs typeface="Arial" pitchFamily="34" charset="0"/>
              </a:rPr>
              <a:t>Families</a:t>
            </a:r>
          </a:p>
          <a:p>
            <a:pPr>
              <a:buFont typeface="Wingdings" pitchFamily="2" charset="2"/>
              <a:buChar char="Ø"/>
            </a:pPr>
            <a:r>
              <a:rPr lang="en-GB" dirty="0" smtClean="0">
                <a:latin typeface="Arial" pitchFamily="34" charset="0"/>
                <a:cs typeface="Arial" pitchFamily="34" charset="0"/>
              </a:rPr>
              <a:t>Bereaved</a:t>
            </a:r>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 Wales of Cohesive Communities</a:t>
            </a:r>
            <a:endParaRPr lang="en-GB" dirty="0"/>
          </a:p>
        </p:txBody>
      </p:sp>
      <p:sp>
        <p:nvSpPr>
          <p:cNvPr id="3" name="Content Placeholder 2"/>
          <p:cNvSpPr>
            <a:spLocks noGrp="1"/>
          </p:cNvSpPr>
          <p:nvPr>
            <p:ph idx="1"/>
          </p:nvPr>
        </p:nvSpPr>
        <p:spPr/>
        <p:txBody>
          <a:bodyPr/>
          <a:lstStyle/>
          <a:p>
            <a:r>
              <a:rPr lang="en-GB" dirty="0" smtClean="0">
                <a:latin typeface="Arial" pitchFamily="34" charset="0"/>
                <a:cs typeface="Arial" pitchFamily="34" charset="0"/>
              </a:rPr>
              <a:t>Attractive, viable, safe and well-connected communities.</a:t>
            </a:r>
          </a:p>
          <a:p>
            <a:r>
              <a:rPr lang="en-GB" dirty="0" smtClean="0">
                <a:latin typeface="Arial" pitchFamily="34" charset="0"/>
                <a:cs typeface="Arial" pitchFamily="34" charset="0"/>
              </a:rPr>
              <a:t>Challenges for the Armed Forces Community</a:t>
            </a:r>
          </a:p>
          <a:p>
            <a:pPr>
              <a:buFont typeface="Wingdings" pitchFamily="2" charset="2"/>
              <a:buChar char="Ø"/>
            </a:pPr>
            <a:r>
              <a:rPr lang="en-GB" dirty="0" smtClean="0">
                <a:latin typeface="Arial" pitchFamily="34" charset="0"/>
                <a:cs typeface="Arial" pitchFamily="34" charset="0"/>
              </a:rPr>
              <a:t>Integration</a:t>
            </a:r>
          </a:p>
          <a:p>
            <a:pPr>
              <a:buFont typeface="Wingdings" pitchFamily="2" charset="2"/>
              <a:buChar char="Ø"/>
            </a:pPr>
            <a:r>
              <a:rPr lang="en-GB" dirty="0" smtClean="0">
                <a:latin typeface="Arial" pitchFamily="34" charset="0"/>
                <a:cs typeface="Arial" pitchFamily="34" charset="0"/>
              </a:rPr>
              <a:t>Movement of people</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smtClean="0">
                <a:latin typeface="Arial" pitchFamily="34" charset="0"/>
                <a:cs typeface="Arial" pitchFamily="34" charset="0"/>
              </a:rPr>
              <a:t>Sustainable development is a global issue</a:t>
            </a:r>
          </a:p>
          <a:p>
            <a:r>
              <a:rPr lang="en-GB" dirty="0" smtClean="0">
                <a:latin typeface="Arial" pitchFamily="34" charset="0"/>
                <a:cs typeface="Arial" pitchFamily="34" charset="0"/>
              </a:rPr>
              <a:t>The Welsh Government are committed and proactive to Wales being a sustainable nation</a:t>
            </a:r>
          </a:p>
          <a:p>
            <a:r>
              <a:rPr lang="en-GB" dirty="0" smtClean="0">
                <a:latin typeface="Arial" pitchFamily="34" charset="0"/>
                <a:cs typeface="Arial" pitchFamily="34" charset="0"/>
              </a:rPr>
              <a:t>The Act can promote sustainable and equal communities</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normAutofit fontScale="55000" lnSpcReduction="20000"/>
          </a:bodyPr>
          <a:lstStyle/>
          <a:p>
            <a:endParaRPr lang="en-GB" dirty="0" smtClean="0">
              <a:latin typeface="Arial" pitchFamily="34" charset="0"/>
              <a:cs typeface="Arial" pitchFamily="34" charset="0"/>
            </a:endParaRPr>
          </a:p>
          <a:p>
            <a:r>
              <a:rPr lang="en-GB" dirty="0" err="1" smtClean="0">
                <a:latin typeface="Arial" pitchFamily="34" charset="0"/>
                <a:cs typeface="Arial" pitchFamily="34" charset="0"/>
              </a:rPr>
              <a:t>Agyeman.J</a:t>
            </a:r>
            <a:r>
              <a:rPr lang="en-GB" dirty="0" smtClean="0">
                <a:latin typeface="Arial" pitchFamily="34" charset="0"/>
                <a:cs typeface="Arial" pitchFamily="34" charset="0"/>
              </a:rPr>
              <a:t>., (2005), </a:t>
            </a:r>
            <a:r>
              <a:rPr lang="en-GB" i="1" dirty="0" smtClean="0">
                <a:latin typeface="Arial" pitchFamily="34" charset="0"/>
                <a:cs typeface="Arial" pitchFamily="34" charset="0"/>
              </a:rPr>
              <a:t>Sustainable Communities and the Challenge of Environmental Justice</a:t>
            </a:r>
            <a:r>
              <a:rPr lang="en-GB" dirty="0" smtClean="0">
                <a:latin typeface="Arial" pitchFamily="34" charset="0"/>
                <a:cs typeface="Arial" pitchFamily="34" charset="0"/>
              </a:rPr>
              <a:t>, New York University Press, New York and London.</a:t>
            </a:r>
          </a:p>
          <a:p>
            <a:r>
              <a:rPr lang="en-GB" dirty="0" smtClean="0">
                <a:latin typeface="Arial" pitchFamily="34" charset="0"/>
                <a:cs typeface="Arial" pitchFamily="34" charset="0"/>
              </a:rPr>
              <a:t>Barton, H.(</a:t>
            </a:r>
            <a:r>
              <a:rPr lang="en-GB" dirty="0" err="1" smtClean="0">
                <a:latin typeface="Arial" pitchFamily="34" charset="0"/>
                <a:cs typeface="Arial" pitchFamily="34" charset="0"/>
              </a:rPr>
              <a:t>eds</a:t>
            </a:r>
            <a:r>
              <a:rPr lang="en-GB" dirty="0" smtClean="0">
                <a:latin typeface="Arial" pitchFamily="34" charset="0"/>
                <a:cs typeface="Arial" pitchFamily="34" charset="0"/>
              </a:rPr>
              <a:t>), (2000), </a:t>
            </a:r>
            <a:r>
              <a:rPr lang="en-GB" i="1" dirty="0" smtClean="0">
                <a:latin typeface="Arial" pitchFamily="34" charset="0"/>
                <a:cs typeface="Arial" pitchFamily="34" charset="0"/>
              </a:rPr>
              <a:t>Sustainable Communities: The Potential for Eco-Neighbourhoods</a:t>
            </a:r>
            <a:r>
              <a:rPr lang="en-GB" dirty="0" smtClean="0">
                <a:latin typeface="Arial" pitchFamily="34" charset="0"/>
                <a:cs typeface="Arial" pitchFamily="34" charset="0"/>
              </a:rPr>
              <a:t>, </a:t>
            </a:r>
            <a:r>
              <a:rPr lang="en-GB" dirty="0" err="1" smtClean="0">
                <a:latin typeface="Arial" pitchFamily="34" charset="0"/>
                <a:cs typeface="Arial" pitchFamily="34" charset="0"/>
              </a:rPr>
              <a:t>Earthscan</a:t>
            </a:r>
            <a:r>
              <a:rPr lang="en-GB" dirty="0" smtClean="0">
                <a:latin typeface="Arial" pitchFamily="34" charset="0"/>
                <a:cs typeface="Arial" pitchFamily="34" charset="0"/>
              </a:rPr>
              <a:t> Publications Ltd, London.</a:t>
            </a:r>
          </a:p>
          <a:p>
            <a:r>
              <a:rPr lang="en-GB" dirty="0" smtClean="0">
                <a:latin typeface="Arial" pitchFamily="34" charset="0"/>
                <a:cs typeface="Arial" pitchFamily="34" charset="0"/>
              </a:rPr>
              <a:t>Benton L.M. and Short. J.R., (1999) </a:t>
            </a:r>
            <a:r>
              <a:rPr lang="en-GB" i="1" dirty="0" smtClean="0">
                <a:latin typeface="Arial" pitchFamily="34" charset="0"/>
                <a:cs typeface="Arial" pitchFamily="34" charset="0"/>
              </a:rPr>
              <a:t>Environmental Discourse and Practice </a:t>
            </a:r>
            <a:r>
              <a:rPr lang="en-GB" dirty="0" smtClean="0">
                <a:latin typeface="Arial" pitchFamily="34" charset="0"/>
                <a:cs typeface="Arial" pitchFamily="34" charset="0"/>
              </a:rPr>
              <a:t>Benton, Blackwell, Oxford.</a:t>
            </a:r>
          </a:p>
          <a:p>
            <a:r>
              <a:rPr lang="en-GB" dirty="0" err="1" smtClean="0">
                <a:latin typeface="Arial" pitchFamily="34" charset="0"/>
                <a:cs typeface="Arial" pitchFamily="34" charset="0"/>
              </a:rPr>
              <a:t>Bourdieu</a:t>
            </a:r>
            <a:r>
              <a:rPr lang="en-GB" dirty="0" smtClean="0">
                <a:latin typeface="Arial" pitchFamily="34" charset="0"/>
                <a:cs typeface="Arial" pitchFamily="34" charset="0"/>
              </a:rPr>
              <a:t>, P., (1990), </a:t>
            </a:r>
            <a:r>
              <a:rPr lang="en-GB" i="1" dirty="0" smtClean="0">
                <a:latin typeface="Arial" pitchFamily="34" charset="0"/>
                <a:cs typeface="Arial" pitchFamily="34" charset="0"/>
              </a:rPr>
              <a:t>The Logic of Practice, </a:t>
            </a:r>
            <a:r>
              <a:rPr lang="en-GB" dirty="0" smtClean="0">
                <a:latin typeface="Arial" pitchFamily="34" charset="0"/>
                <a:cs typeface="Arial" pitchFamily="34" charset="0"/>
              </a:rPr>
              <a:t>Polity Press, Cambridge.</a:t>
            </a:r>
          </a:p>
          <a:p>
            <a:r>
              <a:rPr lang="en-GB" dirty="0" smtClean="0">
                <a:latin typeface="Arial" pitchFamily="34" charset="0"/>
                <a:cs typeface="Arial" pitchFamily="34" charset="0"/>
              </a:rPr>
              <a:t>Davies, H., (2016) ‘Editorial’ </a:t>
            </a:r>
            <a:r>
              <a:rPr lang="en-GB" i="1" dirty="0" smtClean="0">
                <a:latin typeface="Arial" pitchFamily="34" charset="0"/>
                <a:cs typeface="Arial" pitchFamily="34" charset="0"/>
              </a:rPr>
              <a:t>The Wellbeing of Future Generations (Wales) Act 2015: Duties or Aspirations,</a:t>
            </a:r>
            <a:r>
              <a:rPr lang="en-GB" dirty="0" smtClean="0">
                <a:latin typeface="Arial" pitchFamily="34" charset="0"/>
                <a:cs typeface="Arial" pitchFamily="34" charset="0"/>
              </a:rPr>
              <a:t> Birmingham City University, UK, Environmental Law Review 2016, Vol18(1) 41-56, SAGE</a:t>
            </a:r>
          </a:p>
          <a:p>
            <a:r>
              <a:rPr lang="en-GB" dirty="0" err="1" smtClean="0">
                <a:latin typeface="Arial" pitchFamily="34" charset="0"/>
                <a:cs typeface="Arial" pitchFamily="34" charset="0"/>
              </a:rPr>
              <a:t>Morello</a:t>
            </a:r>
            <a:r>
              <a:rPr lang="en-GB" dirty="0" smtClean="0">
                <a:latin typeface="Arial" pitchFamily="34" charset="0"/>
                <a:cs typeface="Arial" pitchFamily="34" charset="0"/>
              </a:rPr>
              <a:t>-Frosh, R., (1997) </a:t>
            </a:r>
            <a:r>
              <a:rPr lang="en-GB" i="1" dirty="0" smtClean="0">
                <a:latin typeface="Arial" pitchFamily="34" charset="0"/>
                <a:cs typeface="Arial" pitchFamily="34" charset="0"/>
              </a:rPr>
              <a:t>Environmental Justice and California’s “</a:t>
            </a:r>
            <a:r>
              <a:rPr lang="en-GB" i="1" dirty="0" err="1" smtClean="0">
                <a:latin typeface="Arial" pitchFamily="34" charset="0"/>
                <a:cs typeface="Arial" pitchFamily="34" charset="0"/>
              </a:rPr>
              <a:t>Riskcap</a:t>
            </a:r>
            <a:r>
              <a:rPr lang="en-GB" i="1" dirty="0" smtClean="0">
                <a:latin typeface="Arial" pitchFamily="34" charset="0"/>
                <a:cs typeface="Arial" pitchFamily="34" charset="0"/>
              </a:rPr>
              <a:t>”. The Distribution of Air Toxins and Associated Caners and Non-Cancer Risks Among Diverse Communities.</a:t>
            </a:r>
            <a:r>
              <a:rPr lang="en-GB" dirty="0" smtClean="0">
                <a:latin typeface="Arial" pitchFamily="34" charset="0"/>
                <a:cs typeface="Arial" pitchFamily="34" charset="0"/>
              </a:rPr>
              <a:t>  Unpublished dissertation.  Department of Health Sciences, University of California, Berkley.</a:t>
            </a:r>
          </a:p>
          <a:p>
            <a:r>
              <a:rPr lang="en-GB" dirty="0" smtClean="0">
                <a:latin typeface="Arial" pitchFamily="34" charset="0"/>
                <a:cs typeface="Arial" pitchFamily="34" charset="0"/>
              </a:rPr>
              <a:t>Owen, D., (2011) </a:t>
            </a:r>
            <a:r>
              <a:rPr lang="en-GB" i="1" dirty="0" smtClean="0">
                <a:latin typeface="Arial" pitchFamily="34" charset="0"/>
                <a:cs typeface="Arial" pitchFamily="34" charset="0"/>
              </a:rPr>
              <a:t>The Conundrum: How Scientific Innovation, Increased Efficiency and Good Intentions Can Make Our Energy and Climate Problems Worse</a:t>
            </a:r>
            <a:r>
              <a:rPr lang="en-GB" dirty="0" smtClean="0">
                <a:latin typeface="Arial" pitchFamily="34" charset="0"/>
                <a:cs typeface="Arial" pitchFamily="34" charset="0"/>
              </a:rPr>
              <a:t>, Riverhead Books, New York.</a:t>
            </a:r>
          </a:p>
          <a:p>
            <a:r>
              <a:rPr lang="en-GB" dirty="0" smtClean="0">
                <a:latin typeface="Arial" pitchFamily="34" charset="0"/>
                <a:cs typeface="Arial" pitchFamily="34" charset="0"/>
              </a:rPr>
              <a:t>Rafferty, L., et al, (2017) </a:t>
            </a:r>
            <a:r>
              <a:rPr lang="en-GB" i="1" dirty="0" smtClean="0">
                <a:latin typeface="Arial" pitchFamily="34" charset="0"/>
                <a:cs typeface="Arial" pitchFamily="34" charset="0"/>
              </a:rPr>
              <a:t>Stigma and Barriers to Care in Service Leavers with Mental Health Problems,</a:t>
            </a:r>
            <a:r>
              <a:rPr lang="en-GB" dirty="0" smtClean="0">
                <a:latin typeface="Arial" pitchFamily="34" charset="0"/>
                <a:cs typeface="Arial" pitchFamily="34" charset="0"/>
              </a:rPr>
              <a:t> Forces In Mind Trust, Kings College London. Available at http://www.fim-trust.org/wp-content/uploads/2017/11/20171102-FinalReport.pdf</a:t>
            </a:r>
          </a:p>
          <a:p>
            <a:r>
              <a:rPr lang="en-GB" dirty="0" smtClean="0">
                <a:latin typeface="Arial" pitchFamily="34" charset="0"/>
                <a:cs typeface="Arial" pitchFamily="34" charset="0"/>
              </a:rPr>
              <a:t>Somerville, P., (2011), </a:t>
            </a:r>
            <a:r>
              <a:rPr lang="en-GB" i="1" dirty="0" smtClean="0">
                <a:latin typeface="Arial" pitchFamily="34" charset="0"/>
                <a:cs typeface="Arial" pitchFamily="34" charset="0"/>
              </a:rPr>
              <a:t>Understanding Community – Politics, Policy and Practice</a:t>
            </a:r>
            <a:r>
              <a:rPr lang="en-GB" dirty="0" smtClean="0">
                <a:latin typeface="Arial" pitchFamily="34" charset="0"/>
                <a:cs typeface="Arial" pitchFamily="34" charset="0"/>
              </a:rPr>
              <a:t>, The Policy Press, Bristol.</a:t>
            </a:r>
          </a:p>
          <a:p>
            <a:r>
              <a:rPr lang="en-GB" dirty="0" err="1" smtClean="0">
                <a:latin typeface="Arial" pitchFamily="34" charset="0"/>
                <a:cs typeface="Arial" pitchFamily="34" charset="0"/>
              </a:rPr>
              <a:t>Thiere.L.P</a:t>
            </a:r>
            <a:r>
              <a:rPr lang="en-GB" dirty="0" smtClean="0">
                <a:latin typeface="Arial" pitchFamily="34" charset="0"/>
                <a:cs typeface="Arial" pitchFamily="34" charset="0"/>
              </a:rPr>
              <a:t>, (2013), </a:t>
            </a:r>
            <a:r>
              <a:rPr lang="en-GB" i="1" dirty="0" smtClean="0">
                <a:latin typeface="Arial" pitchFamily="34" charset="0"/>
                <a:cs typeface="Arial" pitchFamily="34" charset="0"/>
              </a:rPr>
              <a:t>Sustainability,</a:t>
            </a:r>
            <a:r>
              <a:rPr lang="en-GB" dirty="0" smtClean="0">
                <a:latin typeface="Arial" pitchFamily="34" charset="0"/>
                <a:cs typeface="Arial" pitchFamily="34" charset="0"/>
              </a:rPr>
              <a:t> Polity Press, Cambridge, UK, Malden USA.</a:t>
            </a:r>
          </a:p>
          <a:p>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1784</TotalTime>
  <Words>3975</Words>
  <Application>Microsoft Office PowerPoint</Application>
  <PresentationFormat>On-screen Show (4:3)</PresentationFormat>
  <Paragraphs>140</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Flow</vt:lpstr>
      <vt:lpstr>Slide 1</vt:lpstr>
      <vt:lpstr>Today’s discussion</vt:lpstr>
      <vt:lpstr>What are Sustainable and Equal Communities?</vt:lpstr>
      <vt:lpstr>Definitions</vt:lpstr>
      <vt:lpstr>   Just Sustainability</vt:lpstr>
      <vt:lpstr>Challenging the status quo</vt:lpstr>
      <vt:lpstr>Welsh Government Vision</vt:lpstr>
      <vt:lpstr>Armed Forces Community</vt:lpstr>
      <vt:lpstr>Well being goals</vt:lpstr>
      <vt:lpstr>A Healthier Wales</vt:lpstr>
      <vt:lpstr>A Wales of Cohesive Communities</vt:lpstr>
      <vt:lpstr>Conclusion</vt:lpstr>
      <vt:lpstr>Reference List</vt:lpstr>
    </vt:vector>
  </TitlesOfParts>
  <Company>Rhondda Cynon Taff CBC</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warbums</dc:creator>
  <cp:lastModifiedBy>warbums</cp:lastModifiedBy>
  <cp:revision>234</cp:revision>
  <dcterms:created xsi:type="dcterms:W3CDTF">2018-05-15T12:20:57Z</dcterms:created>
  <dcterms:modified xsi:type="dcterms:W3CDTF">2018-06-08T18:55:44Z</dcterms:modified>
</cp:coreProperties>
</file>