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1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tags/tag2.xml" ContentType="application/vnd.openxmlformats-officedocument.presentationml.tags+xml"/>
  <Override PartName="/ppt/notesSlides/notesSlide33.xml" ContentType="application/vnd.openxmlformats-officedocument.presentationml.notesSlide+xml"/>
  <Override PartName="/ppt/tags/tag3.xml" ContentType="application/vnd.openxmlformats-officedocument.presentationml.tags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7"/>
  </p:notesMasterIdLst>
  <p:sldIdLst>
    <p:sldId id="465" r:id="rId2"/>
    <p:sldId id="392" r:id="rId3"/>
    <p:sldId id="393" r:id="rId4"/>
    <p:sldId id="475" r:id="rId5"/>
    <p:sldId id="476" r:id="rId6"/>
    <p:sldId id="395" r:id="rId7"/>
    <p:sldId id="396" r:id="rId8"/>
    <p:sldId id="397" r:id="rId9"/>
    <p:sldId id="398" r:id="rId10"/>
    <p:sldId id="399" r:id="rId11"/>
    <p:sldId id="400" r:id="rId12"/>
    <p:sldId id="479" r:id="rId13"/>
    <p:sldId id="402" r:id="rId14"/>
    <p:sldId id="403" r:id="rId15"/>
    <p:sldId id="404" r:id="rId16"/>
    <p:sldId id="405" r:id="rId17"/>
    <p:sldId id="406" r:id="rId18"/>
    <p:sldId id="407" r:id="rId19"/>
    <p:sldId id="408" r:id="rId20"/>
    <p:sldId id="409" r:id="rId21"/>
    <p:sldId id="410" r:id="rId22"/>
    <p:sldId id="477" r:id="rId23"/>
    <p:sldId id="478" r:id="rId24"/>
    <p:sldId id="412" r:id="rId25"/>
    <p:sldId id="413" r:id="rId26"/>
    <p:sldId id="414" r:id="rId27"/>
    <p:sldId id="415" r:id="rId28"/>
    <p:sldId id="416" r:id="rId29"/>
    <p:sldId id="417" r:id="rId30"/>
    <p:sldId id="418" r:id="rId31"/>
    <p:sldId id="480" r:id="rId32"/>
    <p:sldId id="420" r:id="rId33"/>
    <p:sldId id="421" r:id="rId34"/>
    <p:sldId id="422" r:id="rId35"/>
    <p:sldId id="423" r:id="rId36"/>
    <p:sldId id="424" r:id="rId37"/>
    <p:sldId id="425" r:id="rId38"/>
    <p:sldId id="426" r:id="rId39"/>
    <p:sldId id="427" r:id="rId40"/>
    <p:sldId id="428" r:id="rId41"/>
    <p:sldId id="429" r:id="rId42"/>
    <p:sldId id="430" r:id="rId43"/>
    <p:sldId id="431" r:id="rId44"/>
    <p:sldId id="432" r:id="rId45"/>
    <p:sldId id="433" r:id="rId46"/>
    <p:sldId id="434" r:id="rId47"/>
    <p:sldId id="435" r:id="rId48"/>
    <p:sldId id="436" r:id="rId49"/>
    <p:sldId id="437" r:id="rId50"/>
    <p:sldId id="438" r:id="rId51"/>
    <p:sldId id="439" r:id="rId52"/>
    <p:sldId id="454" r:id="rId53"/>
    <p:sldId id="441" r:id="rId54"/>
    <p:sldId id="442" r:id="rId55"/>
    <p:sldId id="443" r:id="rId5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438600"/>
    <a:srgbClr val="336600"/>
    <a:srgbClr val="87AD27"/>
    <a:srgbClr val="CB9C4F"/>
    <a:srgbClr val="BF8C39"/>
    <a:srgbClr val="B77441"/>
    <a:srgbClr val="4A50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32787"/>
    <p:restoredTop sz="90929"/>
  </p:normalViewPr>
  <p:slideViewPr>
    <p:cSldViewPr snapToGrid="0">
      <p:cViewPr varScale="1">
        <p:scale>
          <a:sx n="113" d="100"/>
          <a:sy n="113" d="100"/>
        </p:scale>
        <p:origin x="214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41.xml"/><Relationship Id="rId13" Type="http://schemas.openxmlformats.org/officeDocument/2006/relationships/slide" Target="slides/slide46.xml"/><Relationship Id="rId18" Type="http://schemas.openxmlformats.org/officeDocument/2006/relationships/slide" Target="slides/slide51.xml"/><Relationship Id="rId3" Type="http://schemas.openxmlformats.org/officeDocument/2006/relationships/slide" Target="slides/slide34.xml"/><Relationship Id="rId7" Type="http://schemas.openxmlformats.org/officeDocument/2006/relationships/slide" Target="slides/slide40.xml"/><Relationship Id="rId12" Type="http://schemas.openxmlformats.org/officeDocument/2006/relationships/slide" Target="slides/slide45.xml"/><Relationship Id="rId17" Type="http://schemas.openxmlformats.org/officeDocument/2006/relationships/slide" Target="slides/slide50.xml"/><Relationship Id="rId2" Type="http://schemas.openxmlformats.org/officeDocument/2006/relationships/slide" Target="slides/slide33.xml"/><Relationship Id="rId16" Type="http://schemas.openxmlformats.org/officeDocument/2006/relationships/slide" Target="slides/slide49.xml"/><Relationship Id="rId1" Type="http://schemas.openxmlformats.org/officeDocument/2006/relationships/slide" Target="slides/slide6.xml"/><Relationship Id="rId6" Type="http://schemas.openxmlformats.org/officeDocument/2006/relationships/slide" Target="slides/slide39.xml"/><Relationship Id="rId11" Type="http://schemas.openxmlformats.org/officeDocument/2006/relationships/slide" Target="slides/slide44.xml"/><Relationship Id="rId5" Type="http://schemas.openxmlformats.org/officeDocument/2006/relationships/slide" Target="slides/slide38.xml"/><Relationship Id="rId15" Type="http://schemas.openxmlformats.org/officeDocument/2006/relationships/slide" Target="slides/slide48.xml"/><Relationship Id="rId10" Type="http://schemas.openxmlformats.org/officeDocument/2006/relationships/slide" Target="slides/slide43.xml"/><Relationship Id="rId19" Type="http://schemas.openxmlformats.org/officeDocument/2006/relationships/slide" Target="slides/slide52.xml"/><Relationship Id="rId4" Type="http://schemas.openxmlformats.org/officeDocument/2006/relationships/slide" Target="slides/slide37.xml"/><Relationship Id="rId9" Type="http://schemas.openxmlformats.org/officeDocument/2006/relationships/slide" Target="slides/slide42.xml"/><Relationship Id="rId14" Type="http://schemas.openxmlformats.org/officeDocument/2006/relationships/slide" Target="slides/slide4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73571AB-74EE-42D2-A53B-9CA9A760BB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130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3EE9C9-382F-40AE-B7DF-3A43F1482FB8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47309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12E21FF-CEBC-4EB0-ACDE-3F1189960DCE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47309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3092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481935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C0C2C3-31EA-475C-B89A-58731A6051CF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2358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629059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04A8B6-9C7C-4273-98AA-E93F389C7DA0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256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380D6DA-BF21-42FE-8ED5-A1D2E6A29AB4}" type="slidenum">
              <a:rPr lang="en-GB" altLang="en-US" sz="1200"/>
              <a:pPr algn="r"/>
              <a:t>3</a:t>
            </a:fld>
            <a:endParaRPr lang="en-GB" altLang="en-US" sz="1200"/>
          </a:p>
        </p:txBody>
      </p:sp>
      <p:sp>
        <p:nvSpPr>
          <p:cNvPr id="32563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563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563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40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34943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0BA9AB-6B02-42AA-BF84-2FA130F001C1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4935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3571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24082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EC2210-C0CF-4F2E-82FE-1EA859A2651B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4956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5619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80670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01AF0F-77E1-416B-9E5E-5AAF0E68ED02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3297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4188B41-836B-47E4-988D-E37022A5E276}" type="slidenum">
              <a:rPr lang="en-GB" altLang="en-US" sz="1200"/>
              <a:pPr algn="r"/>
              <a:t>6</a:t>
            </a:fld>
            <a:endParaRPr lang="en-GB" altLang="en-US" sz="1200"/>
          </a:p>
        </p:txBody>
      </p:sp>
      <p:sp>
        <p:nvSpPr>
          <p:cNvPr id="32973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9732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57019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9B1F08-F262-494F-9048-EF35DB4F8C6E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33177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E564EF7-9A36-4B0E-B61C-AD3038FE0139}" type="slidenum">
              <a:rPr lang="en-GB" altLang="en-US" sz="1200"/>
              <a:pPr algn="r"/>
              <a:t>7</a:t>
            </a:fld>
            <a:endParaRPr lang="en-GB" altLang="en-US" sz="1200"/>
          </a:p>
        </p:txBody>
      </p:sp>
      <p:sp>
        <p:nvSpPr>
          <p:cNvPr id="33177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1780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7591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2EE2B2-7E52-4EED-A70E-A41F7E44E2A7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3382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6A7C18A-8F6A-4235-AAA1-477BA6544F43}" type="slidenum">
              <a:rPr lang="en-GB" altLang="en-US" sz="1200"/>
              <a:pPr algn="r"/>
              <a:t>8</a:t>
            </a:fld>
            <a:endParaRPr lang="en-GB" altLang="en-US" sz="1200"/>
          </a:p>
        </p:txBody>
      </p:sp>
      <p:sp>
        <p:nvSpPr>
          <p:cNvPr id="33382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3828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229449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1692B4-15F7-4A06-8AAA-FA963BB7C2C2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3587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1A44C8-8F08-4A92-AE9B-5DD3E064F881}" type="slidenum">
              <a:rPr lang="en-GB" altLang="en-US" sz="1200"/>
              <a:pPr algn="r"/>
              <a:t>9</a:t>
            </a:fld>
            <a:endParaRPr lang="en-GB" altLang="en-US" sz="1200"/>
          </a:p>
        </p:txBody>
      </p:sp>
      <p:sp>
        <p:nvSpPr>
          <p:cNvPr id="33587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5876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17505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F90519-9D93-4675-AF03-BD116D242B33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3792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25137B-3410-4A56-95A9-82487AAF188B}" type="slidenum">
              <a:rPr lang="en-GB" altLang="en-US" sz="1200"/>
              <a:pPr algn="r"/>
              <a:t>10</a:t>
            </a:fld>
            <a:endParaRPr lang="en-GB" altLang="en-US" sz="1200"/>
          </a:p>
        </p:txBody>
      </p:sp>
      <p:sp>
        <p:nvSpPr>
          <p:cNvPr id="33792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7924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557915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4719FB-6E78-4AF7-A467-D284C441DB53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3997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FF51EE4-99B4-4287-9C48-02A3C30B187C}" type="slidenum">
              <a:rPr lang="en-GB" altLang="en-US" sz="1200"/>
              <a:pPr algn="r"/>
              <a:t>11</a:t>
            </a:fld>
            <a:endParaRPr lang="en-GB" altLang="en-US" sz="1200"/>
          </a:p>
        </p:txBody>
      </p:sp>
      <p:sp>
        <p:nvSpPr>
          <p:cNvPr id="33997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3997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997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3997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1698657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7135F9-A934-48D2-BBEC-14F32C0D1FC0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5068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E8A7A05-0CC4-46A0-81E6-A6D2A3F0313E}" type="slidenum">
              <a:rPr lang="en-GB" altLang="en-US" sz="1200"/>
              <a:pPr algn="r"/>
              <a:t>12</a:t>
            </a:fld>
            <a:endParaRPr lang="en-GB" altLang="en-US" sz="1200"/>
          </a:p>
        </p:txBody>
      </p:sp>
      <p:sp>
        <p:nvSpPr>
          <p:cNvPr id="50688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50688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688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6888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57604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E7240E-467A-4099-A825-239EA8A6BC29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440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4067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7216354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3BDF98-84A7-4AB9-BC89-F838CFAF4EC3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4611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8A43C37-54E0-4BE2-9FE1-198E360C4212}" type="slidenum">
              <a:rPr lang="en-GB" altLang="en-US" sz="1200"/>
              <a:pPr algn="r"/>
              <a:t>14</a:t>
            </a:fld>
            <a:endParaRPr lang="en-GB" altLang="en-US" sz="1200"/>
          </a:p>
        </p:txBody>
      </p:sp>
      <p:sp>
        <p:nvSpPr>
          <p:cNvPr id="34611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4611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611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6120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48641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6F56A3-F48B-4A35-B3EB-034AA30BD748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481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AE8911C-0F5C-445E-B689-9AA6AB50BE37}" type="slidenum">
              <a:rPr lang="en-GB" altLang="en-US" sz="1200"/>
              <a:pPr algn="r"/>
              <a:t>15</a:t>
            </a:fld>
            <a:endParaRPr lang="en-GB" altLang="en-US" sz="1200"/>
          </a:p>
        </p:txBody>
      </p:sp>
      <p:sp>
        <p:nvSpPr>
          <p:cNvPr id="34816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8164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752743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E195E0-9A7B-4197-8E20-DD7EB0C2EF06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502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695C8CE-9CB9-4959-8BF6-7C9F2AF4ACBF}" type="slidenum">
              <a:rPr lang="en-GB" altLang="en-US" sz="1200"/>
              <a:pPr algn="r"/>
              <a:t>16</a:t>
            </a:fld>
            <a:endParaRPr lang="en-GB" altLang="en-US" sz="1200"/>
          </a:p>
        </p:txBody>
      </p:sp>
      <p:sp>
        <p:nvSpPr>
          <p:cNvPr id="35021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0212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091312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14EC2F-859D-4F53-8EA3-1D299C0BD7FF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5225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81E2A31-EC82-4C79-9593-5D4E195FADED}" type="slidenum">
              <a:rPr lang="en-GB" altLang="en-US" sz="1200"/>
              <a:pPr algn="r"/>
              <a:t>17</a:t>
            </a:fld>
            <a:endParaRPr lang="en-GB" altLang="en-US" sz="1200"/>
          </a:p>
        </p:txBody>
      </p:sp>
      <p:sp>
        <p:nvSpPr>
          <p:cNvPr id="35225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2260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7033210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5042D9-1A3C-4FF3-8F6B-F29778FEB6B7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5430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BC5F6BE-E8FB-4A66-9198-ACD51E1D6F7A}" type="slidenum">
              <a:rPr lang="en-GB" altLang="en-US" sz="1200"/>
              <a:pPr algn="r"/>
              <a:t>18</a:t>
            </a:fld>
            <a:endParaRPr lang="en-GB" altLang="en-US" sz="1200"/>
          </a:p>
        </p:txBody>
      </p:sp>
      <p:sp>
        <p:nvSpPr>
          <p:cNvPr id="35430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4308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2379515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32F6CF-62AF-48E9-AB29-E63D0633CA51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563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0E5098F9-EBB9-4A2D-BC26-C2F652E3338D}" type="slidenum">
              <a:rPr lang="en-GB" altLang="en-US" sz="1200"/>
              <a:pPr algn="r"/>
              <a:t>19</a:t>
            </a:fld>
            <a:endParaRPr lang="en-GB" altLang="en-US" sz="1200"/>
          </a:p>
        </p:txBody>
      </p:sp>
      <p:sp>
        <p:nvSpPr>
          <p:cNvPr id="35635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6356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2144511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2806D9-0766-41E9-8B0C-C71035660124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3584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6949464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0561AC-6B85-44BC-8A09-03A4E81A7638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36045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625EA71-6933-48C9-A429-F9928997543C}" type="slidenum">
              <a:rPr lang="en-GB" altLang="en-US" sz="1200"/>
              <a:pPr algn="r"/>
              <a:t>21</a:t>
            </a:fld>
            <a:endParaRPr lang="en-GB" altLang="en-US" sz="1200"/>
          </a:p>
        </p:txBody>
      </p:sp>
      <p:sp>
        <p:nvSpPr>
          <p:cNvPr id="36045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6045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045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045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6872816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EF4AA6-6AB2-4E5E-B1DC-9AAE07BD4818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5017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1763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0984110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E1DCEC-E83E-4C01-9582-20670D4CEAB8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50381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3811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337740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627612-0C74-4B10-A13B-BE76777A1276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3645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4547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840185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057295-7723-409D-A23B-F42903D7BECE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36659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6595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721617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10987B-9F55-479D-BEC5-DE1F08AACF35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3686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8643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51204387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B6BBBE-F56A-4255-81AA-17A34D9E45E8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37069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0691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33726200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76E01C-E9B3-4C99-9851-EB169F5FE1ED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37273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2739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1719802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6F77EA-AA0C-495B-9A1F-4D5BE9F66F9B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3747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B646FB0-E1D8-4207-BCF5-E0F83148D788}" type="slidenum">
              <a:rPr lang="en-GB" altLang="en-US" sz="1200"/>
              <a:pPr algn="r"/>
              <a:t>29</a:t>
            </a:fld>
            <a:endParaRPr lang="en-GB" altLang="en-US" sz="1200"/>
          </a:p>
        </p:txBody>
      </p:sp>
      <p:sp>
        <p:nvSpPr>
          <p:cNvPr id="37478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8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7478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9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479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4792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0294639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0C746F-2D25-43EC-8971-BC02047796B5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3768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F3B621D-493A-4D1B-AD4B-70D8A0359AA2}" type="slidenum">
              <a:rPr lang="en-GB" altLang="en-US" sz="1200"/>
              <a:pPr algn="r"/>
              <a:t>30</a:t>
            </a:fld>
            <a:endParaRPr lang="en-GB" altLang="en-US" sz="1200"/>
          </a:p>
        </p:txBody>
      </p:sp>
      <p:sp>
        <p:nvSpPr>
          <p:cNvPr id="37683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7683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683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6840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301372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D20B38-B822-4FD5-A253-E1D43204132B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5089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EE254D3-3CDC-48F5-BD67-A6940F9E8E13}" type="slidenum">
              <a:rPr lang="en-GB" altLang="en-US" sz="1200"/>
              <a:pPr algn="r"/>
              <a:t>31</a:t>
            </a:fld>
            <a:endParaRPr lang="en-GB" altLang="en-US" sz="1200"/>
          </a:p>
        </p:txBody>
      </p:sp>
      <p:sp>
        <p:nvSpPr>
          <p:cNvPr id="5089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5089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893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893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5542448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F92800-7771-4E7C-9254-380243E65670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809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41FE7AB-5131-457D-B7B2-94438DD2DD9B}" type="slidenum">
              <a:rPr lang="en-GB" altLang="en-US" sz="1200"/>
              <a:pPr algn="r"/>
              <a:t>32</a:t>
            </a:fld>
            <a:endParaRPr lang="en-GB" altLang="en-US" sz="1200"/>
          </a:p>
        </p:txBody>
      </p:sp>
      <p:sp>
        <p:nvSpPr>
          <p:cNvPr id="3809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809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093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283807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5AC0EC-93C2-47AA-A696-274AFC5B9732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38297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2979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5151441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66B7B9-B318-4056-9A68-7C63FB943E2B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850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5027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561276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8525232-21E6-4B29-AD9E-475F1A8426DB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38707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3181982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27BD88-F695-4D21-A55E-0FA33E58C8C3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38912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B194FF7-4BC9-4175-9DC3-7C2D33ECEC24}" type="slidenum">
              <a:rPr lang="en-GB" altLang="en-US" sz="1200"/>
              <a:pPr algn="r"/>
              <a:t>36</a:t>
            </a:fld>
            <a:endParaRPr lang="en-GB" altLang="en-US" sz="1200"/>
          </a:p>
        </p:txBody>
      </p:sp>
      <p:sp>
        <p:nvSpPr>
          <p:cNvPr id="38912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38912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912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8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756797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7592C9-B703-4843-BEF4-39BA1AE39435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39117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9B42786-3861-4717-81A7-6A3102A262A0}" type="slidenum">
              <a:rPr lang="en-GB" altLang="en-US" sz="1200"/>
              <a:pPr algn="r"/>
              <a:t>37</a:t>
            </a:fld>
            <a:endParaRPr lang="en-GB" altLang="en-US" sz="1200"/>
          </a:p>
        </p:txBody>
      </p:sp>
      <p:sp>
        <p:nvSpPr>
          <p:cNvPr id="39117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1172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7944013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59AABD-1309-450D-B761-97CF55F1608A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39321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F057117-920C-45E9-98CC-430E4D28EF59}" type="slidenum">
              <a:rPr lang="en-GB" altLang="en-US" sz="1200"/>
              <a:pPr algn="r"/>
              <a:t>38</a:t>
            </a:fld>
            <a:endParaRPr lang="en-GB" altLang="en-US" sz="1200"/>
          </a:p>
        </p:txBody>
      </p:sp>
      <p:sp>
        <p:nvSpPr>
          <p:cNvPr id="39321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3220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90962244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8508FA-9726-48EF-AC36-32108507BF0B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3952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43C6678-98BC-42F1-A4A9-9D2D52A19A8E}" type="slidenum">
              <a:rPr lang="en-GB" altLang="en-US" sz="1200"/>
              <a:pPr algn="r"/>
              <a:t>39</a:t>
            </a:fld>
            <a:endParaRPr lang="en-GB" altLang="en-US" sz="1200"/>
          </a:p>
        </p:txBody>
      </p:sp>
      <p:sp>
        <p:nvSpPr>
          <p:cNvPr id="39526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5268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57570707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1105F84-CB73-4687-88D5-15ECD2E63067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39731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DAFC54A-B59C-4B09-9859-26334FDBD400}" type="slidenum">
              <a:rPr lang="en-GB" altLang="en-US" sz="1200"/>
              <a:pPr algn="r"/>
              <a:t>40</a:t>
            </a:fld>
            <a:endParaRPr lang="en-GB" altLang="en-US" sz="1200"/>
          </a:p>
        </p:txBody>
      </p:sp>
      <p:sp>
        <p:nvSpPr>
          <p:cNvPr id="39731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7316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9130070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A25C42-62CC-40DC-BC99-5590F5BE4278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3993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BEAA2DD-99BD-48C4-9045-8C58A037FC3F}" type="slidenum">
              <a:rPr lang="en-GB" altLang="en-US" sz="1200"/>
              <a:pPr algn="r"/>
              <a:t>41</a:t>
            </a:fld>
            <a:endParaRPr lang="en-GB" altLang="en-US" sz="1200"/>
          </a:p>
        </p:txBody>
      </p:sp>
      <p:sp>
        <p:nvSpPr>
          <p:cNvPr id="39936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64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7521699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9036D7-447B-4E10-82B9-6725F3FE9D26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4014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E3D81A63-AF1C-4144-AAA3-62C1273B83C2}" type="slidenum">
              <a:rPr lang="en-GB" altLang="en-US" sz="1200"/>
              <a:pPr algn="r"/>
              <a:t>42</a:t>
            </a:fld>
            <a:endParaRPr lang="en-GB" altLang="en-US" sz="1200"/>
          </a:p>
        </p:txBody>
      </p:sp>
      <p:sp>
        <p:nvSpPr>
          <p:cNvPr id="40141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0141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141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141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43432548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A0A1CB-1E53-4811-B9BA-3551A6D80349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403458" name="Rectangle 102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3459" name="Rectangle 102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0897379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65DCBE-0093-4C9E-8C0E-0829DF1731D2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405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5507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3971752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339436-10FA-4091-BA06-24A3220AE3AE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407554" name="Rectangle 102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7555" name="Rectangle 102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0888129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C3086C-B888-4568-862A-B872A57799E1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4096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9603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17530343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73B5162-742D-4A94-A3EA-9F9C6E12D122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41165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179ED5-2E2E-420E-A432-C649851BE7C2}" type="slidenum">
              <a:rPr lang="en-GB" altLang="en-US" sz="1200"/>
              <a:pPr algn="r"/>
              <a:t>47</a:t>
            </a:fld>
            <a:endParaRPr lang="en-GB" altLang="en-US" sz="1200"/>
          </a:p>
        </p:txBody>
      </p:sp>
      <p:sp>
        <p:nvSpPr>
          <p:cNvPr id="41165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1165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165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1656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66649114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14D47-CB6E-4722-A57E-25B1DFA76452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41369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3699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559532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675702-8EF1-45B4-BA79-BAB19F540C6D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4157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5747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9593520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1AB119-FCF8-44B8-A758-BC61C54F6540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41779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7795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76263661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FF0963-F519-4C72-AF78-83211498DA09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4198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9843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9657641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9530D5-209F-4A7E-BE45-E79BCC87F131}" type="slidenum">
              <a:rPr lang="en-GB" altLang="en-US"/>
              <a:pPr/>
              <a:t>52</a:t>
            </a:fld>
            <a:endParaRPr lang="en-GB" altLang="en-US"/>
          </a:p>
        </p:txBody>
      </p:sp>
      <p:sp>
        <p:nvSpPr>
          <p:cNvPr id="45056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BBAF048-798A-42EE-8538-FBB307C6C868}" type="slidenum">
              <a:rPr lang="en-GB" altLang="en-US" sz="1200"/>
              <a:pPr algn="r"/>
              <a:t>52</a:t>
            </a:fld>
            <a:endParaRPr lang="en-GB" altLang="en-US" sz="1200"/>
          </a:p>
        </p:txBody>
      </p:sp>
      <p:sp>
        <p:nvSpPr>
          <p:cNvPr id="45056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45056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056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0568" name="Rectangle 7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1406842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3380EC-8F53-4096-8B43-684C8EC8F3EF}" type="slidenum">
              <a:rPr lang="en-GB" altLang="en-US"/>
              <a:pPr/>
              <a:t>53</a:t>
            </a:fld>
            <a:endParaRPr lang="en-GB" altLang="en-US"/>
          </a:p>
        </p:txBody>
      </p:sp>
      <p:sp>
        <p:nvSpPr>
          <p:cNvPr id="42393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C189ED6-DE47-490B-AD39-89452EAAE94A}" type="slidenum">
              <a:rPr lang="en-GB" altLang="en-US" sz="1200"/>
              <a:pPr algn="r"/>
              <a:t>53</a:t>
            </a:fld>
            <a:endParaRPr lang="en-GB" altLang="en-US" sz="1200"/>
          </a:p>
        </p:txBody>
      </p:sp>
      <p:sp>
        <p:nvSpPr>
          <p:cNvPr id="42393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3940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13219752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B9379A-4C66-40F9-B58D-8EED667F78A4}" type="slidenum">
              <a:rPr lang="en-GB" altLang="en-US"/>
              <a:pPr/>
              <a:t>54</a:t>
            </a:fld>
            <a:endParaRPr lang="en-GB" altLang="en-US"/>
          </a:p>
        </p:txBody>
      </p:sp>
      <p:sp>
        <p:nvSpPr>
          <p:cNvPr id="4259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560A8A3-4CE3-48C3-8EA4-47534E1F19B4}" type="slidenum">
              <a:rPr lang="en-GB" altLang="en-US" sz="1200"/>
              <a:pPr algn="r"/>
              <a:t>54</a:t>
            </a:fld>
            <a:endParaRPr lang="en-GB" altLang="en-US" sz="1200"/>
          </a:p>
        </p:txBody>
      </p:sp>
      <p:sp>
        <p:nvSpPr>
          <p:cNvPr id="42598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5988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87877193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DD2273-C2F7-4031-8DB4-D57439F6E33F}" type="slidenum">
              <a:rPr lang="en-GB" altLang="en-US"/>
              <a:pPr/>
              <a:t>55</a:t>
            </a:fld>
            <a:endParaRPr lang="en-GB" altLang="en-US"/>
          </a:p>
        </p:txBody>
      </p:sp>
      <p:sp>
        <p:nvSpPr>
          <p:cNvPr id="4280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2009181-02DD-4531-8029-AB2E11031762}" type="slidenum">
              <a:rPr lang="en-GB" altLang="en-US" sz="1200"/>
              <a:pPr algn="r"/>
              <a:t>55</a:t>
            </a:fld>
            <a:endParaRPr lang="en-GB" altLang="en-US" sz="1200"/>
          </a:p>
        </p:txBody>
      </p:sp>
      <p:sp>
        <p:nvSpPr>
          <p:cNvPr id="42803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8036" name="Rectangle 3"/>
          <p:cNvSpPr>
            <a:spLocks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977336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5D2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EDECD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0" y="993775"/>
            <a:ext cx="9144000" cy="796925"/>
          </a:xfr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200">
                <a:solidFill>
                  <a:srgbClr val="DB4F23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7604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336600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A07F58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476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067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2227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65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1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8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7462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568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83635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79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8913"/>
            <a:ext cx="2133600" cy="6224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8913"/>
            <a:ext cx="6248400" cy="6224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05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188913"/>
            <a:ext cx="85344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01625" y="1524000"/>
            <a:ext cx="8534400" cy="48895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5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FDCC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94B74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8913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381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4386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CE6312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BC9400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60066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8C7B70"/>
        </a:buClr>
        <a:buSzPct val="65000"/>
        <a:buFont typeface="Wingdings 2" panose="05020102010507070707" pitchFamily="18" charset="2"/>
        <a:buChar char=""/>
        <a:defRPr sz="2100" kern="1200">
          <a:solidFill>
            <a:srgbClr val="4A5064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jpeg"/><Relationship Id="rId5" Type="http://schemas.openxmlformats.org/officeDocument/2006/relationships/image" Target="../media/image3.emf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jpeg"/><Relationship Id="rId5" Type="http://schemas.openxmlformats.org/officeDocument/2006/relationships/image" Target="../media/image5.emf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jpeg"/><Relationship Id="rId5" Type="http://schemas.openxmlformats.org/officeDocument/2006/relationships/image" Target="../media/image6.emf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.jpeg"/><Relationship Id="rId5" Type="http://schemas.openxmlformats.org/officeDocument/2006/relationships/image" Target="../media/image7.emf"/><Relationship Id="rId4" Type="http://schemas.openxmlformats.org/officeDocument/2006/relationships/oleObject" Target="../embeddings/oleObject6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.jpeg"/><Relationship Id="rId5" Type="http://schemas.openxmlformats.org/officeDocument/2006/relationships/image" Target="../media/image8.emf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9.emf"/><Relationship Id="rId4" Type="http://schemas.openxmlformats.org/officeDocument/2006/relationships/oleObject" Target="../embeddings/oleObject8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9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.jpeg"/><Relationship Id="rId5" Type="http://schemas.openxmlformats.org/officeDocument/2006/relationships/image" Target="../media/image11.emf"/><Relationship Id="rId4" Type="http://schemas.openxmlformats.org/officeDocument/2006/relationships/oleObject" Target="../embeddings/oleObject10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4.jpeg"/><Relationship Id="rId5" Type="http://schemas.openxmlformats.org/officeDocument/2006/relationships/image" Target="../media/image12.emf"/><Relationship Id="rId4" Type="http://schemas.openxmlformats.org/officeDocument/2006/relationships/oleObject" Target="../embeddings/oleObject11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4.jpeg"/><Relationship Id="rId5" Type="http://schemas.openxmlformats.org/officeDocument/2006/relationships/image" Target="../media/image13.emf"/><Relationship Id="rId4" Type="http://schemas.openxmlformats.org/officeDocument/2006/relationships/oleObject" Target="../embeddings/oleObject12.bin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3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14.wmf"/><Relationship Id="rId4" Type="http://schemas.openxmlformats.org/officeDocument/2006/relationships/oleObject" Target="../embeddings/oleObject14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4.jpeg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5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4.jpeg"/><Relationship Id="rId5" Type="http://schemas.openxmlformats.org/officeDocument/2006/relationships/image" Target="../media/image16.emf"/><Relationship Id="rId4" Type="http://schemas.openxmlformats.org/officeDocument/2006/relationships/oleObject" Target="../embeddings/oleObject16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.jpeg"/><Relationship Id="rId5" Type="http://schemas.openxmlformats.org/officeDocument/2006/relationships/image" Target="../media/image17.emf"/><Relationship Id="rId4" Type="http://schemas.openxmlformats.org/officeDocument/2006/relationships/oleObject" Target="../embeddings/oleObject17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4.jpeg"/><Relationship Id="rId5" Type="http://schemas.openxmlformats.org/officeDocument/2006/relationships/image" Target="../media/image18.emf"/><Relationship Id="rId4" Type="http://schemas.openxmlformats.org/officeDocument/2006/relationships/oleObject" Target="../embeddings/oleObject18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4.jpeg"/><Relationship Id="rId5" Type="http://schemas.openxmlformats.org/officeDocument/2006/relationships/image" Target="../media/image19.emf"/><Relationship Id="rId4" Type="http://schemas.openxmlformats.org/officeDocument/2006/relationships/oleObject" Target="../embeddings/oleObject19.bin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0.vml"/><Relationship Id="rId5" Type="http://schemas.openxmlformats.org/officeDocument/2006/relationships/image" Target="../media/image20.wmf"/><Relationship Id="rId4" Type="http://schemas.openxmlformats.org/officeDocument/2006/relationships/oleObject" Target="../embeddings/oleObject20.bin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1.vml"/><Relationship Id="rId5" Type="http://schemas.openxmlformats.org/officeDocument/2006/relationships/image" Target="../media/image21.emf"/><Relationship Id="rId4" Type="http://schemas.openxmlformats.org/officeDocument/2006/relationships/oleObject" Target="../embeddings/oleObject21.bin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2.vml"/><Relationship Id="rId5" Type="http://schemas.openxmlformats.org/officeDocument/2006/relationships/image" Target="../media/image22.emf"/><Relationship Id="rId4" Type="http://schemas.openxmlformats.org/officeDocument/2006/relationships/oleObject" Target="../embeddings/oleObject22.bin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3.vml"/><Relationship Id="rId5" Type="http://schemas.openxmlformats.org/officeDocument/2006/relationships/image" Target="../media/image23.emf"/><Relationship Id="rId4" Type="http://schemas.openxmlformats.org/officeDocument/2006/relationships/oleObject" Target="../embeddings/oleObject23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4.vml"/><Relationship Id="rId5" Type="http://schemas.openxmlformats.org/officeDocument/2006/relationships/image" Target="../media/image24.emf"/><Relationship Id="rId4" Type="http://schemas.openxmlformats.org/officeDocument/2006/relationships/oleObject" Target="../embeddings/oleObject24.bin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066" name="Picture 2" descr="C:\Econ9MEL\Images\Chapter 02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2067" name="Rectangle 102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2068" name="Rectangle 102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65957" name="Rectangle 1029"/>
          <p:cNvSpPr>
            <a:spLocks noChangeArrowheads="1"/>
          </p:cNvSpPr>
          <p:nvPr/>
        </p:nvSpPr>
        <p:spPr bwMode="auto">
          <a:xfrm>
            <a:off x="0" y="4767263"/>
            <a:ext cx="9144000" cy="209073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9F1EB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6633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6600" b="1">
                <a:solidFill>
                  <a:srgbClr val="4B6901"/>
                </a:solidFill>
                <a:latin typeface="Arial" panose="020B0604020202020204" pitchFamily="34" charset="0"/>
              </a:rPr>
              <a:t>Supply and Demand</a:t>
            </a:r>
            <a:endParaRPr lang="en-GB" altLang="en-US" sz="6600" b="1">
              <a:solidFill>
                <a:srgbClr val="4B690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225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46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32461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Relationship between demand and price</a:t>
            </a:r>
          </a:p>
          <a:p>
            <a:pPr lvl="1"/>
            <a:r>
              <a:rPr lang="en-GB" altLang="en-US"/>
              <a:t>the law of demand</a:t>
            </a:r>
          </a:p>
          <a:p>
            <a:pPr lvl="1"/>
            <a:r>
              <a:rPr lang="en-GB" altLang="en-US"/>
              <a:t>the income effect</a:t>
            </a:r>
          </a:p>
          <a:p>
            <a:pPr lvl="1"/>
            <a:r>
              <a:rPr lang="en-GB" altLang="en-US"/>
              <a:t>the substitution effect</a:t>
            </a:r>
          </a:p>
          <a:p>
            <a:r>
              <a:rPr lang="en-GB" altLang="en-US"/>
              <a:t>The demand curve</a:t>
            </a:r>
          </a:p>
          <a:p>
            <a:pPr lvl="1"/>
            <a:r>
              <a:rPr lang="en-GB" altLang="en-US"/>
              <a:t>assumptions</a:t>
            </a:r>
          </a:p>
          <a:p>
            <a:pPr lvl="2"/>
            <a:r>
              <a:rPr lang="en-GB" altLang="en-US"/>
              <a:t>other things remain equal (</a:t>
            </a:r>
            <a:r>
              <a:rPr lang="en-GB" altLang="en-US" i="1"/>
              <a:t>ceteris paribus</a:t>
            </a:r>
            <a:r>
              <a:rPr lang="en-GB" altLang="en-US"/>
              <a:t>)</a:t>
            </a:r>
          </a:p>
          <a:p>
            <a:pPr lvl="2"/>
            <a:r>
              <a:rPr lang="en-GB" altLang="en-US"/>
              <a:t>a given time period</a:t>
            </a:r>
          </a:p>
          <a:p>
            <a:pPr lvl="1"/>
            <a:r>
              <a:rPr lang="en-GB" altLang="en-US"/>
              <a:t>the axes</a:t>
            </a:r>
          </a:p>
          <a:p>
            <a:pPr lvl="1"/>
            <a:r>
              <a:rPr lang="en-GB" altLang="en-US"/>
              <a:t>individual’s and market demand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6" name="Rectang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  <p:graphicFrame>
        <p:nvGraphicFramePr>
          <p:cNvPr id="492547" name="Object 3"/>
          <p:cNvGraphicFramePr>
            <a:graphicFrameLocks/>
          </p:cNvGraphicFramePr>
          <p:nvPr>
            <p:ph type="tbl" idx="1"/>
          </p:nvPr>
        </p:nvGraphicFramePr>
        <p:xfrm>
          <a:off x="687388" y="1446213"/>
          <a:ext cx="5922962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2549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4588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5922962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595" name="Object 3"/>
          <p:cNvGraphicFramePr>
            <a:graphicFrameLocks/>
          </p:cNvGraphicFramePr>
          <p:nvPr>
            <p:ph type="tbl" idx="1"/>
          </p:nvPr>
        </p:nvGraphicFramePr>
        <p:xfrm>
          <a:off x="687388" y="1446213"/>
          <a:ext cx="7761287" cy="458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4599" name="Document" r:id="rId4" imgW="3678840" imgH="2179440" progId="Word.Document.8">
                  <p:embed/>
                </p:oleObj>
              </mc:Choice>
              <mc:Fallback>
                <p:oleObj name="Document" r:id="rId4" imgW="3678840" imgH="21794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183" b="7275"/>
                      <a:stretch>
                        <a:fillRect/>
                      </a:stretch>
                    </p:blipFill>
                    <p:spPr bwMode="auto">
                      <a:xfrm>
                        <a:off x="687388" y="1446213"/>
                        <a:ext cx="7761287" cy="4586287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4597" name="Rectang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chemeClr val="hlink"/>
                </a:solidFill>
              </a:rPr>
              <a:t>The demand curve:</a:t>
            </a:r>
            <a:br>
              <a:rPr lang="en-GB" altLang="en-US" sz="3200" b="1">
                <a:solidFill>
                  <a:schemeClr val="hlink"/>
                </a:solidFill>
              </a:rPr>
            </a:br>
            <a:r>
              <a:rPr lang="en-GB" altLang="en-US" sz="2400" b="1">
                <a:solidFill>
                  <a:schemeClr val="hlink"/>
                </a:solidFill>
              </a:rPr>
              <a:t>The demand for potatoes (monthly)</a:t>
            </a:r>
          </a:p>
        </p:txBody>
      </p:sp>
    </p:spTree>
  </p:cSld>
  <p:clrMapOvr>
    <a:masterClrMapping/>
  </p:clrMapOvr>
  <p:transition spd="slow"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06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07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28708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728" name="Chart" r:id="rId4" imgW="7467981" imgH="5324856" progId="MSGraph.Chart.8">
                  <p:embed followColorScheme="full"/>
                </p:oleObj>
              </mc:Choice>
              <mc:Fallback>
                <p:oleObj name="Chart" r:id="rId4" imgW="746798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8709" name="AutoShape 5" descr="Parchment"/>
          <p:cNvSpPr>
            <a:spLocks noChangeArrowheads="1"/>
          </p:cNvSpPr>
          <p:nvPr/>
        </p:nvSpPr>
        <p:spPr bwMode="auto">
          <a:xfrm>
            <a:off x="4849813" y="649288"/>
            <a:ext cx="4294187" cy="13604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0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1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12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3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14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28715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28716" name="Rectangle 12"/>
          <p:cNvSpPr>
            <a:spLocks noChangeArrowheads="1"/>
          </p:cNvSpPr>
          <p:nvPr/>
        </p:nvSpPr>
        <p:spPr bwMode="auto">
          <a:xfrm>
            <a:off x="5472113" y="690563"/>
            <a:ext cx="181927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7" name="Rectangle 13"/>
          <p:cNvSpPr>
            <a:spLocks noChangeArrowheads="1"/>
          </p:cNvSpPr>
          <p:nvPr/>
        </p:nvSpPr>
        <p:spPr bwMode="auto">
          <a:xfrm>
            <a:off x="7075488" y="666750"/>
            <a:ext cx="2046287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8" name="Rectangle 14"/>
          <p:cNvSpPr>
            <a:spLocks noChangeArrowheads="1"/>
          </p:cNvSpPr>
          <p:nvPr/>
        </p:nvSpPr>
        <p:spPr bwMode="auto">
          <a:xfrm>
            <a:off x="5154613" y="1276350"/>
            <a:ext cx="3683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28719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0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50587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28722" name="Line 18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3" name="Line 19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8724" name="Oval 20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8725" name="Rectangle 22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28726" name="Text Box 22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5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587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5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0756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0780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0757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58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171608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5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61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2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3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0764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0765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55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6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7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0768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69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0770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507923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0772" name="Line 20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3" name="Line 21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4" name="Line 22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0775" name="Oval 23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6" name="Rectangle 25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0777" name="Oval 26"/>
          <p:cNvSpPr>
            <a:spLocks noChangeArrowheads="1"/>
          </p:cNvSpPr>
          <p:nvPr/>
        </p:nvSpPr>
        <p:spPr bwMode="auto">
          <a:xfrm>
            <a:off x="7135813" y="4953000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0778" name="Text Box 26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7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792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3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2804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2832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2805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06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0510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09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0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1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2812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2813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191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4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5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33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2816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17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2818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2819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509972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2821" name="Line 21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2" name="Line 22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3" name="Line 23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4" name="Line 24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5" name="Line 25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26" name="Oval 26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7" name="Oval 27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8" name="Oval 28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2829" name="Rectangle 30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2830" name="Text Box 30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9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9972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1" name="Line 3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34852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4884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4853" name="Line 5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4" name="AutoShape 6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4574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57" name="Line 9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8" name="Line 10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59" name="Rectangle 11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4860" name="Rectangle 12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4861" name="Rectangle 13"/>
          <p:cNvSpPr>
            <a:spLocks noChangeArrowheads="1"/>
          </p:cNvSpPr>
          <p:nvPr/>
        </p:nvSpPr>
        <p:spPr bwMode="auto">
          <a:xfrm>
            <a:off x="5472113" y="690563"/>
            <a:ext cx="1819275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80 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 </a:t>
            </a:r>
          </a:p>
        </p:txBody>
      </p:sp>
      <p:sp>
        <p:nvSpPr>
          <p:cNvPr id="334862" name="Rectangle 14"/>
          <p:cNvSpPr>
            <a:spLocks noChangeArrowheads="1"/>
          </p:cNvSpPr>
          <p:nvPr/>
        </p:nvSpPr>
        <p:spPr bwMode="auto">
          <a:xfrm>
            <a:off x="7075488" y="666750"/>
            <a:ext cx="2046287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3" name="Rectangle 15"/>
          <p:cNvSpPr>
            <a:spLocks noChangeArrowheads="1"/>
          </p:cNvSpPr>
          <p:nvPr/>
        </p:nvSpPr>
        <p:spPr bwMode="auto">
          <a:xfrm>
            <a:off x="5154613" y="1276350"/>
            <a:ext cx="368300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334864" name="Line 16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65" name="Rectangle 17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4866" name="Rectangle 18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4867" name="Rectangle 19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4868" name="Rectangle 20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512021" name="Rectangle 21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34870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1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2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3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4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5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6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4877" name="Oval 29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8" name="Oval 30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79" name="Oval 31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0" name="Oval 32"/>
          <p:cNvSpPr>
            <a:spLocks noChangeArrowheads="1"/>
          </p:cNvSpPr>
          <p:nvPr/>
        </p:nvSpPr>
        <p:spPr bwMode="auto">
          <a:xfrm>
            <a:off x="7135813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4881" name="Rectangle 34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4882" name="Text Box 34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ChangeArrowheads="1"/>
          </p:cNvSpPr>
          <p:nvPr/>
        </p:nvSpPr>
        <p:spPr bwMode="auto">
          <a:xfrm>
            <a:off x="1084263" y="633413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36899" name="Object 2"/>
          <p:cNvGraphicFramePr>
            <a:graphicFrameLocks/>
          </p:cNvGraphicFramePr>
          <p:nvPr/>
        </p:nvGraphicFramePr>
        <p:xfrm>
          <a:off x="488950" y="284163"/>
          <a:ext cx="7845425" cy="6396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6936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84163"/>
                        <a:ext cx="7845425" cy="6396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6900" name="Line 4"/>
          <p:cNvSpPr>
            <a:spLocks noChangeShapeType="1"/>
          </p:cNvSpPr>
          <p:nvPr/>
        </p:nvSpPr>
        <p:spPr bwMode="auto">
          <a:xfrm flipV="1">
            <a:off x="5438775" y="4057650"/>
            <a:ext cx="0" cy="19050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1" name="AutoShape 5" descr="Parchment"/>
          <p:cNvSpPr>
            <a:spLocks noChangeArrowheads="1"/>
          </p:cNvSpPr>
          <p:nvPr/>
        </p:nvSpPr>
        <p:spPr bwMode="auto">
          <a:xfrm>
            <a:off x="4849813" y="579438"/>
            <a:ext cx="4286250" cy="279241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2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3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04" name="Line 8"/>
          <p:cNvSpPr>
            <a:spLocks noChangeShapeType="1"/>
          </p:cNvSpPr>
          <p:nvPr/>
        </p:nvSpPr>
        <p:spPr bwMode="auto">
          <a:xfrm flipH="1" flipV="1">
            <a:off x="1851025" y="1004888"/>
            <a:ext cx="136525" cy="1698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5" name="Line 9"/>
          <p:cNvSpPr>
            <a:spLocks noChangeShapeType="1"/>
          </p:cNvSpPr>
          <p:nvPr/>
        </p:nvSpPr>
        <p:spPr bwMode="auto">
          <a:xfrm>
            <a:off x="7148513" y="4976813"/>
            <a:ext cx="230187" cy="12700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06" name="Rectangle 10"/>
          <p:cNvSpPr>
            <a:spLocks noChangeArrowheads="1"/>
          </p:cNvSpPr>
          <p:nvPr/>
        </p:nvSpPr>
        <p:spPr bwMode="auto">
          <a:xfrm>
            <a:off x="3206750" y="6459538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36907" name="Rectangle 11"/>
          <p:cNvSpPr>
            <a:spLocks noChangeArrowheads="1"/>
          </p:cNvSpPr>
          <p:nvPr/>
        </p:nvSpPr>
        <p:spPr bwMode="auto">
          <a:xfrm rot="-5400000">
            <a:off x="-881856" y="2863056"/>
            <a:ext cx="24717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36908" name="Rectangle 12"/>
          <p:cNvSpPr>
            <a:spLocks noChangeArrowheads="1"/>
          </p:cNvSpPr>
          <p:nvPr/>
        </p:nvSpPr>
        <p:spPr bwMode="auto">
          <a:xfrm>
            <a:off x="5472113" y="690563"/>
            <a:ext cx="1819275" cy="264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(pence per kg)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60  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80  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100  </a:t>
            </a:r>
          </a:p>
        </p:txBody>
      </p:sp>
      <p:sp>
        <p:nvSpPr>
          <p:cNvPr id="336909" name="Rectangle 13"/>
          <p:cNvSpPr>
            <a:spLocks noChangeArrowheads="1"/>
          </p:cNvSpPr>
          <p:nvPr/>
        </p:nvSpPr>
        <p:spPr bwMode="auto">
          <a:xfrm>
            <a:off x="7075488" y="666750"/>
            <a:ext cx="2046287" cy="264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altLang="en-US" sz="2000">
                <a:latin typeface="Arial" panose="020B0604020202020204" pitchFamily="34" charset="0"/>
              </a:rPr>
              <a:t>Market demand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(tonnes 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700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500</a:t>
            </a:r>
            <a:endParaRPr lang="en-GB" altLang="en-US" sz="200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350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200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336910" name="Rectangle 14"/>
          <p:cNvSpPr>
            <a:spLocks noChangeArrowheads="1"/>
          </p:cNvSpPr>
          <p:nvPr/>
        </p:nvSpPr>
        <p:spPr bwMode="auto">
          <a:xfrm>
            <a:off x="5154613" y="1276350"/>
            <a:ext cx="368300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70000"/>
              </a:lnSpc>
            </a:pP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1" name="Line 15"/>
          <p:cNvSpPr>
            <a:spLocks noChangeShapeType="1"/>
          </p:cNvSpPr>
          <p:nvPr/>
        </p:nvSpPr>
        <p:spPr bwMode="auto">
          <a:xfrm>
            <a:off x="4997450" y="1389063"/>
            <a:ext cx="4081463" cy="0"/>
          </a:xfrm>
          <a:prstGeom prst="line">
            <a:avLst/>
          </a:prstGeom>
          <a:noFill/>
          <a:ln w="127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2" name="Rectangle 16"/>
          <p:cNvSpPr>
            <a:spLocks noChangeArrowheads="1"/>
          </p:cNvSpPr>
          <p:nvPr/>
        </p:nvSpPr>
        <p:spPr bwMode="auto">
          <a:xfrm>
            <a:off x="4899025" y="688975"/>
            <a:ext cx="819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Point</a:t>
            </a:r>
          </a:p>
        </p:txBody>
      </p:sp>
      <p:sp>
        <p:nvSpPr>
          <p:cNvPr id="336913" name="Rectangle 17"/>
          <p:cNvSpPr>
            <a:spLocks noChangeArrowheads="1"/>
          </p:cNvSpPr>
          <p:nvPr/>
        </p:nvSpPr>
        <p:spPr bwMode="auto">
          <a:xfrm>
            <a:off x="7077075" y="4532313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36914" name="Rectangle 18"/>
          <p:cNvSpPr>
            <a:spLocks noChangeArrowheads="1"/>
          </p:cNvSpPr>
          <p:nvPr/>
        </p:nvSpPr>
        <p:spPr bwMode="auto">
          <a:xfrm>
            <a:off x="5359400" y="36131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36915" name="Rectangle 19"/>
          <p:cNvSpPr>
            <a:spLocks noChangeArrowheads="1"/>
          </p:cNvSpPr>
          <p:nvPr/>
        </p:nvSpPr>
        <p:spPr bwMode="auto">
          <a:xfrm>
            <a:off x="4064000" y="26447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36916" name="Rectangle 20"/>
          <p:cNvSpPr>
            <a:spLocks noChangeArrowheads="1"/>
          </p:cNvSpPr>
          <p:nvPr/>
        </p:nvSpPr>
        <p:spPr bwMode="auto">
          <a:xfrm>
            <a:off x="2738438" y="1692275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14069" name="Rectangle 21"/>
          <p:cNvSpPr>
            <a:spLocks noChangeArrowheads="1"/>
          </p:cNvSpPr>
          <p:nvPr/>
        </p:nvSpPr>
        <p:spPr bwMode="auto">
          <a:xfrm>
            <a:off x="1930400" y="739775"/>
            <a:ext cx="354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36918" name="Line 22"/>
          <p:cNvSpPr>
            <a:spLocks noChangeShapeType="1"/>
          </p:cNvSpPr>
          <p:nvPr/>
        </p:nvSpPr>
        <p:spPr bwMode="auto">
          <a:xfrm>
            <a:off x="9142413" y="6284913"/>
            <a:ext cx="0" cy="17462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19" name="Line 23"/>
          <p:cNvSpPr>
            <a:spLocks noChangeShapeType="1"/>
          </p:cNvSpPr>
          <p:nvPr/>
        </p:nvSpPr>
        <p:spPr bwMode="auto">
          <a:xfrm flipH="1">
            <a:off x="1068388" y="5010150"/>
            <a:ext cx="6072187" cy="0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0" name="Line 24"/>
          <p:cNvSpPr>
            <a:spLocks noChangeShapeType="1"/>
          </p:cNvSpPr>
          <p:nvPr/>
        </p:nvSpPr>
        <p:spPr bwMode="auto">
          <a:xfrm>
            <a:off x="1068388" y="4041775"/>
            <a:ext cx="4303712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1" name="Line 25"/>
          <p:cNvSpPr>
            <a:spLocks noChangeShapeType="1"/>
          </p:cNvSpPr>
          <p:nvPr/>
        </p:nvSpPr>
        <p:spPr bwMode="auto">
          <a:xfrm>
            <a:off x="1068388" y="3071813"/>
            <a:ext cx="3027362" cy="0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2" name="Line 26"/>
          <p:cNvSpPr>
            <a:spLocks noChangeShapeType="1"/>
          </p:cNvSpPr>
          <p:nvPr/>
        </p:nvSpPr>
        <p:spPr bwMode="auto">
          <a:xfrm>
            <a:off x="4129088" y="3122613"/>
            <a:ext cx="0" cy="2822575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3" name="Line 27"/>
          <p:cNvSpPr>
            <a:spLocks noChangeShapeType="1"/>
          </p:cNvSpPr>
          <p:nvPr/>
        </p:nvSpPr>
        <p:spPr bwMode="auto">
          <a:xfrm>
            <a:off x="1068388" y="2103438"/>
            <a:ext cx="1717675" cy="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4" name="Line 28"/>
          <p:cNvSpPr>
            <a:spLocks noChangeShapeType="1"/>
          </p:cNvSpPr>
          <p:nvPr/>
        </p:nvSpPr>
        <p:spPr bwMode="auto">
          <a:xfrm flipV="1">
            <a:off x="2820988" y="2170113"/>
            <a:ext cx="0" cy="3792537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5" name="Line 29"/>
          <p:cNvSpPr>
            <a:spLocks noChangeShapeType="1"/>
          </p:cNvSpPr>
          <p:nvPr/>
        </p:nvSpPr>
        <p:spPr bwMode="auto">
          <a:xfrm>
            <a:off x="1068388" y="1133475"/>
            <a:ext cx="85090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6" name="Line 30"/>
          <p:cNvSpPr>
            <a:spLocks noChangeShapeType="1"/>
          </p:cNvSpPr>
          <p:nvPr/>
        </p:nvSpPr>
        <p:spPr bwMode="auto">
          <a:xfrm flipV="1">
            <a:off x="1952625" y="1166813"/>
            <a:ext cx="0" cy="4760912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7" name="Line 31"/>
          <p:cNvSpPr>
            <a:spLocks noChangeShapeType="1"/>
          </p:cNvSpPr>
          <p:nvPr/>
        </p:nvSpPr>
        <p:spPr bwMode="auto">
          <a:xfrm flipV="1">
            <a:off x="7191375" y="5045075"/>
            <a:ext cx="0" cy="917575"/>
          </a:xfrm>
          <a:prstGeom prst="line">
            <a:avLst/>
          </a:prstGeom>
          <a:noFill/>
          <a:ln w="1270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6928" name="Oval 32"/>
          <p:cNvSpPr>
            <a:spLocks noChangeArrowheads="1"/>
          </p:cNvSpPr>
          <p:nvPr/>
        </p:nvSpPr>
        <p:spPr bwMode="auto">
          <a:xfrm>
            <a:off x="1897063" y="1085850"/>
            <a:ext cx="111125" cy="111125"/>
          </a:xfrm>
          <a:prstGeom prst="ellipse">
            <a:avLst/>
          </a:prstGeom>
          <a:solidFill>
            <a:srgbClr val="FFCCCC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29" name="Oval 33"/>
          <p:cNvSpPr>
            <a:spLocks noChangeArrowheads="1"/>
          </p:cNvSpPr>
          <p:nvPr/>
        </p:nvSpPr>
        <p:spPr bwMode="auto">
          <a:xfrm>
            <a:off x="2763838" y="2046288"/>
            <a:ext cx="111125" cy="111125"/>
          </a:xfrm>
          <a:prstGeom prst="ellipse">
            <a:avLst/>
          </a:prstGeom>
          <a:solidFill>
            <a:srgbClr val="FF990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0" name="Oval 34"/>
          <p:cNvSpPr>
            <a:spLocks noChangeArrowheads="1"/>
          </p:cNvSpPr>
          <p:nvPr/>
        </p:nvSpPr>
        <p:spPr bwMode="auto">
          <a:xfrm>
            <a:off x="4081463" y="3024188"/>
            <a:ext cx="111125" cy="111125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1" name="Oval 35"/>
          <p:cNvSpPr>
            <a:spLocks noChangeArrowheads="1"/>
          </p:cNvSpPr>
          <p:nvPr/>
        </p:nvSpPr>
        <p:spPr bwMode="auto">
          <a:xfrm>
            <a:off x="5381625" y="3976688"/>
            <a:ext cx="111125" cy="111125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2" name="Oval 36"/>
          <p:cNvSpPr>
            <a:spLocks noChangeArrowheads="1"/>
          </p:cNvSpPr>
          <p:nvPr/>
        </p:nvSpPr>
        <p:spPr bwMode="auto">
          <a:xfrm>
            <a:off x="7134225" y="4951413"/>
            <a:ext cx="111125" cy="111125"/>
          </a:xfrm>
          <a:prstGeom prst="ellipse">
            <a:avLst/>
          </a:prstGeom>
          <a:solidFill>
            <a:srgbClr val="66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6933" name="Rectangle 38"/>
          <p:cNvSpPr>
            <a:spLocks noChangeArrowheads="1"/>
          </p:cNvSpPr>
          <p:nvPr/>
        </p:nvSpPr>
        <p:spPr bwMode="auto">
          <a:xfrm>
            <a:off x="6810375" y="5080000"/>
            <a:ext cx="1287463" cy="42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>
                <a:solidFill>
                  <a:schemeClr val="accent2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336934" name="Text Box 38"/>
          <p:cNvSpPr txBox="1">
            <a:spLocks noChangeArrowheads="1"/>
          </p:cNvSpPr>
          <p:nvPr/>
        </p:nvSpPr>
        <p:spPr bwMode="auto">
          <a:xfrm>
            <a:off x="0" y="762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Market demand for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4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069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89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3894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65221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733550"/>
            <a:ext cx="8534400" cy="4679950"/>
          </a:xfrm>
        </p:spPr>
        <p:txBody>
          <a:bodyPr/>
          <a:lstStyle/>
          <a:p>
            <a:pPr>
              <a:spcBef>
                <a:spcPct val="65000"/>
              </a:spcBef>
            </a:pPr>
            <a:r>
              <a:rPr lang="en-GB" altLang="en-US"/>
              <a:t>Other determinants of demand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tastes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number and price of substitute goods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number and price of complementary goods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income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distribution of income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expectations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65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65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65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65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65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65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65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21" grpId="0" build="p" bldLvl="2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586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67269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Movements along and shifts in the demand curve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change in price</a:t>
            </a:r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movement along </a:t>
            </a:r>
            <a:r>
              <a:rPr lang="en-GB" altLang="en-US" i="1">
                <a:sym typeface="Symbol" panose="05050102010706020507" pitchFamily="18" charset="2"/>
              </a:rPr>
              <a:t>D</a:t>
            </a:r>
            <a:r>
              <a:rPr lang="en-GB" altLang="en-US">
                <a:sym typeface="Symbol" panose="05050102010706020507" pitchFamily="18" charset="2"/>
              </a:rPr>
              <a:t> curve (change in quantity demanded)</a:t>
            </a:r>
          </a:p>
          <a:p>
            <a:pPr lvl="1">
              <a:spcBef>
                <a:spcPct val="75000"/>
              </a:spcBef>
            </a:pPr>
            <a:r>
              <a:rPr lang="en-GB" altLang="en-US">
                <a:sym typeface="Symbol" panose="05050102010706020507" pitchFamily="18" charset="2"/>
              </a:rPr>
              <a:t>change in any other determinant of demand</a:t>
            </a:r>
            <a:endParaRPr lang="en-GB" altLang="en-US"/>
          </a:p>
          <a:p>
            <a:pPr marL="1333500" lvl="2" indent="-400050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shift in </a:t>
            </a:r>
            <a:r>
              <a:rPr lang="en-GB" altLang="en-US" i="1">
                <a:sym typeface="Symbol" panose="05050102010706020507" pitchFamily="18" charset="2"/>
              </a:rPr>
              <a:t>D</a:t>
            </a:r>
            <a:r>
              <a:rPr lang="en-GB" altLang="en-US">
                <a:sym typeface="Symbol" panose="05050102010706020507" pitchFamily="18" charset="2"/>
              </a:rPr>
              <a:t> curve (change in demand)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>
                <a:sym typeface="Symbol" panose="05050102010706020507" pitchFamily="18" charset="2"/>
              </a:rPr>
              <a:t>increase in demand  rightward shift</a:t>
            </a:r>
          </a:p>
          <a:p>
            <a:pPr marL="1752600"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/>
              <a:t>decrease in demand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leftward shift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67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67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67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67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67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67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67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269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ChangeArrowheads="1"/>
          </p:cNvSpPr>
          <p:nvPr/>
        </p:nvSpPr>
        <p:spPr bwMode="auto">
          <a:xfrm>
            <a:off x="1066800" y="609600"/>
            <a:ext cx="7466013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3" name="Line 3"/>
          <p:cNvSpPr>
            <a:spLocks noChangeShapeType="1"/>
          </p:cNvSpPr>
          <p:nvPr/>
        </p:nvSpPr>
        <p:spPr bwMode="auto">
          <a:xfrm>
            <a:off x="1066800" y="2286000"/>
            <a:ext cx="1219200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4" name="Line 4"/>
          <p:cNvSpPr>
            <a:spLocks noChangeShapeType="1"/>
          </p:cNvSpPr>
          <p:nvPr/>
        </p:nvSpPr>
        <p:spPr bwMode="auto">
          <a:xfrm>
            <a:off x="2286000" y="2286000"/>
            <a:ext cx="0" cy="365760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5" name="Line 5"/>
          <p:cNvSpPr>
            <a:spLocks noChangeShapeType="1"/>
          </p:cNvSpPr>
          <p:nvPr/>
        </p:nvSpPr>
        <p:spPr bwMode="auto">
          <a:xfrm>
            <a:off x="2286000" y="2286000"/>
            <a:ext cx="1676400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6" name="Line 6"/>
          <p:cNvSpPr>
            <a:spLocks noChangeShapeType="1"/>
          </p:cNvSpPr>
          <p:nvPr/>
        </p:nvSpPr>
        <p:spPr bwMode="auto">
          <a:xfrm>
            <a:off x="3962400" y="2286000"/>
            <a:ext cx="0" cy="365760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7" name="Arc 7"/>
          <p:cNvSpPr>
            <a:spLocks/>
          </p:cNvSpPr>
          <p:nvPr/>
        </p:nvSpPr>
        <p:spPr bwMode="auto">
          <a:xfrm rot="13680000">
            <a:off x="735806" y="2543969"/>
            <a:ext cx="5940425" cy="1081088"/>
          </a:xfrm>
          <a:custGeom>
            <a:avLst/>
            <a:gdLst>
              <a:gd name="G0" fmla="+- 18494 0 0"/>
              <a:gd name="G1" fmla="+- 21600 0 0"/>
              <a:gd name="G2" fmla="+- 21600 0 0"/>
              <a:gd name="T0" fmla="*/ 0 w 23737"/>
              <a:gd name="T1" fmla="*/ 10441 h 21600"/>
              <a:gd name="T2" fmla="*/ 23737 w 23737"/>
              <a:gd name="T3" fmla="*/ 646 h 21600"/>
              <a:gd name="T4" fmla="*/ 18494 w 2373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3737" h="21600" fill="none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</a:path>
              <a:path w="23737" h="21600" stroke="0" extrusionOk="0">
                <a:moveTo>
                  <a:pt x="-1" y="10440"/>
                </a:moveTo>
                <a:cubicBezTo>
                  <a:pt x="3909" y="3960"/>
                  <a:pt x="10925" y="-1"/>
                  <a:pt x="18494" y="0"/>
                </a:cubicBezTo>
                <a:cubicBezTo>
                  <a:pt x="20261" y="0"/>
                  <a:pt x="22022" y="216"/>
                  <a:pt x="23737" y="645"/>
                </a:cubicBezTo>
                <a:lnTo>
                  <a:pt x="18494" y="21600"/>
                </a:lnTo>
                <a:close/>
              </a:path>
            </a:pathLst>
          </a:custGeom>
          <a:noFill/>
          <a:ln w="4445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8" name="Line 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9" name="Line 9"/>
          <p:cNvSpPr>
            <a:spLocks noChangeShapeType="1"/>
          </p:cNvSpPr>
          <p:nvPr/>
        </p:nvSpPr>
        <p:spPr bwMode="auto">
          <a:xfrm>
            <a:off x="1066800" y="5943600"/>
            <a:ext cx="74628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3050" name="Group 10"/>
          <p:cNvGrpSpPr>
            <a:grpSpLocks/>
          </p:cNvGrpSpPr>
          <p:nvPr/>
        </p:nvGrpSpPr>
        <p:grpSpPr bwMode="auto">
          <a:xfrm>
            <a:off x="2133600" y="114300"/>
            <a:ext cx="5775325" cy="5940425"/>
            <a:chOff x="1344" y="72"/>
            <a:chExt cx="3638" cy="3742"/>
          </a:xfrm>
        </p:grpSpPr>
        <p:grpSp>
          <p:nvGrpSpPr>
            <p:cNvPr id="343051" name="Group 11"/>
            <p:cNvGrpSpPr>
              <a:grpSpLocks/>
            </p:cNvGrpSpPr>
            <p:nvPr/>
          </p:nvGrpSpPr>
          <p:grpSpPr bwMode="auto">
            <a:xfrm>
              <a:off x="1344" y="1056"/>
              <a:ext cx="2208" cy="1632"/>
              <a:chOff x="1344" y="1056"/>
              <a:chExt cx="2208" cy="1632"/>
            </a:xfrm>
          </p:grpSpPr>
          <p:sp>
            <p:nvSpPr>
              <p:cNvPr id="343052" name="Line 12"/>
              <p:cNvSpPr>
                <a:spLocks noChangeShapeType="1"/>
              </p:cNvSpPr>
              <p:nvPr/>
            </p:nvSpPr>
            <p:spPr bwMode="auto">
              <a:xfrm>
                <a:off x="1344" y="1056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3" name="Line 13"/>
              <p:cNvSpPr>
                <a:spLocks noChangeShapeType="1"/>
              </p:cNvSpPr>
              <p:nvPr/>
            </p:nvSpPr>
            <p:spPr bwMode="auto">
              <a:xfrm>
                <a:off x="2928" y="2688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accent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343054" name="Group 14"/>
            <p:cNvGrpSpPr>
              <a:grpSpLocks/>
            </p:cNvGrpSpPr>
            <p:nvPr/>
          </p:nvGrpSpPr>
          <p:grpSpPr bwMode="auto">
            <a:xfrm>
              <a:off x="3050" y="72"/>
              <a:ext cx="1932" cy="3742"/>
              <a:chOff x="3050" y="72"/>
              <a:chExt cx="1932" cy="3742"/>
            </a:xfrm>
          </p:grpSpPr>
          <p:sp>
            <p:nvSpPr>
              <p:cNvPr id="343055" name="Arc 15"/>
              <p:cNvSpPr>
                <a:spLocks/>
              </p:cNvSpPr>
              <p:nvPr/>
            </p:nvSpPr>
            <p:spPr bwMode="auto">
              <a:xfrm rot="13680000">
                <a:off x="1520" y="1602"/>
                <a:ext cx="3742" cy="681"/>
              </a:xfrm>
              <a:custGeom>
                <a:avLst/>
                <a:gdLst>
                  <a:gd name="G0" fmla="+- 18494 0 0"/>
                  <a:gd name="G1" fmla="+- 21600 0 0"/>
                  <a:gd name="G2" fmla="+- 21600 0 0"/>
                  <a:gd name="T0" fmla="*/ 0 w 23737"/>
                  <a:gd name="T1" fmla="*/ 10441 h 21600"/>
                  <a:gd name="T2" fmla="*/ 23737 w 23737"/>
                  <a:gd name="T3" fmla="*/ 646 h 21600"/>
                  <a:gd name="T4" fmla="*/ 18494 w 23737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737" h="21600" fill="none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</a:path>
                  <a:path w="23737" h="21600" stroke="0" extrusionOk="0">
                    <a:moveTo>
                      <a:pt x="-1" y="10440"/>
                    </a:moveTo>
                    <a:cubicBezTo>
                      <a:pt x="3909" y="3960"/>
                      <a:pt x="10925" y="-1"/>
                      <a:pt x="18494" y="0"/>
                    </a:cubicBezTo>
                    <a:cubicBezTo>
                      <a:pt x="20261" y="0"/>
                      <a:pt x="22022" y="216"/>
                      <a:pt x="23737" y="645"/>
                    </a:cubicBezTo>
                    <a:lnTo>
                      <a:pt x="18494" y="21600"/>
                    </a:lnTo>
                    <a:close/>
                  </a:path>
                </a:pathLst>
              </a:custGeom>
              <a:noFill/>
              <a:ln w="44450" cap="rnd">
                <a:solidFill>
                  <a:schemeClr val="accent2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3056" name="Rectangle 16"/>
              <p:cNvSpPr>
                <a:spLocks noChangeArrowheads="1"/>
              </p:cNvSpPr>
              <p:nvPr/>
            </p:nvSpPr>
            <p:spPr bwMode="auto">
              <a:xfrm>
                <a:off x="4646" y="3235"/>
                <a:ext cx="336" cy="29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500" b="1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D</a:t>
                </a:r>
                <a:r>
                  <a:rPr lang="en-GB" altLang="en-US" sz="2500" b="1" baseline="-25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1</a:t>
                </a:r>
                <a:endParaRPr lang="en-GB" altLang="en-US" b="1" baseline="-25000">
                  <a:solidFill>
                    <a:schemeClr val="accent2"/>
                  </a:solidFill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343057" name="Rectangle 17"/>
          <p:cNvSpPr>
            <a:spLocks noChangeArrowheads="1"/>
          </p:cNvSpPr>
          <p:nvPr/>
        </p:nvSpPr>
        <p:spPr bwMode="auto">
          <a:xfrm rot="16200000">
            <a:off x="-46038" y="2833688"/>
            <a:ext cx="879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343058" name="Rectangle 18"/>
          <p:cNvSpPr>
            <a:spLocks noChangeArrowheads="1"/>
          </p:cNvSpPr>
          <p:nvPr/>
        </p:nvSpPr>
        <p:spPr bwMode="auto">
          <a:xfrm>
            <a:off x="609600" y="2057400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3059" name="Rectangle 1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3060" name="Rectangle 20"/>
          <p:cNvSpPr>
            <a:spLocks noChangeArrowheads="1"/>
          </p:cNvSpPr>
          <p:nvPr/>
        </p:nvSpPr>
        <p:spPr bwMode="auto">
          <a:xfrm>
            <a:off x="2057400" y="5973763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1" name="Rectangle 21"/>
          <p:cNvSpPr>
            <a:spLocks noChangeArrowheads="1"/>
          </p:cNvSpPr>
          <p:nvPr/>
        </p:nvSpPr>
        <p:spPr bwMode="auto">
          <a:xfrm>
            <a:off x="3733800" y="5973763"/>
            <a:ext cx="53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43062" name="Rectangle 22"/>
          <p:cNvSpPr>
            <a:spLocks noChangeArrowheads="1"/>
          </p:cNvSpPr>
          <p:nvPr/>
        </p:nvSpPr>
        <p:spPr bwMode="auto">
          <a:xfrm>
            <a:off x="3746500" y="6353175"/>
            <a:ext cx="1319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343063" name="Rectangle 23"/>
          <p:cNvSpPr>
            <a:spLocks noChangeArrowheads="1"/>
          </p:cNvSpPr>
          <p:nvPr/>
        </p:nvSpPr>
        <p:spPr bwMode="auto">
          <a:xfrm>
            <a:off x="0" y="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006666"/>
                </a:solidFill>
                <a:latin typeface="Arial" panose="020B0604020202020204" pitchFamily="34" charset="0"/>
              </a:rPr>
              <a:t>An increase in demand</a:t>
            </a:r>
          </a:p>
        </p:txBody>
      </p:sp>
      <p:sp>
        <p:nvSpPr>
          <p:cNvPr id="343064" name="Rectangle 24"/>
          <p:cNvSpPr>
            <a:spLocks noChangeArrowheads="1"/>
          </p:cNvSpPr>
          <p:nvPr/>
        </p:nvSpPr>
        <p:spPr bwMode="auto">
          <a:xfrm>
            <a:off x="5699125" y="5135563"/>
            <a:ext cx="53340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500" b="1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500" b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43065" name="Oval 25"/>
          <p:cNvSpPr>
            <a:spLocks noChangeArrowheads="1"/>
          </p:cNvSpPr>
          <p:nvPr/>
        </p:nvSpPr>
        <p:spPr bwMode="auto">
          <a:xfrm>
            <a:off x="2224088" y="2238375"/>
            <a:ext cx="106362" cy="106363"/>
          </a:xfrm>
          <a:prstGeom prst="ellipse">
            <a:avLst/>
          </a:prstGeom>
          <a:solidFill>
            <a:srgbClr val="00FFFF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6" name="Oval 26"/>
          <p:cNvSpPr>
            <a:spLocks noChangeArrowheads="1"/>
          </p:cNvSpPr>
          <p:nvPr/>
        </p:nvSpPr>
        <p:spPr bwMode="auto">
          <a:xfrm>
            <a:off x="3892550" y="2232025"/>
            <a:ext cx="106363" cy="106363"/>
          </a:xfrm>
          <a:prstGeom prst="ellipse">
            <a:avLst/>
          </a:prstGeom>
          <a:solidFill>
            <a:srgbClr val="FF9999"/>
          </a:solidFill>
          <a:ln w="2857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67" name="Rectangle 27"/>
          <p:cNvSpPr>
            <a:spLocks noChangeArrowheads="1"/>
          </p:cNvSpPr>
          <p:nvPr/>
        </p:nvSpPr>
        <p:spPr bwMode="auto">
          <a:xfrm>
            <a:off x="3697288" y="603250"/>
            <a:ext cx="5062537" cy="206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169863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6205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GB" altLang="en-US" sz="1800" b="1"/>
              <a:t>Possible causes of a rise in demand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Tastes shift towards this product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price of substitute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Fall in price of complementary goods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Rise in income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3399"/>
                </a:solidFill>
              </a:rPr>
              <a:t>Expectations of a rise in price</a:t>
            </a:r>
          </a:p>
        </p:txBody>
      </p:sp>
    </p:spTree>
    <p:custDataLst>
      <p:tags r:id="rId1"/>
    </p:custData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3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3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43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3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5" grpId="0" animBg="1"/>
      <p:bldP spid="343046" grpId="0" animBg="1"/>
      <p:bldP spid="343061" grpId="0" autoUpdateAnimBg="0"/>
      <p:bldP spid="343066" grpId="0" animBg="1"/>
      <p:bldP spid="343067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509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Demand</a:t>
            </a:r>
          </a:p>
        </p:txBody>
      </p:sp>
      <p:sp>
        <p:nvSpPr>
          <p:cNvPr id="27136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69875" y="1520825"/>
            <a:ext cx="8475663" cy="4989513"/>
          </a:xfrm>
        </p:spPr>
        <p:txBody>
          <a:bodyPr/>
          <a:lstStyle/>
          <a:p>
            <a:pPr>
              <a:spcBef>
                <a:spcPct val="70000"/>
              </a:spcBef>
            </a:pPr>
            <a:r>
              <a:rPr lang="en-GB" altLang="en-US"/>
              <a:t>Demand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simple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more complex demand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i="1" baseline="-25000" noProof="1"/>
              <a:t>d</a:t>
            </a:r>
            <a:r>
              <a:rPr lang="en-GB" altLang="en-US" i="1" noProof="1"/>
              <a:t> = a – bP + cY + dP</a:t>
            </a:r>
            <a:r>
              <a:rPr lang="en-GB" altLang="en-US" i="1" baseline="-25000" noProof="1"/>
              <a:t>s</a:t>
            </a:r>
            <a:r>
              <a:rPr lang="en-GB" altLang="en-US" i="1" noProof="1"/>
              <a:t> – ePc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estimated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problems of estimating demand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demand functions and the demand curve</a:t>
            </a:r>
            <a:endParaRPr lang="en-GB" altLang="en-US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71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71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713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1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71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71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71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71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5" grpId="0" build="p" bldLvl="2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4713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7148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7140" name="Line 4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2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7143" name="Rectangle 7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7144" name="Rectangle 8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7145" name="Rectangle 9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7146" name="Text Box 10"/>
          <p:cNvSpPr txBox="1">
            <a:spLocks noChangeArrowheads="1"/>
          </p:cNvSpPr>
          <p:nvPr/>
        </p:nvSpPr>
        <p:spPr bwMode="auto">
          <a:xfrm>
            <a:off x="0" y="-11113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87" name="Line 3"/>
          <p:cNvSpPr>
            <a:spLocks noChangeShapeType="1"/>
          </p:cNvSpPr>
          <p:nvPr/>
        </p:nvSpPr>
        <p:spPr bwMode="auto">
          <a:xfrm flipV="1">
            <a:off x="7378700" y="5453063"/>
            <a:ext cx="0" cy="5095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88" name="Line 4"/>
          <p:cNvSpPr>
            <a:spLocks noChangeShapeType="1"/>
          </p:cNvSpPr>
          <p:nvPr/>
        </p:nvSpPr>
        <p:spPr bwMode="auto">
          <a:xfrm>
            <a:off x="1068388" y="5451475"/>
            <a:ext cx="6310312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49189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9203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9190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1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2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3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0144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4" name="Rectangle 10"/>
          <p:cNvSpPr>
            <a:spLocks noChangeArrowheads="1"/>
          </p:cNvSpPr>
          <p:nvPr/>
        </p:nvSpPr>
        <p:spPr bwMode="auto">
          <a:xfrm>
            <a:off x="5330825" y="944563"/>
            <a:ext cx="465138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  <a:endParaRPr lang="en-GB" altLang="en-US" sz="2000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5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88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49196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97" name="Oval 13"/>
          <p:cNvSpPr>
            <a:spLocks noChangeArrowheads="1"/>
          </p:cNvSpPr>
          <p:nvPr/>
        </p:nvSpPr>
        <p:spPr bwMode="auto">
          <a:xfrm>
            <a:off x="7342188" y="541337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49198" name="Rectangle 15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9199" name="Rectangle 16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9200" name="Rectangle 17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49201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35" name="Line 3"/>
          <p:cNvSpPr>
            <a:spLocks noChangeShapeType="1"/>
          </p:cNvSpPr>
          <p:nvPr/>
        </p:nvSpPr>
        <p:spPr bwMode="auto">
          <a:xfrm flipV="1">
            <a:off x="6680200" y="4908550"/>
            <a:ext cx="0" cy="105410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6" name="Line 4"/>
          <p:cNvSpPr>
            <a:spLocks noChangeShapeType="1"/>
          </p:cNvSpPr>
          <p:nvPr/>
        </p:nvSpPr>
        <p:spPr bwMode="auto">
          <a:xfrm>
            <a:off x="1068388" y="4908550"/>
            <a:ext cx="557847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1237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4529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38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1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319213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2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3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1244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45" name="Oval 13"/>
          <p:cNvSpPr>
            <a:spLocks noChangeArrowheads="1"/>
          </p:cNvSpPr>
          <p:nvPr/>
        </p:nvSpPr>
        <p:spPr bwMode="auto">
          <a:xfrm>
            <a:off x="6634163" y="4860925"/>
            <a:ext cx="93662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1246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1247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1248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1249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3" name="Line 3"/>
          <p:cNvSpPr>
            <a:spLocks noChangeShapeType="1"/>
          </p:cNvSpPr>
          <p:nvPr/>
        </p:nvSpPr>
        <p:spPr bwMode="auto">
          <a:xfrm flipV="1">
            <a:off x="5965825" y="4398963"/>
            <a:ext cx="0" cy="1563687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4" name="Line 4"/>
          <p:cNvSpPr>
            <a:spLocks noChangeShapeType="1"/>
          </p:cNvSpPr>
          <p:nvPr/>
        </p:nvSpPr>
        <p:spPr bwMode="auto">
          <a:xfrm>
            <a:off x="1068388" y="4398963"/>
            <a:ext cx="4897437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3285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3299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81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3286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89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6605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0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1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49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3292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93" name="Oval 13"/>
          <p:cNvSpPr>
            <a:spLocks noChangeArrowheads="1"/>
          </p:cNvSpPr>
          <p:nvPr/>
        </p:nvSpPr>
        <p:spPr bwMode="auto">
          <a:xfrm>
            <a:off x="5930900" y="432435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3294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3295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3296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3297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1" name="Line 3"/>
          <p:cNvSpPr>
            <a:spLocks noChangeShapeType="1"/>
          </p:cNvSpPr>
          <p:nvPr/>
        </p:nvSpPr>
        <p:spPr bwMode="auto">
          <a:xfrm>
            <a:off x="1066800" y="3841750"/>
            <a:ext cx="4225925" cy="0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2" name="Line 4"/>
          <p:cNvSpPr>
            <a:spLocks noChangeShapeType="1"/>
          </p:cNvSpPr>
          <p:nvPr/>
        </p:nvSpPr>
        <p:spPr bwMode="auto">
          <a:xfrm flipV="1">
            <a:off x="5284788" y="3905250"/>
            <a:ext cx="0" cy="2074863"/>
          </a:xfrm>
          <a:prstGeom prst="line">
            <a:avLst/>
          </a:prstGeom>
          <a:noFill/>
          <a:ln w="19050">
            <a:solidFill>
              <a:schemeClr val="accent1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55333" name="Object 2"/>
          <p:cNvGraphicFramePr>
            <a:graphicFrameLocks/>
          </p:cNvGraphicFramePr>
          <p:nvPr/>
        </p:nvGraphicFramePr>
        <p:xfrm>
          <a:off x="612775" y="273050"/>
          <a:ext cx="7650163" cy="641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5553" name="Chart" r:id="rId4" imgW="7448931" imgH="5334381" progId="MSGraph.Chart.8">
                  <p:embed followColorScheme="full"/>
                </p:oleObj>
              </mc:Choice>
              <mc:Fallback>
                <p:oleObj name="Chart" r:id="rId4" imgW="7448931" imgH="5334381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2775" y="273050"/>
                        <a:ext cx="7650163" cy="641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5334" name="Line 6"/>
          <p:cNvSpPr>
            <a:spLocks noChangeShapeType="1"/>
          </p:cNvSpPr>
          <p:nvPr/>
        </p:nvSpPr>
        <p:spPr bwMode="auto">
          <a:xfrm>
            <a:off x="1066800" y="647700"/>
            <a:ext cx="7010400" cy="5334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5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6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7" name="AutoShape 9" descr="Parchment"/>
          <p:cNvSpPr>
            <a:spLocks noChangeArrowheads="1"/>
          </p:cNvSpPr>
          <p:nvPr/>
        </p:nvSpPr>
        <p:spPr bwMode="auto">
          <a:xfrm>
            <a:off x="5111750" y="844550"/>
            <a:ext cx="2425700" cy="19685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38100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38" name="Rectangle 10"/>
          <p:cNvSpPr>
            <a:spLocks noChangeArrowheads="1"/>
          </p:cNvSpPr>
          <p:nvPr/>
        </p:nvSpPr>
        <p:spPr bwMode="auto">
          <a:xfrm>
            <a:off x="5330825" y="944563"/>
            <a:ext cx="466725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  5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10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15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39" name="Rectangle 11"/>
          <p:cNvSpPr>
            <a:spLocks noChangeArrowheads="1"/>
          </p:cNvSpPr>
          <p:nvPr/>
        </p:nvSpPr>
        <p:spPr bwMode="auto">
          <a:xfrm>
            <a:off x="6134100" y="944563"/>
            <a:ext cx="1301750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800" baseline="-20000">
                <a:latin typeface="Arial" panose="020B0604020202020204" pitchFamily="34" charset="0"/>
              </a:rPr>
              <a:t>d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  <a:p>
            <a:pPr algn="ctr">
              <a:lnSpc>
                <a:spcPct val="160000"/>
              </a:lnSpc>
            </a:pPr>
            <a:r>
              <a:rPr lang="en-GB" altLang="en-US" sz="2000">
                <a:latin typeface="Arial" panose="020B0604020202020204" pitchFamily="34" charset="0"/>
              </a:rPr>
              <a:t>9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8</a:t>
            </a:r>
          </a:p>
          <a:p>
            <a:pPr algn="ctr"/>
            <a:r>
              <a:rPr lang="en-GB" altLang="en-US" sz="2000">
                <a:latin typeface="Arial" panose="020B0604020202020204" pitchFamily="34" charset="0"/>
              </a:rPr>
              <a:t>7</a:t>
            </a:r>
            <a:endParaRPr lang="en-GB" altLang="en-US" sz="20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6</a:t>
            </a:r>
            <a:endParaRPr lang="en-GB" altLang="en-US" sz="20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355340" name="Line 12"/>
          <p:cNvSpPr>
            <a:spLocks noChangeShapeType="1"/>
          </p:cNvSpPr>
          <p:nvPr/>
        </p:nvSpPr>
        <p:spPr bwMode="auto">
          <a:xfrm>
            <a:off x="5257800" y="1371600"/>
            <a:ext cx="2133600" cy="0"/>
          </a:xfrm>
          <a:prstGeom prst="line">
            <a:avLst/>
          </a:prstGeom>
          <a:noFill/>
          <a:ln w="12700">
            <a:solidFill>
              <a:srgbClr val="0000FF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41" name="Oval 13"/>
          <p:cNvSpPr>
            <a:spLocks noChangeArrowheads="1"/>
          </p:cNvSpPr>
          <p:nvPr/>
        </p:nvSpPr>
        <p:spPr bwMode="auto">
          <a:xfrm>
            <a:off x="5232400" y="3797300"/>
            <a:ext cx="93663" cy="93663"/>
          </a:xfrm>
          <a:prstGeom prst="ellipse">
            <a:avLst/>
          </a:prstGeom>
          <a:solidFill>
            <a:srgbClr val="FF99FF"/>
          </a:solidFill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5342" name="Rectangle 14"/>
          <p:cNvSpPr>
            <a:spLocks noChangeArrowheads="1"/>
          </p:cNvSpPr>
          <p:nvPr/>
        </p:nvSpPr>
        <p:spPr bwMode="auto">
          <a:xfrm>
            <a:off x="7775575" y="5357813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55343" name="Rectangle 15"/>
          <p:cNvSpPr>
            <a:spLocks noChangeArrowheads="1"/>
          </p:cNvSpPr>
          <p:nvPr/>
        </p:nvSpPr>
        <p:spPr bwMode="auto">
          <a:xfrm>
            <a:off x="125413" y="2582863"/>
            <a:ext cx="38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5344" name="Rectangle 16"/>
          <p:cNvSpPr>
            <a:spLocks noChangeArrowheads="1"/>
          </p:cNvSpPr>
          <p:nvPr/>
        </p:nvSpPr>
        <p:spPr bwMode="auto">
          <a:xfrm>
            <a:off x="3890963" y="6400800"/>
            <a:ext cx="1370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 (000s)</a:t>
            </a:r>
          </a:p>
        </p:txBody>
      </p:sp>
      <p:sp>
        <p:nvSpPr>
          <p:cNvPr id="355345" name="Text Box 1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Demand curve for equation: 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Q</a:t>
            </a:r>
            <a:r>
              <a:rPr lang="en-GB" altLang="en-US" b="1" baseline="-20000">
                <a:solidFill>
                  <a:srgbClr val="1D593B"/>
                </a:solidFill>
                <a:latin typeface="Arial" panose="020B0604020202020204" pitchFamily="34" charset="0"/>
              </a:rPr>
              <a:t>d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 = 10</a:t>
            </a:r>
            <a:r>
              <a:rPr lang="en-GB" altLang="en-US" sz="2000" b="1">
                <a:solidFill>
                  <a:srgbClr val="1D593B"/>
                </a:solidFill>
                <a:latin typeface="Arial" panose="020B0604020202020204" pitchFamily="34" charset="0"/>
              </a:rPr>
              <a:t> </a:t>
            </a:r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000 – 200</a:t>
            </a:r>
            <a:r>
              <a:rPr lang="en-GB" altLang="en-US" b="1" i="1">
                <a:solidFill>
                  <a:srgbClr val="1D593B"/>
                </a:solidFill>
                <a:latin typeface="Arial" panose="020B0604020202020204" pitchFamily="34" charset="0"/>
              </a:rPr>
              <a:t>P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5737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942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5942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28467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Relationship between supply and price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short-run supply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long-run supply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The supply curve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assumptions</a:t>
            </a:r>
          </a:p>
          <a:p>
            <a:pPr lvl="2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other things remain equal (</a:t>
            </a:r>
            <a:r>
              <a:rPr lang="en-GB" altLang="en-US" i="1"/>
              <a:t>ceteris paribus</a:t>
            </a:r>
            <a:r>
              <a:rPr lang="en-GB" altLang="en-US"/>
              <a:t>)</a:t>
            </a:r>
          </a:p>
          <a:p>
            <a:pPr lvl="2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a given time period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the axes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lang="en-GB" altLang="en-US"/>
              <a:t>individual's and market supply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84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84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4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84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84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846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84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84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84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4677" grpId="0" build="p" bldLvl="2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738" name="Rectangle 2"/>
          <p:cNvSpPr>
            <a:spLocks noGrp="1"/>
          </p:cNvSpPr>
          <p:nvPr>
            <p:ph type="title"/>
          </p:nvPr>
        </p:nvSpPr>
        <p:spPr>
          <a:xfrm>
            <a:off x="77788" y="0"/>
            <a:ext cx="9066212" cy="10668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rgbClr val="003366"/>
                </a:solidFill>
              </a:rPr>
              <a:t>The supply curve:</a:t>
            </a:r>
            <a:r>
              <a:rPr lang="en-GB" altLang="en-US" sz="3400" b="1">
                <a:solidFill>
                  <a:srgbClr val="003366"/>
                </a:solidFill>
              </a:rPr>
              <a:t/>
            </a:r>
            <a:br>
              <a:rPr lang="en-GB" altLang="en-US" sz="3400" b="1">
                <a:solidFill>
                  <a:srgbClr val="003366"/>
                </a:solidFill>
              </a:rPr>
            </a:br>
            <a:r>
              <a:rPr lang="en-GB" altLang="en-US" sz="2400" b="1">
                <a:solidFill>
                  <a:srgbClr val="003366"/>
                </a:solidFill>
              </a:rPr>
              <a:t>The supply of potatoes (monthly)</a:t>
            </a:r>
          </a:p>
        </p:txBody>
      </p:sp>
      <p:graphicFrame>
        <p:nvGraphicFramePr>
          <p:cNvPr id="500739" name="Object 3"/>
          <p:cNvGraphicFramePr>
            <a:graphicFrameLocks/>
          </p:cNvGraphicFramePr>
          <p:nvPr>
            <p:ph type="tbl" idx="1"/>
          </p:nvPr>
        </p:nvGraphicFramePr>
        <p:xfrm>
          <a:off x="1336675" y="1176338"/>
          <a:ext cx="4497388" cy="520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0741" name="Document" r:id="rId4" imgW="2878920" imgH="2327040" progId="Word.Document.8">
                  <p:embed/>
                </p:oleObj>
              </mc:Choice>
              <mc:Fallback>
                <p:oleObj name="Document" r:id="rId4" imgW="2878920" imgH="23270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31554" b="6631"/>
                      <a:stretch>
                        <a:fillRect/>
                      </a:stretch>
                    </p:blipFill>
                    <p:spPr bwMode="auto">
                      <a:xfrm>
                        <a:off x="1336675" y="1176338"/>
                        <a:ext cx="4497388" cy="5200650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2787" name="Object 3"/>
          <p:cNvGraphicFramePr>
            <a:graphicFrameLocks/>
          </p:cNvGraphicFramePr>
          <p:nvPr>
            <p:ph type="tbl" idx="1"/>
          </p:nvPr>
        </p:nvGraphicFramePr>
        <p:xfrm>
          <a:off x="1336675" y="1176338"/>
          <a:ext cx="6570663" cy="520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791" name="Document" r:id="rId4" imgW="2878920" imgH="2327040" progId="Word.Document.8">
                  <p:embed/>
                </p:oleObj>
              </mc:Choice>
              <mc:Fallback>
                <p:oleObj name="Document" r:id="rId4" imgW="2878920" imgH="232704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6631"/>
                      <a:stretch>
                        <a:fillRect/>
                      </a:stretch>
                    </p:blipFill>
                    <p:spPr bwMode="auto">
                      <a:xfrm>
                        <a:off x="1336675" y="1176338"/>
                        <a:ext cx="6570663" cy="5200650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2789" name="Rectangle 5"/>
          <p:cNvSpPr>
            <a:spLocks noGrp="1"/>
          </p:cNvSpPr>
          <p:nvPr>
            <p:ph type="title"/>
          </p:nvPr>
        </p:nvSpPr>
        <p:spPr>
          <a:xfrm>
            <a:off x="77788" y="0"/>
            <a:ext cx="9066212" cy="1066800"/>
          </a:xfrm>
          <a:noFill/>
          <a:ln/>
        </p:spPr>
        <p:txBody>
          <a:bodyPr lIns="92075" tIns="46038" rIns="92075" bIns="46038" anchor="ctr"/>
          <a:lstStyle/>
          <a:p>
            <a:r>
              <a:rPr lang="en-GB" altLang="en-US" sz="3200" b="1">
                <a:solidFill>
                  <a:srgbClr val="003366"/>
                </a:solidFill>
              </a:rPr>
              <a:t>The supply curve:</a:t>
            </a:r>
            <a:r>
              <a:rPr lang="en-GB" altLang="en-US" sz="3400" b="1">
                <a:solidFill>
                  <a:srgbClr val="003366"/>
                </a:solidFill>
              </a:rPr>
              <a:t/>
            </a:r>
            <a:br>
              <a:rPr lang="en-GB" altLang="en-US" sz="3400" b="1">
                <a:solidFill>
                  <a:srgbClr val="003366"/>
                </a:solidFill>
              </a:rPr>
            </a:br>
            <a:r>
              <a:rPr lang="en-GB" altLang="en-US" sz="2400" b="1">
                <a:solidFill>
                  <a:srgbClr val="003366"/>
                </a:solidFill>
              </a:rPr>
              <a:t>The supply of potatoes (monthly)</a:t>
            </a:r>
          </a:p>
        </p:txBody>
      </p:sp>
    </p:spTree>
  </p:cSld>
  <p:clrMapOvr>
    <a:masterClrMapping/>
  </p:clrMapOvr>
  <p:transition spd="slow">
    <p:wipe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3523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6577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3524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5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6" name="Line 6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7" name="Line 7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8" name="Rectangle 8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3529" name="Rectangle 9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3530" name="Rectangle 10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3531" name="Rectangle 11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3532" name="AutoShape 12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97155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33" name="Rectangle 13"/>
          <p:cNvSpPr>
            <a:spLocks noChangeArrowheads="1"/>
          </p:cNvSpPr>
          <p:nvPr/>
        </p:nvSpPr>
        <p:spPr bwMode="auto">
          <a:xfrm>
            <a:off x="7812088" y="1335088"/>
            <a:ext cx="625475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4" name="Rectangle 14"/>
          <p:cNvSpPr>
            <a:spLocks noChangeArrowheads="1"/>
          </p:cNvSpPr>
          <p:nvPr/>
        </p:nvSpPr>
        <p:spPr bwMode="auto">
          <a:xfrm>
            <a:off x="8466138" y="1335088"/>
            <a:ext cx="608012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5" name="Rectangle 15"/>
          <p:cNvSpPr>
            <a:spLocks noChangeArrowheads="1"/>
          </p:cNvSpPr>
          <p:nvPr/>
        </p:nvSpPr>
        <p:spPr bwMode="auto">
          <a:xfrm>
            <a:off x="7507288" y="1738313"/>
            <a:ext cx="32543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3536" name="Line 16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3537" name="Group 17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3538" name="Oval 18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39" name="Oval 19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0" name="Oval 20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1" name="Oval 21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2" name="Oval 22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3543" name="Text Box 23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63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63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3526" grpId="0" animBg="1"/>
      <p:bldP spid="363527" grpId="0" animBg="1"/>
      <p:bldP spid="363531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5571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5596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5572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3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4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5" name="Line 7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6" name="Line 8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7" name="Line 9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8" name="Rectangle 10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5579" name="Rectangle 11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5580" name="Rectangle 12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5581" name="Rectangle 13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5582" name="Rectangle 14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5583" name="AutoShape 15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2192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84" name="Rectangle 16"/>
          <p:cNvSpPr>
            <a:spLocks noChangeArrowheads="1"/>
          </p:cNvSpPr>
          <p:nvPr/>
        </p:nvSpPr>
        <p:spPr bwMode="auto">
          <a:xfrm>
            <a:off x="7812088" y="1335088"/>
            <a:ext cx="62547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5" name="Rectangle 17"/>
          <p:cNvSpPr>
            <a:spLocks noChangeArrowheads="1"/>
          </p:cNvSpPr>
          <p:nvPr/>
        </p:nvSpPr>
        <p:spPr bwMode="auto">
          <a:xfrm>
            <a:off x="8466138" y="1335088"/>
            <a:ext cx="608012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6" name="Rectangle 18"/>
          <p:cNvSpPr>
            <a:spLocks noChangeArrowheads="1"/>
          </p:cNvSpPr>
          <p:nvPr/>
        </p:nvSpPr>
        <p:spPr bwMode="auto">
          <a:xfrm>
            <a:off x="7507288" y="1738313"/>
            <a:ext cx="339725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5587" name="Line 19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5588" name="Group 20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5589" name="Oval 21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0" name="Oval 22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1" name="Oval 23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2" name="Oval 24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3" name="Oval 25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5594" name="Text Box 26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5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5582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7619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7647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7620" name="Line 4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1" name="Line 5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2" name="Line 6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3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4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5" name="Line 9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6" name="Line 10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7" name="Line 11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8" name="Rectangle 12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7629" name="Rectangle 13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7630" name="Rectangle 14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7631" name="Rectangle 15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7632" name="Rectangle 16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7633" name="Rectangle 17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67634" name="AutoShape 18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536700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35" name="Rectangle 19"/>
          <p:cNvSpPr>
            <a:spLocks noChangeArrowheads="1"/>
          </p:cNvSpPr>
          <p:nvPr/>
        </p:nvSpPr>
        <p:spPr bwMode="auto">
          <a:xfrm>
            <a:off x="7812088" y="1335088"/>
            <a:ext cx="625475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6" name="Rectangle 20"/>
          <p:cNvSpPr>
            <a:spLocks noChangeArrowheads="1"/>
          </p:cNvSpPr>
          <p:nvPr/>
        </p:nvSpPr>
        <p:spPr bwMode="auto">
          <a:xfrm>
            <a:off x="8466138" y="1335088"/>
            <a:ext cx="608012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7" name="Rectangle 21"/>
          <p:cNvSpPr>
            <a:spLocks noChangeArrowheads="1"/>
          </p:cNvSpPr>
          <p:nvPr/>
        </p:nvSpPr>
        <p:spPr bwMode="auto">
          <a:xfrm>
            <a:off x="7507288" y="1738313"/>
            <a:ext cx="33972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7638" name="Line 22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7639" name="Group 23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7640" name="Oval 24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1" name="Oval 25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2" name="Oval 26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3" name="Oval 27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4" name="Oval 28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7645" name="Text Box 29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7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7633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69667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698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9668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69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0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1" name="Line 7"/>
          <p:cNvSpPr>
            <a:spLocks noChangeShapeType="1"/>
          </p:cNvSpPr>
          <p:nvPr/>
        </p:nvSpPr>
        <p:spPr bwMode="auto">
          <a:xfrm flipV="1">
            <a:off x="1066800" y="1685925"/>
            <a:ext cx="4619625" cy="7938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2" name="Line 8"/>
          <p:cNvSpPr>
            <a:spLocks noChangeShapeType="1"/>
          </p:cNvSpPr>
          <p:nvPr/>
        </p:nvSpPr>
        <p:spPr bwMode="auto">
          <a:xfrm flipH="1">
            <a:off x="5661025" y="1701800"/>
            <a:ext cx="3175" cy="42529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3" name="Line 9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4" name="Line 10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5" name="Line 11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6" name="Line 12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7" name="Line 13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78" name="Rectangle 14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69679" name="Rectangle 15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69680" name="Rectangle 16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69681" name="Rectangle 17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9682" name="Rectangle 18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69683" name="Rectangle 19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69684" name="Rectangle 20"/>
          <p:cNvSpPr>
            <a:spLocks noChangeArrowheads="1"/>
          </p:cNvSpPr>
          <p:nvPr/>
        </p:nvSpPr>
        <p:spPr bwMode="auto">
          <a:xfrm>
            <a:off x="5422900" y="12398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69685" name="AutoShape 21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18002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86" name="Rectangle 22"/>
          <p:cNvSpPr>
            <a:spLocks noChangeArrowheads="1"/>
          </p:cNvSpPr>
          <p:nvPr/>
        </p:nvSpPr>
        <p:spPr bwMode="auto">
          <a:xfrm>
            <a:off x="7812088" y="1335088"/>
            <a:ext cx="625475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  80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7" name="Rectangle 23"/>
          <p:cNvSpPr>
            <a:spLocks noChangeArrowheads="1"/>
          </p:cNvSpPr>
          <p:nvPr/>
        </p:nvSpPr>
        <p:spPr bwMode="auto">
          <a:xfrm>
            <a:off x="8466138" y="1335088"/>
            <a:ext cx="608012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530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8" name="Rectangle 24"/>
          <p:cNvSpPr>
            <a:spLocks noChangeArrowheads="1"/>
          </p:cNvSpPr>
          <p:nvPr/>
        </p:nvSpPr>
        <p:spPr bwMode="auto">
          <a:xfrm>
            <a:off x="7507288" y="1738313"/>
            <a:ext cx="339725" cy="134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69689" name="Line 25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9690" name="Group 26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69691" name="Oval 27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2" name="Oval 28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3" name="Oval 29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4" name="Oval 30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695" name="Oval 31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69696" name="Text Box 32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9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684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1084263" y="609600"/>
            <a:ext cx="6992937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71715" name="Object 3"/>
          <p:cNvGraphicFramePr>
            <a:graphicFrameLocks/>
          </p:cNvGraphicFramePr>
          <p:nvPr/>
        </p:nvGraphicFramePr>
        <p:xfrm>
          <a:off x="485775" y="254000"/>
          <a:ext cx="785018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7601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775" y="254000"/>
                        <a:ext cx="785018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1716" name="Line 4"/>
          <p:cNvSpPr>
            <a:spLocks noChangeShapeType="1"/>
          </p:cNvSpPr>
          <p:nvPr/>
        </p:nvSpPr>
        <p:spPr bwMode="auto">
          <a:xfrm>
            <a:off x="1066800" y="4881563"/>
            <a:ext cx="889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7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8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9" name="Line 7"/>
          <p:cNvSpPr>
            <a:spLocks noChangeShapeType="1"/>
          </p:cNvSpPr>
          <p:nvPr/>
        </p:nvSpPr>
        <p:spPr bwMode="auto">
          <a:xfrm flipV="1">
            <a:off x="1066800" y="1685925"/>
            <a:ext cx="4619625" cy="7938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0" name="Line 8"/>
          <p:cNvSpPr>
            <a:spLocks noChangeShapeType="1"/>
          </p:cNvSpPr>
          <p:nvPr/>
        </p:nvSpPr>
        <p:spPr bwMode="auto">
          <a:xfrm flipH="1">
            <a:off x="5661025" y="1701800"/>
            <a:ext cx="3175" cy="42529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1" name="Line 9"/>
          <p:cNvSpPr>
            <a:spLocks noChangeShapeType="1"/>
          </p:cNvSpPr>
          <p:nvPr/>
        </p:nvSpPr>
        <p:spPr bwMode="auto">
          <a:xfrm>
            <a:off x="1066800" y="2765425"/>
            <a:ext cx="30480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2" name="Line 10"/>
          <p:cNvSpPr>
            <a:spLocks noChangeShapeType="1"/>
          </p:cNvSpPr>
          <p:nvPr/>
        </p:nvSpPr>
        <p:spPr bwMode="auto">
          <a:xfrm>
            <a:off x="4140200" y="2781300"/>
            <a:ext cx="0" cy="3173413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3" name="Line 11"/>
          <p:cNvSpPr>
            <a:spLocks noChangeShapeType="1"/>
          </p:cNvSpPr>
          <p:nvPr/>
        </p:nvSpPr>
        <p:spPr bwMode="auto">
          <a:xfrm>
            <a:off x="1066800" y="3830638"/>
            <a:ext cx="17653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4" name="Line 12"/>
          <p:cNvSpPr>
            <a:spLocks noChangeShapeType="1"/>
          </p:cNvSpPr>
          <p:nvPr/>
        </p:nvSpPr>
        <p:spPr bwMode="auto">
          <a:xfrm>
            <a:off x="2832100" y="3848100"/>
            <a:ext cx="0" cy="21209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5" name="Line 13"/>
          <p:cNvSpPr>
            <a:spLocks noChangeShapeType="1"/>
          </p:cNvSpPr>
          <p:nvPr/>
        </p:nvSpPr>
        <p:spPr bwMode="auto">
          <a:xfrm flipV="1">
            <a:off x="1955800" y="4889500"/>
            <a:ext cx="0" cy="10795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6" name="Line 14"/>
          <p:cNvSpPr>
            <a:spLocks noChangeShapeType="1"/>
          </p:cNvSpPr>
          <p:nvPr/>
        </p:nvSpPr>
        <p:spPr bwMode="auto">
          <a:xfrm>
            <a:off x="1066800" y="617538"/>
            <a:ext cx="6146800" cy="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7" name="Line 15"/>
          <p:cNvSpPr>
            <a:spLocks noChangeShapeType="1"/>
          </p:cNvSpPr>
          <p:nvPr/>
        </p:nvSpPr>
        <p:spPr bwMode="auto">
          <a:xfrm>
            <a:off x="7200900" y="635000"/>
            <a:ext cx="0" cy="5334000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28" name="Rectangle 16"/>
          <p:cNvSpPr>
            <a:spLocks noChangeArrowheads="1"/>
          </p:cNvSpPr>
          <p:nvPr/>
        </p:nvSpPr>
        <p:spPr bwMode="auto">
          <a:xfrm rot="16200000">
            <a:off x="-888206" y="3042444"/>
            <a:ext cx="2468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71729" name="Rectangle 17"/>
          <p:cNvSpPr>
            <a:spLocks noChangeArrowheads="1"/>
          </p:cNvSpPr>
          <p:nvPr/>
        </p:nvSpPr>
        <p:spPr bwMode="auto">
          <a:xfrm>
            <a:off x="3197225" y="6459538"/>
            <a:ext cx="2819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71730" name="Rectangle 18"/>
          <p:cNvSpPr>
            <a:spLocks noChangeArrowheads="1"/>
          </p:cNvSpPr>
          <p:nvPr/>
        </p:nvSpPr>
        <p:spPr bwMode="auto">
          <a:xfrm>
            <a:off x="6807200" y="773113"/>
            <a:ext cx="1444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>
                <a:solidFill>
                  <a:schemeClr val="accent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71731" name="Rectangle 19"/>
          <p:cNvSpPr>
            <a:spLocks noChangeArrowheads="1"/>
          </p:cNvSpPr>
          <p:nvPr/>
        </p:nvSpPr>
        <p:spPr bwMode="auto">
          <a:xfrm>
            <a:off x="1747838" y="44529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71732" name="Rectangle 20"/>
          <p:cNvSpPr>
            <a:spLocks noChangeArrowheads="1"/>
          </p:cNvSpPr>
          <p:nvPr/>
        </p:nvSpPr>
        <p:spPr bwMode="auto">
          <a:xfrm>
            <a:off x="2578100" y="33861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71733" name="Rectangle 21"/>
          <p:cNvSpPr>
            <a:spLocks noChangeArrowheads="1"/>
          </p:cNvSpPr>
          <p:nvPr/>
        </p:nvSpPr>
        <p:spPr bwMode="auto">
          <a:xfrm>
            <a:off x="3894138" y="23193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71734" name="Rectangle 22"/>
          <p:cNvSpPr>
            <a:spLocks noChangeArrowheads="1"/>
          </p:cNvSpPr>
          <p:nvPr/>
        </p:nvSpPr>
        <p:spPr bwMode="auto">
          <a:xfrm>
            <a:off x="5422900" y="1239838"/>
            <a:ext cx="35560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71735" name="Rectangle 23"/>
          <p:cNvSpPr>
            <a:spLocks noChangeArrowheads="1"/>
          </p:cNvSpPr>
          <p:nvPr/>
        </p:nvSpPr>
        <p:spPr bwMode="auto">
          <a:xfrm>
            <a:off x="7173913" y="454025"/>
            <a:ext cx="33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71736" name="AutoShape 24" descr="Parchment"/>
          <p:cNvSpPr>
            <a:spLocks noChangeArrowheads="1"/>
          </p:cNvSpPr>
          <p:nvPr/>
        </p:nvSpPr>
        <p:spPr bwMode="auto">
          <a:xfrm>
            <a:off x="7407275" y="1316038"/>
            <a:ext cx="1654175" cy="210026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37" name="Rectangle 25"/>
          <p:cNvSpPr>
            <a:spLocks noChangeArrowheads="1"/>
          </p:cNvSpPr>
          <p:nvPr/>
        </p:nvSpPr>
        <p:spPr bwMode="auto">
          <a:xfrm>
            <a:off x="7812088" y="1335088"/>
            <a:ext cx="625475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</a:t>
            </a:r>
            <a:r>
              <a:rPr lang="en-GB" altLang="en-US" sz="1600" b="1" i="1">
                <a:latin typeface="Arial" panose="020B0604020202020204" pitchFamily="34" charset="0"/>
              </a:rPr>
              <a:t> </a:t>
            </a:r>
            <a:r>
              <a:rPr lang="en-GB" altLang="en-US" sz="2000" b="1" i="1">
                <a:latin typeface="Arial" panose="020B0604020202020204" pitchFamily="34" charset="0"/>
              </a:rPr>
              <a:t>P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 i="1">
                <a:solidFill>
                  <a:schemeClr val="accent1"/>
                </a:solidFill>
                <a:latin typeface="Arial" panose="020B0604020202020204" pitchFamily="34" charset="0"/>
              </a:rPr>
              <a:t>  </a:t>
            </a: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20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  40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  60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  80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38" name="Rectangle 26"/>
          <p:cNvSpPr>
            <a:spLocks noChangeArrowheads="1"/>
          </p:cNvSpPr>
          <p:nvPr/>
        </p:nvSpPr>
        <p:spPr bwMode="auto">
          <a:xfrm>
            <a:off x="8466138" y="1335088"/>
            <a:ext cx="608012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b="1" i="1">
                <a:latin typeface="Arial" panose="020B0604020202020204" pitchFamily="34" charset="0"/>
              </a:rPr>
              <a:t> Q</a:t>
            </a:r>
            <a:endParaRPr lang="en-GB" altLang="en-US" sz="2000" b="1" i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100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200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350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530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700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39" name="Rectangle 27"/>
          <p:cNvSpPr>
            <a:spLocks noChangeArrowheads="1"/>
          </p:cNvSpPr>
          <p:nvPr/>
        </p:nvSpPr>
        <p:spPr bwMode="auto">
          <a:xfrm>
            <a:off x="7507288" y="1738313"/>
            <a:ext cx="3397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 b="1">
                <a:solidFill>
                  <a:schemeClr val="accent1"/>
                </a:solidFill>
                <a:latin typeface="Arial" panose="020B0604020202020204" pitchFamily="34" charset="0"/>
              </a:rPr>
              <a:t>a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endParaRPr lang="en-GB" altLang="en-US" sz="2000" b="1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endParaRPr lang="en-GB" altLang="en-US" sz="2000" b="1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371740" name="Line 28"/>
          <p:cNvSpPr>
            <a:spLocks noChangeShapeType="1"/>
          </p:cNvSpPr>
          <p:nvPr/>
        </p:nvSpPr>
        <p:spPr bwMode="auto">
          <a:xfrm>
            <a:off x="7513638" y="1728788"/>
            <a:ext cx="1463675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1741" name="Group 29"/>
          <p:cNvGrpSpPr>
            <a:grpSpLocks/>
          </p:cNvGrpSpPr>
          <p:nvPr/>
        </p:nvGrpSpPr>
        <p:grpSpPr bwMode="auto">
          <a:xfrm>
            <a:off x="1876425" y="592138"/>
            <a:ext cx="5359400" cy="4356100"/>
            <a:chOff x="1182" y="373"/>
            <a:chExt cx="3376" cy="2744"/>
          </a:xfrm>
        </p:grpSpPr>
        <p:sp>
          <p:nvSpPr>
            <p:cNvPr id="371742" name="Oval 30"/>
            <p:cNvSpPr>
              <a:spLocks noChangeArrowheads="1"/>
            </p:cNvSpPr>
            <p:nvPr/>
          </p:nvSpPr>
          <p:spPr bwMode="auto">
            <a:xfrm>
              <a:off x="1182" y="3045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3" name="Oval 31"/>
            <p:cNvSpPr>
              <a:spLocks noChangeArrowheads="1"/>
            </p:cNvSpPr>
            <p:nvPr/>
          </p:nvSpPr>
          <p:spPr bwMode="auto">
            <a:xfrm>
              <a:off x="1726" y="238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4" name="Oval 32"/>
            <p:cNvSpPr>
              <a:spLocks noChangeArrowheads="1"/>
            </p:cNvSpPr>
            <p:nvPr/>
          </p:nvSpPr>
          <p:spPr bwMode="auto">
            <a:xfrm>
              <a:off x="2558" y="1709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5" name="Oval 33"/>
            <p:cNvSpPr>
              <a:spLocks noChangeArrowheads="1"/>
            </p:cNvSpPr>
            <p:nvPr/>
          </p:nvSpPr>
          <p:spPr bwMode="auto">
            <a:xfrm>
              <a:off x="3518" y="1037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1746" name="Oval 34"/>
            <p:cNvSpPr>
              <a:spLocks noChangeArrowheads="1"/>
            </p:cNvSpPr>
            <p:nvPr/>
          </p:nvSpPr>
          <p:spPr bwMode="auto">
            <a:xfrm>
              <a:off x="4486" y="373"/>
              <a:ext cx="72" cy="72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1747" name="Text Box 35"/>
          <p:cNvSpPr txBox="1">
            <a:spLocks noChangeArrowheads="1"/>
          </p:cNvSpPr>
          <p:nvPr/>
        </p:nvSpPr>
        <p:spPr bwMode="auto">
          <a:xfrm>
            <a:off x="0" y="4445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1D593B"/>
                </a:solidFill>
                <a:latin typeface="Arial" panose="020B0604020202020204" pitchFamily="34" charset="0"/>
              </a:rPr>
              <a:t>Market supply of potatoes (monthly)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71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35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37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3764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7376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Relationship between supply and price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short-run supply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long-run supply</a:t>
            </a:r>
          </a:p>
          <a:p>
            <a:pPr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The supply curve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assumptions</a:t>
            </a:r>
          </a:p>
          <a:p>
            <a:pPr lvl="2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other things remain equal (</a:t>
            </a:r>
            <a:r>
              <a:rPr lang="en-GB" altLang="en-US" i="1">
                <a:solidFill>
                  <a:srgbClr val="737083"/>
                </a:solidFill>
              </a:rPr>
              <a:t>ceteris paribus</a:t>
            </a:r>
            <a:r>
              <a:rPr lang="en-GB" altLang="en-US">
                <a:solidFill>
                  <a:srgbClr val="737083"/>
                </a:solidFill>
              </a:rPr>
              <a:t>)</a:t>
            </a:r>
          </a:p>
          <a:p>
            <a:pPr lvl="2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a given time period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the axes</a:t>
            </a:r>
          </a:p>
          <a:p>
            <a:pPr lvl="1">
              <a:lnSpc>
                <a:spcPct val="85000"/>
              </a:lnSpc>
              <a:spcBef>
                <a:spcPct val="35000"/>
              </a:spcBef>
              <a:buClr>
                <a:srgbClr val="D8A27A"/>
              </a:buClr>
            </a:pPr>
            <a:r>
              <a:rPr lang="en-GB" altLang="en-US">
                <a:solidFill>
                  <a:srgbClr val="737083"/>
                </a:solidFill>
              </a:rPr>
              <a:t>individual's and market supply curves</a:t>
            </a:r>
          </a:p>
          <a:p>
            <a:pPr lvl="1">
              <a:lnSpc>
                <a:spcPct val="85000"/>
              </a:lnSpc>
              <a:spcBef>
                <a:spcPct val="35000"/>
              </a:spcBef>
            </a:pPr>
            <a:r>
              <a:rPr lang="en-GB" altLang="en-US"/>
              <a:t>why supply curves generally slope up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106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Other determinants of supply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costs of production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profitability of alternative products</a:t>
            </a:r>
            <a:br>
              <a:rPr lang="en-GB" altLang="en-US"/>
            </a:br>
            <a:r>
              <a:rPr lang="en-GB" altLang="en-US"/>
              <a:t>(substitutes in supply)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profitability of goods in joint supply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nature and other random shocks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aims of producers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expectations of producers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1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1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01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01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01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010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01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1061" grpId="0" build="p" bldLvl="2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7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790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310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88913" y="1649413"/>
            <a:ext cx="8556625" cy="4860925"/>
          </a:xfrm>
        </p:spPr>
        <p:txBody>
          <a:bodyPr/>
          <a:lstStyle/>
          <a:p>
            <a:r>
              <a:rPr lang="en-GB" altLang="en-US"/>
              <a:t>Movements along and shifts in the supply curve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change in price</a:t>
            </a:r>
          </a:p>
          <a:p>
            <a:pPr lvl="2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movement along </a:t>
            </a:r>
            <a:r>
              <a:rPr lang="en-GB" altLang="en-US" i="1">
                <a:sym typeface="Symbol" panose="05050102010706020507" pitchFamily="18" charset="2"/>
              </a:rPr>
              <a:t>S</a:t>
            </a:r>
            <a:r>
              <a:rPr lang="en-GB" altLang="en-US">
                <a:sym typeface="Symbol" panose="05050102010706020507" pitchFamily="18" charset="2"/>
              </a:rPr>
              <a:t> curve (change in quantity supplied)</a:t>
            </a:r>
          </a:p>
          <a:p>
            <a:pPr lvl="1">
              <a:spcBef>
                <a:spcPct val="75000"/>
              </a:spcBef>
            </a:pPr>
            <a:r>
              <a:rPr lang="en-GB" altLang="en-US">
                <a:sym typeface="Symbol" panose="05050102010706020507" pitchFamily="18" charset="2"/>
              </a:rPr>
              <a:t>change in any other determinant of supply</a:t>
            </a:r>
            <a:endParaRPr lang="en-GB" altLang="en-US"/>
          </a:p>
          <a:p>
            <a:pPr lvl="2">
              <a:spcBef>
                <a:spcPct val="75000"/>
              </a:spcBef>
              <a:buFontTx/>
              <a:buNone/>
            </a:pPr>
            <a:r>
              <a:rPr lang="en-GB" altLang="en-US">
                <a:sym typeface="Symbol" panose="05050102010706020507" pitchFamily="18" charset="2"/>
              </a:rPr>
              <a:t> shift in </a:t>
            </a:r>
            <a:r>
              <a:rPr lang="en-GB" altLang="en-US" i="1">
                <a:sym typeface="Symbol" panose="05050102010706020507" pitchFamily="18" charset="2"/>
              </a:rPr>
              <a:t>S</a:t>
            </a:r>
            <a:r>
              <a:rPr lang="en-GB" altLang="en-US">
                <a:sym typeface="Symbol" panose="05050102010706020507" pitchFamily="18" charset="2"/>
              </a:rPr>
              <a:t> curve (change in supply)</a:t>
            </a:r>
          </a:p>
          <a:p>
            <a:pPr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>
                <a:sym typeface="Symbol" panose="05050102010706020507" pitchFamily="18" charset="2"/>
              </a:rPr>
              <a:t>increase in supply  rightward shift</a:t>
            </a:r>
          </a:p>
          <a:p>
            <a:pPr lvl="3">
              <a:spcBef>
                <a:spcPct val="75000"/>
              </a:spcBef>
              <a:buClr>
                <a:srgbClr val="84451A"/>
              </a:buClr>
            </a:pPr>
            <a:r>
              <a:rPr lang="en-GB" altLang="en-US"/>
              <a:t>decrease in supply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leftward shift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3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31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031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031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031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031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031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109" grpId="0" build="p" bldLvl="2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990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altLang="en-US"/>
              <a:t>Supply</a:t>
            </a:r>
          </a:p>
        </p:txBody>
      </p:sp>
      <p:sp>
        <p:nvSpPr>
          <p:cNvPr id="305157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271463" y="1417638"/>
            <a:ext cx="8474075" cy="5092700"/>
          </a:xfrm>
        </p:spPr>
        <p:txBody>
          <a:bodyPr/>
          <a:lstStyle/>
          <a:p>
            <a:pPr>
              <a:spcBef>
                <a:spcPct val="70000"/>
              </a:spcBef>
            </a:pPr>
            <a:r>
              <a:rPr lang="en-GB" altLang="en-US"/>
              <a:t>Supply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simple supply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baseline="-25000" noProof="1"/>
              <a:t>s</a:t>
            </a:r>
            <a:r>
              <a:rPr lang="en-GB" altLang="en-US" noProof="1"/>
              <a:t> = </a:t>
            </a:r>
            <a:r>
              <a:rPr lang="en-GB" altLang="en-US" i="1" noProof="1"/>
              <a:t>a + bP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more complex supply functions</a:t>
            </a:r>
          </a:p>
          <a:p>
            <a:pPr lvl="2">
              <a:spcBef>
                <a:spcPct val="70000"/>
              </a:spcBef>
              <a:buFontTx/>
              <a:buNone/>
            </a:pPr>
            <a:r>
              <a:rPr lang="en-GB" altLang="en-US" i="1" noProof="1"/>
              <a:t>Q</a:t>
            </a:r>
            <a:r>
              <a:rPr lang="en-GB" altLang="en-US" baseline="-25000" noProof="1"/>
              <a:t>s</a:t>
            </a:r>
            <a:r>
              <a:rPr lang="en-GB" altLang="en-US" noProof="1"/>
              <a:t> = </a:t>
            </a:r>
            <a:r>
              <a:rPr lang="en-GB" altLang="en-US" i="1" noProof="1"/>
              <a:t>a + bP + cC + dP</a:t>
            </a:r>
            <a:r>
              <a:rPr lang="en-GB" altLang="en-US" i="1" baseline="-25000" noProof="1"/>
              <a:t>s</a:t>
            </a:r>
            <a:r>
              <a:rPr lang="en-GB" altLang="en-US" i="1" noProof="1"/>
              <a:t> – eP</a:t>
            </a:r>
            <a:r>
              <a:rPr lang="en-GB" altLang="en-US" i="1" baseline="-25000" noProof="1"/>
              <a:t>j</a:t>
            </a:r>
            <a:endParaRPr lang="en-GB" altLang="en-US" noProof="1"/>
          </a:p>
          <a:p>
            <a:pPr lvl="1">
              <a:spcBef>
                <a:spcPct val="70000"/>
              </a:spcBef>
            </a:pPr>
            <a:r>
              <a:rPr lang="en-GB" altLang="en-US" noProof="1"/>
              <a:t>non-linear functions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estimated supply equations</a:t>
            </a:r>
          </a:p>
          <a:p>
            <a:pPr lvl="1">
              <a:spcBef>
                <a:spcPct val="70000"/>
              </a:spcBef>
            </a:pPr>
            <a:r>
              <a:rPr lang="en-GB" altLang="en-US" noProof="1"/>
              <a:t>problems of estimating supply equations</a:t>
            </a:r>
            <a:endParaRPr lang="en-GB" altLang="en-US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05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5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05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05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05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05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051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051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5157" grpId="0" build="p" bldLvl="2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6" name="Rectangle 4"/>
          <p:cNvSpPr>
            <a:spLocks noChangeArrowheads="1"/>
          </p:cNvSpPr>
          <p:nvPr/>
        </p:nvSpPr>
        <p:spPr bwMode="auto">
          <a:xfrm>
            <a:off x="1066800" y="5969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7" name="Line 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8" name="Line 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9" name="Rectangle 7"/>
          <p:cNvSpPr>
            <a:spLocks noChangeArrowheads="1"/>
          </p:cNvSpPr>
          <p:nvPr/>
        </p:nvSpPr>
        <p:spPr bwMode="auto">
          <a:xfrm>
            <a:off x="646113" y="487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1960" name="Rectangle 8"/>
          <p:cNvSpPr>
            <a:spLocks noChangeArrowheads="1"/>
          </p:cNvSpPr>
          <p:nvPr/>
        </p:nvSpPr>
        <p:spPr bwMode="auto">
          <a:xfrm>
            <a:off x="7886700" y="5973763"/>
            <a:ext cx="495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1961" name="Rectangle 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1962" name="Arc 10"/>
          <p:cNvSpPr>
            <a:spLocks/>
          </p:cNvSpPr>
          <p:nvPr/>
        </p:nvSpPr>
        <p:spPr bwMode="auto">
          <a:xfrm rot="2520000">
            <a:off x="2933700" y="430213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63" name="Rectangle 11"/>
          <p:cNvSpPr>
            <a:spLocks noChangeArrowheads="1"/>
          </p:cNvSpPr>
          <p:nvPr/>
        </p:nvSpPr>
        <p:spPr bwMode="auto">
          <a:xfrm>
            <a:off x="5541963" y="7159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1964" name="Rectangle 12"/>
          <p:cNvSpPr>
            <a:spLocks noChangeArrowheads="1"/>
          </p:cNvSpPr>
          <p:nvPr/>
        </p:nvSpPr>
        <p:spPr bwMode="auto">
          <a:xfrm>
            <a:off x="6337300" y="3108325"/>
            <a:ext cx="1354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Increase</a:t>
            </a:r>
          </a:p>
        </p:txBody>
      </p:sp>
      <p:grpSp>
        <p:nvGrpSpPr>
          <p:cNvPr id="381965" name="Group 13"/>
          <p:cNvGrpSpPr>
            <a:grpSpLocks/>
          </p:cNvGrpSpPr>
          <p:nvPr/>
        </p:nvGrpSpPr>
        <p:grpSpPr bwMode="auto">
          <a:xfrm>
            <a:off x="4321175" y="466725"/>
            <a:ext cx="3092450" cy="5226050"/>
            <a:chOff x="2722" y="294"/>
            <a:chExt cx="1948" cy="3292"/>
          </a:xfrm>
        </p:grpSpPr>
        <p:sp>
          <p:nvSpPr>
            <p:cNvPr id="381966" name="Arc 14"/>
            <p:cNvSpPr>
              <a:spLocks/>
            </p:cNvSpPr>
            <p:nvPr/>
          </p:nvSpPr>
          <p:spPr bwMode="auto">
            <a:xfrm rot="2520000">
              <a:off x="2722" y="294"/>
              <a:ext cx="1250" cy="3292"/>
            </a:xfrm>
            <a:custGeom>
              <a:avLst/>
              <a:gdLst>
                <a:gd name="G0" fmla="+- 0 0 0"/>
                <a:gd name="G1" fmla="+- 17682 0 0"/>
                <a:gd name="G2" fmla="+- 21600 0 0"/>
                <a:gd name="T0" fmla="*/ 12405 w 21595"/>
                <a:gd name="T1" fmla="*/ 0 h 17682"/>
                <a:gd name="T2" fmla="*/ 21595 w 21595"/>
                <a:gd name="T3" fmla="*/ 17209 h 17682"/>
                <a:gd name="T4" fmla="*/ 0 w 21595"/>
                <a:gd name="T5" fmla="*/ 17682 h 17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5" h="17682" fill="none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</a:path>
                <a:path w="21595" h="17682" stroke="0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  <a:lnTo>
                    <a:pt x="0" y="17682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1967" name="Rectangle 15"/>
            <p:cNvSpPr>
              <a:spLocks noChangeArrowheads="1"/>
            </p:cNvSpPr>
            <p:nvPr/>
          </p:nvSpPr>
          <p:spPr bwMode="auto">
            <a:xfrm>
              <a:off x="4355" y="499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b="1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="1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81968" name="Line 16"/>
            <p:cNvSpPr>
              <a:spLocks noChangeShapeType="1"/>
            </p:cNvSpPr>
            <p:nvPr/>
          </p:nvSpPr>
          <p:spPr bwMode="auto">
            <a:xfrm>
              <a:off x="3120" y="2112"/>
              <a:ext cx="576" cy="0"/>
            </a:xfrm>
            <a:prstGeom prst="line">
              <a:avLst/>
            </a:prstGeom>
            <a:noFill/>
            <a:ln w="28575">
              <a:solidFill>
                <a:srgbClr val="FF3300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1969" name="Rectangle 17"/>
          <p:cNvSpPr>
            <a:spLocks noChangeArrowheads="1"/>
          </p:cNvSpPr>
          <p:nvPr/>
        </p:nvSpPr>
        <p:spPr bwMode="auto">
          <a:xfrm>
            <a:off x="533400" y="754063"/>
            <a:ext cx="4678363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169863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6205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buFont typeface="Wingdings" panose="05000000000000000000" pitchFamily="2" charset="2"/>
              <a:buNone/>
            </a:pPr>
            <a:r>
              <a:rPr lang="en-GB" altLang="en-US" sz="1800" b="1"/>
              <a:t>Possible causes of a rise in supply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4240"/>
                </a:solidFill>
              </a:rPr>
              <a:t>Fall in costs of production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4240"/>
                </a:solidFill>
              </a:rPr>
              <a:t>Reduced profitability of alternative products that could be supplied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4240"/>
                </a:solidFill>
              </a:rPr>
              <a:t>Increased profitability of goods in joint supply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4240"/>
                </a:solidFill>
              </a:rPr>
              <a:t>Benign shocks</a:t>
            </a:r>
          </a:p>
          <a:p>
            <a:pPr lvl="1">
              <a:lnSpc>
                <a:spcPct val="100000"/>
              </a:lnSpc>
              <a:buClr>
                <a:srgbClr val="006666"/>
              </a:buClr>
              <a:buSzTx/>
              <a:buFontTx/>
              <a:buChar char="•"/>
            </a:pPr>
            <a:r>
              <a:rPr lang="en-GB" altLang="en-US" sz="1800">
                <a:solidFill>
                  <a:srgbClr val="004240"/>
                </a:solidFill>
              </a:rPr>
              <a:t>Expectations of a fall in price</a:t>
            </a:r>
          </a:p>
        </p:txBody>
      </p:sp>
      <p:sp>
        <p:nvSpPr>
          <p:cNvPr id="381970" name="Text Box 18"/>
          <p:cNvSpPr txBox="1">
            <a:spLocks noChangeArrowheads="1"/>
          </p:cNvSpPr>
          <p:nvPr/>
        </p:nvSpPr>
        <p:spPr bwMode="auto">
          <a:xfrm>
            <a:off x="0" y="31750"/>
            <a:ext cx="903922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Shifts in the supply curve</a:t>
            </a:r>
          </a:p>
        </p:txBody>
      </p:sp>
    </p:spTree>
    <p:custDataLst>
      <p:tags r:id="rId1"/>
    </p:custData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819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19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9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64" grpId="0" autoUpdateAnimBg="0"/>
      <p:bldP spid="381969" grpId="0" build="p" bldLvl="2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4" name="Rectangle 4"/>
          <p:cNvSpPr>
            <a:spLocks noChangeArrowheads="1"/>
          </p:cNvSpPr>
          <p:nvPr/>
        </p:nvSpPr>
        <p:spPr bwMode="auto">
          <a:xfrm>
            <a:off x="1066800" y="5969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5" name="Line 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6" name="Line 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7" name="Rectangle 7"/>
          <p:cNvSpPr>
            <a:spLocks noChangeArrowheads="1"/>
          </p:cNvSpPr>
          <p:nvPr/>
        </p:nvSpPr>
        <p:spPr bwMode="auto">
          <a:xfrm>
            <a:off x="646113" y="487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4008" name="Rectangle 8"/>
          <p:cNvSpPr>
            <a:spLocks noChangeArrowheads="1"/>
          </p:cNvSpPr>
          <p:nvPr/>
        </p:nvSpPr>
        <p:spPr bwMode="auto">
          <a:xfrm>
            <a:off x="7886700" y="5973763"/>
            <a:ext cx="495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4009" name="Rectangle 9"/>
          <p:cNvSpPr>
            <a:spLocks noChangeArrowheads="1"/>
          </p:cNvSpPr>
          <p:nvPr/>
        </p:nvSpPr>
        <p:spPr bwMode="auto">
          <a:xfrm>
            <a:off x="704850" y="5973763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4010" name="Arc 10"/>
          <p:cNvSpPr>
            <a:spLocks/>
          </p:cNvSpPr>
          <p:nvPr/>
        </p:nvSpPr>
        <p:spPr bwMode="auto">
          <a:xfrm rot="2520000">
            <a:off x="2933700" y="430213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1" name="Arc 11"/>
          <p:cNvSpPr>
            <a:spLocks/>
          </p:cNvSpPr>
          <p:nvPr/>
        </p:nvSpPr>
        <p:spPr bwMode="auto">
          <a:xfrm rot="2520000">
            <a:off x="4321175" y="466725"/>
            <a:ext cx="1984375" cy="5226050"/>
          </a:xfrm>
          <a:custGeom>
            <a:avLst/>
            <a:gdLst>
              <a:gd name="G0" fmla="+- 0 0 0"/>
              <a:gd name="G1" fmla="+- 17682 0 0"/>
              <a:gd name="G2" fmla="+- 21600 0 0"/>
              <a:gd name="T0" fmla="*/ 12405 w 21595"/>
              <a:gd name="T1" fmla="*/ 0 h 17682"/>
              <a:gd name="T2" fmla="*/ 21595 w 21595"/>
              <a:gd name="T3" fmla="*/ 17209 h 17682"/>
              <a:gd name="T4" fmla="*/ 0 w 21595"/>
              <a:gd name="T5" fmla="*/ 17682 h 17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5" h="17682" fill="none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</a:path>
              <a:path w="21595" h="17682" stroke="0" extrusionOk="0">
                <a:moveTo>
                  <a:pt x="12405" y="-1"/>
                </a:moveTo>
                <a:cubicBezTo>
                  <a:pt x="18032" y="3947"/>
                  <a:pt x="21444" y="10337"/>
                  <a:pt x="21594" y="17209"/>
                </a:cubicBezTo>
                <a:lnTo>
                  <a:pt x="0" y="17682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2" name="Line 12"/>
          <p:cNvSpPr>
            <a:spLocks noChangeShapeType="1"/>
          </p:cNvSpPr>
          <p:nvPr/>
        </p:nvSpPr>
        <p:spPr bwMode="auto">
          <a:xfrm>
            <a:off x="4953000" y="3352800"/>
            <a:ext cx="914400" cy="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4013" name="Group 13"/>
          <p:cNvGrpSpPr>
            <a:grpSpLocks/>
          </p:cNvGrpSpPr>
          <p:nvPr/>
        </p:nvGrpSpPr>
        <p:grpSpPr bwMode="auto">
          <a:xfrm>
            <a:off x="1570038" y="425450"/>
            <a:ext cx="3100387" cy="5226050"/>
            <a:chOff x="989" y="268"/>
            <a:chExt cx="1953" cy="3292"/>
          </a:xfrm>
        </p:grpSpPr>
        <p:sp>
          <p:nvSpPr>
            <p:cNvPr id="384014" name="Arc 14"/>
            <p:cNvSpPr>
              <a:spLocks/>
            </p:cNvSpPr>
            <p:nvPr/>
          </p:nvSpPr>
          <p:spPr bwMode="auto">
            <a:xfrm rot="2520000">
              <a:off x="989" y="268"/>
              <a:ext cx="1250" cy="3292"/>
            </a:xfrm>
            <a:custGeom>
              <a:avLst/>
              <a:gdLst>
                <a:gd name="G0" fmla="+- 0 0 0"/>
                <a:gd name="G1" fmla="+- 17682 0 0"/>
                <a:gd name="G2" fmla="+- 21600 0 0"/>
                <a:gd name="T0" fmla="*/ 12405 w 21595"/>
                <a:gd name="T1" fmla="*/ 0 h 17682"/>
                <a:gd name="T2" fmla="*/ 21595 w 21595"/>
                <a:gd name="T3" fmla="*/ 17209 h 17682"/>
                <a:gd name="T4" fmla="*/ 0 w 21595"/>
                <a:gd name="T5" fmla="*/ 17682 h 17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595" h="17682" fill="none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</a:path>
                <a:path w="21595" h="17682" stroke="0" extrusionOk="0">
                  <a:moveTo>
                    <a:pt x="12405" y="-1"/>
                  </a:moveTo>
                  <a:cubicBezTo>
                    <a:pt x="18032" y="3947"/>
                    <a:pt x="21444" y="10337"/>
                    <a:pt x="21594" y="17209"/>
                  </a:cubicBezTo>
                  <a:lnTo>
                    <a:pt x="0" y="17682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4015" name="Line 15"/>
            <p:cNvSpPr>
              <a:spLocks noChangeShapeType="1"/>
            </p:cNvSpPr>
            <p:nvPr/>
          </p:nvSpPr>
          <p:spPr bwMode="auto">
            <a:xfrm flipH="1">
              <a:off x="2160" y="2112"/>
              <a:ext cx="576" cy="0"/>
            </a:xfrm>
            <a:prstGeom prst="line">
              <a:avLst/>
            </a:prstGeom>
            <a:noFill/>
            <a:ln w="28575">
              <a:solidFill>
                <a:srgbClr val="009900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4016" name="Rectangle 16"/>
            <p:cNvSpPr>
              <a:spLocks noChangeArrowheads="1"/>
            </p:cNvSpPr>
            <p:nvPr/>
          </p:nvSpPr>
          <p:spPr bwMode="auto">
            <a:xfrm>
              <a:off x="2627" y="451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b="1" i="1">
                  <a:solidFill>
                    <a:schemeClr val="folHlink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="1" i="1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84017" name="Rectangle 17"/>
          <p:cNvSpPr>
            <a:spLocks noChangeArrowheads="1"/>
          </p:cNvSpPr>
          <p:nvPr/>
        </p:nvSpPr>
        <p:spPr bwMode="auto">
          <a:xfrm>
            <a:off x="5541963" y="7159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tx2"/>
                </a:solidFill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4018" name="Rectangle 18"/>
          <p:cNvSpPr>
            <a:spLocks noChangeArrowheads="1"/>
          </p:cNvSpPr>
          <p:nvPr/>
        </p:nvSpPr>
        <p:spPr bwMode="auto">
          <a:xfrm>
            <a:off x="6913563" y="792163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="1" i="1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4019" name="Rectangle 19"/>
          <p:cNvSpPr>
            <a:spLocks noChangeArrowheads="1"/>
          </p:cNvSpPr>
          <p:nvPr/>
        </p:nvSpPr>
        <p:spPr bwMode="auto">
          <a:xfrm>
            <a:off x="6337300" y="3108325"/>
            <a:ext cx="13541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Increase</a:t>
            </a:r>
          </a:p>
        </p:txBody>
      </p:sp>
      <p:sp>
        <p:nvSpPr>
          <p:cNvPr id="384020" name="Rectangle 20"/>
          <p:cNvSpPr>
            <a:spLocks noChangeArrowheads="1"/>
          </p:cNvSpPr>
          <p:nvPr/>
        </p:nvSpPr>
        <p:spPr bwMode="auto">
          <a:xfrm>
            <a:off x="1543050" y="3108325"/>
            <a:ext cx="14906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Decrease</a:t>
            </a:r>
          </a:p>
        </p:txBody>
      </p:sp>
      <p:sp>
        <p:nvSpPr>
          <p:cNvPr id="384021" name="Text Box 21"/>
          <p:cNvSpPr txBox="1">
            <a:spLocks noChangeArrowheads="1"/>
          </p:cNvSpPr>
          <p:nvPr/>
        </p:nvSpPr>
        <p:spPr bwMode="auto">
          <a:xfrm>
            <a:off x="0" y="31750"/>
            <a:ext cx="903922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Shifts in the supply curve</a:t>
            </a:r>
          </a:p>
        </p:txBody>
      </p:sp>
    </p:spTree>
    <p:custDataLst>
      <p:tags r:id="rId1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4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20" grpId="0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Supply and Demand</a:t>
            </a:r>
          </a:p>
        </p:txBody>
      </p:sp>
      <p:sp>
        <p:nvSpPr>
          <p:cNvPr id="386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Price and Output Determination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809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88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Price and output determination</a:t>
            </a:r>
          </a:p>
        </p:txBody>
      </p:sp>
      <p:sp>
        <p:nvSpPr>
          <p:cNvPr id="3123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55000"/>
              </a:spcBef>
            </a:pPr>
            <a:r>
              <a:rPr lang="en-GB" altLang="en-US" sz="3300"/>
              <a:t>Equilibrium price and output</a:t>
            </a:r>
          </a:p>
          <a:p>
            <a:pPr lvl="1">
              <a:lnSpc>
                <a:spcPct val="95000"/>
              </a:lnSpc>
              <a:spcBef>
                <a:spcPct val="55000"/>
              </a:spcBef>
            </a:pPr>
            <a:r>
              <a:rPr lang="en-GB" altLang="en-US" sz="3100"/>
              <a:t>response to shortages and surpluses</a:t>
            </a:r>
          </a:p>
          <a:p>
            <a:pPr lvl="2">
              <a:lnSpc>
                <a:spcPct val="95000"/>
              </a:lnSpc>
              <a:spcBef>
                <a:spcPct val="55000"/>
              </a:spcBef>
            </a:pPr>
            <a:r>
              <a:rPr lang="en-GB" altLang="en-US" sz="2800"/>
              <a:t>shortage (</a:t>
            </a:r>
            <a:r>
              <a:rPr lang="en-GB" altLang="en-US" sz="2800" i="1"/>
              <a:t>D &gt; S</a:t>
            </a:r>
            <a:r>
              <a:rPr lang="en-GB" altLang="en-US" sz="2800"/>
              <a:t>)</a:t>
            </a:r>
          </a:p>
          <a:p>
            <a:pPr lvl="3">
              <a:lnSpc>
                <a:spcPct val="95000"/>
              </a:lnSpc>
              <a:spcBef>
                <a:spcPct val="55000"/>
              </a:spcBef>
              <a:buClr>
                <a:srgbClr val="FFCC99"/>
              </a:buClr>
              <a:buFontTx/>
              <a:buNone/>
            </a:pPr>
            <a:r>
              <a:rPr lang="en-GB" altLang="en-US" sz="2500">
                <a:sym typeface="Symbol" panose="05050102010706020507" pitchFamily="18" charset="2"/>
              </a:rPr>
              <a:t> price rises</a:t>
            </a:r>
            <a:endParaRPr lang="en-GB" altLang="en-US" sz="2500"/>
          </a:p>
          <a:p>
            <a:pPr lvl="2">
              <a:lnSpc>
                <a:spcPct val="95000"/>
              </a:lnSpc>
              <a:spcBef>
                <a:spcPct val="55000"/>
              </a:spcBef>
            </a:pPr>
            <a:r>
              <a:rPr lang="en-GB" altLang="en-US" sz="2800"/>
              <a:t>surplus (</a:t>
            </a:r>
            <a:r>
              <a:rPr lang="en-GB" altLang="en-US" sz="2800" i="1"/>
              <a:t>S &gt; D</a:t>
            </a:r>
            <a:r>
              <a:rPr lang="en-GB" altLang="en-US" sz="2800"/>
              <a:t>)</a:t>
            </a:r>
          </a:p>
          <a:p>
            <a:pPr lvl="3">
              <a:lnSpc>
                <a:spcPct val="95000"/>
              </a:lnSpc>
              <a:spcBef>
                <a:spcPct val="55000"/>
              </a:spcBef>
              <a:buClr>
                <a:srgbClr val="FFCC99"/>
              </a:buClr>
              <a:buFontTx/>
              <a:buNone/>
            </a:pPr>
            <a:r>
              <a:rPr lang="en-GB" altLang="en-US" sz="2500">
                <a:sym typeface="Symbol" panose="05050102010706020507" pitchFamily="18" charset="2"/>
              </a:rPr>
              <a:t> price falls</a:t>
            </a:r>
          </a:p>
          <a:p>
            <a:pPr lvl="1">
              <a:lnSpc>
                <a:spcPct val="95000"/>
              </a:lnSpc>
              <a:spcBef>
                <a:spcPct val="55000"/>
              </a:spcBef>
            </a:pPr>
            <a:r>
              <a:rPr lang="en-GB" altLang="en-US" sz="3100"/>
              <a:t>significance of ‘equilibrium’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12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123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23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123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123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123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123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325" grpId="0" build="p" bldLvl="3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53" name="Rectangle 9"/>
          <p:cNvSpPr>
            <a:spLocks noChangeArrowheads="1"/>
          </p:cNvSpPr>
          <p:nvPr/>
        </p:nvSpPr>
        <p:spPr bwMode="auto">
          <a:xfrm>
            <a:off x="0" y="0"/>
            <a:ext cx="9144000" cy="1296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200" b="1">
                <a:solidFill>
                  <a:srgbClr val="660066"/>
                </a:solidFill>
              </a:rPr>
              <a:t>Equilibrium price and output:</a:t>
            </a:r>
            <a:br>
              <a:rPr lang="en-GB" altLang="en-US" sz="3200" b="1">
                <a:solidFill>
                  <a:srgbClr val="660066"/>
                </a:solidFill>
              </a:rPr>
            </a:br>
            <a:r>
              <a:rPr lang="en-GB" altLang="en-US" sz="2400" b="1">
                <a:solidFill>
                  <a:srgbClr val="660066"/>
                </a:solidFill>
              </a:rPr>
              <a:t>The market demand and supply of potatoes (monthly)</a:t>
            </a:r>
          </a:p>
        </p:txBody>
      </p:sp>
      <p:graphicFrame>
        <p:nvGraphicFramePr>
          <p:cNvPr id="390154" name="Object 10"/>
          <p:cNvGraphicFramePr>
            <a:graphicFrameLocks/>
          </p:cNvGraphicFramePr>
          <p:nvPr/>
        </p:nvGraphicFramePr>
        <p:xfrm>
          <a:off x="361950" y="1639888"/>
          <a:ext cx="8386763" cy="4202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0156" name="Document" r:id="rId4" imgW="3907440" imgH="1956960" progId="Word.Document.8">
                  <p:embed/>
                </p:oleObj>
              </mc:Choice>
              <mc:Fallback>
                <p:oleObj name="Document" r:id="rId4" imgW="3907440" imgH="1956960" progId="Word.Document.8">
                  <p:embed/>
                  <p:pic>
                    <p:nvPicPr>
                      <p:cNvPr id="0" name="Object 10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b="6300"/>
                      <a:stretch>
                        <a:fillRect/>
                      </a:stretch>
                    </p:blipFill>
                    <p:spPr bwMode="auto">
                      <a:xfrm>
                        <a:off x="361950" y="1639888"/>
                        <a:ext cx="8386763" cy="4202112"/>
                      </a:xfrm>
                      <a:prstGeom prst="rect">
                        <a:avLst/>
                      </a:prstGeom>
                      <a:solidFill>
                        <a:schemeClr val="bg1">
                          <a:alpha val="50000"/>
                        </a:schemeClr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6633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2195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8625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5012" name="Line 4"/>
          <p:cNvSpPr>
            <a:spLocks noChangeShapeType="1"/>
          </p:cNvSpPr>
          <p:nvPr/>
        </p:nvSpPr>
        <p:spPr bwMode="auto">
          <a:xfrm>
            <a:off x="1085850" y="4029075"/>
            <a:ext cx="434816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5013" name="Line 5"/>
          <p:cNvSpPr>
            <a:spLocks noChangeShapeType="1"/>
          </p:cNvSpPr>
          <p:nvPr/>
        </p:nvSpPr>
        <p:spPr bwMode="auto">
          <a:xfrm flipV="1">
            <a:off x="2820988" y="4057650"/>
            <a:ext cx="0" cy="19034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5014" name="Line 6"/>
          <p:cNvSpPr>
            <a:spLocks noChangeShapeType="1"/>
          </p:cNvSpPr>
          <p:nvPr/>
        </p:nvSpPr>
        <p:spPr bwMode="auto">
          <a:xfrm flipV="1">
            <a:off x="5456238" y="4092575"/>
            <a:ext cx="0" cy="18526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01" name="Rectangle 1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2202" name="Rectangle 1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2203" name="Rectangle 12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4" name="Rectangle 13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2205" name="Rectangle 14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2206" name="Rectangle 15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2207" name="Rectangle 16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2208" name="Rectangle 17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9" name="Rectangle 18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2210" name="Rectangle 19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2211" name="Rectangle 20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2212" name="Group 21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2213" name="Oval 22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4" name="Oval 23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5" name="Oval 24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6" name="Oval 25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7" name="Oval 26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8" name="Oval 27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19" name="Oval 28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20" name="Oval 29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2221" name="Oval 30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555039" name="Rectangle 31"/>
          <p:cNvSpPr>
            <a:spLocks noChangeArrowheads="1"/>
          </p:cNvSpPr>
          <p:nvPr/>
        </p:nvSpPr>
        <p:spPr bwMode="auto">
          <a:xfrm>
            <a:off x="511175" y="3738563"/>
            <a:ext cx="547688" cy="528637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2223" name="Rectangle 32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grpSp>
        <p:nvGrpSpPr>
          <p:cNvPr id="3" name="Group 33"/>
          <p:cNvGrpSpPr>
            <a:grpSpLocks/>
          </p:cNvGrpSpPr>
          <p:nvPr/>
        </p:nvGrpSpPr>
        <p:grpSpPr bwMode="auto">
          <a:xfrm>
            <a:off x="2519363" y="3587750"/>
            <a:ext cx="3213100" cy="457200"/>
            <a:chOff x="1587" y="2260"/>
            <a:chExt cx="2024" cy="288"/>
          </a:xfrm>
        </p:grpSpPr>
        <p:sp>
          <p:nvSpPr>
            <p:cNvPr id="392225" name="Rectangle 34"/>
            <p:cNvSpPr>
              <a:spLocks noChangeArrowheads="1"/>
            </p:cNvSpPr>
            <p:nvPr/>
          </p:nvSpPr>
          <p:spPr bwMode="auto">
            <a:xfrm>
              <a:off x="3379" y="2292"/>
              <a:ext cx="2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92226" name="Rectangle 35"/>
            <p:cNvSpPr>
              <a:spLocks noChangeArrowheads="1"/>
            </p:cNvSpPr>
            <p:nvPr/>
          </p:nvSpPr>
          <p:spPr bwMode="auto">
            <a:xfrm>
              <a:off x="1587" y="2260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8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92227" name="Text Box 1059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55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55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55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55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5012" grpId="0" animBg="1"/>
      <p:bldP spid="555013" grpId="0" animBg="1"/>
      <p:bldP spid="555014" grpId="0" animBg="1"/>
      <p:bldP spid="555039" grpId="0" animBg="1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4243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4284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4244" name="Line 4"/>
          <p:cNvSpPr>
            <a:spLocks noChangeShapeType="1"/>
          </p:cNvSpPr>
          <p:nvPr/>
        </p:nvSpPr>
        <p:spPr bwMode="auto">
          <a:xfrm>
            <a:off x="1085850" y="4041775"/>
            <a:ext cx="434816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5" name="Line 5"/>
          <p:cNvSpPr>
            <a:spLocks noChangeShapeType="1"/>
          </p:cNvSpPr>
          <p:nvPr/>
        </p:nvSpPr>
        <p:spPr bwMode="auto">
          <a:xfrm flipV="1">
            <a:off x="2820988" y="4057650"/>
            <a:ext cx="0" cy="19034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6" name="Line 6"/>
          <p:cNvSpPr>
            <a:spLocks noChangeShapeType="1"/>
          </p:cNvSpPr>
          <p:nvPr/>
        </p:nvSpPr>
        <p:spPr bwMode="auto">
          <a:xfrm flipV="1">
            <a:off x="5456238" y="4092575"/>
            <a:ext cx="0" cy="185261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7" name="Rectangle 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48" name="Rectangle 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49" name="Rectangle 1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4250" name="Rectangle 1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4251" name="Rectangle 12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4252" name="Rectangle 13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4253" name="Rectangle 14"/>
          <p:cNvSpPr>
            <a:spLocks noChangeArrowheads="1"/>
          </p:cNvSpPr>
          <p:nvPr/>
        </p:nvSpPr>
        <p:spPr bwMode="auto">
          <a:xfrm>
            <a:off x="5364163" y="3638550"/>
            <a:ext cx="368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4254" name="Rectangle 15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4255" name="Rectangle 16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4256" name="Rectangle 17"/>
          <p:cNvSpPr>
            <a:spLocks noChangeArrowheads="1"/>
          </p:cNvSpPr>
          <p:nvPr/>
        </p:nvSpPr>
        <p:spPr bwMode="auto">
          <a:xfrm>
            <a:off x="2519363" y="3587750"/>
            <a:ext cx="369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4257" name="Rectangle 18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4258" name="Rectangle 19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4259" name="Rectangle 20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4260" name="Rectangle 21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4261" name="Rectangle 22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4262" name="Group 23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4263" name="Oval 24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4" name="Oval 25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5" name="Oval 26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6" name="Oval 27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7" name="Oval 28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8" name="Oval 29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69" name="Oval 30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70" name="Oval 31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4271" name="Oval 32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4272" name="Rectangle 33"/>
          <p:cNvSpPr>
            <a:spLocks noChangeArrowheads="1"/>
          </p:cNvSpPr>
          <p:nvPr/>
        </p:nvSpPr>
        <p:spPr bwMode="auto">
          <a:xfrm>
            <a:off x="511175" y="3738563"/>
            <a:ext cx="547688" cy="528637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4273" name="Rectangle 34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557091" name="Line 35"/>
          <p:cNvSpPr>
            <a:spLocks noChangeShapeType="1"/>
          </p:cNvSpPr>
          <p:nvPr/>
        </p:nvSpPr>
        <p:spPr bwMode="auto">
          <a:xfrm>
            <a:off x="398463" y="3190875"/>
            <a:ext cx="0" cy="741363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7092" name="Line 36"/>
          <p:cNvSpPr>
            <a:spLocks noChangeShapeType="1"/>
          </p:cNvSpPr>
          <p:nvPr/>
        </p:nvSpPr>
        <p:spPr bwMode="auto">
          <a:xfrm flipV="1">
            <a:off x="28956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7"/>
          <p:cNvGrpSpPr>
            <a:grpSpLocks/>
          </p:cNvGrpSpPr>
          <p:nvPr/>
        </p:nvGrpSpPr>
        <p:grpSpPr bwMode="auto">
          <a:xfrm>
            <a:off x="2905125" y="3611563"/>
            <a:ext cx="2466975" cy="854075"/>
            <a:chOff x="1830" y="2275"/>
            <a:chExt cx="1554" cy="538"/>
          </a:xfrm>
        </p:grpSpPr>
        <p:sp>
          <p:nvSpPr>
            <p:cNvPr id="394277" name="Rectangle 38"/>
            <p:cNvSpPr>
              <a:spLocks noChangeArrowheads="1"/>
            </p:cNvSpPr>
            <p:nvPr/>
          </p:nvSpPr>
          <p:spPr bwMode="auto">
            <a:xfrm>
              <a:off x="2084" y="2275"/>
              <a:ext cx="102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SHORTAGE</a:t>
              </a:r>
            </a:p>
          </p:txBody>
        </p:sp>
        <p:grpSp>
          <p:nvGrpSpPr>
            <p:cNvPr id="394278" name="Group 39"/>
            <p:cNvGrpSpPr>
              <a:grpSpLocks/>
            </p:cNvGrpSpPr>
            <p:nvPr/>
          </p:nvGrpSpPr>
          <p:grpSpPr bwMode="auto">
            <a:xfrm>
              <a:off x="1830" y="2544"/>
              <a:ext cx="1554" cy="269"/>
              <a:chOff x="1830" y="2544"/>
              <a:chExt cx="1554" cy="269"/>
            </a:xfrm>
          </p:grpSpPr>
          <p:sp>
            <p:nvSpPr>
              <p:cNvPr id="394279" name="Line 40"/>
              <p:cNvSpPr>
                <a:spLocks noChangeShapeType="1"/>
              </p:cNvSpPr>
              <p:nvPr/>
            </p:nvSpPr>
            <p:spPr bwMode="auto">
              <a:xfrm>
                <a:off x="1830" y="2544"/>
                <a:ext cx="1554" cy="0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 type="stealth" w="med" len="lg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4280" name="Rectangle 41"/>
              <p:cNvSpPr>
                <a:spLocks noChangeArrowheads="1"/>
              </p:cNvSpPr>
              <p:nvPr/>
            </p:nvSpPr>
            <p:spPr bwMode="auto">
              <a:xfrm>
                <a:off x="2196" y="2563"/>
                <a:ext cx="801" cy="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(300 000)</a:t>
                </a:r>
              </a:p>
            </p:txBody>
          </p:sp>
        </p:grpSp>
      </p:grpSp>
      <p:sp>
        <p:nvSpPr>
          <p:cNvPr id="557098" name="Line 42"/>
          <p:cNvSpPr>
            <a:spLocks noChangeShapeType="1"/>
          </p:cNvSpPr>
          <p:nvPr/>
        </p:nvSpPr>
        <p:spPr bwMode="auto">
          <a:xfrm flipH="1" flipV="1">
            <a:off x="43434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82" name="Text Box 42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57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57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57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91" grpId="0" animBg="1"/>
      <p:bldP spid="557092" grpId="0" animBg="1"/>
      <p:bldP spid="55709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59107" name="Line 3"/>
          <p:cNvSpPr>
            <a:spLocks noChangeShapeType="1"/>
          </p:cNvSpPr>
          <p:nvPr/>
        </p:nvSpPr>
        <p:spPr bwMode="auto">
          <a:xfrm>
            <a:off x="1076325" y="2100263"/>
            <a:ext cx="4610100" cy="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08" name="Line 4"/>
          <p:cNvSpPr>
            <a:spLocks noChangeShapeType="1"/>
          </p:cNvSpPr>
          <p:nvPr/>
        </p:nvSpPr>
        <p:spPr bwMode="auto">
          <a:xfrm>
            <a:off x="2836863" y="2136775"/>
            <a:ext cx="0" cy="3859213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96293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9649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6294" name="Rectangle 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6295" name="Rectangle 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6296" name="Rectangle 9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6297" name="Rectangle 10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6298" name="Rectangle 11"/>
          <p:cNvSpPr>
            <a:spLocks noChangeArrowheads="1"/>
          </p:cNvSpPr>
          <p:nvPr/>
        </p:nvSpPr>
        <p:spPr bwMode="auto">
          <a:xfrm>
            <a:off x="3856038" y="2593975"/>
            <a:ext cx="349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6299" name="Rectangle 12"/>
          <p:cNvSpPr>
            <a:spLocks noChangeArrowheads="1"/>
          </p:cNvSpPr>
          <p:nvPr/>
        </p:nvSpPr>
        <p:spPr bwMode="auto">
          <a:xfrm>
            <a:off x="5380038" y="36385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0" name="Rectangle 13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1" name="Rectangle 14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2" name="Rectangle 15"/>
          <p:cNvSpPr>
            <a:spLocks noChangeArrowheads="1"/>
          </p:cNvSpPr>
          <p:nvPr/>
        </p:nvSpPr>
        <p:spPr bwMode="auto">
          <a:xfrm>
            <a:off x="2540000" y="3587750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3" name="Rectangle 16"/>
          <p:cNvSpPr>
            <a:spLocks noChangeArrowheads="1"/>
          </p:cNvSpPr>
          <p:nvPr/>
        </p:nvSpPr>
        <p:spPr bwMode="auto">
          <a:xfrm>
            <a:off x="4078288" y="2570163"/>
            <a:ext cx="311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6304" name="Rectangle 17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6305" name="Rectangle 18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6306" name="Rectangle 19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6307" name="Group 20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6308" name="Oval 21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09" name="Oval 22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0" name="Oval 23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1" name="Oval 24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2" name="Oval 25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3" name="Oval 26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4" name="Oval 27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5" name="Oval 28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6316" name="Oval 29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6317" name="Rectangle 30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grpSp>
        <p:nvGrpSpPr>
          <p:cNvPr id="3" name="Group 31"/>
          <p:cNvGrpSpPr>
            <a:grpSpLocks/>
          </p:cNvGrpSpPr>
          <p:nvPr/>
        </p:nvGrpSpPr>
        <p:grpSpPr bwMode="auto">
          <a:xfrm>
            <a:off x="2789238" y="1655763"/>
            <a:ext cx="2981325" cy="457200"/>
            <a:chOff x="1757" y="1043"/>
            <a:chExt cx="1878" cy="288"/>
          </a:xfrm>
        </p:grpSpPr>
        <p:sp>
          <p:nvSpPr>
            <p:cNvPr id="396319" name="Rectangle 32"/>
            <p:cNvSpPr>
              <a:spLocks noChangeArrowheads="1"/>
            </p:cNvSpPr>
            <p:nvPr/>
          </p:nvSpPr>
          <p:spPr bwMode="auto">
            <a:xfrm>
              <a:off x="1757" y="1067"/>
              <a:ext cx="2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  <p:sp>
          <p:nvSpPr>
            <p:cNvPr id="396320" name="Rectangle 33"/>
            <p:cNvSpPr>
              <a:spLocks noChangeArrowheads="1"/>
            </p:cNvSpPr>
            <p:nvPr/>
          </p:nvSpPr>
          <p:spPr bwMode="auto">
            <a:xfrm>
              <a:off x="3402" y="1043"/>
              <a:ext cx="23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800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559138" name="Line 34"/>
          <p:cNvSpPr>
            <a:spLocks noChangeShapeType="1"/>
          </p:cNvSpPr>
          <p:nvPr/>
        </p:nvSpPr>
        <p:spPr bwMode="auto">
          <a:xfrm>
            <a:off x="465138" y="2135188"/>
            <a:ext cx="0" cy="890587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39" name="Line 35"/>
          <p:cNvSpPr>
            <a:spLocks noChangeShapeType="1"/>
          </p:cNvSpPr>
          <p:nvPr/>
        </p:nvSpPr>
        <p:spPr bwMode="auto">
          <a:xfrm>
            <a:off x="2819400" y="2286000"/>
            <a:ext cx="1066800" cy="7620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" name="Group 36"/>
          <p:cNvGrpSpPr>
            <a:grpSpLocks/>
          </p:cNvGrpSpPr>
          <p:nvPr/>
        </p:nvGrpSpPr>
        <p:grpSpPr bwMode="auto">
          <a:xfrm>
            <a:off x="2922588" y="1706563"/>
            <a:ext cx="2635250" cy="854075"/>
            <a:chOff x="1841" y="1075"/>
            <a:chExt cx="1660" cy="538"/>
          </a:xfrm>
        </p:grpSpPr>
        <p:sp>
          <p:nvSpPr>
            <p:cNvPr id="396324" name="Line 37"/>
            <p:cNvSpPr>
              <a:spLocks noChangeShapeType="1"/>
            </p:cNvSpPr>
            <p:nvPr/>
          </p:nvSpPr>
          <p:spPr bwMode="auto">
            <a:xfrm>
              <a:off x="1841" y="1322"/>
              <a:ext cx="1660" cy="0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  <a:headEnd type="stealth" w="med" len="lg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6325" name="Rectangle 38"/>
            <p:cNvSpPr>
              <a:spLocks noChangeArrowheads="1"/>
            </p:cNvSpPr>
            <p:nvPr/>
          </p:nvSpPr>
          <p:spPr bwMode="auto">
            <a:xfrm>
              <a:off x="2201" y="1075"/>
              <a:ext cx="8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SURPLUS</a:t>
              </a:r>
            </a:p>
          </p:txBody>
        </p:sp>
        <p:sp>
          <p:nvSpPr>
            <p:cNvPr id="396326" name="Rectangle 39"/>
            <p:cNvSpPr>
              <a:spLocks noChangeArrowheads="1"/>
            </p:cNvSpPr>
            <p:nvPr/>
          </p:nvSpPr>
          <p:spPr bwMode="auto">
            <a:xfrm>
              <a:off x="2244" y="1363"/>
              <a:ext cx="80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(330 000)</a:t>
              </a:r>
            </a:p>
          </p:txBody>
        </p:sp>
      </p:grpSp>
      <p:sp>
        <p:nvSpPr>
          <p:cNvPr id="559144" name="Rectangle 40"/>
          <p:cNvSpPr>
            <a:spLocks noChangeArrowheads="1"/>
          </p:cNvSpPr>
          <p:nvPr/>
        </p:nvSpPr>
        <p:spPr bwMode="auto">
          <a:xfrm>
            <a:off x="530225" y="1800225"/>
            <a:ext cx="528638" cy="528638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59145" name="Line 41"/>
          <p:cNvSpPr>
            <a:spLocks noChangeShapeType="1"/>
          </p:cNvSpPr>
          <p:nvPr/>
        </p:nvSpPr>
        <p:spPr bwMode="auto">
          <a:xfrm flipH="1">
            <a:off x="4419600" y="2286000"/>
            <a:ext cx="1295400" cy="7620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9146" name="Line 42"/>
          <p:cNvSpPr>
            <a:spLocks noChangeShapeType="1"/>
          </p:cNvSpPr>
          <p:nvPr/>
        </p:nvSpPr>
        <p:spPr bwMode="auto">
          <a:xfrm flipV="1">
            <a:off x="5676900" y="2154238"/>
            <a:ext cx="0" cy="3808412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30" name="Text Box 1066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59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59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5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59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59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9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9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9107" grpId="0" animBg="1"/>
      <p:bldP spid="559108" grpId="0" animBg="1"/>
      <p:bldP spid="559138" grpId="0" animBg="1"/>
      <p:bldP spid="559139" grpId="0" animBg="1"/>
      <p:bldP spid="559144" grpId="0" animBg="1" autoUpdateAnimBg="0"/>
      <p:bldP spid="559145" grpId="0" animBg="1"/>
      <p:bldP spid="55914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ChangeArrowheads="1"/>
          </p:cNvSpPr>
          <p:nvPr/>
        </p:nvSpPr>
        <p:spPr bwMode="auto">
          <a:xfrm>
            <a:off x="1084263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aphicFrame>
        <p:nvGraphicFramePr>
          <p:cNvPr id="398339" name="Object 2"/>
          <p:cNvGraphicFramePr>
            <a:graphicFrameLocks/>
          </p:cNvGraphicFramePr>
          <p:nvPr/>
        </p:nvGraphicFramePr>
        <p:xfrm>
          <a:off x="479425" y="266700"/>
          <a:ext cx="7856538" cy="6405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8377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9425" y="266700"/>
                        <a:ext cx="7856538" cy="6405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8340" name="Rectangle 4"/>
          <p:cNvSpPr>
            <a:spLocks noChangeArrowheads="1"/>
          </p:cNvSpPr>
          <p:nvPr/>
        </p:nvSpPr>
        <p:spPr bwMode="auto">
          <a:xfrm>
            <a:off x="2798763" y="1693863"/>
            <a:ext cx="349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8341" name="Rectangle 5"/>
          <p:cNvSpPr>
            <a:spLocks noChangeArrowheads="1"/>
          </p:cNvSpPr>
          <p:nvPr/>
        </p:nvSpPr>
        <p:spPr bwMode="auto">
          <a:xfrm>
            <a:off x="5422900" y="1655763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561158" name="Rectangle 6"/>
          <p:cNvSpPr>
            <a:spLocks noChangeArrowheads="1"/>
          </p:cNvSpPr>
          <p:nvPr/>
        </p:nvSpPr>
        <p:spPr bwMode="auto">
          <a:xfrm>
            <a:off x="3868738" y="6005513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800" i="1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43" name="Line 7"/>
          <p:cNvSpPr>
            <a:spLocks noChangeShapeType="1"/>
          </p:cNvSpPr>
          <p:nvPr/>
        </p:nvSpPr>
        <p:spPr bwMode="auto">
          <a:xfrm flipV="1">
            <a:off x="28956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4" name="Line 8"/>
          <p:cNvSpPr>
            <a:spLocks noChangeShapeType="1"/>
          </p:cNvSpPr>
          <p:nvPr/>
        </p:nvSpPr>
        <p:spPr bwMode="auto">
          <a:xfrm flipH="1" flipV="1">
            <a:off x="4343400" y="3124200"/>
            <a:ext cx="990600" cy="685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5" name="Line 9"/>
          <p:cNvSpPr>
            <a:spLocks noChangeShapeType="1"/>
          </p:cNvSpPr>
          <p:nvPr/>
        </p:nvSpPr>
        <p:spPr bwMode="auto">
          <a:xfrm>
            <a:off x="2819400" y="2286000"/>
            <a:ext cx="1066800" cy="76200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6" name="Line 10"/>
          <p:cNvSpPr>
            <a:spLocks noChangeShapeType="1"/>
          </p:cNvSpPr>
          <p:nvPr/>
        </p:nvSpPr>
        <p:spPr bwMode="auto">
          <a:xfrm flipH="1">
            <a:off x="4419600" y="2286000"/>
            <a:ext cx="1295400" cy="76200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3" name="Line 11"/>
          <p:cNvSpPr>
            <a:spLocks noChangeShapeType="1"/>
          </p:cNvSpPr>
          <p:nvPr/>
        </p:nvSpPr>
        <p:spPr bwMode="auto">
          <a:xfrm>
            <a:off x="1103313" y="3054350"/>
            <a:ext cx="2974975" cy="0"/>
          </a:xfrm>
          <a:prstGeom prst="line">
            <a:avLst/>
          </a:prstGeom>
          <a:noFill/>
          <a:ln w="1905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4" name="Line 12"/>
          <p:cNvSpPr>
            <a:spLocks noChangeShapeType="1"/>
          </p:cNvSpPr>
          <p:nvPr/>
        </p:nvSpPr>
        <p:spPr bwMode="auto">
          <a:xfrm>
            <a:off x="4129088" y="3173413"/>
            <a:ext cx="0" cy="2789237"/>
          </a:xfrm>
          <a:prstGeom prst="line">
            <a:avLst/>
          </a:prstGeom>
          <a:noFill/>
          <a:ln w="1905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1165" name="Rectangle 13"/>
          <p:cNvSpPr>
            <a:spLocks noChangeArrowheads="1"/>
          </p:cNvSpPr>
          <p:nvPr/>
        </p:nvSpPr>
        <p:spPr bwMode="auto">
          <a:xfrm>
            <a:off x="493713" y="2778125"/>
            <a:ext cx="565150" cy="528638"/>
          </a:xfrm>
          <a:prstGeom prst="rect">
            <a:avLst/>
          </a:prstGeom>
          <a:noFill/>
          <a:ln w="381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pSp>
        <p:nvGrpSpPr>
          <p:cNvPr id="398350" name="Group 14"/>
          <p:cNvGrpSpPr>
            <a:grpSpLocks/>
          </p:cNvGrpSpPr>
          <p:nvPr/>
        </p:nvGrpSpPr>
        <p:grpSpPr bwMode="auto">
          <a:xfrm>
            <a:off x="838200" y="2206625"/>
            <a:ext cx="14288" cy="1690688"/>
            <a:chOff x="528" y="1390"/>
            <a:chExt cx="9" cy="1065"/>
          </a:xfrm>
        </p:grpSpPr>
        <p:sp>
          <p:nvSpPr>
            <p:cNvPr id="398351" name="Line 15"/>
            <p:cNvSpPr>
              <a:spLocks noChangeShapeType="1"/>
            </p:cNvSpPr>
            <p:nvPr/>
          </p:nvSpPr>
          <p:spPr bwMode="auto">
            <a:xfrm>
              <a:off x="528" y="2064"/>
              <a:ext cx="0" cy="391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8352" name="Line 16"/>
            <p:cNvSpPr>
              <a:spLocks noChangeShapeType="1"/>
            </p:cNvSpPr>
            <p:nvPr/>
          </p:nvSpPr>
          <p:spPr bwMode="auto">
            <a:xfrm>
              <a:off x="537" y="1390"/>
              <a:ext cx="0" cy="349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8353" name="Rectangle 1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8354" name="Rectangle 1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98355" name="Rectangle 20"/>
          <p:cNvSpPr>
            <a:spLocks noChangeArrowheads="1"/>
          </p:cNvSpPr>
          <p:nvPr/>
        </p:nvSpPr>
        <p:spPr bwMode="auto">
          <a:xfrm>
            <a:off x="3184525" y="6507163"/>
            <a:ext cx="28241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Quantity (tonnes: 000s)</a:t>
            </a:r>
          </a:p>
        </p:txBody>
      </p:sp>
      <p:sp>
        <p:nvSpPr>
          <p:cNvPr id="398356" name="Rectangle 21"/>
          <p:cNvSpPr>
            <a:spLocks noChangeArrowheads="1"/>
          </p:cNvSpPr>
          <p:nvPr/>
        </p:nvSpPr>
        <p:spPr bwMode="auto">
          <a:xfrm>
            <a:off x="1944688" y="7048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57" name="Rectangle 22"/>
          <p:cNvSpPr>
            <a:spLocks noChangeArrowheads="1"/>
          </p:cNvSpPr>
          <p:nvPr/>
        </p:nvSpPr>
        <p:spPr bwMode="auto">
          <a:xfrm>
            <a:off x="5380038" y="36385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8358" name="Rectangle 23"/>
          <p:cNvSpPr>
            <a:spLocks noChangeArrowheads="1"/>
          </p:cNvSpPr>
          <p:nvPr/>
        </p:nvSpPr>
        <p:spPr bwMode="auto">
          <a:xfrm>
            <a:off x="7156450" y="4591050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59" name="Rectangle 24"/>
          <p:cNvSpPr>
            <a:spLocks noChangeArrowheads="1"/>
          </p:cNvSpPr>
          <p:nvPr/>
        </p:nvSpPr>
        <p:spPr bwMode="auto">
          <a:xfrm>
            <a:off x="1692275" y="4541838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60" name="Rectangle 25"/>
          <p:cNvSpPr>
            <a:spLocks noChangeArrowheads="1"/>
          </p:cNvSpPr>
          <p:nvPr/>
        </p:nvSpPr>
        <p:spPr bwMode="auto">
          <a:xfrm>
            <a:off x="2540000" y="3587750"/>
            <a:ext cx="325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8361" name="Rectangle 26"/>
          <p:cNvSpPr>
            <a:spLocks noChangeArrowheads="1"/>
          </p:cNvSpPr>
          <p:nvPr/>
        </p:nvSpPr>
        <p:spPr bwMode="auto">
          <a:xfrm>
            <a:off x="6916738" y="703263"/>
            <a:ext cx="325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398362" name="Rectangle 27"/>
          <p:cNvSpPr>
            <a:spLocks noChangeArrowheads="1"/>
          </p:cNvSpPr>
          <p:nvPr/>
        </p:nvSpPr>
        <p:spPr bwMode="auto">
          <a:xfrm>
            <a:off x="7067550" y="1249363"/>
            <a:ext cx="960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Supply</a:t>
            </a:r>
          </a:p>
        </p:txBody>
      </p:sp>
      <p:sp>
        <p:nvSpPr>
          <p:cNvPr id="398363" name="Rectangle 28"/>
          <p:cNvSpPr>
            <a:spLocks noChangeArrowheads="1"/>
          </p:cNvSpPr>
          <p:nvPr/>
        </p:nvSpPr>
        <p:spPr bwMode="auto">
          <a:xfrm>
            <a:off x="6899275" y="5287963"/>
            <a:ext cx="11445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398364" name="Group 29"/>
          <p:cNvGrpSpPr>
            <a:grpSpLocks/>
          </p:cNvGrpSpPr>
          <p:nvPr/>
        </p:nvGrpSpPr>
        <p:grpSpPr bwMode="auto">
          <a:xfrm>
            <a:off x="1892300" y="1058863"/>
            <a:ext cx="5368925" cy="4017962"/>
            <a:chOff x="1192" y="667"/>
            <a:chExt cx="3382" cy="2531"/>
          </a:xfrm>
        </p:grpSpPr>
        <p:sp>
          <p:nvSpPr>
            <p:cNvPr id="398365" name="Oval 30"/>
            <p:cNvSpPr>
              <a:spLocks noChangeArrowheads="1"/>
            </p:cNvSpPr>
            <p:nvPr/>
          </p:nvSpPr>
          <p:spPr bwMode="auto">
            <a:xfrm>
              <a:off x="1193" y="66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6" name="Oval 31"/>
            <p:cNvSpPr>
              <a:spLocks noChangeArrowheads="1"/>
            </p:cNvSpPr>
            <p:nvPr/>
          </p:nvSpPr>
          <p:spPr bwMode="auto">
            <a:xfrm>
              <a:off x="1743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7" name="Oval 32"/>
            <p:cNvSpPr>
              <a:spLocks noChangeArrowheads="1"/>
            </p:cNvSpPr>
            <p:nvPr/>
          </p:nvSpPr>
          <p:spPr bwMode="auto">
            <a:xfrm>
              <a:off x="2570" y="1900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8" name="Oval 33"/>
            <p:cNvSpPr>
              <a:spLocks noChangeArrowheads="1"/>
            </p:cNvSpPr>
            <p:nvPr/>
          </p:nvSpPr>
          <p:spPr bwMode="auto">
            <a:xfrm>
              <a:off x="3535" y="1291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69" name="Oval 34"/>
            <p:cNvSpPr>
              <a:spLocks noChangeArrowheads="1"/>
            </p:cNvSpPr>
            <p:nvPr/>
          </p:nvSpPr>
          <p:spPr bwMode="auto">
            <a:xfrm>
              <a:off x="4500" y="667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0" name="Oval 35"/>
            <p:cNvSpPr>
              <a:spLocks noChangeArrowheads="1"/>
            </p:cNvSpPr>
            <p:nvPr/>
          </p:nvSpPr>
          <p:spPr bwMode="auto">
            <a:xfrm>
              <a:off x="1192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1" name="Oval 36"/>
            <p:cNvSpPr>
              <a:spLocks noChangeArrowheads="1"/>
            </p:cNvSpPr>
            <p:nvPr/>
          </p:nvSpPr>
          <p:spPr bwMode="auto">
            <a:xfrm>
              <a:off x="1743" y="2508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2" name="Oval 37"/>
            <p:cNvSpPr>
              <a:spLocks noChangeArrowheads="1"/>
            </p:cNvSpPr>
            <p:nvPr/>
          </p:nvSpPr>
          <p:spPr bwMode="auto">
            <a:xfrm>
              <a:off x="3397" y="2516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398373" name="Oval 38"/>
            <p:cNvSpPr>
              <a:spLocks noChangeArrowheads="1"/>
            </p:cNvSpPr>
            <p:nvPr/>
          </p:nvSpPr>
          <p:spPr bwMode="auto">
            <a:xfrm>
              <a:off x="4500" y="3124"/>
              <a:ext cx="74" cy="74"/>
            </a:xfrm>
            <a:prstGeom prst="ellipse">
              <a:avLst/>
            </a:prstGeom>
            <a:solidFill>
              <a:srgbClr val="66CCFF"/>
            </a:solidFill>
            <a:ln w="2857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398374" name="Rectangle 39"/>
          <p:cNvSpPr>
            <a:spLocks noChangeArrowheads="1"/>
          </p:cNvSpPr>
          <p:nvPr/>
        </p:nvSpPr>
        <p:spPr bwMode="auto">
          <a:xfrm rot="-5400000">
            <a:off x="-1035843" y="3118644"/>
            <a:ext cx="24717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latin typeface="Arial" panose="020B0604020202020204" pitchFamily="34" charset="0"/>
              </a:rPr>
              <a:t>Price (pence per kg)</a:t>
            </a:r>
          </a:p>
        </p:txBody>
      </p:sp>
      <p:sp>
        <p:nvSpPr>
          <p:cNvPr id="398375" name="Text Box 39"/>
          <p:cNvSpPr txBox="1">
            <a:spLocks noChangeArrowheads="1"/>
          </p:cNvSpPr>
          <p:nvPr/>
        </p:nvSpPr>
        <p:spPr bwMode="auto">
          <a:xfrm>
            <a:off x="0" y="0"/>
            <a:ext cx="9144000" cy="6286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The determination of market equilibrium</a:t>
            </a:r>
            <a: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  <a:t> </a:t>
            </a:r>
            <a:br>
              <a:rPr lang="en-GB" altLang="en-US" sz="20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1800" b="1">
                <a:solidFill>
                  <a:srgbClr val="003B3A"/>
                </a:solidFill>
                <a:latin typeface="Arial" panose="020B0604020202020204" pitchFamily="34" charset="0"/>
              </a:rPr>
              <a:t>(potatoes: monthly)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61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61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61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1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158" grpId="0" autoUpdateAnimBg="0"/>
      <p:bldP spid="561163" grpId="0" animBg="1"/>
      <p:bldP spid="561164" grpId="0" animBg="1"/>
      <p:bldP spid="561165" grpId="0" animBg="1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038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movement along the supply curve and the new demand curve</a:t>
            </a:r>
          </a:p>
        </p:txBody>
      </p:sp>
      <p:sp>
        <p:nvSpPr>
          <p:cNvPr id="400390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5" grpId="0" build="p" bldLvl="2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7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2438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2439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2440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1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2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3" name="Line 11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4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6" name="Oval 14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7" name="Rectangle 15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8" name="Rectangle 16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9" name="Rectangle 17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2450" name="Rectangle 18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51" name="Rectangle 19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2452" name="AutoShape 20"/>
          <p:cNvSpPr>
            <a:spLocks noChangeArrowheads="1"/>
          </p:cNvSpPr>
          <p:nvPr/>
        </p:nvSpPr>
        <p:spPr bwMode="auto">
          <a:xfrm>
            <a:off x="6440488" y="2570163"/>
            <a:ext cx="2214562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Initial equilibrium at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g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402453" name="Text Box 21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102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3" name="Rectangle 102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4" name="Rectangle 1028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5" name="Rectangle 1029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4486" name="Rectangle 1030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4487" name="Rectangle 1031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4488" name="Line 1032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Line 1033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Line 1034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Line 1035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2" name="Line 103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3" name="Line 1037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4" name="Rectangle 1038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5" name="Rectangle 1039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6" name="Rectangle 1040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4497" name="Rectangle 1041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8" name="Rectangle 1042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4499" name="Line 1043"/>
          <p:cNvSpPr>
            <a:spLocks noChangeShapeType="1"/>
          </p:cNvSpPr>
          <p:nvPr/>
        </p:nvSpPr>
        <p:spPr bwMode="auto">
          <a:xfrm>
            <a:off x="2514600" y="21336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0" name="Line 1044"/>
          <p:cNvSpPr>
            <a:spLocks noChangeShapeType="1"/>
          </p:cNvSpPr>
          <p:nvPr/>
        </p:nvSpPr>
        <p:spPr bwMode="auto">
          <a:xfrm>
            <a:off x="5181600" y="47244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1" name="Oval 1045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2" name="Text Box 1046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3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6534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6535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6536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7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8" name="Line 10"/>
          <p:cNvSpPr>
            <a:spLocks noChangeShapeType="1"/>
          </p:cNvSpPr>
          <p:nvPr/>
        </p:nvSpPr>
        <p:spPr bwMode="auto">
          <a:xfrm>
            <a:off x="2971800" y="990600"/>
            <a:ext cx="41148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9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0" name="Line 12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1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2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4" name="Rectangle 16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5" name="Rectangle 17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6546" name="Rectangle 18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7" name="Rectangle 19"/>
          <p:cNvSpPr>
            <a:spLocks noChangeArrowheads="1"/>
          </p:cNvSpPr>
          <p:nvPr/>
        </p:nvSpPr>
        <p:spPr bwMode="auto">
          <a:xfrm>
            <a:off x="7097713" y="48307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48" name="Rectangle 20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06549" name="Line 21"/>
          <p:cNvSpPr>
            <a:spLocks noChangeShapeType="1"/>
          </p:cNvSpPr>
          <p:nvPr/>
        </p:nvSpPr>
        <p:spPr bwMode="auto">
          <a:xfrm>
            <a:off x="2514600" y="21336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0" name="Line 22"/>
          <p:cNvSpPr>
            <a:spLocks noChangeShapeType="1"/>
          </p:cNvSpPr>
          <p:nvPr/>
        </p:nvSpPr>
        <p:spPr bwMode="auto">
          <a:xfrm>
            <a:off x="5181600" y="4724400"/>
            <a:ext cx="1447800" cy="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1" name="Oval 23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52" name="Text Box 24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7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1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8582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8583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8584" name="Line 8"/>
          <p:cNvSpPr>
            <a:spLocks noChangeShapeType="1"/>
          </p:cNvSpPr>
          <p:nvPr/>
        </p:nvSpPr>
        <p:spPr bwMode="auto">
          <a:xfrm flipV="1">
            <a:off x="2590800" y="12192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5" name="Line 9"/>
          <p:cNvSpPr>
            <a:spLocks noChangeShapeType="1"/>
          </p:cNvSpPr>
          <p:nvPr/>
        </p:nvSpPr>
        <p:spPr bwMode="auto">
          <a:xfrm>
            <a:off x="1828800" y="16002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6" name="Line 10"/>
          <p:cNvSpPr>
            <a:spLocks noChangeShapeType="1"/>
          </p:cNvSpPr>
          <p:nvPr/>
        </p:nvSpPr>
        <p:spPr bwMode="auto">
          <a:xfrm>
            <a:off x="2971800" y="990600"/>
            <a:ext cx="41148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7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0480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8" name="Line 12"/>
          <p:cNvSpPr>
            <a:spLocks noChangeShapeType="1"/>
          </p:cNvSpPr>
          <p:nvPr/>
        </p:nvSpPr>
        <p:spPr bwMode="auto">
          <a:xfrm>
            <a:off x="4114800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9" name="Line 13"/>
          <p:cNvSpPr>
            <a:spLocks noChangeShapeType="1"/>
          </p:cNvSpPr>
          <p:nvPr/>
        </p:nvSpPr>
        <p:spPr bwMode="auto">
          <a:xfrm>
            <a:off x="4114800" y="3733800"/>
            <a:ext cx="17526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0" name="Line 14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1" name="Line 1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2" name="Rectangle 16"/>
          <p:cNvSpPr>
            <a:spLocks noChangeArrowheads="1"/>
          </p:cNvSpPr>
          <p:nvPr/>
        </p:nvSpPr>
        <p:spPr bwMode="auto">
          <a:xfrm>
            <a:off x="4572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93" name="Rectangle 17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94" name="Line 18"/>
          <p:cNvSpPr>
            <a:spLocks noChangeShapeType="1"/>
          </p:cNvSpPr>
          <p:nvPr/>
        </p:nvSpPr>
        <p:spPr bwMode="auto">
          <a:xfrm flipV="1">
            <a:off x="228600" y="2895600"/>
            <a:ext cx="0" cy="8382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5" name="Line 19"/>
          <p:cNvSpPr>
            <a:spLocks noChangeShapeType="1"/>
          </p:cNvSpPr>
          <p:nvPr/>
        </p:nvSpPr>
        <p:spPr bwMode="auto">
          <a:xfrm>
            <a:off x="4114800" y="6629400"/>
            <a:ext cx="838200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6" name="Line 20"/>
          <p:cNvSpPr>
            <a:spLocks noChangeShapeType="1"/>
          </p:cNvSpPr>
          <p:nvPr/>
        </p:nvSpPr>
        <p:spPr bwMode="auto">
          <a:xfrm flipV="1">
            <a:off x="4419600" y="3124200"/>
            <a:ext cx="457200" cy="533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7" name="Line 21"/>
          <p:cNvSpPr>
            <a:spLocks noChangeShapeType="1"/>
          </p:cNvSpPr>
          <p:nvPr/>
        </p:nvSpPr>
        <p:spPr bwMode="auto">
          <a:xfrm flipH="1" flipV="1">
            <a:off x="5029200" y="3124200"/>
            <a:ext cx="533400" cy="533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8" name="Rectangle 22"/>
          <p:cNvSpPr>
            <a:spLocks noChangeArrowheads="1"/>
          </p:cNvSpPr>
          <p:nvPr/>
        </p:nvSpPr>
        <p:spPr bwMode="auto">
          <a:xfrm>
            <a:off x="6400800" y="868363"/>
            <a:ext cx="3873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408599" name="Rectangle 23"/>
          <p:cNvSpPr>
            <a:spLocks noChangeArrowheads="1"/>
          </p:cNvSpPr>
          <p:nvPr/>
        </p:nvSpPr>
        <p:spPr bwMode="auto">
          <a:xfrm>
            <a:off x="39465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grpSp>
        <p:nvGrpSpPr>
          <p:cNvPr id="408600" name="Group 24"/>
          <p:cNvGrpSpPr>
            <a:grpSpLocks/>
          </p:cNvGrpSpPr>
          <p:nvPr/>
        </p:nvGrpSpPr>
        <p:grpSpPr bwMode="auto">
          <a:xfrm>
            <a:off x="5699125" y="3260725"/>
            <a:ext cx="354013" cy="523875"/>
            <a:chOff x="3590" y="2054"/>
            <a:chExt cx="223" cy="330"/>
          </a:xfrm>
        </p:grpSpPr>
        <p:sp>
          <p:nvSpPr>
            <p:cNvPr id="408601" name="Oval 25"/>
            <p:cNvSpPr>
              <a:spLocks noChangeArrowheads="1"/>
            </p:cNvSpPr>
            <p:nvPr/>
          </p:nvSpPr>
          <p:spPr bwMode="auto">
            <a:xfrm>
              <a:off x="3664" y="2320"/>
              <a:ext cx="64" cy="64"/>
            </a:xfrm>
            <a:prstGeom prst="ellipse">
              <a:avLst/>
            </a:prstGeom>
            <a:solidFill>
              <a:srgbClr val="99CC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8602" name="Rectangle 26"/>
            <p:cNvSpPr>
              <a:spLocks noChangeArrowheads="1"/>
            </p:cNvSpPr>
            <p:nvPr/>
          </p:nvSpPr>
          <p:spPr bwMode="auto">
            <a:xfrm>
              <a:off x="3590" y="205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h</a:t>
              </a:r>
            </a:p>
          </p:txBody>
        </p:sp>
      </p:grpSp>
      <p:sp>
        <p:nvSpPr>
          <p:cNvPr id="408603" name="Rectangle 27"/>
          <p:cNvSpPr>
            <a:spLocks noChangeArrowheads="1"/>
          </p:cNvSpPr>
          <p:nvPr/>
        </p:nvSpPr>
        <p:spPr bwMode="auto">
          <a:xfrm>
            <a:off x="5954713" y="54403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604" name="Rectangle 28"/>
          <p:cNvSpPr>
            <a:spLocks noChangeArrowheads="1"/>
          </p:cNvSpPr>
          <p:nvPr/>
        </p:nvSpPr>
        <p:spPr bwMode="auto">
          <a:xfrm>
            <a:off x="7097713" y="483076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605" name="Oval 29"/>
          <p:cNvSpPr>
            <a:spLocks noChangeArrowheads="1"/>
          </p:cNvSpPr>
          <p:nvPr/>
        </p:nvSpPr>
        <p:spPr bwMode="auto">
          <a:xfrm>
            <a:off x="4064000" y="370046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6" name="Line 30"/>
          <p:cNvSpPr>
            <a:spLocks noChangeShapeType="1"/>
          </p:cNvSpPr>
          <p:nvPr/>
        </p:nvSpPr>
        <p:spPr bwMode="auto">
          <a:xfrm>
            <a:off x="4945063" y="2819400"/>
            <a:ext cx="0" cy="312420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7" name="Line 31"/>
          <p:cNvSpPr>
            <a:spLocks noChangeShapeType="1"/>
          </p:cNvSpPr>
          <p:nvPr/>
        </p:nvSpPr>
        <p:spPr bwMode="auto">
          <a:xfrm flipH="1">
            <a:off x="1066800" y="2836863"/>
            <a:ext cx="3886200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8" name="Rectangle 32"/>
          <p:cNvSpPr>
            <a:spLocks noChangeArrowheads="1"/>
          </p:cNvSpPr>
          <p:nvPr/>
        </p:nvSpPr>
        <p:spPr bwMode="auto">
          <a:xfrm>
            <a:off x="457200" y="2574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609" name="Rectangle 33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408610" name="Group 34"/>
          <p:cNvGrpSpPr>
            <a:grpSpLocks/>
          </p:cNvGrpSpPr>
          <p:nvPr/>
        </p:nvGrpSpPr>
        <p:grpSpPr bwMode="auto">
          <a:xfrm>
            <a:off x="4776788" y="2270125"/>
            <a:ext cx="252412" cy="617538"/>
            <a:chOff x="3014" y="1430"/>
            <a:chExt cx="159" cy="389"/>
          </a:xfrm>
        </p:grpSpPr>
        <p:sp>
          <p:nvSpPr>
            <p:cNvPr id="408611" name="Oval 35"/>
            <p:cNvSpPr>
              <a:spLocks noChangeArrowheads="1"/>
            </p:cNvSpPr>
            <p:nvPr/>
          </p:nvSpPr>
          <p:spPr bwMode="auto">
            <a:xfrm>
              <a:off x="3088" y="1755"/>
              <a:ext cx="64" cy="64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rgbClr val="8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8612" name="Rectangle 36"/>
            <p:cNvSpPr>
              <a:spLocks noChangeArrowheads="1"/>
            </p:cNvSpPr>
            <p:nvPr/>
          </p:nvSpPr>
          <p:spPr bwMode="auto">
            <a:xfrm>
              <a:off x="3014" y="1430"/>
              <a:ext cx="15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i</a:t>
              </a:r>
            </a:p>
          </p:txBody>
        </p:sp>
      </p:grpSp>
      <p:sp>
        <p:nvSpPr>
          <p:cNvPr id="408613" name="AutoShape 37"/>
          <p:cNvSpPr>
            <a:spLocks noChangeArrowheads="1"/>
          </p:cNvSpPr>
          <p:nvPr/>
        </p:nvSpPr>
        <p:spPr bwMode="auto">
          <a:xfrm>
            <a:off x="6619875" y="2371725"/>
            <a:ext cx="2214563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rgbClr val="A50021"/>
                </a:solidFill>
                <a:latin typeface="Arial" panose="020B0604020202020204" pitchFamily="34" charset="0"/>
              </a:rPr>
              <a:t>New equilibrium at point </a:t>
            </a:r>
            <a:r>
              <a:rPr lang="en-GB" altLang="en-US" sz="1900" i="1">
                <a:solidFill>
                  <a:srgbClr val="A50021"/>
                </a:solidFill>
                <a:latin typeface="Arial" panose="020B0604020202020204" pitchFamily="34" charset="0"/>
              </a:rPr>
              <a:t>i</a:t>
            </a:r>
            <a:endParaRPr lang="en-GB" altLang="en-US" sz="1900">
              <a:solidFill>
                <a:srgbClr val="A50021"/>
              </a:solidFill>
              <a:latin typeface="Arial" panose="020B0604020202020204" pitchFamily="34" charset="0"/>
            </a:endParaRPr>
          </a:p>
        </p:txBody>
      </p:sp>
      <p:sp>
        <p:nvSpPr>
          <p:cNvPr id="408614" name="Text Box 38"/>
          <p:cNvSpPr txBox="1">
            <a:spLocks noChangeArrowheads="1"/>
          </p:cNvSpPr>
          <p:nvPr/>
        </p:nvSpPr>
        <p:spPr bwMode="auto">
          <a:xfrm>
            <a:off x="0" y="127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Effect of a shift in the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8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8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8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8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08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8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8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8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08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408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08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0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89" grpId="0" animBg="1"/>
      <p:bldP spid="408594" grpId="0" animBg="1"/>
      <p:bldP spid="408595" grpId="0" animBg="1"/>
      <p:bldP spid="408596" grpId="0" animBg="1"/>
      <p:bldP spid="408597" grpId="0" animBg="1"/>
      <p:bldP spid="408606" grpId="0" animBg="1"/>
      <p:bldP spid="408607" grpId="0" animBg="1"/>
      <p:bldP spid="408608" grpId="0" autoUpdateAnimBg="0"/>
      <p:bldP spid="408609" grpId="0" autoUpdateAnimBg="0"/>
      <p:bldP spid="408613" grpId="0" animBg="1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062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10630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  <p:sp>
        <p:nvSpPr>
          <p:cNvPr id="410631" name="Rectangle 5"/>
          <p:cNvSpPr>
            <a:spLocks noChangeArrowheads="1"/>
          </p:cNvSpPr>
          <p:nvPr/>
        </p:nvSpPr>
        <p:spPr bwMode="auto">
          <a:xfrm>
            <a:off x="301625" y="1524000"/>
            <a:ext cx="8534400" cy="169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8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movement along the supply curve and the new demand curve</a:t>
            </a:r>
            <a:endParaRPr lang="en-GB" altLang="en-US"/>
          </a:p>
        </p:txBody>
      </p:sp>
      <p:sp>
        <p:nvSpPr>
          <p:cNvPr id="410632" name="Rectangle 5"/>
          <p:cNvSpPr>
            <a:spLocks noChangeArrowheads="1"/>
          </p:cNvSpPr>
          <p:nvPr/>
        </p:nvSpPr>
        <p:spPr bwMode="auto">
          <a:xfrm>
            <a:off x="301625" y="3398838"/>
            <a:ext cx="853440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Effects of shifts in the supply curve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/>
              <a:t>movement along demand curve and new supply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0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06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32" grpId="0" build="p" bldLvl="2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2678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2679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2680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1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2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3" name="Line 11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4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6" name="Oval 14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7" name="Rectangle 15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88" name="Rectangle 16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89" name="Rectangle 17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2690" name="Rectangle 18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2691" name="Rectangle 19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2692" name="AutoShape 20"/>
          <p:cNvSpPr>
            <a:spLocks noChangeArrowheads="1"/>
          </p:cNvSpPr>
          <p:nvPr/>
        </p:nvSpPr>
        <p:spPr bwMode="auto">
          <a:xfrm>
            <a:off x="6662738" y="3195638"/>
            <a:ext cx="2214562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Initial equilibrium at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g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412693" name="Text Box 21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5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4726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4727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4728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9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0" name="Line 10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1" name="Line 11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2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3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4" name="Oval 14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5" name="Rectangle 15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36" name="Rectangle 16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37" name="Line 17"/>
          <p:cNvSpPr>
            <a:spLocks noChangeShapeType="1"/>
          </p:cNvSpPr>
          <p:nvPr/>
        </p:nvSpPr>
        <p:spPr bwMode="auto">
          <a:xfrm>
            <a:off x="5410200" y="19812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8" name="Line 18"/>
          <p:cNvSpPr>
            <a:spLocks noChangeShapeType="1"/>
          </p:cNvSpPr>
          <p:nvPr/>
        </p:nvSpPr>
        <p:spPr bwMode="auto">
          <a:xfrm>
            <a:off x="2514600" y="47244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9" name="Rectangle 19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4740" name="Rectangle 20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4741" name="Rectangle 21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4742" name="Text Box 22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3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6774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6775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6776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7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8" name="Line 10"/>
          <p:cNvSpPr>
            <a:spLocks noChangeShapeType="1"/>
          </p:cNvSpPr>
          <p:nvPr/>
        </p:nvSpPr>
        <p:spPr bwMode="auto">
          <a:xfrm flipH="1">
            <a:off x="1905000" y="1066800"/>
            <a:ext cx="4114800" cy="38862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9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0" name="Line 12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1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2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3" name="Oval 15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4" name="Rectangle 16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85" name="Rectangle 17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86" name="Line 18"/>
          <p:cNvSpPr>
            <a:spLocks noChangeShapeType="1"/>
          </p:cNvSpPr>
          <p:nvPr/>
        </p:nvSpPr>
        <p:spPr bwMode="auto">
          <a:xfrm>
            <a:off x="5410200" y="19812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7" name="Line 19"/>
          <p:cNvSpPr>
            <a:spLocks noChangeShapeType="1"/>
          </p:cNvSpPr>
          <p:nvPr/>
        </p:nvSpPr>
        <p:spPr bwMode="auto">
          <a:xfrm>
            <a:off x="2514600" y="4724400"/>
            <a:ext cx="1066800" cy="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8" name="Rectangle 20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6789" name="Rectangle 21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6790" name="Rectangle 22"/>
          <p:cNvSpPr>
            <a:spLocks noChangeArrowheads="1"/>
          </p:cNvSpPr>
          <p:nvPr/>
        </p:nvSpPr>
        <p:spPr bwMode="auto">
          <a:xfrm>
            <a:off x="5962650" y="7159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16791" name="Rectangle 23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416792" name="Text Box 24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1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1" name="Rectangle 5"/>
          <p:cNvSpPr>
            <a:spLocks noChangeArrowheads="1"/>
          </p:cNvSpPr>
          <p:nvPr/>
        </p:nvSpPr>
        <p:spPr bwMode="auto">
          <a:xfrm>
            <a:off x="685800" y="487363"/>
            <a:ext cx="338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8822" name="Rectangle 6"/>
          <p:cNvSpPr>
            <a:spLocks noChangeArrowheads="1"/>
          </p:cNvSpPr>
          <p:nvPr/>
        </p:nvSpPr>
        <p:spPr bwMode="auto">
          <a:xfrm>
            <a:off x="7985125" y="6049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18823" name="Rectangle 7"/>
          <p:cNvSpPr>
            <a:spLocks noChangeArrowheads="1"/>
          </p:cNvSpPr>
          <p:nvPr/>
        </p:nvSpPr>
        <p:spPr bwMode="auto">
          <a:xfrm>
            <a:off x="746125" y="59737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8824" name="Line 8"/>
          <p:cNvSpPr>
            <a:spLocks noChangeShapeType="1"/>
          </p:cNvSpPr>
          <p:nvPr/>
        </p:nvSpPr>
        <p:spPr bwMode="auto">
          <a:xfrm flipH="1" flipV="1">
            <a:off x="2667000" y="1143000"/>
            <a:ext cx="3810000" cy="4267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5" name="Line 9"/>
          <p:cNvSpPr>
            <a:spLocks noChangeShapeType="1"/>
          </p:cNvSpPr>
          <p:nvPr/>
        </p:nvSpPr>
        <p:spPr bwMode="auto">
          <a:xfrm flipH="1">
            <a:off x="2971800" y="1752600"/>
            <a:ext cx="41148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6" name="Line 10"/>
          <p:cNvSpPr>
            <a:spLocks noChangeShapeType="1"/>
          </p:cNvSpPr>
          <p:nvPr/>
        </p:nvSpPr>
        <p:spPr bwMode="auto">
          <a:xfrm flipH="1">
            <a:off x="1905000" y="1066800"/>
            <a:ext cx="4114800" cy="38862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7" name="Line 11"/>
          <p:cNvSpPr>
            <a:spLocks noChangeShapeType="1"/>
          </p:cNvSpPr>
          <p:nvPr/>
        </p:nvSpPr>
        <p:spPr bwMode="auto">
          <a:xfrm flipH="1">
            <a:off x="1066800" y="3733800"/>
            <a:ext cx="3886200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8" name="Line 12"/>
          <p:cNvSpPr>
            <a:spLocks noChangeShapeType="1"/>
          </p:cNvSpPr>
          <p:nvPr/>
        </p:nvSpPr>
        <p:spPr bwMode="auto">
          <a:xfrm>
            <a:off x="4970463" y="3733800"/>
            <a:ext cx="0" cy="220980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9" name="Line 13"/>
          <p:cNvSpPr>
            <a:spLocks noChangeShapeType="1"/>
          </p:cNvSpPr>
          <p:nvPr/>
        </p:nvSpPr>
        <p:spPr bwMode="auto">
          <a:xfrm flipH="1">
            <a:off x="1066800" y="2819400"/>
            <a:ext cx="3124200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0" name="Line 14"/>
          <p:cNvSpPr>
            <a:spLocks noChangeShapeType="1"/>
          </p:cNvSpPr>
          <p:nvPr/>
        </p:nvSpPr>
        <p:spPr bwMode="auto">
          <a:xfrm>
            <a:off x="4171950" y="2819400"/>
            <a:ext cx="0" cy="312420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1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2" name="Line 1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3" name="Oval 17"/>
          <p:cNvSpPr>
            <a:spLocks noChangeArrowheads="1"/>
          </p:cNvSpPr>
          <p:nvPr/>
        </p:nvSpPr>
        <p:spPr bwMode="auto">
          <a:xfrm>
            <a:off x="4919663" y="3683000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4" name="Rectangle 18"/>
          <p:cNvSpPr>
            <a:spLocks noChangeArrowheads="1"/>
          </p:cNvSpPr>
          <p:nvPr/>
        </p:nvSpPr>
        <p:spPr bwMode="auto">
          <a:xfrm>
            <a:off x="304800" y="34893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35" name="Rectangle 19"/>
          <p:cNvSpPr>
            <a:spLocks noChangeArrowheads="1"/>
          </p:cNvSpPr>
          <p:nvPr/>
        </p:nvSpPr>
        <p:spPr bwMode="auto">
          <a:xfrm>
            <a:off x="304800" y="2574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8836" name="Rectangle 20"/>
          <p:cNvSpPr>
            <a:spLocks noChangeArrowheads="1"/>
          </p:cNvSpPr>
          <p:nvPr/>
        </p:nvSpPr>
        <p:spPr bwMode="auto">
          <a:xfrm>
            <a:off x="38100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8837" name="Rectangle 21"/>
          <p:cNvSpPr>
            <a:spLocks noChangeArrowheads="1"/>
          </p:cNvSpPr>
          <p:nvPr/>
        </p:nvSpPr>
        <p:spPr bwMode="auto">
          <a:xfrm>
            <a:off x="4648200" y="6003925"/>
            <a:ext cx="685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e</a:t>
            </a:r>
            <a:r>
              <a:rPr lang="en-GB" altLang="en-US" sz="2000" baseline="-50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38" name="Line 22"/>
          <p:cNvSpPr>
            <a:spLocks noChangeShapeType="1"/>
          </p:cNvSpPr>
          <p:nvPr/>
        </p:nvSpPr>
        <p:spPr bwMode="auto">
          <a:xfrm flipV="1">
            <a:off x="228600" y="2895600"/>
            <a:ext cx="0" cy="8382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9" name="Line 23"/>
          <p:cNvSpPr>
            <a:spLocks noChangeShapeType="1"/>
          </p:cNvSpPr>
          <p:nvPr/>
        </p:nvSpPr>
        <p:spPr bwMode="auto">
          <a:xfrm>
            <a:off x="4114800" y="6629400"/>
            <a:ext cx="838200" cy="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0" name="Line 24"/>
          <p:cNvSpPr>
            <a:spLocks noChangeShapeType="1"/>
          </p:cNvSpPr>
          <p:nvPr/>
        </p:nvSpPr>
        <p:spPr bwMode="auto">
          <a:xfrm flipV="1">
            <a:off x="3429000" y="3124200"/>
            <a:ext cx="609600" cy="5334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1" name="Line 25"/>
          <p:cNvSpPr>
            <a:spLocks noChangeShapeType="1"/>
          </p:cNvSpPr>
          <p:nvPr/>
        </p:nvSpPr>
        <p:spPr bwMode="auto">
          <a:xfrm flipH="1" flipV="1">
            <a:off x="4267200" y="3124200"/>
            <a:ext cx="533400" cy="533400"/>
          </a:xfrm>
          <a:prstGeom prst="line">
            <a:avLst/>
          </a:prstGeom>
          <a:noFill/>
          <a:ln w="28575">
            <a:solidFill>
              <a:srgbClr val="666633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42" name="Rectangle 26"/>
          <p:cNvSpPr>
            <a:spLocks noChangeArrowheads="1"/>
          </p:cNvSpPr>
          <p:nvPr/>
        </p:nvSpPr>
        <p:spPr bwMode="auto">
          <a:xfrm>
            <a:off x="6469063" y="536416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18843" name="Rectangle 27"/>
          <p:cNvSpPr>
            <a:spLocks noChangeArrowheads="1"/>
          </p:cNvSpPr>
          <p:nvPr/>
        </p:nvSpPr>
        <p:spPr bwMode="auto">
          <a:xfrm>
            <a:off x="7029450" y="14017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8844" name="Rectangle 28"/>
          <p:cNvSpPr>
            <a:spLocks noChangeArrowheads="1"/>
          </p:cNvSpPr>
          <p:nvPr/>
        </p:nvSpPr>
        <p:spPr bwMode="auto">
          <a:xfrm>
            <a:off x="5962650" y="71596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418845" name="Group 29"/>
          <p:cNvGrpSpPr>
            <a:grpSpLocks/>
          </p:cNvGrpSpPr>
          <p:nvPr/>
        </p:nvGrpSpPr>
        <p:grpSpPr bwMode="auto">
          <a:xfrm>
            <a:off x="3032125" y="3184525"/>
            <a:ext cx="252413" cy="600075"/>
            <a:chOff x="1910" y="2006"/>
            <a:chExt cx="159" cy="378"/>
          </a:xfrm>
        </p:grpSpPr>
        <p:sp>
          <p:nvSpPr>
            <p:cNvPr id="418846" name="Oval 30"/>
            <p:cNvSpPr>
              <a:spLocks noChangeArrowheads="1"/>
            </p:cNvSpPr>
            <p:nvPr/>
          </p:nvSpPr>
          <p:spPr bwMode="auto">
            <a:xfrm>
              <a:off x="1984" y="2320"/>
              <a:ext cx="64" cy="64"/>
            </a:xfrm>
            <a:prstGeom prst="ellipse">
              <a:avLst/>
            </a:prstGeom>
            <a:solidFill>
              <a:srgbClr val="99CC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47" name="Rectangle 31"/>
            <p:cNvSpPr>
              <a:spLocks noChangeArrowheads="1"/>
            </p:cNvSpPr>
            <p:nvPr/>
          </p:nvSpPr>
          <p:spPr bwMode="auto">
            <a:xfrm>
              <a:off x="1910" y="2006"/>
              <a:ext cx="159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j</a:t>
              </a:r>
            </a:p>
          </p:txBody>
        </p:sp>
      </p:grpSp>
      <p:sp>
        <p:nvSpPr>
          <p:cNvPr id="418848" name="Rectangle 32"/>
          <p:cNvSpPr>
            <a:spLocks noChangeArrowheads="1"/>
          </p:cNvSpPr>
          <p:nvPr/>
        </p:nvSpPr>
        <p:spPr bwMode="auto">
          <a:xfrm>
            <a:off x="4784725" y="318452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g</a:t>
            </a:r>
          </a:p>
        </p:txBody>
      </p:sp>
      <p:grpSp>
        <p:nvGrpSpPr>
          <p:cNvPr id="418849" name="Group 33"/>
          <p:cNvGrpSpPr>
            <a:grpSpLocks/>
          </p:cNvGrpSpPr>
          <p:nvPr/>
        </p:nvGrpSpPr>
        <p:grpSpPr bwMode="auto">
          <a:xfrm>
            <a:off x="4003675" y="2193925"/>
            <a:ext cx="336550" cy="676275"/>
            <a:chOff x="2534" y="1382"/>
            <a:chExt cx="212" cy="426"/>
          </a:xfrm>
        </p:grpSpPr>
        <p:sp>
          <p:nvSpPr>
            <p:cNvPr id="418850" name="Oval 34"/>
            <p:cNvSpPr>
              <a:spLocks noChangeArrowheads="1"/>
            </p:cNvSpPr>
            <p:nvPr/>
          </p:nvSpPr>
          <p:spPr bwMode="auto">
            <a:xfrm>
              <a:off x="2608" y="1744"/>
              <a:ext cx="64" cy="64"/>
            </a:xfrm>
            <a:prstGeom prst="ellipse">
              <a:avLst/>
            </a:prstGeom>
            <a:solidFill>
              <a:srgbClr val="CC99FF"/>
            </a:solidFill>
            <a:ln w="28575">
              <a:solidFill>
                <a:srgbClr val="660066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51" name="Rectangle 35"/>
            <p:cNvSpPr>
              <a:spLocks noChangeArrowheads="1"/>
            </p:cNvSpPr>
            <p:nvPr/>
          </p:nvSpPr>
          <p:spPr bwMode="auto">
            <a:xfrm>
              <a:off x="2534" y="1382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k</a:t>
              </a:r>
            </a:p>
          </p:txBody>
        </p:sp>
      </p:grpSp>
      <p:sp>
        <p:nvSpPr>
          <p:cNvPr id="418852" name="AutoShape 36"/>
          <p:cNvSpPr>
            <a:spLocks noChangeArrowheads="1"/>
          </p:cNvSpPr>
          <p:nvPr/>
        </p:nvSpPr>
        <p:spPr bwMode="auto">
          <a:xfrm>
            <a:off x="6461125" y="3216275"/>
            <a:ext cx="2214563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New equilibrium at point 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k</a:t>
            </a:r>
            <a:endParaRPr lang="en-GB" altLang="en-US" sz="19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18853" name="Text Box 37"/>
          <p:cNvSpPr txBox="1">
            <a:spLocks noChangeArrowheads="1"/>
          </p:cNvSpPr>
          <p:nvPr/>
        </p:nvSpPr>
        <p:spPr bwMode="auto">
          <a:xfrm>
            <a:off x="0" y="22225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860026"/>
                </a:solidFill>
                <a:latin typeface="Arial" panose="020B0604020202020204" pitchFamily="34" charset="0"/>
              </a:rPr>
              <a:t>Effect of a shift in the supply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8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8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88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8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88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8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8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18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418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1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829" grpId="0" animBg="1"/>
      <p:bldP spid="418830" grpId="0" animBg="1"/>
      <p:bldP spid="418835" grpId="0" autoUpdateAnimBg="0"/>
      <p:bldP spid="418836" grpId="0" autoUpdateAnimBg="0"/>
      <p:bldP spid="418838" grpId="0" animBg="1"/>
      <p:bldP spid="418839" grpId="0" animBg="1"/>
      <p:bldP spid="418840" grpId="0" animBg="1"/>
      <p:bldP spid="418841" grpId="0" animBg="1"/>
      <p:bldP spid="418852" grpId="0" animBg="1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953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557338"/>
            <a:ext cx="8534400" cy="2482850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>
                <a:solidFill>
                  <a:srgbClr val="737083"/>
                </a:solidFill>
              </a:rPr>
              <a:t>Effects of shifts in the demand curve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>
                <a:solidFill>
                  <a:srgbClr val="737083"/>
                </a:solidFill>
              </a:rPr>
              <a:t>movement along the supply curve and the new demand curve</a:t>
            </a:r>
          </a:p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>
                <a:solidFill>
                  <a:srgbClr val="737083"/>
                </a:solidFill>
              </a:rPr>
              <a:t>Effects of shifts in the supply curve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>
                <a:solidFill>
                  <a:srgbClr val="737083"/>
                </a:solidFill>
              </a:rPr>
              <a:t>movement along demand curve and new supply curve</a:t>
            </a:r>
          </a:p>
          <a:p>
            <a:pPr>
              <a:lnSpc>
                <a:spcPct val="95000"/>
              </a:lnSpc>
              <a:spcBef>
                <a:spcPct val="40000"/>
              </a:spcBef>
              <a:buFont typeface="Wingdings 2" panose="05020102010507070707" pitchFamily="18" charset="2"/>
              <a:buNone/>
            </a:pPr>
            <a:endParaRPr lang="en-GB" altLang="en-US" sz="2800"/>
          </a:p>
        </p:txBody>
      </p:sp>
      <p:sp>
        <p:nvSpPr>
          <p:cNvPr id="449541" name="Rectangle 4"/>
          <p:cNvSpPr>
            <a:spLocks noChangeArrowheads="1"/>
          </p:cNvSpPr>
          <p:nvPr/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438600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Price and output determination</a:t>
            </a:r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301625" y="4108450"/>
            <a:ext cx="853440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C7B70"/>
              </a:buClr>
              <a:buSzPct val="65000"/>
              <a:buFont typeface="Wingdings 2" panose="05020102010507070707" pitchFamily="18" charset="2"/>
              <a:buChar char=""/>
              <a:defRPr sz="2100">
                <a:solidFill>
                  <a:srgbClr val="4A50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/>
              <a:t>Incentives in markets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/>
              <a:t>incentives to respond to price signals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</a:pPr>
            <a:r>
              <a:rPr lang="en-GB" altLang="en-US" sz="2400"/>
              <a:t>do incentives necessarily lead to desirable outcomes?</a:t>
            </a:r>
          </a:p>
          <a:p>
            <a:pPr>
              <a:lnSpc>
                <a:spcPct val="95000"/>
              </a:lnSpc>
              <a:spcBef>
                <a:spcPct val="40000"/>
              </a:spcBef>
            </a:pPr>
            <a:r>
              <a:rPr lang="en-GB" altLang="en-US" sz="2800"/>
              <a:t>Identifying the position of demand &amp; supply curves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2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/>
          <p:cNvSpPr>
            <a:spLocks noChangeArrowheads="1"/>
          </p:cNvSpPr>
          <p:nvPr/>
        </p:nvSpPr>
        <p:spPr bwMode="auto">
          <a:xfrm>
            <a:off x="685800" y="64389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2915" name="Rectangle 3"/>
          <p:cNvSpPr>
            <a:spLocks noChangeArrowheads="1"/>
          </p:cNvSpPr>
          <p:nvPr/>
        </p:nvSpPr>
        <p:spPr bwMode="auto">
          <a:xfrm>
            <a:off x="3124200" y="64389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2916" name="Rectangle 4"/>
          <p:cNvSpPr>
            <a:spLocks noChangeArrowheads="1"/>
          </p:cNvSpPr>
          <p:nvPr/>
        </p:nvSpPr>
        <p:spPr bwMode="auto">
          <a:xfrm>
            <a:off x="1066800" y="800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2917" name="Rectangle 5"/>
          <p:cNvSpPr>
            <a:spLocks noChangeArrowheads="1"/>
          </p:cNvSpPr>
          <p:nvPr/>
        </p:nvSpPr>
        <p:spPr bwMode="auto">
          <a:xfrm>
            <a:off x="609600" y="677863"/>
            <a:ext cx="4143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22918" name="Line 6"/>
          <p:cNvSpPr>
            <a:spLocks noChangeShapeType="1"/>
          </p:cNvSpPr>
          <p:nvPr/>
        </p:nvSpPr>
        <p:spPr bwMode="auto">
          <a:xfrm flipH="1">
            <a:off x="1063625" y="3624263"/>
            <a:ext cx="430212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19" name="Line 7"/>
          <p:cNvSpPr>
            <a:spLocks noChangeShapeType="1"/>
          </p:cNvSpPr>
          <p:nvPr/>
        </p:nvSpPr>
        <p:spPr bwMode="auto">
          <a:xfrm>
            <a:off x="5365750" y="3622675"/>
            <a:ext cx="0" cy="2497138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0" name="Rectangle 8"/>
          <p:cNvSpPr>
            <a:spLocks noChangeArrowheads="1"/>
          </p:cNvSpPr>
          <p:nvPr/>
        </p:nvSpPr>
        <p:spPr bwMode="auto">
          <a:xfrm>
            <a:off x="746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22921" name="Rectangle 9"/>
          <p:cNvSpPr>
            <a:spLocks noChangeArrowheads="1"/>
          </p:cNvSpPr>
          <p:nvPr/>
        </p:nvSpPr>
        <p:spPr bwMode="auto">
          <a:xfrm>
            <a:off x="7985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22922" name="Line 10"/>
          <p:cNvSpPr>
            <a:spLocks noChangeShapeType="1"/>
          </p:cNvSpPr>
          <p:nvPr/>
        </p:nvSpPr>
        <p:spPr bwMode="auto">
          <a:xfrm flipV="1">
            <a:off x="2743200" y="2552700"/>
            <a:ext cx="4038600" cy="30480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3" name="Rectangle 11"/>
          <p:cNvSpPr>
            <a:spLocks noChangeArrowheads="1"/>
          </p:cNvSpPr>
          <p:nvPr/>
        </p:nvSpPr>
        <p:spPr bwMode="auto">
          <a:xfrm>
            <a:off x="6842125" y="220186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2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1981200" y="1135063"/>
            <a:ext cx="4522788" cy="3398837"/>
            <a:chOff x="1248" y="715"/>
            <a:chExt cx="2849" cy="2141"/>
          </a:xfrm>
        </p:grpSpPr>
        <p:sp>
          <p:nvSpPr>
            <p:cNvPr id="422925" name="Line 13"/>
            <p:cNvSpPr>
              <a:spLocks noChangeShapeType="1"/>
            </p:cNvSpPr>
            <p:nvPr/>
          </p:nvSpPr>
          <p:spPr bwMode="auto">
            <a:xfrm flipV="1">
              <a:off x="1248" y="936"/>
              <a:ext cx="2544" cy="192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926" name="Rectangle 14"/>
            <p:cNvSpPr>
              <a:spLocks noChangeArrowheads="1"/>
            </p:cNvSpPr>
            <p:nvPr/>
          </p:nvSpPr>
          <p:spPr bwMode="auto">
            <a:xfrm>
              <a:off x="3782" y="715"/>
              <a:ext cx="3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800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sz="28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22927" name="Line 15"/>
          <p:cNvSpPr>
            <a:spLocks noChangeShapeType="1"/>
          </p:cNvSpPr>
          <p:nvPr/>
        </p:nvSpPr>
        <p:spPr bwMode="auto">
          <a:xfrm>
            <a:off x="1066800" y="800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8" name="Line 16"/>
          <p:cNvSpPr>
            <a:spLocks noChangeShapeType="1"/>
          </p:cNvSpPr>
          <p:nvPr/>
        </p:nvSpPr>
        <p:spPr bwMode="auto">
          <a:xfrm>
            <a:off x="1066800" y="6134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2929" name="Oval 17"/>
          <p:cNvSpPr>
            <a:spLocks noChangeArrowheads="1"/>
          </p:cNvSpPr>
          <p:nvPr/>
        </p:nvSpPr>
        <p:spPr bwMode="auto">
          <a:xfrm>
            <a:off x="5311775" y="3551238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2930" name="Rectangle 18"/>
          <p:cNvSpPr>
            <a:spLocks noChangeArrowheads="1"/>
          </p:cNvSpPr>
          <p:nvPr/>
        </p:nvSpPr>
        <p:spPr bwMode="auto">
          <a:xfrm>
            <a:off x="5008563" y="6219825"/>
            <a:ext cx="749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1000</a:t>
            </a:r>
          </a:p>
        </p:txBody>
      </p:sp>
      <p:sp>
        <p:nvSpPr>
          <p:cNvPr id="422931" name="Rectangle 19"/>
          <p:cNvSpPr>
            <a:spLocks noChangeArrowheads="1"/>
          </p:cNvSpPr>
          <p:nvPr/>
        </p:nvSpPr>
        <p:spPr bwMode="auto">
          <a:xfrm>
            <a:off x="406400" y="3422650"/>
            <a:ext cx="608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20p</a:t>
            </a:r>
          </a:p>
        </p:txBody>
      </p: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396875" y="2325688"/>
            <a:ext cx="4554538" cy="4281487"/>
            <a:chOff x="250" y="1465"/>
            <a:chExt cx="2869" cy="2697"/>
          </a:xfrm>
        </p:grpSpPr>
        <p:sp>
          <p:nvSpPr>
            <p:cNvPr id="422933" name="Line 21"/>
            <p:cNvSpPr>
              <a:spLocks noChangeShapeType="1"/>
            </p:cNvSpPr>
            <p:nvPr/>
          </p:nvSpPr>
          <p:spPr bwMode="auto">
            <a:xfrm flipH="1">
              <a:off x="670" y="1597"/>
              <a:ext cx="2234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934" name="Line 22"/>
            <p:cNvSpPr>
              <a:spLocks noChangeShapeType="1"/>
            </p:cNvSpPr>
            <p:nvPr/>
          </p:nvSpPr>
          <p:spPr bwMode="auto">
            <a:xfrm>
              <a:off x="2912" y="1597"/>
              <a:ext cx="0" cy="2267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935" name="Rectangle 23"/>
            <p:cNvSpPr>
              <a:spLocks noChangeArrowheads="1"/>
            </p:cNvSpPr>
            <p:nvPr/>
          </p:nvSpPr>
          <p:spPr bwMode="auto">
            <a:xfrm>
              <a:off x="2736" y="3912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800</a:t>
              </a:r>
            </a:p>
          </p:txBody>
        </p:sp>
        <p:sp>
          <p:nvSpPr>
            <p:cNvPr id="422936" name="Rectangle 24"/>
            <p:cNvSpPr>
              <a:spLocks noChangeArrowheads="1"/>
            </p:cNvSpPr>
            <p:nvPr/>
          </p:nvSpPr>
          <p:spPr bwMode="auto">
            <a:xfrm>
              <a:off x="250" y="1465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30p</a:t>
              </a:r>
            </a:p>
          </p:txBody>
        </p:sp>
      </p:grpSp>
      <p:grpSp>
        <p:nvGrpSpPr>
          <p:cNvPr id="4" name="Group 25"/>
          <p:cNvGrpSpPr>
            <a:grpSpLocks/>
          </p:cNvGrpSpPr>
          <p:nvPr/>
        </p:nvGrpSpPr>
        <p:grpSpPr bwMode="auto">
          <a:xfrm>
            <a:off x="4576763" y="2319338"/>
            <a:ext cx="592137" cy="457200"/>
            <a:chOff x="2883" y="1461"/>
            <a:chExt cx="373" cy="288"/>
          </a:xfrm>
        </p:grpSpPr>
        <p:sp>
          <p:nvSpPr>
            <p:cNvPr id="422938" name="Oval 26"/>
            <p:cNvSpPr>
              <a:spLocks noChangeArrowheads="1"/>
            </p:cNvSpPr>
            <p:nvPr/>
          </p:nvSpPr>
          <p:spPr bwMode="auto">
            <a:xfrm>
              <a:off x="2883" y="1548"/>
              <a:ext cx="80" cy="80"/>
            </a:xfrm>
            <a:prstGeom prst="ellipse">
              <a:avLst/>
            </a:prstGeom>
            <a:solidFill>
              <a:srgbClr val="FF7C80"/>
            </a:solidFill>
            <a:ln w="254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422939" name="Rectangle 27"/>
            <p:cNvSpPr>
              <a:spLocks noChangeArrowheads="1"/>
            </p:cNvSpPr>
            <p:nvPr/>
          </p:nvSpPr>
          <p:spPr bwMode="auto">
            <a:xfrm>
              <a:off x="3033" y="1461"/>
              <a:ext cx="22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8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422940" name="Rectangle 28"/>
          <p:cNvSpPr>
            <a:spLocks noChangeArrowheads="1"/>
          </p:cNvSpPr>
          <p:nvPr/>
        </p:nvSpPr>
        <p:spPr bwMode="auto">
          <a:xfrm>
            <a:off x="5559425" y="34496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33214" name="AutoShape 30"/>
          <p:cNvSpPr>
            <a:spLocks noChangeArrowheads="1"/>
          </p:cNvSpPr>
          <p:nvPr/>
        </p:nvSpPr>
        <p:spPr bwMode="auto">
          <a:xfrm>
            <a:off x="6415088" y="3060700"/>
            <a:ext cx="2236787" cy="103187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What has caused a movement from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a</a:t>
            </a:r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 to point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b</a:t>
            </a:r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22942" name="Text Box 30"/>
          <p:cNvSpPr txBox="1">
            <a:spLocks noChangeArrowheads="1"/>
          </p:cNvSpPr>
          <p:nvPr/>
        </p:nvSpPr>
        <p:spPr bwMode="auto">
          <a:xfrm>
            <a:off x="0" y="0"/>
            <a:ext cx="9144000" cy="7778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  <a:t>Problems in identifying the position and shape of</a:t>
            </a:r>
            <a:b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</a:br>
            <a: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  <a:t>the demand curve: </a:t>
            </a:r>
            <a:r>
              <a:rPr lang="en-GB" altLang="en-US" sz="2500" b="1">
                <a:solidFill>
                  <a:schemeClr val="hlink"/>
                </a:solidFill>
                <a:latin typeface="Arial" panose="020B0604020202020204" pitchFamily="34" charset="0"/>
              </a:rPr>
              <a:t>shift in supply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33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33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3214" grpId="0" animBg="1" autoUpdateAnimBg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2" name="Rectangle 2"/>
          <p:cNvSpPr>
            <a:spLocks noChangeArrowheads="1"/>
          </p:cNvSpPr>
          <p:nvPr/>
        </p:nvSpPr>
        <p:spPr bwMode="auto">
          <a:xfrm>
            <a:off x="685800" y="64389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4963" name="Rectangle 3"/>
          <p:cNvSpPr>
            <a:spLocks noChangeArrowheads="1"/>
          </p:cNvSpPr>
          <p:nvPr/>
        </p:nvSpPr>
        <p:spPr bwMode="auto">
          <a:xfrm>
            <a:off x="3124200" y="64389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4964" name="Rectangle 4"/>
          <p:cNvSpPr>
            <a:spLocks noChangeArrowheads="1"/>
          </p:cNvSpPr>
          <p:nvPr/>
        </p:nvSpPr>
        <p:spPr bwMode="auto">
          <a:xfrm>
            <a:off x="1066800" y="800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4965" name="Line 5"/>
          <p:cNvSpPr>
            <a:spLocks noChangeShapeType="1"/>
          </p:cNvSpPr>
          <p:nvPr/>
        </p:nvSpPr>
        <p:spPr bwMode="auto">
          <a:xfrm flipH="1">
            <a:off x="1063625" y="3624263"/>
            <a:ext cx="430212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6" name="Line 6"/>
          <p:cNvSpPr>
            <a:spLocks noChangeShapeType="1"/>
          </p:cNvSpPr>
          <p:nvPr/>
        </p:nvSpPr>
        <p:spPr bwMode="auto">
          <a:xfrm flipH="1">
            <a:off x="1063625" y="2535238"/>
            <a:ext cx="3546475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7" name="Line 7"/>
          <p:cNvSpPr>
            <a:spLocks noChangeShapeType="1"/>
          </p:cNvSpPr>
          <p:nvPr/>
        </p:nvSpPr>
        <p:spPr bwMode="auto">
          <a:xfrm>
            <a:off x="4622800" y="2535238"/>
            <a:ext cx="0" cy="3598862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8" name="Line 8"/>
          <p:cNvSpPr>
            <a:spLocks noChangeShapeType="1"/>
          </p:cNvSpPr>
          <p:nvPr/>
        </p:nvSpPr>
        <p:spPr bwMode="auto">
          <a:xfrm>
            <a:off x="5365750" y="3622675"/>
            <a:ext cx="0" cy="2497138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9" name="Rectangle 9"/>
          <p:cNvSpPr>
            <a:spLocks noChangeArrowheads="1"/>
          </p:cNvSpPr>
          <p:nvPr/>
        </p:nvSpPr>
        <p:spPr bwMode="auto">
          <a:xfrm>
            <a:off x="609600" y="677863"/>
            <a:ext cx="4143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24970" name="Rectangle 10"/>
          <p:cNvSpPr>
            <a:spLocks noChangeArrowheads="1"/>
          </p:cNvSpPr>
          <p:nvPr/>
        </p:nvSpPr>
        <p:spPr bwMode="auto">
          <a:xfrm>
            <a:off x="746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24971" name="Rectangle 11"/>
          <p:cNvSpPr>
            <a:spLocks noChangeArrowheads="1"/>
          </p:cNvSpPr>
          <p:nvPr/>
        </p:nvSpPr>
        <p:spPr bwMode="auto">
          <a:xfrm>
            <a:off x="7985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24972" name="Line 12"/>
          <p:cNvSpPr>
            <a:spLocks noChangeShapeType="1"/>
          </p:cNvSpPr>
          <p:nvPr/>
        </p:nvSpPr>
        <p:spPr bwMode="auto">
          <a:xfrm flipV="1">
            <a:off x="1981200" y="1485900"/>
            <a:ext cx="4038600" cy="30480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73" name="Line 13"/>
          <p:cNvSpPr>
            <a:spLocks noChangeShapeType="1"/>
          </p:cNvSpPr>
          <p:nvPr/>
        </p:nvSpPr>
        <p:spPr bwMode="auto">
          <a:xfrm flipV="1">
            <a:off x="2743200" y="2552700"/>
            <a:ext cx="4038600" cy="30480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14"/>
          <p:cNvGrpSpPr>
            <a:grpSpLocks/>
          </p:cNvGrpSpPr>
          <p:nvPr/>
        </p:nvGrpSpPr>
        <p:grpSpPr bwMode="auto">
          <a:xfrm>
            <a:off x="3886200" y="1409700"/>
            <a:ext cx="3179763" cy="4532313"/>
            <a:chOff x="2448" y="888"/>
            <a:chExt cx="2003" cy="2855"/>
          </a:xfrm>
        </p:grpSpPr>
        <p:sp>
          <p:nvSpPr>
            <p:cNvPr id="424975" name="Line 15"/>
            <p:cNvSpPr>
              <a:spLocks noChangeShapeType="1"/>
            </p:cNvSpPr>
            <p:nvPr/>
          </p:nvSpPr>
          <p:spPr bwMode="auto">
            <a:xfrm>
              <a:off x="2448" y="888"/>
              <a:ext cx="1824" cy="26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976" name="Rectangle 16"/>
            <p:cNvSpPr>
              <a:spLocks noChangeArrowheads="1"/>
            </p:cNvSpPr>
            <p:nvPr/>
          </p:nvSpPr>
          <p:spPr bwMode="auto">
            <a:xfrm>
              <a:off x="4219" y="3493"/>
              <a:ext cx="2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</p:grpSp>
      <p:sp>
        <p:nvSpPr>
          <p:cNvPr id="424977" name="Rectangle 17"/>
          <p:cNvSpPr>
            <a:spLocks noChangeArrowheads="1"/>
          </p:cNvSpPr>
          <p:nvPr/>
        </p:nvSpPr>
        <p:spPr bwMode="auto">
          <a:xfrm>
            <a:off x="6842125" y="220186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2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24978" name="Rectangle 18"/>
          <p:cNvSpPr>
            <a:spLocks noChangeArrowheads="1"/>
          </p:cNvSpPr>
          <p:nvPr/>
        </p:nvSpPr>
        <p:spPr bwMode="auto">
          <a:xfrm>
            <a:off x="6003925" y="113506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28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24979" name="Line 19"/>
          <p:cNvSpPr>
            <a:spLocks noChangeShapeType="1"/>
          </p:cNvSpPr>
          <p:nvPr/>
        </p:nvSpPr>
        <p:spPr bwMode="auto">
          <a:xfrm>
            <a:off x="1066800" y="800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80" name="Line 20"/>
          <p:cNvSpPr>
            <a:spLocks noChangeShapeType="1"/>
          </p:cNvSpPr>
          <p:nvPr/>
        </p:nvSpPr>
        <p:spPr bwMode="auto">
          <a:xfrm>
            <a:off x="1066800" y="6134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81" name="Oval 21"/>
          <p:cNvSpPr>
            <a:spLocks noChangeArrowheads="1"/>
          </p:cNvSpPr>
          <p:nvPr/>
        </p:nvSpPr>
        <p:spPr bwMode="auto">
          <a:xfrm>
            <a:off x="4576763" y="2457450"/>
            <a:ext cx="127000" cy="127000"/>
          </a:xfrm>
          <a:prstGeom prst="ellipse">
            <a:avLst/>
          </a:prstGeom>
          <a:solidFill>
            <a:srgbClr val="FF7C80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4982" name="Oval 22"/>
          <p:cNvSpPr>
            <a:spLocks noChangeArrowheads="1"/>
          </p:cNvSpPr>
          <p:nvPr/>
        </p:nvSpPr>
        <p:spPr bwMode="auto">
          <a:xfrm>
            <a:off x="5311775" y="3551238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4983" name="Rectangle 23"/>
          <p:cNvSpPr>
            <a:spLocks noChangeArrowheads="1"/>
          </p:cNvSpPr>
          <p:nvPr/>
        </p:nvSpPr>
        <p:spPr bwMode="auto">
          <a:xfrm>
            <a:off x="4343400" y="6210300"/>
            <a:ext cx="608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800</a:t>
            </a:r>
          </a:p>
        </p:txBody>
      </p:sp>
      <p:sp>
        <p:nvSpPr>
          <p:cNvPr id="424984" name="Rectangle 24"/>
          <p:cNvSpPr>
            <a:spLocks noChangeArrowheads="1"/>
          </p:cNvSpPr>
          <p:nvPr/>
        </p:nvSpPr>
        <p:spPr bwMode="auto">
          <a:xfrm>
            <a:off x="5008563" y="6219825"/>
            <a:ext cx="749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1000</a:t>
            </a:r>
          </a:p>
        </p:txBody>
      </p:sp>
      <p:sp>
        <p:nvSpPr>
          <p:cNvPr id="424985" name="Rectangle 25"/>
          <p:cNvSpPr>
            <a:spLocks noChangeArrowheads="1"/>
          </p:cNvSpPr>
          <p:nvPr/>
        </p:nvSpPr>
        <p:spPr bwMode="auto">
          <a:xfrm>
            <a:off x="406400" y="3422650"/>
            <a:ext cx="608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20p</a:t>
            </a:r>
          </a:p>
        </p:txBody>
      </p:sp>
      <p:sp>
        <p:nvSpPr>
          <p:cNvPr id="424986" name="Rectangle 26"/>
          <p:cNvSpPr>
            <a:spLocks noChangeArrowheads="1"/>
          </p:cNvSpPr>
          <p:nvPr/>
        </p:nvSpPr>
        <p:spPr bwMode="auto">
          <a:xfrm>
            <a:off x="396875" y="2325688"/>
            <a:ext cx="608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30p</a:t>
            </a:r>
          </a:p>
        </p:txBody>
      </p:sp>
      <p:sp>
        <p:nvSpPr>
          <p:cNvPr id="424987" name="Rectangle 27"/>
          <p:cNvSpPr>
            <a:spLocks noChangeArrowheads="1"/>
          </p:cNvSpPr>
          <p:nvPr/>
        </p:nvSpPr>
        <p:spPr bwMode="auto">
          <a:xfrm>
            <a:off x="4814888" y="2319338"/>
            <a:ext cx="354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24988" name="Rectangle 28"/>
          <p:cNvSpPr>
            <a:spLocks noChangeArrowheads="1"/>
          </p:cNvSpPr>
          <p:nvPr/>
        </p:nvSpPr>
        <p:spPr bwMode="auto">
          <a:xfrm>
            <a:off x="5559425" y="34496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35262" name="AutoShape 30"/>
          <p:cNvSpPr>
            <a:spLocks noChangeArrowheads="1"/>
          </p:cNvSpPr>
          <p:nvPr/>
        </p:nvSpPr>
        <p:spPr bwMode="auto">
          <a:xfrm>
            <a:off x="6542088" y="3189288"/>
            <a:ext cx="1920875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rgbClr val="A50021"/>
                </a:solidFill>
                <a:latin typeface="Arial" panose="020B0604020202020204" pitchFamily="34" charset="0"/>
              </a:rPr>
              <a:t>Shift in supply alone.</a:t>
            </a:r>
          </a:p>
        </p:txBody>
      </p:sp>
      <p:sp>
        <p:nvSpPr>
          <p:cNvPr id="424990" name="Text Box 30"/>
          <p:cNvSpPr txBox="1">
            <a:spLocks noChangeArrowheads="1"/>
          </p:cNvSpPr>
          <p:nvPr/>
        </p:nvSpPr>
        <p:spPr bwMode="auto">
          <a:xfrm>
            <a:off x="0" y="0"/>
            <a:ext cx="9144000" cy="7778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  <a:t>Problems in identifying the position and shape of</a:t>
            </a:r>
            <a:b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</a:br>
            <a: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  <a:t>the demand curve: </a:t>
            </a:r>
            <a:r>
              <a:rPr lang="en-GB" altLang="en-US" sz="2500" b="1">
                <a:solidFill>
                  <a:schemeClr val="hlink"/>
                </a:solidFill>
                <a:latin typeface="Arial" panose="020B0604020202020204" pitchFamily="34" charset="0"/>
              </a:rPr>
              <a:t>shift in supply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5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5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5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5262" grpId="0" animBg="1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10" name="Rectangle 2"/>
          <p:cNvSpPr>
            <a:spLocks noChangeArrowheads="1"/>
          </p:cNvSpPr>
          <p:nvPr/>
        </p:nvSpPr>
        <p:spPr bwMode="auto">
          <a:xfrm>
            <a:off x="685800" y="64389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7011" name="Rectangle 3"/>
          <p:cNvSpPr>
            <a:spLocks noChangeArrowheads="1"/>
          </p:cNvSpPr>
          <p:nvPr/>
        </p:nvSpPr>
        <p:spPr bwMode="auto">
          <a:xfrm>
            <a:off x="3124200" y="64389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7012" name="Rectangle 4"/>
          <p:cNvSpPr>
            <a:spLocks noChangeArrowheads="1"/>
          </p:cNvSpPr>
          <p:nvPr/>
        </p:nvSpPr>
        <p:spPr bwMode="auto">
          <a:xfrm>
            <a:off x="1066800" y="800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7013" name="Rectangle 6"/>
          <p:cNvSpPr>
            <a:spLocks noChangeArrowheads="1"/>
          </p:cNvSpPr>
          <p:nvPr/>
        </p:nvSpPr>
        <p:spPr bwMode="auto">
          <a:xfrm>
            <a:off x="609600" y="677863"/>
            <a:ext cx="4143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27014" name="Rectangle 7"/>
          <p:cNvSpPr>
            <a:spLocks noChangeArrowheads="1"/>
          </p:cNvSpPr>
          <p:nvPr/>
        </p:nvSpPr>
        <p:spPr bwMode="auto">
          <a:xfrm>
            <a:off x="746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27015" name="Rectangle 8"/>
          <p:cNvSpPr>
            <a:spLocks noChangeArrowheads="1"/>
          </p:cNvSpPr>
          <p:nvPr/>
        </p:nvSpPr>
        <p:spPr bwMode="auto">
          <a:xfrm>
            <a:off x="7985125" y="61642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27016" name="Rectangle 9"/>
          <p:cNvSpPr>
            <a:spLocks noChangeArrowheads="1"/>
          </p:cNvSpPr>
          <p:nvPr/>
        </p:nvSpPr>
        <p:spPr bwMode="auto">
          <a:xfrm>
            <a:off x="6340475" y="113506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sz="2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27017" name="Rectangle 10"/>
          <p:cNvSpPr>
            <a:spLocks noChangeArrowheads="1"/>
          </p:cNvSpPr>
          <p:nvPr/>
        </p:nvSpPr>
        <p:spPr bwMode="auto">
          <a:xfrm>
            <a:off x="1066800" y="3895725"/>
            <a:ext cx="3859213" cy="2241550"/>
          </a:xfrm>
          <a:prstGeom prst="rect">
            <a:avLst/>
          </a:prstGeom>
          <a:noFill/>
          <a:ln w="19050">
            <a:solidFill>
              <a:schemeClr val="tx2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27018" name="Line 11"/>
          <p:cNvSpPr>
            <a:spLocks noChangeShapeType="1"/>
          </p:cNvSpPr>
          <p:nvPr/>
        </p:nvSpPr>
        <p:spPr bwMode="auto">
          <a:xfrm>
            <a:off x="1066800" y="800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9" name="Line 12"/>
          <p:cNvSpPr>
            <a:spLocks noChangeShapeType="1"/>
          </p:cNvSpPr>
          <p:nvPr/>
        </p:nvSpPr>
        <p:spPr bwMode="auto">
          <a:xfrm>
            <a:off x="1066800" y="6134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20" name="Rectangle 13"/>
          <p:cNvSpPr>
            <a:spLocks noChangeArrowheads="1"/>
          </p:cNvSpPr>
          <p:nvPr/>
        </p:nvSpPr>
        <p:spPr bwMode="auto">
          <a:xfrm>
            <a:off x="4603750" y="6232525"/>
            <a:ext cx="749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1000</a:t>
            </a:r>
          </a:p>
        </p:txBody>
      </p:sp>
      <p:sp>
        <p:nvSpPr>
          <p:cNvPr id="427021" name="Rectangle 14"/>
          <p:cNvSpPr>
            <a:spLocks noChangeArrowheads="1"/>
          </p:cNvSpPr>
          <p:nvPr/>
        </p:nvSpPr>
        <p:spPr bwMode="auto">
          <a:xfrm>
            <a:off x="385763" y="3705225"/>
            <a:ext cx="608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20p</a:t>
            </a:r>
          </a:p>
        </p:txBody>
      </p:sp>
      <p:sp>
        <p:nvSpPr>
          <p:cNvPr id="427022" name="Rectangle 15"/>
          <p:cNvSpPr>
            <a:spLocks noChangeArrowheads="1"/>
          </p:cNvSpPr>
          <p:nvPr/>
        </p:nvSpPr>
        <p:spPr bwMode="auto">
          <a:xfrm>
            <a:off x="5070475" y="3617913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27023" name="Line 16"/>
          <p:cNvSpPr>
            <a:spLocks noChangeShapeType="1"/>
          </p:cNvSpPr>
          <p:nvPr/>
        </p:nvSpPr>
        <p:spPr bwMode="auto">
          <a:xfrm>
            <a:off x="2024063" y="2047875"/>
            <a:ext cx="4775200" cy="30257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24" name="Rectangle 17"/>
          <p:cNvSpPr>
            <a:spLocks noChangeArrowheads="1"/>
          </p:cNvSpPr>
          <p:nvPr/>
        </p:nvSpPr>
        <p:spPr bwMode="auto">
          <a:xfrm>
            <a:off x="6778625" y="5033963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8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2370138" y="1235075"/>
            <a:ext cx="5319712" cy="3379788"/>
            <a:chOff x="1493" y="778"/>
            <a:chExt cx="3351" cy="2129"/>
          </a:xfrm>
        </p:grpSpPr>
        <p:sp>
          <p:nvSpPr>
            <p:cNvPr id="427026" name="Line 19"/>
            <p:cNvSpPr>
              <a:spLocks noChangeShapeType="1"/>
            </p:cNvSpPr>
            <p:nvPr/>
          </p:nvSpPr>
          <p:spPr bwMode="auto">
            <a:xfrm>
              <a:off x="1493" y="778"/>
              <a:ext cx="3008" cy="1906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7027" name="Rectangle 20"/>
            <p:cNvSpPr>
              <a:spLocks noChangeArrowheads="1"/>
            </p:cNvSpPr>
            <p:nvPr/>
          </p:nvSpPr>
          <p:spPr bwMode="auto">
            <a:xfrm>
              <a:off x="4518" y="2619"/>
              <a:ext cx="326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800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8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396875" y="825500"/>
            <a:ext cx="5192713" cy="5799138"/>
            <a:chOff x="250" y="520"/>
            <a:chExt cx="3271" cy="3653"/>
          </a:xfrm>
        </p:grpSpPr>
        <p:sp>
          <p:nvSpPr>
            <p:cNvPr id="427029" name="Line 22"/>
            <p:cNvSpPr>
              <a:spLocks noChangeShapeType="1"/>
            </p:cNvSpPr>
            <p:nvPr/>
          </p:nvSpPr>
          <p:spPr bwMode="auto">
            <a:xfrm flipH="1">
              <a:off x="662" y="1557"/>
              <a:ext cx="2041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7030" name="Line 23"/>
            <p:cNvSpPr>
              <a:spLocks noChangeShapeType="1"/>
            </p:cNvSpPr>
            <p:nvPr/>
          </p:nvSpPr>
          <p:spPr bwMode="auto">
            <a:xfrm>
              <a:off x="2703" y="1565"/>
              <a:ext cx="0" cy="2291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7031" name="Rectangle 24"/>
            <p:cNvSpPr>
              <a:spLocks noChangeArrowheads="1"/>
            </p:cNvSpPr>
            <p:nvPr/>
          </p:nvSpPr>
          <p:spPr bwMode="auto">
            <a:xfrm>
              <a:off x="3206" y="520"/>
              <a:ext cx="3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800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sz="28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427032" name="Rectangle 25"/>
            <p:cNvSpPr>
              <a:spLocks noChangeArrowheads="1"/>
            </p:cNvSpPr>
            <p:nvPr/>
          </p:nvSpPr>
          <p:spPr bwMode="auto">
            <a:xfrm>
              <a:off x="2525" y="3923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800</a:t>
              </a:r>
            </a:p>
          </p:txBody>
        </p:sp>
        <p:sp>
          <p:nvSpPr>
            <p:cNvPr id="427033" name="Rectangle 26"/>
            <p:cNvSpPr>
              <a:spLocks noChangeArrowheads="1"/>
            </p:cNvSpPr>
            <p:nvPr/>
          </p:nvSpPr>
          <p:spPr bwMode="auto">
            <a:xfrm>
              <a:off x="250" y="1441"/>
              <a:ext cx="38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30p</a:t>
              </a:r>
            </a:p>
          </p:txBody>
        </p:sp>
        <p:sp>
          <p:nvSpPr>
            <p:cNvPr id="427034" name="Rectangle 27"/>
            <p:cNvSpPr>
              <a:spLocks noChangeArrowheads="1"/>
            </p:cNvSpPr>
            <p:nvPr/>
          </p:nvSpPr>
          <p:spPr bwMode="auto">
            <a:xfrm>
              <a:off x="2797" y="1372"/>
              <a:ext cx="22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800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427035" name="Line 28"/>
            <p:cNvSpPr>
              <a:spLocks noChangeShapeType="1"/>
            </p:cNvSpPr>
            <p:nvPr/>
          </p:nvSpPr>
          <p:spPr bwMode="auto">
            <a:xfrm flipV="1">
              <a:off x="1582" y="721"/>
              <a:ext cx="1630" cy="2709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7036" name="Oval 29"/>
            <p:cNvSpPr>
              <a:spLocks noChangeArrowheads="1"/>
            </p:cNvSpPr>
            <p:nvPr/>
          </p:nvSpPr>
          <p:spPr bwMode="auto">
            <a:xfrm>
              <a:off x="2672" y="1515"/>
              <a:ext cx="80" cy="80"/>
            </a:xfrm>
            <a:prstGeom prst="ellipse">
              <a:avLst/>
            </a:prstGeom>
            <a:solidFill>
              <a:srgbClr val="FF7C80"/>
            </a:solidFill>
            <a:ln w="254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</p:grpSp>
      <p:sp>
        <p:nvSpPr>
          <p:cNvPr id="427037" name="Line 30"/>
          <p:cNvSpPr>
            <a:spLocks noChangeShapeType="1"/>
          </p:cNvSpPr>
          <p:nvPr/>
        </p:nvSpPr>
        <p:spPr bwMode="auto">
          <a:xfrm flipV="1">
            <a:off x="3800475" y="1493838"/>
            <a:ext cx="2587625" cy="4300537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38" name="Oval 31"/>
          <p:cNvSpPr>
            <a:spLocks noChangeArrowheads="1"/>
          </p:cNvSpPr>
          <p:nvPr/>
        </p:nvSpPr>
        <p:spPr bwMode="auto">
          <a:xfrm>
            <a:off x="4873625" y="383381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37312" name="AutoShape 32"/>
          <p:cNvSpPr>
            <a:spLocks noChangeArrowheads="1"/>
          </p:cNvSpPr>
          <p:nvPr/>
        </p:nvSpPr>
        <p:spPr bwMode="auto">
          <a:xfrm>
            <a:off x="6316663" y="2174875"/>
            <a:ext cx="2379662" cy="720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Shift in both supply 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and</a:t>
            </a:r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 demand.</a:t>
            </a:r>
          </a:p>
        </p:txBody>
      </p:sp>
      <p:sp>
        <p:nvSpPr>
          <p:cNvPr id="427040" name="Rectangle 34"/>
          <p:cNvSpPr>
            <a:spLocks noChangeArrowheads="1"/>
          </p:cNvSpPr>
          <p:nvPr/>
        </p:nvSpPr>
        <p:spPr bwMode="auto">
          <a:xfrm>
            <a:off x="0" y="0"/>
            <a:ext cx="9144000" cy="7413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500" b="1">
                <a:solidFill>
                  <a:srgbClr val="A50021"/>
                </a:solidFill>
                <a:latin typeface="Arial" panose="020B0604020202020204" pitchFamily="34" charset="0"/>
              </a:rPr>
              <a:t>Problems in identifying the position and shape of the demand curve: </a:t>
            </a:r>
            <a:r>
              <a:rPr lang="en-GB" altLang="en-US" sz="2500" b="1">
                <a:solidFill>
                  <a:schemeClr val="folHlink"/>
                </a:solidFill>
                <a:latin typeface="Arial" panose="020B0604020202020204" pitchFamily="34" charset="0"/>
              </a:rPr>
              <a:t>shift in supply</a:t>
            </a:r>
            <a:r>
              <a:rPr lang="en-GB" altLang="en-US" sz="2500" b="1" i="1">
                <a:solidFill>
                  <a:schemeClr val="folHlink"/>
                </a:solidFill>
                <a:latin typeface="Arial" panose="020B0604020202020204" pitchFamily="34" charset="0"/>
              </a:rPr>
              <a:t> and </a:t>
            </a:r>
            <a:r>
              <a:rPr lang="en-GB" altLang="en-US" sz="2500" b="1">
                <a:solidFill>
                  <a:schemeClr val="folHlink"/>
                </a:solidFill>
                <a:latin typeface="Arial" panose="020B0604020202020204" pitchFamily="34" charset="0"/>
              </a:rPr>
              <a:t>demand curves</a:t>
            </a:r>
            <a:endParaRPr lang="en-GB" altLang="en-US" sz="2500" b="1">
              <a:solidFill>
                <a:srgbClr val="A5002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2" grpId="0" animBg="1" autoUpdateAnimBg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492</TotalTime>
  <Words>1656</Words>
  <Application>Microsoft Office PowerPoint</Application>
  <PresentationFormat>On-screen Show (4:3)</PresentationFormat>
  <Paragraphs>692</Paragraphs>
  <Slides>55</Slides>
  <Notes>55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55</vt:i4>
      </vt:variant>
    </vt:vector>
  </HeadingPairs>
  <TitlesOfParts>
    <vt:vector size="65" baseType="lpstr">
      <vt:lpstr>Times New Roman</vt:lpstr>
      <vt:lpstr>Arial</vt:lpstr>
      <vt:lpstr>Wingdings 2</vt:lpstr>
      <vt:lpstr>Wingdings</vt:lpstr>
      <vt:lpstr>Georgia</vt:lpstr>
      <vt:lpstr>Symbol</vt:lpstr>
      <vt:lpstr>Monotype Sorts</vt:lpstr>
      <vt:lpstr>Default Design</vt:lpstr>
      <vt:lpstr>Microsoft Word Document</vt:lpstr>
      <vt:lpstr>Microsoft Graph 2000 Chart</vt:lpstr>
      <vt:lpstr>PowerPoint Presentation</vt:lpstr>
      <vt:lpstr>Supply and Demand</vt:lpstr>
      <vt:lpstr>Demand</vt:lpstr>
      <vt:lpstr>The demand curve: The demand for potatoes (monthly)</vt:lpstr>
      <vt:lpstr>The demand curve: The demand for potatoes (monthly)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Demand</vt:lpstr>
      <vt:lpstr>Demand</vt:lpstr>
      <vt:lpstr>PowerPoint Presentation</vt:lpstr>
      <vt:lpstr>Demand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Supply and Demand</vt:lpstr>
      <vt:lpstr>Supply</vt:lpstr>
      <vt:lpstr>The supply curve: The supply of potatoes (monthly)</vt:lpstr>
      <vt:lpstr>The supply curve: The supply of potatoes (monthly)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Supply</vt:lpstr>
      <vt:lpstr>Supply</vt:lpstr>
      <vt:lpstr>Supply</vt:lpstr>
      <vt:lpstr>Supply</vt:lpstr>
      <vt:lpstr>PowerPoint Presentation</vt:lpstr>
      <vt:lpstr>PowerPoint Presentation</vt:lpstr>
      <vt:lpstr>Supply and Demand</vt:lpstr>
      <vt:lpstr>Price and output determination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Jia</cp:lastModifiedBy>
  <cp:revision>73</cp:revision>
  <dcterms:created xsi:type="dcterms:W3CDTF">2002-11-17T23:04:00Z</dcterms:created>
  <dcterms:modified xsi:type="dcterms:W3CDTF">2017-07-25T15:12:07Z</dcterms:modified>
</cp:coreProperties>
</file>