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1"/>
  </p:notesMasterIdLst>
  <p:sldIdLst>
    <p:sldId id="256" r:id="rId2"/>
    <p:sldId id="257" r:id="rId3"/>
    <p:sldId id="258" r:id="rId4"/>
    <p:sldId id="274" r:id="rId5"/>
    <p:sldId id="275" r:id="rId6"/>
    <p:sldId id="276" r:id="rId7"/>
    <p:sldId id="277" r:id="rId8"/>
    <p:sldId id="278" r:id="rId9"/>
    <p:sldId id="279" r:id="rId10"/>
    <p:sldId id="280" r:id="rId11"/>
    <p:sldId id="281" r:id="rId12"/>
    <p:sldId id="282" r:id="rId13"/>
    <p:sldId id="284" r:id="rId14"/>
    <p:sldId id="283" r:id="rId15"/>
    <p:sldId id="285" r:id="rId16"/>
    <p:sldId id="286" r:id="rId17"/>
    <p:sldId id="273" r:id="rId18"/>
    <p:sldId id="287" r:id="rId19"/>
    <p:sldId id="288" r:id="rId20"/>
  </p:sldIdLst>
  <p:sldSz cx="9144000" cy="5143500" type="screen16x9"/>
  <p:notesSz cx="6858000" cy="9144000"/>
  <p:embeddedFontLst>
    <p:embeddedFont>
      <p:font typeface="Roboto" panose="020000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1EC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1344" autoAdjust="0"/>
  </p:normalViewPr>
  <p:slideViewPr>
    <p:cSldViewPr snapToGrid="0">
      <p:cViewPr varScale="1">
        <p:scale>
          <a:sx n="136" d="100"/>
          <a:sy n="136" d="100"/>
        </p:scale>
        <p:origin x="960"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BA1A0E-C60F-418E-B3D8-10C453ECC1E2}"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IN"/>
        </a:p>
      </dgm:t>
    </dgm:pt>
    <dgm:pt modelId="{76E405CF-4443-49B0-AFCD-12D9487E4AD7}">
      <dgm:prSet custT="1"/>
      <dgm:spPr/>
      <dgm:t>
        <a:bodyPr/>
        <a:lstStyle/>
        <a:p>
          <a:r>
            <a:rPr lang="en-IN" sz="1600" b="0" i="0" dirty="0">
              <a:latin typeface="Times New Roman" panose="02020603050405020304" pitchFamily="18" charset="0"/>
              <a:cs typeface="Times New Roman" panose="02020603050405020304" pitchFamily="18" charset="0"/>
            </a:rPr>
            <a:t>The NHS Long-Term Plan supports the delivery of personalised, preventive, and integrated healthcare services to the elderly (WHO, 2024).</a:t>
          </a:r>
          <a:endParaRPr lang="en-IN" sz="1600" dirty="0">
            <a:latin typeface="Times New Roman" panose="02020603050405020304" pitchFamily="18" charset="0"/>
            <a:cs typeface="Times New Roman" panose="02020603050405020304" pitchFamily="18" charset="0"/>
          </a:endParaRPr>
        </a:p>
      </dgm:t>
    </dgm:pt>
    <dgm:pt modelId="{D553511A-D35F-4CC0-8F5B-5DA033B31A31}" type="parTrans" cxnId="{1A8BA342-E570-432C-9523-59C072047D17}">
      <dgm:prSet/>
      <dgm:spPr/>
      <dgm:t>
        <a:bodyPr/>
        <a:lstStyle/>
        <a:p>
          <a:endParaRPr lang="en-IN" sz="1600">
            <a:latin typeface="Times New Roman" panose="02020603050405020304" pitchFamily="18" charset="0"/>
            <a:cs typeface="Times New Roman" panose="02020603050405020304" pitchFamily="18" charset="0"/>
          </a:endParaRPr>
        </a:p>
      </dgm:t>
    </dgm:pt>
    <dgm:pt modelId="{D0BB3289-2D31-402C-8D85-4FC872FB0B84}" type="sibTrans" cxnId="{1A8BA342-E570-432C-9523-59C072047D17}">
      <dgm:prSet/>
      <dgm:spPr/>
      <dgm:t>
        <a:bodyPr/>
        <a:lstStyle/>
        <a:p>
          <a:endParaRPr lang="en-IN" sz="1600">
            <a:latin typeface="Times New Roman" panose="02020603050405020304" pitchFamily="18" charset="0"/>
            <a:cs typeface="Times New Roman" panose="02020603050405020304" pitchFamily="18" charset="0"/>
          </a:endParaRPr>
        </a:p>
      </dgm:t>
    </dgm:pt>
    <dgm:pt modelId="{AD54C9EE-A7D6-4E0F-ACFC-6A415D25BFC6}">
      <dgm:prSet custT="1"/>
      <dgm:spPr/>
      <dgm:t>
        <a:bodyPr/>
        <a:lstStyle/>
        <a:p>
          <a:r>
            <a:rPr lang="en-IN" sz="1600" b="0" i="0" dirty="0">
              <a:latin typeface="Times New Roman" panose="02020603050405020304" pitchFamily="18" charset="0"/>
              <a:cs typeface="Times New Roman" panose="02020603050405020304" pitchFamily="18" charset="0"/>
            </a:rPr>
            <a:t>An integrated approach to care will help in reducing admissions that should have been avoided and foster independence of the population.</a:t>
          </a:r>
          <a:endParaRPr lang="en-IN" sz="1600" dirty="0">
            <a:latin typeface="Times New Roman" panose="02020603050405020304" pitchFamily="18" charset="0"/>
            <a:cs typeface="Times New Roman" panose="02020603050405020304" pitchFamily="18" charset="0"/>
          </a:endParaRPr>
        </a:p>
      </dgm:t>
    </dgm:pt>
    <dgm:pt modelId="{F69454C5-7642-4A64-BA68-18051605EDFA}" type="parTrans" cxnId="{22789237-75E9-4898-A6B4-CFD99A8C85F6}">
      <dgm:prSet/>
      <dgm:spPr/>
      <dgm:t>
        <a:bodyPr/>
        <a:lstStyle/>
        <a:p>
          <a:endParaRPr lang="en-IN" sz="1600">
            <a:latin typeface="Times New Roman" panose="02020603050405020304" pitchFamily="18" charset="0"/>
            <a:cs typeface="Times New Roman" panose="02020603050405020304" pitchFamily="18" charset="0"/>
          </a:endParaRPr>
        </a:p>
      </dgm:t>
    </dgm:pt>
    <dgm:pt modelId="{BC654681-15BD-4247-84EF-61446A076971}" type="sibTrans" cxnId="{22789237-75E9-4898-A6B4-CFD99A8C85F6}">
      <dgm:prSet/>
      <dgm:spPr/>
      <dgm:t>
        <a:bodyPr/>
        <a:lstStyle/>
        <a:p>
          <a:endParaRPr lang="en-IN" sz="1600">
            <a:latin typeface="Times New Roman" panose="02020603050405020304" pitchFamily="18" charset="0"/>
            <a:cs typeface="Times New Roman" panose="02020603050405020304" pitchFamily="18" charset="0"/>
          </a:endParaRPr>
        </a:p>
      </dgm:t>
    </dgm:pt>
    <dgm:pt modelId="{3872FCCD-E6BD-4E67-8BB6-09EA003A15C9}">
      <dgm:prSet custT="1"/>
      <dgm:spPr/>
      <dgm:t>
        <a:bodyPr/>
        <a:lstStyle/>
        <a:p>
          <a:r>
            <a:rPr lang="en-IN" sz="1600" b="0" i="0" dirty="0">
              <a:latin typeface="Times New Roman" panose="02020603050405020304" pitchFamily="18" charset="0"/>
              <a:cs typeface="Times New Roman" panose="02020603050405020304" pitchFamily="18" charset="0"/>
            </a:rPr>
            <a:t>Technology can be used to improve remote monitoring and personalised care.</a:t>
          </a:r>
          <a:endParaRPr lang="en-IN" sz="1600" dirty="0">
            <a:latin typeface="Times New Roman" panose="02020603050405020304" pitchFamily="18" charset="0"/>
            <a:cs typeface="Times New Roman" panose="02020603050405020304" pitchFamily="18" charset="0"/>
          </a:endParaRPr>
        </a:p>
      </dgm:t>
    </dgm:pt>
    <dgm:pt modelId="{B5588260-4ABA-40E8-A5F6-788DA1525C14}" type="parTrans" cxnId="{D608D01B-CA39-4F85-83B2-28558E6B9F42}">
      <dgm:prSet/>
      <dgm:spPr/>
      <dgm:t>
        <a:bodyPr/>
        <a:lstStyle/>
        <a:p>
          <a:endParaRPr lang="en-IN" sz="1600">
            <a:latin typeface="Times New Roman" panose="02020603050405020304" pitchFamily="18" charset="0"/>
            <a:cs typeface="Times New Roman" panose="02020603050405020304" pitchFamily="18" charset="0"/>
          </a:endParaRPr>
        </a:p>
      </dgm:t>
    </dgm:pt>
    <dgm:pt modelId="{D5EBAC3E-DE24-483E-9092-51D76624B4E0}" type="sibTrans" cxnId="{D608D01B-CA39-4F85-83B2-28558E6B9F42}">
      <dgm:prSet/>
      <dgm:spPr/>
      <dgm:t>
        <a:bodyPr/>
        <a:lstStyle/>
        <a:p>
          <a:endParaRPr lang="en-IN" sz="1600">
            <a:latin typeface="Times New Roman" panose="02020603050405020304" pitchFamily="18" charset="0"/>
            <a:cs typeface="Times New Roman" panose="02020603050405020304" pitchFamily="18" charset="0"/>
          </a:endParaRPr>
        </a:p>
      </dgm:t>
    </dgm:pt>
    <dgm:pt modelId="{8902772C-1D91-40FC-9489-508DE6512E13}">
      <dgm:prSet custT="1"/>
      <dgm:spPr/>
      <dgm:t>
        <a:bodyPr/>
        <a:lstStyle/>
        <a:p>
          <a:r>
            <a:rPr lang="en-IN" sz="1600" b="0" i="0" dirty="0">
              <a:latin typeface="Times New Roman" panose="02020603050405020304" pitchFamily="18" charset="0"/>
              <a:cs typeface="Times New Roman" panose="02020603050405020304" pitchFamily="18" charset="0"/>
            </a:rPr>
            <a:t>However, there might be problems related to digital exclusion and health inequalities.</a:t>
          </a:r>
          <a:endParaRPr lang="en-IN" sz="1600" dirty="0">
            <a:latin typeface="Times New Roman" panose="02020603050405020304" pitchFamily="18" charset="0"/>
            <a:cs typeface="Times New Roman" panose="02020603050405020304" pitchFamily="18" charset="0"/>
          </a:endParaRPr>
        </a:p>
      </dgm:t>
    </dgm:pt>
    <dgm:pt modelId="{EEF8EC0A-38A5-43B8-B528-BEB7FD5E43E0}" type="parTrans" cxnId="{E71C2ED8-BD65-427D-8BDD-D7C2C82F4969}">
      <dgm:prSet/>
      <dgm:spPr/>
      <dgm:t>
        <a:bodyPr/>
        <a:lstStyle/>
        <a:p>
          <a:endParaRPr lang="en-IN" sz="1600">
            <a:latin typeface="Times New Roman" panose="02020603050405020304" pitchFamily="18" charset="0"/>
            <a:cs typeface="Times New Roman" panose="02020603050405020304" pitchFamily="18" charset="0"/>
          </a:endParaRPr>
        </a:p>
      </dgm:t>
    </dgm:pt>
    <dgm:pt modelId="{452178C3-EF0C-4320-87F0-690679574410}" type="sibTrans" cxnId="{E71C2ED8-BD65-427D-8BDD-D7C2C82F4969}">
      <dgm:prSet/>
      <dgm:spPr/>
      <dgm:t>
        <a:bodyPr/>
        <a:lstStyle/>
        <a:p>
          <a:endParaRPr lang="en-IN" sz="1600">
            <a:latin typeface="Times New Roman" panose="02020603050405020304" pitchFamily="18" charset="0"/>
            <a:cs typeface="Times New Roman" panose="02020603050405020304" pitchFamily="18" charset="0"/>
          </a:endParaRPr>
        </a:p>
      </dgm:t>
    </dgm:pt>
    <dgm:pt modelId="{952C436C-471D-4CD3-ACD7-5F9DE2CA0DA7}" type="pres">
      <dgm:prSet presAssocID="{91BA1A0E-C60F-418E-B3D8-10C453ECC1E2}" presName="Name0" presStyleCnt="0">
        <dgm:presLayoutVars>
          <dgm:chMax val="7"/>
          <dgm:dir/>
          <dgm:animLvl val="lvl"/>
          <dgm:resizeHandles val="exact"/>
        </dgm:presLayoutVars>
      </dgm:prSet>
      <dgm:spPr/>
    </dgm:pt>
    <dgm:pt modelId="{B3314BCE-25E5-48F0-8C44-A1331DFD9AED}" type="pres">
      <dgm:prSet presAssocID="{76E405CF-4443-49B0-AFCD-12D9487E4AD7}" presName="circle1" presStyleLbl="node1" presStyleIdx="0" presStyleCnt="4"/>
      <dgm:spPr/>
    </dgm:pt>
    <dgm:pt modelId="{F1F119C9-4BE4-4C00-843A-199B8C7A6F83}" type="pres">
      <dgm:prSet presAssocID="{76E405CF-4443-49B0-AFCD-12D9487E4AD7}" presName="space" presStyleCnt="0"/>
      <dgm:spPr/>
    </dgm:pt>
    <dgm:pt modelId="{58E6D8F4-9E3B-43EB-813C-E39446A46425}" type="pres">
      <dgm:prSet presAssocID="{76E405CF-4443-49B0-AFCD-12D9487E4AD7}" presName="rect1" presStyleLbl="alignAcc1" presStyleIdx="0" presStyleCnt="4"/>
      <dgm:spPr/>
    </dgm:pt>
    <dgm:pt modelId="{5BE798C6-BCCD-414D-9B94-71FECC26035C}" type="pres">
      <dgm:prSet presAssocID="{AD54C9EE-A7D6-4E0F-ACFC-6A415D25BFC6}" presName="vertSpace2" presStyleLbl="node1" presStyleIdx="0" presStyleCnt="4"/>
      <dgm:spPr/>
    </dgm:pt>
    <dgm:pt modelId="{E2D99BDD-EA4F-4FF9-8E8F-92D00E734BF7}" type="pres">
      <dgm:prSet presAssocID="{AD54C9EE-A7D6-4E0F-ACFC-6A415D25BFC6}" presName="circle2" presStyleLbl="node1" presStyleIdx="1" presStyleCnt="4"/>
      <dgm:spPr/>
    </dgm:pt>
    <dgm:pt modelId="{2B5EBA3A-0D6A-43A8-9860-F356F3FAFB22}" type="pres">
      <dgm:prSet presAssocID="{AD54C9EE-A7D6-4E0F-ACFC-6A415D25BFC6}" presName="rect2" presStyleLbl="alignAcc1" presStyleIdx="1" presStyleCnt="4"/>
      <dgm:spPr/>
    </dgm:pt>
    <dgm:pt modelId="{9D83D1D3-80A3-4B5A-8CE3-8F10CB06BA89}" type="pres">
      <dgm:prSet presAssocID="{3872FCCD-E6BD-4E67-8BB6-09EA003A15C9}" presName="vertSpace3" presStyleLbl="node1" presStyleIdx="1" presStyleCnt="4"/>
      <dgm:spPr/>
    </dgm:pt>
    <dgm:pt modelId="{CBB83392-F5AE-46CD-AADD-5C5D27A8FEAF}" type="pres">
      <dgm:prSet presAssocID="{3872FCCD-E6BD-4E67-8BB6-09EA003A15C9}" presName="circle3" presStyleLbl="node1" presStyleIdx="2" presStyleCnt="4"/>
      <dgm:spPr/>
    </dgm:pt>
    <dgm:pt modelId="{DBEB7E84-4702-4FE8-9D38-D5B08C0B00C9}" type="pres">
      <dgm:prSet presAssocID="{3872FCCD-E6BD-4E67-8BB6-09EA003A15C9}" presName="rect3" presStyleLbl="alignAcc1" presStyleIdx="2" presStyleCnt="4"/>
      <dgm:spPr/>
    </dgm:pt>
    <dgm:pt modelId="{9855286C-AE15-4683-9E19-7C2204E7C363}" type="pres">
      <dgm:prSet presAssocID="{8902772C-1D91-40FC-9489-508DE6512E13}" presName="vertSpace4" presStyleLbl="node1" presStyleIdx="2" presStyleCnt="4"/>
      <dgm:spPr/>
    </dgm:pt>
    <dgm:pt modelId="{469177CF-B27B-4D25-8646-60F9396433B4}" type="pres">
      <dgm:prSet presAssocID="{8902772C-1D91-40FC-9489-508DE6512E13}" presName="circle4" presStyleLbl="node1" presStyleIdx="3" presStyleCnt="4"/>
      <dgm:spPr/>
    </dgm:pt>
    <dgm:pt modelId="{13BAA4B0-EA1E-4D0F-91FA-79FA51CAEFCC}" type="pres">
      <dgm:prSet presAssocID="{8902772C-1D91-40FC-9489-508DE6512E13}" presName="rect4" presStyleLbl="alignAcc1" presStyleIdx="3" presStyleCnt="4"/>
      <dgm:spPr/>
    </dgm:pt>
    <dgm:pt modelId="{0AE43FB0-97AD-412B-8FFD-05B22757F1EF}" type="pres">
      <dgm:prSet presAssocID="{76E405CF-4443-49B0-AFCD-12D9487E4AD7}" presName="rect1ParTxNoCh" presStyleLbl="alignAcc1" presStyleIdx="3" presStyleCnt="4">
        <dgm:presLayoutVars>
          <dgm:chMax val="1"/>
          <dgm:bulletEnabled val="1"/>
        </dgm:presLayoutVars>
      </dgm:prSet>
      <dgm:spPr/>
    </dgm:pt>
    <dgm:pt modelId="{8D347D06-9501-46C3-98DC-0CF2A83CE3C5}" type="pres">
      <dgm:prSet presAssocID="{AD54C9EE-A7D6-4E0F-ACFC-6A415D25BFC6}" presName="rect2ParTxNoCh" presStyleLbl="alignAcc1" presStyleIdx="3" presStyleCnt="4">
        <dgm:presLayoutVars>
          <dgm:chMax val="1"/>
          <dgm:bulletEnabled val="1"/>
        </dgm:presLayoutVars>
      </dgm:prSet>
      <dgm:spPr/>
    </dgm:pt>
    <dgm:pt modelId="{8D90972A-16CE-49E9-B683-44AD007559C7}" type="pres">
      <dgm:prSet presAssocID="{3872FCCD-E6BD-4E67-8BB6-09EA003A15C9}" presName="rect3ParTxNoCh" presStyleLbl="alignAcc1" presStyleIdx="3" presStyleCnt="4">
        <dgm:presLayoutVars>
          <dgm:chMax val="1"/>
          <dgm:bulletEnabled val="1"/>
        </dgm:presLayoutVars>
      </dgm:prSet>
      <dgm:spPr/>
    </dgm:pt>
    <dgm:pt modelId="{7F9A7D59-A7D4-4BC9-8FE7-93F610E44E97}" type="pres">
      <dgm:prSet presAssocID="{8902772C-1D91-40FC-9489-508DE6512E13}" presName="rect4ParTxNoCh" presStyleLbl="alignAcc1" presStyleIdx="3" presStyleCnt="4">
        <dgm:presLayoutVars>
          <dgm:chMax val="1"/>
          <dgm:bulletEnabled val="1"/>
        </dgm:presLayoutVars>
      </dgm:prSet>
      <dgm:spPr/>
    </dgm:pt>
  </dgm:ptLst>
  <dgm:cxnLst>
    <dgm:cxn modelId="{D608D01B-CA39-4F85-83B2-28558E6B9F42}" srcId="{91BA1A0E-C60F-418E-B3D8-10C453ECC1E2}" destId="{3872FCCD-E6BD-4E67-8BB6-09EA003A15C9}" srcOrd="2" destOrd="0" parTransId="{B5588260-4ABA-40E8-A5F6-788DA1525C14}" sibTransId="{D5EBAC3E-DE24-483E-9092-51D76624B4E0}"/>
    <dgm:cxn modelId="{22789237-75E9-4898-A6B4-CFD99A8C85F6}" srcId="{91BA1A0E-C60F-418E-B3D8-10C453ECC1E2}" destId="{AD54C9EE-A7D6-4E0F-ACFC-6A415D25BFC6}" srcOrd="1" destOrd="0" parTransId="{F69454C5-7642-4A64-BA68-18051605EDFA}" sibTransId="{BC654681-15BD-4247-84EF-61446A076971}"/>
    <dgm:cxn modelId="{68977D3E-6CE9-4C9C-92C1-5B2E8FC82A84}" type="presOf" srcId="{AD54C9EE-A7D6-4E0F-ACFC-6A415D25BFC6}" destId="{8D347D06-9501-46C3-98DC-0CF2A83CE3C5}" srcOrd="1" destOrd="0" presId="urn:microsoft.com/office/officeart/2005/8/layout/target3"/>
    <dgm:cxn modelId="{6E6C1340-EA0B-4616-B9EB-24CFD948E41A}" type="presOf" srcId="{AD54C9EE-A7D6-4E0F-ACFC-6A415D25BFC6}" destId="{2B5EBA3A-0D6A-43A8-9860-F356F3FAFB22}" srcOrd="0" destOrd="0" presId="urn:microsoft.com/office/officeart/2005/8/layout/target3"/>
    <dgm:cxn modelId="{1A8BA342-E570-432C-9523-59C072047D17}" srcId="{91BA1A0E-C60F-418E-B3D8-10C453ECC1E2}" destId="{76E405CF-4443-49B0-AFCD-12D9487E4AD7}" srcOrd="0" destOrd="0" parTransId="{D553511A-D35F-4CC0-8F5B-5DA033B31A31}" sibTransId="{D0BB3289-2D31-402C-8D85-4FC872FB0B84}"/>
    <dgm:cxn modelId="{C6C76F7B-BFF0-4F7D-B695-C8946238110F}" type="presOf" srcId="{76E405CF-4443-49B0-AFCD-12D9487E4AD7}" destId="{58E6D8F4-9E3B-43EB-813C-E39446A46425}" srcOrd="0" destOrd="0" presId="urn:microsoft.com/office/officeart/2005/8/layout/target3"/>
    <dgm:cxn modelId="{0F7A818D-525F-410B-A91C-4952581FA6F8}" type="presOf" srcId="{3872FCCD-E6BD-4E67-8BB6-09EA003A15C9}" destId="{8D90972A-16CE-49E9-B683-44AD007559C7}" srcOrd="1" destOrd="0" presId="urn:microsoft.com/office/officeart/2005/8/layout/target3"/>
    <dgm:cxn modelId="{BDC2C5A6-A38B-4C43-9F3A-6D9A6C3F6718}" type="presOf" srcId="{91BA1A0E-C60F-418E-B3D8-10C453ECC1E2}" destId="{952C436C-471D-4CD3-ACD7-5F9DE2CA0DA7}" srcOrd="0" destOrd="0" presId="urn:microsoft.com/office/officeart/2005/8/layout/target3"/>
    <dgm:cxn modelId="{ED14D1AB-2BAA-4F07-81F0-ECDCE866DC1C}" type="presOf" srcId="{76E405CF-4443-49B0-AFCD-12D9487E4AD7}" destId="{0AE43FB0-97AD-412B-8FFD-05B22757F1EF}" srcOrd="1" destOrd="0" presId="urn:microsoft.com/office/officeart/2005/8/layout/target3"/>
    <dgm:cxn modelId="{9DADCFB2-C4F7-49F7-96DF-9CC524FA8450}" type="presOf" srcId="{3872FCCD-E6BD-4E67-8BB6-09EA003A15C9}" destId="{DBEB7E84-4702-4FE8-9D38-D5B08C0B00C9}" srcOrd="0" destOrd="0" presId="urn:microsoft.com/office/officeart/2005/8/layout/target3"/>
    <dgm:cxn modelId="{D2E93DB6-BE8F-4B95-9C37-CD372C3C16C3}" type="presOf" srcId="{8902772C-1D91-40FC-9489-508DE6512E13}" destId="{7F9A7D59-A7D4-4BC9-8FE7-93F610E44E97}" srcOrd="1" destOrd="0" presId="urn:microsoft.com/office/officeart/2005/8/layout/target3"/>
    <dgm:cxn modelId="{E71C2ED8-BD65-427D-8BDD-D7C2C82F4969}" srcId="{91BA1A0E-C60F-418E-B3D8-10C453ECC1E2}" destId="{8902772C-1D91-40FC-9489-508DE6512E13}" srcOrd="3" destOrd="0" parTransId="{EEF8EC0A-38A5-43B8-B528-BEB7FD5E43E0}" sibTransId="{452178C3-EF0C-4320-87F0-690679574410}"/>
    <dgm:cxn modelId="{AD7152F6-0317-4D37-86C5-6B737F2DD215}" type="presOf" srcId="{8902772C-1D91-40FC-9489-508DE6512E13}" destId="{13BAA4B0-EA1E-4D0F-91FA-79FA51CAEFCC}" srcOrd="0" destOrd="0" presId="urn:microsoft.com/office/officeart/2005/8/layout/target3"/>
    <dgm:cxn modelId="{016DAC91-81FB-4F8A-AD48-C45DDBB8CBBB}" type="presParOf" srcId="{952C436C-471D-4CD3-ACD7-5F9DE2CA0DA7}" destId="{B3314BCE-25E5-48F0-8C44-A1331DFD9AED}" srcOrd="0" destOrd="0" presId="urn:microsoft.com/office/officeart/2005/8/layout/target3"/>
    <dgm:cxn modelId="{F2F03120-1AA5-4759-87CF-C4092639660F}" type="presParOf" srcId="{952C436C-471D-4CD3-ACD7-5F9DE2CA0DA7}" destId="{F1F119C9-4BE4-4C00-843A-199B8C7A6F83}" srcOrd="1" destOrd="0" presId="urn:microsoft.com/office/officeart/2005/8/layout/target3"/>
    <dgm:cxn modelId="{1F02417C-3DEA-47B5-B12B-9936222020CB}" type="presParOf" srcId="{952C436C-471D-4CD3-ACD7-5F9DE2CA0DA7}" destId="{58E6D8F4-9E3B-43EB-813C-E39446A46425}" srcOrd="2" destOrd="0" presId="urn:microsoft.com/office/officeart/2005/8/layout/target3"/>
    <dgm:cxn modelId="{073C7D01-0D22-400A-AEE2-1847BFDAB9B5}" type="presParOf" srcId="{952C436C-471D-4CD3-ACD7-5F9DE2CA0DA7}" destId="{5BE798C6-BCCD-414D-9B94-71FECC26035C}" srcOrd="3" destOrd="0" presId="urn:microsoft.com/office/officeart/2005/8/layout/target3"/>
    <dgm:cxn modelId="{0AE92CE1-BFAC-48A4-B2C8-73A0B20BDBD5}" type="presParOf" srcId="{952C436C-471D-4CD3-ACD7-5F9DE2CA0DA7}" destId="{E2D99BDD-EA4F-4FF9-8E8F-92D00E734BF7}" srcOrd="4" destOrd="0" presId="urn:microsoft.com/office/officeart/2005/8/layout/target3"/>
    <dgm:cxn modelId="{B5B155CA-4A31-4311-BBCF-35B692247419}" type="presParOf" srcId="{952C436C-471D-4CD3-ACD7-5F9DE2CA0DA7}" destId="{2B5EBA3A-0D6A-43A8-9860-F356F3FAFB22}" srcOrd="5" destOrd="0" presId="urn:microsoft.com/office/officeart/2005/8/layout/target3"/>
    <dgm:cxn modelId="{59881954-9B68-4CC1-8F10-61E83FD0B017}" type="presParOf" srcId="{952C436C-471D-4CD3-ACD7-5F9DE2CA0DA7}" destId="{9D83D1D3-80A3-4B5A-8CE3-8F10CB06BA89}" srcOrd="6" destOrd="0" presId="urn:microsoft.com/office/officeart/2005/8/layout/target3"/>
    <dgm:cxn modelId="{903C944B-328B-44A7-A192-BF96F7FCFE01}" type="presParOf" srcId="{952C436C-471D-4CD3-ACD7-5F9DE2CA0DA7}" destId="{CBB83392-F5AE-46CD-AADD-5C5D27A8FEAF}" srcOrd="7" destOrd="0" presId="urn:microsoft.com/office/officeart/2005/8/layout/target3"/>
    <dgm:cxn modelId="{978EEFC3-7791-4A89-B163-82A1A65E0675}" type="presParOf" srcId="{952C436C-471D-4CD3-ACD7-5F9DE2CA0DA7}" destId="{DBEB7E84-4702-4FE8-9D38-D5B08C0B00C9}" srcOrd="8" destOrd="0" presId="urn:microsoft.com/office/officeart/2005/8/layout/target3"/>
    <dgm:cxn modelId="{55C0F6BE-0727-4EB9-8E92-1A4B4157FE5C}" type="presParOf" srcId="{952C436C-471D-4CD3-ACD7-5F9DE2CA0DA7}" destId="{9855286C-AE15-4683-9E19-7C2204E7C363}" srcOrd="9" destOrd="0" presId="urn:microsoft.com/office/officeart/2005/8/layout/target3"/>
    <dgm:cxn modelId="{9F8C27A1-BEA2-4103-B984-775189605A7D}" type="presParOf" srcId="{952C436C-471D-4CD3-ACD7-5F9DE2CA0DA7}" destId="{469177CF-B27B-4D25-8646-60F9396433B4}" srcOrd="10" destOrd="0" presId="urn:microsoft.com/office/officeart/2005/8/layout/target3"/>
    <dgm:cxn modelId="{83238220-13DE-485A-8A78-8F6ED466C89A}" type="presParOf" srcId="{952C436C-471D-4CD3-ACD7-5F9DE2CA0DA7}" destId="{13BAA4B0-EA1E-4D0F-91FA-79FA51CAEFCC}" srcOrd="11" destOrd="0" presId="urn:microsoft.com/office/officeart/2005/8/layout/target3"/>
    <dgm:cxn modelId="{65D6F392-52E8-4DD0-9DBD-E346539410F1}" type="presParOf" srcId="{952C436C-471D-4CD3-ACD7-5F9DE2CA0DA7}" destId="{0AE43FB0-97AD-412B-8FFD-05B22757F1EF}" srcOrd="12" destOrd="0" presId="urn:microsoft.com/office/officeart/2005/8/layout/target3"/>
    <dgm:cxn modelId="{EFCC591E-61BC-474A-8777-66C3237854FA}" type="presParOf" srcId="{952C436C-471D-4CD3-ACD7-5F9DE2CA0DA7}" destId="{8D347D06-9501-46C3-98DC-0CF2A83CE3C5}" srcOrd="13" destOrd="0" presId="urn:microsoft.com/office/officeart/2005/8/layout/target3"/>
    <dgm:cxn modelId="{09A49CB8-C3BD-4CE3-805E-45FD28F6BD45}" type="presParOf" srcId="{952C436C-471D-4CD3-ACD7-5F9DE2CA0DA7}" destId="{8D90972A-16CE-49E9-B683-44AD007559C7}" srcOrd="14" destOrd="0" presId="urn:microsoft.com/office/officeart/2005/8/layout/target3"/>
    <dgm:cxn modelId="{990BBFBA-302A-416D-90B7-C2DA85D6C0EF}" type="presParOf" srcId="{952C436C-471D-4CD3-ACD7-5F9DE2CA0DA7}" destId="{7F9A7D59-A7D4-4BC9-8FE7-93F610E44E97}" srcOrd="15" destOrd="0" presId="urn:microsoft.com/office/officeart/2005/8/layout/targe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E3080A-366D-4D01-8160-1817735EF4DE}" type="doc">
      <dgm:prSet loTypeId="urn:microsoft.com/office/officeart/2005/8/layout/list1" loCatId="list" qsTypeId="urn:microsoft.com/office/officeart/2005/8/quickstyle/simple5" qsCatId="simple" csTypeId="urn:microsoft.com/office/officeart/2005/8/colors/accent0_2" csCatId="mainScheme"/>
      <dgm:spPr/>
      <dgm:t>
        <a:bodyPr/>
        <a:lstStyle/>
        <a:p>
          <a:endParaRPr lang="en-IN"/>
        </a:p>
      </dgm:t>
    </dgm:pt>
    <dgm:pt modelId="{440EE486-DD47-499E-8084-415DBAF1242C}">
      <dgm:prSet custT="1"/>
      <dgm:spPr/>
      <dgm:t>
        <a:bodyPr/>
        <a:lstStyle/>
        <a:p>
          <a:r>
            <a:rPr lang="en-IN" sz="1600" b="0" i="0" dirty="0">
              <a:latin typeface="Times New Roman" panose="02020603050405020304" pitchFamily="18" charset="0"/>
              <a:cs typeface="Times New Roman" panose="02020603050405020304" pitchFamily="18" charset="0"/>
            </a:rPr>
            <a:t>Technology and robots for dementia may facilitate reminders, communication, mobility, and daily activities (</a:t>
          </a:r>
          <a:r>
            <a:rPr lang="en-IN" sz="1600" b="0" i="0" dirty="0" err="1">
              <a:latin typeface="Times New Roman" panose="02020603050405020304" pitchFamily="18" charset="0"/>
              <a:cs typeface="Times New Roman" panose="02020603050405020304" pitchFamily="18" charset="0"/>
            </a:rPr>
            <a:t>Lancioni</a:t>
          </a:r>
          <a:r>
            <a:rPr lang="en-IN" sz="1600" b="0" i="0" dirty="0">
              <a:latin typeface="Times New Roman" panose="02020603050405020304" pitchFamily="18" charset="0"/>
              <a:cs typeface="Times New Roman" panose="02020603050405020304" pitchFamily="18" charset="0"/>
            </a:rPr>
            <a:t> </a:t>
          </a:r>
          <a:r>
            <a:rPr lang="en-IN" sz="1600" b="0" i="1" dirty="0">
              <a:latin typeface="Times New Roman" panose="02020603050405020304" pitchFamily="18" charset="0"/>
              <a:cs typeface="Times New Roman" panose="02020603050405020304" pitchFamily="18" charset="0"/>
            </a:rPr>
            <a:t>et al</a:t>
          </a:r>
          <a:r>
            <a:rPr lang="en-IN" sz="1600" b="0" i="0" dirty="0">
              <a:latin typeface="Times New Roman" panose="02020603050405020304" pitchFamily="18" charset="0"/>
              <a:cs typeface="Times New Roman" panose="02020603050405020304" pitchFamily="18" charset="0"/>
            </a:rPr>
            <a:t>., 2023).</a:t>
          </a:r>
          <a:endParaRPr lang="en-IN" sz="1600" dirty="0">
            <a:latin typeface="Times New Roman" panose="02020603050405020304" pitchFamily="18" charset="0"/>
            <a:cs typeface="Times New Roman" panose="02020603050405020304" pitchFamily="18" charset="0"/>
          </a:endParaRPr>
        </a:p>
      </dgm:t>
    </dgm:pt>
    <dgm:pt modelId="{F636864F-5A3A-4BE3-8C78-A523D06E0A95}" type="parTrans" cxnId="{E4DCA49B-A41C-411C-98E6-C1C13EB6E27E}">
      <dgm:prSet/>
      <dgm:spPr/>
      <dgm:t>
        <a:bodyPr/>
        <a:lstStyle/>
        <a:p>
          <a:endParaRPr lang="en-IN" sz="1600">
            <a:latin typeface="Times New Roman" panose="02020603050405020304" pitchFamily="18" charset="0"/>
            <a:cs typeface="Times New Roman" panose="02020603050405020304" pitchFamily="18" charset="0"/>
          </a:endParaRPr>
        </a:p>
      </dgm:t>
    </dgm:pt>
    <dgm:pt modelId="{C84128C8-9159-4AC5-85F2-170C3222D258}" type="sibTrans" cxnId="{E4DCA49B-A41C-411C-98E6-C1C13EB6E27E}">
      <dgm:prSet/>
      <dgm:spPr/>
      <dgm:t>
        <a:bodyPr/>
        <a:lstStyle/>
        <a:p>
          <a:endParaRPr lang="en-IN" sz="1600">
            <a:latin typeface="Times New Roman" panose="02020603050405020304" pitchFamily="18" charset="0"/>
            <a:cs typeface="Times New Roman" panose="02020603050405020304" pitchFamily="18" charset="0"/>
          </a:endParaRPr>
        </a:p>
      </dgm:t>
    </dgm:pt>
    <dgm:pt modelId="{8D57A233-B856-47FA-B266-94A020456C7E}">
      <dgm:prSet custT="1"/>
      <dgm:spPr/>
      <dgm:t>
        <a:bodyPr/>
        <a:lstStyle/>
        <a:p>
          <a:r>
            <a:rPr lang="en-IN" sz="1600" b="0" i="0" dirty="0">
              <a:latin typeface="Times New Roman" panose="02020603050405020304" pitchFamily="18" charset="0"/>
              <a:cs typeface="Times New Roman" panose="02020603050405020304" pitchFamily="18" charset="0"/>
            </a:rPr>
            <a:t>Such technologies may facilitate Activity Theory through facilitating participation and functional independence.</a:t>
          </a:r>
          <a:endParaRPr lang="en-IN" sz="1600" dirty="0">
            <a:latin typeface="Times New Roman" panose="02020603050405020304" pitchFamily="18" charset="0"/>
            <a:cs typeface="Times New Roman" panose="02020603050405020304" pitchFamily="18" charset="0"/>
          </a:endParaRPr>
        </a:p>
      </dgm:t>
    </dgm:pt>
    <dgm:pt modelId="{19B2179F-9BA8-490B-83A8-602C6841F944}" type="parTrans" cxnId="{30C95927-00A7-4AFD-8B2B-6043D0D0F03B}">
      <dgm:prSet/>
      <dgm:spPr/>
      <dgm:t>
        <a:bodyPr/>
        <a:lstStyle/>
        <a:p>
          <a:endParaRPr lang="en-IN" sz="1600">
            <a:latin typeface="Times New Roman" panose="02020603050405020304" pitchFamily="18" charset="0"/>
            <a:cs typeface="Times New Roman" panose="02020603050405020304" pitchFamily="18" charset="0"/>
          </a:endParaRPr>
        </a:p>
      </dgm:t>
    </dgm:pt>
    <dgm:pt modelId="{62377D39-52E2-484D-B05C-EB399AE59329}" type="sibTrans" cxnId="{30C95927-00A7-4AFD-8B2B-6043D0D0F03B}">
      <dgm:prSet/>
      <dgm:spPr/>
      <dgm:t>
        <a:bodyPr/>
        <a:lstStyle/>
        <a:p>
          <a:endParaRPr lang="en-IN" sz="1600">
            <a:latin typeface="Times New Roman" panose="02020603050405020304" pitchFamily="18" charset="0"/>
            <a:cs typeface="Times New Roman" panose="02020603050405020304" pitchFamily="18" charset="0"/>
          </a:endParaRPr>
        </a:p>
      </dgm:t>
    </dgm:pt>
    <dgm:pt modelId="{DB2E3474-70A5-4F52-97D1-72A6C0F97054}">
      <dgm:prSet custT="1"/>
      <dgm:spPr/>
      <dgm:t>
        <a:bodyPr/>
        <a:lstStyle/>
        <a:p>
          <a:r>
            <a:rPr lang="en-IN" sz="1600" b="0" i="0" dirty="0">
              <a:latin typeface="Times New Roman" panose="02020603050405020304" pitchFamily="18" charset="0"/>
              <a:cs typeface="Times New Roman" panose="02020603050405020304" pitchFamily="18" charset="0"/>
            </a:rPr>
            <a:t>The NHS Long Term Plan endorses integration and digitalisation of care.</a:t>
          </a:r>
          <a:endParaRPr lang="en-IN" sz="1600" dirty="0">
            <a:latin typeface="Times New Roman" panose="02020603050405020304" pitchFamily="18" charset="0"/>
            <a:cs typeface="Times New Roman" panose="02020603050405020304" pitchFamily="18" charset="0"/>
          </a:endParaRPr>
        </a:p>
      </dgm:t>
    </dgm:pt>
    <dgm:pt modelId="{4883D8FC-3BB4-4E1D-913C-A83765F98D33}" type="parTrans" cxnId="{B27373C0-4A40-4621-9D69-45F587337C17}">
      <dgm:prSet/>
      <dgm:spPr/>
      <dgm:t>
        <a:bodyPr/>
        <a:lstStyle/>
        <a:p>
          <a:endParaRPr lang="en-IN" sz="1600">
            <a:latin typeface="Times New Roman" panose="02020603050405020304" pitchFamily="18" charset="0"/>
            <a:cs typeface="Times New Roman" panose="02020603050405020304" pitchFamily="18" charset="0"/>
          </a:endParaRPr>
        </a:p>
      </dgm:t>
    </dgm:pt>
    <dgm:pt modelId="{1B8C07F4-C074-4D84-B0E6-9BA9A20F9B1F}" type="sibTrans" cxnId="{B27373C0-4A40-4621-9D69-45F587337C17}">
      <dgm:prSet/>
      <dgm:spPr/>
      <dgm:t>
        <a:bodyPr/>
        <a:lstStyle/>
        <a:p>
          <a:endParaRPr lang="en-IN" sz="1600">
            <a:latin typeface="Times New Roman" panose="02020603050405020304" pitchFamily="18" charset="0"/>
            <a:cs typeface="Times New Roman" panose="02020603050405020304" pitchFamily="18" charset="0"/>
          </a:endParaRPr>
        </a:p>
      </dgm:t>
    </dgm:pt>
    <dgm:pt modelId="{43A56951-67BA-421D-A200-98DF4A9AF9B0}">
      <dgm:prSet custT="1"/>
      <dgm:spPr/>
      <dgm:t>
        <a:bodyPr/>
        <a:lstStyle/>
        <a:p>
          <a:r>
            <a:rPr lang="en-IN" sz="1600" b="0" i="0" dirty="0">
              <a:latin typeface="Times New Roman" panose="02020603050405020304" pitchFamily="18" charset="0"/>
              <a:cs typeface="Times New Roman" panose="02020603050405020304" pitchFamily="18" charset="0"/>
            </a:rPr>
            <a:t>Nevertheless, cost issues, lack of digital skills, informed consent, privacy issues, and human interaction still pose serious challenges.</a:t>
          </a:r>
          <a:endParaRPr lang="en-IN" sz="1600" dirty="0">
            <a:latin typeface="Times New Roman" panose="02020603050405020304" pitchFamily="18" charset="0"/>
            <a:cs typeface="Times New Roman" panose="02020603050405020304" pitchFamily="18" charset="0"/>
          </a:endParaRPr>
        </a:p>
      </dgm:t>
    </dgm:pt>
    <dgm:pt modelId="{636900EA-8F82-4961-9002-327D917018FC}" type="parTrans" cxnId="{7935C209-E6CB-40FA-9C39-F0B75DA7F3D1}">
      <dgm:prSet/>
      <dgm:spPr/>
      <dgm:t>
        <a:bodyPr/>
        <a:lstStyle/>
        <a:p>
          <a:endParaRPr lang="en-IN" sz="1600">
            <a:latin typeface="Times New Roman" panose="02020603050405020304" pitchFamily="18" charset="0"/>
            <a:cs typeface="Times New Roman" panose="02020603050405020304" pitchFamily="18" charset="0"/>
          </a:endParaRPr>
        </a:p>
      </dgm:t>
    </dgm:pt>
    <dgm:pt modelId="{C78DB0B0-292F-45CA-8455-EA8A41B34986}" type="sibTrans" cxnId="{7935C209-E6CB-40FA-9C39-F0B75DA7F3D1}">
      <dgm:prSet/>
      <dgm:spPr/>
      <dgm:t>
        <a:bodyPr/>
        <a:lstStyle/>
        <a:p>
          <a:endParaRPr lang="en-IN" sz="1600">
            <a:latin typeface="Times New Roman" panose="02020603050405020304" pitchFamily="18" charset="0"/>
            <a:cs typeface="Times New Roman" panose="02020603050405020304" pitchFamily="18" charset="0"/>
          </a:endParaRPr>
        </a:p>
      </dgm:t>
    </dgm:pt>
    <dgm:pt modelId="{2538F581-DE73-4D71-B6A2-BE489C3749CB}" type="pres">
      <dgm:prSet presAssocID="{36E3080A-366D-4D01-8160-1817735EF4DE}" presName="linear" presStyleCnt="0">
        <dgm:presLayoutVars>
          <dgm:dir/>
          <dgm:animLvl val="lvl"/>
          <dgm:resizeHandles val="exact"/>
        </dgm:presLayoutVars>
      </dgm:prSet>
      <dgm:spPr/>
    </dgm:pt>
    <dgm:pt modelId="{BE3E73A5-C74F-4915-BE20-761A506AC806}" type="pres">
      <dgm:prSet presAssocID="{440EE486-DD47-499E-8084-415DBAF1242C}" presName="parentLin" presStyleCnt="0"/>
      <dgm:spPr/>
    </dgm:pt>
    <dgm:pt modelId="{983CA70F-608C-42B4-873C-25DC8C114B12}" type="pres">
      <dgm:prSet presAssocID="{440EE486-DD47-499E-8084-415DBAF1242C}" presName="parentLeftMargin" presStyleLbl="node1" presStyleIdx="0" presStyleCnt="4"/>
      <dgm:spPr/>
    </dgm:pt>
    <dgm:pt modelId="{E3BE5B5D-83E6-4AEF-80E8-40C85ED2767C}" type="pres">
      <dgm:prSet presAssocID="{440EE486-DD47-499E-8084-415DBAF1242C}" presName="parentText" presStyleLbl="node1" presStyleIdx="0" presStyleCnt="4">
        <dgm:presLayoutVars>
          <dgm:chMax val="0"/>
          <dgm:bulletEnabled val="1"/>
        </dgm:presLayoutVars>
      </dgm:prSet>
      <dgm:spPr/>
    </dgm:pt>
    <dgm:pt modelId="{3C254141-D426-42A9-82EB-266809AC5054}" type="pres">
      <dgm:prSet presAssocID="{440EE486-DD47-499E-8084-415DBAF1242C}" presName="negativeSpace" presStyleCnt="0"/>
      <dgm:spPr/>
    </dgm:pt>
    <dgm:pt modelId="{0B6EA48C-CB1B-4FA3-AAD8-5B221F9DC5AD}" type="pres">
      <dgm:prSet presAssocID="{440EE486-DD47-499E-8084-415DBAF1242C}" presName="childText" presStyleLbl="conFgAcc1" presStyleIdx="0" presStyleCnt="4">
        <dgm:presLayoutVars>
          <dgm:bulletEnabled val="1"/>
        </dgm:presLayoutVars>
      </dgm:prSet>
      <dgm:spPr/>
    </dgm:pt>
    <dgm:pt modelId="{70978906-4BCB-4269-BC9D-C668BF118A58}" type="pres">
      <dgm:prSet presAssocID="{C84128C8-9159-4AC5-85F2-170C3222D258}" presName="spaceBetweenRectangles" presStyleCnt="0"/>
      <dgm:spPr/>
    </dgm:pt>
    <dgm:pt modelId="{7C91A3CF-0A46-4DA1-B6FB-BF3F7877918B}" type="pres">
      <dgm:prSet presAssocID="{8D57A233-B856-47FA-B266-94A020456C7E}" presName="parentLin" presStyleCnt="0"/>
      <dgm:spPr/>
    </dgm:pt>
    <dgm:pt modelId="{BE1D2C60-C2C6-4ACC-9382-8BB45E7317AF}" type="pres">
      <dgm:prSet presAssocID="{8D57A233-B856-47FA-B266-94A020456C7E}" presName="parentLeftMargin" presStyleLbl="node1" presStyleIdx="0" presStyleCnt="4"/>
      <dgm:spPr/>
    </dgm:pt>
    <dgm:pt modelId="{3AD540CD-994A-4790-86F3-5553C725B219}" type="pres">
      <dgm:prSet presAssocID="{8D57A233-B856-47FA-B266-94A020456C7E}" presName="parentText" presStyleLbl="node1" presStyleIdx="1" presStyleCnt="4" custLinFactNeighborY="-14281">
        <dgm:presLayoutVars>
          <dgm:chMax val="0"/>
          <dgm:bulletEnabled val="1"/>
        </dgm:presLayoutVars>
      </dgm:prSet>
      <dgm:spPr/>
    </dgm:pt>
    <dgm:pt modelId="{75DBAE7B-1893-44A1-B094-9047954A97BD}" type="pres">
      <dgm:prSet presAssocID="{8D57A233-B856-47FA-B266-94A020456C7E}" presName="negativeSpace" presStyleCnt="0"/>
      <dgm:spPr/>
    </dgm:pt>
    <dgm:pt modelId="{C23D6DBA-9122-4912-B15C-0879E57532D9}" type="pres">
      <dgm:prSet presAssocID="{8D57A233-B856-47FA-B266-94A020456C7E}" presName="childText" presStyleLbl="conFgAcc1" presStyleIdx="1" presStyleCnt="4">
        <dgm:presLayoutVars>
          <dgm:bulletEnabled val="1"/>
        </dgm:presLayoutVars>
      </dgm:prSet>
      <dgm:spPr/>
    </dgm:pt>
    <dgm:pt modelId="{4D8D1B8B-B72F-4821-AC55-54AE46B5D5D5}" type="pres">
      <dgm:prSet presAssocID="{62377D39-52E2-484D-B05C-EB399AE59329}" presName="spaceBetweenRectangles" presStyleCnt="0"/>
      <dgm:spPr/>
    </dgm:pt>
    <dgm:pt modelId="{0B88E420-6299-4044-A940-21DD3EEEBB15}" type="pres">
      <dgm:prSet presAssocID="{DB2E3474-70A5-4F52-97D1-72A6C0F97054}" presName="parentLin" presStyleCnt="0"/>
      <dgm:spPr/>
    </dgm:pt>
    <dgm:pt modelId="{871B1C3C-8760-475C-9851-F0B985979068}" type="pres">
      <dgm:prSet presAssocID="{DB2E3474-70A5-4F52-97D1-72A6C0F97054}" presName="parentLeftMargin" presStyleLbl="node1" presStyleIdx="1" presStyleCnt="4"/>
      <dgm:spPr/>
    </dgm:pt>
    <dgm:pt modelId="{B94E9FF7-FD9C-4997-8DB3-74FB8C829797}" type="pres">
      <dgm:prSet presAssocID="{DB2E3474-70A5-4F52-97D1-72A6C0F97054}" presName="parentText" presStyleLbl="node1" presStyleIdx="2" presStyleCnt="4" custLinFactNeighborX="-5110" custLinFactNeighborY="1844">
        <dgm:presLayoutVars>
          <dgm:chMax val="0"/>
          <dgm:bulletEnabled val="1"/>
        </dgm:presLayoutVars>
      </dgm:prSet>
      <dgm:spPr/>
    </dgm:pt>
    <dgm:pt modelId="{04138AF4-8480-4A3B-BB58-021ACF84DEF7}" type="pres">
      <dgm:prSet presAssocID="{DB2E3474-70A5-4F52-97D1-72A6C0F97054}" presName="negativeSpace" presStyleCnt="0"/>
      <dgm:spPr/>
    </dgm:pt>
    <dgm:pt modelId="{493C2E16-CBCF-4AF9-9434-42A27D8254DD}" type="pres">
      <dgm:prSet presAssocID="{DB2E3474-70A5-4F52-97D1-72A6C0F97054}" presName="childText" presStyleLbl="conFgAcc1" presStyleIdx="2" presStyleCnt="4">
        <dgm:presLayoutVars>
          <dgm:bulletEnabled val="1"/>
        </dgm:presLayoutVars>
      </dgm:prSet>
      <dgm:spPr/>
    </dgm:pt>
    <dgm:pt modelId="{88CA86EA-C544-49F8-8E90-DBFC87732CFA}" type="pres">
      <dgm:prSet presAssocID="{1B8C07F4-C074-4D84-B0E6-9BA9A20F9B1F}" presName="spaceBetweenRectangles" presStyleCnt="0"/>
      <dgm:spPr/>
    </dgm:pt>
    <dgm:pt modelId="{C2B2B650-7701-4DD3-B54F-9B071A93D21E}" type="pres">
      <dgm:prSet presAssocID="{43A56951-67BA-421D-A200-98DF4A9AF9B0}" presName="parentLin" presStyleCnt="0"/>
      <dgm:spPr/>
    </dgm:pt>
    <dgm:pt modelId="{BC3993DC-6D5E-463D-8893-3CAC2A8815AC}" type="pres">
      <dgm:prSet presAssocID="{43A56951-67BA-421D-A200-98DF4A9AF9B0}" presName="parentLeftMargin" presStyleLbl="node1" presStyleIdx="2" presStyleCnt="4"/>
      <dgm:spPr/>
    </dgm:pt>
    <dgm:pt modelId="{B4878989-3390-4498-90D9-874A0508C833}" type="pres">
      <dgm:prSet presAssocID="{43A56951-67BA-421D-A200-98DF4A9AF9B0}" presName="parentText" presStyleLbl="node1" presStyleIdx="3" presStyleCnt="4">
        <dgm:presLayoutVars>
          <dgm:chMax val="0"/>
          <dgm:bulletEnabled val="1"/>
        </dgm:presLayoutVars>
      </dgm:prSet>
      <dgm:spPr/>
    </dgm:pt>
    <dgm:pt modelId="{8996BF99-A501-4238-8A82-FB2AE1D702A1}" type="pres">
      <dgm:prSet presAssocID="{43A56951-67BA-421D-A200-98DF4A9AF9B0}" presName="negativeSpace" presStyleCnt="0"/>
      <dgm:spPr/>
    </dgm:pt>
    <dgm:pt modelId="{37EBA5FE-E953-4291-B5DF-5E71B51FE290}" type="pres">
      <dgm:prSet presAssocID="{43A56951-67BA-421D-A200-98DF4A9AF9B0}" presName="childText" presStyleLbl="conFgAcc1" presStyleIdx="3" presStyleCnt="4">
        <dgm:presLayoutVars>
          <dgm:bulletEnabled val="1"/>
        </dgm:presLayoutVars>
      </dgm:prSet>
      <dgm:spPr/>
    </dgm:pt>
  </dgm:ptLst>
  <dgm:cxnLst>
    <dgm:cxn modelId="{7935C209-E6CB-40FA-9C39-F0B75DA7F3D1}" srcId="{36E3080A-366D-4D01-8160-1817735EF4DE}" destId="{43A56951-67BA-421D-A200-98DF4A9AF9B0}" srcOrd="3" destOrd="0" parTransId="{636900EA-8F82-4961-9002-327D917018FC}" sibTransId="{C78DB0B0-292F-45CA-8455-EA8A41B34986}"/>
    <dgm:cxn modelId="{01B66F0F-EA66-4196-B2A5-F9349A4815F0}" type="presOf" srcId="{8D57A233-B856-47FA-B266-94A020456C7E}" destId="{3AD540CD-994A-4790-86F3-5553C725B219}" srcOrd="1" destOrd="0" presId="urn:microsoft.com/office/officeart/2005/8/layout/list1"/>
    <dgm:cxn modelId="{42B27421-8C57-4219-B80A-A98788C2EE58}" type="presOf" srcId="{DB2E3474-70A5-4F52-97D1-72A6C0F97054}" destId="{B94E9FF7-FD9C-4997-8DB3-74FB8C829797}" srcOrd="1" destOrd="0" presId="urn:microsoft.com/office/officeart/2005/8/layout/list1"/>
    <dgm:cxn modelId="{30C95927-00A7-4AFD-8B2B-6043D0D0F03B}" srcId="{36E3080A-366D-4D01-8160-1817735EF4DE}" destId="{8D57A233-B856-47FA-B266-94A020456C7E}" srcOrd="1" destOrd="0" parTransId="{19B2179F-9BA8-490B-83A8-602C6841F944}" sibTransId="{62377D39-52E2-484D-B05C-EB399AE59329}"/>
    <dgm:cxn modelId="{67E7D32D-56E7-4E7D-B3E9-82E89FA9FFBA}" type="presOf" srcId="{43A56951-67BA-421D-A200-98DF4A9AF9B0}" destId="{B4878989-3390-4498-90D9-874A0508C833}" srcOrd="1" destOrd="0" presId="urn:microsoft.com/office/officeart/2005/8/layout/list1"/>
    <dgm:cxn modelId="{0BE19A61-2117-4F5A-BBF3-FB0A0E34F294}" type="presOf" srcId="{440EE486-DD47-499E-8084-415DBAF1242C}" destId="{E3BE5B5D-83E6-4AEF-80E8-40C85ED2767C}" srcOrd="1" destOrd="0" presId="urn:microsoft.com/office/officeart/2005/8/layout/list1"/>
    <dgm:cxn modelId="{01AFE686-BB35-47CC-B203-248A04847C04}" type="presOf" srcId="{440EE486-DD47-499E-8084-415DBAF1242C}" destId="{983CA70F-608C-42B4-873C-25DC8C114B12}" srcOrd="0" destOrd="0" presId="urn:microsoft.com/office/officeart/2005/8/layout/list1"/>
    <dgm:cxn modelId="{E4DCA49B-A41C-411C-98E6-C1C13EB6E27E}" srcId="{36E3080A-366D-4D01-8160-1817735EF4DE}" destId="{440EE486-DD47-499E-8084-415DBAF1242C}" srcOrd="0" destOrd="0" parTransId="{F636864F-5A3A-4BE3-8C78-A523D06E0A95}" sibTransId="{C84128C8-9159-4AC5-85F2-170C3222D258}"/>
    <dgm:cxn modelId="{34C094AC-444E-436D-9D7D-1D938487232D}" type="presOf" srcId="{36E3080A-366D-4D01-8160-1817735EF4DE}" destId="{2538F581-DE73-4D71-B6A2-BE489C3749CB}" srcOrd="0" destOrd="0" presId="urn:microsoft.com/office/officeart/2005/8/layout/list1"/>
    <dgm:cxn modelId="{B69C8EBC-A549-40A1-B315-2B484D50D9DC}" type="presOf" srcId="{8D57A233-B856-47FA-B266-94A020456C7E}" destId="{BE1D2C60-C2C6-4ACC-9382-8BB45E7317AF}" srcOrd="0" destOrd="0" presId="urn:microsoft.com/office/officeart/2005/8/layout/list1"/>
    <dgm:cxn modelId="{B27373C0-4A40-4621-9D69-45F587337C17}" srcId="{36E3080A-366D-4D01-8160-1817735EF4DE}" destId="{DB2E3474-70A5-4F52-97D1-72A6C0F97054}" srcOrd="2" destOrd="0" parTransId="{4883D8FC-3BB4-4E1D-913C-A83765F98D33}" sibTransId="{1B8C07F4-C074-4D84-B0E6-9BA9A20F9B1F}"/>
    <dgm:cxn modelId="{340F1ADB-003E-4BDB-8248-E636368C67EE}" type="presOf" srcId="{DB2E3474-70A5-4F52-97D1-72A6C0F97054}" destId="{871B1C3C-8760-475C-9851-F0B985979068}" srcOrd="0" destOrd="0" presId="urn:microsoft.com/office/officeart/2005/8/layout/list1"/>
    <dgm:cxn modelId="{20F468E4-C432-4E4F-B6A7-21DD66333D35}" type="presOf" srcId="{43A56951-67BA-421D-A200-98DF4A9AF9B0}" destId="{BC3993DC-6D5E-463D-8893-3CAC2A8815AC}" srcOrd="0" destOrd="0" presId="urn:microsoft.com/office/officeart/2005/8/layout/list1"/>
    <dgm:cxn modelId="{9CE2AB61-CA4E-49DD-B894-74141FCF95AC}" type="presParOf" srcId="{2538F581-DE73-4D71-B6A2-BE489C3749CB}" destId="{BE3E73A5-C74F-4915-BE20-761A506AC806}" srcOrd="0" destOrd="0" presId="urn:microsoft.com/office/officeart/2005/8/layout/list1"/>
    <dgm:cxn modelId="{F94BF6E8-76D1-43BF-9BC0-923835E36670}" type="presParOf" srcId="{BE3E73A5-C74F-4915-BE20-761A506AC806}" destId="{983CA70F-608C-42B4-873C-25DC8C114B12}" srcOrd="0" destOrd="0" presId="urn:microsoft.com/office/officeart/2005/8/layout/list1"/>
    <dgm:cxn modelId="{443A32A2-D71B-425E-BE00-159CC654330E}" type="presParOf" srcId="{BE3E73A5-C74F-4915-BE20-761A506AC806}" destId="{E3BE5B5D-83E6-4AEF-80E8-40C85ED2767C}" srcOrd="1" destOrd="0" presId="urn:microsoft.com/office/officeart/2005/8/layout/list1"/>
    <dgm:cxn modelId="{DCFF6475-F3BB-4D58-8CF2-CE7C208CDFCB}" type="presParOf" srcId="{2538F581-DE73-4D71-B6A2-BE489C3749CB}" destId="{3C254141-D426-42A9-82EB-266809AC5054}" srcOrd="1" destOrd="0" presId="urn:microsoft.com/office/officeart/2005/8/layout/list1"/>
    <dgm:cxn modelId="{DBBBD176-6120-41AF-B522-337411DE0C75}" type="presParOf" srcId="{2538F581-DE73-4D71-B6A2-BE489C3749CB}" destId="{0B6EA48C-CB1B-4FA3-AAD8-5B221F9DC5AD}" srcOrd="2" destOrd="0" presId="urn:microsoft.com/office/officeart/2005/8/layout/list1"/>
    <dgm:cxn modelId="{FC96C5A1-CB20-445F-8CF5-D43AD06416F6}" type="presParOf" srcId="{2538F581-DE73-4D71-B6A2-BE489C3749CB}" destId="{70978906-4BCB-4269-BC9D-C668BF118A58}" srcOrd="3" destOrd="0" presId="urn:microsoft.com/office/officeart/2005/8/layout/list1"/>
    <dgm:cxn modelId="{A4C46987-A43A-4014-882B-415299E02B7F}" type="presParOf" srcId="{2538F581-DE73-4D71-B6A2-BE489C3749CB}" destId="{7C91A3CF-0A46-4DA1-B6FB-BF3F7877918B}" srcOrd="4" destOrd="0" presId="urn:microsoft.com/office/officeart/2005/8/layout/list1"/>
    <dgm:cxn modelId="{A92BCDA5-0054-4D4B-9AA1-995AD6FDA5B7}" type="presParOf" srcId="{7C91A3CF-0A46-4DA1-B6FB-BF3F7877918B}" destId="{BE1D2C60-C2C6-4ACC-9382-8BB45E7317AF}" srcOrd="0" destOrd="0" presId="urn:microsoft.com/office/officeart/2005/8/layout/list1"/>
    <dgm:cxn modelId="{12D8B4EE-E1D3-429E-B299-18129A5B7EEE}" type="presParOf" srcId="{7C91A3CF-0A46-4DA1-B6FB-BF3F7877918B}" destId="{3AD540CD-994A-4790-86F3-5553C725B219}" srcOrd="1" destOrd="0" presId="urn:microsoft.com/office/officeart/2005/8/layout/list1"/>
    <dgm:cxn modelId="{49785B60-97BA-498A-BFA5-8801BB1AA379}" type="presParOf" srcId="{2538F581-DE73-4D71-B6A2-BE489C3749CB}" destId="{75DBAE7B-1893-44A1-B094-9047954A97BD}" srcOrd="5" destOrd="0" presId="urn:microsoft.com/office/officeart/2005/8/layout/list1"/>
    <dgm:cxn modelId="{8757DEAE-4243-410A-8957-E3C0608495B0}" type="presParOf" srcId="{2538F581-DE73-4D71-B6A2-BE489C3749CB}" destId="{C23D6DBA-9122-4912-B15C-0879E57532D9}" srcOrd="6" destOrd="0" presId="urn:microsoft.com/office/officeart/2005/8/layout/list1"/>
    <dgm:cxn modelId="{498BB795-F288-4E2A-855A-DB683AB5CB27}" type="presParOf" srcId="{2538F581-DE73-4D71-B6A2-BE489C3749CB}" destId="{4D8D1B8B-B72F-4821-AC55-54AE46B5D5D5}" srcOrd="7" destOrd="0" presId="urn:microsoft.com/office/officeart/2005/8/layout/list1"/>
    <dgm:cxn modelId="{B1244BBD-0770-49D3-9504-62CFB737ED7B}" type="presParOf" srcId="{2538F581-DE73-4D71-B6A2-BE489C3749CB}" destId="{0B88E420-6299-4044-A940-21DD3EEEBB15}" srcOrd="8" destOrd="0" presId="urn:microsoft.com/office/officeart/2005/8/layout/list1"/>
    <dgm:cxn modelId="{65C28D32-3571-467A-9B34-8A1D7F4CA495}" type="presParOf" srcId="{0B88E420-6299-4044-A940-21DD3EEEBB15}" destId="{871B1C3C-8760-475C-9851-F0B985979068}" srcOrd="0" destOrd="0" presId="urn:microsoft.com/office/officeart/2005/8/layout/list1"/>
    <dgm:cxn modelId="{EA1E8DB6-FBED-4457-9FD9-714CE2BDAEAE}" type="presParOf" srcId="{0B88E420-6299-4044-A940-21DD3EEEBB15}" destId="{B94E9FF7-FD9C-4997-8DB3-74FB8C829797}" srcOrd="1" destOrd="0" presId="urn:microsoft.com/office/officeart/2005/8/layout/list1"/>
    <dgm:cxn modelId="{74715C53-9288-4C28-8B97-EE1C334E750C}" type="presParOf" srcId="{2538F581-DE73-4D71-B6A2-BE489C3749CB}" destId="{04138AF4-8480-4A3B-BB58-021ACF84DEF7}" srcOrd="9" destOrd="0" presId="urn:microsoft.com/office/officeart/2005/8/layout/list1"/>
    <dgm:cxn modelId="{AC35FE25-FB6C-483C-9967-6189144CF4B0}" type="presParOf" srcId="{2538F581-DE73-4D71-B6A2-BE489C3749CB}" destId="{493C2E16-CBCF-4AF9-9434-42A27D8254DD}" srcOrd="10" destOrd="0" presId="urn:microsoft.com/office/officeart/2005/8/layout/list1"/>
    <dgm:cxn modelId="{2C1E1D80-71F5-4305-ACE3-5FA390DDC63D}" type="presParOf" srcId="{2538F581-DE73-4D71-B6A2-BE489C3749CB}" destId="{88CA86EA-C544-49F8-8E90-DBFC87732CFA}" srcOrd="11" destOrd="0" presId="urn:microsoft.com/office/officeart/2005/8/layout/list1"/>
    <dgm:cxn modelId="{1690988B-58D8-4CD6-B831-5863AAD5A870}" type="presParOf" srcId="{2538F581-DE73-4D71-B6A2-BE489C3749CB}" destId="{C2B2B650-7701-4DD3-B54F-9B071A93D21E}" srcOrd="12" destOrd="0" presId="urn:microsoft.com/office/officeart/2005/8/layout/list1"/>
    <dgm:cxn modelId="{EEA7058B-D402-4BF3-9748-D6D5AA5A3B39}" type="presParOf" srcId="{C2B2B650-7701-4DD3-B54F-9B071A93D21E}" destId="{BC3993DC-6D5E-463D-8893-3CAC2A8815AC}" srcOrd="0" destOrd="0" presId="urn:microsoft.com/office/officeart/2005/8/layout/list1"/>
    <dgm:cxn modelId="{3371CA54-2ACC-47CE-904F-1CC690A42FE3}" type="presParOf" srcId="{C2B2B650-7701-4DD3-B54F-9B071A93D21E}" destId="{B4878989-3390-4498-90D9-874A0508C833}" srcOrd="1" destOrd="0" presId="urn:microsoft.com/office/officeart/2005/8/layout/list1"/>
    <dgm:cxn modelId="{CD290D31-DE73-473D-AFEB-EB196DA74A77}" type="presParOf" srcId="{2538F581-DE73-4D71-B6A2-BE489C3749CB}" destId="{8996BF99-A501-4238-8A82-FB2AE1D702A1}" srcOrd="13" destOrd="0" presId="urn:microsoft.com/office/officeart/2005/8/layout/list1"/>
    <dgm:cxn modelId="{BF411811-1AE1-40AF-9C08-BA81BCB7E05B}" type="presParOf" srcId="{2538F581-DE73-4D71-B6A2-BE489C3749CB}" destId="{37EBA5FE-E953-4291-B5DF-5E71B51FE290}"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6C2393-EBD0-4037-B684-DB1EE1517132}" type="doc">
      <dgm:prSet loTypeId="urn:microsoft.com/office/officeart/2005/8/layout/hProcess11" loCatId="process" qsTypeId="urn:microsoft.com/office/officeart/2005/8/quickstyle/simple5" qsCatId="simple" csTypeId="urn:microsoft.com/office/officeart/2005/8/colors/colorful3" csCatId="colorful"/>
      <dgm:spPr/>
      <dgm:t>
        <a:bodyPr/>
        <a:lstStyle/>
        <a:p>
          <a:endParaRPr lang="en-IN"/>
        </a:p>
      </dgm:t>
    </dgm:pt>
    <dgm:pt modelId="{CDAB8D7C-88C1-4923-B7B8-D24EA60C07CB}">
      <dgm:prSet custT="1"/>
      <dgm:spPr/>
      <dgm:t>
        <a:bodyPr/>
        <a:lstStyle/>
        <a:p>
          <a:r>
            <a:rPr lang="en-IN" sz="1300" b="0" i="0" dirty="0">
              <a:latin typeface="Times New Roman" panose="02020603050405020304" pitchFamily="18" charset="0"/>
              <a:cs typeface="Times New Roman" panose="02020603050405020304" pitchFamily="18" charset="0"/>
            </a:rPr>
            <a:t>Mr Patel is 84 years old and independent in his living with a smart watch which automatically detects if there is a fall and notifies emergency services.</a:t>
          </a:r>
          <a:endParaRPr lang="en-IN" sz="1300" dirty="0">
            <a:latin typeface="Times New Roman" panose="02020603050405020304" pitchFamily="18" charset="0"/>
            <a:cs typeface="Times New Roman" panose="02020603050405020304" pitchFamily="18" charset="0"/>
          </a:endParaRPr>
        </a:p>
      </dgm:t>
    </dgm:pt>
    <dgm:pt modelId="{5C66A26F-AC05-4B45-BDB6-EE8247019EDB}" type="parTrans" cxnId="{79B3DBD9-FE1B-45B1-A5C9-9C5125A7CC28}">
      <dgm:prSet/>
      <dgm:spPr/>
      <dgm:t>
        <a:bodyPr/>
        <a:lstStyle/>
        <a:p>
          <a:endParaRPr lang="en-IN" sz="1300">
            <a:latin typeface="Times New Roman" panose="02020603050405020304" pitchFamily="18" charset="0"/>
            <a:cs typeface="Times New Roman" panose="02020603050405020304" pitchFamily="18" charset="0"/>
          </a:endParaRPr>
        </a:p>
      </dgm:t>
    </dgm:pt>
    <dgm:pt modelId="{171511EB-39F0-4BC0-825E-B1FDE6A17ABE}" type="sibTrans" cxnId="{79B3DBD9-FE1B-45B1-A5C9-9C5125A7CC28}">
      <dgm:prSet/>
      <dgm:spPr/>
      <dgm:t>
        <a:bodyPr/>
        <a:lstStyle/>
        <a:p>
          <a:endParaRPr lang="en-IN" sz="1300">
            <a:latin typeface="Times New Roman" panose="02020603050405020304" pitchFamily="18" charset="0"/>
            <a:cs typeface="Times New Roman" panose="02020603050405020304" pitchFamily="18" charset="0"/>
          </a:endParaRPr>
        </a:p>
      </dgm:t>
    </dgm:pt>
    <dgm:pt modelId="{89F12415-842F-4146-9F98-42DA3B604797}">
      <dgm:prSet custT="1"/>
      <dgm:spPr/>
      <dgm:t>
        <a:bodyPr/>
        <a:lstStyle/>
        <a:p>
          <a:r>
            <a:rPr lang="en-IN" sz="1300" b="0" i="0" dirty="0">
              <a:latin typeface="Times New Roman" panose="02020603050405020304" pitchFamily="18" charset="0"/>
              <a:cs typeface="Times New Roman" panose="02020603050405020304" pitchFamily="18" charset="0"/>
            </a:rPr>
            <a:t>Technology could increase safety, confidence, and independence to complement The Care Act 2014 (Tian </a:t>
          </a:r>
          <a:r>
            <a:rPr lang="en-IN" sz="1300" b="0" i="1" dirty="0">
              <a:latin typeface="Times New Roman" panose="02020603050405020304" pitchFamily="18" charset="0"/>
              <a:cs typeface="Times New Roman" panose="02020603050405020304" pitchFamily="18" charset="0"/>
            </a:rPr>
            <a:t>et al</a:t>
          </a:r>
          <a:r>
            <a:rPr lang="en-IN" sz="1300" b="0" i="0" dirty="0">
              <a:latin typeface="Times New Roman" panose="02020603050405020304" pitchFamily="18" charset="0"/>
              <a:cs typeface="Times New Roman" panose="02020603050405020304" pitchFamily="18" charset="0"/>
            </a:rPr>
            <a:t>., 2024).</a:t>
          </a:r>
          <a:endParaRPr lang="en-IN" sz="1300" dirty="0">
            <a:latin typeface="Times New Roman" panose="02020603050405020304" pitchFamily="18" charset="0"/>
            <a:cs typeface="Times New Roman" panose="02020603050405020304" pitchFamily="18" charset="0"/>
          </a:endParaRPr>
        </a:p>
      </dgm:t>
    </dgm:pt>
    <dgm:pt modelId="{4933A9F3-8BA0-417B-B55D-FC2E7842B67C}" type="parTrans" cxnId="{D7BC072B-5D9C-42CF-8720-42B9975080FB}">
      <dgm:prSet/>
      <dgm:spPr/>
      <dgm:t>
        <a:bodyPr/>
        <a:lstStyle/>
        <a:p>
          <a:endParaRPr lang="en-IN" sz="1300">
            <a:latin typeface="Times New Roman" panose="02020603050405020304" pitchFamily="18" charset="0"/>
            <a:cs typeface="Times New Roman" panose="02020603050405020304" pitchFamily="18" charset="0"/>
          </a:endParaRPr>
        </a:p>
      </dgm:t>
    </dgm:pt>
    <dgm:pt modelId="{DEBDF00C-A0DF-4BEF-9317-55FCC73C4B64}" type="sibTrans" cxnId="{D7BC072B-5D9C-42CF-8720-42B9975080FB}">
      <dgm:prSet/>
      <dgm:spPr/>
      <dgm:t>
        <a:bodyPr/>
        <a:lstStyle/>
        <a:p>
          <a:endParaRPr lang="en-IN" sz="1300">
            <a:latin typeface="Times New Roman" panose="02020603050405020304" pitchFamily="18" charset="0"/>
            <a:cs typeface="Times New Roman" panose="02020603050405020304" pitchFamily="18" charset="0"/>
          </a:endParaRPr>
        </a:p>
      </dgm:t>
    </dgm:pt>
    <dgm:pt modelId="{9B951D70-6B4E-4B7D-A1D0-F24E582F61A2}">
      <dgm:prSet custT="1"/>
      <dgm:spPr/>
      <dgm:t>
        <a:bodyPr/>
        <a:lstStyle/>
        <a:p>
          <a:r>
            <a:rPr lang="en-IN" sz="1300" b="0" i="0" dirty="0">
              <a:latin typeface="Times New Roman" panose="02020603050405020304" pitchFamily="18" charset="0"/>
              <a:cs typeface="Times New Roman" panose="02020603050405020304" pitchFamily="18" charset="0"/>
            </a:rPr>
            <a:t>However, due to repeated false alarms, there is anxiety, which reduces caregivers' response time.</a:t>
          </a:r>
          <a:endParaRPr lang="en-IN" sz="1300" dirty="0">
            <a:latin typeface="Times New Roman" panose="02020603050405020304" pitchFamily="18" charset="0"/>
            <a:cs typeface="Times New Roman" panose="02020603050405020304" pitchFamily="18" charset="0"/>
          </a:endParaRPr>
        </a:p>
      </dgm:t>
    </dgm:pt>
    <dgm:pt modelId="{E73E0D4D-C44D-41A1-917E-A24B4F99D8D4}" type="parTrans" cxnId="{DC612CAF-EC47-401E-AD2C-89B003EBFC3B}">
      <dgm:prSet/>
      <dgm:spPr/>
      <dgm:t>
        <a:bodyPr/>
        <a:lstStyle/>
        <a:p>
          <a:endParaRPr lang="en-IN" sz="1300">
            <a:latin typeface="Times New Roman" panose="02020603050405020304" pitchFamily="18" charset="0"/>
            <a:cs typeface="Times New Roman" panose="02020603050405020304" pitchFamily="18" charset="0"/>
          </a:endParaRPr>
        </a:p>
      </dgm:t>
    </dgm:pt>
    <dgm:pt modelId="{E4D57DA7-FD47-47E6-BAB0-02D9B67DBCC7}" type="sibTrans" cxnId="{DC612CAF-EC47-401E-AD2C-89B003EBFC3B}">
      <dgm:prSet/>
      <dgm:spPr/>
      <dgm:t>
        <a:bodyPr/>
        <a:lstStyle/>
        <a:p>
          <a:endParaRPr lang="en-IN" sz="1300">
            <a:latin typeface="Times New Roman" panose="02020603050405020304" pitchFamily="18" charset="0"/>
            <a:cs typeface="Times New Roman" panose="02020603050405020304" pitchFamily="18" charset="0"/>
          </a:endParaRPr>
        </a:p>
      </dgm:t>
    </dgm:pt>
    <dgm:pt modelId="{BB18DE6E-6B89-4B7E-8765-EBC121BFE418}">
      <dgm:prSet custT="1"/>
      <dgm:spPr/>
      <dgm:t>
        <a:bodyPr/>
        <a:lstStyle/>
        <a:p>
          <a:r>
            <a:rPr lang="en-IN" sz="1300" b="0" i="0" dirty="0">
              <a:latin typeface="Times New Roman" panose="02020603050405020304" pitchFamily="18" charset="0"/>
              <a:cs typeface="Times New Roman" panose="02020603050405020304" pitchFamily="18" charset="0"/>
            </a:rPr>
            <a:t>There is a risk to reliability, safeguarding, privacy, and overreliance on technology.</a:t>
          </a:r>
          <a:endParaRPr lang="en-IN" sz="1300" dirty="0">
            <a:latin typeface="Times New Roman" panose="02020603050405020304" pitchFamily="18" charset="0"/>
            <a:cs typeface="Times New Roman" panose="02020603050405020304" pitchFamily="18" charset="0"/>
          </a:endParaRPr>
        </a:p>
      </dgm:t>
    </dgm:pt>
    <dgm:pt modelId="{061EB02C-DE9F-49B5-8DA7-71B96036B6BB}" type="parTrans" cxnId="{341F259E-476B-482E-9416-B9137E6361F2}">
      <dgm:prSet/>
      <dgm:spPr/>
      <dgm:t>
        <a:bodyPr/>
        <a:lstStyle/>
        <a:p>
          <a:endParaRPr lang="en-IN" sz="1300">
            <a:latin typeface="Times New Roman" panose="02020603050405020304" pitchFamily="18" charset="0"/>
            <a:cs typeface="Times New Roman" panose="02020603050405020304" pitchFamily="18" charset="0"/>
          </a:endParaRPr>
        </a:p>
      </dgm:t>
    </dgm:pt>
    <dgm:pt modelId="{779036C0-7EAF-491C-B56B-945B72AEB287}" type="sibTrans" cxnId="{341F259E-476B-482E-9416-B9137E6361F2}">
      <dgm:prSet/>
      <dgm:spPr/>
      <dgm:t>
        <a:bodyPr/>
        <a:lstStyle/>
        <a:p>
          <a:endParaRPr lang="en-IN" sz="1300">
            <a:latin typeface="Times New Roman" panose="02020603050405020304" pitchFamily="18" charset="0"/>
            <a:cs typeface="Times New Roman" panose="02020603050405020304" pitchFamily="18" charset="0"/>
          </a:endParaRPr>
        </a:p>
      </dgm:t>
    </dgm:pt>
    <dgm:pt modelId="{1572BF20-80D2-4FF4-B7EB-898E47A264C9}" type="pres">
      <dgm:prSet presAssocID="{426C2393-EBD0-4037-B684-DB1EE1517132}" presName="Name0" presStyleCnt="0">
        <dgm:presLayoutVars>
          <dgm:dir/>
          <dgm:resizeHandles val="exact"/>
        </dgm:presLayoutVars>
      </dgm:prSet>
      <dgm:spPr/>
    </dgm:pt>
    <dgm:pt modelId="{494FABED-F858-45DB-B3BE-B90668AE2302}" type="pres">
      <dgm:prSet presAssocID="{426C2393-EBD0-4037-B684-DB1EE1517132}" presName="arrow" presStyleLbl="bgShp" presStyleIdx="0" presStyleCnt="1"/>
      <dgm:spPr/>
    </dgm:pt>
    <dgm:pt modelId="{A2E1DDA0-6590-44E9-A198-2533EA944814}" type="pres">
      <dgm:prSet presAssocID="{426C2393-EBD0-4037-B684-DB1EE1517132}" presName="points" presStyleCnt="0"/>
      <dgm:spPr/>
    </dgm:pt>
    <dgm:pt modelId="{DBEEB3D7-FF06-430D-B38E-768F3DD7CC83}" type="pres">
      <dgm:prSet presAssocID="{CDAB8D7C-88C1-4923-B7B8-D24EA60C07CB}" presName="compositeA" presStyleCnt="0"/>
      <dgm:spPr/>
    </dgm:pt>
    <dgm:pt modelId="{9E450102-8E73-4E60-8DBD-A87DB8A2270B}" type="pres">
      <dgm:prSet presAssocID="{CDAB8D7C-88C1-4923-B7B8-D24EA60C07CB}" presName="textA" presStyleLbl="revTx" presStyleIdx="0" presStyleCnt="4">
        <dgm:presLayoutVars>
          <dgm:bulletEnabled val="1"/>
        </dgm:presLayoutVars>
      </dgm:prSet>
      <dgm:spPr/>
    </dgm:pt>
    <dgm:pt modelId="{AD5313B4-1784-49BE-8A6F-AEFD8D8C3781}" type="pres">
      <dgm:prSet presAssocID="{CDAB8D7C-88C1-4923-B7B8-D24EA60C07CB}" presName="circleA" presStyleLbl="node1" presStyleIdx="0" presStyleCnt="4"/>
      <dgm:spPr/>
    </dgm:pt>
    <dgm:pt modelId="{5EDB5C47-FE57-4F4C-9D5E-F2928B901839}" type="pres">
      <dgm:prSet presAssocID="{CDAB8D7C-88C1-4923-B7B8-D24EA60C07CB}" presName="spaceA" presStyleCnt="0"/>
      <dgm:spPr/>
    </dgm:pt>
    <dgm:pt modelId="{1C7DAF79-A436-4371-9A2D-F43D1D6E3D22}" type="pres">
      <dgm:prSet presAssocID="{171511EB-39F0-4BC0-825E-B1FDE6A17ABE}" presName="space" presStyleCnt="0"/>
      <dgm:spPr/>
    </dgm:pt>
    <dgm:pt modelId="{CD8BA29D-5982-4AB6-80E5-224C4FC5A5EA}" type="pres">
      <dgm:prSet presAssocID="{89F12415-842F-4146-9F98-42DA3B604797}" presName="compositeB" presStyleCnt="0"/>
      <dgm:spPr/>
    </dgm:pt>
    <dgm:pt modelId="{82DF07E2-7B36-421A-A426-36319A1FC8C8}" type="pres">
      <dgm:prSet presAssocID="{89F12415-842F-4146-9F98-42DA3B604797}" presName="textB" presStyleLbl="revTx" presStyleIdx="1" presStyleCnt="4">
        <dgm:presLayoutVars>
          <dgm:bulletEnabled val="1"/>
        </dgm:presLayoutVars>
      </dgm:prSet>
      <dgm:spPr/>
    </dgm:pt>
    <dgm:pt modelId="{5D3CE103-2066-4368-A213-6116B3EB3ABB}" type="pres">
      <dgm:prSet presAssocID="{89F12415-842F-4146-9F98-42DA3B604797}" presName="circleB" presStyleLbl="node1" presStyleIdx="1" presStyleCnt="4"/>
      <dgm:spPr/>
    </dgm:pt>
    <dgm:pt modelId="{23FFB4E9-2069-49FA-B821-DD1F15D6D158}" type="pres">
      <dgm:prSet presAssocID="{89F12415-842F-4146-9F98-42DA3B604797}" presName="spaceB" presStyleCnt="0"/>
      <dgm:spPr/>
    </dgm:pt>
    <dgm:pt modelId="{CA4992F2-4B73-4DC9-8902-F43B61D787BA}" type="pres">
      <dgm:prSet presAssocID="{DEBDF00C-A0DF-4BEF-9317-55FCC73C4B64}" presName="space" presStyleCnt="0"/>
      <dgm:spPr/>
    </dgm:pt>
    <dgm:pt modelId="{24A2E979-33C8-46FF-BC67-F03AEB00590F}" type="pres">
      <dgm:prSet presAssocID="{9B951D70-6B4E-4B7D-A1D0-F24E582F61A2}" presName="compositeA" presStyleCnt="0"/>
      <dgm:spPr/>
    </dgm:pt>
    <dgm:pt modelId="{C9F51C2D-D641-407F-95C3-2726655E1EE9}" type="pres">
      <dgm:prSet presAssocID="{9B951D70-6B4E-4B7D-A1D0-F24E582F61A2}" presName="textA" presStyleLbl="revTx" presStyleIdx="2" presStyleCnt="4">
        <dgm:presLayoutVars>
          <dgm:bulletEnabled val="1"/>
        </dgm:presLayoutVars>
      </dgm:prSet>
      <dgm:spPr/>
    </dgm:pt>
    <dgm:pt modelId="{0BEBDD6A-BC5E-48DD-B943-F0B2BF6C9FC3}" type="pres">
      <dgm:prSet presAssocID="{9B951D70-6B4E-4B7D-A1D0-F24E582F61A2}" presName="circleA" presStyleLbl="node1" presStyleIdx="2" presStyleCnt="4"/>
      <dgm:spPr/>
    </dgm:pt>
    <dgm:pt modelId="{2B33B97F-8F1E-47C6-B582-C2840A9EF335}" type="pres">
      <dgm:prSet presAssocID="{9B951D70-6B4E-4B7D-A1D0-F24E582F61A2}" presName="spaceA" presStyleCnt="0"/>
      <dgm:spPr/>
    </dgm:pt>
    <dgm:pt modelId="{CF5B4CD3-B07C-43AF-B0F4-896FAA56B10F}" type="pres">
      <dgm:prSet presAssocID="{E4D57DA7-FD47-47E6-BAB0-02D9B67DBCC7}" presName="space" presStyleCnt="0"/>
      <dgm:spPr/>
    </dgm:pt>
    <dgm:pt modelId="{040F8C3E-7A6A-4609-A220-D562F1984D00}" type="pres">
      <dgm:prSet presAssocID="{BB18DE6E-6B89-4B7E-8765-EBC121BFE418}" presName="compositeB" presStyleCnt="0"/>
      <dgm:spPr/>
    </dgm:pt>
    <dgm:pt modelId="{AF1048F1-1968-4923-B2A5-978699B97304}" type="pres">
      <dgm:prSet presAssocID="{BB18DE6E-6B89-4B7E-8765-EBC121BFE418}" presName="textB" presStyleLbl="revTx" presStyleIdx="3" presStyleCnt="4">
        <dgm:presLayoutVars>
          <dgm:bulletEnabled val="1"/>
        </dgm:presLayoutVars>
      </dgm:prSet>
      <dgm:spPr/>
    </dgm:pt>
    <dgm:pt modelId="{9F57E341-8D97-4191-9DFA-CB3E67FAA1B5}" type="pres">
      <dgm:prSet presAssocID="{BB18DE6E-6B89-4B7E-8765-EBC121BFE418}" presName="circleB" presStyleLbl="node1" presStyleIdx="3" presStyleCnt="4"/>
      <dgm:spPr/>
    </dgm:pt>
    <dgm:pt modelId="{E4CF92F6-6794-4AE9-AEC9-582E08B693AF}" type="pres">
      <dgm:prSet presAssocID="{BB18DE6E-6B89-4B7E-8765-EBC121BFE418}" presName="spaceB" presStyleCnt="0"/>
      <dgm:spPr/>
    </dgm:pt>
  </dgm:ptLst>
  <dgm:cxnLst>
    <dgm:cxn modelId="{D7BC072B-5D9C-42CF-8720-42B9975080FB}" srcId="{426C2393-EBD0-4037-B684-DB1EE1517132}" destId="{89F12415-842F-4146-9F98-42DA3B604797}" srcOrd="1" destOrd="0" parTransId="{4933A9F3-8BA0-417B-B55D-FC2E7842B67C}" sibTransId="{DEBDF00C-A0DF-4BEF-9317-55FCC73C4B64}"/>
    <dgm:cxn modelId="{7C496834-B8D3-4DFC-A8A2-5707E409DBD8}" type="presOf" srcId="{BB18DE6E-6B89-4B7E-8765-EBC121BFE418}" destId="{AF1048F1-1968-4923-B2A5-978699B97304}" srcOrd="0" destOrd="0" presId="urn:microsoft.com/office/officeart/2005/8/layout/hProcess11"/>
    <dgm:cxn modelId="{3BE40A80-249C-46B3-B547-886FEB689207}" type="presOf" srcId="{426C2393-EBD0-4037-B684-DB1EE1517132}" destId="{1572BF20-80D2-4FF4-B7EB-898E47A264C9}" srcOrd="0" destOrd="0" presId="urn:microsoft.com/office/officeart/2005/8/layout/hProcess11"/>
    <dgm:cxn modelId="{341F259E-476B-482E-9416-B9137E6361F2}" srcId="{426C2393-EBD0-4037-B684-DB1EE1517132}" destId="{BB18DE6E-6B89-4B7E-8765-EBC121BFE418}" srcOrd="3" destOrd="0" parTransId="{061EB02C-DE9F-49B5-8DA7-71B96036B6BB}" sibTransId="{779036C0-7EAF-491C-B56B-945B72AEB287}"/>
    <dgm:cxn modelId="{710452AB-4230-4564-847C-C037849A74E2}" type="presOf" srcId="{89F12415-842F-4146-9F98-42DA3B604797}" destId="{82DF07E2-7B36-421A-A426-36319A1FC8C8}" srcOrd="0" destOrd="0" presId="urn:microsoft.com/office/officeart/2005/8/layout/hProcess11"/>
    <dgm:cxn modelId="{DC612CAF-EC47-401E-AD2C-89B003EBFC3B}" srcId="{426C2393-EBD0-4037-B684-DB1EE1517132}" destId="{9B951D70-6B4E-4B7D-A1D0-F24E582F61A2}" srcOrd="2" destOrd="0" parTransId="{E73E0D4D-C44D-41A1-917E-A24B4F99D8D4}" sibTransId="{E4D57DA7-FD47-47E6-BAB0-02D9B67DBCC7}"/>
    <dgm:cxn modelId="{CD5D77B2-745A-40DC-AE39-67AA7BE7A073}" type="presOf" srcId="{9B951D70-6B4E-4B7D-A1D0-F24E582F61A2}" destId="{C9F51C2D-D641-407F-95C3-2726655E1EE9}" srcOrd="0" destOrd="0" presId="urn:microsoft.com/office/officeart/2005/8/layout/hProcess11"/>
    <dgm:cxn modelId="{125A74C8-A8D9-4A64-A99A-F152401953DA}" type="presOf" srcId="{CDAB8D7C-88C1-4923-B7B8-D24EA60C07CB}" destId="{9E450102-8E73-4E60-8DBD-A87DB8A2270B}" srcOrd="0" destOrd="0" presId="urn:microsoft.com/office/officeart/2005/8/layout/hProcess11"/>
    <dgm:cxn modelId="{79B3DBD9-FE1B-45B1-A5C9-9C5125A7CC28}" srcId="{426C2393-EBD0-4037-B684-DB1EE1517132}" destId="{CDAB8D7C-88C1-4923-B7B8-D24EA60C07CB}" srcOrd="0" destOrd="0" parTransId="{5C66A26F-AC05-4B45-BDB6-EE8247019EDB}" sibTransId="{171511EB-39F0-4BC0-825E-B1FDE6A17ABE}"/>
    <dgm:cxn modelId="{B87B392A-7C24-46B1-92E0-29A63D220807}" type="presParOf" srcId="{1572BF20-80D2-4FF4-B7EB-898E47A264C9}" destId="{494FABED-F858-45DB-B3BE-B90668AE2302}" srcOrd="0" destOrd="0" presId="urn:microsoft.com/office/officeart/2005/8/layout/hProcess11"/>
    <dgm:cxn modelId="{7D63A9CE-F1A0-4580-A6FE-8C3DB7B44604}" type="presParOf" srcId="{1572BF20-80D2-4FF4-B7EB-898E47A264C9}" destId="{A2E1DDA0-6590-44E9-A198-2533EA944814}" srcOrd="1" destOrd="0" presId="urn:microsoft.com/office/officeart/2005/8/layout/hProcess11"/>
    <dgm:cxn modelId="{AF743ADD-246B-424A-A641-7E8ED18766B7}" type="presParOf" srcId="{A2E1DDA0-6590-44E9-A198-2533EA944814}" destId="{DBEEB3D7-FF06-430D-B38E-768F3DD7CC83}" srcOrd="0" destOrd="0" presId="urn:microsoft.com/office/officeart/2005/8/layout/hProcess11"/>
    <dgm:cxn modelId="{D02435D4-8A81-47D8-A428-FA69DF5EEFF5}" type="presParOf" srcId="{DBEEB3D7-FF06-430D-B38E-768F3DD7CC83}" destId="{9E450102-8E73-4E60-8DBD-A87DB8A2270B}" srcOrd="0" destOrd="0" presId="urn:microsoft.com/office/officeart/2005/8/layout/hProcess11"/>
    <dgm:cxn modelId="{473D9808-8CEB-4008-80DC-8E932B8A61E7}" type="presParOf" srcId="{DBEEB3D7-FF06-430D-B38E-768F3DD7CC83}" destId="{AD5313B4-1784-49BE-8A6F-AEFD8D8C3781}" srcOrd="1" destOrd="0" presId="urn:microsoft.com/office/officeart/2005/8/layout/hProcess11"/>
    <dgm:cxn modelId="{9A9EBE5B-F967-487A-9F22-D45B03058896}" type="presParOf" srcId="{DBEEB3D7-FF06-430D-B38E-768F3DD7CC83}" destId="{5EDB5C47-FE57-4F4C-9D5E-F2928B901839}" srcOrd="2" destOrd="0" presId="urn:microsoft.com/office/officeart/2005/8/layout/hProcess11"/>
    <dgm:cxn modelId="{A0A020E3-643E-4738-BFAA-93B39346530D}" type="presParOf" srcId="{A2E1DDA0-6590-44E9-A198-2533EA944814}" destId="{1C7DAF79-A436-4371-9A2D-F43D1D6E3D22}" srcOrd="1" destOrd="0" presId="urn:microsoft.com/office/officeart/2005/8/layout/hProcess11"/>
    <dgm:cxn modelId="{90598ACF-3E14-421C-A8B0-16F8B833BCA5}" type="presParOf" srcId="{A2E1DDA0-6590-44E9-A198-2533EA944814}" destId="{CD8BA29D-5982-4AB6-80E5-224C4FC5A5EA}" srcOrd="2" destOrd="0" presId="urn:microsoft.com/office/officeart/2005/8/layout/hProcess11"/>
    <dgm:cxn modelId="{1C1FD69A-1783-43AD-94C4-2DA390B6C9FD}" type="presParOf" srcId="{CD8BA29D-5982-4AB6-80E5-224C4FC5A5EA}" destId="{82DF07E2-7B36-421A-A426-36319A1FC8C8}" srcOrd="0" destOrd="0" presId="urn:microsoft.com/office/officeart/2005/8/layout/hProcess11"/>
    <dgm:cxn modelId="{8417CC7D-811A-4D4F-B9D1-ED16D355033B}" type="presParOf" srcId="{CD8BA29D-5982-4AB6-80E5-224C4FC5A5EA}" destId="{5D3CE103-2066-4368-A213-6116B3EB3ABB}" srcOrd="1" destOrd="0" presId="urn:microsoft.com/office/officeart/2005/8/layout/hProcess11"/>
    <dgm:cxn modelId="{2CDA44D7-9C4E-45D6-9724-2C0E568C3BB9}" type="presParOf" srcId="{CD8BA29D-5982-4AB6-80E5-224C4FC5A5EA}" destId="{23FFB4E9-2069-49FA-B821-DD1F15D6D158}" srcOrd="2" destOrd="0" presId="urn:microsoft.com/office/officeart/2005/8/layout/hProcess11"/>
    <dgm:cxn modelId="{EB907C3D-2E42-40FA-B004-0119F101CF2D}" type="presParOf" srcId="{A2E1DDA0-6590-44E9-A198-2533EA944814}" destId="{CA4992F2-4B73-4DC9-8902-F43B61D787BA}" srcOrd="3" destOrd="0" presId="urn:microsoft.com/office/officeart/2005/8/layout/hProcess11"/>
    <dgm:cxn modelId="{F00DFFF7-DF9E-4ABD-AB1C-2FDA0FDFA59D}" type="presParOf" srcId="{A2E1DDA0-6590-44E9-A198-2533EA944814}" destId="{24A2E979-33C8-46FF-BC67-F03AEB00590F}" srcOrd="4" destOrd="0" presId="urn:microsoft.com/office/officeart/2005/8/layout/hProcess11"/>
    <dgm:cxn modelId="{781E1B2B-59E7-4D5A-B51F-2CB0C7C4ED31}" type="presParOf" srcId="{24A2E979-33C8-46FF-BC67-F03AEB00590F}" destId="{C9F51C2D-D641-407F-95C3-2726655E1EE9}" srcOrd="0" destOrd="0" presId="urn:microsoft.com/office/officeart/2005/8/layout/hProcess11"/>
    <dgm:cxn modelId="{2A9A1E1E-B6EB-4239-A7B2-39C268825E9C}" type="presParOf" srcId="{24A2E979-33C8-46FF-BC67-F03AEB00590F}" destId="{0BEBDD6A-BC5E-48DD-B943-F0B2BF6C9FC3}" srcOrd="1" destOrd="0" presId="urn:microsoft.com/office/officeart/2005/8/layout/hProcess11"/>
    <dgm:cxn modelId="{416C6160-1F98-4507-8DB8-1D901A4F0F22}" type="presParOf" srcId="{24A2E979-33C8-46FF-BC67-F03AEB00590F}" destId="{2B33B97F-8F1E-47C6-B582-C2840A9EF335}" srcOrd="2" destOrd="0" presId="urn:microsoft.com/office/officeart/2005/8/layout/hProcess11"/>
    <dgm:cxn modelId="{0AD70D70-B593-4603-B884-7B8F7494ADA4}" type="presParOf" srcId="{A2E1DDA0-6590-44E9-A198-2533EA944814}" destId="{CF5B4CD3-B07C-43AF-B0F4-896FAA56B10F}" srcOrd="5" destOrd="0" presId="urn:microsoft.com/office/officeart/2005/8/layout/hProcess11"/>
    <dgm:cxn modelId="{19CE613C-9870-433C-B8B3-A105BE7EB49C}" type="presParOf" srcId="{A2E1DDA0-6590-44E9-A198-2533EA944814}" destId="{040F8C3E-7A6A-4609-A220-D562F1984D00}" srcOrd="6" destOrd="0" presId="urn:microsoft.com/office/officeart/2005/8/layout/hProcess11"/>
    <dgm:cxn modelId="{6B4D814D-B0CF-4CF3-8A80-D79E138AF619}" type="presParOf" srcId="{040F8C3E-7A6A-4609-A220-D562F1984D00}" destId="{AF1048F1-1968-4923-B2A5-978699B97304}" srcOrd="0" destOrd="0" presId="urn:microsoft.com/office/officeart/2005/8/layout/hProcess11"/>
    <dgm:cxn modelId="{00257941-B921-4BCD-A46A-2211E19B4E4F}" type="presParOf" srcId="{040F8C3E-7A6A-4609-A220-D562F1984D00}" destId="{9F57E341-8D97-4191-9DFA-CB3E67FAA1B5}" srcOrd="1" destOrd="0" presId="urn:microsoft.com/office/officeart/2005/8/layout/hProcess11"/>
    <dgm:cxn modelId="{8EE0238E-B52A-4675-8E1D-1323D7213A28}" type="presParOf" srcId="{040F8C3E-7A6A-4609-A220-D562F1984D00}" destId="{E4CF92F6-6794-4AE9-AEC9-582E08B693AF}" srcOrd="2" destOrd="0" presId="urn:microsoft.com/office/officeart/2005/8/layout/hProcess11"/>
  </dgm:cxnLst>
  <dgm:bg/>
  <dgm:whole>
    <a:ln>
      <a:solidFill>
        <a:schemeClr val="tx1">
          <a:lumMod val="50000"/>
          <a:lumOff val="50000"/>
        </a:schemeClr>
      </a:solidFill>
    </a:ln>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0304E4-F0A3-4300-BB78-A27FE34989C7}"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IN"/>
        </a:p>
      </dgm:t>
    </dgm:pt>
    <dgm:pt modelId="{3EA6FB41-E692-4022-A8A8-DB055205FBA1}">
      <dgm:prSet custT="1"/>
      <dgm:spPr/>
      <dgm:t>
        <a:bodyPr/>
        <a:lstStyle/>
        <a:p>
          <a:r>
            <a:rPr lang="en-IN" sz="1400" b="0" i="0" dirty="0">
              <a:latin typeface="Times New Roman" panose="02020603050405020304" pitchFamily="18" charset="0"/>
              <a:cs typeface="Times New Roman" panose="02020603050405020304" pitchFamily="18" charset="0"/>
            </a:rPr>
            <a:t>Smartwatch helps in implementing Continuity Theory by ensuring safety of Mr Patel in his familiar environment (Kaur </a:t>
          </a:r>
          <a:r>
            <a:rPr lang="en-IN" sz="1400" b="0" i="1" dirty="0">
              <a:latin typeface="Times New Roman" panose="02020603050405020304" pitchFamily="18" charset="0"/>
              <a:cs typeface="Times New Roman" panose="02020603050405020304" pitchFamily="18" charset="0"/>
            </a:rPr>
            <a:t>et al.</a:t>
          </a:r>
          <a:r>
            <a:rPr lang="en-IN" sz="1400" b="0" i="0" dirty="0">
              <a:latin typeface="Times New Roman" panose="02020603050405020304" pitchFamily="18" charset="0"/>
              <a:cs typeface="Times New Roman" panose="02020603050405020304" pitchFamily="18" charset="0"/>
            </a:rPr>
            <a:t>, 2025).</a:t>
          </a:r>
          <a:endParaRPr lang="en-IN" sz="1400" dirty="0">
            <a:latin typeface="Times New Roman" panose="02020603050405020304" pitchFamily="18" charset="0"/>
            <a:cs typeface="Times New Roman" panose="02020603050405020304" pitchFamily="18" charset="0"/>
          </a:endParaRPr>
        </a:p>
      </dgm:t>
    </dgm:pt>
    <dgm:pt modelId="{F4209CE1-7AD8-46FA-A0CD-61BA3CACA4C0}" type="parTrans" cxnId="{2686EC63-C2CC-4C7B-A268-5E4015FC5F89}">
      <dgm:prSet/>
      <dgm:spPr/>
      <dgm:t>
        <a:bodyPr/>
        <a:lstStyle/>
        <a:p>
          <a:endParaRPr lang="en-IN" sz="1400">
            <a:latin typeface="Times New Roman" panose="02020603050405020304" pitchFamily="18" charset="0"/>
            <a:cs typeface="Times New Roman" panose="02020603050405020304" pitchFamily="18" charset="0"/>
          </a:endParaRPr>
        </a:p>
      </dgm:t>
    </dgm:pt>
    <dgm:pt modelId="{B62551F5-4A9B-4092-AB54-895DD9584BAF}" type="sibTrans" cxnId="{2686EC63-C2CC-4C7B-A268-5E4015FC5F89}">
      <dgm:prSet/>
      <dgm:spPr/>
      <dgm:t>
        <a:bodyPr/>
        <a:lstStyle/>
        <a:p>
          <a:endParaRPr lang="en-IN" sz="1400">
            <a:latin typeface="Times New Roman" panose="02020603050405020304" pitchFamily="18" charset="0"/>
            <a:cs typeface="Times New Roman" panose="02020603050405020304" pitchFamily="18" charset="0"/>
          </a:endParaRPr>
        </a:p>
      </dgm:t>
    </dgm:pt>
    <dgm:pt modelId="{577B4D81-65BF-404B-AB58-3B3A454DE7DC}">
      <dgm:prSet custT="1"/>
      <dgm:spPr/>
      <dgm:t>
        <a:bodyPr/>
        <a:lstStyle/>
        <a:p>
          <a:r>
            <a:rPr lang="en-IN" sz="1400" b="0" i="0" dirty="0">
              <a:latin typeface="Times New Roman" panose="02020603050405020304" pitchFamily="18" charset="0"/>
              <a:cs typeface="Times New Roman" panose="02020603050405020304" pitchFamily="18" charset="0"/>
            </a:rPr>
            <a:t>It helps in implementing Activity Theory by allowing independent involvement in daily activities.</a:t>
          </a:r>
          <a:endParaRPr lang="en-IN" sz="1400" dirty="0">
            <a:latin typeface="Times New Roman" panose="02020603050405020304" pitchFamily="18" charset="0"/>
            <a:cs typeface="Times New Roman" panose="02020603050405020304" pitchFamily="18" charset="0"/>
          </a:endParaRPr>
        </a:p>
      </dgm:t>
    </dgm:pt>
    <dgm:pt modelId="{66371D3E-D746-4641-9E13-6CB8875ABFB0}" type="parTrans" cxnId="{7127BC90-F090-455C-A2CA-35A11207DB36}">
      <dgm:prSet/>
      <dgm:spPr/>
      <dgm:t>
        <a:bodyPr/>
        <a:lstStyle/>
        <a:p>
          <a:endParaRPr lang="en-IN" sz="1400">
            <a:latin typeface="Times New Roman" panose="02020603050405020304" pitchFamily="18" charset="0"/>
            <a:cs typeface="Times New Roman" panose="02020603050405020304" pitchFamily="18" charset="0"/>
          </a:endParaRPr>
        </a:p>
      </dgm:t>
    </dgm:pt>
    <dgm:pt modelId="{A871B529-128E-41ED-955D-4287C484B60C}" type="sibTrans" cxnId="{7127BC90-F090-455C-A2CA-35A11207DB36}">
      <dgm:prSet/>
      <dgm:spPr/>
      <dgm:t>
        <a:bodyPr/>
        <a:lstStyle/>
        <a:p>
          <a:endParaRPr lang="en-IN" sz="1400">
            <a:latin typeface="Times New Roman" panose="02020603050405020304" pitchFamily="18" charset="0"/>
            <a:cs typeface="Times New Roman" panose="02020603050405020304" pitchFamily="18" charset="0"/>
          </a:endParaRPr>
        </a:p>
      </dgm:t>
    </dgm:pt>
    <dgm:pt modelId="{28A48C92-26F6-4D07-8D7F-F57A6B62099A}">
      <dgm:prSet custT="1"/>
      <dgm:spPr/>
      <dgm:t>
        <a:bodyPr/>
        <a:lstStyle/>
        <a:p>
          <a:r>
            <a:rPr lang="en-IN" sz="1400" b="0" i="0" dirty="0">
              <a:latin typeface="Times New Roman" panose="02020603050405020304" pitchFamily="18" charset="0"/>
              <a:cs typeface="Times New Roman" panose="02020603050405020304" pitchFamily="18" charset="0"/>
            </a:rPr>
            <a:t>Equality Act 2010 addresses accessibility and digital exclusion issues.</a:t>
          </a:r>
          <a:endParaRPr lang="en-IN" sz="1400" dirty="0">
            <a:latin typeface="Times New Roman" panose="02020603050405020304" pitchFamily="18" charset="0"/>
            <a:cs typeface="Times New Roman" panose="02020603050405020304" pitchFamily="18" charset="0"/>
          </a:endParaRPr>
        </a:p>
      </dgm:t>
    </dgm:pt>
    <dgm:pt modelId="{6C34B785-723D-4A2E-8267-7488937887B9}" type="parTrans" cxnId="{D8B9A528-88A9-4DC8-B2B3-D2E68786AE91}">
      <dgm:prSet/>
      <dgm:spPr/>
      <dgm:t>
        <a:bodyPr/>
        <a:lstStyle/>
        <a:p>
          <a:endParaRPr lang="en-IN" sz="1400">
            <a:latin typeface="Times New Roman" panose="02020603050405020304" pitchFamily="18" charset="0"/>
            <a:cs typeface="Times New Roman" panose="02020603050405020304" pitchFamily="18" charset="0"/>
          </a:endParaRPr>
        </a:p>
      </dgm:t>
    </dgm:pt>
    <dgm:pt modelId="{6F2C43FD-C627-409F-B2AF-0316325D7439}" type="sibTrans" cxnId="{D8B9A528-88A9-4DC8-B2B3-D2E68786AE91}">
      <dgm:prSet/>
      <dgm:spPr/>
      <dgm:t>
        <a:bodyPr/>
        <a:lstStyle/>
        <a:p>
          <a:endParaRPr lang="en-IN" sz="1400">
            <a:latin typeface="Times New Roman" panose="02020603050405020304" pitchFamily="18" charset="0"/>
            <a:cs typeface="Times New Roman" panose="02020603050405020304" pitchFamily="18" charset="0"/>
          </a:endParaRPr>
        </a:p>
      </dgm:t>
    </dgm:pt>
    <dgm:pt modelId="{4BA14312-94C6-4452-8FDB-3BD9525014F7}">
      <dgm:prSet custT="1"/>
      <dgm:spPr/>
      <dgm:t>
        <a:bodyPr/>
        <a:lstStyle/>
        <a:p>
          <a:r>
            <a:rPr lang="en-IN" sz="1400" b="0" i="0" dirty="0">
              <a:latin typeface="Times New Roman" panose="02020603050405020304" pitchFamily="18" charset="0"/>
              <a:cs typeface="Times New Roman" panose="02020603050405020304" pitchFamily="18" charset="0"/>
            </a:rPr>
            <a:t>NHS Long Term Plan emphasises integrated digital care, but the use of technology must not substitute human intervention.</a:t>
          </a:r>
          <a:endParaRPr lang="en-IN" sz="1400" dirty="0">
            <a:latin typeface="Times New Roman" panose="02020603050405020304" pitchFamily="18" charset="0"/>
            <a:cs typeface="Times New Roman" panose="02020603050405020304" pitchFamily="18" charset="0"/>
          </a:endParaRPr>
        </a:p>
      </dgm:t>
    </dgm:pt>
    <dgm:pt modelId="{0A103CA4-AEEA-4B6D-9959-0C681B06A905}" type="parTrans" cxnId="{12A4E64D-B6F3-4F70-B985-86816B24AFFC}">
      <dgm:prSet/>
      <dgm:spPr/>
      <dgm:t>
        <a:bodyPr/>
        <a:lstStyle/>
        <a:p>
          <a:endParaRPr lang="en-IN" sz="1400">
            <a:latin typeface="Times New Roman" panose="02020603050405020304" pitchFamily="18" charset="0"/>
            <a:cs typeface="Times New Roman" panose="02020603050405020304" pitchFamily="18" charset="0"/>
          </a:endParaRPr>
        </a:p>
      </dgm:t>
    </dgm:pt>
    <dgm:pt modelId="{ECEB0E54-C392-44BD-B61A-E042D8E3D1CE}" type="sibTrans" cxnId="{12A4E64D-B6F3-4F70-B985-86816B24AFFC}">
      <dgm:prSet/>
      <dgm:spPr/>
      <dgm:t>
        <a:bodyPr/>
        <a:lstStyle/>
        <a:p>
          <a:endParaRPr lang="en-IN" sz="1400">
            <a:latin typeface="Times New Roman" panose="02020603050405020304" pitchFamily="18" charset="0"/>
            <a:cs typeface="Times New Roman" panose="02020603050405020304" pitchFamily="18" charset="0"/>
          </a:endParaRPr>
        </a:p>
      </dgm:t>
    </dgm:pt>
    <dgm:pt modelId="{889A91EF-A3B0-4E48-B599-19E8341E6FCE}" type="pres">
      <dgm:prSet presAssocID="{5B0304E4-F0A3-4300-BB78-A27FE34989C7}" presName="CompostProcess" presStyleCnt="0">
        <dgm:presLayoutVars>
          <dgm:dir/>
          <dgm:resizeHandles val="exact"/>
        </dgm:presLayoutVars>
      </dgm:prSet>
      <dgm:spPr/>
    </dgm:pt>
    <dgm:pt modelId="{F2DC9F73-3164-4F35-871B-BC15FD13A155}" type="pres">
      <dgm:prSet presAssocID="{5B0304E4-F0A3-4300-BB78-A27FE34989C7}" presName="arrow" presStyleLbl="bgShp" presStyleIdx="0" presStyleCnt="1"/>
      <dgm:spPr/>
    </dgm:pt>
    <dgm:pt modelId="{3A6E4140-1A7C-48C0-B06D-747D9BA2B0D8}" type="pres">
      <dgm:prSet presAssocID="{5B0304E4-F0A3-4300-BB78-A27FE34989C7}" presName="linearProcess" presStyleCnt="0"/>
      <dgm:spPr/>
    </dgm:pt>
    <dgm:pt modelId="{007BB774-9D2C-4AEB-BBE5-EB93DA3EE1BC}" type="pres">
      <dgm:prSet presAssocID="{3EA6FB41-E692-4022-A8A8-DB055205FBA1}" presName="textNode" presStyleLbl="node1" presStyleIdx="0" presStyleCnt="4">
        <dgm:presLayoutVars>
          <dgm:bulletEnabled val="1"/>
        </dgm:presLayoutVars>
      </dgm:prSet>
      <dgm:spPr/>
    </dgm:pt>
    <dgm:pt modelId="{AC4080B5-295F-4B10-9588-DA115D3CE6CC}" type="pres">
      <dgm:prSet presAssocID="{B62551F5-4A9B-4092-AB54-895DD9584BAF}" presName="sibTrans" presStyleCnt="0"/>
      <dgm:spPr/>
    </dgm:pt>
    <dgm:pt modelId="{1226B3CA-8079-4F7C-A657-1ED437865821}" type="pres">
      <dgm:prSet presAssocID="{577B4D81-65BF-404B-AB58-3B3A454DE7DC}" presName="textNode" presStyleLbl="node1" presStyleIdx="1" presStyleCnt="4">
        <dgm:presLayoutVars>
          <dgm:bulletEnabled val="1"/>
        </dgm:presLayoutVars>
      </dgm:prSet>
      <dgm:spPr/>
    </dgm:pt>
    <dgm:pt modelId="{FD32AC73-EF94-4A01-8443-044F0C7F5A98}" type="pres">
      <dgm:prSet presAssocID="{A871B529-128E-41ED-955D-4287C484B60C}" presName="sibTrans" presStyleCnt="0"/>
      <dgm:spPr/>
    </dgm:pt>
    <dgm:pt modelId="{7504F9D1-26EB-4AD0-B4D0-0ABF0FF201E4}" type="pres">
      <dgm:prSet presAssocID="{28A48C92-26F6-4D07-8D7F-F57A6B62099A}" presName="textNode" presStyleLbl="node1" presStyleIdx="2" presStyleCnt="4">
        <dgm:presLayoutVars>
          <dgm:bulletEnabled val="1"/>
        </dgm:presLayoutVars>
      </dgm:prSet>
      <dgm:spPr/>
    </dgm:pt>
    <dgm:pt modelId="{A05A9A67-C324-46B7-BCD1-72CE8954AFC0}" type="pres">
      <dgm:prSet presAssocID="{6F2C43FD-C627-409F-B2AF-0316325D7439}" presName="sibTrans" presStyleCnt="0"/>
      <dgm:spPr/>
    </dgm:pt>
    <dgm:pt modelId="{C7C48254-C2F2-4AC9-9995-6764FE286A4D}" type="pres">
      <dgm:prSet presAssocID="{4BA14312-94C6-4452-8FDB-3BD9525014F7}" presName="textNode" presStyleLbl="node1" presStyleIdx="3" presStyleCnt="4">
        <dgm:presLayoutVars>
          <dgm:bulletEnabled val="1"/>
        </dgm:presLayoutVars>
      </dgm:prSet>
      <dgm:spPr/>
    </dgm:pt>
  </dgm:ptLst>
  <dgm:cxnLst>
    <dgm:cxn modelId="{838A6C0F-7A8B-4103-8FFA-C7D12AB9C270}" type="presOf" srcId="{577B4D81-65BF-404B-AB58-3B3A454DE7DC}" destId="{1226B3CA-8079-4F7C-A657-1ED437865821}" srcOrd="0" destOrd="0" presId="urn:microsoft.com/office/officeart/2005/8/layout/hProcess9"/>
    <dgm:cxn modelId="{5E097C1F-FFB0-49A7-991A-AB1A23C917DF}" type="presOf" srcId="{4BA14312-94C6-4452-8FDB-3BD9525014F7}" destId="{C7C48254-C2F2-4AC9-9995-6764FE286A4D}" srcOrd="0" destOrd="0" presId="urn:microsoft.com/office/officeart/2005/8/layout/hProcess9"/>
    <dgm:cxn modelId="{D8B9A528-88A9-4DC8-B2B3-D2E68786AE91}" srcId="{5B0304E4-F0A3-4300-BB78-A27FE34989C7}" destId="{28A48C92-26F6-4D07-8D7F-F57A6B62099A}" srcOrd="2" destOrd="0" parTransId="{6C34B785-723D-4A2E-8267-7488937887B9}" sibTransId="{6F2C43FD-C627-409F-B2AF-0316325D7439}"/>
    <dgm:cxn modelId="{670B6F2C-41C6-422A-BCE7-1FB353DBFAB2}" type="presOf" srcId="{5B0304E4-F0A3-4300-BB78-A27FE34989C7}" destId="{889A91EF-A3B0-4E48-B599-19E8341E6FCE}" srcOrd="0" destOrd="0" presId="urn:microsoft.com/office/officeart/2005/8/layout/hProcess9"/>
    <dgm:cxn modelId="{12A4E64D-B6F3-4F70-B985-86816B24AFFC}" srcId="{5B0304E4-F0A3-4300-BB78-A27FE34989C7}" destId="{4BA14312-94C6-4452-8FDB-3BD9525014F7}" srcOrd="3" destOrd="0" parTransId="{0A103CA4-AEEA-4B6D-9959-0C681B06A905}" sibTransId="{ECEB0E54-C392-44BD-B61A-E042D8E3D1CE}"/>
    <dgm:cxn modelId="{2686EC63-C2CC-4C7B-A268-5E4015FC5F89}" srcId="{5B0304E4-F0A3-4300-BB78-A27FE34989C7}" destId="{3EA6FB41-E692-4022-A8A8-DB055205FBA1}" srcOrd="0" destOrd="0" parTransId="{F4209CE1-7AD8-46FA-A0CD-61BA3CACA4C0}" sibTransId="{B62551F5-4A9B-4092-AB54-895DD9584BAF}"/>
    <dgm:cxn modelId="{8881EC8C-13E5-4F45-9532-53DA323998C8}" type="presOf" srcId="{28A48C92-26F6-4D07-8D7F-F57A6B62099A}" destId="{7504F9D1-26EB-4AD0-B4D0-0ABF0FF201E4}" srcOrd="0" destOrd="0" presId="urn:microsoft.com/office/officeart/2005/8/layout/hProcess9"/>
    <dgm:cxn modelId="{7127BC90-F090-455C-A2CA-35A11207DB36}" srcId="{5B0304E4-F0A3-4300-BB78-A27FE34989C7}" destId="{577B4D81-65BF-404B-AB58-3B3A454DE7DC}" srcOrd="1" destOrd="0" parTransId="{66371D3E-D746-4641-9E13-6CB8875ABFB0}" sibTransId="{A871B529-128E-41ED-955D-4287C484B60C}"/>
    <dgm:cxn modelId="{576E8CFD-FE2D-407E-BCE6-8CC6976DD015}" type="presOf" srcId="{3EA6FB41-E692-4022-A8A8-DB055205FBA1}" destId="{007BB774-9D2C-4AEB-BBE5-EB93DA3EE1BC}" srcOrd="0" destOrd="0" presId="urn:microsoft.com/office/officeart/2005/8/layout/hProcess9"/>
    <dgm:cxn modelId="{88F6D419-C7FF-4A7E-BC00-A5BE1058721C}" type="presParOf" srcId="{889A91EF-A3B0-4E48-B599-19E8341E6FCE}" destId="{F2DC9F73-3164-4F35-871B-BC15FD13A155}" srcOrd="0" destOrd="0" presId="urn:microsoft.com/office/officeart/2005/8/layout/hProcess9"/>
    <dgm:cxn modelId="{01DB8CF4-03A2-4376-9153-C7C47EDC904A}" type="presParOf" srcId="{889A91EF-A3B0-4E48-B599-19E8341E6FCE}" destId="{3A6E4140-1A7C-48C0-B06D-747D9BA2B0D8}" srcOrd="1" destOrd="0" presId="urn:microsoft.com/office/officeart/2005/8/layout/hProcess9"/>
    <dgm:cxn modelId="{9C63D003-04C9-47F3-B768-BE02DC5AE12D}" type="presParOf" srcId="{3A6E4140-1A7C-48C0-B06D-747D9BA2B0D8}" destId="{007BB774-9D2C-4AEB-BBE5-EB93DA3EE1BC}" srcOrd="0" destOrd="0" presId="urn:microsoft.com/office/officeart/2005/8/layout/hProcess9"/>
    <dgm:cxn modelId="{DB842097-413A-4224-994E-5DE64DA87E02}" type="presParOf" srcId="{3A6E4140-1A7C-48C0-B06D-747D9BA2B0D8}" destId="{AC4080B5-295F-4B10-9588-DA115D3CE6CC}" srcOrd="1" destOrd="0" presId="urn:microsoft.com/office/officeart/2005/8/layout/hProcess9"/>
    <dgm:cxn modelId="{1CE03597-DB8B-48F5-958C-CD9769DD5D88}" type="presParOf" srcId="{3A6E4140-1A7C-48C0-B06D-747D9BA2B0D8}" destId="{1226B3CA-8079-4F7C-A657-1ED437865821}" srcOrd="2" destOrd="0" presId="urn:microsoft.com/office/officeart/2005/8/layout/hProcess9"/>
    <dgm:cxn modelId="{B248D642-A66E-44DC-9DD7-CF973DE0EB80}" type="presParOf" srcId="{3A6E4140-1A7C-48C0-B06D-747D9BA2B0D8}" destId="{FD32AC73-EF94-4A01-8443-044F0C7F5A98}" srcOrd="3" destOrd="0" presId="urn:microsoft.com/office/officeart/2005/8/layout/hProcess9"/>
    <dgm:cxn modelId="{F0620074-9D34-4E5B-AEA2-4E35146C2FB8}" type="presParOf" srcId="{3A6E4140-1A7C-48C0-B06D-747D9BA2B0D8}" destId="{7504F9D1-26EB-4AD0-B4D0-0ABF0FF201E4}" srcOrd="4" destOrd="0" presId="urn:microsoft.com/office/officeart/2005/8/layout/hProcess9"/>
    <dgm:cxn modelId="{B59B24F1-B7D1-49D3-8C46-84B25449B177}" type="presParOf" srcId="{3A6E4140-1A7C-48C0-B06D-747D9BA2B0D8}" destId="{A05A9A67-C324-46B7-BCD1-72CE8954AFC0}" srcOrd="5" destOrd="0" presId="urn:microsoft.com/office/officeart/2005/8/layout/hProcess9"/>
    <dgm:cxn modelId="{6D82F34F-61BA-4B01-8C59-521B353F1CBC}" type="presParOf" srcId="{3A6E4140-1A7C-48C0-B06D-747D9BA2B0D8}" destId="{C7C48254-C2F2-4AC9-9995-6764FE286A4D}" srcOrd="6"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26E088-7912-4CD2-A067-58515E424EDB}" type="doc">
      <dgm:prSet loTypeId="urn:microsoft.com/office/officeart/2005/8/layout/vList2" loCatId="list" qsTypeId="urn:microsoft.com/office/officeart/2005/8/quickstyle/simple5" qsCatId="simple" csTypeId="urn:microsoft.com/office/officeart/2005/8/colors/accent0_1" csCatId="mainScheme"/>
      <dgm:spPr/>
      <dgm:t>
        <a:bodyPr/>
        <a:lstStyle/>
        <a:p>
          <a:endParaRPr lang="en-IN"/>
        </a:p>
      </dgm:t>
    </dgm:pt>
    <dgm:pt modelId="{07CBA577-B4E6-4E07-BD5A-1818F8761B81}">
      <dgm:prSet custT="1"/>
      <dgm:spPr/>
      <dgm:t>
        <a:bodyPr/>
        <a:lstStyle/>
        <a:p>
          <a:r>
            <a:rPr lang="en-IN" sz="1400" b="0" i="0" dirty="0">
              <a:latin typeface="Times New Roman" panose="02020603050405020304" pitchFamily="18" charset="0"/>
              <a:cs typeface="Times New Roman" panose="02020603050405020304" pitchFamily="18" charset="0"/>
            </a:rPr>
            <a:t>Training is to be done on smartwatch monitoring, false alarms and safeguarding.</a:t>
          </a:r>
          <a:endParaRPr lang="en-IN" sz="1400" dirty="0">
            <a:latin typeface="Times New Roman" panose="02020603050405020304" pitchFamily="18" charset="0"/>
            <a:cs typeface="Times New Roman" panose="02020603050405020304" pitchFamily="18" charset="0"/>
          </a:endParaRPr>
        </a:p>
      </dgm:t>
    </dgm:pt>
    <dgm:pt modelId="{51ED527C-89F2-4308-8813-9982F6818E65}" type="parTrans" cxnId="{4A1B4041-2AEF-4D8E-93A9-06B054714AAF}">
      <dgm:prSet/>
      <dgm:spPr/>
      <dgm:t>
        <a:bodyPr/>
        <a:lstStyle/>
        <a:p>
          <a:endParaRPr lang="en-IN" sz="1400">
            <a:latin typeface="Times New Roman" panose="02020603050405020304" pitchFamily="18" charset="0"/>
            <a:cs typeface="Times New Roman" panose="02020603050405020304" pitchFamily="18" charset="0"/>
          </a:endParaRPr>
        </a:p>
      </dgm:t>
    </dgm:pt>
    <dgm:pt modelId="{2F5E15C1-2A25-4A58-BAA9-8159DBE13D5A}" type="sibTrans" cxnId="{4A1B4041-2AEF-4D8E-93A9-06B054714AAF}">
      <dgm:prSet/>
      <dgm:spPr/>
      <dgm:t>
        <a:bodyPr/>
        <a:lstStyle/>
        <a:p>
          <a:endParaRPr lang="en-IN" sz="1400">
            <a:latin typeface="Times New Roman" panose="02020603050405020304" pitchFamily="18" charset="0"/>
            <a:cs typeface="Times New Roman" panose="02020603050405020304" pitchFamily="18" charset="0"/>
          </a:endParaRPr>
        </a:p>
      </dgm:t>
    </dgm:pt>
    <dgm:pt modelId="{D884F8DC-7FF1-4216-98E1-F237DA1D870B}">
      <dgm:prSet custT="1"/>
      <dgm:spPr/>
      <dgm:t>
        <a:bodyPr/>
        <a:lstStyle/>
        <a:p>
          <a:r>
            <a:rPr lang="en-IN" sz="1400" b="0" i="0" dirty="0">
              <a:latin typeface="Times New Roman" panose="02020603050405020304" pitchFamily="18" charset="0"/>
              <a:cs typeface="Times New Roman" panose="02020603050405020304" pitchFamily="18" charset="0"/>
            </a:rPr>
            <a:t>Technology needs to be tested for its reliability, and the individual care plan has to be reviewed.</a:t>
          </a:r>
          <a:endParaRPr lang="en-IN" sz="1400" dirty="0">
            <a:latin typeface="Times New Roman" panose="02020603050405020304" pitchFamily="18" charset="0"/>
            <a:cs typeface="Times New Roman" panose="02020603050405020304" pitchFamily="18" charset="0"/>
          </a:endParaRPr>
        </a:p>
      </dgm:t>
    </dgm:pt>
    <dgm:pt modelId="{AAE9D3BE-6BA9-43B5-B49A-4D6B7AD005BE}" type="parTrans" cxnId="{F0C6627E-8939-4D24-8595-4A53739F52A2}">
      <dgm:prSet/>
      <dgm:spPr/>
      <dgm:t>
        <a:bodyPr/>
        <a:lstStyle/>
        <a:p>
          <a:endParaRPr lang="en-IN" sz="1400">
            <a:latin typeface="Times New Roman" panose="02020603050405020304" pitchFamily="18" charset="0"/>
            <a:cs typeface="Times New Roman" panose="02020603050405020304" pitchFamily="18" charset="0"/>
          </a:endParaRPr>
        </a:p>
      </dgm:t>
    </dgm:pt>
    <dgm:pt modelId="{A4FF042E-D722-44DB-96D6-02D3E0A0C2B7}" type="sibTrans" cxnId="{F0C6627E-8939-4D24-8595-4A53739F52A2}">
      <dgm:prSet/>
      <dgm:spPr/>
      <dgm:t>
        <a:bodyPr/>
        <a:lstStyle/>
        <a:p>
          <a:endParaRPr lang="en-IN" sz="1400">
            <a:latin typeface="Times New Roman" panose="02020603050405020304" pitchFamily="18" charset="0"/>
            <a:cs typeface="Times New Roman" panose="02020603050405020304" pitchFamily="18" charset="0"/>
          </a:endParaRPr>
        </a:p>
      </dgm:t>
    </dgm:pt>
    <dgm:pt modelId="{C3316DE5-C5A3-4665-889B-B202D4EB97B3}">
      <dgm:prSet custT="1"/>
      <dgm:spPr/>
      <dgm:t>
        <a:bodyPr/>
        <a:lstStyle/>
        <a:p>
          <a:r>
            <a:rPr lang="en-IN" sz="1400" b="0" i="0" dirty="0">
              <a:latin typeface="Times New Roman" panose="02020603050405020304" pitchFamily="18" charset="0"/>
              <a:cs typeface="Times New Roman" panose="02020603050405020304" pitchFamily="18" charset="0"/>
            </a:rPr>
            <a:t>Older individuals must be consulted in relation to technology as this relates to Continuity Theory and personalisation under the Care Act 2014.</a:t>
          </a:r>
          <a:endParaRPr lang="en-IN" sz="1400" dirty="0">
            <a:latin typeface="Times New Roman" panose="02020603050405020304" pitchFamily="18" charset="0"/>
            <a:cs typeface="Times New Roman" panose="02020603050405020304" pitchFamily="18" charset="0"/>
          </a:endParaRPr>
        </a:p>
      </dgm:t>
    </dgm:pt>
    <dgm:pt modelId="{A9066C61-D3F4-4563-94DE-7CB0C6BA26D3}" type="parTrans" cxnId="{3A3D8326-1859-405E-8C88-5CBE6DA08FD6}">
      <dgm:prSet/>
      <dgm:spPr/>
      <dgm:t>
        <a:bodyPr/>
        <a:lstStyle/>
        <a:p>
          <a:endParaRPr lang="en-IN" sz="1400">
            <a:latin typeface="Times New Roman" panose="02020603050405020304" pitchFamily="18" charset="0"/>
            <a:cs typeface="Times New Roman" panose="02020603050405020304" pitchFamily="18" charset="0"/>
          </a:endParaRPr>
        </a:p>
      </dgm:t>
    </dgm:pt>
    <dgm:pt modelId="{FD95ED1B-C7AC-45D3-AF5B-BE571D40B99B}" type="sibTrans" cxnId="{3A3D8326-1859-405E-8C88-5CBE6DA08FD6}">
      <dgm:prSet/>
      <dgm:spPr/>
      <dgm:t>
        <a:bodyPr/>
        <a:lstStyle/>
        <a:p>
          <a:endParaRPr lang="en-IN" sz="1400">
            <a:latin typeface="Times New Roman" panose="02020603050405020304" pitchFamily="18" charset="0"/>
            <a:cs typeface="Times New Roman" panose="02020603050405020304" pitchFamily="18" charset="0"/>
          </a:endParaRPr>
        </a:p>
      </dgm:t>
    </dgm:pt>
    <dgm:pt modelId="{A5C23830-3759-4AFE-AE44-41D244C66A46}">
      <dgm:prSet custT="1"/>
      <dgm:spPr/>
      <dgm:t>
        <a:bodyPr/>
        <a:lstStyle/>
        <a:p>
          <a:r>
            <a:rPr lang="en-IN" sz="1400" b="0" i="0" dirty="0">
              <a:latin typeface="Times New Roman" panose="02020603050405020304" pitchFamily="18" charset="0"/>
              <a:cs typeface="Times New Roman" panose="02020603050405020304" pitchFamily="18" charset="0"/>
            </a:rPr>
            <a:t>Human interaction should also be ensured in conjunction with the use of technology (</a:t>
          </a:r>
          <a:r>
            <a:rPr lang="en-IN" sz="1400" b="0" i="0" dirty="0" err="1">
              <a:latin typeface="Times New Roman" panose="02020603050405020304" pitchFamily="18" charset="0"/>
              <a:cs typeface="Times New Roman" panose="02020603050405020304" pitchFamily="18" charset="0"/>
            </a:rPr>
            <a:t>Magliocca</a:t>
          </a:r>
          <a:r>
            <a:rPr lang="en-IN" sz="1400" b="0" i="0" dirty="0">
              <a:latin typeface="Times New Roman" panose="02020603050405020304" pitchFamily="18" charset="0"/>
              <a:cs typeface="Times New Roman" panose="02020603050405020304" pitchFamily="18" charset="0"/>
            </a:rPr>
            <a:t> </a:t>
          </a:r>
          <a:r>
            <a:rPr lang="en-IN" sz="1400" b="0" i="1" dirty="0">
              <a:latin typeface="Times New Roman" panose="02020603050405020304" pitchFamily="18" charset="0"/>
              <a:cs typeface="Times New Roman" panose="02020603050405020304" pitchFamily="18" charset="0"/>
            </a:rPr>
            <a:t>et al.</a:t>
          </a:r>
          <a:r>
            <a:rPr lang="en-IN" sz="1400" b="0" i="0" dirty="0">
              <a:latin typeface="Times New Roman" panose="02020603050405020304" pitchFamily="18" charset="0"/>
              <a:cs typeface="Times New Roman" panose="02020603050405020304" pitchFamily="18" charset="0"/>
            </a:rPr>
            <a:t>, 2025).</a:t>
          </a:r>
          <a:endParaRPr lang="en-IN" sz="1400" dirty="0">
            <a:latin typeface="Times New Roman" panose="02020603050405020304" pitchFamily="18" charset="0"/>
            <a:cs typeface="Times New Roman" panose="02020603050405020304" pitchFamily="18" charset="0"/>
          </a:endParaRPr>
        </a:p>
      </dgm:t>
    </dgm:pt>
    <dgm:pt modelId="{E6503BD5-3EDE-4EB8-B9B9-AEDC13C2D587}" type="parTrans" cxnId="{65BA58DD-720F-4C40-8B06-E69D4B35AB9D}">
      <dgm:prSet/>
      <dgm:spPr/>
      <dgm:t>
        <a:bodyPr/>
        <a:lstStyle/>
        <a:p>
          <a:endParaRPr lang="en-IN" sz="1400">
            <a:latin typeface="Times New Roman" panose="02020603050405020304" pitchFamily="18" charset="0"/>
            <a:cs typeface="Times New Roman" panose="02020603050405020304" pitchFamily="18" charset="0"/>
          </a:endParaRPr>
        </a:p>
      </dgm:t>
    </dgm:pt>
    <dgm:pt modelId="{20147001-62D7-42D1-94AD-3DC916D87E9E}" type="sibTrans" cxnId="{65BA58DD-720F-4C40-8B06-E69D4B35AB9D}">
      <dgm:prSet/>
      <dgm:spPr/>
      <dgm:t>
        <a:bodyPr/>
        <a:lstStyle/>
        <a:p>
          <a:endParaRPr lang="en-IN" sz="1400">
            <a:latin typeface="Times New Roman" panose="02020603050405020304" pitchFamily="18" charset="0"/>
            <a:cs typeface="Times New Roman" panose="02020603050405020304" pitchFamily="18" charset="0"/>
          </a:endParaRPr>
        </a:p>
      </dgm:t>
    </dgm:pt>
    <dgm:pt modelId="{CE221D90-EB31-408C-8562-0001EEAA9E29}" type="pres">
      <dgm:prSet presAssocID="{2226E088-7912-4CD2-A067-58515E424EDB}" presName="linear" presStyleCnt="0">
        <dgm:presLayoutVars>
          <dgm:animLvl val="lvl"/>
          <dgm:resizeHandles val="exact"/>
        </dgm:presLayoutVars>
      </dgm:prSet>
      <dgm:spPr/>
    </dgm:pt>
    <dgm:pt modelId="{3D0D76CD-5E40-472F-BFF3-700B1528DDFF}" type="pres">
      <dgm:prSet presAssocID="{07CBA577-B4E6-4E07-BD5A-1818F8761B81}" presName="parentText" presStyleLbl="node1" presStyleIdx="0" presStyleCnt="4">
        <dgm:presLayoutVars>
          <dgm:chMax val="0"/>
          <dgm:bulletEnabled val="1"/>
        </dgm:presLayoutVars>
      </dgm:prSet>
      <dgm:spPr/>
    </dgm:pt>
    <dgm:pt modelId="{AC9E4A08-7795-4B3E-A6F2-7F5CEBA4DCBF}" type="pres">
      <dgm:prSet presAssocID="{2F5E15C1-2A25-4A58-BAA9-8159DBE13D5A}" presName="spacer" presStyleCnt="0"/>
      <dgm:spPr/>
    </dgm:pt>
    <dgm:pt modelId="{16CF3F60-BE9B-46BA-95D9-F55340383A17}" type="pres">
      <dgm:prSet presAssocID="{D884F8DC-7FF1-4216-98E1-F237DA1D870B}" presName="parentText" presStyleLbl="node1" presStyleIdx="1" presStyleCnt="4">
        <dgm:presLayoutVars>
          <dgm:chMax val="0"/>
          <dgm:bulletEnabled val="1"/>
        </dgm:presLayoutVars>
      </dgm:prSet>
      <dgm:spPr/>
    </dgm:pt>
    <dgm:pt modelId="{2F33D3F8-8B38-4B65-8BDC-ED6C2F7F2C00}" type="pres">
      <dgm:prSet presAssocID="{A4FF042E-D722-44DB-96D6-02D3E0A0C2B7}" presName="spacer" presStyleCnt="0"/>
      <dgm:spPr/>
    </dgm:pt>
    <dgm:pt modelId="{781A739C-A42E-41C9-8AE1-5F6357571E89}" type="pres">
      <dgm:prSet presAssocID="{C3316DE5-C5A3-4665-889B-B202D4EB97B3}" presName="parentText" presStyleLbl="node1" presStyleIdx="2" presStyleCnt="4">
        <dgm:presLayoutVars>
          <dgm:chMax val="0"/>
          <dgm:bulletEnabled val="1"/>
        </dgm:presLayoutVars>
      </dgm:prSet>
      <dgm:spPr/>
    </dgm:pt>
    <dgm:pt modelId="{936AD119-7526-47A9-9A45-01610D91194F}" type="pres">
      <dgm:prSet presAssocID="{FD95ED1B-C7AC-45D3-AF5B-BE571D40B99B}" presName="spacer" presStyleCnt="0"/>
      <dgm:spPr/>
    </dgm:pt>
    <dgm:pt modelId="{23AA9C38-B234-4780-8FA1-B916FA2B4C2B}" type="pres">
      <dgm:prSet presAssocID="{A5C23830-3759-4AFE-AE44-41D244C66A46}" presName="parentText" presStyleLbl="node1" presStyleIdx="3" presStyleCnt="4">
        <dgm:presLayoutVars>
          <dgm:chMax val="0"/>
          <dgm:bulletEnabled val="1"/>
        </dgm:presLayoutVars>
      </dgm:prSet>
      <dgm:spPr/>
    </dgm:pt>
  </dgm:ptLst>
  <dgm:cxnLst>
    <dgm:cxn modelId="{6DC1551A-3085-4DB9-A8FD-C3BE92EF2A0F}" type="presOf" srcId="{07CBA577-B4E6-4E07-BD5A-1818F8761B81}" destId="{3D0D76CD-5E40-472F-BFF3-700B1528DDFF}" srcOrd="0" destOrd="0" presId="urn:microsoft.com/office/officeart/2005/8/layout/vList2"/>
    <dgm:cxn modelId="{28939A22-51F1-43E2-B114-62DC211AB44D}" type="presOf" srcId="{C3316DE5-C5A3-4665-889B-B202D4EB97B3}" destId="{781A739C-A42E-41C9-8AE1-5F6357571E89}" srcOrd="0" destOrd="0" presId="urn:microsoft.com/office/officeart/2005/8/layout/vList2"/>
    <dgm:cxn modelId="{3A3D8326-1859-405E-8C88-5CBE6DA08FD6}" srcId="{2226E088-7912-4CD2-A067-58515E424EDB}" destId="{C3316DE5-C5A3-4665-889B-B202D4EB97B3}" srcOrd="2" destOrd="0" parTransId="{A9066C61-D3F4-4563-94DE-7CB0C6BA26D3}" sibTransId="{FD95ED1B-C7AC-45D3-AF5B-BE571D40B99B}"/>
    <dgm:cxn modelId="{4A1B4041-2AEF-4D8E-93A9-06B054714AAF}" srcId="{2226E088-7912-4CD2-A067-58515E424EDB}" destId="{07CBA577-B4E6-4E07-BD5A-1818F8761B81}" srcOrd="0" destOrd="0" parTransId="{51ED527C-89F2-4308-8813-9982F6818E65}" sibTransId="{2F5E15C1-2A25-4A58-BAA9-8159DBE13D5A}"/>
    <dgm:cxn modelId="{AC32D141-6DF6-49AA-AB16-9A8C77CE0F11}" type="presOf" srcId="{D884F8DC-7FF1-4216-98E1-F237DA1D870B}" destId="{16CF3F60-BE9B-46BA-95D9-F55340383A17}" srcOrd="0" destOrd="0" presId="urn:microsoft.com/office/officeart/2005/8/layout/vList2"/>
    <dgm:cxn modelId="{7D4BE44D-E0AF-429A-A8F4-35424B46DA02}" type="presOf" srcId="{2226E088-7912-4CD2-A067-58515E424EDB}" destId="{CE221D90-EB31-408C-8562-0001EEAA9E29}" srcOrd="0" destOrd="0" presId="urn:microsoft.com/office/officeart/2005/8/layout/vList2"/>
    <dgm:cxn modelId="{F0C6627E-8939-4D24-8595-4A53739F52A2}" srcId="{2226E088-7912-4CD2-A067-58515E424EDB}" destId="{D884F8DC-7FF1-4216-98E1-F237DA1D870B}" srcOrd="1" destOrd="0" parTransId="{AAE9D3BE-6BA9-43B5-B49A-4D6B7AD005BE}" sibTransId="{A4FF042E-D722-44DB-96D6-02D3E0A0C2B7}"/>
    <dgm:cxn modelId="{65BA58DD-720F-4C40-8B06-E69D4B35AB9D}" srcId="{2226E088-7912-4CD2-A067-58515E424EDB}" destId="{A5C23830-3759-4AFE-AE44-41D244C66A46}" srcOrd="3" destOrd="0" parTransId="{E6503BD5-3EDE-4EB8-B9B9-AEDC13C2D587}" sibTransId="{20147001-62D7-42D1-94AD-3DC916D87E9E}"/>
    <dgm:cxn modelId="{C1B248FC-6F6F-42E8-96A2-A160EDB288C9}" type="presOf" srcId="{A5C23830-3759-4AFE-AE44-41D244C66A46}" destId="{23AA9C38-B234-4780-8FA1-B916FA2B4C2B}" srcOrd="0" destOrd="0" presId="urn:microsoft.com/office/officeart/2005/8/layout/vList2"/>
    <dgm:cxn modelId="{7227D754-7697-4395-BB0D-59D7B3880474}" type="presParOf" srcId="{CE221D90-EB31-408C-8562-0001EEAA9E29}" destId="{3D0D76CD-5E40-472F-BFF3-700B1528DDFF}" srcOrd="0" destOrd="0" presId="urn:microsoft.com/office/officeart/2005/8/layout/vList2"/>
    <dgm:cxn modelId="{2C4CDC13-0EBA-4CA4-BE02-7581C34692DE}" type="presParOf" srcId="{CE221D90-EB31-408C-8562-0001EEAA9E29}" destId="{AC9E4A08-7795-4B3E-A6F2-7F5CEBA4DCBF}" srcOrd="1" destOrd="0" presId="urn:microsoft.com/office/officeart/2005/8/layout/vList2"/>
    <dgm:cxn modelId="{7F59C2DD-FD92-40ED-820B-B75CA6B14CB7}" type="presParOf" srcId="{CE221D90-EB31-408C-8562-0001EEAA9E29}" destId="{16CF3F60-BE9B-46BA-95D9-F55340383A17}" srcOrd="2" destOrd="0" presId="urn:microsoft.com/office/officeart/2005/8/layout/vList2"/>
    <dgm:cxn modelId="{E13891DB-5829-4F15-8257-23DFD166F9F0}" type="presParOf" srcId="{CE221D90-EB31-408C-8562-0001EEAA9E29}" destId="{2F33D3F8-8B38-4B65-8BDC-ED6C2F7F2C00}" srcOrd="3" destOrd="0" presId="urn:microsoft.com/office/officeart/2005/8/layout/vList2"/>
    <dgm:cxn modelId="{40793C1E-BFA3-4909-8849-DD197ABA6070}" type="presParOf" srcId="{CE221D90-EB31-408C-8562-0001EEAA9E29}" destId="{781A739C-A42E-41C9-8AE1-5F6357571E89}" srcOrd="4" destOrd="0" presId="urn:microsoft.com/office/officeart/2005/8/layout/vList2"/>
    <dgm:cxn modelId="{5F0EBCE0-3A32-420D-86FA-C88A72A7F2D0}" type="presParOf" srcId="{CE221D90-EB31-408C-8562-0001EEAA9E29}" destId="{936AD119-7526-47A9-9A45-01610D91194F}" srcOrd="5" destOrd="0" presId="urn:microsoft.com/office/officeart/2005/8/layout/vList2"/>
    <dgm:cxn modelId="{25898FB0-735E-499C-8E13-289720F36C99}" type="presParOf" srcId="{CE221D90-EB31-408C-8562-0001EEAA9E29}" destId="{23AA9C38-B234-4780-8FA1-B916FA2B4C2B}"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5062855-C956-46D9-9330-3A9773F121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CF83FEB8-1DF2-4CFC-888E-3AD5E8AF14DC}">
      <dgm:prSet custT="1"/>
      <dgm:spPr/>
      <dgm:t>
        <a:bodyPr/>
        <a:lstStyle/>
        <a:p>
          <a:r>
            <a:rPr lang="en-IN" sz="1600" b="0" i="0" dirty="0">
              <a:latin typeface="Times New Roman" panose="02020603050405020304" pitchFamily="18" charset="0"/>
              <a:cs typeface="Times New Roman" panose="02020603050405020304" pitchFamily="18" charset="0"/>
            </a:rPr>
            <a:t>Before undertaking the data collection and monitoring of smartwatches, informed consent must be obtained.</a:t>
          </a:r>
          <a:endParaRPr lang="en-IN" sz="1600" dirty="0">
            <a:latin typeface="Times New Roman" panose="02020603050405020304" pitchFamily="18" charset="0"/>
            <a:cs typeface="Times New Roman" panose="02020603050405020304" pitchFamily="18" charset="0"/>
          </a:endParaRPr>
        </a:p>
      </dgm:t>
    </dgm:pt>
    <dgm:pt modelId="{2FE0F3C9-091A-46F5-BAB2-5524BA2BEAC8}" type="parTrans" cxnId="{F10AAAC6-4EDA-4C75-9B84-0455088253B3}">
      <dgm:prSet/>
      <dgm:spPr/>
      <dgm:t>
        <a:bodyPr/>
        <a:lstStyle/>
        <a:p>
          <a:endParaRPr lang="en-IN" sz="1600">
            <a:latin typeface="Times New Roman" panose="02020603050405020304" pitchFamily="18" charset="0"/>
            <a:cs typeface="Times New Roman" panose="02020603050405020304" pitchFamily="18" charset="0"/>
          </a:endParaRPr>
        </a:p>
      </dgm:t>
    </dgm:pt>
    <dgm:pt modelId="{DEDF7F18-F2C4-4AD9-8F6C-20EE330F37E8}" type="sibTrans" cxnId="{F10AAAC6-4EDA-4C75-9B84-0455088253B3}">
      <dgm:prSet/>
      <dgm:spPr/>
      <dgm:t>
        <a:bodyPr/>
        <a:lstStyle/>
        <a:p>
          <a:endParaRPr lang="en-IN" sz="1600">
            <a:latin typeface="Times New Roman" panose="02020603050405020304" pitchFamily="18" charset="0"/>
            <a:cs typeface="Times New Roman" panose="02020603050405020304" pitchFamily="18" charset="0"/>
          </a:endParaRPr>
        </a:p>
      </dgm:t>
    </dgm:pt>
    <dgm:pt modelId="{FCDD338D-57CA-4336-8422-D92C3F1C0513}">
      <dgm:prSet custT="1"/>
      <dgm:spPr/>
      <dgm:t>
        <a:bodyPr/>
        <a:lstStyle/>
        <a:p>
          <a:r>
            <a:rPr lang="en-IN" sz="1600" b="0" i="0" dirty="0">
              <a:latin typeface="Times New Roman" panose="02020603050405020304" pitchFamily="18" charset="0"/>
              <a:cs typeface="Times New Roman" panose="02020603050405020304" pitchFamily="18" charset="0"/>
            </a:rPr>
            <a:t>Privacy and confidentiality policies will be required concerning the health and geographical information of older people (</a:t>
          </a:r>
          <a:r>
            <a:rPr lang="en-IN" sz="1600" b="0" i="0" dirty="0" err="1">
              <a:latin typeface="Times New Roman" panose="02020603050405020304" pitchFamily="18" charset="0"/>
              <a:cs typeface="Times New Roman" panose="02020603050405020304" pitchFamily="18" charset="0"/>
            </a:rPr>
            <a:t>Grabler</a:t>
          </a:r>
          <a:r>
            <a:rPr lang="en-IN" sz="1600" b="0" i="0" dirty="0">
              <a:latin typeface="Times New Roman" panose="02020603050405020304" pitchFamily="18" charset="0"/>
              <a:cs typeface="Times New Roman" panose="02020603050405020304" pitchFamily="18" charset="0"/>
            </a:rPr>
            <a:t> and </a:t>
          </a:r>
          <a:r>
            <a:rPr lang="en-IN" sz="1600" b="0" i="0" dirty="0" err="1">
              <a:latin typeface="Times New Roman" panose="02020603050405020304" pitchFamily="18" charset="0"/>
              <a:cs typeface="Times New Roman" panose="02020603050405020304" pitchFamily="18" charset="0"/>
            </a:rPr>
            <a:t>Koeszegi</a:t>
          </a:r>
          <a:r>
            <a:rPr lang="en-IN" sz="1600" b="0" i="0" dirty="0">
              <a:latin typeface="Times New Roman" panose="02020603050405020304" pitchFamily="18" charset="0"/>
              <a:cs typeface="Times New Roman" panose="02020603050405020304" pitchFamily="18" charset="0"/>
            </a:rPr>
            <a:t>, 2025).</a:t>
          </a:r>
          <a:endParaRPr lang="en-IN" sz="1600" dirty="0">
            <a:latin typeface="Times New Roman" panose="02020603050405020304" pitchFamily="18" charset="0"/>
            <a:cs typeface="Times New Roman" panose="02020603050405020304" pitchFamily="18" charset="0"/>
          </a:endParaRPr>
        </a:p>
      </dgm:t>
    </dgm:pt>
    <dgm:pt modelId="{9BED94B8-16F0-406C-BF7E-03849EE15F16}" type="parTrans" cxnId="{EBB386E9-D2F9-47F5-B5EA-81473F2B0158}">
      <dgm:prSet/>
      <dgm:spPr/>
      <dgm:t>
        <a:bodyPr/>
        <a:lstStyle/>
        <a:p>
          <a:endParaRPr lang="en-IN" sz="1600">
            <a:latin typeface="Times New Roman" panose="02020603050405020304" pitchFamily="18" charset="0"/>
            <a:cs typeface="Times New Roman" panose="02020603050405020304" pitchFamily="18" charset="0"/>
          </a:endParaRPr>
        </a:p>
      </dgm:t>
    </dgm:pt>
    <dgm:pt modelId="{5B7CEB00-EA66-4F75-B725-792D5D7BFFC7}" type="sibTrans" cxnId="{EBB386E9-D2F9-47F5-B5EA-81473F2B0158}">
      <dgm:prSet/>
      <dgm:spPr/>
      <dgm:t>
        <a:bodyPr/>
        <a:lstStyle/>
        <a:p>
          <a:endParaRPr lang="en-IN" sz="1600">
            <a:latin typeface="Times New Roman" panose="02020603050405020304" pitchFamily="18" charset="0"/>
            <a:cs typeface="Times New Roman" panose="02020603050405020304" pitchFamily="18" charset="0"/>
          </a:endParaRPr>
        </a:p>
      </dgm:t>
    </dgm:pt>
    <dgm:pt modelId="{18794FC3-7371-4B08-8294-EEE72BE41949}">
      <dgm:prSet custT="1"/>
      <dgm:spPr/>
      <dgm:t>
        <a:bodyPr/>
        <a:lstStyle/>
        <a:p>
          <a:r>
            <a:rPr lang="en-IN" sz="1600" b="0" i="0" dirty="0">
              <a:latin typeface="Times New Roman" panose="02020603050405020304" pitchFamily="18" charset="0"/>
              <a:cs typeface="Times New Roman" panose="02020603050405020304" pitchFamily="18" charset="0"/>
            </a:rPr>
            <a:t>Technology must enable autonomy and respect but not substitute for human care.</a:t>
          </a:r>
          <a:endParaRPr lang="en-IN" sz="1600" dirty="0">
            <a:latin typeface="Times New Roman" panose="02020603050405020304" pitchFamily="18" charset="0"/>
            <a:cs typeface="Times New Roman" panose="02020603050405020304" pitchFamily="18" charset="0"/>
          </a:endParaRPr>
        </a:p>
      </dgm:t>
    </dgm:pt>
    <dgm:pt modelId="{29BCA685-1975-4AC1-B061-DD518A03E471}" type="parTrans" cxnId="{6DE1DB9E-17DA-44F4-9391-9C5B702DA405}">
      <dgm:prSet/>
      <dgm:spPr/>
      <dgm:t>
        <a:bodyPr/>
        <a:lstStyle/>
        <a:p>
          <a:endParaRPr lang="en-IN" sz="1600">
            <a:latin typeface="Times New Roman" panose="02020603050405020304" pitchFamily="18" charset="0"/>
            <a:cs typeface="Times New Roman" panose="02020603050405020304" pitchFamily="18" charset="0"/>
          </a:endParaRPr>
        </a:p>
      </dgm:t>
    </dgm:pt>
    <dgm:pt modelId="{D9E368E4-CF8D-4D72-89BD-7C48A15B5555}" type="sibTrans" cxnId="{6DE1DB9E-17DA-44F4-9391-9C5B702DA405}">
      <dgm:prSet/>
      <dgm:spPr/>
      <dgm:t>
        <a:bodyPr/>
        <a:lstStyle/>
        <a:p>
          <a:endParaRPr lang="en-IN" sz="1600">
            <a:latin typeface="Times New Roman" panose="02020603050405020304" pitchFamily="18" charset="0"/>
            <a:cs typeface="Times New Roman" panose="02020603050405020304" pitchFamily="18" charset="0"/>
          </a:endParaRPr>
        </a:p>
      </dgm:t>
    </dgm:pt>
    <dgm:pt modelId="{909EC514-D763-4F6B-81EB-846BA3873595}">
      <dgm:prSet custT="1"/>
      <dgm:spPr/>
      <dgm:t>
        <a:bodyPr/>
        <a:lstStyle/>
        <a:p>
          <a:r>
            <a:rPr lang="en-IN" sz="1600" b="0" i="0" dirty="0">
              <a:latin typeface="Times New Roman" panose="02020603050405020304" pitchFamily="18" charset="0"/>
              <a:cs typeface="Times New Roman" panose="02020603050405020304" pitchFamily="18" charset="0"/>
            </a:rPr>
            <a:t>False alarms need proper protection, accountability, and escalation</a:t>
          </a:r>
          <a:endParaRPr lang="en-IN" sz="1600" dirty="0">
            <a:latin typeface="Times New Roman" panose="02020603050405020304" pitchFamily="18" charset="0"/>
            <a:cs typeface="Times New Roman" panose="02020603050405020304" pitchFamily="18" charset="0"/>
          </a:endParaRPr>
        </a:p>
      </dgm:t>
    </dgm:pt>
    <dgm:pt modelId="{CF7C5F92-882A-4419-9021-9FCF180E5ABA}" type="parTrans" cxnId="{D701B19C-68D8-48AC-ADD8-2A773FEFC4B5}">
      <dgm:prSet/>
      <dgm:spPr/>
      <dgm:t>
        <a:bodyPr/>
        <a:lstStyle/>
        <a:p>
          <a:endParaRPr lang="en-IN" sz="1600">
            <a:latin typeface="Times New Roman" panose="02020603050405020304" pitchFamily="18" charset="0"/>
            <a:cs typeface="Times New Roman" panose="02020603050405020304" pitchFamily="18" charset="0"/>
          </a:endParaRPr>
        </a:p>
      </dgm:t>
    </dgm:pt>
    <dgm:pt modelId="{CC857240-3980-455A-946B-F813EBD5D8FA}" type="sibTrans" cxnId="{D701B19C-68D8-48AC-ADD8-2A773FEFC4B5}">
      <dgm:prSet/>
      <dgm:spPr/>
      <dgm:t>
        <a:bodyPr/>
        <a:lstStyle/>
        <a:p>
          <a:endParaRPr lang="en-IN" sz="1600">
            <a:latin typeface="Times New Roman" panose="02020603050405020304" pitchFamily="18" charset="0"/>
            <a:cs typeface="Times New Roman" panose="02020603050405020304" pitchFamily="18" charset="0"/>
          </a:endParaRPr>
        </a:p>
      </dgm:t>
    </dgm:pt>
    <dgm:pt modelId="{35D26B81-69CB-40FE-8E5A-9B0D77B30CF2}" type="pres">
      <dgm:prSet presAssocID="{B5062855-C956-46D9-9330-3A9773F12100}" presName="linear" presStyleCnt="0">
        <dgm:presLayoutVars>
          <dgm:animLvl val="lvl"/>
          <dgm:resizeHandles val="exact"/>
        </dgm:presLayoutVars>
      </dgm:prSet>
      <dgm:spPr/>
    </dgm:pt>
    <dgm:pt modelId="{05ABDC9C-84B2-46C2-BCE6-CA43E2273CF3}" type="pres">
      <dgm:prSet presAssocID="{CF83FEB8-1DF2-4CFC-888E-3AD5E8AF14DC}" presName="parentText" presStyleLbl="node1" presStyleIdx="0" presStyleCnt="4">
        <dgm:presLayoutVars>
          <dgm:chMax val="0"/>
          <dgm:bulletEnabled val="1"/>
        </dgm:presLayoutVars>
      </dgm:prSet>
      <dgm:spPr/>
    </dgm:pt>
    <dgm:pt modelId="{C5737A0E-C3D3-4C0A-8CC6-6E6E120114D9}" type="pres">
      <dgm:prSet presAssocID="{DEDF7F18-F2C4-4AD9-8F6C-20EE330F37E8}" presName="spacer" presStyleCnt="0"/>
      <dgm:spPr/>
    </dgm:pt>
    <dgm:pt modelId="{A64DE214-0CD4-44AE-8134-2BD9C5C633E8}" type="pres">
      <dgm:prSet presAssocID="{FCDD338D-57CA-4336-8422-D92C3F1C0513}" presName="parentText" presStyleLbl="node1" presStyleIdx="1" presStyleCnt="4">
        <dgm:presLayoutVars>
          <dgm:chMax val="0"/>
          <dgm:bulletEnabled val="1"/>
        </dgm:presLayoutVars>
      </dgm:prSet>
      <dgm:spPr/>
    </dgm:pt>
    <dgm:pt modelId="{2999CCC3-3169-4F62-84BF-1876AECEC99D}" type="pres">
      <dgm:prSet presAssocID="{5B7CEB00-EA66-4F75-B725-792D5D7BFFC7}" presName="spacer" presStyleCnt="0"/>
      <dgm:spPr/>
    </dgm:pt>
    <dgm:pt modelId="{527F561F-755D-47F3-955D-2A81421A14CE}" type="pres">
      <dgm:prSet presAssocID="{18794FC3-7371-4B08-8294-EEE72BE41949}" presName="parentText" presStyleLbl="node1" presStyleIdx="2" presStyleCnt="4">
        <dgm:presLayoutVars>
          <dgm:chMax val="0"/>
          <dgm:bulletEnabled val="1"/>
        </dgm:presLayoutVars>
      </dgm:prSet>
      <dgm:spPr/>
    </dgm:pt>
    <dgm:pt modelId="{C1543313-F75D-4725-859D-7BDFF77B7BCC}" type="pres">
      <dgm:prSet presAssocID="{D9E368E4-CF8D-4D72-89BD-7C48A15B5555}" presName="spacer" presStyleCnt="0"/>
      <dgm:spPr/>
    </dgm:pt>
    <dgm:pt modelId="{F69AF479-3B09-4917-8238-827F564476A5}" type="pres">
      <dgm:prSet presAssocID="{909EC514-D763-4F6B-81EB-846BA3873595}" presName="parentText" presStyleLbl="node1" presStyleIdx="3" presStyleCnt="4">
        <dgm:presLayoutVars>
          <dgm:chMax val="0"/>
          <dgm:bulletEnabled val="1"/>
        </dgm:presLayoutVars>
      </dgm:prSet>
      <dgm:spPr/>
    </dgm:pt>
  </dgm:ptLst>
  <dgm:cxnLst>
    <dgm:cxn modelId="{C5CD990E-6D04-4D2A-B8D4-861970B46B2E}" type="presOf" srcId="{18794FC3-7371-4B08-8294-EEE72BE41949}" destId="{527F561F-755D-47F3-955D-2A81421A14CE}" srcOrd="0" destOrd="0" presId="urn:microsoft.com/office/officeart/2005/8/layout/vList2"/>
    <dgm:cxn modelId="{1071AA47-B699-4709-B2E6-13A4D06AA32B}" type="presOf" srcId="{FCDD338D-57CA-4336-8422-D92C3F1C0513}" destId="{A64DE214-0CD4-44AE-8134-2BD9C5C633E8}" srcOrd="0" destOrd="0" presId="urn:microsoft.com/office/officeart/2005/8/layout/vList2"/>
    <dgm:cxn modelId="{3C17854C-82B1-4DEF-B4BC-346B7DDF518D}" type="presOf" srcId="{CF83FEB8-1DF2-4CFC-888E-3AD5E8AF14DC}" destId="{05ABDC9C-84B2-46C2-BCE6-CA43E2273CF3}" srcOrd="0" destOrd="0" presId="urn:microsoft.com/office/officeart/2005/8/layout/vList2"/>
    <dgm:cxn modelId="{FED40E6B-B888-403E-ADF4-5B44D5FBCC56}" type="presOf" srcId="{909EC514-D763-4F6B-81EB-846BA3873595}" destId="{F69AF479-3B09-4917-8238-827F564476A5}" srcOrd="0" destOrd="0" presId="urn:microsoft.com/office/officeart/2005/8/layout/vList2"/>
    <dgm:cxn modelId="{D701B19C-68D8-48AC-ADD8-2A773FEFC4B5}" srcId="{B5062855-C956-46D9-9330-3A9773F12100}" destId="{909EC514-D763-4F6B-81EB-846BA3873595}" srcOrd="3" destOrd="0" parTransId="{CF7C5F92-882A-4419-9021-9FCF180E5ABA}" sibTransId="{CC857240-3980-455A-946B-F813EBD5D8FA}"/>
    <dgm:cxn modelId="{6DE1DB9E-17DA-44F4-9391-9C5B702DA405}" srcId="{B5062855-C956-46D9-9330-3A9773F12100}" destId="{18794FC3-7371-4B08-8294-EEE72BE41949}" srcOrd="2" destOrd="0" parTransId="{29BCA685-1975-4AC1-B061-DD518A03E471}" sibTransId="{D9E368E4-CF8D-4D72-89BD-7C48A15B5555}"/>
    <dgm:cxn modelId="{696D16B2-8416-41B4-B208-083F04DECE92}" type="presOf" srcId="{B5062855-C956-46D9-9330-3A9773F12100}" destId="{35D26B81-69CB-40FE-8E5A-9B0D77B30CF2}" srcOrd="0" destOrd="0" presId="urn:microsoft.com/office/officeart/2005/8/layout/vList2"/>
    <dgm:cxn modelId="{F10AAAC6-4EDA-4C75-9B84-0455088253B3}" srcId="{B5062855-C956-46D9-9330-3A9773F12100}" destId="{CF83FEB8-1DF2-4CFC-888E-3AD5E8AF14DC}" srcOrd="0" destOrd="0" parTransId="{2FE0F3C9-091A-46F5-BAB2-5524BA2BEAC8}" sibTransId="{DEDF7F18-F2C4-4AD9-8F6C-20EE330F37E8}"/>
    <dgm:cxn modelId="{EBB386E9-D2F9-47F5-B5EA-81473F2B0158}" srcId="{B5062855-C956-46D9-9330-3A9773F12100}" destId="{FCDD338D-57CA-4336-8422-D92C3F1C0513}" srcOrd="1" destOrd="0" parTransId="{9BED94B8-16F0-406C-BF7E-03849EE15F16}" sibTransId="{5B7CEB00-EA66-4F75-B725-792D5D7BFFC7}"/>
    <dgm:cxn modelId="{F3FA9DD7-8F1D-4E85-8064-12A121F60835}" type="presParOf" srcId="{35D26B81-69CB-40FE-8E5A-9B0D77B30CF2}" destId="{05ABDC9C-84B2-46C2-BCE6-CA43E2273CF3}" srcOrd="0" destOrd="0" presId="urn:microsoft.com/office/officeart/2005/8/layout/vList2"/>
    <dgm:cxn modelId="{4880E70E-825C-44E3-81BC-E4F79F1E6D69}" type="presParOf" srcId="{35D26B81-69CB-40FE-8E5A-9B0D77B30CF2}" destId="{C5737A0E-C3D3-4C0A-8CC6-6E6E120114D9}" srcOrd="1" destOrd="0" presId="urn:microsoft.com/office/officeart/2005/8/layout/vList2"/>
    <dgm:cxn modelId="{0EB29CC2-B9F5-4BEA-9463-3FFBC9E3F104}" type="presParOf" srcId="{35D26B81-69CB-40FE-8E5A-9B0D77B30CF2}" destId="{A64DE214-0CD4-44AE-8134-2BD9C5C633E8}" srcOrd="2" destOrd="0" presId="urn:microsoft.com/office/officeart/2005/8/layout/vList2"/>
    <dgm:cxn modelId="{2F6ACB35-9647-4548-AD57-E4787875DDAC}" type="presParOf" srcId="{35D26B81-69CB-40FE-8E5A-9B0D77B30CF2}" destId="{2999CCC3-3169-4F62-84BF-1876AECEC99D}" srcOrd="3" destOrd="0" presId="urn:microsoft.com/office/officeart/2005/8/layout/vList2"/>
    <dgm:cxn modelId="{DAF34B86-141D-42F2-8150-202939A81ABB}" type="presParOf" srcId="{35D26B81-69CB-40FE-8E5A-9B0D77B30CF2}" destId="{527F561F-755D-47F3-955D-2A81421A14CE}" srcOrd="4" destOrd="0" presId="urn:microsoft.com/office/officeart/2005/8/layout/vList2"/>
    <dgm:cxn modelId="{F81080FF-0798-41CB-BFA7-840CAFAAC5BC}" type="presParOf" srcId="{35D26B81-69CB-40FE-8E5A-9B0D77B30CF2}" destId="{C1543313-F75D-4725-859D-7BDFF77B7BCC}" srcOrd="5" destOrd="0" presId="urn:microsoft.com/office/officeart/2005/8/layout/vList2"/>
    <dgm:cxn modelId="{DE52D196-DB69-4591-9F6A-5777A7B569FA}" type="presParOf" srcId="{35D26B81-69CB-40FE-8E5A-9B0D77B30CF2}" destId="{F69AF479-3B09-4917-8238-827F564476A5}"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14BCE-25E5-48F0-8C44-A1331DFD9AED}">
      <dsp:nvSpPr>
        <dsp:cNvPr id="0" name=""/>
        <dsp:cNvSpPr/>
      </dsp:nvSpPr>
      <dsp:spPr>
        <a:xfrm>
          <a:off x="0" y="0"/>
          <a:ext cx="3716244" cy="371624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E6D8F4-9E3B-43EB-813C-E39446A46425}">
      <dsp:nvSpPr>
        <dsp:cNvPr id="0" name=""/>
        <dsp:cNvSpPr/>
      </dsp:nvSpPr>
      <dsp:spPr>
        <a:xfrm>
          <a:off x="1858122" y="0"/>
          <a:ext cx="6662477" cy="371624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The NHS Long-Term Plan supports the delivery of personalised, preventive, and integrated healthcare services to the elderly (WHO, 2024).</a:t>
          </a:r>
          <a:endParaRPr lang="en-IN" sz="1600" kern="1200" dirty="0">
            <a:latin typeface="Times New Roman" panose="02020603050405020304" pitchFamily="18" charset="0"/>
            <a:cs typeface="Times New Roman" panose="02020603050405020304" pitchFamily="18" charset="0"/>
          </a:endParaRPr>
        </a:p>
      </dsp:txBody>
      <dsp:txXfrm>
        <a:off x="1858122" y="0"/>
        <a:ext cx="6662477" cy="789702"/>
      </dsp:txXfrm>
    </dsp:sp>
    <dsp:sp modelId="{E2D99BDD-EA4F-4FF9-8E8F-92D00E734BF7}">
      <dsp:nvSpPr>
        <dsp:cNvPr id="0" name=""/>
        <dsp:cNvSpPr/>
      </dsp:nvSpPr>
      <dsp:spPr>
        <a:xfrm>
          <a:off x="487757" y="789702"/>
          <a:ext cx="2740730" cy="2740730"/>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5EBA3A-0D6A-43A8-9860-F356F3FAFB22}">
      <dsp:nvSpPr>
        <dsp:cNvPr id="0" name=""/>
        <dsp:cNvSpPr/>
      </dsp:nvSpPr>
      <dsp:spPr>
        <a:xfrm>
          <a:off x="1858122" y="789702"/>
          <a:ext cx="6662477" cy="274073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An integrated approach to care will help in reducing admissions that should have been avoided and foster independence of the population.</a:t>
          </a:r>
          <a:endParaRPr lang="en-IN" sz="1600" kern="1200" dirty="0">
            <a:latin typeface="Times New Roman" panose="02020603050405020304" pitchFamily="18" charset="0"/>
            <a:cs typeface="Times New Roman" panose="02020603050405020304" pitchFamily="18" charset="0"/>
          </a:endParaRPr>
        </a:p>
      </dsp:txBody>
      <dsp:txXfrm>
        <a:off x="1858122" y="789702"/>
        <a:ext cx="6662477" cy="789702"/>
      </dsp:txXfrm>
    </dsp:sp>
    <dsp:sp modelId="{CBB83392-F5AE-46CD-AADD-5C5D27A8FEAF}">
      <dsp:nvSpPr>
        <dsp:cNvPr id="0" name=""/>
        <dsp:cNvSpPr/>
      </dsp:nvSpPr>
      <dsp:spPr>
        <a:xfrm>
          <a:off x="975514" y="1579404"/>
          <a:ext cx="1765216" cy="1765216"/>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EB7E84-4702-4FE8-9D38-D5B08C0B00C9}">
      <dsp:nvSpPr>
        <dsp:cNvPr id="0" name=""/>
        <dsp:cNvSpPr/>
      </dsp:nvSpPr>
      <dsp:spPr>
        <a:xfrm>
          <a:off x="1858122" y="1579404"/>
          <a:ext cx="6662477" cy="176521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Technology can be used to improve remote monitoring and personalised care.</a:t>
          </a:r>
          <a:endParaRPr lang="en-IN" sz="1600" kern="1200" dirty="0">
            <a:latin typeface="Times New Roman" panose="02020603050405020304" pitchFamily="18" charset="0"/>
            <a:cs typeface="Times New Roman" panose="02020603050405020304" pitchFamily="18" charset="0"/>
          </a:endParaRPr>
        </a:p>
      </dsp:txBody>
      <dsp:txXfrm>
        <a:off x="1858122" y="1579404"/>
        <a:ext cx="6662477" cy="789702"/>
      </dsp:txXfrm>
    </dsp:sp>
    <dsp:sp modelId="{469177CF-B27B-4D25-8646-60F9396433B4}">
      <dsp:nvSpPr>
        <dsp:cNvPr id="0" name=""/>
        <dsp:cNvSpPr/>
      </dsp:nvSpPr>
      <dsp:spPr>
        <a:xfrm>
          <a:off x="1463271" y="2369106"/>
          <a:ext cx="789702" cy="78970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AA4B0-EA1E-4D0F-91FA-79FA51CAEFCC}">
      <dsp:nvSpPr>
        <dsp:cNvPr id="0" name=""/>
        <dsp:cNvSpPr/>
      </dsp:nvSpPr>
      <dsp:spPr>
        <a:xfrm>
          <a:off x="1858122" y="2369106"/>
          <a:ext cx="6662477" cy="78970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However, there might be problems related to digital exclusion and health inequalities.</a:t>
          </a:r>
          <a:endParaRPr lang="en-IN" sz="1600" kern="1200" dirty="0">
            <a:latin typeface="Times New Roman" panose="02020603050405020304" pitchFamily="18" charset="0"/>
            <a:cs typeface="Times New Roman" panose="02020603050405020304" pitchFamily="18" charset="0"/>
          </a:endParaRPr>
        </a:p>
      </dsp:txBody>
      <dsp:txXfrm>
        <a:off x="1858122" y="2369106"/>
        <a:ext cx="6662477" cy="789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EA48C-CB1B-4FA3-AAD8-5B221F9DC5AD}">
      <dsp:nvSpPr>
        <dsp:cNvPr id="0" name=""/>
        <dsp:cNvSpPr/>
      </dsp:nvSpPr>
      <dsp:spPr>
        <a:xfrm>
          <a:off x="0" y="309891"/>
          <a:ext cx="8520600" cy="504000"/>
        </a:xfrm>
        <a:prstGeom prst="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E3BE5B5D-83E6-4AEF-80E8-40C85ED2767C}">
      <dsp:nvSpPr>
        <dsp:cNvPr id="0" name=""/>
        <dsp:cNvSpPr/>
      </dsp:nvSpPr>
      <dsp:spPr>
        <a:xfrm>
          <a:off x="426030" y="14691"/>
          <a:ext cx="5964419" cy="590399"/>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Technology and robots for dementia may facilitate reminders, communication, mobility, and daily activities (</a:t>
          </a:r>
          <a:r>
            <a:rPr lang="en-IN" sz="1600" b="0" i="0" kern="1200" dirty="0" err="1">
              <a:latin typeface="Times New Roman" panose="02020603050405020304" pitchFamily="18" charset="0"/>
              <a:cs typeface="Times New Roman" panose="02020603050405020304" pitchFamily="18" charset="0"/>
            </a:rPr>
            <a:t>Lancioni</a:t>
          </a:r>
          <a:r>
            <a:rPr lang="en-IN" sz="1600" b="0" i="0" kern="1200" dirty="0">
              <a:latin typeface="Times New Roman" panose="02020603050405020304" pitchFamily="18" charset="0"/>
              <a:cs typeface="Times New Roman" panose="02020603050405020304" pitchFamily="18" charset="0"/>
            </a:rPr>
            <a:t> </a:t>
          </a:r>
          <a:r>
            <a:rPr lang="en-IN" sz="1600" b="0" i="1" kern="1200" dirty="0">
              <a:latin typeface="Times New Roman" panose="02020603050405020304" pitchFamily="18" charset="0"/>
              <a:cs typeface="Times New Roman" panose="02020603050405020304" pitchFamily="18" charset="0"/>
            </a:rPr>
            <a:t>et al</a:t>
          </a:r>
          <a:r>
            <a:rPr lang="en-IN" sz="1600" b="0" i="0" kern="1200" dirty="0">
              <a:latin typeface="Times New Roman" panose="02020603050405020304" pitchFamily="18" charset="0"/>
              <a:cs typeface="Times New Roman" panose="02020603050405020304" pitchFamily="18" charset="0"/>
            </a:rPr>
            <a:t>., 2023).</a:t>
          </a:r>
          <a:endParaRPr lang="en-IN" sz="1600" kern="1200" dirty="0">
            <a:latin typeface="Times New Roman" panose="02020603050405020304" pitchFamily="18" charset="0"/>
            <a:cs typeface="Times New Roman" panose="02020603050405020304" pitchFamily="18" charset="0"/>
          </a:endParaRPr>
        </a:p>
      </dsp:txBody>
      <dsp:txXfrm>
        <a:off x="454851" y="43512"/>
        <a:ext cx="5906777" cy="532757"/>
      </dsp:txXfrm>
    </dsp:sp>
    <dsp:sp modelId="{C23D6DBA-9122-4912-B15C-0879E57532D9}">
      <dsp:nvSpPr>
        <dsp:cNvPr id="0" name=""/>
        <dsp:cNvSpPr/>
      </dsp:nvSpPr>
      <dsp:spPr>
        <a:xfrm>
          <a:off x="0" y="1217091"/>
          <a:ext cx="8520600" cy="504000"/>
        </a:xfrm>
        <a:prstGeom prst="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3AD540CD-994A-4790-86F3-5553C725B219}">
      <dsp:nvSpPr>
        <dsp:cNvPr id="0" name=""/>
        <dsp:cNvSpPr/>
      </dsp:nvSpPr>
      <dsp:spPr>
        <a:xfrm>
          <a:off x="426030" y="837575"/>
          <a:ext cx="5964419" cy="590399"/>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Such technologies may facilitate Activity Theory through facilitating participation and functional independence.</a:t>
          </a:r>
          <a:endParaRPr lang="en-IN" sz="1600" kern="1200" dirty="0">
            <a:latin typeface="Times New Roman" panose="02020603050405020304" pitchFamily="18" charset="0"/>
            <a:cs typeface="Times New Roman" panose="02020603050405020304" pitchFamily="18" charset="0"/>
          </a:endParaRPr>
        </a:p>
      </dsp:txBody>
      <dsp:txXfrm>
        <a:off x="454851" y="866396"/>
        <a:ext cx="5906777" cy="532757"/>
      </dsp:txXfrm>
    </dsp:sp>
    <dsp:sp modelId="{493C2E16-CBCF-4AF9-9434-42A27D8254DD}">
      <dsp:nvSpPr>
        <dsp:cNvPr id="0" name=""/>
        <dsp:cNvSpPr/>
      </dsp:nvSpPr>
      <dsp:spPr>
        <a:xfrm>
          <a:off x="0" y="2124291"/>
          <a:ext cx="8520600" cy="504000"/>
        </a:xfrm>
        <a:prstGeom prst="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B94E9FF7-FD9C-4997-8DB3-74FB8C829797}">
      <dsp:nvSpPr>
        <dsp:cNvPr id="0" name=""/>
        <dsp:cNvSpPr/>
      </dsp:nvSpPr>
      <dsp:spPr>
        <a:xfrm>
          <a:off x="404259" y="1839977"/>
          <a:ext cx="5964419" cy="590399"/>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The NHS Long Term Plan endorses integration and digitalisation of care.</a:t>
          </a:r>
          <a:endParaRPr lang="en-IN" sz="1600" kern="1200" dirty="0">
            <a:latin typeface="Times New Roman" panose="02020603050405020304" pitchFamily="18" charset="0"/>
            <a:cs typeface="Times New Roman" panose="02020603050405020304" pitchFamily="18" charset="0"/>
          </a:endParaRPr>
        </a:p>
      </dsp:txBody>
      <dsp:txXfrm>
        <a:off x="433080" y="1868798"/>
        <a:ext cx="5906777" cy="532757"/>
      </dsp:txXfrm>
    </dsp:sp>
    <dsp:sp modelId="{37EBA5FE-E953-4291-B5DF-5E71B51FE290}">
      <dsp:nvSpPr>
        <dsp:cNvPr id="0" name=""/>
        <dsp:cNvSpPr/>
      </dsp:nvSpPr>
      <dsp:spPr>
        <a:xfrm>
          <a:off x="0" y="3031490"/>
          <a:ext cx="8520600" cy="504000"/>
        </a:xfrm>
        <a:prstGeom prst="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B4878989-3390-4498-90D9-874A0508C833}">
      <dsp:nvSpPr>
        <dsp:cNvPr id="0" name=""/>
        <dsp:cNvSpPr/>
      </dsp:nvSpPr>
      <dsp:spPr>
        <a:xfrm>
          <a:off x="426030" y="2736291"/>
          <a:ext cx="5964419" cy="590399"/>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Nevertheless, cost issues, lack of digital skills, informed consent, privacy issues, and human interaction still pose serious challenges.</a:t>
          </a:r>
          <a:endParaRPr lang="en-IN" sz="1600" kern="1200" dirty="0">
            <a:latin typeface="Times New Roman" panose="02020603050405020304" pitchFamily="18" charset="0"/>
            <a:cs typeface="Times New Roman" panose="02020603050405020304" pitchFamily="18" charset="0"/>
          </a:endParaRPr>
        </a:p>
      </dsp:txBody>
      <dsp:txXfrm>
        <a:off x="454851" y="2765112"/>
        <a:ext cx="5906777" cy="5327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FABED-F858-45DB-B3BE-B90668AE2302}">
      <dsp:nvSpPr>
        <dsp:cNvPr id="0" name=""/>
        <dsp:cNvSpPr/>
      </dsp:nvSpPr>
      <dsp:spPr>
        <a:xfrm>
          <a:off x="0" y="1146789"/>
          <a:ext cx="8842343" cy="1529052"/>
        </a:xfrm>
        <a:prstGeom prst="notchedRight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E450102-8E73-4E60-8DBD-A87DB8A2270B}">
      <dsp:nvSpPr>
        <dsp:cNvPr id="0" name=""/>
        <dsp:cNvSpPr/>
      </dsp:nvSpPr>
      <dsp:spPr>
        <a:xfrm>
          <a:off x="3982" y="0"/>
          <a:ext cx="1915697" cy="152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IN" sz="1300" b="0" i="0" kern="1200" dirty="0">
              <a:latin typeface="Times New Roman" panose="02020603050405020304" pitchFamily="18" charset="0"/>
              <a:cs typeface="Times New Roman" panose="02020603050405020304" pitchFamily="18" charset="0"/>
            </a:rPr>
            <a:t>Mr Patel is 84 years old and independent in his living with a smart watch which automatically detects if there is a fall and notifies emergency services.</a:t>
          </a:r>
          <a:endParaRPr lang="en-IN" sz="1300" kern="1200" dirty="0">
            <a:latin typeface="Times New Roman" panose="02020603050405020304" pitchFamily="18" charset="0"/>
            <a:cs typeface="Times New Roman" panose="02020603050405020304" pitchFamily="18" charset="0"/>
          </a:endParaRPr>
        </a:p>
      </dsp:txBody>
      <dsp:txXfrm>
        <a:off x="3982" y="0"/>
        <a:ext cx="1915697" cy="1529052"/>
      </dsp:txXfrm>
    </dsp:sp>
    <dsp:sp modelId="{AD5313B4-1784-49BE-8A6F-AEFD8D8C3781}">
      <dsp:nvSpPr>
        <dsp:cNvPr id="0" name=""/>
        <dsp:cNvSpPr/>
      </dsp:nvSpPr>
      <dsp:spPr>
        <a:xfrm>
          <a:off x="770699" y="1720183"/>
          <a:ext cx="382263" cy="382263"/>
        </a:xfrm>
        <a:prstGeom prst="ellips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2DF07E2-7B36-421A-A426-36319A1FC8C8}">
      <dsp:nvSpPr>
        <dsp:cNvPr id="0" name=""/>
        <dsp:cNvSpPr/>
      </dsp:nvSpPr>
      <dsp:spPr>
        <a:xfrm>
          <a:off x="2015464" y="2293578"/>
          <a:ext cx="1915697" cy="152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IN" sz="1300" b="0" i="0" kern="1200" dirty="0">
              <a:latin typeface="Times New Roman" panose="02020603050405020304" pitchFamily="18" charset="0"/>
              <a:cs typeface="Times New Roman" panose="02020603050405020304" pitchFamily="18" charset="0"/>
            </a:rPr>
            <a:t>Technology could increase safety, confidence, and independence to complement The Care Act 2014 (Tian </a:t>
          </a:r>
          <a:r>
            <a:rPr lang="en-IN" sz="1300" b="0" i="1" kern="1200" dirty="0">
              <a:latin typeface="Times New Roman" panose="02020603050405020304" pitchFamily="18" charset="0"/>
              <a:cs typeface="Times New Roman" panose="02020603050405020304" pitchFamily="18" charset="0"/>
            </a:rPr>
            <a:t>et al</a:t>
          </a:r>
          <a:r>
            <a:rPr lang="en-IN" sz="1300" b="0" i="0" kern="1200" dirty="0">
              <a:latin typeface="Times New Roman" panose="02020603050405020304" pitchFamily="18" charset="0"/>
              <a:cs typeface="Times New Roman" panose="02020603050405020304" pitchFamily="18" charset="0"/>
            </a:rPr>
            <a:t>., 2024).</a:t>
          </a:r>
          <a:endParaRPr lang="en-IN" sz="1300" kern="1200" dirty="0">
            <a:latin typeface="Times New Roman" panose="02020603050405020304" pitchFamily="18" charset="0"/>
            <a:cs typeface="Times New Roman" panose="02020603050405020304" pitchFamily="18" charset="0"/>
          </a:endParaRPr>
        </a:p>
      </dsp:txBody>
      <dsp:txXfrm>
        <a:off x="2015464" y="2293578"/>
        <a:ext cx="1915697" cy="1529052"/>
      </dsp:txXfrm>
    </dsp:sp>
    <dsp:sp modelId="{5D3CE103-2066-4368-A213-6116B3EB3ABB}">
      <dsp:nvSpPr>
        <dsp:cNvPr id="0" name=""/>
        <dsp:cNvSpPr/>
      </dsp:nvSpPr>
      <dsp:spPr>
        <a:xfrm>
          <a:off x="2782181" y="1720183"/>
          <a:ext cx="382263" cy="382263"/>
        </a:xfrm>
        <a:prstGeom prst="ellipse">
          <a:avLst/>
        </a:prstGeom>
        <a:gradFill rotWithShape="0">
          <a:gsLst>
            <a:gs pos="0">
              <a:schemeClr val="accent3">
                <a:hueOff val="311971"/>
                <a:satOff val="-84"/>
                <a:lumOff val="2549"/>
                <a:alphaOff val="0"/>
                <a:tint val="100000"/>
                <a:shade val="100000"/>
                <a:satMod val="130000"/>
              </a:schemeClr>
            </a:gs>
            <a:gs pos="100000">
              <a:schemeClr val="accent3">
                <a:hueOff val="311971"/>
                <a:satOff val="-84"/>
                <a:lumOff val="2549"/>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9F51C2D-D641-407F-95C3-2726655E1EE9}">
      <dsp:nvSpPr>
        <dsp:cNvPr id="0" name=""/>
        <dsp:cNvSpPr/>
      </dsp:nvSpPr>
      <dsp:spPr>
        <a:xfrm>
          <a:off x="4026946" y="0"/>
          <a:ext cx="1915697" cy="152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IN" sz="1300" b="0" i="0" kern="1200" dirty="0">
              <a:latin typeface="Times New Roman" panose="02020603050405020304" pitchFamily="18" charset="0"/>
              <a:cs typeface="Times New Roman" panose="02020603050405020304" pitchFamily="18" charset="0"/>
            </a:rPr>
            <a:t>However, due to repeated false alarms, there is anxiety, which reduces caregivers' response time.</a:t>
          </a:r>
          <a:endParaRPr lang="en-IN" sz="1300" kern="1200" dirty="0">
            <a:latin typeface="Times New Roman" panose="02020603050405020304" pitchFamily="18" charset="0"/>
            <a:cs typeface="Times New Roman" panose="02020603050405020304" pitchFamily="18" charset="0"/>
          </a:endParaRPr>
        </a:p>
      </dsp:txBody>
      <dsp:txXfrm>
        <a:off x="4026946" y="0"/>
        <a:ext cx="1915697" cy="1529052"/>
      </dsp:txXfrm>
    </dsp:sp>
    <dsp:sp modelId="{0BEBDD6A-BC5E-48DD-B943-F0B2BF6C9FC3}">
      <dsp:nvSpPr>
        <dsp:cNvPr id="0" name=""/>
        <dsp:cNvSpPr/>
      </dsp:nvSpPr>
      <dsp:spPr>
        <a:xfrm>
          <a:off x="4793663" y="1720183"/>
          <a:ext cx="382263" cy="382263"/>
        </a:xfrm>
        <a:prstGeom prst="ellipse">
          <a:avLst/>
        </a:prstGeom>
        <a:gradFill rotWithShape="0">
          <a:gsLst>
            <a:gs pos="0">
              <a:schemeClr val="accent3">
                <a:hueOff val="623941"/>
                <a:satOff val="-168"/>
                <a:lumOff val="5099"/>
                <a:alphaOff val="0"/>
                <a:tint val="100000"/>
                <a:shade val="100000"/>
                <a:satMod val="130000"/>
              </a:schemeClr>
            </a:gs>
            <a:gs pos="100000">
              <a:schemeClr val="accent3">
                <a:hueOff val="623941"/>
                <a:satOff val="-168"/>
                <a:lumOff val="5099"/>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F1048F1-1968-4923-B2A5-978699B97304}">
      <dsp:nvSpPr>
        <dsp:cNvPr id="0" name=""/>
        <dsp:cNvSpPr/>
      </dsp:nvSpPr>
      <dsp:spPr>
        <a:xfrm>
          <a:off x="6038428" y="2293578"/>
          <a:ext cx="1915697" cy="152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IN" sz="1300" b="0" i="0" kern="1200" dirty="0">
              <a:latin typeface="Times New Roman" panose="02020603050405020304" pitchFamily="18" charset="0"/>
              <a:cs typeface="Times New Roman" panose="02020603050405020304" pitchFamily="18" charset="0"/>
            </a:rPr>
            <a:t>There is a risk to reliability, safeguarding, privacy, and overreliance on technology.</a:t>
          </a:r>
          <a:endParaRPr lang="en-IN" sz="1300" kern="1200" dirty="0">
            <a:latin typeface="Times New Roman" panose="02020603050405020304" pitchFamily="18" charset="0"/>
            <a:cs typeface="Times New Roman" panose="02020603050405020304" pitchFamily="18" charset="0"/>
          </a:endParaRPr>
        </a:p>
      </dsp:txBody>
      <dsp:txXfrm>
        <a:off x="6038428" y="2293578"/>
        <a:ext cx="1915697" cy="1529052"/>
      </dsp:txXfrm>
    </dsp:sp>
    <dsp:sp modelId="{9F57E341-8D97-4191-9DFA-CB3E67FAA1B5}">
      <dsp:nvSpPr>
        <dsp:cNvPr id="0" name=""/>
        <dsp:cNvSpPr/>
      </dsp:nvSpPr>
      <dsp:spPr>
        <a:xfrm>
          <a:off x="6805145" y="1720183"/>
          <a:ext cx="382263" cy="382263"/>
        </a:xfrm>
        <a:prstGeom prst="ellipse">
          <a:avLst/>
        </a:prstGeom>
        <a:gradFill rotWithShape="0">
          <a:gsLst>
            <a:gs pos="0">
              <a:schemeClr val="accent3">
                <a:hueOff val="935912"/>
                <a:satOff val="-252"/>
                <a:lumOff val="7648"/>
                <a:alphaOff val="0"/>
                <a:tint val="100000"/>
                <a:shade val="100000"/>
                <a:satMod val="130000"/>
              </a:schemeClr>
            </a:gs>
            <a:gs pos="100000">
              <a:schemeClr val="accent3">
                <a:hueOff val="935912"/>
                <a:satOff val="-252"/>
                <a:lumOff val="7648"/>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C9F73-3164-4F35-871B-BC15FD13A155}">
      <dsp:nvSpPr>
        <dsp:cNvPr id="0" name=""/>
        <dsp:cNvSpPr/>
      </dsp:nvSpPr>
      <dsp:spPr>
        <a:xfrm>
          <a:off x="639045" y="0"/>
          <a:ext cx="7242510" cy="347240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BB774-9D2C-4AEB-BBE5-EB93DA3EE1BC}">
      <dsp:nvSpPr>
        <dsp:cNvPr id="0" name=""/>
        <dsp:cNvSpPr/>
      </dsp:nvSpPr>
      <dsp:spPr>
        <a:xfrm>
          <a:off x="2912" y="1041721"/>
          <a:ext cx="1892172" cy="138896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Smartwatch helps in implementing Continuity Theory by ensuring safety of Mr Patel in his familiar environment (Kaur </a:t>
          </a:r>
          <a:r>
            <a:rPr lang="en-IN" sz="1400" b="0" i="1" kern="1200" dirty="0">
              <a:latin typeface="Times New Roman" panose="02020603050405020304" pitchFamily="18" charset="0"/>
              <a:cs typeface="Times New Roman" panose="02020603050405020304" pitchFamily="18" charset="0"/>
            </a:rPr>
            <a:t>et al.</a:t>
          </a:r>
          <a:r>
            <a:rPr lang="en-IN" sz="1400" b="0" i="0" kern="1200" dirty="0">
              <a:latin typeface="Times New Roman" panose="02020603050405020304" pitchFamily="18" charset="0"/>
              <a:cs typeface="Times New Roman" panose="02020603050405020304" pitchFamily="18" charset="0"/>
            </a:rPr>
            <a:t>, 2025).</a:t>
          </a:r>
          <a:endParaRPr lang="en-IN" sz="1400" kern="1200" dirty="0">
            <a:latin typeface="Times New Roman" panose="02020603050405020304" pitchFamily="18" charset="0"/>
            <a:cs typeface="Times New Roman" panose="02020603050405020304" pitchFamily="18" charset="0"/>
          </a:endParaRPr>
        </a:p>
      </dsp:txBody>
      <dsp:txXfrm>
        <a:off x="70715" y="1109524"/>
        <a:ext cx="1756566" cy="1253355"/>
      </dsp:txXfrm>
    </dsp:sp>
    <dsp:sp modelId="{1226B3CA-8079-4F7C-A657-1ED437865821}">
      <dsp:nvSpPr>
        <dsp:cNvPr id="0" name=""/>
        <dsp:cNvSpPr/>
      </dsp:nvSpPr>
      <dsp:spPr>
        <a:xfrm>
          <a:off x="2210446" y="1041721"/>
          <a:ext cx="1892172" cy="138896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It helps in implementing Activity Theory by allowing independent involvement in daily activities.</a:t>
          </a:r>
          <a:endParaRPr lang="en-IN" sz="1400" kern="1200" dirty="0">
            <a:latin typeface="Times New Roman" panose="02020603050405020304" pitchFamily="18" charset="0"/>
            <a:cs typeface="Times New Roman" panose="02020603050405020304" pitchFamily="18" charset="0"/>
          </a:endParaRPr>
        </a:p>
      </dsp:txBody>
      <dsp:txXfrm>
        <a:off x="2278249" y="1109524"/>
        <a:ext cx="1756566" cy="1253355"/>
      </dsp:txXfrm>
    </dsp:sp>
    <dsp:sp modelId="{7504F9D1-26EB-4AD0-B4D0-0ABF0FF201E4}">
      <dsp:nvSpPr>
        <dsp:cNvPr id="0" name=""/>
        <dsp:cNvSpPr/>
      </dsp:nvSpPr>
      <dsp:spPr>
        <a:xfrm>
          <a:off x="4417981" y="1041721"/>
          <a:ext cx="1892172" cy="138896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Equality Act 2010 addresses accessibility and digital exclusion issues.</a:t>
          </a:r>
          <a:endParaRPr lang="en-IN" sz="1400" kern="1200" dirty="0">
            <a:latin typeface="Times New Roman" panose="02020603050405020304" pitchFamily="18" charset="0"/>
            <a:cs typeface="Times New Roman" panose="02020603050405020304" pitchFamily="18" charset="0"/>
          </a:endParaRPr>
        </a:p>
      </dsp:txBody>
      <dsp:txXfrm>
        <a:off x="4485784" y="1109524"/>
        <a:ext cx="1756566" cy="1253355"/>
      </dsp:txXfrm>
    </dsp:sp>
    <dsp:sp modelId="{C7C48254-C2F2-4AC9-9995-6764FE286A4D}">
      <dsp:nvSpPr>
        <dsp:cNvPr id="0" name=""/>
        <dsp:cNvSpPr/>
      </dsp:nvSpPr>
      <dsp:spPr>
        <a:xfrm>
          <a:off x="6625515" y="1041721"/>
          <a:ext cx="1892172" cy="138896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NHS Long Term Plan emphasises integrated digital care, but the use of technology must not substitute human intervention.</a:t>
          </a:r>
          <a:endParaRPr lang="en-IN" sz="1400" kern="1200" dirty="0">
            <a:latin typeface="Times New Roman" panose="02020603050405020304" pitchFamily="18" charset="0"/>
            <a:cs typeface="Times New Roman" panose="02020603050405020304" pitchFamily="18" charset="0"/>
          </a:endParaRPr>
        </a:p>
      </dsp:txBody>
      <dsp:txXfrm>
        <a:off x="6693318" y="1109524"/>
        <a:ext cx="1756566" cy="12533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0D76CD-5E40-472F-BFF3-700B1528DDFF}">
      <dsp:nvSpPr>
        <dsp:cNvPr id="0" name=""/>
        <dsp:cNvSpPr/>
      </dsp:nvSpPr>
      <dsp:spPr>
        <a:xfrm>
          <a:off x="0" y="31871"/>
          <a:ext cx="7442520" cy="823680"/>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Training is to be done on smartwatch monitoring, false alarms and safeguarding.</a:t>
          </a:r>
          <a:endParaRPr lang="en-IN" sz="1400" kern="1200" dirty="0">
            <a:latin typeface="Times New Roman" panose="02020603050405020304" pitchFamily="18" charset="0"/>
            <a:cs typeface="Times New Roman" panose="02020603050405020304" pitchFamily="18" charset="0"/>
          </a:endParaRPr>
        </a:p>
      </dsp:txBody>
      <dsp:txXfrm>
        <a:off x="40209" y="72080"/>
        <a:ext cx="7362102" cy="743262"/>
      </dsp:txXfrm>
    </dsp:sp>
    <dsp:sp modelId="{16CF3F60-BE9B-46BA-95D9-F55340383A17}">
      <dsp:nvSpPr>
        <dsp:cNvPr id="0" name=""/>
        <dsp:cNvSpPr/>
      </dsp:nvSpPr>
      <dsp:spPr>
        <a:xfrm>
          <a:off x="0" y="982271"/>
          <a:ext cx="7442520" cy="823680"/>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Technology needs to be tested for its reliability, and the individual care plan has to be reviewed.</a:t>
          </a:r>
          <a:endParaRPr lang="en-IN" sz="1400" kern="1200" dirty="0">
            <a:latin typeface="Times New Roman" panose="02020603050405020304" pitchFamily="18" charset="0"/>
            <a:cs typeface="Times New Roman" panose="02020603050405020304" pitchFamily="18" charset="0"/>
          </a:endParaRPr>
        </a:p>
      </dsp:txBody>
      <dsp:txXfrm>
        <a:off x="40209" y="1022480"/>
        <a:ext cx="7362102" cy="743262"/>
      </dsp:txXfrm>
    </dsp:sp>
    <dsp:sp modelId="{781A739C-A42E-41C9-8AE1-5F6357571E89}">
      <dsp:nvSpPr>
        <dsp:cNvPr id="0" name=""/>
        <dsp:cNvSpPr/>
      </dsp:nvSpPr>
      <dsp:spPr>
        <a:xfrm>
          <a:off x="0" y="1932671"/>
          <a:ext cx="7442520" cy="823680"/>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Older individuals must be consulted in relation to technology as this relates to Continuity Theory and personalisation under the Care Act 2014.</a:t>
          </a:r>
          <a:endParaRPr lang="en-IN" sz="1400" kern="1200" dirty="0">
            <a:latin typeface="Times New Roman" panose="02020603050405020304" pitchFamily="18" charset="0"/>
            <a:cs typeface="Times New Roman" panose="02020603050405020304" pitchFamily="18" charset="0"/>
          </a:endParaRPr>
        </a:p>
      </dsp:txBody>
      <dsp:txXfrm>
        <a:off x="40209" y="1972880"/>
        <a:ext cx="7362102" cy="743262"/>
      </dsp:txXfrm>
    </dsp:sp>
    <dsp:sp modelId="{23AA9C38-B234-4780-8FA1-B916FA2B4C2B}">
      <dsp:nvSpPr>
        <dsp:cNvPr id="0" name=""/>
        <dsp:cNvSpPr/>
      </dsp:nvSpPr>
      <dsp:spPr>
        <a:xfrm>
          <a:off x="0" y="2883071"/>
          <a:ext cx="7442520" cy="823680"/>
        </a:xfrm>
        <a:prstGeom prst="roundRect">
          <a:avLst/>
        </a:prstGeom>
        <a:gradFill rotWithShape="0">
          <a:gsLst>
            <a:gs pos="0">
              <a:schemeClr val="lt1">
                <a:hueOff val="0"/>
                <a:satOff val="0"/>
                <a:lumOff val="0"/>
                <a:alphaOff val="0"/>
                <a:tint val="100000"/>
                <a:shade val="100000"/>
                <a:satMod val="130000"/>
              </a:schemeClr>
            </a:gs>
            <a:gs pos="100000">
              <a:schemeClr val="l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0" i="0" kern="1200" dirty="0">
              <a:latin typeface="Times New Roman" panose="02020603050405020304" pitchFamily="18" charset="0"/>
              <a:cs typeface="Times New Roman" panose="02020603050405020304" pitchFamily="18" charset="0"/>
            </a:rPr>
            <a:t>Human interaction should also be ensured in conjunction with the use of technology (</a:t>
          </a:r>
          <a:r>
            <a:rPr lang="en-IN" sz="1400" b="0" i="0" kern="1200" dirty="0" err="1">
              <a:latin typeface="Times New Roman" panose="02020603050405020304" pitchFamily="18" charset="0"/>
              <a:cs typeface="Times New Roman" panose="02020603050405020304" pitchFamily="18" charset="0"/>
            </a:rPr>
            <a:t>Magliocca</a:t>
          </a:r>
          <a:r>
            <a:rPr lang="en-IN" sz="1400" b="0" i="0" kern="1200" dirty="0">
              <a:latin typeface="Times New Roman" panose="02020603050405020304" pitchFamily="18" charset="0"/>
              <a:cs typeface="Times New Roman" panose="02020603050405020304" pitchFamily="18" charset="0"/>
            </a:rPr>
            <a:t> </a:t>
          </a:r>
          <a:r>
            <a:rPr lang="en-IN" sz="1400" b="0" i="1" kern="1200" dirty="0">
              <a:latin typeface="Times New Roman" panose="02020603050405020304" pitchFamily="18" charset="0"/>
              <a:cs typeface="Times New Roman" panose="02020603050405020304" pitchFamily="18" charset="0"/>
            </a:rPr>
            <a:t>et al.</a:t>
          </a:r>
          <a:r>
            <a:rPr lang="en-IN" sz="1400" b="0" i="0" kern="1200" dirty="0">
              <a:latin typeface="Times New Roman" panose="02020603050405020304" pitchFamily="18" charset="0"/>
              <a:cs typeface="Times New Roman" panose="02020603050405020304" pitchFamily="18" charset="0"/>
            </a:rPr>
            <a:t>, 2025).</a:t>
          </a:r>
          <a:endParaRPr lang="en-IN" sz="1400" kern="1200" dirty="0">
            <a:latin typeface="Times New Roman" panose="02020603050405020304" pitchFamily="18" charset="0"/>
            <a:cs typeface="Times New Roman" panose="02020603050405020304" pitchFamily="18" charset="0"/>
          </a:endParaRPr>
        </a:p>
      </dsp:txBody>
      <dsp:txXfrm>
        <a:off x="40209" y="2923280"/>
        <a:ext cx="7362102" cy="7432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BDC9C-84B2-46C2-BCE6-CA43E2273CF3}">
      <dsp:nvSpPr>
        <dsp:cNvPr id="0" name=""/>
        <dsp:cNvSpPr/>
      </dsp:nvSpPr>
      <dsp:spPr>
        <a:xfrm>
          <a:off x="0" y="15591"/>
          <a:ext cx="8520600" cy="65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Before undertaking the data collection and monitoring of smartwatches, informed consent must be obtained.</a:t>
          </a:r>
          <a:endParaRPr lang="en-IN" sz="1600" kern="1200" dirty="0">
            <a:latin typeface="Times New Roman" panose="02020603050405020304" pitchFamily="18" charset="0"/>
            <a:cs typeface="Times New Roman" panose="02020603050405020304" pitchFamily="18" charset="0"/>
          </a:endParaRPr>
        </a:p>
      </dsp:txBody>
      <dsp:txXfrm>
        <a:off x="31984" y="47575"/>
        <a:ext cx="8456632" cy="591232"/>
      </dsp:txXfrm>
    </dsp:sp>
    <dsp:sp modelId="{A64DE214-0CD4-44AE-8134-2BD9C5C633E8}">
      <dsp:nvSpPr>
        <dsp:cNvPr id="0" name=""/>
        <dsp:cNvSpPr/>
      </dsp:nvSpPr>
      <dsp:spPr>
        <a:xfrm>
          <a:off x="0" y="771591"/>
          <a:ext cx="8520600" cy="65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Privacy and confidentiality policies will be required concerning the health and geographical information of older people (</a:t>
          </a:r>
          <a:r>
            <a:rPr lang="en-IN" sz="1600" b="0" i="0" kern="1200" dirty="0" err="1">
              <a:latin typeface="Times New Roman" panose="02020603050405020304" pitchFamily="18" charset="0"/>
              <a:cs typeface="Times New Roman" panose="02020603050405020304" pitchFamily="18" charset="0"/>
            </a:rPr>
            <a:t>Grabler</a:t>
          </a:r>
          <a:r>
            <a:rPr lang="en-IN" sz="1600" b="0" i="0" kern="1200" dirty="0">
              <a:latin typeface="Times New Roman" panose="02020603050405020304" pitchFamily="18" charset="0"/>
              <a:cs typeface="Times New Roman" panose="02020603050405020304" pitchFamily="18" charset="0"/>
            </a:rPr>
            <a:t> and </a:t>
          </a:r>
          <a:r>
            <a:rPr lang="en-IN" sz="1600" b="0" i="0" kern="1200" dirty="0" err="1">
              <a:latin typeface="Times New Roman" panose="02020603050405020304" pitchFamily="18" charset="0"/>
              <a:cs typeface="Times New Roman" panose="02020603050405020304" pitchFamily="18" charset="0"/>
            </a:rPr>
            <a:t>Koeszegi</a:t>
          </a:r>
          <a:r>
            <a:rPr lang="en-IN" sz="1600" b="0" i="0" kern="1200" dirty="0">
              <a:latin typeface="Times New Roman" panose="02020603050405020304" pitchFamily="18" charset="0"/>
              <a:cs typeface="Times New Roman" panose="02020603050405020304" pitchFamily="18" charset="0"/>
            </a:rPr>
            <a:t>, 2025).</a:t>
          </a:r>
          <a:endParaRPr lang="en-IN" sz="1600" kern="1200" dirty="0">
            <a:latin typeface="Times New Roman" panose="02020603050405020304" pitchFamily="18" charset="0"/>
            <a:cs typeface="Times New Roman" panose="02020603050405020304" pitchFamily="18" charset="0"/>
          </a:endParaRPr>
        </a:p>
      </dsp:txBody>
      <dsp:txXfrm>
        <a:off x="31984" y="803575"/>
        <a:ext cx="8456632" cy="591232"/>
      </dsp:txXfrm>
    </dsp:sp>
    <dsp:sp modelId="{527F561F-755D-47F3-955D-2A81421A14CE}">
      <dsp:nvSpPr>
        <dsp:cNvPr id="0" name=""/>
        <dsp:cNvSpPr/>
      </dsp:nvSpPr>
      <dsp:spPr>
        <a:xfrm>
          <a:off x="0" y="1527591"/>
          <a:ext cx="8520600" cy="65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Technology must enable autonomy and respect but not substitute for human care.</a:t>
          </a:r>
          <a:endParaRPr lang="en-IN" sz="1600" kern="1200" dirty="0">
            <a:latin typeface="Times New Roman" panose="02020603050405020304" pitchFamily="18" charset="0"/>
            <a:cs typeface="Times New Roman" panose="02020603050405020304" pitchFamily="18" charset="0"/>
          </a:endParaRPr>
        </a:p>
      </dsp:txBody>
      <dsp:txXfrm>
        <a:off x="31984" y="1559575"/>
        <a:ext cx="8456632" cy="591232"/>
      </dsp:txXfrm>
    </dsp:sp>
    <dsp:sp modelId="{F69AF479-3B09-4917-8238-827F564476A5}">
      <dsp:nvSpPr>
        <dsp:cNvPr id="0" name=""/>
        <dsp:cNvSpPr/>
      </dsp:nvSpPr>
      <dsp:spPr>
        <a:xfrm>
          <a:off x="0" y="2283591"/>
          <a:ext cx="8520600" cy="65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b="0" i="0" kern="1200" dirty="0">
              <a:latin typeface="Times New Roman" panose="02020603050405020304" pitchFamily="18" charset="0"/>
              <a:cs typeface="Times New Roman" panose="02020603050405020304" pitchFamily="18" charset="0"/>
            </a:rPr>
            <a:t>False alarms need proper protection, accountability, and escalation</a:t>
          </a:r>
          <a:endParaRPr lang="en-IN" sz="1600" kern="1200" dirty="0">
            <a:latin typeface="Times New Roman" panose="02020603050405020304" pitchFamily="18" charset="0"/>
            <a:cs typeface="Times New Roman" panose="02020603050405020304" pitchFamily="18" charset="0"/>
          </a:endParaRPr>
        </a:p>
      </dsp:txBody>
      <dsp:txXfrm>
        <a:off x="31984" y="2315575"/>
        <a:ext cx="8456632" cy="591232"/>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IN"/>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ons.gov.u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bc06156921_0_2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0" name="Google Shape;90;g3bc06156921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Ageing is a process that involves biological, psychological and social transformation as a consequence of cellular damage due to the ageing process and environmental exposure (WHO, 2025). As per ONS (2025), in the United Kingdom, people aged 65 years and above constitute 19.9% of the total population, implying that there are increasing demands for health and social care. The following presentation will explore the policy theories in regards to autonomy and wellbeing.</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bc06156921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 </a:t>
            </a:r>
            <a:r>
              <a:rPr lang="en-IN" sz="1100" b="0" i="0" u="none" strike="noStrike" cap="none" dirty="0">
                <a:solidFill>
                  <a:srgbClr val="000000"/>
                </a:solidFill>
                <a:effectLst/>
                <a:latin typeface="Arial"/>
                <a:ea typeface="Arial"/>
                <a:cs typeface="Arial"/>
                <a:sym typeface="Arial"/>
              </a:rPr>
              <a:t>The older population is assisted via integrated services of the NHS and social care that include primary care, hospital care, domiciliary care, residential care, and reablement. The demographic trends add further challenges to the existing provision. The number of individuals aged 90 years and above increased to 625,000 by 2024, which represents a rise of 53.7% since 2004 (</a:t>
            </a:r>
            <a:r>
              <a:rPr lang="en-IN" sz="1100" b="0" i="0" u="none" strike="noStrike" cap="none" dirty="0">
                <a:solidFill>
                  <a:srgbClr val="000000"/>
                </a:solidFill>
                <a:effectLst/>
                <a:latin typeface="Arial"/>
                <a:ea typeface="Arial"/>
                <a:cs typeface="Arial"/>
                <a:sym typeface="Arial"/>
                <a:hlinkClick r:id="rId3"/>
              </a:rPr>
              <a:t>Ons.gov.uk</a:t>
            </a:r>
            <a:r>
              <a:rPr lang="en-IN" sz="1100" b="0" i="0" u="none" strike="noStrike" cap="none" dirty="0">
                <a:solidFill>
                  <a:srgbClr val="000000"/>
                </a:solidFill>
                <a:effectLst/>
                <a:latin typeface="Arial"/>
                <a:ea typeface="Arial"/>
                <a:cs typeface="Arial"/>
                <a:sym typeface="Arial"/>
              </a:rPr>
              <a:t>, 2021). Domiciliary care provides independence as the help is offered at the person’s own home. It is congruent with the Care Act 2014’s focus on the person’s wellbeing and independence.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5A4B9C84-7B51-EBD4-1F10-5135AC6DB5EE}"/>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0B0E5222-F29A-1896-4D9A-C1662F9957C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B440F88F-41AD-944A-1B83-279B45D476E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 </a:t>
            </a:r>
            <a:r>
              <a:rPr lang="en-IN" sz="1100" b="0" i="0" u="none" strike="noStrike" cap="none" dirty="0">
                <a:solidFill>
                  <a:srgbClr val="000000"/>
                </a:solidFill>
                <a:effectLst/>
                <a:latin typeface="Arial"/>
                <a:ea typeface="Arial"/>
                <a:cs typeface="Arial"/>
                <a:sym typeface="Arial"/>
              </a:rPr>
              <a:t>Provision of residential care means that the individual is provided with continuous care, as the individual needs continuous care and cannot be looked after at home. However, availability and accessibility are important considerations. According to CQC, London is one of the areas with the least provision of care home places per elderly person, and the occupancy rate was estimated to be 87% in 2024/25 (gov.uk, 2025). The high rate of occupancy can influence decisions, particularly in case people are receiving care services from local councils. Home care can provide an opportunity to keep the same surroundings and independence. This issue is similar to Continuity Theory.</a:t>
            </a:r>
          </a:p>
        </p:txBody>
      </p:sp>
    </p:spTree>
    <p:extLst>
      <p:ext uri="{BB962C8B-B14F-4D97-AF65-F5344CB8AC3E}">
        <p14:creationId xmlns:p14="http://schemas.microsoft.com/office/powerpoint/2010/main" val="4128856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B4E35605-7DB9-54AF-8594-BCDFC5620186}"/>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346B7648-36AD-025F-D502-747EE72B8C8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E5FB9FA7-6E4E-F0E0-FA14-F2D5B1FED9B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 </a:t>
            </a:r>
            <a:r>
              <a:rPr lang="en-IN" sz="1100" b="0" i="0" u="none" strike="noStrike" cap="none" dirty="0">
                <a:solidFill>
                  <a:srgbClr val="000000"/>
                </a:solidFill>
                <a:effectLst/>
                <a:latin typeface="Arial"/>
                <a:ea typeface="Arial"/>
                <a:cs typeface="Arial"/>
                <a:sym typeface="Arial"/>
              </a:rPr>
              <a:t>The Activity Theory enables patient-centred care through the performance of activities and the creation of social interaction that results in functional independence (</a:t>
            </a:r>
            <a:r>
              <a:rPr lang="en-IN" sz="1100" b="0" i="0" u="none" strike="noStrike" cap="none" dirty="0" err="1">
                <a:solidFill>
                  <a:srgbClr val="000000"/>
                </a:solidFill>
                <a:effectLst/>
                <a:latin typeface="Arial"/>
                <a:ea typeface="Arial"/>
                <a:cs typeface="Arial"/>
                <a:sym typeface="Arial"/>
              </a:rPr>
              <a:t>Menassa</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2023). Nevertheless, not all older people are able to continue being as active as they used to be. The theory of Disengagement accepts the changes in social role performance of an older person and was criticised for assuming the inevitability of social withdrawal.</a:t>
            </a:r>
          </a:p>
        </p:txBody>
      </p:sp>
    </p:spTree>
    <p:extLst>
      <p:ext uri="{BB962C8B-B14F-4D97-AF65-F5344CB8AC3E}">
        <p14:creationId xmlns:p14="http://schemas.microsoft.com/office/powerpoint/2010/main" val="1485987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6322B5CC-B1BA-5519-6432-5CAA6BA9B192}"/>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ED678BB5-3F93-A9CF-F584-46CCF8B8144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F55095E0-7433-CAF0-3233-FBC01559B4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 </a:t>
            </a:r>
            <a:r>
              <a:rPr lang="en-IN" sz="1100" b="0" i="0" u="none" strike="noStrike" cap="none" dirty="0">
                <a:solidFill>
                  <a:srgbClr val="000000"/>
                </a:solidFill>
                <a:effectLst/>
                <a:latin typeface="Arial"/>
                <a:ea typeface="Arial"/>
                <a:cs typeface="Arial"/>
                <a:sym typeface="Arial"/>
              </a:rPr>
              <a:t>Continuity theory is relevant for technology-enabled delivery of healthcare services because surveillance technology will help achieve safety while keeping the elderly in the same surroundings (Toki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2023). This promotes independent living and person-centred practice. Nevertheless, technology use ought not to replace personal interactions; hence, preferences, individual digital skills, privacy and changing health concerns should be taken into account in care delivery.</a:t>
            </a:r>
          </a:p>
        </p:txBody>
      </p:sp>
    </p:spTree>
    <p:extLst>
      <p:ext uri="{BB962C8B-B14F-4D97-AF65-F5344CB8AC3E}">
        <p14:creationId xmlns:p14="http://schemas.microsoft.com/office/powerpoint/2010/main" val="574023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B947153E-3A01-DEE9-91AD-1F050FEC8122}"/>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775D4008-8455-2CE8-E468-BD5BA79561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88A88FB7-9967-3E57-47A8-29EBF6BC43E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The Care Act is aimed at ensuring independence and well-being, while the Equality Act combats discrimination (Olaison. and Donnelly, 2022). However, having such a legal guarantee does not necessarily result in equality. The problem of finances, the problem of regions, and the problem of service accessibility illustrate this very point.</a:t>
            </a:r>
          </a:p>
        </p:txBody>
      </p:sp>
    </p:spTree>
    <p:extLst>
      <p:ext uri="{BB962C8B-B14F-4D97-AF65-F5344CB8AC3E}">
        <p14:creationId xmlns:p14="http://schemas.microsoft.com/office/powerpoint/2010/main" val="2749612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9E1B9209-8943-35ED-EB8E-D6BE1F6E1E7C}"/>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640DDA98-4363-0E46-D554-039DD96FE04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CF4FC6CB-CC7C-BF17-3D45-F953D36C982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 </a:t>
            </a:r>
            <a:r>
              <a:rPr lang="en-IN" sz="1100" b="0" i="0" u="none" strike="noStrike" cap="none" dirty="0">
                <a:solidFill>
                  <a:srgbClr val="000000"/>
                </a:solidFill>
                <a:effectLst/>
                <a:latin typeface="Arial"/>
                <a:ea typeface="Arial"/>
                <a:cs typeface="Arial"/>
                <a:sym typeface="Arial"/>
              </a:rPr>
              <a:t>It is clear from the NHS Long Term Plan that the role of prevention, personalisation and improved community services is acknowledged. Activity and continuity principle makes us understand the significance of these aspects because they enable people to stay independent and involve in various activities (WHO, 2024). Nevertheless, it is important to ensure that these technologies can be accessed by those who cannot benefit from them.</a:t>
            </a:r>
            <a:br>
              <a:rPr lang="en-IN" sz="1100" b="0" i="0" u="none" strike="noStrike" cap="none" dirty="0">
                <a:solidFill>
                  <a:srgbClr val="000000"/>
                </a:solidFill>
                <a:effectLst/>
                <a:latin typeface="Arial"/>
                <a:ea typeface="Arial"/>
                <a:cs typeface="Arial"/>
                <a:sym typeface="Arial"/>
              </a:rPr>
            </a:b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490862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D20A8FB9-275D-40DD-1752-3BB8B56B07CE}"/>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17950F02-4A2C-36F2-2FCC-C0E4B2967FD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FB19C99A-4409-E9E8-E33F-0288FD85DD1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 </a:t>
            </a:r>
            <a:r>
              <a:rPr lang="en-IN" sz="1100" b="0" i="0" u="none" strike="noStrike" cap="none" dirty="0">
                <a:solidFill>
                  <a:srgbClr val="000000"/>
                </a:solidFill>
                <a:effectLst/>
                <a:latin typeface="Arial"/>
                <a:ea typeface="Arial"/>
                <a:cs typeface="Arial"/>
                <a:sym typeface="Arial"/>
              </a:rPr>
              <a:t>Technology intervention is capable of adding value to preventive and personalized medicine through its early reaction to the challenges. In case of aged patients, application of smartwatches can be helpful in building trust and avoiding reliance on the technology (Ahmad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2022). Technology should be used to supplement rather than substitute human intervention in medical practice. Inequalities in access to technology have to be considered under the Equality Act 2010.</a:t>
            </a:r>
            <a:br>
              <a:rPr lang="en-IN" sz="1100" b="0" i="0" u="none" strike="noStrike" cap="none" dirty="0">
                <a:solidFill>
                  <a:srgbClr val="000000"/>
                </a:solidFill>
                <a:effectLst/>
                <a:latin typeface="Arial"/>
                <a:ea typeface="Arial"/>
                <a:cs typeface="Arial"/>
                <a:sym typeface="Arial"/>
              </a:rPr>
            </a:b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78737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ABDB6C20-5330-2187-F0B6-5A4499AD92FE}"/>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ACB0123D-4332-2EDE-FE3F-C81CA28FE7B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1D117A38-8495-49FC-1F81-48A6AE0D7D7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The use of technology can enhance the aspects of safety, independence and personalisation, especially when it is paired with professional care (</a:t>
            </a:r>
            <a:r>
              <a:rPr lang="en-IN" sz="1100" b="0" i="0" u="none" strike="noStrike" cap="none" dirty="0" err="1">
                <a:solidFill>
                  <a:srgbClr val="000000"/>
                </a:solidFill>
                <a:effectLst/>
                <a:latin typeface="Arial"/>
                <a:ea typeface="Arial"/>
                <a:cs typeface="Arial"/>
                <a:sym typeface="Arial"/>
              </a:rPr>
              <a:t>Lancioni</a:t>
            </a:r>
            <a:r>
              <a:rPr lang="en-IN" sz="1100" b="0" i="0" u="none" strike="noStrike" cap="none" dirty="0">
                <a:solidFill>
                  <a:srgbClr val="000000"/>
                </a:solidFill>
                <a:effectLst/>
                <a:latin typeface="Arial"/>
                <a:ea typeface="Arial"/>
                <a:cs typeface="Arial"/>
                <a:sym typeface="Arial"/>
              </a:rPr>
              <a:t>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2023). Nevertheless, technology cannot be applied universally since older adults suffering from problems associated with cognition, senses or technology usage can find themselves at the risk of being excluded.</a:t>
            </a:r>
          </a:p>
          <a:p>
            <a:pPr marL="158750" indent="0">
              <a:buNone/>
            </a:pP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372049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D0E9036D-C1E1-912F-478A-BAFF00130027}"/>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3C34E1E3-9F30-F131-8EDA-9945FBC0142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F03B00EF-13EA-BFA7-847C-6ADF59FA998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The case clearly shows that there is empowerment and at the same time, risk. It is through the use of the watch that the patient becomes empowered and can get fast response in case of an emergency situation (Tian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2024). However, the problem of false alarms will cause stress and make the caregivers less responsive.</a:t>
            </a:r>
            <a:br>
              <a:rPr lang="en-IN" sz="1100" b="0" i="0" u="none" strike="noStrike" cap="none" dirty="0">
                <a:solidFill>
                  <a:srgbClr val="000000"/>
                </a:solidFill>
                <a:effectLst/>
                <a:latin typeface="Arial"/>
                <a:ea typeface="Arial"/>
                <a:cs typeface="Arial"/>
                <a:sym typeface="Arial"/>
              </a:rPr>
            </a:b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698860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37E11C69-68D4-0E5E-C6A4-90E5EBF62FA1}"/>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9C4165BE-CA06-9138-DA11-DAC1A6CE502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1D654459-AD01-3FE3-284D-8DBDC4339E6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The case study involving Mr Patel reveals how technology can be used to foster independence as per individual preferences. As per the Continuity Theory, one should stay in his/her familiar environment, and according to the Activity Theory, there should be continued involvement (Kaur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2025). Nonetheless, false alarms could affect one’s confidence level. In this case, monitoring is crucial together with training of the staff.</a:t>
            </a:r>
            <a:br>
              <a:rPr lang="en-IN" sz="1100" b="0" i="0" u="none" strike="noStrike" cap="none" dirty="0">
                <a:solidFill>
                  <a:srgbClr val="000000"/>
                </a:solidFill>
                <a:effectLst/>
                <a:latin typeface="Arial"/>
                <a:ea typeface="Arial"/>
                <a:cs typeface="Arial"/>
                <a:sym typeface="Arial"/>
              </a:rPr>
            </a:b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188859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784415C8-4E41-D89D-BCB7-D5A4109AA53B}"/>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BF3581CE-B275-260E-96DA-B856ADD26CB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FEFCC308-7A2D-B2A3-E707-8560D1D4014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 </a:t>
            </a:r>
            <a:r>
              <a:rPr lang="en-IN" sz="1100" b="0" i="0" u="none" strike="noStrike" cap="none" dirty="0">
                <a:solidFill>
                  <a:srgbClr val="000000"/>
                </a:solidFill>
                <a:effectLst/>
                <a:latin typeface="Arial"/>
                <a:ea typeface="Arial"/>
                <a:cs typeface="Arial"/>
                <a:sym typeface="Arial"/>
              </a:rPr>
              <a:t>The management of Barts Health should consider both technology monitoring as well as human input. Training can aid in ensuring that employees handle the matter of false alarms and safeguarding problems effectively (Magliocca </a:t>
            </a:r>
            <a:r>
              <a:rPr lang="en-IN" sz="1100" b="0" i="1" u="none" strike="noStrike" cap="none" dirty="0">
                <a:solidFill>
                  <a:srgbClr val="000000"/>
                </a:solidFill>
                <a:effectLst/>
                <a:latin typeface="Arial"/>
                <a:ea typeface="Arial"/>
                <a:cs typeface="Arial"/>
                <a:sym typeface="Arial"/>
              </a:rPr>
              <a:t>et al</a:t>
            </a:r>
            <a:r>
              <a:rPr lang="en-IN" sz="1100" b="0" i="0" u="none" strike="noStrike" cap="none" dirty="0">
                <a:solidFill>
                  <a:srgbClr val="000000"/>
                </a:solidFill>
                <a:effectLst/>
                <a:latin typeface="Arial"/>
                <a:ea typeface="Arial"/>
                <a:cs typeface="Arial"/>
                <a:sym typeface="Arial"/>
              </a:rPr>
              <a:t>., 2025). Decision-making which is centred on the individual will assist in ensuring autonomy. However, training will take time and money.</a:t>
            </a:r>
          </a:p>
        </p:txBody>
      </p:sp>
    </p:spTree>
    <p:extLst>
      <p:ext uri="{BB962C8B-B14F-4D97-AF65-F5344CB8AC3E}">
        <p14:creationId xmlns:p14="http://schemas.microsoft.com/office/powerpoint/2010/main" val="26379193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B9B811A4-124D-8BE7-F068-93FFD761F460}"/>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F671AA6B-C8F5-5ABA-0F9F-39FD0244B5D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3B87DA4D-D89B-7AA5-D6CC-85D26C5675A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There should be no widening of the digital divide through the implementation of digital care. Training and other services might be useful for individuals who do not have access to technology (Heaslip and Holley, 2023). The NHS standards would be useful for accountability and information security. There would be limitations on cost and manpower, but the outcomes evaluation will justify their existence.</a:t>
            </a:r>
          </a:p>
        </p:txBody>
      </p:sp>
    </p:spTree>
    <p:extLst>
      <p:ext uri="{BB962C8B-B14F-4D97-AF65-F5344CB8AC3E}">
        <p14:creationId xmlns:p14="http://schemas.microsoft.com/office/powerpoint/2010/main" val="36355792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CD65136B-4FB4-775E-26B4-053931843ADC}"/>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9E646981-3802-A1E8-913A-16EC568B706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8EB21A43-C146-57A6-E1AF-435760D8AAA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The ethical use of monitoring will involve the need for older people to be aware of how the process works, and how their information is being used (Grabler and </a:t>
            </a:r>
            <a:r>
              <a:rPr lang="en-IN" sz="1100" b="0" i="0" u="none" strike="noStrike" cap="none" dirty="0" err="1">
                <a:solidFill>
                  <a:srgbClr val="000000"/>
                </a:solidFill>
                <a:effectLst/>
                <a:latin typeface="Arial"/>
                <a:ea typeface="Arial"/>
                <a:cs typeface="Arial"/>
                <a:sym typeface="Arial"/>
              </a:rPr>
              <a:t>Koeszegi</a:t>
            </a:r>
            <a:r>
              <a:rPr lang="en-IN" sz="1100" b="0" i="0" u="none" strike="noStrike" cap="none" dirty="0">
                <a:solidFill>
                  <a:srgbClr val="000000"/>
                </a:solidFill>
                <a:effectLst/>
                <a:latin typeface="Arial"/>
                <a:ea typeface="Arial"/>
                <a:cs typeface="Arial"/>
                <a:sym typeface="Arial"/>
              </a:rPr>
              <a:t>, 2025). The staff will have to consider the need to be respectful of their autonomy, dignity, and privacy as well as dealing with problems caused by false alarms.</a:t>
            </a:r>
            <a:br>
              <a:rPr lang="en-IN" sz="1100" b="0" i="0" u="none" strike="noStrike" cap="none" dirty="0">
                <a:solidFill>
                  <a:srgbClr val="000000"/>
                </a:solidFill>
                <a:effectLst/>
                <a:latin typeface="Arial"/>
                <a:ea typeface="Arial"/>
                <a:cs typeface="Arial"/>
                <a:sym typeface="Arial"/>
              </a:rPr>
            </a:b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814527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71645172-1FBF-683B-768B-72EE06234CF5}"/>
            </a:ext>
          </a:extLst>
        </p:cNvPr>
        <p:cNvGrpSpPr/>
        <p:nvPr/>
      </p:nvGrpSpPr>
      <p:grpSpPr>
        <a:xfrm>
          <a:off x="0" y="0"/>
          <a:ext cx="0" cy="0"/>
          <a:chOff x="0" y="0"/>
          <a:chExt cx="0" cy="0"/>
        </a:xfrm>
      </p:grpSpPr>
      <p:sp>
        <p:nvSpPr>
          <p:cNvPr id="96" name="Google Shape;96;g3bc06156921_0_216:notes">
            <a:extLst>
              <a:ext uri="{FF2B5EF4-FFF2-40B4-BE49-F238E27FC236}">
                <a16:creationId xmlns:a16="http://schemas.microsoft.com/office/drawing/2014/main" id="{A57C102D-FA78-9928-A1EC-6098141E204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7" name="Google Shape;97;g3bc06156921_0_216:notes">
            <a:extLst>
              <a:ext uri="{FF2B5EF4-FFF2-40B4-BE49-F238E27FC236}">
                <a16:creationId xmlns:a16="http://schemas.microsoft.com/office/drawing/2014/main" id="{B9EB7466-BBE5-A6E6-15CE-83B35028C39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1" i="0" u="none" strike="noStrike" cap="none" dirty="0">
                <a:solidFill>
                  <a:srgbClr val="000000"/>
                </a:solidFill>
                <a:effectLst/>
                <a:latin typeface="Arial"/>
                <a:ea typeface="Arial"/>
                <a:cs typeface="Arial"/>
                <a:sym typeface="Arial"/>
              </a:rPr>
              <a:t>Notes:</a:t>
            </a:r>
            <a:r>
              <a:rPr lang="en-IN" sz="1100" b="0" i="0" u="none" strike="noStrike" cap="none" dirty="0">
                <a:solidFill>
                  <a:srgbClr val="000000"/>
                </a:solidFill>
                <a:effectLst/>
                <a:latin typeface="Arial"/>
                <a:ea typeface="Arial"/>
                <a:cs typeface="Arial"/>
                <a:sym typeface="Arial"/>
              </a:rPr>
              <a:t> In conclusion, it was evident that technology itself did not guarantee better results for elderly individuals. While Smartwatch Fall Monitor ensured their safety and independence, it also caused them anxiety due to false alarms. The use of Activity and Continuity theories, together with the Care Act 2014 and Equality Act 2010 was beneficial and safe.</a:t>
            </a:r>
          </a:p>
        </p:txBody>
      </p:sp>
    </p:spTree>
    <p:extLst>
      <p:ext uri="{BB962C8B-B14F-4D97-AF65-F5344CB8AC3E}">
        <p14:creationId xmlns:p14="http://schemas.microsoft.com/office/powerpoint/2010/main" val="3131215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bc06156921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99" name="Google Shape;199;g3bc06156921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a:extLst>
            <a:ext uri="{FF2B5EF4-FFF2-40B4-BE49-F238E27FC236}">
              <a16:creationId xmlns:a16="http://schemas.microsoft.com/office/drawing/2014/main" id="{6CE4698B-D1E4-DB54-0E04-DE4FEF123BC8}"/>
            </a:ext>
          </a:extLst>
        </p:cNvPr>
        <p:cNvGrpSpPr/>
        <p:nvPr/>
      </p:nvGrpSpPr>
      <p:grpSpPr>
        <a:xfrm>
          <a:off x="0" y="0"/>
          <a:ext cx="0" cy="0"/>
          <a:chOff x="0" y="0"/>
          <a:chExt cx="0" cy="0"/>
        </a:xfrm>
      </p:grpSpPr>
      <p:sp>
        <p:nvSpPr>
          <p:cNvPr id="198" name="Google Shape;198;g3bc06156921_0_287:notes">
            <a:extLst>
              <a:ext uri="{FF2B5EF4-FFF2-40B4-BE49-F238E27FC236}">
                <a16:creationId xmlns:a16="http://schemas.microsoft.com/office/drawing/2014/main" id="{CCD4EB1F-18E6-7B41-938E-A47997669C1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99" name="Google Shape;199;g3bc06156921_0_287:notes">
            <a:extLst>
              <a:ext uri="{FF2B5EF4-FFF2-40B4-BE49-F238E27FC236}">
                <a16:creationId xmlns:a16="http://schemas.microsoft.com/office/drawing/2014/main" id="{1F5C7CC3-B38B-F951-59CF-7C8FBFF0110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30839364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a:extLst>
            <a:ext uri="{FF2B5EF4-FFF2-40B4-BE49-F238E27FC236}">
              <a16:creationId xmlns:a16="http://schemas.microsoft.com/office/drawing/2014/main" id="{70EB9A6C-FC55-31C0-F4BA-00AA54E9A846}"/>
            </a:ext>
          </a:extLst>
        </p:cNvPr>
        <p:cNvGrpSpPr/>
        <p:nvPr/>
      </p:nvGrpSpPr>
      <p:grpSpPr>
        <a:xfrm>
          <a:off x="0" y="0"/>
          <a:ext cx="0" cy="0"/>
          <a:chOff x="0" y="0"/>
          <a:chExt cx="0" cy="0"/>
        </a:xfrm>
      </p:grpSpPr>
      <p:sp>
        <p:nvSpPr>
          <p:cNvPr id="198" name="Google Shape;198;g3bc06156921_0_287:notes">
            <a:extLst>
              <a:ext uri="{FF2B5EF4-FFF2-40B4-BE49-F238E27FC236}">
                <a16:creationId xmlns:a16="http://schemas.microsoft.com/office/drawing/2014/main" id="{1C0A12AF-1305-53E6-A5B0-43D7073BC40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199" name="Google Shape;199;g3bc06156921_0_287:notes">
            <a:extLst>
              <a:ext uri="{FF2B5EF4-FFF2-40B4-BE49-F238E27FC236}">
                <a16:creationId xmlns:a16="http://schemas.microsoft.com/office/drawing/2014/main" id="{12ECC6B3-646E-C953-61C3-8F14D7F8D99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4194153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gradFill flip="none" rotWithShape="1">
          <a:gsLst>
            <a:gs pos="8000">
              <a:schemeClr val="bg1"/>
            </a:gs>
            <a:gs pos="100000">
              <a:srgbClr val="92D050"/>
            </a:gs>
            <a:gs pos="100000">
              <a:srgbClr val="81EC30"/>
            </a:gs>
            <a:gs pos="100000">
              <a:schemeClr val="accent1">
                <a:lumMod val="30000"/>
                <a:lumOff val="70000"/>
              </a:schemeClr>
            </a:gs>
          </a:gsLst>
          <a:lin ang="5400000" scaled="1"/>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hyperlink" Target="http://nhs.uk/" TargetMode="Externa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hyperlink" Target="http://ons.gov.uk/"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hyperlink" Target="http://nhs.uk/" TargetMode="Externa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hyperlink" Target="http://cqc.org.uk/" TargetMode="Externa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3.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3.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0.xml"/><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3.xml"/><Relationship Id="rId7" Type="http://schemas.openxmlformats.org/officeDocument/2006/relationships/diagramQuickStyle" Target="../diagrams/quickStyle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3.xml"/><Relationship Id="rId7" Type="http://schemas.openxmlformats.org/officeDocument/2006/relationships/diagramQuickStyle" Target="../diagrams/quickStyle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3.xml"/><Relationship Id="rId7" Type="http://schemas.openxmlformats.org/officeDocument/2006/relationships/diagramQuickStyle" Target="../diagrams/quickStyle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13.xml"/><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3.xml"/><Relationship Id="rId7" Type="http://schemas.openxmlformats.org/officeDocument/2006/relationships/diagramQuickStyle" Target="../diagrams/quickStyle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16/j.intcar.2023.100141" TargetMode="External"/><Relationship Id="rId3" Type="http://schemas.openxmlformats.org/officeDocument/2006/relationships/hyperlink" Target="https://doi.org/10.1109/ACCESS.2022.3177278" TargetMode="External"/><Relationship Id="rId7" Type="http://schemas.openxmlformats.org/officeDocument/2006/relationships/hyperlink" Target="https://doi.org/10.1145/3689216"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hyperlink" Target="https://assets.publishing.service.gov.uk/media/68fa3b4fe200d653d8b63735/care-quality-commission-state-of-health-care-and-adult-social-care-England-2024-2025.pdf" TargetMode="External"/><Relationship Id="rId5" Type="http://schemas.openxmlformats.org/officeDocument/2006/relationships/hyperlink" Target="https://www.ons.gov.uk/peoplepopulationandcommunity/birthsdeathsandmarriages/ageing/bulletins/estimatesoftheveryoldincludingcentenarians/2002to2024" TargetMode="External"/><Relationship Id="rId10" Type="http://schemas.openxmlformats.org/officeDocument/2006/relationships/hyperlink" Target="https://doi.org/10.1080/17483107.2021.1900935" TargetMode="External"/><Relationship Id="rId4" Type="http://schemas.openxmlformats.org/officeDocument/2006/relationships/hyperlink" Target="https://www.cqc.org.uk/publications/major-report/state-care/2024-2025/access/asc" TargetMode="External"/><Relationship Id="rId9" Type="http://schemas.openxmlformats.org/officeDocument/2006/relationships/hyperlink" Target="https://doi.org/10.47852/bonviewSWT52026811"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51952/9781447360476.ch008v" TargetMode="External"/><Relationship Id="rId3" Type="http://schemas.openxmlformats.org/officeDocument/2006/relationships/hyperlink" Target="https://www.researchgate.net/figure/User-needs-based-on-continuity-theory_fig1_367775566" TargetMode="External"/><Relationship Id="rId7" Type="http://schemas.openxmlformats.org/officeDocument/2006/relationships/hyperlink" Target="https://www.nhs.uk/services/acute-trust/barts-health-nhs-trust/R1H"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hyperlink" Target="https://www.nhs.uk/social-care-and-support/care-services-equipment-and-care-homes/care-homes/" TargetMode="External"/><Relationship Id="rId5" Type="http://schemas.openxmlformats.org/officeDocument/2006/relationships/hyperlink" Target="https://doi.org/10.1016/j.eclinm.2022.101821" TargetMode="External"/><Relationship Id="rId4" Type="http://schemas.openxmlformats.org/officeDocument/2006/relationships/hyperlink" Target="https://books.google.com/books?hl=en&amp;lr=&amp;id=qxIQEgAAQBAJ&amp;oi=fnd&amp;pg=PR11&amp;dq=Human+interaction+should+also+be+ensured+in+conjunction+with+the+use+of+technology.&amp;ots=cisc1P9X8C&amp;sig=dfPmxi2a4CwnPFD5465b37ukOac" TargetMode="External"/><Relationship Id="rId9" Type="http://schemas.openxmlformats.org/officeDocument/2006/relationships/hyperlink" Target="https://www.ons.gov.uk/peoplepopulationandcommunity/birthsdeathsandmarriages/agein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b978-0-323-49846-3.00002-0" TargetMode="External"/><Relationship Id="rId7" Type="http://schemas.openxmlformats.org/officeDocument/2006/relationships/hyperlink" Target="https://books.google.com/books?hl=en&amp;lr=&amp;id=IaYOEQAAQBAJ&amp;oi=fnd&amp;pg=PR5&amp;dq=The+NHS+Long-Term+Plan+supports+the+delivery+of+personalized,+preventive,+and+integrated+healthcare+services+to+the+elderly&amp;ots=-x0S7qO9Q6&amp;sig=ka860IZ2EUZlFTvRsYBh35tyyaU"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hyperlink" Target="https://www.who.int/news-room/fact-sheets/detail/ageing-and-health" TargetMode="External"/><Relationship Id="rId5" Type="http://schemas.openxmlformats.org/officeDocument/2006/relationships/hyperlink" Target="https://doi.org/10.5152/FNJN.2023.22115" TargetMode="External"/><Relationship Id="rId4" Type="http://schemas.openxmlformats.org/officeDocument/2006/relationships/hyperlink" Target="https://doi.org/10.1186/s12877-024-047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313975"/>
            <a:ext cx="8222100" cy="1464900"/>
          </a:xfrm>
          <a:prstGeom prst="rect">
            <a:avLst/>
          </a:prstGeom>
          <a:ln w="19050" cap="flat" cmpd="sng">
            <a:solidFill>
              <a:srgbClr val="000000"/>
            </a:solidFill>
            <a:prstDash val="solid"/>
            <a:round/>
            <a:headEnd type="none" w="sm" len="sm"/>
            <a:tailEnd type="none" w="sm" len="sm"/>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sz="2300" b="1" dirty="0">
                <a:solidFill>
                  <a:srgbClr val="000000"/>
                </a:solidFill>
                <a:latin typeface="Times New Roman"/>
                <a:ea typeface="Times New Roman"/>
                <a:cs typeface="Times New Roman"/>
                <a:sym typeface="Times New Roman"/>
              </a:rPr>
              <a:t>Module Code: BMHP6027 </a:t>
            </a:r>
            <a:endParaRPr sz="23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300" b="1" dirty="0">
                <a:solidFill>
                  <a:srgbClr val="000000"/>
                </a:solidFill>
                <a:latin typeface="Times New Roman"/>
                <a:ea typeface="Times New Roman"/>
                <a:cs typeface="Times New Roman"/>
                <a:sym typeface="Times New Roman"/>
              </a:rPr>
              <a:t>Module Title: Empowering the Older Person</a:t>
            </a:r>
            <a:endParaRPr sz="23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300" b="1" dirty="0">
                <a:solidFill>
                  <a:srgbClr val="000000"/>
                </a:solidFill>
                <a:latin typeface="Times New Roman"/>
                <a:ea typeface="Times New Roman"/>
                <a:cs typeface="Times New Roman"/>
                <a:sym typeface="Times New Roman"/>
              </a:rPr>
              <a:t>Assignment Title: Component 1 - Individual Presentation</a:t>
            </a:r>
            <a:endParaRPr sz="2300" dirty="0"/>
          </a:p>
        </p:txBody>
      </p:sp>
      <p:sp>
        <p:nvSpPr>
          <p:cNvPr id="86" name="Google Shape;86;p13"/>
          <p:cNvSpPr txBox="1">
            <a:spLocks noGrp="1"/>
          </p:cNvSpPr>
          <p:nvPr>
            <p:ph type="subTitle" idx="1"/>
          </p:nvPr>
        </p:nvSpPr>
        <p:spPr>
          <a:xfrm>
            <a:off x="2311900" y="3062575"/>
            <a:ext cx="4330800" cy="1154700"/>
          </a:xfrm>
          <a:prstGeom prst="rect">
            <a:avLst/>
          </a:prstGeom>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77500" lnSpcReduction="20000"/>
          </a:bodyPr>
          <a:lstStyle/>
          <a:p>
            <a:pPr marL="0" lvl="0" indent="0" algn="ctr" rtl="0">
              <a:lnSpc>
                <a:spcPct val="150000"/>
              </a:lnSpc>
              <a:spcBef>
                <a:spcPts val="0"/>
              </a:spcBef>
              <a:spcAft>
                <a:spcPts val="0"/>
              </a:spcAft>
              <a:buNone/>
            </a:pPr>
            <a:r>
              <a:rPr lang="en" sz="1600" b="1" dirty="0">
                <a:solidFill>
                  <a:srgbClr val="000000"/>
                </a:solidFill>
                <a:latin typeface="Times New Roman"/>
                <a:ea typeface="Times New Roman"/>
                <a:cs typeface="Times New Roman"/>
                <a:sym typeface="Times New Roman"/>
              </a:rPr>
              <a:t>Presented by: Celine Bena</a:t>
            </a:r>
            <a:endParaRPr sz="1600" b="1" dirty="0">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600" b="1" dirty="0">
                <a:solidFill>
                  <a:srgbClr val="000000"/>
                </a:solidFill>
                <a:latin typeface="Times New Roman"/>
                <a:ea typeface="Times New Roman"/>
                <a:cs typeface="Times New Roman"/>
                <a:sym typeface="Times New Roman"/>
              </a:rPr>
              <a:t>Student ID: 2224427</a:t>
            </a:r>
          </a:p>
          <a:p>
            <a:pPr marL="0" lvl="0" indent="0" algn="ctr" rtl="0">
              <a:lnSpc>
                <a:spcPct val="150000"/>
              </a:lnSpc>
              <a:spcBef>
                <a:spcPts val="0"/>
              </a:spcBef>
              <a:spcAft>
                <a:spcPts val="0"/>
              </a:spcAft>
              <a:buNone/>
            </a:pPr>
            <a:endParaRPr lang="en" sz="1600" b="1" dirty="0">
              <a:solidFill>
                <a:srgbClr val="000000"/>
              </a:solidFill>
              <a:latin typeface="Times New Roman"/>
              <a:ea typeface="Times New Roman"/>
              <a:cs typeface="Times New Roman"/>
              <a:sym typeface="Times New Roman"/>
            </a:endParaRPr>
          </a:p>
          <a:p>
            <a:pPr marL="0" indent="0" algn="ctr"/>
            <a:r>
              <a:rPr lang="en-US" sz="1600" b="1" dirty="0">
                <a:solidFill>
                  <a:schemeClr val="tx1"/>
                </a:solidFill>
                <a:latin typeface="Times New Roman" panose="02020603050405020304" pitchFamily="18" charset="0"/>
                <a:cs typeface="Times New Roman" panose="02020603050405020304" pitchFamily="18" charset="0"/>
              </a:rPr>
              <a:t>Lecturer Name: </a:t>
            </a:r>
            <a:r>
              <a:rPr lang="en-GB" sz="1500" b="1" dirty="0">
                <a:solidFill>
                  <a:schemeClr val="tx1"/>
                </a:solidFill>
                <a:latin typeface="Times New Roman" panose="02020603050405020304" pitchFamily="18" charset="0"/>
                <a:cs typeface="Times New Roman" panose="02020603050405020304" pitchFamily="18" charset="0"/>
              </a:rPr>
              <a:t>Tomy </a:t>
            </a:r>
            <a:r>
              <a:rPr lang="en-GB" sz="1500" b="1" dirty="0" err="1">
                <a:solidFill>
                  <a:schemeClr val="tx1"/>
                </a:solidFill>
                <a:latin typeface="Times New Roman" panose="02020603050405020304" pitchFamily="18" charset="0"/>
                <a:cs typeface="Times New Roman" panose="02020603050405020304" pitchFamily="18" charset="0"/>
              </a:rPr>
              <a:t>Adattu</a:t>
            </a:r>
            <a:r>
              <a:rPr lang="en-GB" sz="1500" b="1" dirty="0">
                <a:solidFill>
                  <a:schemeClr val="tx1"/>
                </a:solidFill>
                <a:latin typeface="Times New Roman" panose="02020603050405020304" pitchFamily="18" charset="0"/>
                <a:cs typeface="Times New Roman" panose="02020603050405020304" pitchFamily="18" charset="0"/>
              </a:rPr>
              <a:t> Chacko and </a:t>
            </a:r>
            <a:r>
              <a:rPr lang="en-GB" sz="1500" b="1" dirty="0" err="1">
                <a:solidFill>
                  <a:schemeClr val="tx1"/>
                </a:solidFill>
                <a:latin typeface="Times New Roman" panose="02020603050405020304" pitchFamily="18" charset="0"/>
                <a:cs typeface="Times New Roman" panose="02020603050405020304" pitchFamily="18" charset="0"/>
              </a:rPr>
              <a:t>Tsiwani</a:t>
            </a:r>
            <a:r>
              <a:rPr lang="en-GB" sz="1500" b="1" dirty="0">
                <a:solidFill>
                  <a:schemeClr val="tx1"/>
                </a:solidFill>
                <a:latin typeface="Times New Roman" panose="02020603050405020304" pitchFamily="18" charset="0"/>
                <a:cs typeface="Times New Roman" panose="02020603050405020304" pitchFamily="18" charset="0"/>
              </a:rPr>
              <a:t> Khumalo</a:t>
            </a:r>
            <a:endParaRPr lang="en-IN" sz="1500" dirty="0">
              <a:solidFill>
                <a:schemeClr val="tx1"/>
              </a:solidFill>
              <a:latin typeface="Times New Roman" panose="02020603050405020304" pitchFamily="18" charset="0"/>
              <a:cs typeface="Times New Roman" panose="02020603050405020304" pitchFamily="18" charset="0"/>
            </a:endParaRPr>
          </a:p>
          <a:p>
            <a:pPr marL="0" lvl="0" indent="0" algn="ctr" rtl="0">
              <a:lnSpc>
                <a:spcPct val="150000"/>
              </a:lnSpc>
              <a:spcBef>
                <a:spcPts val="0"/>
              </a:spcBef>
              <a:spcAft>
                <a:spcPts val="0"/>
              </a:spcAft>
              <a:buNone/>
            </a:pPr>
            <a:endParaRPr dirty="0"/>
          </a:p>
        </p:txBody>
      </p:sp>
      <p:pic>
        <p:nvPicPr>
          <p:cNvPr id="87" name="Google Shape;87;p13"/>
          <p:cNvPicPr preferRelativeResize="0"/>
          <p:nvPr/>
        </p:nvPicPr>
        <p:blipFill>
          <a:blip r:embed="rId3">
            <a:alphaModFix/>
          </a:blip>
          <a:stretch>
            <a:fillRect/>
          </a:stretch>
        </p:blipFill>
        <p:spPr>
          <a:xfrm>
            <a:off x="515950" y="304800"/>
            <a:ext cx="2212401" cy="886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311700" y="127322"/>
            <a:ext cx="8520600" cy="729451"/>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dirty="0">
                <a:solidFill>
                  <a:srgbClr val="000000"/>
                </a:solidFill>
                <a:latin typeface="Times New Roman"/>
                <a:ea typeface="Times New Roman"/>
                <a:cs typeface="Times New Roman"/>
                <a:sym typeface="Times New Roman"/>
              </a:rPr>
              <a:t>Introduction</a:t>
            </a:r>
            <a:endParaRPr sz="2400" dirty="0">
              <a:latin typeface="Times New Roman"/>
              <a:ea typeface="Times New Roman"/>
              <a:cs typeface="Times New Roman"/>
              <a:sym typeface="Times New Roman"/>
            </a:endParaRPr>
          </a:p>
        </p:txBody>
      </p:sp>
      <p:sp>
        <p:nvSpPr>
          <p:cNvPr id="93" name="Google Shape;93;p14"/>
          <p:cNvSpPr txBox="1">
            <a:spLocks noGrp="1"/>
          </p:cNvSpPr>
          <p:nvPr>
            <p:ph type="body" idx="1"/>
          </p:nvPr>
        </p:nvSpPr>
        <p:spPr>
          <a:xfrm>
            <a:off x="311700" y="1093150"/>
            <a:ext cx="4532400" cy="3526500"/>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lgn="just">
              <a:lnSpc>
                <a:spcPct val="100000"/>
              </a:lnSpc>
            </a:pPr>
            <a:r>
              <a:rPr lang="en-IN" sz="1600" dirty="0">
                <a:latin typeface="Times New Roman" panose="02020603050405020304" pitchFamily="18" charset="0"/>
                <a:cs typeface="Times New Roman" panose="02020603050405020304" pitchFamily="18" charset="0"/>
              </a:rPr>
              <a:t>The current presentation will appraise the needs of the elderly with regard to health and social care services in the UK.</a:t>
            </a:r>
          </a:p>
          <a:p>
            <a:pPr lvl="0" algn="just">
              <a:lnSpc>
                <a:spcPct val="100000"/>
              </a:lnSpc>
            </a:pPr>
            <a:r>
              <a:rPr lang="en-IN" sz="1600" dirty="0">
                <a:latin typeface="Times New Roman" panose="02020603050405020304" pitchFamily="18" charset="0"/>
                <a:cs typeface="Times New Roman" panose="02020603050405020304" pitchFamily="18" charset="0"/>
              </a:rPr>
              <a:t>It will look at different ageing theories, policies, legislation, care provision, and new technologies.</a:t>
            </a:r>
          </a:p>
          <a:p>
            <a:pPr lvl="0" algn="just">
              <a:lnSpc>
                <a:spcPct val="100000"/>
              </a:lnSpc>
            </a:pPr>
            <a:r>
              <a:rPr lang="en-IN" sz="1600" dirty="0">
                <a:latin typeface="Times New Roman" panose="02020603050405020304" pitchFamily="18" charset="0"/>
                <a:cs typeface="Times New Roman" panose="02020603050405020304" pitchFamily="18" charset="0"/>
              </a:rPr>
              <a:t>It will consider the case study of smartwatch fall detection.</a:t>
            </a:r>
          </a:p>
          <a:p>
            <a:pPr lvl="0" algn="just">
              <a:lnSpc>
                <a:spcPct val="100000"/>
              </a:lnSpc>
            </a:pPr>
            <a:r>
              <a:rPr lang="en-IN" sz="1600" dirty="0">
                <a:latin typeface="Times New Roman" panose="02020603050405020304" pitchFamily="18" charset="0"/>
                <a:cs typeface="Times New Roman" panose="02020603050405020304" pitchFamily="18" charset="0"/>
              </a:rPr>
              <a:t>Moreover, this will also focus on Barts Health NHS Trust, which is an NHS trust based in London, England (</a:t>
            </a:r>
            <a:r>
              <a:rPr lang="en-IN" sz="1600" dirty="0">
                <a:latin typeface="Times New Roman" panose="02020603050405020304" pitchFamily="18" charset="0"/>
                <a:cs typeface="Times New Roman" panose="02020603050405020304" pitchFamily="18" charset="0"/>
                <a:hlinkClick r:id="rId5"/>
              </a:rPr>
              <a:t>nhs.uk</a:t>
            </a:r>
            <a:r>
              <a:rPr lang="en-IN" sz="1600" dirty="0">
                <a:latin typeface="Times New Roman" panose="02020603050405020304" pitchFamily="18" charset="0"/>
                <a:cs typeface="Times New Roman" panose="02020603050405020304" pitchFamily="18" charset="0"/>
              </a:rPr>
              <a:t>, 2025).</a:t>
            </a:r>
          </a:p>
          <a:p>
            <a:pPr lvl="0" algn="just">
              <a:lnSpc>
                <a:spcPct val="100000"/>
              </a:lnSpc>
            </a:pPr>
            <a:r>
              <a:rPr lang="en-IN" sz="1600" dirty="0">
                <a:latin typeface="Times New Roman" panose="02020603050405020304" pitchFamily="18" charset="0"/>
                <a:cs typeface="Times New Roman" panose="02020603050405020304" pitchFamily="18" charset="0"/>
              </a:rPr>
              <a:t>The presentation will also focus on the care, empowerment, and support needs of older adult people in the UK. </a:t>
            </a:r>
          </a:p>
        </p:txBody>
      </p:sp>
      <p:pic>
        <p:nvPicPr>
          <p:cNvPr id="2" name="Picture 1" descr="Barts Health NHS Trust hit with &quot;IT attack&quot; | Digital Health">
            <a:extLst>
              <a:ext uri="{FF2B5EF4-FFF2-40B4-BE49-F238E27FC236}">
                <a16:creationId xmlns:a16="http://schemas.microsoft.com/office/drawing/2014/main" id="{2C2CC753-4D2C-765E-3FF0-437DDDA51E11}"/>
              </a:ext>
            </a:extLst>
          </p:cNvPr>
          <p:cNvPicPr>
            <a:picLocks noChangeAspect="1"/>
          </p:cNvPicPr>
          <p:nvPr/>
        </p:nvPicPr>
        <p:blipFill>
          <a:blip r:embed="rId6"/>
          <a:stretch>
            <a:fillRect/>
          </a:stretch>
        </p:blipFill>
        <p:spPr>
          <a:xfrm>
            <a:off x="4961380" y="1386610"/>
            <a:ext cx="3986378" cy="2370279"/>
          </a:xfrm>
          <a:prstGeom prst="rect">
            <a:avLst/>
          </a:prstGeom>
        </p:spPr>
      </p:pic>
      <p:sp>
        <p:nvSpPr>
          <p:cNvPr id="3" name="TextBox 2">
            <a:extLst>
              <a:ext uri="{FF2B5EF4-FFF2-40B4-BE49-F238E27FC236}">
                <a16:creationId xmlns:a16="http://schemas.microsoft.com/office/drawing/2014/main" id="{FE23B18D-80A0-C03A-5EE9-63421CAAE63D}"/>
              </a:ext>
            </a:extLst>
          </p:cNvPr>
          <p:cNvSpPr txBox="1"/>
          <p:nvPr/>
        </p:nvSpPr>
        <p:spPr>
          <a:xfrm>
            <a:off x="6018835" y="3993266"/>
            <a:ext cx="2419109" cy="307777"/>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Source: NHS.UK, 2025)</a:t>
            </a:r>
            <a:endParaRPr lang="en-IN" b="1" dirty="0">
              <a:latin typeface="Times New Roman" panose="02020603050405020304" pitchFamily="18" charset="0"/>
              <a:cs typeface="Times New Roman" panose="02020603050405020304" pitchFamily="18" charset="0"/>
            </a:endParaRPr>
          </a:p>
        </p:txBody>
      </p:sp>
      <p:pic>
        <p:nvPicPr>
          <p:cNvPr id="6" name="Audio 5">
            <a:extLst>
              <a:ext uri="{FF2B5EF4-FFF2-40B4-BE49-F238E27FC236}">
                <a16:creationId xmlns:a16="http://schemas.microsoft.com/office/drawing/2014/main" id="{30C71F22-3B8F-1D17-5C3D-183F2BE94B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125"/>
    </mc:Choice>
    <mc:Fallback>
      <p:transition spd="slow" advTm="92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6"/>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6"/>
                                        </p:tgtEl>
                                      </p:cBhvr>
                                    </p:cmd>
                                  </p:childTnLst>
                                </p:cTn>
                              </p:par>
                            </p:childTnLst>
                          </p:cTn>
                        </p:par>
                        <p:par>
                          <p:cTn id="16" fill="hold">
                            <p:stCondLst>
                              <p:cond delay="0"/>
                            </p:stCondLst>
                            <p:childTnLst>
                              <p:par>
                                <p:cTn id="17" presetID="1" presetClass="mediacall" presetSubtype="0" fill="hold" nodeType="afterEffect">
                                  <p:stCondLst>
                                    <p:cond delay="0"/>
                                  </p:stCondLst>
                                  <p:childTnLst>
                                    <p:cmd type="call" cmd="playFrom(0.0)">
                                      <p:cBhvr>
                                        <p:cTn id="18"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dirty="0">
                <a:solidFill>
                  <a:srgbClr val="000000"/>
                </a:solidFill>
                <a:latin typeface="Times New Roman"/>
                <a:ea typeface="Times New Roman"/>
                <a:cs typeface="Times New Roman"/>
                <a:sym typeface="Times New Roman"/>
              </a:rPr>
              <a:t>Evaluation of Current Care and Support</a:t>
            </a:r>
            <a:endParaRPr sz="2400" dirty="0">
              <a:latin typeface="Times New Roman"/>
              <a:ea typeface="Times New Roman"/>
              <a:cs typeface="Times New Roman"/>
              <a:sym typeface="Times New Roman"/>
            </a:endParaRPr>
          </a:p>
        </p:txBody>
      </p:sp>
      <p:sp>
        <p:nvSpPr>
          <p:cNvPr id="100" name="Google Shape;100;p15"/>
          <p:cNvSpPr txBox="1">
            <a:spLocks noGrp="1"/>
          </p:cNvSpPr>
          <p:nvPr>
            <p:ph type="body" idx="1"/>
          </p:nvPr>
        </p:nvSpPr>
        <p:spPr>
          <a:xfrm>
            <a:off x="311699" y="1237718"/>
            <a:ext cx="4445495" cy="3496327"/>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rmAutofit/>
          </a:bodyPr>
          <a:lstStyle/>
          <a:p>
            <a:pPr lvl="0" algn="just"/>
            <a:r>
              <a:rPr lang="en-IN" sz="1600" dirty="0">
                <a:latin typeface="Times New Roman" panose="02020603050405020304" pitchFamily="18" charset="0"/>
                <a:cs typeface="Times New Roman" panose="02020603050405020304" pitchFamily="18" charset="0"/>
              </a:rPr>
              <a:t>The UK provision includes NHS provision, domiciliary care, residential care, reablement, and community provision (</a:t>
            </a:r>
            <a:r>
              <a:rPr lang="en-IN" sz="1600" dirty="0">
                <a:latin typeface="Times New Roman" panose="02020603050405020304" pitchFamily="18" charset="0"/>
                <a:cs typeface="Times New Roman" panose="02020603050405020304" pitchFamily="18" charset="0"/>
                <a:hlinkClick r:id="rId5"/>
              </a:rPr>
              <a:t>nhs.uk</a:t>
            </a:r>
            <a:r>
              <a:rPr lang="en-IN" sz="1600" dirty="0">
                <a:latin typeface="Times New Roman" panose="02020603050405020304" pitchFamily="18" charset="0"/>
                <a:cs typeface="Times New Roman" panose="02020603050405020304" pitchFamily="18" charset="0"/>
              </a:rPr>
              <a:t>, 2026).</a:t>
            </a:r>
          </a:p>
          <a:p>
            <a:pPr lvl="0" algn="just"/>
            <a:r>
              <a:rPr lang="en-IN" sz="1600" dirty="0">
                <a:latin typeface="Times New Roman" panose="02020603050405020304" pitchFamily="18" charset="0"/>
                <a:cs typeface="Times New Roman" panose="02020603050405020304" pitchFamily="18" charset="0"/>
              </a:rPr>
              <a:t>There is an increasing demand as people live longer; 625,000 were aged over 90 in the UK in 2024.</a:t>
            </a:r>
          </a:p>
          <a:p>
            <a:pPr lvl="0" algn="just"/>
            <a:r>
              <a:rPr lang="en-IN" sz="1600" dirty="0">
                <a:latin typeface="Times New Roman" panose="02020603050405020304" pitchFamily="18" charset="0"/>
                <a:cs typeface="Times New Roman" panose="02020603050405020304" pitchFamily="18" charset="0"/>
              </a:rPr>
              <a:t>Domiciliary care helps older people in their own homes and enables them to maintain their independence.</a:t>
            </a:r>
          </a:p>
          <a:p>
            <a:pPr lvl="0" algn="just"/>
            <a:r>
              <a:rPr lang="en-IN" sz="1600" dirty="0">
                <a:latin typeface="Times New Roman" panose="02020603050405020304" pitchFamily="18" charset="0"/>
                <a:cs typeface="Times New Roman" panose="02020603050405020304" pitchFamily="18" charset="0"/>
              </a:rPr>
              <a:t>Nevertheless, there may be a problem of shortages of workforce and long waiting lists.</a:t>
            </a:r>
          </a:p>
        </p:txBody>
      </p:sp>
      <p:pic>
        <p:nvPicPr>
          <p:cNvPr id="2" name="image4.png">
            <a:extLst>
              <a:ext uri="{FF2B5EF4-FFF2-40B4-BE49-F238E27FC236}">
                <a16:creationId xmlns:a16="http://schemas.microsoft.com/office/drawing/2014/main" id="{63E40570-3C30-8579-5B89-3D606B7AC8F2}"/>
              </a:ext>
            </a:extLst>
          </p:cNvPr>
          <p:cNvPicPr/>
          <p:nvPr/>
        </p:nvPicPr>
        <p:blipFill>
          <a:blip r:embed="rId6"/>
          <a:srcRect/>
          <a:stretch>
            <a:fillRect/>
          </a:stretch>
        </p:blipFill>
        <p:spPr>
          <a:xfrm>
            <a:off x="5257800" y="1248337"/>
            <a:ext cx="3353765" cy="2646825"/>
          </a:xfrm>
          <a:prstGeom prst="rect">
            <a:avLst/>
          </a:prstGeom>
          <a:ln/>
        </p:spPr>
      </p:pic>
      <p:sp>
        <p:nvSpPr>
          <p:cNvPr id="5" name="TextBox 4">
            <a:extLst>
              <a:ext uri="{FF2B5EF4-FFF2-40B4-BE49-F238E27FC236}">
                <a16:creationId xmlns:a16="http://schemas.microsoft.com/office/drawing/2014/main" id="{C5F42910-7929-4920-89B1-6C0938EADEE1}"/>
              </a:ext>
            </a:extLst>
          </p:cNvPr>
          <p:cNvSpPr txBox="1"/>
          <p:nvPr/>
        </p:nvSpPr>
        <p:spPr>
          <a:xfrm>
            <a:off x="5644513" y="4125699"/>
            <a:ext cx="2580338" cy="307777"/>
          </a:xfrm>
          <a:prstGeom prst="rect">
            <a:avLst/>
          </a:prstGeom>
          <a:noFill/>
        </p:spPr>
        <p:txBody>
          <a:bodyPr wrap="square">
            <a:spAutoFit/>
          </a:bodyPr>
          <a:lstStyle/>
          <a:p>
            <a:pPr algn="just">
              <a:lnSpc>
                <a:spcPct val="100000"/>
              </a:lnSpc>
              <a:buNone/>
            </a:pPr>
            <a:r>
              <a:rPr lang="en-IN" sz="14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(Source: </a:t>
            </a:r>
            <a:r>
              <a:rPr lang="en-IN" sz="14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Ons.gov.uk</a:t>
            </a:r>
            <a:r>
              <a:rPr lang="en-IN" sz="14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2025)</a:t>
            </a:r>
            <a:endParaRPr lang="en-IN" sz="1200" b="1"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7" name="Audio 6">
            <a:extLst>
              <a:ext uri="{FF2B5EF4-FFF2-40B4-BE49-F238E27FC236}">
                <a16:creationId xmlns:a16="http://schemas.microsoft.com/office/drawing/2014/main" id="{CA35C5F8-5FAA-2147-B1F2-FE04FFC40E2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040"/>
    </mc:Choice>
    <mc:Fallback>
      <p:transition spd="slow" advTm="64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7"/>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AA4BBF34-4E7E-7BA9-2616-104C18A412A5}"/>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589F3C8D-7403-BC29-7C39-6A163CD0D3B8}"/>
              </a:ext>
            </a:extLst>
          </p:cNvPr>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lvl="0" algn="ctr">
              <a:spcBef>
                <a:spcPts val="1000"/>
              </a:spcBef>
            </a:pPr>
            <a:r>
              <a:rPr lang="en" sz="2000" b="1" dirty="0">
                <a:solidFill>
                  <a:srgbClr val="000000"/>
                </a:solidFill>
                <a:latin typeface="Times New Roman" panose="02020603050405020304" pitchFamily="18" charset="0"/>
                <a:ea typeface="Times New Roman"/>
                <a:cs typeface="Times New Roman" panose="02020603050405020304" pitchFamily="18" charset="0"/>
                <a:sym typeface="Times New Roman"/>
              </a:rPr>
              <a:t>Evaluation of Current Care and Support </a:t>
            </a:r>
            <a:r>
              <a:rPr lang="en-IN" sz="2000" b="1" dirty="0">
                <a:latin typeface="Times New Roman" panose="02020603050405020304" pitchFamily="18" charset="0"/>
                <a:cs typeface="Times New Roman" panose="02020603050405020304" pitchFamily="18" charset="0"/>
              </a:rPr>
              <a:t>(Continued) </a:t>
            </a:r>
            <a:endParaRPr sz="2000" dirty="0">
              <a:latin typeface="Times New Roman" panose="02020603050405020304" pitchFamily="18" charset="0"/>
              <a:ea typeface="Times New Roman"/>
              <a:cs typeface="Times New Roman" panose="02020603050405020304" pitchFamily="18" charset="0"/>
              <a:sym typeface="Times New Roman"/>
            </a:endParaRPr>
          </a:p>
        </p:txBody>
      </p:sp>
      <p:sp>
        <p:nvSpPr>
          <p:cNvPr id="100" name="Google Shape;100;p15">
            <a:extLst>
              <a:ext uri="{FF2B5EF4-FFF2-40B4-BE49-F238E27FC236}">
                <a16:creationId xmlns:a16="http://schemas.microsoft.com/office/drawing/2014/main" id="{020BE0D6-D0C6-3EA9-4D29-16996710CB3E}"/>
              </a:ext>
            </a:extLst>
          </p:cNvPr>
          <p:cNvSpPr txBox="1">
            <a:spLocks noGrp="1"/>
          </p:cNvSpPr>
          <p:nvPr>
            <p:ph type="body" idx="1"/>
          </p:nvPr>
        </p:nvSpPr>
        <p:spPr>
          <a:xfrm>
            <a:off x="311699" y="1237718"/>
            <a:ext cx="4445495" cy="3496327"/>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lgn="just"/>
            <a:r>
              <a:rPr lang="en-IN" sz="1600" dirty="0">
                <a:latin typeface="Times New Roman" panose="02020603050405020304" pitchFamily="18" charset="0"/>
                <a:cs typeface="Times New Roman" panose="02020603050405020304" pitchFamily="18" charset="0"/>
              </a:rPr>
              <a:t>Residential care offers round-the-clock supervision, but a lack of capacity can limit choice for seniors.</a:t>
            </a:r>
          </a:p>
          <a:p>
            <a:pPr lvl="0" algn="just"/>
            <a:r>
              <a:rPr lang="en-IN" sz="1600" dirty="0">
                <a:latin typeface="Times New Roman" panose="02020603050405020304" pitchFamily="18" charset="0"/>
                <a:cs typeface="Times New Roman" panose="02020603050405020304" pitchFamily="18" charset="0"/>
              </a:rPr>
              <a:t>London has 3,000 care home beds for 100,000 population above 65 years old, and 87 percent of the beds are occupied (gov.uk, 2025).</a:t>
            </a:r>
          </a:p>
          <a:p>
            <a:pPr lvl="0" algn="just"/>
            <a:r>
              <a:rPr lang="en-IN" sz="1600" dirty="0">
                <a:latin typeface="Times New Roman" panose="02020603050405020304" pitchFamily="18" charset="0"/>
                <a:cs typeface="Times New Roman" panose="02020603050405020304" pitchFamily="18" charset="0"/>
              </a:rPr>
              <a:t>Staffing issues may impact continuity, quality, and opportunities to maintain abilities.</a:t>
            </a:r>
          </a:p>
          <a:p>
            <a:pPr lvl="0" algn="just"/>
            <a:r>
              <a:rPr lang="en-IN" sz="1600" dirty="0">
                <a:latin typeface="Times New Roman" panose="02020603050405020304" pitchFamily="18" charset="0"/>
                <a:cs typeface="Times New Roman" panose="02020603050405020304" pitchFamily="18" charset="0"/>
              </a:rPr>
              <a:t>Reablement and person-centred services at home improve independence, although access is unequal.</a:t>
            </a:r>
          </a:p>
        </p:txBody>
      </p:sp>
      <p:sp>
        <p:nvSpPr>
          <p:cNvPr id="5" name="TextBox 4">
            <a:extLst>
              <a:ext uri="{FF2B5EF4-FFF2-40B4-BE49-F238E27FC236}">
                <a16:creationId xmlns:a16="http://schemas.microsoft.com/office/drawing/2014/main" id="{0DE3B2C2-1D47-7E8C-86B9-D7E8245B0EEA}"/>
              </a:ext>
            </a:extLst>
          </p:cNvPr>
          <p:cNvSpPr txBox="1"/>
          <p:nvPr/>
        </p:nvSpPr>
        <p:spPr>
          <a:xfrm>
            <a:off x="5644513" y="4125699"/>
            <a:ext cx="2580338" cy="307777"/>
          </a:xfrm>
          <a:prstGeom prst="rect">
            <a:avLst/>
          </a:prstGeom>
          <a:noFill/>
        </p:spPr>
        <p:txBody>
          <a:bodyPr wrap="square">
            <a:spAutoFit/>
          </a:bodyPr>
          <a:lstStyle/>
          <a:p>
            <a:r>
              <a:rPr lang="en-IN" b="1" dirty="0">
                <a:solidFill>
                  <a:schemeClr val="tx1"/>
                </a:solidFill>
                <a:latin typeface="Times New Roman" panose="02020603050405020304" pitchFamily="18" charset="0"/>
                <a:cs typeface="Times New Roman" panose="02020603050405020304" pitchFamily="18" charset="0"/>
              </a:rPr>
              <a:t>(Source: </a:t>
            </a:r>
            <a:r>
              <a:rPr lang="en-IN" b="1"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Cqc.org.uk</a:t>
            </a:r>
            <a:r>
              <a:rPr lang="en-IN" b="1" dirty="0">
                <a:solidFill>
                  <a:schemeClr val="tx1"/>
                </a:solidFill>
                <a:latin typeface="Times New Roman" panose="02020603050405020304" pitchFamily="18" charset="0"/>
                <a:cs typeface="Times New Roman" panose="02020603050405020304" pitchFamily="18" charset="0"/>
              </a:rPr>
              <a:t>, 2024)</a:t>
            </a:r>
          </a:p>
        </p:txBody>
      </p:sp>
      <p:pic>
        <p:nvPicPr>
          <p:cNvPr id="3" name="image1.png">
            <a:extLst>
              <a:ext uri="{FF2B5EF4-FFF2-40B4-BE49-F238E27FC236}">
                <a16:creationId xmlns:a16="http://schemas.microsoft.com/office/drawing/2014/main" id="{B55C62AB-1091-96EA-62CD-A300D89360C4}"/>
              </a:ext>
            </a:extLst>
          </p:cNvPr>
          <p:cNvPicPr/>
          <p:nvPr/>
        </p:nvPicPr>
        <p:blipFill>
          <a:blip r:embed="rId6"/>
          <a:srcRect/>
          <a:stretch>
            <a:fillRect/>
          </a:stretch>
        </p:blipFill>
        <p:spPr>
          <a:xfrm>
            <a:off x="4962445" y="1756785"/>
            <a:ext cx="3706993" cy="2190184"/>
          </a:xfrm>
          <a:prstGeom prst="rect">
            <a:avLst/>
          </a:prstGeom>
          <a:ln/>
        </p:spPr>
      </p:pic>
      <p:pic>
        <p:nvPicPr>
          <p:cNvPr id="6" name="Audio 5">
            <a:extLst>
              <a:ext uri="{FF2B5EF4-FFF2-40B4-BE49-F238E27FC236}">
                <a16:creationId xmlns:a16="http://schemas.microsoft.com/office/drawing/2014/main" id="{49A4BA43-606C-7D82-7293-56D4BAAAB91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229099568"/>
      </p:ext>
    </p:extLst>
  </p:cSld>
  <p:clrMapOvr>
    <a:masterClrMapping/>
  </p:clrMapOvr>
  <mc:AlternateContent xmlns:mc="http://schemas.openxmlformats.org/markup-compatibility/2006">
    <mc:Choice xmlns:p14="http://schemas.microsoft.com/office/powerpoint/2010/main" Requires="p14">
      <p:transition spd="slow" p14:dur="2000" advTm="65028"/>
    </mc:Choice>
    <mc:Fallback>
      <p:transition spd="slow" advTm="65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65B2026F-4836-78FF-ACCD-97B3E8701367}"/>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D5EDFAD8-1D1F-A2FF-1EC3-491FDCF71AE8}"/>
              </a:ext>
            </a:extLst>
          </p:cNvPr>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lvl="0" algn="ctr">
              <a:spcBef>
                <a:spcPts val="1000"/>
              </a:spcBef>
            </a:pPr>
            <a:r>
              <a:rPr lang="en-IN" sz="2000" b="1" dirty="0">
                <a:latin typeface="Times New Roman" panose="02020603050405020304" pitchFamily="18" charset="0"/>
                <a:cs typeface="Times New Roman" panose="02020603050405020304" pitchFamily="18" charset="0"/>
              </a:rPr>
              <a:t>Theories of Ageing </a:t>
            </a:r>
            <a:endParaRPr sz="2000" dirty="0">
              <a:latin typeface="Times New Roman" panose="02020603050405020304" pitchFamily="18" charset="0"/>
              <a:ea typeface="Times New Roman"/>
              <a:cs typeface="Times New Roman" panose="02020603050405020304" pitchFamily="18" charset="0"/>
              <a:sym typeface="Times New Roman"/>
            </a:endParaRPr>
          </a:p>
        </p:txBody>
      </p:sp>
      <p:sp>
        <p:nvSpPr>
          <p:cNvPr id="100" name="Google Shape;100;p15">
            <a:extLst>
              <a:ext uri="{FF2B5EF4-FFF2-40B4-BE49-F238E27FC236}">
                <a16:creationId xmlns:a16="http://schemas.microsoft.com/office/drawing/2014/main" id="{FC974070-6098-E77B-44AF-FD41E4E2E8D2}"/>
              </a:ext>
            </a:extLst>
          </p:cNvPr>
          <p:cNvSpPr txBox="1">
            <a:spLocks noGrp="1"/>
          </p:cNvSpPr>
          <p:nvPr>
            <p:ph type="body" idx="1"/>
          </p:nvPr>
        </p:nvSpPr>
        <p:spPr>
          <a:xfrm>
            <a:off x="311699" y="1237718"/>
            <a:ext cx="4445495" cy="3496327"/>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lgn="just"/>
            <a:r>
              <a:rPr lang="en-IN" sz="1600" dirty="0">
                <a:latin typeface="Times New Roman" panose="02020603050405020304" pitchFamily="18" charset="0"/>
                <a:cs typeface="Times New Roman" panose="02020603050405020304" pitchFamily="18" charset="0"/>
              </a:rPr>
              <a:t>The Activity Theory contends that social, physical, and psychological activities sustain well-being during old age (</a:t>
            </a:r>
            <a:r>
              <a:rPr lang="en-IN" sz="1600" dirty="0" err="1">
                <a:latin typeface="Times New Roman" panose="02020603050405020304" pitchFamily="18" charset="0"/>
                <a:cs typeface="Times New Roman" panose="02020603050405020304" pitchFamily="18" charset="0"/>
              </a:rPr>
              <a:t>Menassa</a:t>
            </a:r>
            <a:r>
              <a:rPr lang="en-IN" sz="1600" dirty="0">
                <a:latin typeface="Times New Roman" panose="02020603050405020304" pitchFamily="18" charset="0"/>
                <a:cs typeface="Times New Roman" panose="02020603050405020304" pitchFamily="18" charset="0"/>
              </a:rPr>
              <a:t>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2023).</a:t>
            </a:r>
          </a:p>
          <a:p>
            <a:pPr lvl="0" algn="just"/>
            <a:r>
              <a:rPr lang="en-IN" sz="1600" dirty="0">
                <a:latin typeface="Times New Roman" panose="02020603050405020304" pitchFamily="18" charset="0"/>
                <a:cs typeface="Times New Roman" panose="02020603050405020304" pitchFamily="18" charset="0"/>
              </a:rPr>
              <a:t>The Disengagement Theory states that ageing involves gradual disengagement from the roles and obligations in society.</a:t>
            </a:r>
          </a:p>
          <a:p>
            <a:pPr lvl="0" algn="just"/>
            <a:r>
              <a:rPr lang="en-IN" sz="1600" dirty="0">
                <a:latin typeface="Times New Roman" panose="02020603050405020304" pitchFamily="18" charset="0"/>
                <a:cs typeface="Times New Roman" panose="02020603050405020304" pitchFamily="18" charset="0"/>
              </a:rPr>
              <a:t>Activity care can ensure independence, but it may neglect frailty, sickness or preferences.</a:t>
            </a:r>
          </a:p>
          <a:p>
            <a:pPr lvl="0" algn="just"/>
            <a:r>
              <a:rPr lang="en-IN" sz="1600" dirty="0">
                <a:latin typeface="Times New Roman" panose="02020603050405020304" pitchFamily="18" charset="0"/>
                <a:cs typeface="Times New Roman" panose="02020603050405020304" pitchFamily="18" charset="0"/>
              </a:rPr>
              <a:t>Disengagement explains the change in role, but its implementation may lead to ageism.</a:t>
            </a:r>
          </a:p>
        </p:txBody>
      </p:sp>
      <p:sp>
        <p:nvSpPr>
          <p:cNvPr id="5" name="TextBox 4">
            <a:extLst>
              <a:ext uri="{FF2B5EF4-FFF2-40B4-BE49-F238E27FC236}">
                <a16:creationId xmlns:a16="http://schemas.microsoft.com/office/drawing/2014/main" id="{E9AA2D73-A1C1-6FAF-2115-AFA4DDCED7EA}"/>
              </a:ext>
            </a:extLst>
          </p:cNvPr>
          <p:cNvSpPr txBox="1"/>
          <p:nvPr/>
        </p:nvSpPr>
        <p:spPr>
          <a:xfrm>
            <a:off x="5644513" y="4125699"/>
            <a:ext cx="2580338" cy="523220"/>
          </a:xfrm>
          <a:prstGeom prst="rect">
            <a:avLst/>
          </a:prstGeom>
          <a:noFill/>
        </p:spPr>
        <p:txBody>
          <a:bodyPr wrap="square">
            <a:spAutoFit/>
          </a:bodyPr>
          <a:lstStyle/>
          <a:p>
            <a:pPr algn="ctr"/>
            <a:r>
              <a:rPr lang="en-IN" b="1" dirty="0">
                <a:solidFill>
                  <a:schemeClr val="tx1"/>
                </a:solidFill>
                <a:latin typeface="Times New Roman" panose="02020603050405020304" pitchFamily="18" charset="0"/>
                <a:cs typeface="Times New Roman" panose="02020603050405020304" pitchFamily="18" charset="0"/>
              </a:rPr>
              <a:t>(Source: </a:t>
            </a:r>
            <a:r>
              <a:rPr lang="en-IN" b="1" dirty="0">
                <a:latin typeface="Times New Roman" panose="02020603050405020304" pitchFamily="18" charset="0"/>
                <a:cs typeface="Times New Roman" panose="02020603050405020304" pitchFamily="18" charset="0"/>
              </a:rPr>
              <a:t>Payson and Aitken, 2019</a:t>
            </a:r>
            <a:r>
              <a:rPr lang="en-IN" b="1" dirty="0">
                <a:solidFill>
                  <a:schemeClr val="tx1"/>
                </a:solidFill>
                <a:latin typeface="Times New Roman" panose="02020603050405020304" pitchFamily="18" charset="0"/>
                <a:cs typeface="Times New Roman" panose="02020603050405020304" pitchFamily="18" charset="0"/>
              </a:rPr>
              <a:t>)</a:t>
            </a:r>
          </a:p>
        </p:txBody>
      </p:sp>
      <p:pic>
        <p:nvPicPr>
          <p:cNvPr id="2" name="image2.png">
            <a:extLst>
              <a:ext uri="{FF2B5EF4-FFF2-40B4-BE49-F238E27FC236}">
                <a16:creationId xmlns:a16="http://schemas.microsoft.com/office/drawing/2014/main" id="{B127AFF4-8229-0EF2-CB13-D09733D49F66}"/>
              </a:ext>
            </a:extLst>
          </p:cNvPr>
          <p:cNvPicPr/>
          <p:nvPr/>
        </p:nvPicPr>
        <p:blipFill>
          <a:blip r:embed="rId5"/>
          <a:srcRect/>
          <a:stretch>
            <a:fillRect/>
          </a:stretch>
        </p:blipFill>
        <p:spPr>
          <a:xfrm>
            <a:off x="4889670" y="1646981"/>
            <a:ext cx="4090023" cy="2265262"/>
          </a:xfrm>
          <a:prstGeom prst="rect">
            <a:avLst/>
          </a:prstGeom>
          <a:ln/>
        </p:spPr>
      </p:pic>
      <p:pic>
        <p:nvPicPr>
          <p:cNvPr id="6" name="Audio 5">
            <a:extLst>
              <a:ext uri="{FF2B5EF4-FFF2-40B4-BE49-F238E27FC236}">
                <a16:creationId xmlns:a16="http://schemas.microsoft.com/office/drawing/2014/main" id="{1144CC96-F167-671E-984C-E186E16120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4199786154"/>
      </p:ext>
    </p:extLst>
  </p:cSld>
  <p:clrMapOvr>
    <a:masterClrMapping/>
  </p:clrMapOvr>
  <mc:AlternateContent xmlns:mc="http://schemas.openxmlformats.org/markup-compatibility/2006">
    <mc:Choice xmlns:p14="http://schemas.microsoft.com/office/powerpoint/2010/main" Requires="p14">
      <p:transition spd="slow" p14:dur="2000" advTm="57047"/>
    </mc:Choice>
    <mc:Fallback>
      <p:transition spd="slow" advTm="57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2DAE78E8-9482-36A0-565B-756A38AC9B27}"/>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908E3EBD-B42B-B828-4537-A2D1D86957FA}"/>
              </a:ext>
            </a:extLst>
          </p:cNvPr>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lvl="0" algn="ctr">
              <a:spcBef>
                <a:spcPts val="1000"/>
              </a:spcBef>
            </a:pPr>
            <a:r>
              <a:rPr lang="en-IN" sz="2000" b="1" dirty="0">
                <a:latin typeface="Times New Roman" panose="02020603050405020304" pitchFamily="18" charset="0"/>
                <a:cs typeface="Times New Roman" panose="02020603050405020304" pitchFamily="18" charset="0"/>
              </a:rPr>
              <a:t>Theories of Ageing (Continued) </a:t>
            </a:r>
            <a:endParaRPr sz="2000" dirty="0">
              <a:latin typeface="Times New Roman" panose="02020603050405020304" pitchFamily="18" charset="0"/>
              <a:ea typeface="Times New Roman"/>
              <a:cs typeface="Times New Roman" panose="02020603050405020304" pitchFamily="18" charset="0"/>
              <a:sym typeface="Times New Roman"/>
            </a:endParaRPr>
          </a:p>
        </p:txBody>
      </p:sp>
      <p:sp>
        <p:nvSpPr>
          <p:cNvPr id="100" name="Google Shape;100;p15">
            <a:extLst>
              <a:ext uri="{FF2B5EF4-FFF2-40B4-BE49-F238E27FC236}">
                <a16:creationId xmlns:a16="http://schemas.microsoft.com/office/drawing/2014/main" id="{E1189032-1300-7256-4A89-1234A9A0E0D5}"/>
              </a:ext>
            </a:extLst>
          </p:cNvPr>
          <p:cNvSpPr txBox="1">
            <a:spLocks noGrp="1"/>
          </p:cNvSpPr>
          <p:nvPr>
            <p:ph type="body" idx="1"/>
          </p:nvPr>
        </p:nvSpPr>
        <p:spPr>
          <a:xfrm>
            <a:off x="311699" y="1017800"/>
            <a:ext cx="4804311" cy="3716245"/>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lgn="just"/>
            <a:r>
              <a:rPr lang="en-IN" sz="1600" dirty="0">
                <a:latin typeface="Times New Roman" panose="02020603050405020304" pitchFamily="18" charset="0"/>
                <a:cs typeface="Times New Roman" panose="02020603050405020304" pitchFamily="18" charset="0"/>
              </a:rPr>
              <a:t>Continuity Theory suggests that older adults are able to sustain wellness through continuity of familiar identities, routine, relationships, and lifestyles (Toki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2023).</a:t>
            </a:r>
          </a:p>
          <a:p>
            <a:pPr lvl="0" algn="just"/>
            <a:r>
              <a:rPr lang="en-IN" sz="1600" dirty="0">
                <a:latin typeface="Times New Roman" panose="02020603050405020304" pitchFamily="18" charset="0"/>
                <a:cs typeface="Times New Roman" panose="02020603050405020304" pitchFamily="18" charset="0"/>
              </a:rPr>
              <a:t>In a person-centred approach, familiar routines can help build up a sense of confidence and security.</a:t>
            </a:r>
          </a:p>
          <a:p>
            <a:pPr lvl="0" algn="just"/>
            <a:r>
              <a:rPr lang="en-IN" sz="1600" dirty="0">
                <a:latin typeface="Times New Roman" panose="02020603050405020304" pitchFamily="18" charset="0"/>
                <a:cs typeface="Times New Roman" panose="02020603050405020304" pitchFamily="18" charset="0"/>
              </a:rPr>
              <a:t>Technology such as monitoring using smartwatches can help achieve independence without having older people move out of familiar surroundings.</a:t>
            </a:r>
          </a:p>
          <a:p>
            <a:pPr lvl="0" algn="just"/>
            <a:r>
              <a:rPr lang="en-IN" sz="1600" dirty="0">
                <a:latin typeface="Times New Roman" panose="02020603050405020304" pitchFamily="18" charset="0"/>
                <a:cs typeface="Times New Roman" panose="02020603050405020304" pitchFamily="18" charset="0"/>
              </a:rPr>
              <a:t>However, continuity is likely to be challenging when health declines or relocation occurs.</a:t>
            </a:r>
          </a:p>
        </p:txBody>
      </p:sp>
      <p:sp>
        <p:nvSpPr>
          <p:cNvPr id="5" name="TextBox 4">
            <a:extLst>
              <a:ext uri="{FF2B5EF4-FFF2-40B4-BE49-F238E27FC236}">
                <a16:creationId xmlns:a16="http://schemas.microsoft.com/office/drawing/2014/main" id="{19F9673F-E37A-EFB9-18EF-8447B66D20A9}"/>
              </a:ext>
            </a:extLst>
          </p:cNvPr>
          <p:cNvSpPr txBox="1"/>
          <p:nvPr/>
        </p:nvSpPr>
        <p:spPr>
          <a:xfrm>
            <a:off x="5644513" y="4125699"/>
            <a:ext cx="2580338" cy="307777"/>
          </a:xfrm>
          <a:prstGeom prst="rect">
            <a:avLst/>
          </a:prstGeom>
          <a:noFill/>
        </p:spPr>
        <p:txBody>
          <a:bodyPr wrap="square">
            <a:spAutoFit/>
          </a:bodyPr>
          <a:lstStyle/>
          <a:p>
            <a:pPr algn="ctr"/>
            <a:r>
              <a:rPr lang="en-IN" b="1" dirty="0">
                <a:latin typeface="Times New Roman" panose="02020603050405020304" pitchFamily="18" charset="0"/>
                <a:cs typeface="Times New Roman" panose="02020603050405020304" pitchFamily="18" charset="0"/>
              </a:rPr>
              <a:t>(Source: Lu </a:t>
            </a:r>
            <a:r>
              <a:rPr lang="en-IN" b="1" i="1" dirty="0">
                <a:latin typeface="Times New Roman" panose="02020603050405020304" pitchFamily="18" charset="0"/>
                <a:cs typeface="Times New Roman" panose="02020603050405020304" pitchFamily="18" charset="0"/>
              </a:rPr>
              <a:t>et al</a:t>
            </a:r>
            <a:r>
              <a:rPr lang="en-IN" b="1" dirty="0">
                <a:latin typeface="Times New Roman" panose="02020603050405020304" pitchFamily="18" charset="0"/>
                <a:cs typeface="Times New Roman" panose="02020603050405020304" pitchFamily="18" charset="0"/>
              </a:rPr>
              <a:t>., 2022)</a:t>
            </a:r>
          </a:p>
        </p:txBody>
      </p:sp>
      <p:pic>
        <p:nvPicPr>
          <p:cNvPr id="3" name="image3.png">
            <a:extLst>
              <a:ext uri="{FF2B5EF4-FFF2-40B4-BE49-F238E27FC236}">
                <a16:creationId xmlns:a16="http://schemas.microsoft.com/office/drawing/2014/main" id="{30C7CE40-4A71-5CD9-C17A-E2249B1F01BF}"/>
              </a:ext>
            </a:extLst>
          </p:cNvPr>
          <p:cNvPicPr/>
          <p:nvPr/>
        </p:nvPicPr>
        <p:blipFill>
          <a:blip r:embed="rId5"/>
          <a:srcRect/>
          <a:stretch>
            <a:fillRect/>
          </a:stretch>
        </p:blipFill>
        <p:spPr>
          <a:xfrm>
            <a:off x="5253506" y="1720770"/>
            <a:ext cx="3693724" cy="1728486"/>
          </a:xfrm>
          <a:prstGeom prst="rect">
            <a:avLst/>
          </a:prstGeom>
          <a:ln/>
        </p:spPr>
      </p:pic>
      <p:pic>
        <p:nvPicPr>
          <p:cNvPr id="8" name="Audio 7">
            <a:extLst>
              <a:ext uri="{FF2B5EF4-FFF2-40B4-BE49-F238E27FC236}">
                <a16:creationId xmlns:a16="http://schemas.microsoft.com/office/drawing/2014/main" id="{51B3B583-EE25-3005-CF74-F50F2DC891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511776473"/>
      </p:ext>
    </p:extLst>
  </p:cSld>
  <p:clrMapOvr>
    <a:masterClrMapping/>
  </p:clrMapOvr>
  <mc:AlternateContent xmlns:mc="http://schemas.openxmlformats.org/markup-compatibility/2006">
    <mc:Choice xmlns:p14="http://schemas.microsoft.com/office/powerpoint/2010/main" Requires="p14">
      <p:transition spd="slow" p14:dur="2000" advTm="63047"/>
    </mc:Choice>
    <mc:Fallback>
      <p:transition spd="slow" advTm="63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D94EDA69-87C3-6A48-679E-EE063A68DFA6}"/>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6645C266-391D-E7B4-36F2-B6C9C74C5C42}"/>
              </a:ext>
            </a:extLst>
          </p:cNvPr>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lvl="0" algn="ctr">
              <a:spcBef>
                <a:spcPts val="1000"/>
              </a:spcBef>
            </a:pPr>
            <a:r>
              <a:rPr lang="en-IN" sz="2000" b="1" dirty="0">
                <a:latin typeface="Times New Roman" panose="02020603050405020304" pitchFamily="18" charset="0"/>
                <a:cs typeface="Times New Roman" panose="02020603050405020304" pitchFamily="18" charset="0"/>
              </a:rPr>
              <a:t>Policy and Legislation </a:t>
            </a:r>
            <a:endParaRPr sz="1400" dirty="0">
              <a:latin typeface="Times New Roman" panose="02020603050405020304" pitchFamily="18" charset="0"/>
              <a:ea typeface="Times New Roman"/>
              <a:cs typeface="Times New Roman" panose="02020603050405020304" pitchFamily="18" charset="0"/>
              <a:sym typeface="Times New Roman"/>
            </a:endParaRPr>
          </a:p>
        </p:txBody>
      </p:sp>
      <p:sp>
        <p:nvSpPr>
          <p:cNvPr id="100" name="Google Shape;100;p15">
            <a:extLst>
              <a:ext uri="{FF2B5EF4-FFF2-40B4-BE49-F238E27FC236}">
                <a16:creationId xmlns:a16="http://schemas.microsoft.com/office/drawing/2014/main" id="{5D092547-FF5A-87AF-EC3E-A6E058AB5DE9}"/>
              </a:ext>
            </a:extLst>
          </p:cNvPr>
          <p:cNvSpPr txBox="1">
            <a:spLocks noGrp="1"/>
          </p:cNvSpPr>
          <p:nvPr>
            <p:ph type="body" idx="1"/>
          </p:nvPr>
        </p:nvSpPr>
        <p:spPr>
          <a:xfrm>
            <a:off x="311699" y="1017800"/>
            <a:ext cx="4804311" cy="3716245"/>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t" anchorCtr="0">
            <a:noAutofit/>
          </a:bodyPr>
          <a:lstStyle/>
          <a:p>
            <a:pPr lvl="0" algn="just"/>
            <a:r>
              <a:rPr lang="en-IN" sz="1600" dirty="0">
                <a:latin typeface="Times New Roman" panose="02020603050405020304" pitchFamily="18" charset="0"/>
                <a:cs typeface="Times New Roman" panose="02020603050405020304" pitchFamily="18" charset="0"/>
              </a:rPr>
              <a:t>The Care Act 2014 promotes wellbeing, personalisation, prevention, and involvement of individuals in decision-making for care (Olaison. and Donnelly, 2022).</a:t>
            </a:r>
          </a:p>
          <a:p>
            <a:pPr lvl="0" algn="just"/>
            <a:r>
              <a:rPr lang="en-IN" sz="1600" dirty="0">
                <a:latin typeface="Times New Roman" panose="02020603050405020304" pitchFamily="18" charset="0"/>
                <a:cs typeface="Times New Roman" panose="02020603050405020304" pitchFamily="18" charset="0"/>
              </a:rPr>
              <a:t>Older adults are protected against age discrimination according to the Equality Act 2010 and are provided with equal access to services.</a:t>
            </a:r>
          </a:p>
          <a:p>
            <a:pPr lvl="0" algn="just"/>
            <a:r>
              <a:rPr lang="en-IN" sz="1600" dirty="0">
                <a:latin typeface="Times New Roman" panose="02020603050405020304" pitchFamily="18" charset="0"/>
                <a:cs typeface="Times New Roman" panose="02020603050405020304" pitchFamily="18" charset="0"/>
              </a:rPr>
              <a:t>The models facilitate the enhancement of rights and person-</a:t>
            </a:r>
            <a:r>
              <a:rPr lang="en-IN" sz="1600" dirty="0" err="1">
                <a:latin typeface="Times New Roman" panose="02020603050405020304" pitchFamily="18" charset="0"/>
                <a:cs typeface="Times New Roman" panose="02020603050405020304" pitchFamily="18" charset="0"/>
              </a:rPr>
              <a:t>centered</a:t>
            </a:r>
            <a:r>
              <a:rPr lang="en-IN" sz="1600" dirty="0">
                <a:latin typeface="Times New Roman" panose="02020603050405020304" pitchFamily="18" charset="0"/>
                <a:cs typeface="Times New Roman" panose="02020603050405020304" pitchFamily="18" charset="0"/>
              </a:rPr>
              <a:t> approaches.</a:t>
            </a:r>
          </a:p>
          <a:p>
            <a:pPr lvl="0" algn="just"/>
            <a:r>
              <a:rPr lang="en-IN" sz="1600" dirty="0">
                <a:latin typeface="Times New Roman" panose="02020603050405020304" pitchFamily="18" charset="0"/>
                <a:cs typeface="Times New Roman" panose="02020603050405020304" pitchFamily="18" charset="0"/>
              </a:rPr>
              <a:t>However, there is one disadvantage, which lies in the lack of resources and unequal access to services.</a:t>
            </a:r>
          </a:p>
        </p:txBody>
      </p:sp>
      <p:pic>
        <p:nvPicPr>
          <p:cNvPr id="6" name="Picture 5">
            <a:extLst>
              <a:ext uri="{FF2B5EF4-FFF2-40B4-BE49-F238E27FC236}">
                <a16:creationId xmlns:a16="http://schemas.microsoft.com/office/drawing/2014/main" id="{728EE9C6-FCFB-C246-619E-C07EBF103CEC}"/>
              </a:ext>
            </a:extLst>
          </p:cNvPr>
          <p:cNvPicPr>
            <a:picLocks noChangeAspect="1"/>
          </p:cNvPicPr>
          <p:nvPr/>
        </p:nvPicPr>
        <p:blipFill>
          <a:blip r:embed="rId5"/>
          <a:stretch>
            <a:fillRect/>
          </a:stretch>
        </p:blipFill>
        <p:spPr>
          <a:xfrm>
            <a:off x="5334946" y="1261584"/>
            <a:ext cx="3497354" cy="3122637"/>
          </a:xfrm>
          <a:prstGeom prst="rect">
            <a:avLst/>
          </a:prstGeom>
        </p:spPr>
      </p:pic>
      <p:pic>
        <p:nvPicPr>
          <p:cNvPr id="4" name="Audio 3">
            <a:extLst>
              <a:ext uri="{FF2B5EF4-FFF2-40B4-BE49-F238E27FC236}">
                <a16:creationId xmlns:a16="http://schemas.microsoft.com/office/drawing/2014/main" id="{1FB010FD-027E-A9BF-63AE-35A40DA1D7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018037135"/>
      </p:ext>
    </p:extLst>
  </p:cSld>
  <p:clrMapOvr>
    <a:masterClrMapping/>
  </p:clrMapOvr>
  <mc:AlternateContent xmlns:mc="http://schemas.openxmlformats.org/markup-compatibility/2006">
    <mc:Choice xmlns:p14="http://schemas.microsoft.com/office/powerpoint/2010/main" Requires="p14">
      <p:transition spd="slow" p14:dur="2000" advTm="65887"/>
    </mc:Choice>
    <mc:Fallback>
      <p:transition spd="slow" advTm="65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AF49E251-D1C4-5F70-7D23-DA6184B737BB}"/>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0D6A72E9-7417-92D3-5C55-C8453584F235}"/>
              </a:ext>
            </a:extLst>
          </p:cNvPr>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lvl="0" algn="ctr">
              <a:spcBef>
                <a:spcPts val="1000"/>
              </a:spcBef>
            </a:pPr>
            <a:r>
              <a:rPr lang="en-IN" sz="2000" b="1" dirty="0">
                <a:latin typeface="Times New Roman" panose="02020603050405020304" pitchFamily="18" charset="0"/>
                <a:cs typeface="Times New Roman" panose="02020603050405020304" pitchFamily="18" charset="0"/>
              </a:rPr>
              <a:t>Policy and Legislation (Continued) </a:t>
            </a:r>
            <a:endParaRPr sz="1400" dirty="0">
              <a:latin typeface="Times New Roman" panose="02020603050405020304" pitchFamily="18" charset="0"/>
              <a:ea typeface="Times New Roman"/>
              <a:cs typeface="Times New Roman" panose="02020603050405020304" pitchFamily="18" charset="0"/>
              <a:sym typeface="Times New Roman"/>
            </a:endParaRPr>
          </a:p>
        </p:txBody>
      </p:sp>
      <p:graphicFrame>
        <p:nvGraphicFramePr>
          <p:cNvPr id="2" name="Diagram 1">
            <a:extLst>
              <a:ext uri="{FF2B5EF4-FFF2-40B4-BE49-F238E27FC236}">
                <a16:creationId xmlns:a16="http://schemas.microsoft.com/office/drawing/2014/main" id="{89BEB3AC-54F6-556D-EF6B-B71350E80F04}"/>
              </a:ext>
            </a:extLst>
          </p:cNvPr>
          <p:cNvGraphicFramePr/>
          <p:nvPr>
            <p:extLst>
              <p:ext uri="{D42A27DB-BD31-4B8C-83A1-F6EECF244321}">
                <p14:modId xmlns:p14="http://schemas.microsoft.com/office/powerpoint/2010/main" val="3940626534"/>
              </p:ext>
            </p:extLst>
          </p:nvPr>
        </p:nvGraphicFramePr>
        <p:xfrm>
          <a:off x="311699" y="1017800"/>
          <a:ext cx="8520600" cy="37162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Audio 17">
            <a:extLst>
              <a:ext uri="{FF2B5EF4-FFF2-40B4-BE49-F238E27FC236}">
                <a16:creationId xmlns:a16="http://schemas.microsoft.com/office/drawing/2014/main" id="{5C6E92B5-C59E-AD1E-67D0-34885938307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82246531"/>
      </p:ext>
    </p:extLst>
  </p:cSld>
  <p:clrMapOvr>
    <a:masterClrMapping/>
  </p:clrMapOvr>
  <mc:AlternateContent xmlns:mc="http://schemas.openxmlformats.org/markup-compatibility/2006">
    <mc:Choice xmlns:p14="http://schemas.microsoft.com/office/powerpoint/2010/main" Requires="p14">
      <p:transition spd="slow" p14:dur="2000" advTm="32159"/>
    </mc:Choice>
    <mc:Fallback>
      <p:transition spd="slow" advTm="32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08220F35-87CB-E040-4DAC-E15500BB768E}"/>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D4E33197-66BF-A81E-00CB-DBEAEEE46BAA}"/>
              </a:ext>
            </a:extLst>
          </p:cNvPr>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Technological Innovations (Telecare and Remote Monitoring)</a:t>
            </a:r>
            <a:endParaRPr lang="en-IN"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09CD302-F21A-F1BE-796A-8BECE2C9FCDC}"/>
              </a:ext>
            </a:extLst>
          </p:cNvPr>
          <p:cNvSpPr txBox="1"/>
          <p:nvPr/>
        </p:nvSpPr>
        <p:spPr>
          <a:xfrm>
            <a:off x="399328" y="1200927"/>
            <a:ext cx="4566211" cy="329320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rPr>
              <a:t>Both telecare and remote monitoring are useful for monitoring falls, activity levels and emergencies, thus enhancing safer independent living (</a:t>
            </a: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Ahmad</a:t>
            </a:r>
            <a:r>
              <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rPr>
              <a:t> </a:t>
            </a:r>
            <a:r>
              <a:rPr lang="en-IN" sz="1600" i="1" u="none" strike="noStrike" dirty="0">
                <a:effectLst/>
                <a:latin typeface="Times New Roman" panose="02020603050405020304" pitchFamily="18" charset="0"/>
                <a:ea typeface="Arial" panose="020B0604020202020204" pitchFamily="34" charset="0"/>
                <a:cs typeface="Times New Roman" panose="02020603050405020304" pitchFamily="18" charset="0"/>
              </a:rPr>
              <a:t>et al</a:t>
            </a:r>
            <a:r>
              <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rPr>
              <a:t>., 2022).</a:t>
            </a: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rPr>
              <a:t>Wearable devices such as smartwatches offer real-time notifications and enable Continuity Theory.</a:t>
            </a: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rPr>
              <a:t>Technology such as smartwatches helps to implement the Care Act 2014 through wellbeing, prevention and independence.</a:t>
            </a: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rPr>
              <a:t>However, digital exclusion, privacy issues and connectivity problems could limit the effectiveness of the use of technology.</a:t>
            </a:r>
          </a:p>
        </p:txBody>
      </p:sp>
      <p:pic>
        <p:nvPicPr>
          <p:cNvPr id="6" name="Picture 5" descr="Telehealth vs Remote Patient Monitoring: What Are the Key Differences? |  FIRMINIQ">
            <a:extLst>
              <a:ext uri="{FF2B5EF4-FFF2-40B4-BE49-F238E27FC236}">
                <a16:creationId xmlns:a16="http://schemas.microsoft.com/office/drawing/2014/main" id="{8DC13804-1E7F-CD12-C790-2AE705E9DF6F}"/>
              </a:ext>
            </a:extLst>
          </p:cNvPr>
          <p:cNvPicPr>
            <a:picLocks noChangeAspect="1"/>
          </p:cNvPicPr>
          <p:nvPr/>
        </p:nvPicPr>
        <p:blipFill>
          <a:blip r:embed="rId5"/>
          <a:stretch>
            <a:fillRect/>
          </a:stretch>
        </p:blipFill>
        <p:spPr>
          <a:xfrm>
            <a:off x="5182564" y="1606927"/>
            <a:ext cx="3649736" cy="2502240"/>
          </a:xfrm>
          <a:prstGeom prst="rect">
            <a:avLst/>
          </a:prstGeom>
        </p:spPr>
      </p:pic>
      <p:pic>
        <p:nvPicPr>
          <p:cNvPr id="5" name="Audio 4">
            <a:extLst>
              <a:ext uri="{FF2B5EF4-FFF2-40B4-BE49-F238E27FC236}">
                <a16:creationId xmlns:a16="http://schemas.microsoft.com/office/drawing/2014/main" id="{9B28001C-5D63-D45C-005B-5D6370D93B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391177843"/>
      </p:ext>
    </p:extLst>
  </p:cSld>
  <p:clrMapOvr>
    <a:masterClrMapping/>
  </p:clrMapOvr>
  <mc:AlternateContent xmlns:mc="http://schemas.openxmlformats.org/markup-compatibility/2006">
    <mc:Choice xmlns:p14="http://schemas.microsoft.com/office/powerpoint/2010/main" Requires="p14">
      <p:transition spd="slow" p14:dur="2000" advTm="63713"/>
    </mc:Choice>
    <mc:Fallback>
      <p:transition spd="slow" advTm="63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617FAA9D-DA71-7A86-F7C0-1A42696227CC}"/>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907B0B12-B931-17DA-1212-E3821C97DB8A}"/>
              </a:ext>
            </a:extLst>
          </p:cNvPr>
          <p:cNvSpPr txBox="1">
            <a:spLocks noGrp="1"/>
          </p:cNvSpPr>
          <p:nvPr>
            <p:ph type="title"/>
          </p:nvPr>
        </p:nvSpPr>
        <p:spPr>
          <a:xfrm>
            <a:off x="311700" y="178900"/>
            <a:ext cx="8520600" cy="838900"/>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Technological Innovations (Continued)</a:t>
            </a:r>
            <a:endParaRPr lang="en-IN" sz="20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B1B4DD6C-473A-FEEE-59F0-9AECA0AB87F8}"/>
              </a:ext>
            </a:extLst>
          </p:cNvPr>
          <p:cNvGraphicFramePr/>
          <p:nvPr>
            <p:extLst>
              <p:ext uri="{D42A27DB-BD31-4B8C-83A1-F6EECF244321}">
                <p14:modId xmlns:p14="http://schemas.microsoft.com/office/powerpoint/2010/main" val="2420193888"/>
              </p:ext>
            </p:extLst>
          </p:nvPr>
        </p:nvGraphicFramePr>
        <p:xfrm>
          <a:off x="399328" y="1200927"/>
          <a:ext cx="8520600" cy="35501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Audio 16">
            <a:extLst>
              <a:ext uri="{FF2B5EF4-FFF2-40B4-BE49-F238E27FC236}">
                <a16:creationId xmlns:a16="http://schemas.microsoft.com/office/drawing/2014/main" id="{0270C71D-9409-0B33-6B8E-F387368588C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215040690"/>
      </p:ext>
    </p:extLst>
  </p:cSld>
  <p:clrMapOvr>
    <a:masterClrMapping/>
  </p:clrMapOvr>
  <mc:AlternateContent xmlns:mc="http://schemas.openxmlformats.org/markup-compatibility/2006">
    <mc:Choice xmlns:p14="http://schemas.microsoft.com/office/powerpoint/2010/main" Requires="p14">
      <p:transition spd="slow" p14:dur="2000" advTm="56633"/>
    </mc:Choice>
    <mc:Fallback>
      <p:transition spd="slow" advTm="56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2C1F0486-74BE-C0CC-72BA-1E698D357310}"/>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16F4D617-BFB2-A7E4-F490-8186EC62B132}"/>
              </a:ext>
            </a:extLst>
          </p:cNvPr>
          <p:cNvSpPr txBox="1">
            <a:spLocks noGrp="1"/>
          </p:cNvSpPr>
          <p:nvPr>
            <p:ph type="title"/>
          </p:nvPr>
        </p:nvSpPr>
        <p:spPr>
          <a:xfrm>
            <a:off x="311700" y="178900"/>
            <a:ext cx="8520600" cy="575244"/>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Case Study and Real-World Application (Smartwatch Fall Monitor) </a:t>
            </a:r>
            <a:endParaRPr lang="en-IN" sz="2000" dirty="0">
              <a:latin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A964F4E8-B13E-C0CE-D21F-476A10FDD043}"/>
              </a:ext>
            </a:extLst>
          </p:cNvPr>
          <p:cNvGraphicFramePr/>
          <p:nvPr>
            <p:extLst>
              <p:ext uri="{D42A27DB-BD31-4B8C-83A1-F6EECF244321}">
                <p14:modId xmlns:p14="http://schemas.microsoft.com/office/powerpoint/2010/main" val="3652517836"/>
              </p:ext>
            </p:extLst>
          </p:nvPr>
        </p:nvGraphicFramePr>
        <p:xfrm>
          <a:off x="179109" y="970962"/>
          <a:ext cx="8842343" cy="38226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Audio 14">
            <a:extLst>
              <a:ext uri="{FF2B5EF4-FFF2-40B4-BE49-F238E27FC236}">
                <a16:creationId xmlns:a16="http://schemas.microsoft.com/office/drawing/2014/main" id="{264A201A-945B-D61D-CD86-CE9659DF6AB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866967063"/>
      </p:ext>
    </p:extLst>
  </p:cSld>
  <p:clrMapOvr>
    <a:masterClrMapping/>
  </p:clrMapOvr>
  <mc:AlternateContent xmlns:mc="http://schemas.openxmlformats.org/markup-compatibility/2006">
    <mc:Choice xmlns:p14="http://schemas.microsoft.com/office/powerpoint/2010/main" Requires="p14">
      <p:transition spd="slow" p14:dur="2000" advTm="41192"/>
    </mc:Choice>
    <mc:Fallback>
      <p:transition spd="slow" advTm="41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B026FA7A-99F4-F62F-7C5A-335A39EB21AD}"/>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E8A4F56E-1872-185E-C55F-1996236191BA}"/>
              </a:ext>
            </a:extLst>
          </p:cNvPr>
          <p:cNvSpPr txBox="1">
            <a:spLocks noGrp="1"/>
          </p:cNvSpPr>
          <p:nvPr>
            <p:ph type="title"/>
          </p:nvPr>
        </p:nvSpPr>
        <p:spPr>
          <a:xfrm>
            <a:off x="311700" y="178900"/>
            <a:ext cx="8520600" cy="575244"/>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Critical Application to Theory and Policy </a:t>
            </a:r>
            <a:endParaRPr lang="en-IN" sz="20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5418D9DC-A2E6-CDE5-7BAE-F2165DE9209F}"/>
              </a:ext>
            </a:extLst>
          </p:cNvPr>
          <p:cNvGraphicFramePr/>
          <p:nvPr>
            <p:extLst>
              <p:ext uri="{D42A27DB-BD31-4B8C-83A1-F6EECF244321}">
                <p14:modId xmlns:p14="http://schemas.microsoft.com/office/powerpoint/2010/main" val="3241061433"/>
              </p:ext>
            </p:extLst>
          </p:nvPr>
        </p:nvGraphicFramePr>
        <p:xfrm>
          <a:off x="160413" y="1180619"/>
          <a:ext cx="8520600" cy="34724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extLst>
              <a:ext uri="{FF2B5EF4-FFF2-40B4-BE49-F238E27FC236}">
                <a16:creationId xmlns:a16="http://schemas.microsoft.com/office/drawing/2014/main" id="{E765DE9C-E8C8-6400-A0EB-83A836B42AE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231520065"/>
      </p:ext>
    </p:extLst>
  </p:cSld>
  <p:clrMapOvr>
    <a:masterClrMapping/>
  </p:clrMapOvr>
  <mc:AlternateContent xmlns:mc="http://schemas.openxmlformats.org/markup-compatibility/2006">
    <mc:Choice xmlns:p14="http://schemas.microsoft.com/office/powerpoint/2010/main" Requires="p14">
      <p:transition spd="slow" p14:dur="2000" advTm="55426"/>
    </mc:Choice>
    <mc:Fallback>
      <p:transition spd="slow" advTm="55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B9DA3BD3-6EC9-E137-55BD-8849CAEC4E1F}"/>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1BE4F647-6310-F0B8-C3B1-148BE5963658}"/>
              </a:ext>
            </a:extLst>
          </p:cNvPr>
          <p:cNvSpPr txBox="1">
            <a:spLocks noGrp="1"/>
          </p:cNvSpPr>
          <p:nvPr>
            <p:ph type="title"/>
          </p:nvPr>
        </p:nvSpPr>
        <p:spPr>
          <a:xfrm>
            <a:off x="311700" y="324710"/>
            <a:ext cx="8520600" cy="575244"/>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Recommendations (Strengthening Person-Centred Technology)</a:t>
            </a:r>
            <a:endParaRPr lang="en-IN" sz="2000" dirty="0">
              <a:latin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D4F043D1-28EA-AE86-CFBA-108200788A3A}"/>
              </a:ext>
            </a:extLst>
          </p:cNvPr>
          <p:cNvGraphicFramePr/>
          <p:nvPr/>
        </p:nvGraphicFramePr>
        <p:xfrm>
          <a:off x="850740" y="1006997"/>
          <a:ext cx="7442520" cy="37386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extLst>
              <a:ext uri="{FF2B5EF4-FFF2-40B4-BE49-F238E27FC236}">
                <a16:creationId xmlns:a16="http://schemas.microsoft.com/office/drawing/2014/main" id="{D8B83BCB-7FF3-B49E-F3B5-E865B8DF7AC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965161625"/>
      </p:ext>
    </p:extLst>
  </p:cSld>
  <p:clrMapOvr>
    <a:masterClrMapping/>
  </p:clrMapOvr>
  <mc:AlternateContent xmlns:mc="http://schemas.openxmlformats.org/markup-compatibility/2006">
    <mc:Choice xmlns:p14="http://schemas.microsoft.com/office/powerpoint/2010/main" Requires="p14">
      <p:transition spd="slow" p14:dur="2000" advTm="46718"/>
    </mc:Choice>
    <mc:Fallback>
      <p:transition spd="slow" advTm="46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E1C9D95C-B64F-7608-33D7-3715E1FBB677}"/>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92015989-AE0A-2551-7B87-54321CF33F89}"/>
              </a:ext>
            </a:extLst>
          </p:cNvPr>
          <p:cNvSpPr txBox="1">
            <a:spLocks noGrp="1"/>
          </p:cNvSpPr>
          <p:nvPr>
            <p:ph type="title"/>
          </p:nvPr>
        </p:nvSpPr>
        <p:spPr>
          <a:xfrm>
            <a:off x="311700" y="178900"/>
            <a:ext cx="8520600" cy="575244"/>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Recommendation (Improving Equity, Access and Policy) </a:t>
            </a:r>
            <a:endParaRPr lang="en-IN" sz="1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1807D7E-AFED-AEAA-433E-E670FAC14224}"/>
              </a:ext>
            </a:extLst>
          </p:cNvPr>
          <p:cNvSpPr txBox="1"/>
          <p:nvPr/>
        </p:nvSpPr>
        <p:spPr>
          <a:xfrm>
            <a:off x="219919" y="992584"/>
            <a:ext cx="5683170" cy="374140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lvl="0" indent="-342900" algn="just">
              <a:lnSpc>
                <a:spcPct val="150000"/>
              </a:lnSpc>
              <a:buFont typeface="Symbol" panose="05050102010706020507" pitchFamily="18" charset="2"/>
              <a:buChar char=""/>
            </a:pPr>
            <a:r>
              <a:rPr lang="en-IN" sz="1600" dirty="0">
                <a:effectLst/>
                <a:latin typeface="Times New Roman" panose="02020603050405020304" pitchFamily="18" charset="0"/>
                <a:ea typeface="Arial" panose="020B0604020202020204" pitchFamily="34" charset="0"/>
                <a:cs typeface="Times New Roman" panose="02020603050405020304" pitchFamily="18" charset="0"/>
              </a:rPr>
              <a:t>Develop actions that will ensure digital inclusion through training, appropriate utilisation of technology, and non-digital interventions (</a:t>
            </a: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Heaslip and Holley</a:t>
            </a:r>
            <a:r>
              <a:rPr lang="en-IN" sz="1600" dirty="0">
                <a:effectLst/>
                <a:latin typeface="Times New Roman" panose="02020603050405020304" pitchFamily="18" charset="0"/>
                <a:ea typeface="Arial" panose="020B0604020202020204" pitchFamily="34" charset="0"/>
                <a:cs typeface="Times New Roman" panose="02020603050405020304" pitchFamily="18" charset="0"/>
              </a:rPr>
              <a:t>, 2023).</a:t>
            </a:r>
          </a:p>
          <a:p>
            <a:pPr marL="342900" lvl="0" indent="-342900" algn="just">
              <a:lnSpc>
                <a:spcPct val="150000"/>
              </a:lnSpc>
              <a:buFont typeface="Symbol" panose="05050102010706020507" pitchFamily="18" charset="2"/>
              <a:buChar char=""/>
            </a:pPr>
            <a:r>
              <a:rPr lang="en-IN" sz="1600" dirty="0">
                <a:effectLst/>
                <a:latin typeface="Times New Roman" panose="02020603050405020304" pitchFamily="18" charset="0"/>
                <a:ea typeface="Arial" panose="020B0604020202020204" pitchFamily="34" charset="0"/>
                <a:cs typeface="Times New Roman" panose="02020603050405020304" pitchFamily="18" charset="0"/>
              </a:rPr>
              <a:t>Enhance the NHS procedures in relation to confidentiality, consent, reliability, and escalation in case of emergencies.</a:t>
            </a:r>
          </a:p>
          <a:p>
            <a:pPr marL="342900" lvl="0" indent="-342900" algn="just">
              <a:lnSpc>
                <a:spcPct val="150000"/>
              </a:lnSpc>
              <a:buFont typeface="Symbol" panose="05050102010706020507" pitchFamily="18" charset="2"/>
              <a:buChar char=""/>
            </a:pPr>
            <a:r>
              <a:rPr lang="en-IN" sz="1600" dirty="0">
                <a:effectLst/>
                <a:latin typeface="Times New Roman" panose="02020603050405020304" pitchFamily="18" charset="0"/>
                <a:ea typeface="Arial" panose="020B0604020202020204" pitchFamily="34" charset="0"/>
                <a:cs typeface="Times New Roman" panose="02020603050405020304" pitchFamily="18" charset="0"/>
              </a:rPr>
              <a:t>Ensure that the process of implementation is done in accordance with the requirements set out in the Equality Act 2010.</a:t>
            </a:r>
          </a:p>
          <a:p>
            <a:pPr marL="342900" lvl="0" indent="-342900" algn="just">
              <a:lnSpc>
                <a:spcPct val="150000"/>
              </a:lnSpc>
              <a:buFont typeface="Symbol" panose="05050102010706020507" pitchFamily="18" charset="2"/>
              <a:buChar char=""/>
            </a:pPr>
            <a:r>
              <a:rPr lang="en-IN" sz="1600" dirty="0">
                <a:effectLst/>
                <a:latin typeface="Times New Roman" panose="02020603050405020304" pitchFamily="18" charset="0"/>
                <a:ea typeface="Arial" panose="020B0604020202020204" pitchFamily="34" charset="0"/>
                <a:cs typeface="Times New Roman" panose="02020603050405020304" pitchFamily="18" charset="0"/>
              </a:rPr>
              <a:t>Assess the results on the basis of falls, response times, independence, and satisfaction levels.</a:t>
            </a:r>
          </a:p>
        </p:txBody>
      </p:sp>
      <p:pic>
        <p:nvPicPr>
          <p:cNvPr id="12" name="Picture 11">
            <a:extLst>
              <a:ext uri="{FF2B5EF4-FFF2-40B4-BE49-F238E27FC236}">
                <a16:creationId xmlns:a16="http://schemas.microsoft.com/office/drawing/2014/main" id="{E7B775F6-47AF-4EE7-E98C-E640048B1CE3}"/>
              </a:ext>
            </a:extLst>
          </p:cNvPr>
          <p:cNvPicPr>
            <a:picLocks noChangeAspect="1"/>
          </p:cNvPicPr>
          <p:nvPr/>
        </p:nvPicPr>
        <p:blipFill>
          <a:blip r:embed="rId5"/>
          <a:stretch>
            <a:fillRect/>
          </a:stretch>
        </p:blipFill>
        <p:spPr>
          <a:xfrm>
            <a:off x="6045134" y="1264471"/>
            <a:ext cx="2936896" cy="2826762"/>
          </a:xfrm>
          <a:prstGeom prst="rect">
            <a:avLst/>
          </a:prstGeom>
        </p:spPr>
      </p:pic>
      <p:pic>
        <p:nvPicPr>
          <p:cNvPr id="14" name="Audio 13">
            <a:extLst>
              <a:ext uri="{FF2B5EF4-FFF2-40B4-BE49-F238E27FC236}">
                <a16:creationId xmlns:a16="http://schemas.microsoft.com/office/drawing/2014/main" id="{D2EA37CF-979E-FE2B-C881-00260EB433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1961029056"/>
      </p:ext>
    </p:extLst>
  </p:cSld>
  <p:clrMapOvr>
    <a:masterClrMapping/>
  </p:clrMapOvr>
  <mc:AlternateContent xmlns:mc="http://schemas.openxmlformats.org/markup-compatibility/2006">
    <mc:Choice xmlns:p14="http://schemas.microsoft.com/office/powerpoint/2010/main" Requires="p14">
      <p:transition spd="slow" p14:dur="2000" advTm="47984"/>
    </mc:Choice>
    <mc:Fallback>
      <p:transition spd="slow" advTm="47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D43C2493-F8F1-E010-BA9A-1A9D70EE2D73}"/>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5EA6B964-0B3F-70E0-FB97-BB095EEEC9C3}"/>
              </a:ext>
            </a:extLst>
          </p:cNvPr>
          <p:cNvSpPr txBox="1">
            <a:spLocks noGrp="1"/>
          </p:cNvSpPr>
          <p:nvPr>
            <p:ph type="title"/>
          </p:nvPr>
        </p:nvSpPr>
        <p:spPr>
          <a:xfrm>
            <a:off x="311700" y="178900"/>
            <a:ext cx="8520600" cy="575244"/>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Ethical Considerations</a:t>
            </a:r>
            <a:endParaRPr lang="en-IN" sz="2000"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78A024FD-103B-1B20-7127-08AC3E260108}"/>
              </a:ext>
            </a:extLst>
          </p:cNvPr>
          <p:cNvGraphicFramePr/>
          <p:nvPr>
            <p:extLst>
              <p:ext uri="{D42A27DB-BD31-4B8C-83A1-F6EECF244321}">
                <p14:modId xmlns:p14="http://schemas.microsoft.com/office/powerpoint/2010/main" val="2942083906"/>
              </p:ext>
            </p:extLst>
          </p:nvPr>
        </p:nvGraphicFramePr>
        <p:xfrm>
          <a:off x="219919" y="1374548"/>
          <a:ext cx="8520600" cy="29543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B8E9AA99-9FAA-DC57-189D-67A2C47B5EE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733436917"/>
      </p:ext>
    </p:extLst>
  </p:cSld>
  <p:clrMapOvr>
    <a:masterClrMapping/>
  </p:clrMapOvr>
  <mc:AlternateContent xmlns:mc="http://schemas.openxmlformats.org/markup-compatibility/2006">
    <mc:Choice xmlns:p14="http://schemas.microsoft.com/office/powerpoint/2010/main" Requires="p14">
      <p:transition spd="slow" p14:dur="2000" advTm="37327"/>
    </mc:Choice>
    <mc:Fallback>
      <p:transition spd="slow" advTm="37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98">
          <a:extLst>
            <a:ext uri="{FF2B5EF4-FFF2-40B4-BE49-F238E27FC236}">
              <a16:creationId xmlns:a16="http://schemas.microsoft.com/office/drawing/2014/main" id="{C8534926-8754-40B9-5D40-0B7791796B33}"/>
            </a:ext>
          </a:extLst>
        </p:cNvPr>
        <p:cNvGrpSpPr/>
        <p:nvPr/>
      </p:nvGrpSpPr>
      <p:grpSpPr>
        <a:xfrm>
          <a:off x="0" y="0"/>
          <a:ext cx="0" cy="0"/>
          <a:chOff x="0" y="0"/>
          <a:chExt cx="0" cy="0"/>
        </a:xfrm>
      </p:grpSpPr>
      <p:sp>
        <p:nvSpPr>
          <p:cNvPr id="99" name="Google Shape;99;p15">
            <a:extLst>
              <a:ext uri="{FF2B5EF4-FFF2-40B4-BE49-F238E27FC236}">
                <a16:creationId xmlns:a16="http://schemas.microsoft.com/office/drawing/2014/main" id="{A964BA68-63DA-39AB-FA3E-6C19D50A0273}"/>
              </a:ext>
            </a:extLst>
          </p:cNvPr>
          <p:cNvSpPr txBox="1">
            <a:spLocks noGrp="1"/>
          </p:cNvSpPr>
          <p:nvPr>
            <p:ph type="title"/>
          </p:nvPr>
        </p:nvSpPr>
        <p:spPr>
          <a:xfrm>
            <a:off x="311700" y="178900"/>
            <a:ext cx="8520600" cy="575244"/>
          </a:xfrm>
          <a:prstGeom prst="rect">
            <a:avLst/>
          </a:prstGeom>
        </p:spPr>
        <p:txBody>
          <a:bodyPr spcFirstLastPara="1" wrap="square" lIns="91425" tIns="91425" rIns="91425" bIns="91425" anchor="t" anchorCtr="0">
            <a:noAutofit/>
          </a:bodyPr>
          <a:lstStyle/>
          <a:p>
            <a:pPr algn="ctr"/>
            <a:r>
              <a:rPr lang="en-IN" sz="2000" b="1" dirty="0">
                <a:latin typeface="Times New Roman" panose="02020603050405020304" pitchFamily="18" charset="0"/>
                <a:cs typeface="Times New Roman" panose="02020603050405020304" pitchFamily="18" charset="0"/>
              </a:rPr>
              <a:t>Conclusion </a:t>
            </a:r>
            <a:endParaRPr lang="en-IN" sz="105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A1E0E59D-2308-B4E0-3547-AB7FCB53F136}"/>
              </a:ext>
            </a:extLst>
          </p:cNvPr>
          <p:cNvSpPr txBox="1"/>
          <p:nvPr/>
        </p:nvSpPr>
        <p:spPr>
          <a:xfrm>
            <a:off x="219919" y="992584"/>
            <a:ext cx="5347504" cy="3741409"/>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285750" lvl="0" indent="-285750" algn="just">
              <a:lnSpc>
                <a:spcPct val="150000"/>
              </a:lnSpc>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The assessment revealed that for efficient care of older people, there was need for independence, safety, accessibility, and person-centred care.</a:t>
            </a:r>
          </a:p>
          <a:p>
            <a:pPr marL="285750" lvl="0" indent="-285750" algn="just">
              <a:lnSpc>
                <a:spcPct val="150000"/>
              </a:lnSpc>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Ageing theories emphasised the importance of engagement and continuity.</a:t>
            </a:r>
          </a:p>
          <a:p>
            <a:pPr marL="285750" lvl="0" indent="-285750" algn="just">
              <a:lnSpc>
                <a:spcPct val="150000"/>
              </a:lnSpc>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Policy provided important rights and protections, whereas technology increased independence but also posed some dangers.</a:t>
            </a:r>
          </a:p>
          <a:p>
            <a:pPr marL="285750" lvl="0" indent="-285750" algn="just">
              <a:lnSpc>
                <a:spcPct val="150000"/>
              </a:lnSpc>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The smartwatch incident revealed the need for human intervention in technology.</a:t>
            </a:r>
          </a:p>
        </p:txBody>
      </p:sp>
      <p:pic>
        <p:nvPicPr>
          <p:cNvPr id="2" name="Picture 1" descr="44,800+ Conclusion Words Stock Photos and Royalty-Free Pictures - iStock">
            <a:extLst>
              <a:ext uri="{FF2B5EF4-FFF2-40B4-BE49-F238E27FC236}">
                <a16:creationId xmlns:a16="http://schemas.microsoft.com/office/drawing/2014/main" id="{3718BCB6-0E13-109C-C381-84BC40A64D16}"/>
              </a:ext>
            </a:extLst>
          </p:cNvPr>
          <p:cNvPicPr>
            <a:picLocks noChangeAspect="1"/>
          </p:cNvPicPr>
          <p:nvPr/>
        </p:nvPicPr>
        <p:blipFill>
          <a:blip r:embed="rId5"/>
          <a:stretch>
            <a:fillRect/>
          </a:stretch>
        </p:blipFill>
        <p:spPr>
          <a:xfrm>
            <a:off x="5711997" y="1623422"/>
            <a:ext cx="3212084" cy="1952443"/>
          </a:xfrm>
          <a:prstGeom prst="rect">
            <a:avLst/>
          </a:prstGeom>
        </p:spPr>
      </p:pic>
      <p:pic>
        <p:nvPicPr>
          <p:cNvPr id="7" name="Audio 6">
            <a:extLst>
              <a:ext uri="{FF2B5EF4-FFF2-40B4-BE49-F238E27FC236}">
                <a16:creationId xmlns:a16="http://schemas.microsoft.com/office/drawing/2014/main" id="{9787CA4E-BD7A-594E-3FE0-E88E8FD6CA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extLst>
      <p:ext uri="{BB962C8B-B14F-4D97-AF65-F5344CB8AC3E}">
        <p14:creationId xmlns:p14="http://schemas.microsoft.com/office/powerpoint/2010/main" val="3377911697"/>
      </p:ext>
    </p:extLst>
  </p:cSld>
  <p:clrMapOvr>
    <a:masterClrMapping/>
  </p:clrMapOvr>
  <mc:AlternateContent xmlns:mc="http://schemas.openxmlformats.org/markup-compatibility/2006">
    <mc:Choice xmlns:p14="http://schemas.microsoft.com/office/powerpoint/2010/main" Requires="p14">
      <p:transition spd="slow" p14:dur="2000" advTm="108297"/>
    </mc:Choice>
    <mc:Fallback>
      <p:transition spd="slow" advTm="108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0"/>
          <p:cNvSpPr txBox="1">
            <a:spLocks noGrp="1"/>
          </p:cNvSpPr>
          <p:nvPr>
            <p:ph type="title"/>
          </p:nvPr>
        </p:nvSpPr>
        <p:spPr>
          <a:xfrm>
            <a:off x="385179" y="149911"/>
            <a:ext cx="8520600" cy="660317"/>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dirty="0">
                <a:solidFill>
                  <a:srgbClr val="000000"/>
                </a:solidFill>
                <a:latin typeface="Times New Roman"/>
                <a:ea typeface="Times New Roman"/>
                <a:cs typeface="Times New Roman"/>
                <a:sym typeface="Times New Roman"/>
              </a:rPr>
              <a:t>References</a:t>
            </a:r>
            <a:endParaRPr sz="2200" dirty="0">
              <a:latin typeface="Times New Roman"/>
              <a:ea typeface="Times New Roman"/>
              <a:cs typeface="Times New Roman"/>
              <a:sym typeface="Times New Roman"/>
            </a:endParaRPr>
          </a:p>
        </p:txBody>
      </p:sp>
      <p:sp>
        <p:nvSpPr>
          <p:cNvPr id="202" name="Google Shape;202;p30"/>
          <p:cNvSpPr txBox="1">
            <a:spLocks noGrp="1"/>
          </p:cNvSpPr>
          <p:nvPr>
            <p:ph type="body" idx="1"/>
          </p:nvPr>
        </p:nvSpPr>
        <p:spPr>
          <a:xfrm>
            <a:off x="73479" y="971550"/>
            <a:ext cx="8939892" cy="3664850"/>
          </a:xfrm>
          <a:prstGeom prst="rect">
            <a:avLst/>
          </a:prstGeom>
        </p:spPr>
        <p:txBody>
          <a:bodyPr spcFirstLastPara="1" wrap="square" lIns="91425" tIns="91425" rIns="91425" bIns="91425" anchor="t" anchorCtr="0">
            <a:noAutofit/>
          </a:bodyPr>
          <a:lstStyle/>
          <a:p>
            <a:pPr marL="432000" algn="just">
              <a:lnSpc>
                <a:spcPct val="100000"/>
              </a:lnSpc>
            </a:pPr>
            <a:r>
              <a:rPr lang="en-IN" sz="1100" dirty="0">
                <a:latin typeface="Times New Roman" panose="02020603050405020304" pitchFamily="18" charset="0"/>
                <a:cs typeface="Times New Roman" panose="02020603050405020304" pitchFamily="18" charset="0"/>
              </a:rPr>
              <a:t>Ahmad, I., Asghar, Z., Kumar, T., Li, G., Manzoor, A., Mikhaylov, K., Shah, S.A., </a:t>
            </a:r>
            <a:r>
              <a:rPr lang="en-IN" sz="1100" dirty="0" err="1">
                <a:latin typeface="Times New Roman" panose="02020603050405020304" pitchFamily="18" charset="0"/>
                <a:cs typeface="Times New Roman" panose="02020603050405020304" pitchFamily="18" charset="0"/>
              </a:rPr>
              <a:t>Höyhtyä</a:t>
            </a:r>
            <a:r>
              <a:rPr lang="en-IN" sz="1100" dirty="0">
                <a:latin typeface="Times New Roman" panose="02020603050405020304" pitchFamily="18" charset="0"/>
                <a:cs typeface="Times New Roman" panose="02020603050405020304" pitchFamily="18" charset="0"/>
              </a:rPr>
              <a:t>, M., Reponen, J., Huusko, J. and Harjula, E. (2022) ‘Emerging technologies for next generation remote health care and assisted living.’ </a:t>
            </a:r>
            <a:r>
              <a:rPr lang="en-IN" sz="1100" i="1" dirty="0" err="1">
                <a:latin typeface="Times New Roman" panose="02020603050405020304" pitchFamily="18" charset="0"/>
                <a:cs typeface="Times New Roman" panose="02020603050405020304" pitchFamily="18" charset="0"/>
              </a:rPr>
              <a:t>Ieee</a:t>
            </a:r>
            <a:r>
              <a:rPr lang="en-IN" sz="1100" i="1" dirty="0">
                <a:latin typeface="Times New Roman" panose="02020603050405020304" pitchFamily="18" charset="0"/>
                <a:cs typeface="Times New Roman" panose="02020603050405020304" pitchFamily="18" charset="0"/>
              </a:rPr>
              <a:t> Access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10</a:t>
            </a:r>
            <a:r>
              <a:rPr lang="en-IN" sz="1100" dirty="0">
                <a:latin typeface="Times New Roman" panose="02020603050405020304" pitchFamily="18" charset="0"/>
                <a:cs typeface="Times New Roman" panose="02020603050405020304" pitchFamily="18" charset="0"/>
              </a:rPr>
              <a:t>, pp.56094-56132. Available at:</a:t>
            </a:r>
            <a:r>
              <a:rPr lang="en-IN" sz="1100" dirty="0">
                <a:latin typeface="Times New Roman" panose="02020603050405020304" pitchFamily="18" charset="0"/>
                <a:cs typeface="Times New Roman" panose="02020603050405020304" pitchFamily="18" charset="0"/>
                <a:hlinkClick r:id="rId3"/>
              </a:rPr>
              <a:t> https://doi.org/10.1109/ACCESS.2022.3177278</a:t>
            </a:r>
            <a:endParaRPr lang="en-IN" sz="1100" dirty="0">
              <a:latin typeface="Times New Roman" panose="02020603050405020304" pitchFamily="18" charset="0"/>
              <a:cs typeface="Times New Roman" panose="02020603050405020304" pitchFamily="18" charset="0"/>
            </a:endParaRPr>
          </a:p>
          <a:p>
            <a:pPr marL="432000" algn="just">
              <a:lnSpc>
                <a:spcPct val="100000"/>
              </a:lnSpc>
            </a:pPr>
            <a:r>
              <a:rPr lang="en-IN" sz="1100" dirty="0">
                <a:latin typeface="Times New Roman" panose="02020603050405020304" pitchFamily="18" charset="0"/>
                <a:cs typeface="Times New Roman" panose="02020603050405020304" pitchFamily="18" charset="0"/>
              </a:rPr>
              <a:t>Cqc.org.uk. (2024). </a:t>
            </a:r>
            <a:r>
              <a:rPr lang="en-IN" sz="1100" i="1" dirty="0">
                <a:latin typeface="Times New Roman" panose="02020603050405020304" pitchFamily="18" charset="0"/>
                <a:cs typeface="Times New Roman" panose="02020603050405020304" pitchFamily="18" charset="0"/>
              </a:rPr>
              <a:t>Adult social care - Care Quality Commission</a:t>
            </a:r>
            <a:r>
              <a:rPr lang="en-IN" sz="1100" dirty="0">
                <a:latin typeface="Times New Roman" panose="02020603050405020304" pitchFamily="18" charset="0"/>
                <a:cs typeface="Times New Roman" panose="02020603050405020304" pitchFamily="18" charset="0"/>
              </a:rPr>
              <a:t>. [online] Available at:</a:t>
            </a:r>
            <a:r>
              <a:rPr lang="en-IN" sz="1100" dirty="0">
                <a:latin typeface="Times New Roman" panose="02020603050405020304" pitchFamily="18" charset="0"/>
                <a:cs typeface="Times New Roman" panose="02020603050405020304" pitchFamily="18" charset="0"/>
                <a:hlinkClick r:id="rId4"/>
              </a:rPr>
              <a:t> https://www.cqc.org.uk/publications/major-report/state-care/2024-2025/access/asc</a:t>
            </a:r>
            <a:r>
              <a:rPr lang="en-IN" sz="1100" dirty="0">
                <a:latin typeface="Times New Roman" panose="02020603050405020304" pitchFamily="18" charset="0"/>
                <a:cs typeface="Times New Roman" panose="02020603050405020304" pitchFamily="18" charset="0"/>
              </a:rPr>
              <a:t>.</a:t>
            </a:r>
          </a:p>
          <a:p>
            <a:pPr marL="432000" algn="just">
              <a:lnSpc>
                <a:spcPct val="100000"/>
              </a:lnSpc>
            </a:pPr>
            <a:r>
              <a:rPr lang="en-IN" sz="1100" dirty="0">
                <a:latin typeface="Times New Roman" panose="02020603050405020304" pitchFamily="18" charset="0"/>
                <a:cs typeface="Times New Roman" panose="02020603050405020304" pitchFamily="18" charset="0"/>
              </a:rPr>
              <a:t>Demographic Expertise and Life Course Analysis (2025). </a:t>
            </a:r>
            <a:r>
              <a:rPr lang="en-IN" sz="1100" i="1" dirty="0">
                <a:latin typeface="Times New Roman" panose="02020603050405020304" pitchFamily="18" charset="0"/>
                <a:cs typeface="Times New Roman" panose="02020603050405020304" pitchFamily="18" charset="0"/>
              </a:rPr>
              <a:t>Estimates of the very old, including centenarians, UK</a:t>
            </a:r>
            <a:r>
              <a:rPr lang="en-IN" sz="1100" dirty="0">
                <a:latin typeface="Times New Roman" panose="02020603050405020304" pitchFamily="18" charset="0"/>
                <a:cs typeface="Times New Roman" panose="02020603050405020304" pitchFamily="18" charset="0"/>
              </a:rPr>
              <a:t>. [online] Ons.gov.uk. Available at:</a:t>
            </a:r>
            <a:r>
              <a:rPr lang="en-IN" sz="1100" dirty="0">
                <a:latin typeface="Times New Roman" panose="02020603050405020304" pitchFamily="18" charset="0"/>
                <a:cs typeface="Times New Roman" panose="02020603050405020304" pitchFamily="18" charset="0"/>
                <a:hlinkClick r:id="rId5"/>
              </a:rPr>
              <a:t> https://www.ons.gov.uk/peoplepopulationandcommunity/birthsdeathsandmarriages/ageing/bulletins/estimatesoftheveryoldincludingcentenarians/2002to2024</a:t>
            </a:r>
            <a:r>
              <a:rPr lang="en-IN" sz="1100" dirty="0">
                <a:latin typeface="Times New Roman" panose="02020603050405020304" pitchFamily="18" charset="0"/>
                <a:cs typeface="Times New Roman" panose="02020603050405020304" pitchFamily="18" charset="0"/>
              </a:rPr>
              <a:t>.</a:t>
            </a:r>
          </a:p>
          <a:p>
            <a:pPr marL="432000" algn="just">
              <a:lnSpc>
                <a:spcPct val="100000"/>
              </a:lnSpc>
            </a:pPr>
            <a:r>
              <a:rPr lang="en-IN" sz="1100" dirty="0">
                <a:latin typeface="Times New Roman" panose="02020603050405020304" pitchFamily="18" charset="0"/>
                <a:cs typeface="Times New Roman" panose="02020603050405020304" pitchFamily="18" charset="0"/>
              </a:rPr>
              <a:t>gov.uk  (2025) The state of health care and adult social care in England 2024/25. Available at:</a:t>
            </a:r>
            <a:r>
              <a:rPr lang="en-IN" sz="1100" dirty="0">
                <a:latin typeface="Times New Roman" panose="02020603050405020304" pitchFamily="18" charset="0"/>
                <a:cs typeface="Times New Roman" panose="02020603050405020304" pitchFamily="18" charset="0"/>
                <a:hlinkClick r:id="rId6"/>
              </a:rPr>
              <a:t> https://assets.publishing.service.gov.uk/media/68fa3b4fe200d653d8b63735/care-quality-commission-state-of-health-care-and-adult-social-care-England-2024-2025.pdf</a:t>
            </a:r>
            <a:endParaRPr lang="en-IN" sz="1100" dirty="0">
              <a:latin typeface="Times New Roman" panose="02020603050405020304" pitchFamily="18" charset="0"/>
              <a:cs typeface="Times New Roman" panose="02020603050405020304" pitchFamily="18" charset="0"/>
            </a:endParaRPr>
          </a:p>
          <a:p>
            <a:pPr marL="432000" algn="just">
              <a:lnSpc>
                <a:spcPct val="100000"/>
              </a:lnSpc>
            </a:pPr>
            <a:r>
              <a:rPr lang="en-IN" sz="1100" dirty="0">
                <a:latin typeface="Times New Roman" panose="02020603050405020304" pitchFamily="18" charset="0"/>
                <a:cs typeface="Times New Roman" panose="02020603050405020304" pitchFamily="18" charset="0"/>
              </a:rPr>
              <a:t>Grabler, R. and </a:t>
            </a:r>
            <a:r>
              <a:rPr lang="en-IN" sz="1100" dirty="0" err="1">
                <a:latin typeface="Times New Roman" panose="02020603050405020304" pitchFamily="18" charset="0"/>
                <a:cs typeface="Times New Roman" panose="02020603050405020304" pitchFamily="18" charset="0"/>
              </a:rPr>
              <a:t>Koeszegi</a:t>
            </a:r>
            <a:r>
              <a:rPr lang="en-IN" sz="1100" dirty="0">
                <a:latin typeface="Times New Roman" panose="02020603050405020304" pitchFamily="18" charset="0"/>
                <a:cs typeface="Times New Roman" panose="02020603050405020304" pitchFamily="18" charset="0"/>
              </a:rPr>
              <a:t>, S.T. (2025) ‘Privacy beyond data: Assessment and mitigation of privacy risks in robotic technology for elderly care.’ </a:t>
            </a:r>
            <a:r>
              <a:rPr lang="en-IN" sz="1100" i="1" dirty="0">
                <a:latin typeface="Times New Roman" panose="02020603050405020304" pitchFamily="18" charset="0"/>
                <a:cs typeface="Times New Roman" panose="02020603050405020304" pitchFamily="18" charset="0"/>
              </a:rPr>
              <a:t>ACM Transactions on Human-Robot Interaction</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14</a:t>
            </a:r>
            <a:r>
              <a:rPr lang="en-IN" sz="1100" dirty="0">
                <a:latin typeface="Times New Roman" panose="02020603050405020304" pitchFamily="18" charset="0"/>
                <a:cs typeface="Times New Roman" panose="02020603050405020304" pitchFamily="18" charset="0"/>
              </a:rPr>
              <a:t>(1), pp.1-23. Available at:</a:t>
            </a:r>
            <a:r>
              <a:rPr lang="en-IN" sz="1100" dirty="0">
                <a:latin typeface="Times New Roman" panose="02020603050405020304" pitchFamily="18" charset="0"/>
                <a:cs typeface="Times New Roman" panose="02020603050405020304" pitchFamily="18" charset="0"/>
                <a:hlinkClick r:id="rId7"/>
              </a:rPr>
              <a:t> https://doi.org/10.1145/3689216</a:t>
            </a:r>
            <a:endParaRPr lang="en-IN" sz="1100" dirty="0">
              <a:latin typeface="Times New Roman" panose="02020603050405020304" pitchFamily="18" charset="0"/>
              <a:cs typeface="Times New Roman" panose="02020603050405020304" pitchFamily="18" charset="0"/>
            </a:endParaRPr>
          </a:p>
          <a:p>
            <a:pPr marL="432000" algn="just">
              <a:lnSpc>
                <a:spcPct val="100000"/>
              </a:lnSpc>
            </a:pPr>
            <a:r>
              <a:rPr lang="en-IN" sz="1100" dirty="0">
                <a:latin typeface="Times New Roman" panose="02020603050405020304" pitchFamily="18" charset="0"/>
                <a:cs typeface="Times New Roman" panose="02020603050405020304" pitchFamily="18" charset="0"/>
              </a:rPr>
              <a:t>Heaslip, V. and Holley, D. (2023) ‘Ensuring digital inclusion.’ </a:t>
            </a:r>
            <a:r>
              <a:rPr lang="en-IN" sz="1100" i="1" dirty="0">
                <a:latin typeface="Times New Roman" panose="02020603050405020304" pitchFamily="18" charset="0"/>
                <a:cs typeface="Times New Roman" panose="02020603050405020304" pitchFamily="18" charset="0"/>
              </a:rPr>
              <a:t>Clinics in Integrated Care</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17</a:t>
            </a:r>
            <a:r>
              <a:rPr lang="en-IN" sz="1100" dirty="0">
                <a:latin typeface="Times New Roman" panose="02020603050405020304" pitchFamily="18" charset="0"/>
                <a:cs typeface="Times New Roman" panose="02020603050405020304" pitchFamily="18" charset="0"/>
              </a:rPr>
              <a:t>, p.100141. Available at:</a:t>
            </a:r>
            <a:r>
              <a:rPr lang="en-IN" sz="1100" dirty="0">
                <a:latin typeface="Times New Roman" panose="02020603050405020304" pitchFamily="18" charset="0"/>
                <a:cs typeface="Times New Roman" panose="02020603050405020304" pitchFamily="18" charset="0"/>
                <a:hlinkClick r:id="rId8"/>
              </a:rPr>
              <a:t> https://doi.org/10.1016/j.intcar.2023.100141</a:t>
            </a:r>
            <a:endParaRPr lang="en-IN" sz="1100" dirty="0">
              <a:latin typeface="Times New Roman" panose="02020603050405020304" pitchFamily="18" charset="0"/>
              <a:cs typeface="Times New Roman" panose="02020603050405020304" pitchFamily="18" charset="0"/>
            </a:endParaRPr>
          </a:p>
          <a:p>
            <a:pPr marL="432000" algn="just">
              <a:lnSpc>
                <a:spcPct val="100000"/>
              </a:lnSpc>
            </a:pPr>
            <a:r>
              <a:rPr lang="en-IN" sz="1100" dirty="0">
                <a:latin typeface="Times New Roman" panose="02020603050405020304" pitchFamily="18" charset="0"/>
                <a:cs typeface="Times New Roman" panose="02020603050405020304" pitchFamily="18" charset="0"/>
              </a:rPr>
              <a:t>Kaur, S., </a:t>
            </a:r>
            <a:r>
              <a:rPr lang="en-IN" sz="1100" dirty="0" err="1">
                <a:latin typeface="Times New Roman" panose="02020603050405020304" pitchFamily="18" charset="0"/>
                <a:cs typeface="Times New Roman" panose="02020603050405020304" pitchFamily="18" charset="0"/>
              </a:rPr>
              <a:t>Acharjee</a:t>
            </a:r>
            <a:r>
              <a:rPr lang="en-IN" sz="1100" dirty="0">
                <a:latin typeface="Times New Roman" panose="02020603050405020304" pitchFamily="18" charset="0"/>
                <a:cs typeface="Times New Roman" panose="02020603050405020304" pitchFamily="18" charset="0"/>
              </a:rPr>
              <a:t>, T., Das, D., Bhatia, M., Sharma, S., Patel, A. and Bhatia, D. (2025) ‘Switching on smart care: the ascendancy of wireless technologies in continuous health surveillance.’ </a:t>
            </a:r>
            <a:r>
              <a:rPr lang="en-IN" sz="1100" i="1" dirty="0">
                <a:latin typeface="Times New Roman" panose="02020603050405020304" pitchFamily="18" charset="0"/>
                <a:cs typeface="Times New Roman" panose="02020603050405020304" pitchFamily="18" charset="0"/>
              </a:rPr>
              <a:t>Smart Wearable Technology</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a:t>
            </a:r>
            <a:r>
              <a:rPr lang="en-IN" sz="1100" dirty="0">
                <a:latin typeface="Times New Roman" panose="02020603050405020304" pitchFamily="18" charset="0"/>
                <a:cs typeface="Times New Roman" panose="02020603050405020304" pitchFamily="18" charset="0"/>
              </a:rPr>
              <a:t>, pp.A13-A13. Available at:</a:t>
            </a:r>
            <a:r>
              <a:rPr lang="en-IN" sz="1100" dirty="0">
                <a:latin typeface="Times New Roman" panose="02020603050405020304" pitchFamily="18" charset="0"/>
                <a:cs typeface="Times New Roman" panose="02020603050405020304" pitchFamily="18" charset="0"/>
                <a:hlinkClick r:id="rId9"/>
              </a:rPr>
              <a:t> https://doi.org/10.47852/bonviewSWT52026811</a:t>
            </a:r>
            <a:endParaRPr lang="en-IN" sz="1100" dirty="0">
              <a:latin typeface="Times New Roman" panose="02020603050405020304" pitchFamily="18" charset="0"/>
              <a:cs typeface="Times New Roman" panose="02020603050405020304" pitchFamily="18" charset="0"/>
            </a:endParaRPr>
          </a:p>
          <a:p>
            <a:pPr marL="432000" algn="just">
              <a:lnSpc>
                <a:spcPct val="100000"/>
              </a:lnSpc>
            </a:pPr>
            <a:r>
              <a:rPr lang="en-IN" sz="1100" dirty="0" err="1">
                <a:latin typeface="Times New Roman" panose="02020603050405020304" pitchFamily="18" charset="0"/>
                <a:cs typeface="Times New Roman" panose="02020603050405020304" pitchFamily="18" charset="0"/>
              </a:rPr>
              <a:t>Lancioni</a:t>
            </a:r>
            <a:r>
              <a:rPr lang="en-IN" sz="1100" dirty="0">
                <a:latin typeface="Times New Roman" panose="02020603050405020304" pitchFamily="18" charset="0"/>
                <a:cs typeface="Times New Roman" panose="02020603050405020304" pitchFamily="18" charset="0"/>
              </a:rPr>
              <a:t>, G.E., </a:t>
            </a:r>
            <a:r>
              <a:rPr lang="en-IN" sz="1100" dirty="0" err="1">
                <a:latin typeface="Times New Roman" panose="02020603050405020304" pitchFamily="18" charset="0"/>
                <a:cs typeface="Times New Roman" panose="02020603050405020304" pitchFamily="18" charset="0"/>
              </a:rPr>
              <a:t>Desideri</a:t>
            </a:r>
            <a:r>
              <a:rPr lang="en-IN" sz="1100" dirty="0">
                <a:latin typeface="Times New Roman" panose="02020603050405020304" pitchFamily="18" charset="0"/>
                <a:cs typeface="Times New Roman" panose="02020603050405020304" pitchFamily="18" charset="0"/>
              </a:rPr>
              <a:t>, L., Singh, N.N., O’Reilly, M.F., Sigafoos, J., De Caro, M.F. and Taurisano, P. (2023) ‘Use of technology to sustain mobility in older people with cognitive impairment and dementia: a scoping review.’ </a:t>
            </a:r>
            <a:r>
              <a:rPr lang="en-IN" sz="1100" i="1" dirty="0">
                <a:latin typeface="Times New Roman" panose="02020603050405020304" pitchFamily="18" charset="0"/>
                <a:cs typeface="Times New Roman" panose="02020603050405020304" pitchFamily="18" charset="0"/>
              </a:rPr>
              <a:t>Disability and Rehabilitation: Assistive Technology</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18</a:t>
            </a:r>
            <a:r>
              <a:rPr lang="en-IN" sz="1100" dirty="0">
                <a:latin typeface="Times New Roman" panose="02020603050405020304" pitchFamily="18" charset="0"/>
                <a:cs typeface="Times New Roman" panose="02020603050405020304" pitchFamily="18" charset="0"/>
              </a:rPr>
              <a:t>(5), pp.635-649. Available at:</a:t>
            </a:r>
            <a:r>
              <a:rPr lang="en-IN" sz="1100" dirty="0">
                <a:latin typeface="Times New Roman" panose="02020603050405020304" pitchFamily="18" charset="0"/>
                <a:cs typeface="Times New Roman" panose="02020603050405020304" pitchFamily="18" charset="0"/>
                <a:hlinkClick r:id="rId10"/>
              </a:rPr>
              <a:t> https://doi.org/10.1080/17483107.2021.1900935</a:t>
            </a:r>
            <a:endParaRPr lang="en-IN" sz="1100" dirty="0">
              <a:latin typeface="Times New Roman" panose="02020603050405020304" pitchFamily="18" charset="0"/>
              <a:cs typeface="Times New Roman" panose="02020603050405020304" pitchFamily="18" charset="0"/>
            </a:endParaRPr>
          </a:p>
          <a:p>
            <a:pPr marL="432000" indent="0" algn="just">
              <a:lnSpc>
                <a:spcPct val="100000"/>
              </a:lnSpc>
              <a:buNone/>
            </a:pPr>
            <a:endParaRPr lang="en-IN"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0">
          <a:extLst>
            <a:ext uri="{FF2B5EF4-FFF2-40B4-BE49-F238E27FC236}">
              <a16:creationId xmlns:a16="http://schemas.microsoft.com/office/drawing/2014/main" id="{674C9084-D521-BB63-B0CC-D60952306782}"/>
            </a:ext>
          </a:extLst>
        </p:cNvPr>
        <p:cNvGrpSpPr/>
        <p:nvPr/>
      </p:nvGrpSpPr>
      <p:grpSpPr>
        <a:xfrm>
          <a:off x="0" y="0"/>
          <a:ext cx="0" cy="0"/>
          <a:chOff x="0" y="0"/>
          <a:chExt cx="0" cy="0"/>
        </a:xfrm>
      </p:grpSpPr>
      <p:sp>
        <p:nvSpPr>
          <p:cNvPr id="201" name="Google Shape;201;p30">
            <a:extLst>
              <a:ext uri="{FF2B5EF4-FFF2-40B4-BE49-F238E27FC236}">
                <a16:creationId xmlns:a16="http://schemas.microsoft.com/office/drawing/2014/main" id="{25C1BFFD-4CD4-4AF3-A584-3DE9785F6974}"/>
              </a:ext>
            </a:extLst>
          </p:cNvPr>
          <p:cNvSpPr txBox="1">
            <a:spLocks noGrp="1"/>
          </p:cNvSpPr>
          <p:nvPr>
            <p:ph type="title"/>
          </p:nvPr>
        </p:nvSpPr>
        <p:spPr>
          <a:xfrm>
            <a:off x="385179" y="149911"/>
            <a:ext cx="8520600" cy="674682"/>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dirty="0">
                <a:solidFill>
                  <a:srgbClr val="000000"/>
                </a:solidFill>
                <a:latin typeface="Times New Roman"/>
                <a:ea typeface="Times New Roman"/>
                <a:cs typeface="Times New Roman"/>
                <a:sym typeface="Times New Roman"/>
              </a:rPr>
              <a:t>References</a:t>
            </a:r>
            <a:endParaRPr sz="2200" dirty="0">
              <a:latin typeface="Times New Roman"/>
              <a:ea typeface="Times New Roman"/>
              <a:cs typeface="Times New Roman"/>
              <a:sym typeface="Times New Roman"/>
            </a:endParaRPr>
          </a:p>
        </p:txBody>
      </p:sp>
      <p:sp>
        <p:nvSpPr>
          <p:cNvPr id="202" name="Google Shape;202;p30">
            <a:extLst>
              <a:ext uri="{FF2B5EF4-FFF2-40B4-BE49-F238E27FC236}">
                <a16:creationId xmlns:a16="http://schemas.microsoft.com/office/drawing/2014/main" id="{97E06097-1793-B2D6-D134-664745372BD6}"/>
              </a:ext>
            </a:extLst>
          </p:cNvPr>
          <p:cNvSpPr txBox="1">
            <a:spLocks noGrp="1"/>
          </p:cNvSpPr>
          <p:nvPr>
            <p:ph type="body" idx="1"/>
          </p:nvPr>
        </p:nvSpPr>
        <p:spPr>
          <a:xfrm>
            <a:off x="73479" y="971550"/>
            <a:ext cx="8939892" cy="3664850"/>
          </a:xfrm>
          <a:prstGeom prst="rect">
            <a:avLst/>
          </a:prstGeom>
        </p:spPr>
        <p:txBody>
          <a:bodyPr spcFirstLastPara="1" wrap="square" lIns="91425" tIns="91425" rIns="91425" bIns="91425" anchor="t" anchorCtr="0">
            <a:noAutofit/>
          </a:bodyPr>
          <a:lstStyle/>
          <a:p>
            <a:pPr algn="just"/>
            <a:r>
              <a:rPr lang="en-IN" sz="1200" dirty="0">
                <a:latin typeface="Times New Roman" panose="02020603050405020304" pitchFamily="18" charset="0"/>
                <a:cs typeface="Times New Roman" panose="02020603050405020304" pitchFamily="18" charset="0"/>
              </a:rPr>
              <a:t>Lu Lin, Yu Wang, Jiayi Qiu, and Chao Liu. (2022). </a:t>
            </a:r>
            <a:r>
              <a:rPr lang="en-IN" sz="1200" i="1" dirty="0">
                <a:latin typeface="Times New Roman" panose="02020603050405020304" pitchFamily="18" charset="0"/>
                <a:cs typeface="Times New Roman" panose="02020603050405020304" pitchFamily="18" charset="0"/>
              </a:rPr>
              <a:t>Figure 1. User needs based on continuity theory.</a:t>
            </a:r>
            <a:r>
              <a:rPr lang="en-IN" sz="1200" dirty="0">
                <a:latin typeface="Times New Roman" panose="02020603050405020304" pitchFamily="18" charset="0"/>
                <a:cs typeface="Times New Roman" panose="02020603050405020304" pitchFamily="18" charset="0"/>
              </a:rPr>
              <a:t> [online] Available at:</a:t>
            </a:r>
            <a:r>
              <a:rPr lang="en-IN" sz="1200" dirty="0">
                <a:latin typeface="Times New Roman" panose="02020603050405020304" pitchFamily="18" charset="0"/>
                <a:cs typeface="Times New Roman" panose="02020603050405020304" pitchFamily="18" charset="0"/>
                <a:hlinkClick r:id="rId3"/>
              </a:rPr>
              <a:t> https://www.researchgate.net/figure/User-needs-based-on-continuity-theory_fig1_367775566</a:t>
            </a:r>
            <a:r>
              <a:rPr lang="en-IN" sz="1200" dirty="0">
                <a:latin typeface="Times New Roman" panose="02020603050405020304" pitchFamily="18" charset="0"/>
                <a:cs typeface="Times New Roman" panose="02020603050405020304" pitchFamily="18" charset="0"/>
              </a:rPr>
              <a:t>.</a:t>
            </a:r>
          </a:p>
          <a:p>
            <a:pPr algn="just"/>
            <a:r>
              <a:rPr lang="en-IN" sz="1200" dirty="0">
                <a:latin typeface="Times New Roman" panose="02020603050405020304" pitchFamily="18" charset="0"/>
                <a:cs typeface="Times New Roman" panose="02020603050405020304" pitchFamily="18" charset="0"/>
              </a:rPr>
              <a:t>Magliocca, P., </a:t>
            </a:r>
            <a:r>
              <a:rPr lang="en-IN" sz="1200" dirty="0" err="1">
                <a:latin typeface="Times New Roman" panose="02020603050405020304" pitchFamily="18" charset="0"/>
                <a:cs typeface="Times New Roman" panose="02020603050405020304" pitchFamily="18" charset="0"/>
              </a:rPr>
              <a:t>Canestrino</a:t>
            </a:r>
            <a:r>
              <a:rPr lang="en-IN" sz="1200" dirty="0">
                <a:latin typeface="Times New Roman" panose="02020603050405020304" pitchFamily="18" charset="0"/>
                <a:cs typeface="Times New Roman" panose="02020603050405020304" pitchFamily="18" charset="0"/>
              </a:rPr>
              <a:t>, R., </a:t>
            </a:r>
            <a:r>
              <a:rPr lang="en-IN" sz="1200" dirty="0" err="1">
                <a:latin typeface="Times New Roman" panose="02020603050405020304" pitchFamily="18" charset="0"/>
                <a:cs typeface="Times New Roman" panose="02020603050405020304" pitchFamily="18" charset="0"/>
              </a:rPr>
              <a:t>Carayannis</a:t>
            </a:r>
            <a:r>
              <a:rPr lang="en-IN" sz="1200" dirty="0">
                <a:latin typeface="Times New Roman" panose="02020603050405020304" pitchFamily="18" charset="0"/>
                <a:cs typeface="Times New Roman" panose="02020603050405020304" pitchFamily="18" charset="0"/>
              </a:rPr>
              <a:t>, E.G. and Gagliardi, A.R. (2025) ‘Understanding human–technology interaction: evolving boundaries.’ </a:t>
            </a:r>
            <a:r>
              <a:rPr lang="en-IN" sz="1200" i="1" dirty="0">
                <a:latin typeface="Times New Roman" panose="02020603050405020304" pitchFamily="18" charset="0"/>
                <a:cs typeface="Times New Roman" panose="02020603050405020304" pitchFamily="18" charset="0"/>
              </a:rPr>
              <a:t>European Journal of Innovation Management</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28</a:t>
            </a:r>
            <a:r>
              <a:rPr lang="en-IN" sz="1200" dirty="0">
                <a:latin typeface="Times New Roman" panose="02020603050405020304" pitchFamily="18" charset="0"/>
                <a:cs typeface="Times New Roman" panose="02020603050405020304" pitchFamily="18" charset="0"/>
              </a:rPr>
              <a:t>(5), pp.2006-2028. Available at:</a:t>
            </a:r>
            <a:r>
              <a:rPr lang="en-IN" sz="1200" dirty="0">
                <a:latin typeface="Times New Roman" panose="02020603050405020304" pitchFamily="18" charset="0"/>
                <a:cs typeface="Times New Roman" panose="02020603050405020304" pitchFamily="18" charset="0"/>
                <a:hlinkClick r:id="rId4"/>
              </a:rPr>
              <a:t> https://books.google.com/books?hl=en&amp;lr=&amp;id=qxIQEgAAQBAJ&amp;oi=fnd&amp;pg=PR11&amp;dq=Human+interaction+should+also+be+ensured+in+conjunction+with+the+use+of+technology.&amp;ots=cisc1P9X8C&amp;sig=dfPmxi2a4CwnPFD5465b37ukOac</a:t>
            </a:r>
            <a:endParaRPr lang="en-IN" sz="1200" dirty="0">
              <a:latin typeface="Times New Roman" panose="02020603050405020304" pitchFamily="18" charset="0"/>
              <a:cs typeface="Times New Roman" panose="02020603050405020304" pitchFamily="18" charset="0"/>
            </a:endParaRPr>
          </a:p>
          <a:p>
            <a:pPr algn="just"/>
            <a:r>
              <a:rPr lang="en-IN" sz="1200" dirty="0" err="1">
                <a:latin typeface="Times New Roman" panose="02020603050405020304" pitchFamily="18" charset="0"/>
                <a:cs typeface="Times New Roman" panose="02020603050405020304" pitchFamily="18" charset="0"/>
              </a:rPr>
              <a:t>Menassa</a:t>
            </a:r>
            <a:r>
              <a:rPr lang="en-IN" sz="1200" dirty="0">
                <a:latin typeface="Times New Roman" panose="02020603050405020304" pitchFamily="18" charset="0"/>
                <a:cs typeface="Times New Roman" panose="02020603050405020304" pitchFamily="18" charset="0"/>
              </a:rPr>
              <a:t>, M., </a:t>
            </a:r>
            <a:r>
              <a:rPr lang="en-IN" sz="1200" dirty="0" err="1">
                <a:latin typeface="Times New Roman" panose="02020603050405020304" pitchFamily="18" charset="0"/>
                <a:cs typeface="Times New Roman" panose="02020603050405020304" pitchFamily="18" charset="0"/>
              </a:rPr>
              <a:t>Stronks</a:t>
            </a:r>
            <a:r>
              <a:rPr lang="en-IN" sz="1200" dirty="0">
                <a:latin typeface="Times New Roman" panose="02020603050405020304" pitchFamily="18" charset="0"/>
                <a:cs typeface="Times New Roman" panose="02020603050405020304" pitchFamily="18" charset="0"/>
              </a:rPr>
              <a:t>, K., Khatami, F., Díaz, Z.M.R., Espinola, O.P., </a:t>
            </a:r>
            <a:r>
              <a:rPr lang="en-IN" sz="1200" dirty="0" err="1">
                <a:latin typeface="Times New Roman" panose="02020603050405020304" pitchFamily="18" charset="0"/>
                <a:cs typeface="Times New Roman" panose="02020603050405020304" pitchFamily="18" charset="0"/>
              </a:rPr>
              <a:t>Gamba</a:t>
            </a:r>
            <a:r>
              <a:rPr lang="en-IN" sz="1200" dirty="0">
                <a:latin typeface="Times New Roman" panose="02020603050405020304" pitchFamily="18" charset="0"/>
                <a:cs typeface="Times New Roman" panose="02020603050405020304" pitchFamily="18" charset="0"/>
              </a:rPr>
              <a:t>, M., </a:t>
            </a:r>
            <a:r>
              <a:rPr lang="en-IN" sz="1200" dirty="0" err="1">
                <a:latin typeface="Times New Roman" panose="02020603050405020304" pitchFamily="18" charset="0"/>
                <a:cs typeface="Times New Roman" panose="02020603050405020304" pitchFamily="18" charset="0"/>
              </a:rPr>
              <a:t>Itodo</a:t>
            </a:r>
            <a:r>
              <a:rPr lang="en-IN" sz="1200" dirty="0">
                <a:latin typeface="Times New Roman" panose="02020603050405020304" pitchFamily="18" charset="0"/>
                <a:cs typeface="Times New Roman" panose="02020603050405020304" pitchFamily="18" charset="0"/>
              </a:rPr>
              <a:t>, O.A., </a:t>
            </a:r>
            <a:r>
              <a:rPr lang="en-IN" sz="1200" dirty="0" err="1">
                <a:latin typeface="Times New Roman" panose="02020603050405020304" pitchFamily="18" charset="0"/>
                <a:cs typeface="Times New Roman" panose="02020603050405020304" pitchFamily="18" charset="0"/>
              </a:rPr>
              <a:t>Buttia</a:t>
            </a:r>
            <a:r>
              <a:rPr lang="en-IN" sz="1200" dirty="0">
                <a:latin typeface="Times New Roman" panose="02020603050405020304" pitchFamily="18" charset="0"/>
                <a:cs typeface="Times New Roman" panose="02020603050405020304" pitchFamily="18" charset="0"/>
              </a:rPr>
              <a:t>, C., Wehrli, F., Minder, B. and Velarde, M.R. (2023) ‘Concepts and definitions of healthy ageing: a systematic review and synthesis of theoretical models.’ </a:t>
            </a:r>
            <a:r>
              <a:rPr lang="en-IN" sz="1200" i="1" dirty="0" err="1">
                <a:latin typeface="Times New Roman" panose="02020603050405020304" pitchFamily="18" charset="0"/>
                <a:cs typeface="Times New Roman" panose="02020603050405020304" pitchFamily="18" charset="0"/>
              </a:rPr>
              <a:t>EClinicalMedicine</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56</a:t>
            </a:r>
            <a:r>
              <a:rPr lang="en-IN" sz="1200" dirty="0">
                <a:latin typeface="Times New Roman" panose="02020603050405020304" pitchFamily="18" charset="0"/>
                <a:cs typeface="Times New Roman" panose="02020603050405020304" pitchFamily="18" charset="0"/>
              </a:rPr>
              <a:t>. Available at:</a:t>
            </a:r>
            <a:r>
              <a:rPr lang="en-IN" sz="1200" dirty="0">
                <a:latin typeface="Times New Roman" panose="02020603050405020304" pitchFamily="18" charset="0"/>
                <a:cs typeface="Times New Roman" panose="02020603050405020304" pitchFamily="18" charset="0"/>
                <a:hlinkClick r:id="rId5"/>
              </a:rPr>
              <a:t> https://doi.org/10.1016/j.eclinm.2022.101821</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‌NHS website (2026). </a:t>
            </a:r>
            <a:r>
              <a:rPr lang="en-IN" sz="1200" i="1" dirty="0">
                <a:latin typeface="Times New Roman" panose="02020603050405020304" pitchFamily="18" charset="0"/>
                <a:cs typeface="Times New Roman" panose="02020603050405020304" pitchFamily="18" charset="0"/>
              </a:rPr>
              <a:t>Care homes</a:t>
            </a:r>
            <a:r>
              <a:rPr lang="en-IN" sz="1200" dirty="0">
                <a:latin typeface="Times New Roman" panose="02020603050405020304" pitchFamily="18" charset="0"/>
                <a:cs typeface="Times New Roman" panose="02020603050405020304" pitchFamily="18" charset="0"/>
              </a:rPr>
              <a:t>. [online] nhs.uk. Available at:</a:t>
            </a:r>
            <a:r>
              <a:rPr lang="en-IN" sz="1200" dirty="0">
                <a:latin typeface="Times New Roman" panose="02020603050405020304" pitchFamily="18" charset="0"/>
                <a:cs typeface="Times New Roman" panose="02020603050405020304" pitchFamily="18" charset="0"/>
                <a:hlinkClick r:id="rId6"/>
              </a:rPr>
              <a:t> https://www.nhs.uk/social-care-and-support/care-services-equipment-and-care-homes/care-homes/</a:t>
            </a:r>
            <a:r>
              <a:rPr lang="en-IN" sz="1200" dirty="0">
                <a:latin typeface="Times New Roman" panose="02020603050405020304" pitchFamily="18" charset="0"/>
                <a:cs typeface="Times New Roman" panose="02020603050405020304" pitchFamily="18" charset="0"/>
              </a:rPr>
              <a:t>.</a:t>
            </a:r>
          </a:p>
          <a:p>
            <a:pPr algn="just"/>
            <a:r>
              <a:rPr lang="en-IN" sz="1200" dirty="0">
                <a:latin typeface="Times New Roman" panose="02020603050405020304" pitchFamily="18" charset="0"/>
                <a:cs typeface="Times New Roman" panose="02020603050405020304" pitchFamily="18" charset="0"/>
              </a:rPr>
              <a:t>nhs.uk (2025) Barts Health NHS Trust. Available at:</a:t>
            </a:r>
            <a:r>
              <a:rPr lang="en-IN" sz="1200" dirty="0">
                <a:latin typeface="Times New Roman" panose="02020603050405020304" pitchFamily="18" charset="0"/>
                <a:cs typeface="Times New Roman" panose="02020603050405020304" pitchFamily="18" charset="0"/>
                <a:hlinkClick r:id="rId7"/>
              </a:rPr>
              <a:t> https://www.nhs.uk/services/acute-trust/barts-health-nhs-trust/R1H</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Olaison, A. and Donnelly, S. (2022) ‘Assessment, care planning and decision making.’ In </a:t>
            </a:r>
            <a:r>
              <a:rPr lang="en-IN" sz="1200" i="1" dirty="0">
                <a:latin typeface="Times New Roman" panose="02020603050405020304" pitchFamily="18" charset="0"/>
                <a:cs typeface="Times New Roman" panose="02020603050405020304" pitchFamily="18" charset="0"/>
              </a:rPr>
              <a:t>Critical gerontology for social workers</a:t>
            </a:r>
            <a:r>
              <a:rPr lang="en-IN" sz="1200" dirty="0">
                <a:latin typeface="Times New Roman" panose="02020603050405020304" pitchFamily="18" charset="0"/>
                <a:cs typeface="Times New Roman" panose="02020603050405020304" pitchFamily="18" charset="0"/>
              </a:rPr>
              <a:t> (pp. 115-129). Available at:</a:t>
            </a:r>
            <a:r>
              <a:rPr lang="en-IN" sz="1200" dirty="0">
                <a:latin typeface="Times New Roman" panose="02020603050405020304" pitchFamily="18" charset="0"/>
                <a:cs typeface="Times New Roman" panose="02020603050405020304" pitchFamily="18" charset="0"/>
                <a:hlinkClick r:id="rId8"/>
              </a:rPr>
              <a:t> https://doi.org/10.51952/9781447360476.ch008v</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Ons.gov.uk. (2021). </a:t>
            </a:r>
            <a:r>
              <a:rPr lang="en-IN" sz="1200" i="1" dirty="0">
                <a:latin typeface="Times New Roman" panose="02020603050405020304" pitchFamily="18" charset="0"/>
                <a:cs typeface="Times New Roman" panose="02020603050405020304" pitchFamily="18" charset="0"/>
              </a:rPr>
              <a:t>Ageing - Office for National Statistics</a:t>
            </a:r>
            <a:r>
              <a:rPr lang="en-IN" sz="1200" dirty="0">
                <a:latin typeface="Times New Roman" panose="02020603050405020304" pitchFamily="18" charset="0"/>
                <a:cs typeface="Times New Roman" panose="02020603050405020304" pitchFamily="18" charset="0"/>
              </a:rPr>
              <a:t>. [online] Available at:</a:t>
            </a:r>
            <a:r>
              <a:rPr lang="en-IN" sz="1200" dirty="0">
                <a:latin typeface="Times New Roman" panose="02020603050405020304" pitchFamily="18" charset="0"/>
                <a:cs typeface="Times New Roman" panose="02020603050405020304" pitchFamily="18" charset="0"/>
                <a:hlinkClick r:id="rId9"/>
              </a:rPr>
              <a:t> https://www.ons.gov.uk/peoplepopulationandcommunity/birthsdeathsandmarriages/ageing</a:t>
            </a:r>
            <a:r>
              <a:rPr lang="en-IN" sz="12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011590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0">
          <a:extLst>
            <a:ext uri="{FF2B5EF4-FFF2-40B4-BE49-F238E27FC236}">
              <a16:creationId xmlns:a16="http://schemas.microsoft.com/office/drawing/2014/main" id="{B885C6BC-7B1D-593D-061C-4A9EB3A4EAB9}"/>
            </a:ext>
          </a:extLst>
        </p:cNvPr>
        <p:cNvGrpSpPr/>
        <p:nvPr/>
      </p:nvGrpSpPr>
      <p:grpSpPr>
        <a:xfrm>
          <a:off x="0" y="0"/>
          <a:ext cx="0" cy="0"/>
          <a:chOff x="0" y="0"/>
          <a:chExt cx="0" cy="0"/>
        </a:xfrm>
      </p:grpSpPr>
      <p:sp>
        <p:nvSpPr>
          <p:cNvPr id="201" name="Google Shape;201;p30">
            <a:extLst>
              <a:ext uri="{FF2B5EF4-FFF2-40B4-BE49-F238E27FC236}">
                <a16:creationId xmlns:a16="http://schemas.microsoft.com/office/drawing/2014/main" id="{6AF68C3D-1F8E-7773-8E93-725C6F84D067}"/>
              </a:ext>
            </a:extLst>
          </p:cNvPr>
          <p:cNvSpPr txBox="1">
            <a:spLocks noGrp="1"/>
          </p:cNvSpPr>
          <p:nvPr>
            <p:ph type="title"/>
          </p:nvPr>
        </p:nvSpPr>
        <p:spPr>
          <a:xfrm>
            <a:off x="385179" y="149911"/>
            <a:ext cx="8520600" cy="674682"/>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dirty="0">
                <a:solidFill>
                  <a:srgbClr val="000000"/>
                </a:solidFill>
                <a:latin typeface="Times New Roman"/>
                <a:ea typeface="Times New Roman"/>
                <a:cs typeface="Times New Roman"/>
                <a:sym typeface="Times New Roman"/>
              </a:rPr>
              <a:t>References</a:t>
            </a:r>
            <a:endParaRPr sz="2200" dirty="0">
              <a:latin typeface="Times New Roman"/>
              <a:ea typeface="Times New Roman"/>
              <a:cs typeface="Times New Roman"/>
              <a:sym typeface="Times New Roman"/>
            </a:endParaRPr>
          </a:p>
        </p:txBody>
      </p:sp>
      <p:sp>
        <p:nvSpPr>
          <p:cNvPr id="202" name="Google Shape;202;p30">
            <a:extLst>
              <a:ext uri="{FF2B5EF4-FFF2-40B4-BE49-F238E27FC236}">
                <a16:creationId xmlns:a16="http://schemas.microsoft.com/office/drawing/2014/main" id="{26C7151A-8FD9-2477-43A4-426ED7CD2A3F}"/>
              </a:ext>
            </a:extLst>
          </p:cNvPr>
          <p:cNvSpPr txBox="1">
            <a:spLocks noGrp="1"/>
          </p:cNvSpPr>
          <p:nvPr>
            <p:ph type="body" idx="1"/>
          </p:nvPr>
        </p:nvSpPr>
        <p:spPr>
          <a:xfrm>
            <a:off x="73479" y="971550"/>
            <a:ext cx="8939892" cy="3664850"/>
          </a:xfrm>
          <a:prstGeom prst="rect">
            <a:avLst/>
          </a:prstGeom>
        </p:spPr>
        <p:txBody>
          <a:bodyPr spcFirstLastPara="1" wrap="square" lIns="91425" tIns="91425" rIns="91425" bIns="91425" anchor="t" anchorCtr="0">
            <a:noAutofit/>
          </a:bodyPr>
          <a:lstStyle/>
          <a:p>
            <a:pPr algn="just"/>
            <a:r>
              <a:rPr lang="en-IN" sz="1200" dirty="0">
                <a:latin typeface="Times New Roman" panose="02020603050405020304" pitchFamily="18" charset="0"/>
                <a:cs typeface="Times New Roman" panose="02020603050405020304" pitchFamily="18" charset="0"/>
              </a:rPr>
              <a:t>Payson, M. and Aitken, M.J. (2019) ‘Biological and Social Theories of Aging.’ </a:t>
            </a:r>
            <a:r>
              <a:rPr lang="en-IN" sz="1200" i="1" dirty="0">
                <a:latin typeface="Times New Roman" panose="02020603050405020304" pitchFamily="18" charset="0"/>
                <a:cs typeface="Times New Roman" panose="02020603050405020304" pitchFamily="18" charset="0"/>
              </a:rPr>
              <a:t>Occupational Therapy with Elders</a:t>
            </a:r>
            <a:r>
              <a:rPr lang="en-IN" sz="1200" dirty="0">
                <a:latin typeface="Times New Roman" panose="02020603050405020304" pitchFamily="18" charset="0"/>
                <a:cs typeface="Times New Roman" panose="02020603050405020304" pitchFamily="18" charset="0"/>
              </a:rPr>
              <a:t>, [online] pp.20–29. Available at:</a:t>
            </a:r>
            <a:r>
              <a:rPr lang="en-IN" sz="1200" dirty="0">
                <a:latin typeface="Times New Roman" panose="02020603050405020304" pitchFamily="18" charset="0"/>
                <a:cs typeface="Times New Roman" panose="02020603050405020304" pitchFamily="18" charset="0"/>
                <a:hlinkClick r:id="rId3"/>
              </a:rPr>
              <a:t> https://doi.org/10.1016/b978-0-323-49846-3.00002-0</a:t>
            </a:r>
            <a:r>
              <a:rPr lang="en-IN" sz="1200" dirty="0">
                <a:latin typeface="Times New Roman" panose="02020603050405020304" pitchFamily="18" charset="0"/>
                <a:cs typeface="Times New Roman" panose="02020603050405020304" pitchFamily="18" charset="0"/>
              </a:rPr>
              <a:t>.</a:t>
            </a:r>
          </a:p>
          <a:p>
            <a:pPr algn="just"/>
            <a:r>
              <a:rPr lang="en-IN" sz="1200" dirty="0">
                <a:latin typeface="Times New Roman" panose="02020603050405020304" pitchFamily="18" charset="0"/>
                <a:cs typeface="Times New Roman" panose="02020603050405020304" pitchFamily="18" charset="0"/>
              </a:rPr>
              <a:t>Tian, Y.J., Felber, N.A., Pageau, F., Schwab, D.R. and Wangmo, T. (2024) ‘Benefits and barriers associated with the use of smart home health technologies in the care of older persons: a systematic review.’ </a:t>
            </a:r>
            <a:r>
              <a:rPr lang="en-IN" sz="1200" i="1" dirty="0">
                <a:latin typeface="Times New Roman" panose="02020603050405020304" pitchFamily="18" charset="0"/>
                <a:cs typeface="Times New Roman" panose="02020603050405020304" pitchFamily="18" charset="0"/>
              </a:rPr>
              <a:t>BMC geriatrics</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24</a:t>
            </a:r>
            <a:r>
              <a:rPr lang="en-IN" sz="1200" dirty="0">
                <a:latin typeface="Times New Roman" panose="02020603050405020304" pitchFamily="18" charset="0"/>
                <a:cs typeface="Times New Roman" panose="02020603050405020304" pitchFamily="18" charset="0"/>
              </a:rPr>
              <a:t>(1), p.152. Available at:</a:t>
            </a:r>
            <a:r>
              <a:rPr lang="en-IN" sz="1200" dirty="0">
                <a:latin typeface="Times New Roman" panose="02020603050405020304" pitchFamily="18" charset="0"/>
                <a:cs typeface="Times New Roman" panose="02020603050405020304" pitchFamily="18" charset="0"/>
                <a:hlinkClick r:id="rId4"/>
              </a:rPr>
              <a:t> https://doi.org/10.1186/s12877-024-04702-1</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Toki, H., Tai, M. and Nojima, S. (2023) ‘Maintaining continuity of self as perceived by people in the early stages of dementia: a qualitative study.’ </a:t>
            </a:r>
            <a:r>
              <a:rPr lang="en-IN" sz="1200" i="1" dirty="0">
                <a:latin typeface="Times New Roman" panose="02020603050405020304" pitchFamily="18" charset="0"/>
                <a:cs typeface="Times New Roman" panose="02020603050405020304" pitchFamily="18" charset="0"/>
              </a:rPr>
              <a:t>Florence Nightingale Journal of Nursing</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31</a:t>
            </a:r>
            <a:r>
              <a:rPr lang="en-IN" sz="1200" dirty="0">
                <a:latin typeface="Times New Roman" panose="02020603050405020304" pitchFamily="18" charset="0"/>
                <a:cs typeface="Times New Roman" panose="02020603050405020304" pitchFamily="18" charset="0"/>
              </a:rPr>
              <a:t>(1), p.56. Available at:</a:t>
            </a:r>
            <a:r>
              <a:rPr lang="en-IN" sz="1200" dirty="0">
                <a:latin typeface="Times New Roman" panose="02020603050405020304" pitchFamily="18" charset="0"/>
                <a:cs typeface="Times New Roman" panose="02020603050405020304" pitchFamily="18" charset="0"/>
                <a:hlinkClick r:id="rId5"/>
              </a:rPr>
              <a:t> https://doi.org/10.5152/FNJN.2023.22115</a:t>
            </a:r>
            <a:endParaRPr lang="en-IN" sz="1200" dirty="0">
              <a:latin typeface="Times New Roman" panose="02020603050405020304" pitchFamily="18" charset="0"/>
              <a:cs typeface="Times New Roman" panose="02020603050405020304" pitchFamily="18" charset="0"/>
            </a:endParaRPr>
          </a:p>
          <a:p>
            <a:pPr algn="just"/>
            <a:r>
              <a:rPr lang="en-IN" sz="1200" dirty="0">
                <a:latin typeface="Times New Roman" panose="02020603050405020304" pitchFamily="18" charset="0"/>
                <a:cs typeface="Times New Roman" panose="02020603050405020304" pitchFamily="18" charset="0"/>
              </a:rPr>
              <a:t>who.int (2025) World Health Organization: WHO (2025). </a:t>
            </a:r>
            <a:r>
              <a:rPr lang="en-IN" sz="1200" i="1" dirty="0">
                <a:latin typeface="Times New Roman" panose="02020603050405020304" pitchFamily="18" charset="0"/>
                <a:cs typeface="Times New Roman" panose="02020603050405020304" pitchFamily="18" charset="0"/>
              </a:rPr>
              <a:t>Ageing and health</a:t>
            </a:r>
            <a:r>
              <a:rPr lang="en-IN" sz="1200" dirty="0">
                <a:latin typeface="Times New Roman" panose="02020603050405020304" pitchFamily="18" charset="0"/>
                <a:cs typeface="Times New Roman" panose="02020603050405020304" pitchFamily="18" charset="0"/>
              </a:rPr>
              <a:t>. [online] Who.int. Available at:</a:t>
            </a:r>
            <a:r>
              <a:rPr lang="en-IN" sz="1200" dirty="0">
                <a:latin typeface="Times New Roman" panose="02020603050405020304" pitchFamily="18" charset="0"/>
                <a:cs typeface="Times New Roman" panose="02020603050405020304" pitchFamily="18" charset="0"/>
                <a:hlinkClick r:id="rId6"/>
              </a:rPr>
              <a:t> https://www.who.int/news-room/fact-sheets/detail/ageing-and-health</a:t>
            </a:r>
            <a:r>
              <a:rPr lang="en-IN" sz="1200" dirty="0">
                <a:latin typeface="Times New Roman" panose="02020603050405020304" pitchFamily="18" charset="0"/>
                <a:cs typeface="Times New Roman" panose="02020603050405020304" pitchFamily="18" charset="0"/>
              </a:rPr>
              <a:t>.</a:t>
            </a:r>
          </a:p>
          <a:p>
            <a:pPr algn="just"/>
            <a:r>
              <a:rPr lang="en-IN" sz="1200" dirty="0">
                <a:latin typeface="Times New Roman" panose="02020603050405020304" pitchFamily="18" charset="0"/>
                <a:cs typeface="Times New Roman" panose="02020603050405020304" pitchFamily="18" charset="0"/>
              </a:rPr>
              <a:t>World Health Organization (2024) ‘</a:t>
            </a:r>
            <a:r>
              <a:rPr lang="en-IN" sz="1200" i="1" dirty="0">
                <a:latin typeface="Times New Roman" panose="02020603050405020304" pitchFamily="18" charset="0"/>
                <a:cs typeface="Times New Roman" panose="02020603050405020304" pitchFamily="18" charset="0"/>
              </a:rPr>
              <a:t>Long-term care for older people: package for universal health coverage</a:t>
            </a:r>
            <a:r>
              <a:rPr lang="en-IN" sz="1200" dirty="0">
                <a:latin typeface="Times New Roman" panose="02020603050405020304" pitchFamily="18" charset="0"/>
                <a:cs typeface="Times New Roman" panose="02020603050405020304" pitchFamily="18" charset="0"/>
              </a:rPr>
              <a:t>.’ World Health Organization. Available at:</a:t>
            </a:r>
            <a:r>
              <a:rPr lang="en-IN" sz="1200" dirty="0">
                <a:latin typeface="Times New Roman" panose="02020603050405020304" pitchFamily="18" charset="0"/>
                <a:cs typeface="Times New Roman" panose="02020603050405020304" pitchFamily="18" charset="0"/>
                <a:hlinkClick r:id="rId7"/>
              </a:rPr>
              <a:t> https://books.google.com/books?hl=en&amp;lr=&amp;id=IaYOEQAAQBAJ&amp;oi=fnd&amp;pg=PR5&amp;dq=The+NHS+Long-Term+Plan+supports+the+delivery+of+personalized,+preventive,+and+integrated+healthcare+services+to+the+elderly&amp;ots=-x0S7qO9Q6&amp;sig=ka860IZ2EUZlFTvRsYBh35tyyaU</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2944944"/>
      </p:ext>
    </p:extLst>
  </p:cSld>
  <p:clrMapOvr>
    <a:masterClrMapping/>
  </p:clrMapOvr>
</p:sld>
</file>

<file path=ppt/theme/theme1.xml><?xml version="1.0" encoding="utf-8"?>
<a:theme xmlns:a="http://schemas.openxmlformats.org/drawingml/2006/main" name="Geometric">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196</TotalTime>
  <Words>3684</Words>
  <Application>Microsoft Macintosh PowerPoint</Application>
  <PresentationFormat>On-screen Show (16:9)</PresentationFormat>
  <Paragraphs>126</Paragraphs>
  <Slides>19</Slides>
  <Notes>19</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Roboto</vt:lpstr>
      <vt:lpstr>Symbol</vt:lpstr>
      <vt:lpstr>Arial</vt:lpstr>
      <vt:lpstr>Times New Roman</vt:lpstr>
      <vt:lpstr>Geometric</vt:lpstr>
      <vt:lpstr>Module Code: BMHP6027  Module Title: Empowering the Older Person Assignment Title: Component 1 - Individual Presentation</vt:lpstr>
      <vt:lpstr>Introduction</vt:lpstr>
      <vt:lpstr>Evaluation of Current Care and Support</vt:lpstr>
      <vt:lpstr>Evaluation of Current Care and Support (Continued) </vt:lpstr>
      <vt:lpstr>Theories of Ageing </vt:lpstr>
      <vt:lpstr>Theories of Ageing (Continued) </vt:lpstr>
      <vt:lpstr>Policy and Legislation </vt:lpstr>
      <vt:lpstr>Policy and Legislation (Continued) </vt:lpstr>
      <vt:lpstr>Technological Innovations (Telecare and Remote Monitoring)</vt:lpstr>
      <vt:lpstr>Technological Innovations (Continued)</vt:lpstr>
      <vt:lpstr>Case Study and Real-World Application (Smartwatch Fall Monitor) </vt:lpstr>
      <vt:lpstr>Critical Application to Theory and Policy </vt:lpstr>
      <vt:lpstr>Recommendations (Strengthening Person-Centred Technology)</vt:lpstr>
      <vt:lpstr>Recommendation (Improving Equity, Access and Policy) </vt:lpstr>
      <vt:lpstr>Ethical Considerations</vt:lpstr>
      <vt:lpstr>Conclusion </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Exauce Mbombo Mukaba</cp:lastModifiedBy>
  <cp:revision>1</cp:revision>
  <dcterms:modified xsi:type="dcterms:W3CDTF">2026-10-23T00:13:19Z</dcterms:modified>
</cp:coreProperties>
</file>