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FD52B2E-3E67-7CB7-6EC1-B5866545ADCC}" v="1319" dt="2025-10-12T12:00:55.690"/>
    <p1510:client id="{84BB8F5D-A006-565A-5DD5-87AD828E4A0E}" v="162" dt="2025-10-12T10:06:10.7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84BB8F5D-A006-565A-5DD5-87AD828E4A0E}"/>
    <pc:docChg chg="modSld">
      <pc:chgData name="" userId="" providerId="" clId="Web-{84BB8F5D-A006-565A-5DD5-87AD828E4A0E}" dt="2025-10-12T10:03:02.223" v="0"/>
      <pc:docMkLst>
        <pc:docMk/>
      </pc:docMkLst>
      <pc:sldChg chg="delSp">
        <pc:chgData name="" userId="" providerId="" clId="Web-{84BB8F5D-A006-565A-5DD5-87AD828E4A0E}" dt="2025-10-12T10:03:02.223" v="0"/>
        <pc:sldMkLst>
          <pc:docMk/>
          <pc:sldMk cId="109857222" sldId="256"/>
        </pc:sldMkLst>
        <pc:spChg chg="del">
          <ac:chgData name="" userId="" providerId="" clId="Web-{84BB8F5D-A006-565A-5DD5-87AD828E4A0E}" dt="2025-10-12T10:03:02.223" v="0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Sabina Aslam (2220574)" userId="S::2220574@student.uwtsd.ac.uk::ae8c98f8-b733-4190-9e8a-d6cd1c54f22f" providerId="AD" clId="Web-{84BB8F5D-A006-565A-5DD5-87AD828E4A0E}"/>
    <pc:docChg chg="modSld">
      <pc:chgData name="Sabina Aslam (2220574)" userId="S::2220574@student.uwtsd.ac.uk::ae8c98f8-b733-4190-9e8a-d6cd1c54f22f" providerId="AD" clId="Web-{84BB8F5D-A006-565A-5DD5-87AD828E4A0E}" dt="2025-10-12T10:06:05.089" v="83" actId="20577"/>
      <pc:docMkLst>
        <pc:docMk/>
      </pc:docMkLst>
      <pc:sldChg chg="addSp delSp modSp">
        <pc:chgData name="Sabina Aslam (2220574)" userId="S::2220574@student.uwtsd.ac.uk::ae8c98f8-b733-4190-9e8a-d6cd1c54f22f" providerId="AD" clId="Web-{84BB8F5D-A006-565A-5DD5-87AD828E4A0E}" dt="2025-10-12T10:06:05.089" v="83" actId="20577"/>
        <pc:sldMkLst>
          <pc:docMk/>
          <pc:sldMk cId="109857222" sldId="256"/>
        </pc:sldMkLst>
        <pc:spChg chg="del">
          <ac:chgData name="Sabina Aslam (2220574)" userId="S::2220574@student.uwtsd.ac.uk::ae8c98f8-b733-4190-9e8a-d6cd1c54f22f" providerId="AD" clId="Web-{84BB8F5D-A006-565A-5DD5-87AD828E4A0E}" dt="2025-10-12T10:03:37.490" v="0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Sabina Aslam (2220574)" userId="S::2220574@student.uwtsd.ac.uk::ae8c98f8-b733-4190-9e8a-d6cd1c54f22f" providerId="AD" clId="Web-{84BB8F5D-A006-565A-5DD5-87AD828E4A0E}" dt="2025-10-12T10:06:05.089" v="83" actId="20577"/>
          <ac:spMkLst>
            <pc:docMk/>
            <pc:sldMk cId="109857222" sldId="256"/>
            <ac:spMk id="4" creationId="{06A547C3-BEBA-54B3-3BAF-F1136F5CD1D9}"/>
          </ac:spMkLst>
        </pc:spChg>
      </pc:sldChg>
    </pc:docChg>
  </pc:docChgLst>
  <pc:docChgLst>
    <pc:chgData name="Sabina Aslam (2220574)" userId="S::2220574@student.uwtsd.ac.uk::ae8c98f8-b733-4190-9e8a-d6cd1c54f22f" providerId="AD" clId="Web-{6FD52B2E-3E67-7CB7-6EC1-B5866545ADCC}"/>
    <pc:docChg chg="addSld modSld sldOrd">
      <pc:chgData name="Sabina Aslam (2220574)" userId="S::2220574@student.uwtsd.ac.uk::ae8c98f8-b733-4190-9e8a-d6cd1c54f22f" providerId="AD" clId="Web-{6FD52B2E-3E67-7CB7-6EC1-B5866545ADCC}" dt="2025-10-12T12:00:53.831" v="842" actId="20577"/>
      <pc:docMkLst>
        <pc:docMk/>
      </pc:docMkLst>
      <pc:sldChg chg="modSp">
        <pc:chgData name="Sabina Aslam (2220574)" userId="S::2220574@student.uwtsd.ac.uk::ae8c98f8-b733-4190-9e8a-d6cd1c54f22f" providerId="AD" clId="Web-{6FD52B2E-3E67-7CB7-6EC1-B5866545ADCC}" dt="2025-10-12T12:00:14.033" v="834" actId="20577"/>
        <pc:sldMkLst>
          <pc:docMk/>
          <pc:sldMk cId="109857222" sldId="256"/>
        </pc:sldMkLst>
        <pc:spChg chg="mod">
          <ac:chgData name="Sabina Aslam (2220574)" userId="S::2220574@student.uwtsd.ac.uk::ae8c98f8-b733-4190-9e8a-d6cd1c54f22f" providerId="AD" clId="Web-{6FD52B2E-3E67-7CB7-6EC1-B5866545ADCC}" dt="2025-10-12T12:00:14.033" v="834" actId="20577"/>
          <ac:spMkLst>
            <pc:docMk/>
            <pc:sldMk cId="109857222" sldId="256"/>
            <ac:spMk id="4" creationId="{06A547C3-BEBA-54B3-3BAF-F1136F5CD1D9}"/>
          </ac:spMkLst>
        </pc:spChg>
      </pc:sldChg>
      <pc:sldChg chg="addSp delSp modSp new">
        <pc:chgData name="Sabina Aslam (2220574)" userId="S::2220574@student.uwtsd.ac.uk::ae8c98f8-b733-4190-9e8a-d6cd1c54f22f" providerId="AD" clId="Web-{6FD52B2E-3E67-7CB7-6EC1-B5866545ADCC}" dt="2025-10-12T12:00:53.831" v="842" actId="20577"/>
        <pc:sldMkLst>
          <pc:docMk/>
          <pc:sldMk cId="708097654" sldId="257"/>
        </pc:sldMkLst>
        <pc:spChg chg="del">
          <ac:chgData name="Sabina Aslam (2220574)" userId="S::2220574@student.uwtsd.ac.uk::ae8c98f8-b733-4190-9e8a-d6cd1c54f22f" providerId="AD" clId="Web-{6FD52B2E-3E67-7CB7-6EC1-B5866545ADCC}" dt="2025-10-12T10:08:17.270" v="1"/>
          <ac:spMkLst>
            <pc:docMk/>
            <pc:sldMk cId="708097654" sldId="257"/>
            <ac:spMk id="2" creationId="{3A7FE7DC-2B99-5DAC-05B0-66627E6B08FF}"/>
          </ac:spMkLst>
        </pc:spChg>
        <pc:spChg chg="del">
          <ac:chgData name="Sabina Aslam (2220574)" userId="S::2220574@student.uwtsd.ac.uk::ae8c98f8-b733-4190-9e8a-d6cd1c54f22f" providerId="AD" clId="Web-{6FD52B2E-3E67-7CB7-6EC1-B5866545ADCC}" dt="2025-10-12T10:08:22.067" v="2"/>
          <ac:spMkLst>
            <pc:docMk/>
            <pc:sldMk cId="708097654" sldId="257"/>
            <ac:spMk id="3" creationId="{F8A37ECC-21CC-8F5B-561E-84C33241C6DC}"/>
          </ac:spMkLst>
        </pc:spChg>
        <pc:spChg chg="add mod">
          <ac:chgData name="Sabina Aslam (2220574)" userId="S::2220574@student.uwtsd.ac.uk::ae8c98f8-b733-4190-9e8a-d6cd1c54f22f" providerId="AD" clId="Web-{6FD52B2E-3E67-7CB7-6EC1-B5866545ADCC}" dt="2025-10-12T12:00:53.831" v="842" actId="20577"/>
          <ac:spMkLst>
            <pc:docMk/>
            <pc:sldMk cId="708097654" sldId="257"/>
            <ac:spMk id="4" creationId="{BF9F9BBE-D58B-F043-33A0-B5993CB0D48C}"/>
          </ac:spMkLst>
        </pc:spChg>
        <pc:spChg chg="add mod">
          <ac:chgData name="Sabina Aslam (2220574)" userId="S::2220574@student.uwtsd.ac.uk::ae8c98f8-b733-4190-9e8a-d6cd1c54f22f" providerId="AD" clId="Web-{6FD52B2E-3E67-7CB7-6EC1-B5866545ADCC}" dt="2025-10-12T10:20:07.587" v="130" actId="20577"/>
          <ac:spMkLst>
            <pc:docMk/>
            <pc:sldMk cId="708097654" sldId="257"/>
            <ac:spMk id="6" creationId="{1A6F0278-E850-4257-E5C8-133D3CAF4200}"/>
          </ac:spMkLst>
        </pc:spChg>
        <pc:spChg chg="add mod">
          <ac:chgData name="Sabina Aslam (2220574)" userId="S::2220574@student.uwtsd.ac.uk::ae8c98f8-b733-4190-9e8a-d6cd1c54f22f" providerId="AD" clId="Web-{6FD52B2E-3E67-7CB7-6EC1-B5866545ADCC}" dt="2025-10-12T10:20:17.229" v="133" actId="20577"/>
          <ac:spMkLst>
            <pc:docMk/>
            <pc:sldMk cId="708097654" sldId="257"/>
            <ac:spMk id="8" creationId="{62579738-71DC-B078-4594-9CF71B25EB21}"/>
          </ac:spMkLst>
        </pc:spChg>
        <pc:spChg chg="add mod">
          <ac:chgData name="Sabina Aslam (2220574)" userId="S::2220574@student.uwtsd.ac.uk::ae8c98f8-b733-4190-9e8a-d6cd1c54f22f" providerId="AD" clId="Web-{6FD52B2E-3E67-7CB7-6EC1-B5866545ADCC}" dt="2025-10-12T10:20:28.339" v="136" actId="20577"/>
          <ac:spMkLst>
            <pc:docMk/>
            <pc:sldMk cId="708097654" sldId="257"/>
            <ac:spMk id="10" creationId="{6C51808F-717D-0693-71D2-626AB33F177C}"/>
          </ac:spMkLst>
        </pc:spChg>
        <pc:picChg chg="add mod">
          <ac:chgData name="Sabina Aslam (2220574)" userId="S::2220574@student.uwtsd.ac.uk::ae8c98f8-b733-4190-9e8a-d6cd1c54f22f" providerId="AD" clId="Web-{6FD52B2E-3E67-7CB7-6EC1-B5866545ADCC}" dt="2025-10-12T10:19:26.536" v="121" actId="1076"/>
          <ac:picMkLst>
            <pc:docMk/>
            <pc:sldMk cId="708097654" sldId="257"/>
            <ac:picMk id="5" creationId="{47354021-D968-EAA6-7CCA-845575E38DB8}"/>
          </ac:picMkLst>
        </pc:picChg>
        <pc:picChg chg="add mod">
          <ac:chgData name="Sabina Aslam (2220574)" userId="S::2220574@student.uwtsd.ac.uk::ae8c98f8-b733-4190-9e8a-d6cd1c54f22f" providerId="AD" clId="Web-{6FD52B2E-3E67-7CB7-6EC1-B5866545ADCC}" dt="2025-10-12T10:19:29.302" v="122" actId="1076"/>
          <ac:picMkLst>
            <pc:docMk/>
            <pc:sldMk cId="708097654" sldId="257"/>
            <ac:picMk id="7" creationId="{68D3A799-9C47-9C7E-2F6E-67E959B79D4B}"/>
          </ac:picMkLst>
        </pc:picChg>
        <pc:picChg chg="add mod">
          <ac:chgData name="Sabina Aslam (2220574)" userId="S::2220574@student.uwtsd.ac.uk::ae8c98f8-b733-4190-9e8a-d6cd1c54f22f" providerId="AD" clId="Web-{6FD52B2E-3E67-7CB7-6EC1-B5866545ADCC}" dt="2025-10-12T10:19:33.130" v="123" actId="1076"/>
          <ac:picMkLst>
            <pc:docMk/>
            <pc:sldMk cId="708097654" sldId="257"/>
            <ac:picMk id="9" creationId="{6297AB42-6474-98FD-5127-E0210D24860D}"/>
          </ac:picMkLst>
        </pc:picChg>
      </pc:sldChg>
      <pc:sldChg chg="addSp delSp modSp new">
        <pc:chgData name="Sabina Aslam (2220574)" userId="S::2220574@student.uwtsd.ac.uk::ae8c98f8-b733-4190-9e8a-d6cd1c54f22f" providerId="AD" clId="Web-{6FD52B2E-3E67-7CB7-6EC1-B5866545ADCC}" dt="2025-10-12T11:14:27.352" v="461" actId="20577"/>
        <pc:sldMkLst>
          <pc:docMk/>
          <pc:sldMk cId="1116488463" sldId="258"/>
        </pc:sldMkLst>
        <pc:spChg chg="del">
          <ac:chgData name="Sabina Aslam (2220574)" userId="S::2220574@student.uwtsd.ac.uk::ae8c98f8-b733-4190-9e8a-d6cd1c54f22f" providerId="AD" clId="Web-{6FD52B2E-3E67-7CB7-6EC1-B5866545ADCC}" dt="2025-10-12T10:21:33.033" v="152"/>
          <ac:spMkLst>
            <pc:docMk/>
            <pc:sldMk cId="1116488463" sldId="258"/>
            <ac:spMk id="2" creationId="{9AA86C56-1E52-4792-ED90-C7F680A83F7E}"/>
          </ac:spMkLst>
        </pc:spChg>
        <pc:spChg chg="del">
          <ac:chgData name="Sabina Aslam (2220574)" userId="S::2220574@student.uwtsd.ac.uk::ae8c98f8-b733-4190-9e8a-d6cd1c54f22f" providerId="AD" clId="Web-{6FD52B2E-3E67-7CB7-6EC1-B5866545ADCC}" dt="2025-10-12T10:21:36.423" v="153"/>
          <ac:spMkLst>
            <pc:docMk/>
            <pc:sldMk cId="1116488463" sldId="258"/>
            <ac:spMk id="3" creationId="{09DE32B6-80B2-1C74-9DE2-F1C68E481C56}"/>
          </ac:spMkLst>
        </pc:spChg>
        <pc:spChg chg="add mod">
          <ac:chgData name="Sabina Aslam (2220574)" userId="S::2220574@student.uwtsd.ac.uk::ae8c98f8-b733-4190-9e8a-d6cd1c54f22f" providerId="AD" clId="Web-{6FD52B2E-3E67-7CB7-6EC1-B5866545ADCC}" dt="2025-10-12T10:23:44.557" v="165" actId="20577"/>
          <ac:spMkLst>
            <pc:docMk/>
            <pc:sldMk cId="1116488463" sldId="258"/>
            <ac:spMk id="5" creationId="{C60893C5-0923-CF4B-6E3E-0353629078F2}"/>
          </ac:spMkLst>
        </pc:spChg>
        <pc:spChg chg="add mod">
          <ac:chgData name="Sabina Aslam (2220574)" userId="S::2220574@student.uwtsd.ac.uk::ae8c98f8-b733-4190-9e8a-d6cd1c54f22f" providerId="AD" clId="Web-{6FD52B2E-3E67-7CB7-6EC1-B5866545ADCC}" dt="2025-10-12T11:14:27.352" v="461" actId="20577"/>
          <ac:spMkLst>
            <pc:docMk/>
            <pc:sldMk cId="1116488463" sldId="258"/>
            <ac:spMk id="6" creationId="{0ABA2C53-7EB3-4504-1C7D-8008D93B5FA8}"/>
          </ac:spMkLst>
        </pc:spChg>
        <pc:picChg chg="add mod">
          <ac:chgData name="Sabina Aslam (2220574)" userId="S::2220574@student.uwtsd.ac.uk::ae8c98f8-b733-4190-9e8a-d6cd1c54f22f" providerId="AD" clId="Web-{6FD52B2E-3E67-7CB7-6EC1-B5866545ADCC}" dt="2025-10-12T10:22:31.193" v="155" actId="1076"/>
          <ac:picMkLst>
            <pc:docMk/>
            <pc:sldMk cId="1116488463" sldId="258"/>
            <ac:picMk id="4" creationId="{4DF4C5A3-C2AD-1140-2B51-1A5B5E75A661}"/>
          </ac:picMkLst>
        </pc:picChg>
      </pc:sldChg>
      <pc:sldChg chg="addSp delSp modSp new">
        <pc:chgData name="Sabina Aslam (2220574)" userId="S::2220574@student.uwtsd.ac.uk::ae8c98f8-b733-4190-9e8a-d6cd1c54f22f" providerId="AD" clId="Web-{6FD52B2E-3E67-7CB7-6EC1-B5866545ADCC}" dt="2025-10-12T11:14:20.039" v="459" actId="20577"/>
        <pc:sldMkLst>
          <pc:docMk/>
          <pc:sldMk cId="3382208549" sldId="259"/>
        </pc:sldMkLst>
        <pc:spChg chg="add del">
          <ac:chgData name="Sabina Aslam (2220574)" userId="S::2220574@student.uwtsd.ac.uk::ae8c98f8-b733-4190-9e8a-d6cd1c54f22f" providerId="AD" clId="Web-{6FD52B2E-3E67-7CB7-6EC1-B5866545ADCC}" dt="2025-10-12T10:35:17.059" v="186"/>
          <ac:spMkLst>
            <pc:docMk/>
            <pc:sldMk cId="3382208549" sldId="259"/>
            <ac:spMk id="2" creationId="{B89C2572-2871-F46D-ABCD-9B2D2424F7AA}"/>
          </ac:spMkLst>
        </pc:spChg>
        <pc:spChg chg="add mod">
          <ac:chgData name="Sabina Aslam (2220574)" userId="S::2220574@student.uwtsd.ac.uk::ae8c98f8-b733-4190-9e8a-d6cd1c54f22f" providerId="AD" clId="Web-{6FD52B2E-3E67-7CB7-6EC1-B5866545ADCC}" dt="2025-10-12T11:14:20.039" v="459" actId="20577"/>
          <ac:spMkLst>
            <pc:docMk/>
            <pc:sldMk cId="3382208549" sldId="259"/>
            <ac:spMk id="3" creationId="{D4050B14-B56D-BD82-96A9-E9495DAC8DC7}"/>
          </ac:spMkLst>
        </pc:spChg>
      </pc:sldChg>
      <pc:sldChg chg="addSp modSp new">
        <pc:chgData name="Sabina Aslam (2220574)" userId="S::2220574@student.uwtsd.ac.uk::ae8c98f8-b733-4190-9e8a-d6cd1c54f22f" providerId="AD" clId="Web-{6FD52B2E-3E67-7CB7-6EC1-B5866545ADCC}" dt="2025-10-12T11:14:10.023" v="456" actId="20577"/>
        <pc:sldMkLst>
          <pc:docMk/>
          <pc:sldMk cId="577979730" sldId="260"/>
        </pc:sldMkLst>
        <pc:spChg chg="add mod">
          <ac:chgData name="Sabina Aslam (2220574)" userId="S::2220574@student.uwtsd.ac.uk::ae8c98f8-b733-4190-9e8a-d6cd1c54f22f" providerId="AD" clId="Web-{6FD52B2E-3E67-7CB7-6EC1-B5866545ADCC}" dt="2025-10-12T11:14:10.023" v="456" actId="20577"/>
          <ac:spMkLst>
            <pc:docMk/>
            <pc:sldMk cId="577979730" sldId="260"/>
            <ac:spMk id="2" creationId="{948ECE06-DE57-CA21-4710-6EFBE81E2478}"/>
          </ac:spMkLst>
        </pc:spChg>
        <pc:spChg chg="add mod">
          <ac:chgData name="Sabina Aslam (2220574)" userId="S::2220574@student.uwtsd.ac.uk::ae8c98f8-b733-4190-9e8a-d6cd1c54f22f" providerId="AD" clId="Web-{6FD52B2E-3E67-7CB7-6EC1-B5866545ADCC}" dt="2025-10-12T10:48:57.629" v="310" actId="1076"/>
          <ac:spMkLst>
            <pc:docMk/>
            <pc:sldMk cId="577979730" sldId="260"/>
            <ac:spMk id="4" creationId="{EADE78E6-7D02-E6C9-547A-D0992184B68C}"/>
          </ac:spMkLst>
        </pc:spChg>
        <pc:picChg chg="add mod">
          <ac:chgData name="Sabina Aslam (2220574)" userId="S::2220574@student.uwtsd.ac.uk::ae8c98f8-b733-4190-9e8a-d6cd1c54f22f" providerId="AD" clId="Web-{6FD52B2E-3E67-7CB7-6EC1-B5866545ADCC}" dt="2025-10-12T10:49:06.941" v="312" actId="1076"/>
          <ac:picMkLst>
            <pc:docMk/>
            <pc:sldMk cId="577979730" sldId="260"/>
            <ac:picMk id="3" creationId="{78384FD9-3A86-8046-4B34-328C02A627DE}"/>
          </ac:picMkLst>
        </pc:picChg>
      </pc:sldChg>
      <pc:sldChg chg="addSp delSp modSp new mod setBg">
        <pc:chgData name="Sabina Aslam (2220574)" userId="S::2220574@student.uwtsd.ac.uk::ae8c98f8-b733-4190-9e8a-d6cd1c54f22f" providerId="AD" clId="Web-{6FD52B2E-3E67-7CB7-6EC1-B5866545ADCC}" dt="2025-10-12T11:59:02.126" v="822" actId="1076"/>
        <pc:sldMkLst>
          <pc:docMk/>
          <pc:sldMk cId="2069859326" sldId="261"/>
        </pc:sldMkLst>
        <pc:spChg chg="add mod">
          <ac:chgData name="Sabina Aslam (2220574)" userId="S::2220574@student.uwtsd.ac.uk::ae8c98f8-b733-4190-9e8a-d6cd1c54f22f" providerId="AD" clId="Web-{6FD52B2E-3E67-7CB7-6EC1-B5866545ADCC}" dt="2025-10-12T11:59:02.126" v="822" actId="1076"/>
          <ac:spMkLst>
            <pc:docMk/>
            <pc:sldMk cId="2069859326" sldId="261"/>
            <ac:spMk id="2" creationId="{2DD654C4-A757-25B2-CA37-D58E352FF90F}"/>
          </ac:spMkLst>
        </pc:spChg>
        <pc:spChg chg="add del">
          <ac:chgData name="Sabina Aslam (2220574)" userId="S::2220574@student.uwtsd.ac.uk::ae8c98f8-b733-4190-9e8a-d6cd1c54f22f" providerId="AD" clId="Web-{6FD52B2E-3E67-7CB7-6EC1-B5866545ADCC}" dt="2025-10-12T11:58:49.032" v="821"/>
          <ac:spMkLst>
            <pc:docMk/>
            <pc:sldMk cId="2069859326" sldId="261"/>
            <ac:spMk id="8" creationId="{04812C46-200A-4DEB-A05E-3ED6C68C2387}"/>
          </ac:spMkLst>
        </pc:spChg>
        <pc:spChg chg="add del">
          <ac:chgData name="Sabina Aslam (2220574)" userId="S::2220574@student.uwtsd.ac.uk::ae8c98f8-b733-4190-9e8a-d6cd1c54f22f" providerId="AD" clId="Web-{6FD52B2E-3E67-7CB7-6EC1-B5866545ADCC}" dt="2025-10-12T11:58:49.032" v="821"/>
          <ac:spMkLst>
            <pc:docMk/>
            <pc:sldMk cId="2069859326" sldId="261"/>
            <ac:spMk id="10" creationId="{D1EA859B-E555-4109-94F3-6700E046E008}"/>
          </ac:spMkLst>
        </pc:spChg>
        <pc:picChg chg="add del">
          <ac:chgData name="Sabina Aslam (2220574)" userId="S::2220574@student.uwtsd.ac.uk::ae8c98f8-b733-4190-9e8a-d6cd1c54f22f" providerId="AD" clId="Web-{6FD52B2E-3E67-7CB7-6EC1-B5866545ADCC}" dt="2025-10-12T11:58:49.032" v="821"/>
          <ac:picMkLst>
            <pc:docMk/>
            <pc:sldMk cId="2069859326" sldId="261"/>
            <ac:picMk id="4" creationId="{EF99ED6F-EE1A-8672-146C-EC8B3F74C222}"/>
          </ac:picMkLst>
        </pc:picChg>
      </pc:sldChg>
      <pc:sldChg chg="addSp delSp modSp new">
        <pc:chgData name="Sabina Aslam (2220574)" userId="S::2220574@student.uwtsd.ac.uk::ae8c98f8-b733-4190-9e8a-d6cd1c54f22f" providerId="AD" clId="Web-{6FD52B2E-3E67-7CB7-6EC1-B5866545ADCC}" dt="2025-10-12T11:13:51.975" v="452" actId="20577"/>
        <pc:sldMkLst>
          <pc:docMk/>
          <pc:sldMk cId="2514448792" sldId="262"/>
        </pc:sldMkLst>
        <pc:spChg chg="add del">
          <ac:chgData name="Sabina Aslam (2220574)" userId="S::2220574@student.uwtsd.ac.uk::ae8c98f8-b733-4190-9e8a-d6cd1c54f22f" providerId="AD" clId="Web-{6FD52B2E-3E67-7CB7-6EC1-B5866545ADCC}" dt="2025-10-12T10:55:36.084" v="340"/>
          <ac:spMkLst>
            <pc:docMk/>
            <pc:sldMk cId="2514448792" sldId="262"/>
            <ac:spMk id="2" creationId="{07834E08-C156-8EEC-066C-8F5E54C9A16B}"/>
          </ac:spMkLst>
        </pc:spChg>
        <pc:spChg chg="add mod">
          <ac:chgData name="Sabina Aslam (2220574)" userId="S::2220574@student.uwtsd.ac.uk::ae8c98f8-b733-4190-9e8a-d6cd1c54f22f" providerId="AD" clId="Web-{6FD52B2E-3E67-7CB7-6EC1-B5866545ADCC}" dt="2025-10-12T11:13:51.975" v="452" actId="20577"/>
          <ac:spMkLst>
            <pc:docMk/>
            <pc:sldMk cId="2514448792" sldId="262"/>
            <ac:spMk id="3" creationId="{C5EEA1DB-0D83-78AD-9B94-85ECBCA87624}"/>
          </ac:spMkLst>
        </pc:spChg>
        <pc:spChg chg="add mod">
          <ac:chgData name="Sabina Aslam (2220574)" userId="S::2220574@student.uwtsd.ac.uk::ae8c98f8-b733-4190-9e8a-d6cd1c54f22f" providerId="AD" clId="Web-{6FD52B2E-3E67-7CB7-6EC1-B5866545ADCC}" dt="2025-10-12T11:05:14.248" v="396" actId="1076"/>
          <ac:spMkLst>
            <pc:docMk/>
            <pc:sldMk cId="2514448792" sldId="262"/>
            <ac:spMk id="5" creationId="{87D1299E-9616-E5F9-369E-FF51FDCC8DA6}"/>
          </ac:spMkLst>
        </pc:spChg>
        <pc:picChg chg="add mod">
          <ac:chgData name="Sabina Aslam (2220574)" userId="S::2220574@student.uwtsd.ac.uk::ae8c98f8-b733-4190-9e8a-d6cd1c54f22f" providerId="AD" clId="Web-{6FD52B2E-3E67-7CB7-6EC1-B5866545ADCC}" dt="2025-10-12T11:03:02.979" v="378" actId="1076"/>
          <ac:picMkLst>
            <pc:docMk/>
            <pc:sldMk cId="2514448792" sldId="262"/>
            <ac:picMk id="4" creationId="{3486DE22-0B70-302F-3F29-5247B7EEDF78}"/>
          </ac:picMkLst>
        </pc:picChg>
      </pc:sldChg>
      <pc:sldChg chg="addSp modSp new">
        <pc:chgData name="Sabina Aslam (2220574)" userId="S::2220574@student.uwtsd.ac.uk::ae8c98f8-b733-4190-9e8a-d6cd1c54f22f" providerId="AD" clId="Web-{6FD52B2E-3E67-7CB7-6EC1-B5866545ADCC}" dt="2025-10-12T11:13:19.473" v="449" actId="1076"/>
        <pc:sldMkLst>
          <pc:docMk/>
          <pc:sldMk cId="1564404784" sldId="263"/>
        </pc:sldMkLst>
        <pc:spChg chg="add mod">
          <ac:chgData name="Sabina Aslam (2220574)" userId="S::2220574@student.uwtsd.ac.uk::ae8c98f8-b733-4190-9e8a-d6cd1c54f22f" providerId="AD" clId="Web-{6FD52B2E-3E67-7CB7-6EC1-B5866545ADCC}" dt="2025-10-12T11:11:44.277" v="440" actId="14100"/>
          <ac:spMkLst>
            <pc:docMk/>
            <pc:sldMk cId="1564404784" sldId="263"/>
            <ac:spMk id="2" creationId="{51C9546A-DE52-53FE-1EA8-56D0436E235A}"/>
          </ac:spMkLst>
        </pc:spChg>
        <pc:spChg chg="add mod">
          <ac:chgData name="Sabina Aslam (2220574)" userId="S::2220574@student.uwtsd.ac.uk::ae8c98f8-b733-4190-9e8a-d6cd1c54f22f" providerId="AD" clId="Web-{6FD52B2E-3E67-7CB7-6EC1-B5866545ADCC}" dt="2025-10-12T11:13:19.473" v="449" actId="1076"/>
          <ac:spMkLst>
            <pc:docMk/>
            <pc:sldMk cId="1564404784" sldId="263"/>
            <ac:spMk id="4" creationId="{F79B3D40-E039-7A46-B496-9EE23364703C}"/>
          </ac:spMkLst>
        </pc:spChg>
        <pc:picChg chg="add mod">
          <ac:chgData name="Sabina Aslam (2220574)" userId="S::2220574@student.uwtsd.ac.uk::ae8c98f8-b733-4190-9e8a-d6cd1c54f22f" providerId="AD" clId="Web-{6FD52B2E-3E67-7CB7-6EC1-B5866545ADCC}" dt="2025-10-12T11:11:53.450" v="442" actId="1076"/>
          <ac:picMkLst>
            <pc:docMk/>
            <pc:sldMk cId="1564404784" sldId="263"/>
            <ac:picMk id="3" creationId="{3C45E68E-7827-DADC-0242-4B569C92C120}"/>
          </ac:picMkLst>
        </pc:picChg>
      </pc:sldChg>
      <pc:sldChg chg="addSp delSp modSp new ord">
        <pc:chgData name="Sabina Aslam (2220574)" userId="S::2220574@student.uwtsd.ac.uk::ae8c98f8-b733-4190-9e8a-d6cd1c54f22f" providerId="AD" clId="Web-{6FD52B2E-3E67-7CB7-6EC1-B5866545ADCC}" dt="2025-10-12T11:37:20.969" v="542" actId="20577"/>
        <pc:sldMkLst>
          <pc:docMk/>
          <pc:sldMk cId="2076029579" sldId="264"/>
        </pc:sldMkLst>
        <pc:spChg chg="add mod">
          <ac:chgData name="Sabina Aslam (2220574)" userId="S::2220574@student.uwtsd.ac.uk::ae8c98f8-b733-4190-9e8a-d6cd1c54f22f" providerId="AD" clId="Web-{6FD52B2E-3E67-7CB7-6EC1-B5866545ADCC}" dt="2025-10-12T11:37:20.969" v="542" actId="20577"/>
          <ac:spMkLst>
            <pc:docMk/>
            <pc:sldMk cId="2076029579" sldId="264"/>
            <ac:spMk id="2" creationId="{FFFAF4BF-1454-2AFF-2E56-85EC29FB2255}"/>
          </ac:spMkLst>
        </pc:spChg>
        <pc:spChg chg="add mod">
          <ac:chgData name="Sabina Aslam (2220574)" userId="S::2220574@student.uwtsd.ac.uk::ae8c98f8-b733-4190-9e8a-d6cd1c54f22f" providerId="AD" clId="Web-{6FD52B2E-3E67-7CB7-6EC1-B5866545ADCC}" dt="2025-10-12T11:28:31.567" v="524" actId="20577"/>
          <ac:spMkLst>
            <pc:docMk/>
            <pc:sldMk cId="2076029579" sldId="264"/>
            <ac:spMk id="4" creationId="{7BD8066E-D8FD-69AC-E312-7FFCE1F2FA17}"/>
          </ac:spMkLst>
        </pc:spChg>
        <pc:spChg chg="add mod">
          <ac:chgData name="Sabina Aslam (2220574)" userId="S::2220574@student.uwtsd.ac.uk::ae8c98f8-b733-4190-9e8a-d6cd1c54f22f" providerId="AD" clId="Web-{6FD52B2E-3E67-7CB7-6EC1-B5866545ADCC}" dt="2025-10-12T11:34:18.776" v="536" actId="20577"/>
          <ac:spMkLst>
            <pc:docMk/>
            <pc:sldMk cId="2076029579" sldId="264"/>
            <ac:spMk id="6" creationId="{7957E511-1DD0-8FEC-0EEA-BBAAFCF32FDB}"/>
          </ac:spMkLst>
        </pc:spChg>
        <pc:picChg chg="add mod">
          <ac:chgData name="Sabina Aslam (2220574)" userId="S::2220574@student.uwtsd.ac.uk::ae8c98f8-b733-4190-9e8a-d6cd1c54f22f" providerId="AD" clId="Web-{6FD52B2E-3E67-7CB7-6EC1-B5866545ADCC}" dt="2025-10-12T11:31:21.987" v="528" actId="1076"/>
          <ac:picMkLst>
            <pc:docMk/>
            <pc:sldMk cId="2076029579" sldId="264"/>
            <ac:picMk id="3" creationId="{57B08A6B-19C6-9744-503F-2887E9DE1892}"/>
          </ac:picMkLst>
        </pc:picChg>
        <pc:picChg chg="add mod">
          <ac:chgData name="Sabina Aslam (2220574)" userId="S::2220574@student.uwtsd.ac.uk::ae8c98f8-b733-4190-9e8a-d6cd1c54f22f" providerId="AD" clId="Web-{6FD52B2E-3E67-7CB7-6EC1-B5866545ADCC}" dt="2025-10-12T11:31:25.081" v="529" actId="1076"/>
          <ac:picMkLst>
            <pc:docMk/>
            <pc:sldMk cId="2076029579" sldId="264"/>
            <ac:picMk id="5" creationId="{64E585D4-AFD1-3ADA-B8DF-B02652EB03B2}"/>
          </ac:picMkLst>
        </pc:picChg>
        <pc:picChg chg="add del mod">
          <ac:chgData name="Sabina Aslam (2220574)" userId="S::2220574@student.uwtsd.ac.uk::ae8c98f8-b733-4190-9e8a-d6cd1c54f22f" providerId="AD" clId="Web-{6FD52B2E-3E67-7CB7-6EC1-B5866545ADCC}" dt="2025-10-12T11:36:51.703" v="538"/>
          <ac:picMkLst>
            <pc:docMk/>
            <pc:sldMk cId="2076029579" sldId="264"/>
            <ac:picMk id="7" creationId="{574874DA-2A8A-FE2F-7191-266AF730A049}"/>
          </ac:picMkLst>
        </pc:picChg>
      </pc:sldChg>
      <pc:sldChg chg="addSp delSp modSp new mod setBg">
        <pc:chgData name="Sabina Aslam (2220574)" userId="S::2220574@student.uwtsd.ac.uk::ae8c98f8-b733-4190-9e8a-d6cd1c54f22f" providerId="AD" clId="Web-{6FD52B2E-3E67-7CB7-6EC1-B5866545ADCC}" dt="2025-10-12T11:56:22.779" v="814"/>
        <pc:sldMkLst>
          <pc:docMk/>
          <pc:sldMk cId="3211809777" sldId="265"/>
        </pc:sldMkLst>
        <pc:spChg chg="add del">
          <ac:chgData name="Sabina Aslam (2220574)" userId="S::2220574@student.uwtsd.ac.uk::ae8c98f8-b733-4190-9e8a-d6cd1c54f22f" providerId="AD" clId="Web-{6FD52B2E-3E67-7CB7-6EC1-B5866545ADCC}" dt="2025-10-12T11:37:46.939" v="545"/>
          <ac:spMkLst>
            <pc:docMk/>
            <pc:sldMk cId="3211809777" sldId="265"/>
            <ac:spMk id="2" creationId="{825066A1-B676-2C4E-18B3-D1BBABC635B0}"/>
          </ac:spMkLst>
        </pc:spChg>
        <pc:spChg chg="add mod">
          <ac:chgData name="Sabina Aslam (2220574)" userId="S::2220574@student.uwtsd.ac.uk::ae8c98f8-b733-4190-9e8a-d6cd1c54f22f" providerId="AD" clId="Web-{6FD52B2E-3E67-7CB7-6EC1-B5866545ADCC}" dt="2025-10-12T11:56:22.779" v="814"/>
          <ac:spMkLst>
            <pc:docMk/>
            <pc:sldMk cId="3211809777" sldId="265"/>
            <ac:spMk id="3" creationId="{2E1E77DE-2C25-6345-BE88-73D13043B8ED}"/>
          </ac:spMkLst>
        </pc:spChg>
        <pc:grpChg chg="add">
          <ac:chgData name="Sabina Aslam (2220574)" userId="S::2220574@student.uwtsd.ac.uk::ae8c98f8-b733-4190-9e8a-d6cd1c54f22f" providerId="AD" clId="Web-{6FD52B2E-3E67-7CB7-6EC1-B5866545ADCC}" dt="2025-10-12T11:56:22.779" v="814"/>
          <ac:grpSpMkLst>
            <pc:docMk/>
            <pc:sldMk cId="3211809777" sldId="265"/>
            <ac:grpSpMk id="9" creationId="{710FEF04-9FA2-4DD8-EC29-60D92C72296A}"/>
          </ac:grpSpMkLst>
        </pc:grpChg>
        <pc:picChg chg="add">
          <ac:chgData name="Sabina Aslam (2220574)" userId="S::2220574@student.uwtsd.ac.uk::ae8c98f8-b733-4190-9e8a-d6cd1c54f22f" providerId="AD" clId="Web-{6FD52B2E-3E67-7CB7-6EC1-B5866545ADCC}" dt="2025-10-12T11:56:22.779" v="814"/>
          <ac:picMkLst>
            <pc:docMk/>
            <pc:sldMk cId="3211809777" sldId="265"/>
            <ac:picMk id="5" creationId="{21F4C9F0-F25F-16D6-5F8A-BE9DF0300C34}"/>
          </ac:picMkLst>
        </pc:picChg>
      </pc:sldChg>
      <pc:sldChg chg="addSp modSp new">
        <pc:chgData name="Sabina Aslam (2220574)" userId="S::2220574@student.uwtsd.ac.uk::ae8c98f8-b733-4190-9e8a-d6cd1c54f22f" providerId="AD" clId="Web-{6FD52B2E-3E67-7CB7-6EC1-B5866545ADCC}" dt="2025-10-12T11:53:23.697" v="776" actId="20577"/>
        <pc:sldMkLst>
          <pc:docMk/>
          <pc:sldMk cId="1045888559" sldId="266"/>
        </pc:sldMkLst>
        <pc:spChg chg="add mod">
          <ac:chgData name="Sabina Aslam (2220574)" userId="S::2220574@student.uwtsd.ac.uk::ae8c98f8-b733-4190-9e8a-d6cd1c54f22f" providerId="AD" clId="Web-{6FD52B2E-3E67-7CB7-6EC1-B5866545ADCC}" dt="2025-10-12T11:53:23.697" v="776" actId="20577"/>
          <ac:spMkLst>
            <pc:docMk/>
            <pc:sldMk cId="1045888559" sldId="266"/>
            <ac:spMk id="2" creationId="{2E0EEAC5-A078-4A45-D7DD-F46CBCE11167}"/>
          </ac:spMkLst>
        </pc:spChg>
      </pc:sldChg>
      <pc:sldChg chg="addSp modSp new">
        <pc:chgData name="Sabina Aslam (2220574)" userId="S::2220574@student.uwtsd.ac.uk::ae8c98f8-b733-4190-9e8a-d6cd1c54f22f" providerId="AD" clId="Web-{6FD52B2E-3E67-7CB7-6EC1-B5866545ADCC}" dt="2025-10-12T11:56:05.951" v="813" actId="1076"/>
        <pc:sldMkLst>
          <pc:docMk/>
          <pc:sldMk cId="3669742822" sldId="267"/>
        </pc:sldMkLst>
        <pc:spChg chg="add mod">
          <ac:chgData name="Sabina Aslam (2220574)" userId="S::2220574@student.uwtsd.ac.uk::ae8c98f8-b733-4190-9e8a-d6cd1c54f22f" providerId="AD" clId="Web-{6FD52B2E-3E67-7CB7-6EC1-B5866545ADCC}" dt="2025-10-12T11:51:20.005" v="771" actId="20577"/>
          <ac:spMkLst>
            <pc:docMk/>
            <pc:sldMk cId="3669742822" sldId="267"/>
            <ac:spMk id="2" creationId="{59C1972F-FA2F-1E6D-39A0-550C90A08EB2}"/>
          </ac:spMkLst>
        </pc:spChg>
        <pc:spChg chg="add mod">
          <ac:chgData name="Sabina Aslam (2220574)" userId="S::2220574@student.uwtsd.ac.uk::ae8c98f8-b733-4190-9e8a-d6cd1c54f22f" providerId="AD" clId="Web-{6FD52B2E-3E67-7CB7-6EC1-B5866545ADCC}" dt="2025-10-12T11:56:05.951" v="813" actId="1076"/>
          <ac:spMkLst>
            <pc:docMk/>
            <pc:sldMk cId="3669742822" sldId="267"/>
            <ac:spMk id="3" creationId="{73C4F13D-1ED9-C78C-B421-54377B62567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gland.nhs.uk/digitaltechnology/inclusion/" TargetMode="External"/><Relationship Id="rId13" Type="http://schemas.openxmlformats.org/officeDocument/2006/relationships/hyperlink" Target="https://www.gov.uk/government/publications/health-inequalities-place-and-deprivation" TargetMode="External"/><Relationship Id="rId18" Type="http://schemas.openxmlformats.org/officeDocument/2006/relationships/hyperlink" Target="https://sdgs.un.org/goals" TargetMode="External"/><Relationship Id="rId3" Type="http://schemas.openxmlformats.org/officeDocument/2006/relationships/hyperlink" Target="https://www.cdhn.org/sites/default/files/oldwebsite/FACTSHEETS%201_Screen%20View%281%29.pdf" TargetMode="External"/><Relationship Id="rId7" Type="http://schemas.openxmlformats.org/officeDocument/2006/relationships/hyperlink" Target="https://www.longtermplan.nhs.uk/" TargetMode="External"/><Relationship Id="rId12" Type="http://schemas.openxmlformats.org/officeDocument/2006/relationships/hyperlink" Target="https://www.gov.uk/government/publications/health-matters-preventing-type-2-diabetes/health-matters-preventing-type-2-diabetes" TargetMode="External"/><Relationship Id="rId17" Type="http://schemas.openxmlformats.org/officeDocument/2006/relationships/hyperlink" Target="https://www.un.org/sustainabledevelopment/development-goals/" TargetMode="External"/><Relationship Id="rId2" Type="http://schemas.openxmlformats.org/officeDocument/2006/relationships/hyperlink" Target="https://www.researchdive.com/blog/health-and-wellness-what-should-you-do-to-ensure-a-healthy-lifestyle" TargetMode="External"/><Relationship Id="rId16" Type="http://schemas.openxmlformats.org/officeDocument/2006/relationships/hyperlink" Target="https://www.legislation.gov.uk/ukpga/2014/23/contents/enacted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instituteofhealthequity.org/resources-reports/marmot-review-10-years-on" TargetMode="External"/><Relationship Id="rId11" Type="http://schemas.openxmlformats.org/officeDocument/2006/relationships/hyperlink" Target="https://prezi.com/p/arydnpzs3mcy/nhs-long-term-plan/" TargetMode="External"/><Relationship Id="rId5" Type="http://schemas.openxmlformats.org/officeDocument/2006/relationships/hyperlink" Target="https://www.isglobal.org/en/-/sdgs-and-global-health" TargetMode="External"/><Relationship Id="rId15" Type="http://schemas.openxmlformats.org/officeDocument/2006/relationships/hyperlink" Target="https://www.legislation.gov.uk/ukpga/2012/7/contents/enacted" TargetMode="External"/><Relationship Id="rId10" Type="http://schemas.openxmlformats.org/officeDocument/2006/relationships/hyperlink" Target="https://openstax.org/books/fundamentals-nursing/pages/4-2-models-of-health" TargetMode="External"/><Relationship Id="rId4" Type="http://schemas.openxmlformats.org/officeDocument/2006/relationships/hyperlink" Target="https://appreciatewealth.com/blog/what-is-wealth-management" TargetMode="External"/><Relationship Id="rId9" Type="http://schemas.openxmlformats.org/officeDocument/2006/relationships/hyperlink" Target="https://www.england.nhs.uk/diabetes/diabetes-prevention/" TargetMode="External"/><Relationship Id="rId14" Type="http://schemas.openxmlformats.org/officeDocument/2006/relationships/hyperlink" Target="https://www.greenqueen.com.hk/what-is-sustainability-definition/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en.wikipedia.org/wiki/Sustainable_Development_Goal_3" TargetMode="External"/><Relationship Id="rId3" Type="http://schemas.openxmlformats.org/officeDocument/2006/relationships/hyperlink" Target="https://www.un.org/sustainabledevelopment/development-goals/" TargetMode="External"/><Relationship Id="rId7" Type="http://schemas.openxmlformats.org/officeDocument/2006/relationships/hyperlink" Target="https://www.who.int/activities/promoting-well-being" TargetMode="External"/><Relationship Id="rId2" Type="http://schemas.openxmlformats.org/officeDocument/2006/relationships/hyperlink" Target="https://sdgs.un.org/goals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who.int/publications/i/item/9789241506908" TargetMode="External"/><Relationship Id="rId5" Type="http://schemas.openxmlformats.org/officeDocument/2006/relationships/hyperlink" Target="https://www.who.int/about/governance/constitution" TargetMode="External"/><Relationship Id="rId4" Type="http://schemas.openxmlformats.org/officeDocument/2006/relationships/hyperlink" Target="https://www.are.admin.ch/are/en/home/media/publications/sustainable-development/brundtland-report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6A547C3-BEBA-54B3-3BAF-F1136F5CD1D9}"/>
              </a:ext>
            </a:extLst>
          </p:cNvPr>
          <p:cNvSpPr txBox="1"/>
          <p:nvPr/>
        </p:nvSpPr>
        <p:spPr>
          <a:xfrm>
            <a:off x="367889" y="445340"/>
            <a:ext cx="11307769" cy="41549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dirty="0">
                <a:latin typeface="Arial"/>
                <a:cs typeface="Arial"/>
              </a:rPr>
              <a:t>Module name: Health, Wellbeing and Sustainable Development</a:t>
            </a:r>
            <a:endParaRPr lang="en-US"/>
          </a:p>
          <a:p>
            <a:pPr algn="ctr"/>
            <a:endParaRPr lang="en-GB" sz="2400" dirty="0">
              <a:latin typeface="Arial"/>
              <a:cs typeface="Arial"/>
            </a:endParaRPr>
          </a:p>
          <a:p>
            <a:pPr algn="ctr"/>
            <a:r>
              <a:rPr lang="en-GB" sz="2400">
                <a:latin typeface="Arial"/>
                <a:cs typeface="Arial"/>
              </a:rPr>
              <a:t>Module Code: BMHP6030</a:t>
            </a:r>
            <a:endParaRPr lang="en-GB" sz="2400" dirty="0">
              <a:latin typeface="Arial"/>
              <a:cs typeface="Arial"/>
            </a:endParaRPr>
          </a:p>
          <a:p>
            <a:pPr algn="ctr"/>
            <a:endParaRPr lang="en-GB" sz="2400" dirty="0">
              <a:latin typeface="Arial"/>
              <a:cs typeface="Arial"/>
            </a:endParaRPr>
          </a:p>
          <a:p>
            <a:pPr algn="ctr"/>
            <a:r>
              <a:rPr lang="en-GB" sz="2400">
                <a:latin typeface="Arial"/>
                <a:cs typeface="Arial"/>
              </a:rPr>
              <a:t>Student Name: Sabina Aslam</a:t>
            </a:r>
            <a:endParaRPr lang="en-GB" sz="2400" dirty="0">
              <a:latin typeface="Arial"/>
              <a:cs typeface="Arial"/>
            </a:endParaRPr>
          </a:p>
          <a:p>
            <a:pPr algn="ctr"/>
            <a:endParaRPr lang="en-GB" sz="2400" dirty="0">
              <a:latin typeface="Arial"/>
              <a:cs typeface="Arial"/>
            </a:endParaRPr>
          </a:p>
          <a:p>
            <a:pPr algn="ctr"/>
            <a:r>
              <a:rPr lang="en-GB" sz="2400">
                <a:latin typeface="Arial"/>
                <a:cs typeface="Arial"/>
              </a:rPr>
              <a:t>Student Number: 2220574</a:t>
            </a:r>
            <a:endParaRPr lang="en-GB" sz="2400" dirty="0">
              <a:latin typeface="Arial"/>
              <a:cs typeface="Arial"/>
            </a:endParaRPr>
          </a:p>
          <a:p>
            <a:pPr algn="ctr"/>
            <a:endParaRPr lang="en-GB" sz="2400" dirty="0">
              <a:latin typeface="Arial"/>
              <a:cs typeface="Arial"/>
            </a:endParaRPr>
          </a:p>
          <a:p>
            <a:pPr algn="ctr"/>
            <a:r>
              <a:rPr lang="en-GB" sz="2400">
                <a:latin typeface="Arial"/>
                <a:cs typeface="Arial"/>
              </a:rPr>
              <a:t>Lecturer Name: Parese Ahmad</a:t>
            </a:r>
            <a:endParaRPr lang="en-GB" sz="2400" dirty="0">
              <a:latin typeface="Arial"/>
              <a:cs typeface="Arial"/>
            </a:endParaRPr>
          </a:p>
          <a:p>
            <a:pPr algn="ctr"/>
            <a:endParaRPr lang="en-GB" sz="2400" dirty="0">
              <a:latin typeface="Arial"/>
              <a:cs typeface="Arial"/>
            </a:endParaRPr>
          </a:p>
          <a:p>
            <a:pPr algn="ctr"/>
            <a:r>
              <a:rPr lang="en-GB" sz="2400">
                <a:latin typeface="Arial"/>
                <a:cs typeface="Arial"/>
              </a:rPr>
              <a:t>Component 1: Presentation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BF9F9BBE-D58B-F043-33A0-B5993CB0D48C}"/>
              </a:ext>
            </a:extLst>
          </p:cNvPr>
          <p:cNvSpPr txBox="1"/>
          <p:nvPr/>
        </p:nvSpPr>
        <p:spPr>
          <a:xfrm>
            <a:off x="491577" y="292289"/>
            <a:ext cx="10814696" cy="16004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 dirty="0">
                <a:latin typeface="Arial"/>
                <a:cs typeface="Arial"/>
              </a:rPr>
              <a:t>Introduction</a:t>
            </a:r>
            <a:endParaRPr lang="en-US" sz="2400" b="1">
              <a:latin typeface="Arial"/>
              <a:cs typeface="Arial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    </a:t>
            </a:r>
            <a:r>
              <a:rPr lang="en-GB" sz="1600" dirty="0">
                <a:latin typeface="Arial"/>
                <a:cs typeface="Arial"/>
              </a:rPr>
              <a:t> Heatlh                Wealth              Sustainability</a:t>
            </a:r>
          </a:p>
        </p:txBody>
      </p:sp>
      <p:pic>
        <p:nvPicPr>
          <p:cNvPr id="5" name="Picture 4" descr="A heart shaped bowl of fruits and vegetables&#10;&#10;AI-generated content may be incorrect.">
            <a:extLst>
              <a:ext uri="{FF2B5EF4-FFF2-40B4-BE49-F238E27FC236}">
                <a16:creationId xmlns:a16="http://schemas.microsoft.com/office/drawing/2014/main" id="{47354021-D968-EAA6-7CCA-845575E38D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0877" y="1859556"/>
            <a:ext cx="3206175" cy="211293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A6F0278-E850-4257-E5C8-133D3CAF4200}"/>
              </a:ext>
            </a:extLst>
          </p:cNvPr>
          <p:cNvSpPr txBox="1"/>
          <p:nvPr/>
        </p:nvSpPr>
        <p:spPr>
          <a:xfrm>
            <a:off x="699976" y="4155558"/>
            <a:ext cx="1878418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rgbClr val="2C3E50"/>
                </a:solidFill>
                <a:latin typeface="Arial"/>
                <a:ea typeface="Roboto"/>
                <a:cs typeface="Roboto"/>
              </a:rPr>
              <a:t>(Behera, 2021)</a:t>
            </a:r>
            <a:endParaRPr lang="en-US" sz="1200" dirty="0">
              <a:latin typeface="Arial"/>
            </a:endParaRPr>
          </a:p>
        </p:txBody>
      </p:sp>
      <p:pic>
        <p:nvPicPr>
          <p:cNvPr id="7" name="Picture 6" descr="What is Wealth Management in Banking? | Appreciate">
            <a:extLst>
              <a:ext uri="{FF2B5EF4-FFF2-40B4-BE49-F238E27FC236}">
                <a16:creationId xmlns:a16="http://schemas.microsoft.com/office/drawing/2014/main" id="{68D3A799-9C47-9C7E-2F6E-67E959B79D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3319" y="1857905"/>
            <a:ext cx="3673098" cy="177197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2579738-71DC-B078-4594-9CF71B25EB21}"/>
              </a:ext>
            </a:extLst>
          </p:cNvPr>
          <p:cNvSpPr txBox="1"/>
          <p:nvPr/>
        </p:nvSpPr>
        <p:spPr>
          <a:xfrm>
            <a:off x="4704907" y="3942907"/>
            <a:ext cx="1683489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rgbClr val="2C3E50"/>
                </a:solidFill>
                <a:latin typeface="Arial"/>
                <a:ea typeface="Roboto"/>
                <a:cs typeface="Roboto"/>
              </a:rPr>
              <a:t>(Cyriac, 2025)</a:t>
            </a:r>
            <a:endParaRPr lang="en-US" sz="1200" dirty="0">
              <a:latin typeface="Arial"/>
            </a:endParaRPr>
          </a:p>
        </p:txBody>
      </p:sp>
      <p:pic>
        <p:nvPicPr>
          <p:cNvPr id="9" name="Picture 8" descr="What Is Sustainability? And Why Does It Matter?">
            <a:extLst>
              <a:ext uri="{FF2B5EF4-FFF2-40B4-BE49-F238E27FC236}">
                <a16:creationId xmlns:a16="http://schemas.microsoft.com/office/drawing/2014/main" id="{6297AB42-6474-98FD-5127-E0210D2486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88841" y="1886393"/>
            <a:ext cx="2743199" cy="205739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C51808F-717D-0693-71D2-626AB33F177C}"/>
              </a:ext>
            </a:extLst>
          </p:cNvPr>
          <p:cNvSpPr txBox="1"/>
          <p:nvPr/>
        </p:nvSpPr>
        <p:spPr>
          <a:xfrm>
            <a:off x="8807302" y="3969489"/>
            <a:ext cx="1851838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rgbClr val="2C3E50"/>
                </a:solidFill>
                <a:latin typeface="Arial"/>
                <a:ea typeface="Roboto"/>
                <a:cs typeface="Roboto"/>
              </a:rPr>
              <a:t>(Sinha, 2023)</a:t>
            </a:r>
            <a:endParaRPr lang="en-US" sz="1200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080976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ircular chart with icons&#10;&#10;AI-generated content may be incorrect.">
            <a:extLst>
              <a:ext uri="{FF2B5EF4-FFF2-40B4-BE49-F238E27FC236}">
                <a16:creationId xmlns:a16="http://schemas.microsoft.com/office/drawing/2014/main" id="{4DF4C5A3-C2AD-1140-2B51-1A5B5E75A6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250" y="1042665"/>
            <a:ext cx="4381500" cy="3971925"/>
          </a:xfrm>
          <a:prstGeom prst="rect">
            <a:avLst/>
          </a:prstGeom>
        </p:spPr>
      </p:pic>
      <p:sp>
        <p:nvSpPr>
          <p:cNvPr id="5" name="TextBox 3">
            <a:extLst>
              <a:ext uri="{FF2B5EF4-FFF2-40B4-BE49-F238E27FC236}">
                <a16:creationId xmlns:a16="http://schemas.microsoft.com/office/drawing/2014/main" id="{C60893C5-0923-CF4B-6E3E-0353629078F2}"/>
              </a:ext>
            </a:extLst>
          </p:cNvPr>
          <p:cNvSpPr txBox="1"/>
          <p:nvPr/>
        </p:nvSpPr>
        <p:spPr>
          <a:xfrm>
            <a:off x="1010419" y="5242303"/>
            <a:ext cx="1308707" cy="362918"/>
          </a:xfrm>
          <a:prstGeom prst="rect">
            <a:avLst/>
          </a:prstGeom>
          <a:noFill/>
          <a:ln>
            <a:noFill/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en-US" sz="1300" dirty="0"/>
              <a:t>(</a:t>
            </a:r>
            <a:r>
              <a:rPr lang="en-US" sz="1300" err="1"/>
              <a:t>ISGlobal</a:t>
            </a:r>
            <a:r>
              <a:rPr lang="en-US" sz="1300" dirty="0"/>
              <a:t>, n.d.)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ABA2C53-7EB3-4504-1C7D-8008D93B5FA8}"/>
              </a:ext>
            </a:extLst>
          </p:cNvPr>
          <p:cNvSpPr txBox="1"/>
          <p:nvPr/>
        </p:nvSpPr>
        <p:spPr>
          <a:xfrm>
            <a:off x="5367490" y="504863"/>
            <a:ext cx="5965354" cy="444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 dirty="0">
                <a:latin typeface="Arial"/>
                <a:cs typeface="Arial"/>
              </a:rPr>
              <a:t>Definitions and key concepts</a:t>
            </a:r>
            <a:endParaRPr lang="en-US" sz="2400" dirty="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,Sans-Serif"/>
              <a:buChar char="•"/>
            </a:pPr>
            <a:endParaRPr lang="en-US" sz="1200" dirty="0">
              <a:latin typeface="Arial"/>
              <a:cs typeface="Arial"/>
            </a:endParaRP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,Sans-Serif"/>
              <a:buChar char="•"/>
            </a:pPr>
            <a:endParaRPr lang="en-US" sz="2000" dirty="0">
              <a:latin typeface="Arial"/>
              <a:cs typeface="Arial"/>
            </a:endParaRP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/>
                <a:cs typeface="Arial"/>
              </a:rPr>
              <a:t>Health</a:t>
            </a:r>
            <a:r>
              <a:rPr lang="en-US" sz="1600" dirty="0">
                <a:latin typeface="Arial"/>
                <a:cs typeface="Arial"/>
              </a:rPr>
              <a:t>: ‘a state of complete physical, mental and social wellbeing’ (WHO, 1948)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/>
                <a:cs typeface="Arial"/>
              </a:rPr>
              <a:t>Wellbeing</a:t>
            </a:r>
            <a:r>
              <a:rPr lang="en-US" sz="1600" dirty="0">
                <a:latin typeface="Arial"/>
                <a:cs typeface="Arial"/>
              </a:rPr>
              <a:t>:  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/>
                <a:cs typeface="Arial"/>
              </a:rPr>
              <a:t>Subjective</a:t>
            </a:r>
            <a:r>
              <a:rPr lang="en-US" sz="1600" dirty="0">
                <a:latin typeface="Arial"/>
                <a:cs typeface="Arial"/>
              </a:rPr>
              <a:t>: how people feel about their lives (happiness, life satisfaction)</a:t>
            </a:r>
            <a:endParaRPr lang="en-US" sz="160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/>
                <a:cs typeface="Arial"/>
              </a:rPr>
              <a:t>Objective</a:t>
            </a:r>
            <a:r>
              <a:rPr lang="en-US" sz="1600" dirty="0">
                <a:latin typeface="Arial"/>
                <a:cs typeface="Arial"/>
              </a:rPr>
              <a:t>: measurable factors such as income, housing, education, health (WHO, 2020)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b="1" dirty="0">
                <a:latin typeface="Arial"/>
                <a:cs typeface="Arial"/>
              </a:rPr>
              <a:t>Sustainable Development (SD)</a:t>
            </a:r>
            <a:r>
              <a:rPr lang="en-US" sz="1600" dirty="0">
                <a:latin typeface="Arial"/>
                <a:cs typeface="Arial"/>
              </a:rPr>
              <a:t>:  ‘Meeting the needs of the present without compromising future generations’ (WCED, 1987; UN, 2015)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/>
                <a:cs typeface="Arial"/>
              </a:rPr>
              <a:t>Built on 3 pillars: Social, Economic, Environmental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600" dirty="0">
                <a:latin typeface="Arial"/>
                <a:cs typeface="Arial"/>
              </a:rPr>
              <a:t>All three concepts are interconnected for improving long-term health and reducing inequalities.</a:t>
            </a:r>
            <a:endParaRPr lang="en-GB" sz="1600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1164884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4050B14-B56D-BD82-96A9-E9495DAC8DC7}"/>
              </a:ext>
            </a:extLst>
          </p:cNvPr>
          <p:cNvSpPr txBox="1"/>
          <p:nvPr/>
        </p:nvSpPr>
        <p:spPr>
          <a:xfrm>
            <a:off x="1506279" y="708837"/>
            <a:ext cx="9790813" cy="37240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dirty="0">
                <a:latin typeface="Arial"/>
                <a:cs typeface="Arial"/>
              </a:rPr>
              <a:t>Theories and models</a:t>
            </a:r>
            <a:r>
              <a:rPr lang="en-US" sz="2400" dirty="0">
                <a:latin typeface="Arial"/>
                <a:cs typeface="Arial"/>
              </a:rPr>
              <a:t> </a:t>
            </a:r>
            <a:endParaRPr lang="en-US" sz="2400">
              <a:latin typeface="Arial"/>
              <a:cs typeface="Arial"/>
            </a:endParaRP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r>
              <a:rPr lang="en-US" sz="1600" dirty="0">
                <a:latin typeface="Arial"/>
                <a:cs typeface="Arial"/>
              </a:rPr>
              <a:t>The </a:t>
            </a:r>
            <a:r>
              <a:rPr lang="en-US" sz="1600" b="1" dirty="0">
                <a:latin typeface="Arial"/>
                <a:cs typeface="Arial"/>
              </a:rPr>
              <a:t>Biopsychosocial Model</a:t>
            </a:r>
            <a:r>
              <a:rPr lang="en-US" sz="1600" dirty="0">
                <a:latin typeface="Arial"/>
                <a:cs typeface="Arial"/>
              </a:rPr>
              <a:t> (Engel, 1977) combines biological, psychological, and social factors to explain health and illness — promoting holistic, person-</a:t>
            </a:r>
            <a:r>
              <a:rPr lang="en-US" sz="1600" err="1">
                <a:latin typeface="Arial"/>
                <a:cs typeface="Arial"/>
              </a:rPr>
              <a:t>centred</a:t>
            </a:r>
            <a:r>
              <a:rPr lang="en-US" sz="1600" dirty="0">
                <a:latin typeface="Arial"/>
                <a:cs typeface="Arial"/>
              </a:rPr>
              <a:t>, and preventative care.</a:t>
            </a:r>
          </a:p>
          <a:p>
            <a:endParaRPr lang="en-US" sz="1600" dirty="0">
              <a:latin typeface="Arial"/>
              <a:cs typeface="Arial"/>
            </a:endParaRPr>
          </a:p>
          <a:p>
            <a:r>
              <a:rPr lang="en-US" sz="1600" dirty="0">
                <a:latin typeface="Arial"/>
                <a:cs typeface="Arial"/>
              </a:rPr>
              <a:t>The</a:t>
            </a:r>
            <a:r>
              <a:rPr lang="en-US" sz="1600" b="1" dirty="0">
                <a:latin typeface="Arial"/>
                <a:cs typeface="Arial"/>
              </a:rPr>
              <a:t> Holistic Model </a:t>
            </a:r>
            <a:r>
              <a:rPr lang="en-US" sz="1600" dirty="0">
                <a:latin typeface="Arial"/>
                <a:cs typeface="Arial"/>
              </a:rPr>
              <a:t>views individuals as whole persons—considering physical, emotional, social, and spiritual wellbeing (OpenStax, 2021; CDHN, 2012).</a:t>
            </a:r>
          </a:p>
          <a:p>
            <a:endParaRPr lang="en-US" sz="1600" dirty="0">
              <a:latin typeface="Arial"/>
              <a:cs typeface="Arial"/>
            </a:endParaRPr>
          </a:p>
          <a:p>
            <a:r>
              <a:rPr lang="en-US" sz="1600" dirty="0">
                <a:latin typeface="Arial"/>
                <a:cs typeface="Arial"/>
              </a:rPr>
              <a:t>These models influence service design by encouraging collaboration, integrated care, and focus on wellbeing, not just illness.</a:t>
            </a:r>
          </a:p>
          <a:p>
            <a:endParaRPr lang="en-US" sz="1600" dirty="0">
              <a:latin typeface="Arial"/>
              <a:cs typeface="Arial"/>
            </a:endParaRPr>
          </a:p>
          <a:p>
            <a:r>
              <a:rPr lang="en-US" sz="1600" dirty="0">
                <a:latin typeface="Arial"/>
                <a:cs typeface="Arial"/>
              </a:rPr>
              <a:t>They also align with sustainable development principles and UN SDG 3: ensuring healthy lives and promoting wellbeing for all (UN, 2015; WHO, 2020).</a:t>
            </a:r>
          </a:p>
        </p:txBody>
      </p:sp>
    </p:spTree>
    <p:extLst>
      <p:ext uri="{BB962C8B-B14F-4D97-AF65-F5344CB8AC3E}">
        <p14:creationId xmlns:p14="http://schemas.microsoft.com/office/powerpoint/2010/main" val="33822085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48ECE06-DE57-CA21-4710-6EFBE81E2478}"/>
              </a:ext>
            </a:extLst>
          </p:cNvPr>
          <p:cNvSpPr txBox="1"/>
          <p:nvPr/>
        </p:nvSpPr>
        <p:spPr>
          <a:xfrm>
            <a:off x="329164" y="523443"/>
            <a:ext cx="9302988" cy="489364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 dirty="0">
                <a:latin typeface="Arial"/>
                <a:ea typeface="Calibri"/>
                <a:cs typeface="Calibri"/>
              </a:rPr>
              <a:t>Integration - SDG</a:t>
            </a:r>
            <a:endParaRPr lang="en-US" sz="2400" b="1">
              <a:latin typeface="Arial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 sz="1600" dirty="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 sz="1600" dirty="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 sz="1600" dirty="0">
              <a:latin typeface="Calibri"/>
              <a:ea typeface="Calibri"/>
              <a:cs typeface="Calibri"/>
            </a:endParaRPr>
          </a:p>
          <a:p>
            <a:r>
              <a:rPr lang="en-GB" sz="1600" dirty="0">
                <a:latin typeface="Arial"/>
                <a:ea typeface="Calibri"/>
                <a:cs typeface="Calibri"/>
              </a:rPr>
              <a:t>UN Sustainable Development Goals (SDGs) – 17 global goals set in 2015 to achieve by 2030</a:t>
            </a:r>
            <a:endParaRPr lang="en-US" sz="1600">
              <a:latin typeface="Arial"/>
              <a:ea typeface="Calibri"/>
              <a:cs typeface="Calibri"/>
            </a:endParaRPr>
          </a:p>
          <a:p>
            <a:endParaRPr lang="en-GB" sz="1600" dirty="0">
              <a:latin typeface="Arial"/>
              <a:ea typeface="Calibri"/>
              <a:cs typeface="Calibri"/>
            </a:endParaRPr>
          </a:p>
          <a:p>
            <a:r>
              <a:rPr lang="en-GB" sz="1600" dirty="0">
                <a:latin typeface="Arial"/>
                <a:ea typeface="Calibri"/>
                <a:cs typeface="Calibri"/>
              </a:rPr>
              <a:t>Goal 3: “Ensure healthy lives and promote wellbeing for all at all ages”</a:t>
            </a:r>
            <a:endParaRPr lang="en-US" sz="1600">
              <a:latin typeface="Arial"/>
              <a:ea typeface="Calibri"/>
              <a:cs typeface="Calibri"/>
            </a:endParaRPr>
          </a:p>
          <a:p>
            <a:r>
              <a:rPr lang="en-GB" sz="1600" dirty="0">
                <a:latin typeface="Arial"/>
                <a:ea typeface="Calibri"/>
                <a:cs typeface="Calibri"/>
              </a:rPr>
              <a:t> Reduces preventable diseases</a:t>
            </a:r>
            <a:endParaRPr lang="en-US" sz="1600">
              <a:latin typeface="Arial"/>
              <a:ea typeface="Calibri"/>
              <a:cs typeface="Calibri"/>
            </a:endParaRPr>
          </a:p>
          <a:p>
            <a:r>
              <a:rPr lang="en-GB" sz="1600" dirty="0">
                <a:latin typeface="Arial"/>
                <a:ea typeface="Calibri"/>
                <a:cs typeface="Calibri"/>
              </a:rPr>
              <a:t> Improves access to care &amp; mental health support</a:t>
            </a:r>
            <a:endParaRPr lang="en-US" sz="1600">
              <a:latin typeface="Arial"/>
              <a:ea typeface="Calibri"/>
              <a:cs typeface="Calibri"/>
            </a:endParaRPr>
          </a:p>
          <a:p>
            <a:r>
              <a:rPr lang="en-GB" sz="1600" dirty="0">
                <a:latin typeface="Arial"/>
                <a:ea typeface="Calibri"/>
                <a:cs typeface="Calibri"/>
              </a:rPr>
              <a:t> Strengthens health systems</a:t>
            </a:r>
            <a:endParaRPr lang="en-US" sz="1600">
              <a:latin typeface="Arial"/>
              <a:ea typeface="Calibri"/>
              <a:cs typeface="Calibri"/>
            </a:endParaRPr>
          </a:p>
          <a:p>
            <a:r>
              <a:rPr lang="en-GB" sz="1600" dirty="0">
                <a:latin typeface="Arial"/>
                <a:ea typeface="Calibri"/>
                <a:cs typeface="Calibri"/>
              </a:rPr>
              <a:t> Integration in UK health and social care:</a:t>
            </a:r>
            <a:endParaRPr lang="en-US" sz="1600">
              <a:latin typeface="Arial"/>
              <a:ea typeface="Calibri"/>
              <a:cs typeface="Calibri"/>
            </a:endParaRPr>
          </a:p>
          <a:p>
            <a:r>
              <a:rPr lang="en-GB" sz="1600" dirty="0">
                <a:latin typeface="Arial"/>
                <a:ea typeface="Calibri"/>
                <a:cs typeface="Calibri"/>
              </a:rPr>
              <a:t>NHS Diabetes Prevention Programme</a:t>
            </a:r>
            <a:endParaRPr lang="en-GB" sz="1600">
              <a:solidFill>
                <a:srgbClr val="2C3E50"/>
              </a:solidFill>
              <a:latin typeface="Roboto"/>
              <a:ea typeface="Roboto"/>
              <a:cs typeface="Roboto"/>
            </a:endParaRPr>
          </a:p>
          <a:p>
            <a:pPr marL="742950" lvl="1" indent="-285750">
              <a:buFont typeface="Arial"/>
              <a:buChar char="•"/>
            </a:pPr>
            <a:r>
              <a:rPr lang="en-GB" sz="1600" dirty="0">
                <a:latin typeface="Arial"/>
                <a:ea typeface="Calibri"/>
                <a:cs typeface="Calibri"/>
              </a:rPr>
              <a:t>Early intervention and lifestyle education to reduce risk of Type 2 diabetes</a:t>
            </a:r>
            <a:endParaRPr lang="en-US" sz="1600">
              <a:latin typeface="Arial"/>
              <a:ea typeface="Calibri"/>
              <a:cs typeface="Calibri"/>
            </a:endParaRPr>
          </a:p>
          <a:p>
            <a:pPr marL="742950" lvl="1" indent="-285750">
              <a:buFont typeface="Arial"/>
              <a:buChar char="•"/>
            </a:pPr>
            <a:r>
              <a:rPr lang="en-GB" sz="1600" dirty="0">
                <a:latin typeface="Arial"/>
                <a:ea typeface="Calibri"/>
                <a:cs typeface="Calibri"/>
              </a:rPr>
              <a:t>Improves Health: lowers risk of chronic illness</a:t>
            </a:r>
            <a:endParaRPr lang="en-US" sz="1600">
              <a:latin typeface="Arial"/>
              <a:ea typeface="Calibri"/>
              <a:cs typeface="Calibri"/>
            </a:endParaRPr>
          </a:p>
          <a:p>
            <a:pPr marL="742950" lvl="1" indent="-285750">
              <a:buFont typeface="Arial"/>
              <a:buChar char="•"/>
            </a:pPr>
            <a:r>
              <a:rPr lang="en-GB" sz="1600" dirty="0">
                <a:latin typeface="Arial"/>
                <a:ea typeface="Calibri"/>
                <a:cs typeface="Calibri"/>
              </a:rPr>
              <a:t>Enhances Wellbeing: empowers healthier choices</a:t>
            </a:r>
            <a:endParaRPr lang="en-US" sz="1600">
              <a:latin typeface="Arial"/>
              <a:ea typeface="Calibri"/>
              <a:cs typeface="Calibri"/>
            </a:endParaRPr>
          </a:p>
          <a:p>
            <a:pPr marL="742950" lvl="1" indent="-285750">
              <a:buFont typeface="Arial"/>
              <a:buChar char="•"/>
            </a:pPr>
            <a:r>
              <a:rPr lang="en-GB" sz="1600" dirty="0">
                <a:latin typeface="Arial"/>
                <a:ea typeface="Calibri"/>
                <a:cs typeface="Calibri"/>
              </a:rPr>
              <a:t>Supports Sustainability: reduces long-term strain and costs on healthcare</a:t>
            </a:r>
            <a:endParaRPr lang="en-GB" sz="1600">
              <a:latin typeface="Arial"/>
              <a:ea typeface="Calibri"/>
              <a:cs typeface="Arial"/>
            </a:endParaRPr>
          </a:p>
          <a:p>
            <a:pPr lvl="1"/>
            <a:endParaRPr lang="en-GB" sz="1600" dirty="0">
              <a:latin typeface="Arial"/>
              <a:ea typeface="Calibri"/>
              <a:cs typeface="Calibri"/>
            </a:endParaRPr>
          </a:p>
          <a:p>
            <a:pPr lvl="1"/>
            <a:r>
              <a:rPr lang="en-GB" sz="1600" dirty="0">
                <a:latin typeface="Arial"/>
                <a:ea typeface="Calibri"/>
                <a:cs typeface="Calibri"/>
              </a:rPr>
              <a:t>Aligning with SDGs promotes equity, resilience, and sustainable health services for future generations.</a:t>
            </a:r>
            <a:endParaRPr lang="en-GB" sz="1600">
              <a:latin typeface="Arial"/>
              <a:cs typeface="Arial"/>
            </a:endParaRPr>
          </a:p>
        </p:txBody>
      </p:sp>
      <p:pic>
        <p:nvPicPr>
          <p:cNvPr id="3" name="Picture 2" descr="A green square with white text and a heart and pulse&#10;&#10;AI-generated content may be incorrect.">
            <a:extLst>
              <a:ext uri="{FF2B5EF4-FFF2-40B4-BE49-F238E27FC236}">
                <a16:creationId xmlns:a16="http://schemas.microsoft.com/office/drawing/2014/main" id="{78384FD9-3A86-8046-4B34-328C02A627D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73365" y="770572"/>
            <a:ext cx="2421071" cy="225338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ADE78E6-7D02-E6C9-547A-D0992184B68C}"/>
              </a:ext>
            </a:extLst>
          </p:cNvPr>
          <p:cNvSpPr txBox="1"/>
          <p:nvPr/>
        </p:nvSpPr>
        <p:spPr>
          <a:xfrm>
            <a:off x="9897140" y="3021419"/>
            <a:ext cx="1373374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rgbClr val="2C3E50"/>
                </a:solidFill>
                <a:latin typeface="Arial"/>
                <a:ea typeface="Roboto"/>
                <a:cs typeface="Roboto"/>
              </a:rPr>
              <a:t>(Wikipedia, 2020)</a:t>
            </a:r>
            <a:endParaRPr lang="en-US" sz="1200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779797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DD654C4-A757-25B2-CA37-D58E352FF90F}"/>
              </a:ext>
            </a:extLst>
          </p:cNvPr>
          <p:cNvSpPr txBox="1"/>
          <p:nvPr/>
        </p:nvSpPr>
        <p:spPr>
          <a:xfrm>
            <a:off x="456183" y="349858"/>
            <a:ext cx="10907697" cy="427809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 dirty="0">
                <a:latin typeface="Arial"/>
                <a:ea typeface="Calibri"/>
                <a:cs typeface="Calibri"/>
              </a:rPr>
              <a:t>Policy and governance</a:t>
            </a:r>
            <a:endParaRPr lang="en-US" sz="2400" b="1">
              <a:latin typeface="Arial"/>
              <a:ea typeface="Calibri"/>
              <a:cs typeface="Calibri"/>
            </a:endParaRPr>
          </a:p>
          <a:p>
            <a:endParaRPr lang="en-GB" sz="2000" dirty="0">
              <a:latin typeface="Arial"/>
              <a:ea typeface="Calibri"/>
              <a:cs typeface="Calibri"/>
            </a:endParaRPr>
          </a:p>
          <a:p>
            <a:pPr>
              <a:buFont typeface="Arial"/>
            </a:pPr>
            <a:endParaRPr lang="en-GB" sz="2000" dirty="0">
              <a:latin typeface="Arial"/>
              <a:ea typeface="Calibri"/>
              <a:cs typeface="Calibri"/>
            </a:endParaRPr>
          </a:p>
          <a:p>
            <a:pPr>
              <a:buFont typeface="Arial"/>
            </a:pPr>
            <a:r>
              <a:rPr lang="en-GB" sz="1600" dirty="0">
                <a:latin typeface="Arial"/>
                <a:ea typeface="Calibri"/>
                <a:cs typeface="Calibri"/>
              </a:rPr>
              <a:t>International Frameworks:</a:t>
            </a:r>
            <a:endParaRPr lang="en-US" sz="1600">
              <a:latin typeface="Arial"/>
              <a:ea typeface="Calibri"/>
              <a:cs typeface="Calibri"/>
            </a:endParaRPr>
          </a:p>
          <a:p>
            <a:pPr marL="742950" lvl="1" indent="-285750">
              <a:buFont typeface="Arial"/>
              <a:buChar char="•"/>
            </a:pPr>
            <a:r>
              <a:rPr lang="en-GB" sz="1600" dirty="0">
                <a:latin typeface="Arial"/>
                <a:ea typeface="Calibri"/>
                <a:cs typeface="Calibri"/>
              </a:rPr>
              <a:t>WHO Health in All Policies (</a:t>
            </a:r>
            <a:r>
              <a:rPr lang="en-GB" sz="1600" dirty="0" err="1">
                <a:latin typeface="Arial"/>
                <a:ea typeface="Calibri"/>
                <a:cs typeface="Calibri"/>
              </a:rPr>
              <a:t>HiAP</a:t>
            </a:r>
            <a:r>
              <a:rPr lang="en-GB" sz="1600" dirty="0">
                <a:latin typeface="Arial"/>
                <a:ea typeface="Calibri"/>
                <a:cs typeface="Calibri"/>
              </a:rPr>
              <a:t>): health influenced by all sectors (WHO, 2014)</a:t>
            </a:r>
            <a:endParaRPr lang="en-US" sz="1600">
              <a:latin typeface="Arial"/>
              <a:ea typeface="Calibri"/>
              <a:cs typeface="Calibri"/>
            </a:endParaRPr>
          </a:p>
          <a:p>
            <a:pPr marL="742950" lvl="1" indent="-285750">
              <a:buFont typeface="Arial"/>
              <a:buChar char="•"/>
            </a:pPr>
            <a:r>
              <a:rPr lang="en-GB" sz="1600" dirty="0">
                <a:latin typeface="Arial"/>
                <a:ea typeface="Calibri"/>
                <a:cs typeface="Calibri"/>
              </a:rPr>
              <a:t>UN Sustainable Development Goals (SDGs): global blueprint for health, equity, and wellbeing (UN, 2015)</a:t>
            </a:r>
            <a:endParaRPr lang="en-US" sz="1600">
              <a:latin typeface="Arial"/>
              <a:ea typeface="Calibri"/>
              <a:cs typeface="Calibri"/>
            </a:endParaRPr>
          </a:p>
          <a:p>
            <a:r>
              <a:rPr lang="en-GB" sz="1600" dirty="0">
                <a:latin typeface="Arial"/>
                <a:ea typeface="Calibri"/>
                <a:cs typeface="Calibri"/>
              </a:rPr>
              <a:t>UK Policies &amp; Legislation:</a:t>
            </a:r>
            <a:endParaRPr lang="en-US" sz="1600">
              <a:latin typeface="Arial"/>
              <a:ea typeface="Calibri"/>
              <a:cs typeface="Calibri"/>
            </a:endParaRPr>
          </a:p>
          <a:p>
            <a:pPr marL="742950" lvl="1" indent="-285750">
              <a:buFont typeface="Arial"/>
              <a:buChar char="•"/>
            </a:pPr>
            <a:r>
              <a:rPr lang="en-GB" sz="1600" dirty="0">
                <a:latin typeface="Arial"/>
                <a:ea typeface="Calibri"/>
                <a:cs typeface="Calibri"/>
              </a:rPr>
              <a:t>NHS Long Term Plan: service priorities, prevention, workforce, integration (NHS England, 2019)</a:t>
            </a:r>
            <a:endParaRPr lang="en-US" sz="1600">
              <a:latin typeface="Arial"/>
              <a:ea typeface="Calibri"/>
              <a:cs typeface="Calibri"/>
            </a:endParaRPr>
          </a:p>
          <a:p>
            <a:pPr marL="742950" lvl="1" indent="-285750">
              <a:buFont typeface="Arial"/>
              <a:buChar char="•"/>
            </a:pPr>
            <a:r>
              <a:rPr lang="en-GB" sz="1600" dirty="0">
                <a:latin typeface="Arial"/>
                <a:ea typeface="Calibri"/>
                <a:cs typeface="Calibri"/>
              </a:rPr>
              <a:t>Health and Social Care Act 2012 &amp; Care Act 2014: statutory responsibilities and safeguarding (UK Government, 2012; UK Government, 2014)</a:t>
            </a:r>
            <a:endParaRPr lang="en-US" sz="1600">
              <a:latin typeface="Arial"/>
              <a:ea typeface="Calibri"/>
              <a:cs typeface="Calibri"/>
            </a:endParaRPr>
          </a:p>
          <a:p>
            <a:r>
              <a:rPr lang="en-GB" sz="1600" dirty="0">
                <a:latin typeface="Arial"/>
                <a:ea typeface="Calibri"/>
                <a:cs typeface="Calibri"/>
              </a:rPr>
              <a:t>Social Processes &amp; Ideologies:</a:t>
            </a:r>
            <a:endParaRPr lang="en-US" sz="1600">
              <a:latin typeface="Arial"/>
              <a:ea typeface="Calibri"/>
              <a:cs typeface="Calibri"/>
            </a:endParaRPr>
          </a:p>
          <a:p>
            <a:pPr marL="742950" lvl="1" indent="-285750">
              <a:buFont typeface="Arial"/>
              <a:buChar char="•"/>
            </a:pPr>
            <a:r>
              <a:rPr lang="en-GB" sz="1600" dirty="0">
                <a:latin typeface="Arial"/>
                <a:ea typeface="Calibri"/>
                <a:cs typeface="Calibri"/>
              </a:rPr>
              <a:t>Emphasis on prevention-focused and person-centred care</a:t>
            </a:r>
            <a:endParaRPr lang="en-US" sz="1600">
              <a:latin typeface="Arial"/>
              <a:ea typeface="Calibri"/>
              <a:cs typeface="Calibri"/>
            </a:endParaRPr>
          </a:p>
          <a:p>
            <a:pPr marL="742950" lvl="1" indent="-285750">
              <a:buFont typeface="Arial"/>
              <a:buChar char="•"/>
            </a:pPr>
            <a:r>
              <a:rPr lang="en-GB" sz="1600" dirty="0">
                <a:latin typeface="Arial"/>
                <a:ea typeface="Calibri"/>
                <a:cs typeface="Calibri"/>
              </a:rPr>
              <a:t>Political ideologies influence efficiency, responsibility, and resource allocation</a:t>
            </a:r>
            <a:endParaRPr lang="en-US" sz="1600">
              <a:latin typeface="Arial"/>
              <a:ea typeface="Calibri"/>
              <a:cs typeface="Calibri"/>
            </a:endParaRPr>
          </a:p>
          <a:p>
            <a:r>
              <a:rPr lang="en-GB" sz="1600" dirty="0">
                <a:latin typeface="Arial"/>
                <a:ea typeface="Calibri"/>
                <a:cs typeface="Calibri"/>
              </a:rPr>
              <a:t>Impact on Practice:</a:t>
            </a:r>
            <a:endParaRPr lang="en-US" sz="1600">
              <a:latin typeface="Arial"/>
              <a:ea typeface="Calibri"/>
              <a:cs typeface="Calibri"/>
            </a:endParaRPr>
          </a:p>
          <a:p>
            <a:pPr marL="742950" lvl="1" indent="-285750">
              <a:buFont typeface="Arial"/>
              <a:buChar char="•"/>
            </a:pPr>
            <a:r>
              <a:rPr lang="en-GB" sz="1600" dirty="0">
                <a:latin typeface="Arial"/>
                <a:ea typeface="Calibri"/>
                <a:cs typeface="Calibri"/>
              </a:rPr>
              <a:t>Guides planning, delivery, and evaluation of health &amp; social care services</a:t>
            </a:r>
            <a:endParaRPr lang="en-US" sz="1600">
              <a:latin typeface="Arial"/>
              <a:ea typeface="Calibri"/>
              <a:cs typeface="Calibri"/>
            </a:endParaRPr>
          </a:p>
          <a:p>
            <a:pPr marL="742950" lvl="1" indent="-285750">
              <a:buFont typeface="Arial"/>
              <a:buChar char="•"/>
            </a:pPr>
            <a:r>
              <a:rPr lang="en-GB" sz="1600" dirty="0">
                <a:latin typeface="Arial"/>
                <a:ea typeface="Calibri"/>
                <a:cs typeface="Calibri"/>
              </a:rPr>
              <a:t>Supports health improvement, equity, and sustainability</a:t>
            </a:r>
            <a:endParaRPr lang="en-GB" sz="1600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698593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5EEA1DB-0D83-78AD-9B94-85ECBCA87624}"/>
              </a:ext>
            </a:extLst>
          </p:cNvPr>
          <p:cNvSpPr txBox="1"/>
          <p:nvPr/>
        </p:nvSpPr>
        <p:spPr>
          <a:xfrm>
            <a:off x="212651" y="292396"/>
            <a:ext cx="7575699" cy="495520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dirty="0">
                <a:latin typeface="Arial"/>
                <a:cs typeface="Segoe UI"/>
              </a:rPr>
              <a:t>Examples and case study</a:t>
            </a:r>
            <a:r>
              <a:rPr lang="en-US" sz="2400" dirty="0">
                <a:latin typeface="Arial"/>
                <a:cs typeface="Segoe UI"/>
              </a:rPr>
              <a:t>​</a:t>
            </a:r>
            <a:endParaRPr lang="en-US"/>
          </a:p>
          <a:p>
            <a:endParaRPr lang="en-US" sz="2000" dirty="0">
              <a:latin typeface="Arial"/>
              <a:cs typeface="Segoe UI"/>
            </a:endParaRPr>
          </a:p>
          <a:p>
            <a:endParaRPr lang="en-US" sz="1600" dirty="0">
              <a:latin typeface="Arial"/>
              <a:cs typeface="Arial"/>
            </a:endParaRPr>
          </a:p>
          <a:p>
            <a:r>
              <a:rPr lang="en-US" sz="1600" dirty="0">
                <a:latin typeface="Arial"/>
                <a:cs typeface="Arial"/>
              </a:rPr>
              <a:t>NHS Diabetes Prevention Programme (NHS England, 2024)​</a:t>
            </a:r>
            <a:endParaRPr lang="en-US" sz="1600"/>
          </a:p>
          <a:p>
            <a:pPr marL="228600" indent="-228600">
              <a:buFont typeface="Arial,Sans-Serif"/>
              <a:buChar char="•"/>
            </a:pPr>
            <a:r>
              <a:rPr lang="en-US" sz="1600" dirty="0">
                <a:latin typeface="Arial"/>
                <a:cs typeface="Arial"/>
              </a:rPr>
              <a:t>Lifestyle interventions: healthy eating, physical activity, </a:t>
            </a:r>
            <a:r>
              <a:rPr lang="en-US" sz="1600" err="1">
                <a:latin typeface="Arial"/>
                <a:cs typeface="Arial"/>
              </a:rPr>
              <a:t>behavioural</a:t>
            </a:r>
            <a:r>
              <a:rPr lang="en-US" sz="1600" dirty="0">
                <a:latin typeface="Arial"/>
                <a:cs typeface="Arial"/>
              </a:rPr>
              <a:t> support​</a:t>
            </a:r>
          </a:p>
          <a:p>
            <a:pPr marL="228600" indent="-228600">
              <a:buFont typeface="Arial,Sans-Serif"/>
              <a:buChar char="•"/>
            </a:pPr>
            <a:r>
              <a:rPr lang="en-US" sz="1600" b="1" dirty="0">
                <a:latin typeface="Arial"/>
                <a:cs typeface="Arial"/>
              </a:rPr>
              <a:t>Integration:</a:t>
            </a:r>
            <a:r>
              <a:rPr lang="en-US" sz="1600" dirty="0">
                <a:latin typeface="Arial"/>
                <a:cs typeface="Arial"/>
              </a:rPr>
              <a:t>​</a:t>
            </a:r>
          </a:p>
          <a:p>
            <a:pPr marL="285750" indent="-228600">
              <a:buFont typeface="Arial,Sans-Serif"/>
              <a:buChar char="•"/>
            </a:pPr>
            <a:r>
              <a:rPr lang="en-US" sz="1600" b="1" dirty="0">
                <a:latin typeface="Arial"/>
                <a:cs typeface="Arial"/>
              </a:rPr>
              <a:t>Health:</a:t>
            </a:r>
            <a:r>
              <a:rPr lang="en-US" sz="1600" dirty="0">
                <a:latin typeface="Arial"/>
                <a:cs typeface="Arial"/>
              </a:rPr>
              <a:t> reduces risk of Type 2 diabetes​</a:t>
            </a:r>
          </a:p>
          <a:p>
            <a:pPr marL="285750" indent="-228600">
              <a:buFont typeface="Arial,Sans-Serif"/>
              <a:buChar char="•"/>
            </a:pPr>
            <a:r>
              <a:rPr lang="en-US" sz="1600" b="1" dirty="0">
                <a:latin typeface="Arial"/>
                <a:cs typeface="Arial"/>
              </a:rPr>
              <a:t>Wellbeing:</a:t>
            </a:r>
            <a:r>
              <a:rPr lang="en-US" sz="1600" dirty="0">
                <a:latin typeface="Arial"/>
                <a:cs typeface="Arial"/>
              </a:rPr>
              <a:t> empowers participants to adopt healthier lifestyles​</a:t>
            </a:r>
          </a:p>
          <a:p>
            <a:pPr marL="285750" indent="-228600">
              <a:buFont typeface="Arial,Sans-Serif"/>
              <a:buChar char="•"/>
            </a:pPr>
            <a:r>
              <a:rPr lang="en-US" sz="1600" b="1" dirty="0">
                <a:latin typeface="Arial"/>
                <a:cs typeface="Arial"/>
              </a:rPr>
              <a:t>Sustainability:</a:t>
            </a:r>
            <a:r>
              <a:rPr lang="en-US" sz="1600" dirty="0">
                <a:latin typeface="Arial"/>
                <a:cs typeface="Arial"/>
              </a:rPr>
              <a:t> prevents future illness &amp; reduces NHS strain (UN, 2015)​</a:t>
            </a:r>
          </a:p>
          <a:p>
            <a:pPr marL="57150"/>
            <a:endParaRPr lang="en-US" sz="1600" b="1" dirty="0">
              <a:latin typeface="Arial"/>
              <a:cs typeface="Arial"/>
            </a:endParaRPr>
          </a:p>
          <a:p>
            <a:pPr marL="57150"/>
            <a:r>
              <a:rPr lang="en-US" sz="1600" b="1" dirty="0">
                <a:latin typeface="Arial"/>
                <a:cs typeface="Arial"/>
              </a:rPr>
              <a:t>Health Belief Model (HBM) Application:</a:t>
            </a:r>
            <a:r>
              <a:rPr lang="en-US" sz="1600" dirty="0">
                <a:latin typeface="Arial"/>
                <a:cs typeface="Arial"/>
              </a:rPr>
              <a:t>​</a:t>
            </a:r>
            <a:endParaRPr lang="en-US" sz="1600"/>
          </a:p>
          <a:p>
            <a:pPr marL="57150"/>
            <a:endParaRPr lang="en-US" sz="1600" dirty="0">
              <a:latin typeface="Arial"/>
              <a:cs typeface="Arial"/>
            </a:endParaRPr>
          </a:p>
          <a:p>
            <a:pPr marL="285750" indent="-228600">
              <a:buFont typeface="Arial,Sans-Serif"/>
              <a:buChar char="•"/>
            </a:pPr>
            <a:r>
              <a:rPr lang="en-US" sz="1600" b="1" dirty="0">
                <a:latin typeface="Arial"/>
                <a:cs typeface="Arial"/>
              </a:rPr>
              <a:t>Perceived Susceptibility:</a:t>
            </a:r>
            <a:r>
              <a:rPr lang="en-US" sz="1600" dirty="0">
                <a:latin typeface="Arial"/>
                <a:cs typeface="Arial"/>
              </a:rPr>
              <a:t> raises awareness of personal diabetes risk​</a:t>
            </a:r>
          </a:p>
          <a:p>
            <a:pPr marL="285750" indent="-228600">
              <a:buFont typeface="Arial,Sans-Serif"/>
              <a:buChar char="•"/>
            </a:pPr>
            <a:r>
              <a:rPr lang="en-US" sz="1600" b="1" dirty="0">
                <a:latin typeface="Arial"/>
                <a:cs typeface="Arial"/>
              </a:rPr>
              <a:t>Perceived Severity:</a:t>
            </a:r>
            <a:r>
              <a:rPr lang="en-US" sz="1600" dirty="0">
                <a:latin typeface="Arial"/>
                <a:cs typeface="Arial"/>
              </a:rPr>
              <a:t> educates about complications of unmanaged diabetes​</a:t>
            </a:r>
          </a:p>
          <a:p>
            <a:pPr marL="285750" indent="-228600">
              <a:buFont typeface="Arial,Sans-Serif"/>
              <a:buChar char="•"/>
            </a:pPr>
            <a:r>
              <a:rPr lang="en-US" sz="1600" b="1" dirty="0">
                <a:latin typeface="Arial"/>
                <a:cs typeface="Arial"/>
              </a:rPr>
              <a:t>Perceived Benefits:</a:t>
            </a:r>
            <a:r>
              <a:rPr lang="en-US" sz="1600" dirty="0">
                <a:latin typeface="Arial"/>
                <a:cs typeface="Arial"/>
              </a:rPr>
              <a:t> shows how lifestyle changes prevent diabetes​</a:t>
            </a:r>
          </a:p>
          <a:p>
            <a:pPr marL="285750" indent="-228600">
              <a:buFont typeface="Arial,Sans-Serif"/>
              <a:buChar char="•"/>
            </a:pPr>
            <a:r>
              <a:rPr lang="en-US" sz="1600" b="1" dirty="0">
                <a:latin typeface="Arial"/>
                <a:cs typeface="Arial"/>
              </a:rPr>
              <a:t>Perceived Barriers:</a:t>
            </a:r>
            <a:r>
              <a:rPr lang="en-US" sz="1600" dirty="0">
                <a:latin typeface="Arial"/>
                <a:cs typeface="Arial"/>
              </a:rPr>
              <a:t> provides practical support &amp; guidance​</a:t>
            </a:r>
          </a:p>
          <a:p>
            <a:pPr marL="285750" indent="-228600">
              <a:buFont typeface="Arial,Sans-Serif"/>
              <a:buChar char="•"/>
            </a:pPr>
            <a:r>
              <a:rPr lang="en-US" sz="1600" b="1" dirty="0">
                <a:latin typeface="Arial"/>
                <a:cs typeface="Arial"/>
              </a:rPr>
              <a:t>Cues to Action:</a:t>
            </a:r>
            <a:r>
              <a:rPr lang="en-US" sz="1600" dirty="0">
                <a:latin typeface="Arial"/>
                <a:cs typeface="Arial"/>
              </a:rPr>
              <a:t> GP referrals, reminders, health campaigns​</a:t>
            </a:r>
          </a:p>
          <a:p>
            <a:pPr marL="285750" indent="-228600">
              <a:buFont typeface="Arial,Sans-Serif"/>
              <a:buChar char="•"/>
            </a:pPr>
            <a:r>
              <a:rPr lang="en-US" sz="1600" b="1" dirty="0">
                <a:latin typeface="Arial"/>
                <a:cs typeface="Arial"/>
              </a:rPr>
              <a:t>Self-Efficacy:</a:t>
            </a:r>
            <a:r>
              <a:rPr lang="en-US" sz="1600" dirty="0">
                <a:latin typeface="Arial"/>
                <a:cs typeface="Arial"/>
              </a:rPr>
              <a:t> coaching, goal-setting, and confidence-building (Rosenstock, 1974)</a:t>
            </a:r>
          </a:p>
        </p:txBody>
      </p:sp>
      <p:pic>
        <p:nvPicPr>
          <p:cNvPr id="4" name="Picture 3" descr="Infographic describing the NHS Diabetes Prevention Programme">
            <a:extLst>
              <a:ext uri="{FF2B5EF4-FFF2-40B4-BE49-F238E27FC236}">
                <a16:creationId xmlns:a16="http://schemas.microsoft.com/office/drawing/2014/main" id="{3486DE22-0B70-302F-3F29-5247B7EEDF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73097" y="1064036"/>
            <a:ext cx="4134293" cy="252622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7D1299E-9616-E5F9-369E-FF51FDCC8DA6}"/>
              </a:ext>
            </a:extLst>
          </p:cNvPr>
          <p:cNvSpPr txBox="1"/>
          <p:nvPr/>
        </p:nvSpPr>
        <p:spPr>
          <a:xfrm>
            <a:off x="7469372" y="3588488"/>
            <a:ext cx="2401186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rgbClr val="2C3E50"/>
                </a:solidFill>
                <a:latin typeface="Arial"/>
                <a:ea typeface="Roboto"/>
                <a:cs typeface="Roboto"/>
              </a:rPr>
              <a:t>(Public Health England, 2018)</a:t>
            </a:r>
            <a:endParaRPr lang="en-US" sz="1200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1444879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1C9546A-DE52-53FE-1EA8-56D0436E235A}"/>
              </a:ext>
            </a:extLst>
          </p:cNvPr>
          <p:cNvSpPr txBox="1"/>
          <p:nvPr/>
        </p:nvSpPr>
        <p:spPr>
          <a:xfrm>
            <a:off x="225859" y="345432"/>
            <a:ext cx="7119854" cy="61555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 dirty="0">
                <a:latin typeface="Arial"/>
                <a:ea typeface="Calibri"/>
                <a:cs typeface="Calibri"/>
              </a:rPr>
              <a:t>Equity and access</a:t>
            </a:r>
            <a:endParaRPr lang="en-US" sz="2400" b="1" dirty="0">
              <a:latin typeface="Arial"/>
              <a:ea typeface="Calibri"/>
              <a:cs typeface="Calibri"/>
            </a:endParaRPr>
          </a:p>
          <a:p>
            <a:endParaRPr lang="en-GB" dirty="0">
              <a:latin typeface="Arial"/>
              <a:ea typeface="Calibri"/>
              <a:cs typeface="Calibri"/>
            </a:endParaRPr>
          </a:p>
          <a:p>
            <a:r>
              <a:rPr lang="en-GB" sz="1600" b="1" dirty="0">
                <a:latin typeface="Arial"/>
                <a:ea typeface="Calibri"/>
                <a:cs typeface="Calibri"/>
              </a:rPr>
              <a:t>Existing Health Inequalities:</a:t>
            </a:r>
            <a:endParaRPr lang="en-US" sz="1600" b="1">
              <a:latin typeface="Arial"/>
              <a:ea typeface="Calibri"/>
              <a:cs typeface="Calibri"/>
            </a:endParaRPr>
          </a:p>
          <a:p>
            <a:endParaRPr lang="en-GB" sz="1600" dirty="0">
              <a:latin typeface="Arial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Arial"/>
                <a:ea typeface="Calibri"/>
                <a:cs typeface="Calibri"/>
              </a:rPr>
              <a:t>Ethnic disparities: higher rates of chronic conditions in minority groups (Marmot, 2020)</a:t>
            </a:r>
            <a:endParaRPr lang="en-US" sz="1600">
              <a:latin typeface="Arial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Arial"/>
                <a:ea typeface="Calibri"/>
                <a:cs typeface="Calibri"/>
              </a:rPr>
              <a:t>Socioeconomic disparities: lower life expectancy in areas of high deprivation (Public Health England, 2020)</a:t>
            </a:r>
            <a:endParaRPr lang="en-US" sz="1600">
              <a:latin typeface="Arial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endParaRPr lang="en-GB" sz="1600" b="1" dirty="0">
              <a:latin typeface="Arial"/>
              <a:ea typeface="Calibri"/>
              <a:cs typeface="Calibri"/>
            </a:endParaRPr>
          </a:p>
          <a:p>
            <a:r>
              <a:rPr lang="en-GB" sz="1600" b="1" dirty="0">
                <a:latin typeface="Arial"/>
                <a:ea typeface="Calibri"/>
                <a:cs typeface="Calibri"/>
              </a:rPr>
              <a:t>Barriers to Access:</a:t>
            </a:r>
            <a:endParaRPr lang="en-US" sz="1600" b="1">
              <a:latin typeface="Arial"/>
              <a:ea typeface="Calibri"/>
              <a:cs typeface="Calibri"/>
            </a:endParaRPr>
          </a:p>
          <a:p>
            <a:endParaRPr lang="en-GB" sz="1600" dirty="0">
              <a:latin typeface="Arial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Arial"/>
                <a:ea typeface="Calibri"/>
                <a:cs typeface="Calibri"/>
              </a:rPr>
              <a:t>Digital exclusion: lack of access or skills for online health services (NHS England, 2021)</a:t>
            </a:r>
            <a:endParaRPr lang="en-US" sz="1600">
              <a:latin typeface="Arial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Arial"/>
                <a:ea typeface="Calibri"/>
                <a:cs typeface="Calibri"/>
              </a:rPr>
              <a:t>Language and communication barriers</a:t>
            </a:r>
            <a:endParaRPr lang="en-US" sz="1600">
              <a:latin typeface="Arial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Arial"/>
                <a:ea typeface="Calibri"/>
                <a:cs typeface="Calibri"/>
              </a:rPr>
              <a:t>Structural barriers: transport difficulties, limited local services</a:t>
            </a:r>
          </a:p>
          <a:p>
            <a:pPr marL="285750" indent="-285750">
              <a:buFont typeface="Arial"/>
              <a:buChar char="•"/>
            </a:pPr>
            <a:endParaRPr lang="en-GB" sz="1600" dirty="0">
              <a:latin typeface="Arial"/>
              <a:ea typeface="Calibri"/>
              <a:cs typeface="Calibri"/>
            </a:endParaRPr>
          </a:p>
          <a:p>
            <a:r>
              <a:rPr lang="en-GB" sz="1600" b="1" dirty="0">
                <a:latin typeface="Arial"/>
                <a:ea typeface="Calibri"/>
                <a:cs typeface="Calibri"/>
              </a:rPr>
              <a:t>Policies &amp; Initiatives:</a:t>
            </a:r>
            <a:endParaRPr lang="en-US" sz="1600" b="1">
              <a:latin typeface="Arial"/>
              <a:ea typeface="Calibri"/>
              <a:cs typeface="Calibri"/>
            </a:endParaRPr>
          </a:p>
          <a:p>
            <a:endParaRPr lang="en-GB" sz="1600" dirty="0">
              <a:latin typeface="Arial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Arial"/>
                <a:ea typeface="Calibri"/>
                <a:cs typeface="Calibri"/>
              </a:rPr>
              <a:t>NHS Long Term Plan: targets reducing health inequalities, equitable resource allocation (NHS England, 2019)</a:t>
            </a:r>
            <a:endParaRPr lang="en-US" sz="1600">
              <a:latin typeface="Arial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Arial"/>
                <a:ea typeface="Calibri"/>
                <a:cs typeface="Calibri"/>
              </a:rPr>
              <a:t>Local public health campaigns and outreach programmes for underserved populations</a:t>
            </a:r>
            <a:endParaRPr lang="en-US" sz="1600">
              <a:latin typeface="Arial"/>
              <a:ea typeface="Calibri"/>
              <a:cs typeface="Calibri"/>
            </a:endParaRP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Arial"/>
                <a:ea typeface="Calibri"/>
                <a:cs typeface="Calibri"/>
              </a:rPr>
              <a:t>Focus on inclusive and person-centred care to ensure fair access and quality</a:t>
            </a:r>
            <a:endParaRPr lang="en-GB" sz="1600">
              <a:latin typeface="Arial"/>
              <a:cs typeface="Arial"/>
            </a:endParaRPr>
          </a:p>
        </p:txBody>
      </p:sp>
      <p:pic>
        <p:nvPicPr>
          <p:cNvPr id="3" name="Picture 2" descr="NHS Long Term Plan by Medical Industry Ltd on Prezi">
            <a:extLst>
              <a:ext uri="{FF2B5EF4-FFF2-40B4-BE49-F238E27FC236}">
                <a16:creationId xmlns:a16="http://schemas.microsoft.com/office/drawing/2014/main" id="{3C45E68E-7827-DADC-0242-4B569C92C1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7099" y="1710876"/>
            <a:ext cx="4444407" cy="249704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79B3D40-E039-7A46-B496-9EE23364703C}"/>
              </a:ext>
            </a:extLst>
          </p:cNvPr>
          <p:cNvSpPr txBox="1"/>
          <p:nvPr/>
        </p:nvSpPr>
        <p:spPr>
          <a:xfrm>
            <a:off x="7699744" y="4208720"/>
            <a:ext cx="1364512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rgbClr val="2C3E50"/>
                </a:solidFill>
                <a:latin typeface="Arial"/>
                <a:ea typeface="Roboto"/>
                <a:cs typeface="Roboto"/>
              </a:rPr>
              <a:t>(prezi.com, n.d.)</a:t>
            </a:r>
            <a:endParaRPr lang="en-US" sz="1200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5644047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FFAF4BF-1454-2AFF-2E56-85EC29FB2255}"/>
              </a:ext>
            </a:extLst>
          </p:cNvPr>
          <p:cNvSpPr txBox="1"/>
          <p:nvPr/>
        </p:nvSpPr>
        <p:spPr>
          <a:xfrm>
            <a:off x="225792" y="208050"/>
            <a:ext cx="7713477" cy="5509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 dirty="0">
                <a:latin typeface="Arial"/>
                <a:cs typeface="Arial"/>
              </a:rPr>
              <a:t>Recommendations</a:t>
            </a:r>
          </a:p>
          <a:p>
            <a:pPr algn="ctr"/>
            <a:endParaRPr lang="en-GB" sz="2400" dirty="0">
              <a:latin typeface="Arial"/>
              <a:cs typeface="Arial"/>
            </a:endParaRPr>
          </a:p>
          <a:p>
            <a:r>
              <a:rPr lang="en-GB" sz="1600" b="1" dirty="0">
                <a:latin typeface="Arial"/>
                <a:ea typeface="+mn-lt"/>
                <a:cs typeface="+mn-lt"/>
              </a:rPr>
              <a:t>Reduce Ethnic Disparities:</a:t>
            </a:r>
            <a:endParaRPr lang="en-GB" sz="16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600" dirty="0">
              <a:latin typeface="Arial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Arial"/>
                <a:ea typeface="+mn-lt"/>
                <a:cs typeface="+mn-lt"/>
              </a:rPr>
              <a:t>Improve cultural competence training and inclusive communication.</a:t>
            </a:r>
            <a:endParaRPr lang="en-GB" sz="16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Arial"/>
                <a:ea typeface="+mn-lt"/>
                <a:cs typeface="+mn-lt"/>
              </a:rPr>
              <a:t>Strengthen community partnerships with minority and migrant groups.</a:t>
            </a:r>
            <a:endParaRPr lang="en-GB" sz="16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Arial"/>
                <a:ea typeface="+mn-lt"/>
                <a:cs typeface="+mn-lt"/>
              </a:rPr>
              <a:t>Increase workforce diversity and leadership representation.</a:t>
            </a:r>
            <a:endParaRPr lang="en-GB" sz="1600">
              <a:latin typeface="Arial"/>
              <a:cs typeface="Arial"/>
            </a:endParaRPr>
          </a:p>
          <a:p>
            <a:endParaRPr lang="en-GB" sz="1600" b="1" dirty="0">
              <a:latin typeface="Arial"/>
              <a:ea typeface="+mn-lt"/>
              <a:cs typeface="+mn-lt"/>
            </a:endParaRPr>
          </a:p>
          <a:p>
            <a:r>
              <a:rPr lang="en-GB" sz="1600" b="1" dirty="0">
                <a:latin typeface="Arial"/>
                <a:ea typeface="+mn-lt"/>
                <a:cs typeface="+mn-lt"/>
              </a:rPr>
              <a:t>Address Deprivation &amp; Social Inequalities:</a:t>
            </a:r>
            <a:endParaRPr lang="en-GB" sz="16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600" dirty="0">
              <a:latin typeface="Arial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Arial"/>
                <a:ea typeface="+mn-lt"/>
                <a:cs typeface="+mn-lt"/>
              </a:rPr>
              <a:t>Expand community-based health initiatives in deprived areas.</a:t>
            </a:r>
            <a:endParaRPr lang="en-GB" sz="16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Arial"/>
                <a:ea typeface="+mn-lt"/>
                <a:cs typeface="+mn-lt"/>
              </a:rPr>
              <a:t>Promote social prescribing and preventative health measures.</a:t>
            </a:r>
            <a:endParaRPr lang="en-GB" sz="16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Arial"/>
                <a:ea typeface="+mn-lt"/>
                <a:cs typeface="+mn-lt"/>
              </a:rPr>
              <a:t>Support policies tackling social determinants of health (housing, education, income).</a:t>
            </a:r>
            <a:endParaRPr lang="en-GB" sz="1600">
              <a:latin typeface="Arial"/>
              <a:cs typeface="Arial"/>
            </a:endParaRPr>
          </a:p>
          <a:p>
            <a:endParaRPr lang="en-GB" sz="1600" b="1" dirty="0">
              <a:latin typeface="Arial"/>
              <a:ea typeface="+mn-lt"/>
              <a:cs typeface="+mn-lt"/>
            </a:endParaRPr>
          </a:p>
          <a:p>
            <a:r>
              <a:rPr lang="en-GB" sz="1600" b="1" dirty="0">
                <a:latin typeface="Arial"/>
                <a:ea typeface="+mn-lt"/>
                <a:cs typeface="+mn-lt"/>
              </a:rPr>
              <a:t>Tackle Digital Exclusion:</a:t>
            </a:r>
            <a:endParaRPr lang="en-GB" sz="16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endParaRPr lang="en-GB" sz="1600" dirty="0">
              <a:latin typeface="Arial"/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Arial"/>
                <a:ea typeface="+mn-lt"/>
                <a:cs typeface="+mn-lt"/>
              </a:rPr>
              <a:t>Provide digital literacy and device-access programmes.</a:t>
            </a:r>
            <a:endParaRPr lang="en-GB" sz="1600" dirty="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Arial"/>
                <a:ea typeface="+mn-lt"/>
                <a:cs typeface="+mn-lt"/>
              </a:rPr>
              <a:t>Ensure services remain accessible offline (e.g., phone, in-person).</a:t>
            </a:r>
            <a:endParaRPr lang="en-GB" sz="16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GB" sz="1600" dirty="0">
                <a:latin typeface="Arial"/>
                <a:ea typeface="+mn-lt"/>
                <a:cs typeface="+mn-lt"/>
              </a:rPr>
              <a:t>Develop inclusive digital tools for people with disabilities.</a:t>
            </a:r>
            <a:endParaRPr lang="en-GB" sz="1600">
              <a:latin typeface="Arial"/>
              <a:cs typeface="Arial"/>
            </a:endParaRPr>
          </a:p>
          <a:p>
            <a:endParaRPr lang="en-GB" sz="1600" b="1" dirty="0">
              <a:latin typeface="Arial"/>
              <a:ea typeface="+mn-lt"/>
              <a:cs typeface="+mn-lt"/>
            </a:endParaRPr>
          </a:p>
        </p:txBody>
      </p:sp>
      <p:pic>
        <p:nvPicPr>
          <p:cNvPr id="3" name="Picture 2" descr="Who is at risk of digital exclusion? It ...">
            <a:extLst>
              <a:ext uri="{FF2B5EF4-FFF2-40B4-BE49-F238E27FC236}">
                <a16:creationId xmlns:a16="http://schemas.microsoft.com/office/drawing/2014/main" id="{57B08A6B-19C6-9744-503F-2887E9DE18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0914" y="4601794"/>
            <a:ext cx="1430080" cy="133150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BD8066E-D8FD-69AC-E312-7FFCE1F2FA17}"/>
              </a:ext>
            </a:extLst>
          </p:cNvPr>
          <p:cNvSpPr txBox="1"/>
          <p:nvPr/>
        </p:nvSpPr>
        <p:spPr>
          <a:xfrm>
            <a:off x="8213651" y="4997302"/>
            <a:ext cx="2401187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rgbClr val="2C3E50"/>
                </a:solidFill>
                <a:latin typeface="Arial"/>
                <a:ea typeface="Roboto"/>
                <a:cs typeface="Roboto"/>
              </a:rPr>
              <a:t>(</a:t>
            </a:r>
            <a:r>
              <a:rPr lang="en-US" sz="1200" err="1">
                <a:solidFill>
                  <a:srgbClr val="2C3E50"/>
                </a:solidFill>
                <a:latin typeface="Arial"/>
                <a:ea typeface="Roboto"/>
                <a:cs typeface="Roboto"/>
              </a:rPr>
              <a:t>pcrefurb</a:t>
            </a:r>
            <a:r>
              <a:rPr lang="en-US" sz="1200" dirty="0">
                <a:solidFill>
                  <a:srgbClr val="2C3E50"/>
                </a:solidFill>
                <a:latin typeface="Arial"/>
                <a:ea typeface="Roboto"/>
                <a:cs typeface="Roboto"/>
              </a:rPr>
              <a:t>, 2022)</a:t>
            </a:r>
            <a:endParaRPr lang="en-US" sz="1200" dirty="0">
              <a:latin typeface="Arial"/>
            </a:endParaRPr>
          </a:p>
        </p:txBody>
      </p:sp>
      <p:pic>
        <p:nvPicPr>
          <p:cNvPr id="5" name="Picture 4" descr="Revealing income inequalities: New data sources shed new light on key  policy challenge. | National Statistical">
            <a:extLst>
              <a:ext uri="{FF2B5EF4-FFF2-40B4-BE49-F238E27FC236}">
                <a16:creationId xmlns:a16="http://schemas.microsoft.com/office/drawing/2014/main" id="{64E585D4-AFD1-3ADA-B8DF-B02652EB03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8612" y="2395538"/>
            <a:ext cx="2209800" cy="206692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957E511-1DD0-8FEC-0EEA-BBAAFCF32FDB}"/>
              </a:ext>
            </a:extLst>
          </p:cNvPr>
          <p:cNvSpPr txBox="1"/>
          <p:nvPr/>
        </p:nvSpPr>
        <p:spPr>
          <a:xfrm>
            <a:off x="9587023" y="4093534"/>
            <a:ext cx="2055628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rgbClr val="2C3E50"/>
                </a:solidFill>
                <a:latin typeface="Arial"/>
                <a:ea typeface="Roboto"/>
                <a:cs typeface="Roboto"/>
              </a:rPr>
              <a:t> (Tonkin, 2019)</a:t>
            </a:r>
            <a:endParaRPr lang="en-US" sz="1200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760295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710FEF04-9FA2-4DD8-EC29-60D92C722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171844" y="-4329"/>
            <a:ext cx="7020159" cy="6869586"/>
            <a:chOff x="5171844" y="-11586"/>
            <a:chExt cx="7020159" cy="6869586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B4A5D8B-34EC-D352-BE87-4809E4CE4F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71848" y="-11580"/>
              <a:ext cx="7020152" cy="6869579"/>
            </a:xfrm>
            <a:prstGeom prst="rect">
              <a:avLst/>
            </a:prstGeom>
            <a:gradFill>
              <a:gsLst>
                <a:gs pos="7000">
                  <a:schemeClr val="accent2"/>
                </a:gs>
                <a:gs pos="100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5411AD96-CCBD-9812-0D19-0E7C7A79E8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6351336" y="876304"/>
              <a:ext cx="5840664" cy="5981696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60000">
                  <a:schemeClr val="accent5">
                    <a:lumMod val="60000"/>
                    <a:lumOff val="40000"/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5AF89D92-20DD-C8E9-DF7A-988B096424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71844" y="-11586"/>
              <a:ext cx="5171848" cy="6869586"/>
            </a:xfrm>
            <a:prstGeom prst="rect">
              <a:avLst/>
            </a:prstGeom>
            <a:gradFill flip="none" rotWithShape="1">
              <a:gsLst>
                <a:gs pos="3000">
                  <a:schemeClr val="accent2">
                    <a:alpha val="70000"/>
                  </a:schemeClr>
                </a:gs>
                <a:gs pos="42000">
                  <a:schemeClr val="accent2">
                    <a:alpha val="0"/>
                  </a:schemeClr>
                </a:gs>
              </a:gsLst>
              <a:lin ang="3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7F78F10-63E0-611E-AC78-66E24EA306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6042356" y="708353"/>
              <a:ext cx="6869583" cy="5429710"/>
            </a:xfrm>
            <a:prstGeom prst="rect">
              <a:avLst/>
            </a:prstGeom>
            <a:gradFill>
              <a:gsLst>
                <a:gs pos="0">
                  <a:schemeClr val="accent5">
                    <a:alpha val="86000"/>
                  </a:schemeClr>
                </a:gs>
                <a:gs pos="57000">
                  <a:schemeClr val="accent2">
                    <a:alpha val="0"/>
                  </a:schemeClr>
                </a:gs>
              </a:gsLst>
              <a:lin ang="13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2E1E77DE-2C25-6345-BE88-73D13043B8ED}"/>
              </a:ext>
            </a:extLst>
          </p:cNvPr>
          <p:cNvSpPr txBox="1"/>
          <p:nvPr/>
        </p:nvSpPr>
        <p:spPr>
          <a:xfrm>
            <a:off x="6188028" y="1536179"/>
            <a:ext cx="4987793" cy="213512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pic>
        <p:nvPicPr>
          <p:cNvPr id="5" name="Picture 4" descr="Pen placed on top of a signature line">
            <a:extLst>
              <a:ext uri="{FF2B5EF4-FFF2-40B4-BE49-F238E27FC236}">
                <a16:creationId xmlns:a16="http://schemas.microsoft.com/office/drawing/2014/main" id="{21F4C9F0-F25F-16D6-5F8A-BE9DF0300C3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9790" r="5" b="5"/>
          <a:stretch>
            <a:fillRect/>
          </a:stretch>
        </p:blipFill>
        <p:spPr>
          <a:xfrm>
            <a:off x="20" y="-7622"/>
            <a:ext cx="5171828" cy="6865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8097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E0EEAC5-A078-4A45-D7DD-F46CBCE11167}"/>
              </a:ext>
            </a:extLst>
          </p:cNvPr>
          <p:cNvSpPr txBox="1"/>
          <p:nvPr/>
        </p:nvSpPr>
        <p:spPr>
          <a:xfrm>
            <a:off x="438433" y="305574"/>
            <a:ext cx="11239844" cy="677108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 dirty="0">
                <a:latin typeface="Arial"/>
                <a:cs typeface="Arial"/>
              </a:rPr>
              <a:t>References</a:t>
            </a:r>
          </a:p>
          <a:p>
            <a:pPr algn="ctr"/>
            <a:endParaRPr lang="en-GB" sz="1100" b="1" dirty="0">
              <a:latin typeface="Arial"/>
              <a:cs typeface="Arial"/>
            </a:endParaRPr>
          </a:p>
          <a:p>
            <a:r>
              <a:rPr lang="en-GB" sz="1100">
                <a:latin typeface="Arial"/>
                <a:cs typeface="Arial"/>
              </a:rPr>
              <a:t>Behera, R. (2021). Health and Wellness: What Should You Do to Ensure a Healthy Lifestyle? [online] Research Dive. Available at: </a:t>
            </a:r>
            <a:r>
              <a:rPr lang="en-GB" sz="1100" dirty="0">
                <a:latin typeface="Arial"/>
                <a:cs typeface="Arial"/>
                <a:hlinkClick r:id="rId2"/>
              </a:rPr>
              <a:t>https://www.researchdive.com/blog/health-and-wellness-what-should-you-do-to-ensure-a-healthy-lifestyle</a:t>
            </a:r>
            <a:r>
              <a:rPr lang="en-GB" sz="1100">
                <a:latin typeface="Arial"/>
                <a:cs typeface="Arial"/>
              </a:rPr>
              <a:t> (Accessed 12 October 2025). </a:t>
            </a:r>
            <a:endParaRPr lang="en-GB"/>
          </a:p>
          <a:p>
            <a:r>
              <a:rPr lang="en-GB" sz="1100" dirty="0">
                <a:latin typeface="Arial"/>
                <a:cs typeface="Arial"/>
              </a:rPr>
              <a:t>CDHN, 2012. Models of Health. Community Development and Health Network. Available at: </a:t>
            </a:r>
            <a:r>
              <a:rPr lang="en-GB" sz="1100" dirty="0">
                <a:latin typeface="Arial"/>
                <a:cs typeface="Arial"/>
                <a:hlinkClick r:id="rId3"/>
              </a:rPr>
              <a:t>https://www.cdhn.org/sites/default/files/oldwebsite/FACTSHEETS%201_Screen%20View%281%29.pdf</a:t>
            </a:r>
            <a:r>
              <a:rPr lang="en-GB" sz="1100" dirty="0">
                <a:latin typeface="Arial"/>
                <a:cs typeface="Arial"/>
              </a:rPr>
              <a:t> (Accessed 1 October 2025). </a:t>
            </a:r>
            <a:endParaRPr lang="en-GB" dirty="0"/>
          </a:p>
          <a:p>
            <a:r>
              <a:rPr lang="en-GB" sz="1100" dirty="0">
                <a:latin typeface="Arial"/>
                <a:cs typeface="Arial"/>
              </a:rPr>
              <a:t>‌Cyriac, D. (2025). What is Wealth Management in Banking? | Appreciate. [online] appreciate. Available at: </a:t>
            </a:r>
            <a:r>
              <a:rPr lang="en-GB" sz="1100" dirty="0">
                <a:latin typeface="Arial"/>
                <a:cs typeface="Arial"/>
                <a:hlinkClick r:id="rId4"/>
              </a:rPr>
              <a:t>https://appreciatewealth.com/blog/what-is-wealth-management</a:t>
            </a:r>
            <a:r>
              <a:rPr lang="en-GB" sz="1100" dirty="0">
                <a:latin typeface="Arial"/>
                <a:cs typeface="Arial"/>
              </a:rPr>
              <a:t> (Accessed 12 October 2025). </a:t>
            </a:r>
            <a:endParaRPr lang="en-GB" dirty="0"/>
          </a:p>
          <a:p>
            <a:r>
              <a:rPr lang="en-GB" sz="1100" dirty="0">
                <a:latin typeface="Arial"/>
                <a:cs typeface="Arial"/>
              </a:rPr>
              <a:t>Engel, G.L., 1977. The need for a new medical model: a challenge for biomedicine. Science, 196(4286), pp.129–136. </a:t>
            </a:r>
            <a:endParaRPr lang="en-GB" dirty="0"/>
          </a:p>
          <a:p>
            <a:r>
              <a:rPr lang="en-GB" sz="1100" dirty="0" err="1">
                <a:latin typeface="Arial"/>
                <a:cs typeface="Arial"/>
              </a:rPr>
              <a:t>ISGlobal</a:t>
            </a:r>
            <a:r>
              <a:rPr lang="en-GB" sz="1100" dirty="0">
                <a:latin typeface="Arial"/>
                <a:cs typeface="Arial"/>
              </a:rPr>
              <a:t>. (n.d.). The Sustainable Development Goals (SDGs) and Global Health. [online] Available at: </a:t>
            </a:r>
            <a:r>
              <a:rPr lang="en-GB" sz="1100" dirty="0">
                <a:latin typeface="Arial"/>
                <a:cs typeface="Arial"/>
                <a:hlinkClick r:id="rId5"/>
              </a:rPr>
              <a:t>https://www.isglobal.org/en/-/sdgs-and-global-health</a:t>
            </a:r>
            <a:r>
              <a:rPr lang="en-GB" sz="1100" dirty="0">
                <a:latin typeface="Arial"/>
                <a:cs typeface="Arial"/>
              </a:rPr>
              <a:t>. </a:t>
            </a:r>
            <a:endParaRPr lang="en-GB" dirty="0"/>
          </a:p>
          <a:p>
            <a:r>
              <a:rPr lang="en-GB" sz="1100" dirty="0">
                <a:latin typeface="Arial"/>
                <a:cs typeface="Arial"/>
              </a:rPr>
              <a:t>Marmot, M., 2020. Health Equity in England: The Marmot Review 10 Years On. London: Institute of Health Equity. Available at: </a:t>
            </a:r>
            <a:r>
              <a:rPr lang="en-GB" sz="1100" dirty="0">
                <a:latin typeface="Arial"/>
                <a:cs typeface="Arial"/>
                <a:hlinkClick r:id="rId6"/>
              </a:rPr>
              <a:t>https://www.instituteofhealthequity.org/resources-reports/marmot-review-10-years-on</a:t>
            </a:r>
            <a:r>
              <a:rPr lang="en-GB" sz="1100" dirty="0">
                <a:latin typeface="Arial"/>
                <a:cs typeface="Arial"/>
              </a:rPr>
              <a:t> (Accessed 7 October 2025). </a:t>
            </a:r>
            <a:endParaRPr lang="en-GB" dirty="0"/>
          </a:p>
          <a:p>
            <a:r>
              <a:rPr lang="en-GB" sz="1100" dirty="0">
                <a:latin typeface="Arial"/>
                <a:cs typeface="Arial"/>
              </a:rPr>
              <a:t>NHS England, 2019. The NHS Long Term Plan. Available at: </a:t>
            </a:r>
            <a:r>
              <a:rPr lang="en-GB" sz="1100" dirty="0">
                <a:latin typeface="Arial"/>
                <a:cs typeface="Arial"/>
                <a:hlinkClick r:id="rId7"/>
              </a:rPr>
              <a:t>https://www.longtermplan.nhs.uk/</a:t>
            </a:r>
            <a:r>
              <a:rPr lang="en-GB" sz="1100" dirty="0">
                <a:latin typeface="Arial"/>
                <a:cs typeface="Arial"/>
              </a:rPr>
              <a:t> (Accessed 7 October 2025). </a:t>
            </a:r>
            <a:endParaRPr lang="en-GB" dirty="0"/>
          </a:p>
          <a:p>
            <a:r>
              <a:rPr lang="en-GB" sz="1100" dirty="0">
                <a:latin typeface="Arial"/>
                <a:cs typeface="Arial"/>
              </a:rPr>
              <a:t>NHS England, 2019. The NHS Long Term Plan. Available at: </a:t>
            </a:r>
            <a:r>
              <a:rPr lang="en-GB" sz="1100" dirty="0">
                <a:latin typeface="Arial"/>
                <a:cs typeface="Arial"/>
                <a:hlinkClick r:id="rId7"/>
              </a:rPr>
              <a:t>https://www.longtermplan.nhs.uk/</a:t>
            </a:r>
            <a:r>
              <a:rPr lang="en-GB" sz="1100" dirty="0">
                <a:latin typeface="Arial"/>
                <a:cs typeface="Arial"/>
              </a:rPr>
              <a:t> (Accessed 7 October 2025). </a:t>
            </a:r>
            <a:endParaRPr lang="en-GB" dirty="0"/>
          </a:p>
          <a:p>
            <a:r>
              <a:rPr lang="en-GB" sz="1100" dirty="0">
                <a:latin typeface="Arial"/>
                <a:cs typeface="Arial"/>
              </a:rPr>
              <a:t>NHS England, 2021. Digital Inclusion in Health and Care. Available at: </a:t>
            </a:r>
            <a:r>
              <a:rPr lang="en-GB" sz="1100" dirty="0">
                <a:latin typeface="Arial"/>
                <a:cs typeface="Arial"/>
                <a:hlinkClick r:id="rId8"/>
              </a:rPr>
              <a:t>https://www.england.nhs.uk/digitaltechnology/inclusion/</a:t>
            </a:r>
            <a:r>
              <a:rPr lang="en-GB" sz="1100" dirty="0">
                <a:latin typeface="Arial"/>
                <a:cs typeface="Arial"/>
              </a:rPr>
              <a:t> (Accessed 12 October 2025). </a:t>
            </a:r>
            <a:endParaRPr lang="en-GB" dirty="0"/>
          </a:p>
          <a:p>
            <a:r>
              <a:rPr lang="en-GB" sz="1100" dirty="0">
                <a:latin typeface="Arial"/>
                <a:cs typeface="Arial"/>
              </a:rPr>
              <a:t>NHS England, 2024. NHS Diabetes Prevention Programme. Available at: </a:t>
            </a:r>
            <a:r>
              <a:rPr lang="en-GB" sz="1100" dirty="0">
                <a:latin typeface="Arial"/>
                <a:cs typeface="Arial"/>
                <a:hlinkClick r:id="rId9"/>
              </a:rPr>
              <a:t>https://www.england.nhs.uk/diabetes/diabetes-prevention/</a:t>
            </a:r>
            <a:r>
              <a:rPr lang="en-GB" sz="1100" dirty="0">
                <a:latin typeface="Arial"/>
                <a:cs typeface="Arial"/>
              </a:rPr>
              <a:t> (Accessed 6 October 2025). </a:t>
            </a:r>
            <a:endParaRPr lang="en-GB" dirty="0"/>
          </a:p>
          <a:p>
            <a:r>
              <a:rPr lang="en-GB" sz="1100" dirty="0">
                <a:latin typeface="Arial"/>
                <a:cs typeface="Arial"/>
              </a:rPr>
              <a:t>NHS England, 2024. NHS Diabetes Prevention Programme. NHS England. Available at: </a:t>
            </a:r>
            <a:r>
              <a:rPr lang="en-GB" sz="1100" dirty="0">
                <a:latin typeface="Arial"/>
                <a:cs typeface="Arial"/>
                <a:hlinkClick r:id="rId9"/>
              </a:rPr>
              <a:t>https://www.england.nhs.uk/diabetes/diabetes-prevention/</a:t>
            </a:r>
            <a:r>
              <a:rPr lang="en-GB" sz="1100" dirty="0">
                <a:latin typeface="Arial"/>
                <a:cs typeface="Arial"/>
              </a:rPr>
              <a:t> (Accessed 7 October 2025). </a:t>
            </a:r>
            <a:endParaRPr lang="en-GB" dirty="0"/>
          </a:p>
          <a:p>
            <a:r>
              <a:rPr lang="en-GB" sz="1100" dirty="0">
                <a:latin typeface="Arial"/>
                <a:cs typeface="Arial"/>
              </a:rPr>
              <a:t>OpenStax, 2021. Models of Health. In: Fundamentals of Nursing. Available at: </a:t>
            </a:r>
            <a:r>
              <a:rPr lang="en-GB" sz="1100" dirty="0">
                <a:latin typeface="Arial"/>
                <a:cs typeface="Arial"/>
                <a:hlinkClick r:id="rId10"/>
              </a:rPr>
              <a:t>https://openstax.org/books/fundamentals-nursing/pages/4-2-models-of-health</a:t>
            </a:r>
            <a:r>
              <a:rPr lang="en-GB" sz="1100" dirty="0">
                <a:latin typeface="Arial"/>
                <a:cs typeface="Arial"/>
              </a:rPr>
              <a:t> [Accessed 7 October 2025]. </a:t>
            </a:r>
            <a:endParaRPr lang="en-GB" dirty="0"/>
          </a:p>
          <a:p>
            <a:r>
              <a:rPr lang="en-GB" sz="1100" dirty="0">
                <a:latin typeface="Arial"/>
                <a:cs typeface="Arial"/>
              </a:rPr>
              <a:t>‌prezi.com. (n.d.). NHS Long Term Plan. [online] Available at: </a:t>
            </a:r>
            <a:r>
              <a:rPr lang="en-GB" sz="1100" dirty="0">
                <a:latin typeface="Arial"/>
                <a:cs typeface="Arial"/>
                <a:hlinkClick r:id="rId11"/>
              </a:rPr>
              <a:t>https://prezi.com/p/arydnpzs3mcy/nhs-long-term-plan/</a:t>
            </a:r>
            <a:r>
              <a:rPr lang="en-GB" sz="1100" dirty="0">
                <a:latin typeface="Arial"/>
                <a:cs typeface="Arial"/>
              </a:rPr>
              <a:t>.</a:t>
            </a:r>
            <a:endParaRPr lang="en-GB"/>
          </a:p>
          <a:p>
            <a:r>
              <a:rPr lang="en-GB" sz="1100" dirty="0">
                <a:latin typeface="Arial"/>
                <a:cs typeface="Arial"/>
              </a:rPr>
              <a:t>‌Public Health England (2018). Health matters: Preventing Type 2 Diabetes. [online] GOV.UK. Available at: </a:t>
            </a:r>
            <a:r>
              <a:rPr lang="en-GB" sz="1100" dirty="0">
                <a:latin typeface="Arial"/>
                <a:cs typeface="Arial"/>
                <a:hlinkClick r:id="rId12"/>
              </a:rPr>
              <a:t>https://www.gov.uk/government/publications/health-matters-preventing-type-2-diabetes/health-matters-preventing-type-2-diabetes</a:t>
            </a:r>
            <a:r>
              <a:rPr lang="en-GB" sz="1100" dirty="0">
                <a:latin typeface="Arial"/>
                <a:cs typeface="Arial"/>
              </a:rPr>
              <a:t>. </a:t>
            </a:r>
            <a:endParaRPr lang="en-GB" dirty="0"/>
          </a:p>
          <a:p>
            <a:r>
              <a:rPr lang="en-GB" sz="1100" dirty="0">
                <a:latin typeface="Arial"/>
                <a:cs typeface="Arial"/>
              </a:rPr>
              <a:t>Public Health England, 2020. Health Inequalities: Place and Deprivation. Available at: </a:t>
            </a:r>
            <a:r>
              <a:rPr lang="en-GB" sz="1100" dirty="0">
                <a:latin typeface="Arial"/>
                <a:cs typeface="Arial"/>
                <a:hlinkClick r:id="rId13"/>
              </a:rPr>
              <a:t>https://www.gov.uk/government/publications/health-inequalities-place-and-deprivation</a:t>
            </a:r>
            <a:r>
              <a:rPr lang="en-GB" sz="1100" dirty="0">
                <a:latin typeface="Arial"/>
                <a:cs typeface="Arial"/>
              </a:rPr>
              <a:t> (Accessed 6 October 2025). </a:t>
            </a:r>
            <a:endParaRPr lang="en-GB" dirty="0"/>
          </a:p>
          <a:p>
            <a:r>
              <a:rPr lang="en-GB" sz="1100">
                <a:latin typeface="Arial"/>
                <a:cs typeface="Arial"/>
              </a:rPr>
              <a:t>Rosenstock, I.M., 1974. Historical Origins of the Health Belief Model. Health Education Monographs, 2(4), pp.328–335. </a:t>
            </a:r>
            <a:endParaRPr lang="en-GB"/>
          </a:p>
          <a:p>
            <a:r>
              <a:rPr lang="en-GB" sz="1100">
                <a:latin typeface="Arial"/>
                <a:cs typeface="Arial"/>
              </a:rPr>
              <a:t>Sinha, R. (2023). What Is Sustainability? And Why Does It Matter? [online] Green Queen. Available at: </a:t>
            </a:r>
            <a:r>
              <a:rPr lang="en-GB" sz="1100" dirty="0">
                <a:latin typeface="Arial"/>
                <a:cs typeface="Arial"/>
                <a:hlinkClick r:id="rId14"/>
              </a:rPr>
              <a:t>https://www.greenqueen.com.hk/what-is-sustainability-definition/</a:t>
            </a:r>
            <a:r>
              <a:rPr lang="en-GB" sz="1100" dirty="0">
                <a:latin typeface="Arial"/>
                <a:cs typeface="Arial"/>
              </a:rPr>
              <a:t>. </a:t>
            </a:r>
            <a:endParaRPr lang="en-GB" dirty="0"/>
          </a:p>
          <a:p>
            <a:r>
              <a:rPr lang="en-GB" sz="1100">
                <a:latin typeface="Arial"/>
                <a:cs typeface="Arial"/>
              </a:rPr>
              <a:t>UK Government, 2012. Health and Social Care Act 2012. Available at: </a:t>
            </a:r>
            <a:r>
              <a:rPr lang="en-GB" sz="1100" dirty="0">
                <a:latin typeface="Arial"/>
                <a:cs typeface="Arial"/>
                <a:hlinkClick r:id="rId15"/>
              </a:rPr>
              <a:t>https://www.legislation.gov.uk/ukpga/2012/7/contents/enacted</a:t>
            </a:r>
            <a:r>
              <a:rPr lang="en-GB" sz="1100">
                <a:latin typeface="Arial"/>
                <a:cs typeface="Arial"/>
              </a:rPr>
              <a:t> (Accessed 6 October 2025). </a:t>
            </a:r>
            <a:endParaRPr lang="en-GB"/>
          </a:p>
          <a:p>
            <a:r>
              <a:rPr lang="en-GB" sz="1100" dirty="0">
                <a:latin typeface="Arial"/>
                <a:cs typeface="Arial"/>
              </a:rPr>
              <a:t>UK Government, 2014. Care Act 2014. Available at: </a:t>
            </a:r>
            <a:r>
              <a:rPr lang="en-GB" sz="1100" dirty="0">
                <a:latin typeface="Arial"/>
                <a:cs typeface="Arial"/>
                <a:hlinkClick r:id="rId16"/>
              </a:rPr>
              <a:t>https://www.legislation.gov.uk/ukpga/2014/23/contents/enacted</a:t>
            </a:r>
            <a:r>
              <a:rPr lang="en-GB" sz="1100" dirty="0">
                <a:latin typeface="Arial"/>
                <a:cs typeface="Arial"/>
              </a:rPr>
              <a:t> (Accessed 12 October 2025). </a:t>
            </a:r>
            <a:endParaRPr lang="en-GB" dirty="0"/>
          </a:p>
          <a:p>
            <a:r>
              <a:rPr lang="en-GB" sz="1100" dirty="0">
                <a:latin typeface="Arial"/>
                <a:cs typeface="Arial"/>
              </a:rPr>
              <a:t>UN, 2015. Transforming Our World: The 2030 Agenda for Sustainable Development. United Nations. Available at: </a:t>
            </a:r>
            <a:r>
              <a:rPr lang="en-GB" sz="1100" dirty="0">
                <a:latin typeface="Arial"/>
                <a:cs typeface="Arial"/>
                <a:hlinkClick r:id="rId17"/>
              </a:rPr>
              <a:t>https://www.un.org/sustainabledevelopment/development-goals/</a:t>
            </a:r>
            <a:r>
              <a:rPr lang="en-GB" sz="1100" dirty="0">
                <a:latin typeface="Arial"/>
                <a:cs typeface="Arial"/>
              </a:rPr>
              <a:t> (Accessed 2 October 2025). </a:t>
            </a:r>
            <a:endParaRPr lang="en-GB" dirty="0"/>
          </a:p>
          <a:p>
            <a:r>
              <a:rPr lang="en-GB" sz="1100" dirty="0">
                <a:latin typeface="Arial"/>
                <a:cs typeface="Arial"/>
              </a:rPr>
              <a:t>UN, 2015. Transforming Our World: The 2030 Agenda for Sustainable Development. United Nations. Available at: </a:t>
            </a:r>
            <a:r>
              <a:rPr lang="en-GB" sz="1100" dirty="0">
                <a:latin typeface="Arial"/>
                <a:cs typeface="Arial"/>
                <a:hlinkClick r:id="rId17"/>
              </a:rPr>
              <a:t>https://www.un.org/sustainabledevelopment/development-goals/</a:t>
            </a:r>
            <a:r>
              <a:rPr lang="en-GB" sz="1100" dirty="0">
                <a:latin typeface="Arial"/>
                <a:cs typeface="Arial"/>
              </a:rPr>
              <a:t> (Accessed 23 September 2025). </a:t>
            </a:r>
            <a:endParaRPr lang="en-GB" dirty="0"/>
          </a:p>
          <a:p>
            <a:r>
              <a:rPr lang="en-GB" sz="1100" dirty="0">
                <a:latin typeface="Arial"/>
                <a:cs typeface="Arial"/>
              </a:rPr>
              <a:t>UN, 2015. Transforming our world: the 2030 Agenda for Sustainable Development. United Nations. Available at: </a:t>
            </a:r>
            <a:r>
              <a:rPr lang="en-GB" sz="1100" dirty="0">
                <a:latin typeface="Arial"/>
                <a:cs typeface="Arial"/>
                <a:hlinkClick r:id="rId18"/>
              </a:rPr>
              <a:t>https://sdgs.un.org/goals</a:t>
            </a:r>
            <a:r>
              <a:rPr lang="en-GB" sz="1100" dirty="0">
                <a:latin typeface="Arial"/>
                <a:cs typeface="Arial"/>
              </a:rPr>
              <a:t> (Accessed 7 October 2025). </a:t>
            </a:r>
            <a:endParaRPr lang="en-GB" dirty="0"/>
          </a:p>
          <a:p>
            <a:endParaRPr lang="en-GB" sz="1100" dirty="0">
              <a:latin typeface="Arial"/>
              <a:cs typeface="Arial"/>
            </a:endParaRPr>
          </a:p>
          <a:p>
            <a:pPr marL="285750" indent="-285750">
              <a:buFont typeface="Arial,Sans-Serif"/>
              <a:buChar char="•"/>
            </a:pPr>
            <a:endParaRPr lang="en-GB" sz="1100" dirty="0">
              <a:latin typeface="Neue Haas Grotesk Text Pro"/>
              <a:cs typeface="Arial"/>
            </a:endParaRPr>
          </a:p>
          <a:p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58885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9C1972F-FA2F-1E6D-39A0-550C90A08EB2}"/>
              </a:ext>
            </a:extLst>
          </p:cNvPr>
          <p:cNvSpPr txBox="1"/>
          <p:nvPr/>
        </p:nvSpPr>
        <p:spPr>
          <a:xfrm>
            <a:off x="332147" y="332146"/>
            <a:ext cx="11359416" cy="44627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100" dirty="0">
              <a:latin typeface="Arial"/>
              <a:ea typeface="Calibri"/>
              <a:cs typeface="Arial"/>
            </a:endParaRPr>
          </a:p>
          <a:p>
            <a:pPr algn="l"/>
            <a:r>
              <a:rPr lang="en-GB" sz="1200" dirty="0">
                <a:latin typeface="Calibri"/>
                <a:ea typeface="Calibri"/>
                <a:cs typeface="Calibri"/>
              </a:rPr>
              <a:t>‌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3C4F13D-1ED9-C78C-B421-54377B625677}"/>
              </a:ext>
            </a:extLst>
          </p:cNvPr>
          <p:cNvSpPr txBox="1"/>
          <p:nvPr/>
        </p:nvSpPr>
        <p:spPr>
          <a:xfrm>
            <a:off x="788581" y="558209"/>
            <a:ext cx="10623696" cy="33085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>
                <a:latin typeface="Arial"/>
                <a:cs typeface="Arial"/>
              </a:rPr>
              <a:t>UN, 2015. Transforming our world: the 2030 Agenda for Sustainable Development. United Nations. Available at: </a:t>
            </a:r>
            <a:r>
              <a:rPr lang="en-US" sz="1100" dirty="0">
                <a:latin typeface="Arial"/>
                <a:cs typeface="Arial"/>
                <a:hlinkClick r:id="rId2"/>
              </a:rPr>
              <a:t>https://sdgs.un.org/goals</a:t>
            </a:r>
            <a:r>
              <a:rPr lang="en-US" sz="1100" dirty="0">
                <a:latin typeface="Arial"/>
                <a:cs typeface="Arial"/>
              </a:rPr>
              <a:t>  </a:t>
            </a:r>
            <a:r>
              <a:rPr lang="en-US" sz="1100">
                <a:latin typeface="Arial"/>
                <a:cs typeface="Arial"/>
              </a:rPr>
              <a:t>(Accessed 1 October 2025).​</a:t>
            </a:r>
          </a:p>
          <a:p>
            <a:r>
              <a:rPr lang="en-US" sz="1100">
                <a:latin typeface="Arial"/>
                <a:cs typeface="Arial"/>
              </a:rPr>
              <a:t>UN, 2015. Transforming Our World: the 2030 Agenda for Sustainable Development. United Nations. Available at: </a:t>
            </a:r>
            <a:r>
              <a:rPr lang="en-US" sz="1100" dirty="0">
                <a:latin typeface="Arial"/>
                <a:cs typeface="Arial"/>
                <a:hlinkClick r:id="rId2"/>
              </a:rPr>
              <a:t>https://sdgs.un.org/goals</a:t>
            </a:r>
            <a:r>
              <a:rPr lang="en-US" sz="1100">
                <a:latin typeface="Arial"/>
                <a:cs typeface="Arial"/>
              </a:rPr>
              <a:t>  (Accessed 7 October 2025).</a:t>
            </a:r>
          </a:p>
          <a:p>
            <a:r>
              <a:rPr lang="en-US" sz="1100">
                <a:latin typeface="Arial"/>
                <a:cs typeface="Arial"/>
              </a:rPr>
              <a:t>UN, 2015. Transforming Our World: The 2030 Agenda for Sustainable Development. United Nations. Available at: </a:t>
            </a:r>
            <a:r>
              <a:rPr lang="en-US" sz="1100" dirty="0">
                <a:latin typeface="Arial"/>
                <a:cs typeface="Arial"/>
                <a:hlinkClick r:id="rId3"/>
              </a:rPr>
              <a:t>https://www.un.org/sustainabledevelopment/development-goals/</a:t>
            </a:r>
            <a:r>
              <a:rPr lang="en-US" sz="1100">
                <a:latin typeface="Arial"/>
                <a:cs typeface="Arial"/>
              </a:rPr>
              <a:t>  (Accessed 4 October 2025).​</a:t>
            </a:r>
          </a:p>
          <a:p>
            <a:r>
              <a:rPr lang="en-US" sz="1100">
                <a:latin typeface="Arial"/>
                <a:cs typeface="Arial"/>
              </a:rPr>
              <a:t>WCED, 1987. Our Common Future: Report of the World Commission on Environment and Development. United Nations. Available at: </a:t>
            </a:r>
            <a:r>
              <a:rPr lang="en-US" sz="1100" dirty="0">
                <a:latin typeface="Arial"/>
                <a:cs typeface="Arial"/>
                <a:hlinkClick r:id="rId4"/>
              </a:rPr>
              <a:t>https://www.are.admin.ch/are/en/home/media/publications/sustainable-development/brundtland-report.html</a:t>
            </a:r>
            <a:r>
              <a:rPr lang="en-US" sz="1100" dirty="0">
                <a:latin typeface="Arial"/>
                <a:cs typeface="Arial"/>
              </a:rPr>
              <a:t>  (Accessed 3 October 2025).​</a:t>
            </a:r>
          </a:p>
          <a:p>
            <a:r>
              <a:rPr lang="en-US" sz="1100">
                <a:latin typeface="Arial"/>
                <a:cs typeface="Arial"/>
              </a:rPr>
              <a:t>WCED, 1987. Our Common Future: Report of the World Commission on Environment and Development. United Nations. Available at: </a:t>
            </a:r>
            <a:r>
              <a:rPr lang="en-US" sz="1100" dirty="0">
                <a:latin typeface="Arial"/>
                <a:cs typeface="Arial"/>
                <a:hlinkClick r:id="rId4"/>
              </a:rPr>
              <a:t>https://www.are.admin.ch/are/en/home/media/publications/sustainable-development/brundtland-report.html</a:t>
            </a:r>
            <a:r>
              <a:rPr lang="en-US" sz="1100">
                <a:latin typeface="Arial"/>
                <a:cs typeface="Arial"/>
              </a:rPr>
              <a:t>  (Accessed 25 September 2025).​ </a:t>
            </a:r>
          </a:p>
          <a:p>
            <a:r>
              <a:rPr lang="en-US" sz="1100">
                <a:latin typeface="Arial"/>
                <a:cs typeface="Arial"/>
              </a:rPr>
              <a:t>WHO, 1948. Constitution of the World Health Organization. World Health Organization. Available at: </a:t>
            </a:r>
            <a:r>
              <a:rPr lang="en-US" sz="1100" dirty="0">
                <a:latin typeface="Arial"/>
                <a:cs typeface="Arial"/>
                <a:hlinkClick r:id="rId5"/>
              </a:rPr>
              <a:t>https://www.who.int/about/governance/constitution</a:t>
            </a:r>
            <a:r>
              <a:rPr lang="en-US" sz="1100">
                <a:latin typeface="Arial"/>
                <a:cs typeface="Arial"/>
              </a:rPr>
              <a:t>  (Accessed  23 september 2025).​</a:t>
            </a:r>
          </a:p>
          <a:p>
            <a:r>
              <a:rPr lang="en-US" sz="1100">
                <a:latin typeface="Arial"/>
                <a:cs typeface="Arial"/>
              </a:rPr>
              <a:t>WHO, 1948. Constitution of the World Health Organization. World Health Organization. Available at: </a:t>
            </a:r>
            <a:r>
              <a:rPr lang="en-US" sz="1100" dirty="0">
                <a:latin typeface="Arial"/>
                <a:cs typeface="Arial"/>
                <a:hlinkClick r:id="rId5"/>
              </a:rPr>
              <a:t>https://www.who.int/about/governance/constitution</a:t>
            </a:r>
            <a:r>
              <a:rPr lang="en-US" sz="1100">
                <a:latin typeface="Arial"/>
                <a:cs typeface="Arial"/>
              </a:rPr>
              <a:t>  (Accessed 7 October 2025).​</a:t>
            </a:r>
          </a:p>
          <a:p>
            <a:r>
              <a:rPr lang="en-US" sz="1100">
                <a:latin typeface="Arial"/>
                <a:cs typeface="Arial"/>
              </a:rPr>
              <a:t>WHO, 2014. Health in All Policies: Framework for Country Action. World Health Organization. Available at: </a:t>
            </a:r>
            <a:r>
              <a:rPr lang="en-US" sz="1100" dirty="0">
                <a:latin typeface="Arial"/>
                <a:cs typeface="Arial"/>
                <a:hlinkClick r:id="rId6"/>
              </a:rPr>
              <a:t>https://www.who.int/publications/i/item/9789241506908</a:t>
            </a:r>
            <a:r>
              <a:rPr lang="en-US" sz="1100">
                <a:latin typeface="Arial"/>
                <a:cs typeface="Arial"/>
              </a:rPr>
              <a:t>  (Accessed 6 October 2025).​</a:t>
            </a:r>
          </a:p>
          <a:p>
            <a:r>
              <a:rPr lang="en-US" sz="1100">
                <a:latin typeface="Arial"/>
                <a:cs typeface="Arial"/>
              </a:rPr>
              <a:t>WHO, 2020. Promoting Well-Being. World Health Organization. Available at: </a:t>
            </a:r>
            <a:r>
              <a:rPr lang="en-US" sz="1100" dirty="0">
                <a:latin typeface="Arial"/>
                <a:cs typeface="Arial"/>
                <a:hlinkClick r:id="rId7"/>
              </a:rPr>
              <a:t>https://www.who.int/activities/promoting-well-being</a:t>
            </a:r>
            <a:r>
              <a:rPr lang="en-US" sz="1100" dirty="0">
                <a:latin typeface="Arial"/>
                <a:cs typeface="Arial"/>
              </a:rPr>
              <a:t>  </a:t>
            </a:r>
            <a:r>
              <a:rPr lang="en-US" sz="1100">
                <a:latin typeface="Arial"/>
                <a:cs typeface="Arial"/>
              </a:rPr>
              <a:t>(Accessed 7 October 2025).​</a:t>
            </a:r>
          </a:p>
          <a:p>
            <a:r>
              <a:rPr lang="en-US" sz="1100">
                <a:latin typeface="Arial"/>
                <a:cs typeface="Arial"/>
              </a:rPr>
              <a:t>WHO, 2020. Promoting Well-Being. World Health Organization. Available at: </a:t>
            </a:r>
            <a:r>
              <a:rPr lang="en-US" sz="1100" dirty="0">
                <a:latin typeface="Arial"/>
                <a:cs typeface="Arial"/>
                <a:hlinkClick r:id="rId7"/>
              </a:rPr>
              <a:t>https://www.who.int/activities/promoting-well-being</a:t>
            </a:r>
            <a:r>
              <a:rPr lang="en-US" sz="1100" dirty="0">
                <a:latin typeface="Arial"/>
                <a:cs typeface="Arial"/>
              </a:rPr>
              <a:t>  </a:t>
            </a:r>
            <a:r>
              <a:rPr lang="en-US" sz="1100">
                <a:latin typeface="Arial"/>
                <a:cs typeface="Arial"/>
              </a:rPr>
              <a:t>(Accessed 7 October 2025).​</a:t>
            </a:r>
          </a:p>
          <a:p>
            <a:r>
              <a:rPr lang="en-US" sz="1100">
                <a:latin typeface="Arial"/>
                <a:cs typeface="Arial"/>
              </a:rPr>
              <a:t>WHO, 2020. Promoting well-being. World Health Organization. Available at: </a:t>
            </a:r>
            <a:r>
              <a:rPr lang="en-US" sz="1100" dirty="0">
                <a:latin typeface="Arial"/>
                <a:cs typeface="Arial"/>
                <a:hlinkClick r:id="rId7"/>
              </a:rPr>
              <a:t>https://www.who.int/activities/promoting-well-being</a:t>
            </a:r>
            <a:r>
              <a:rPr lang="en-US" sz="1100">
                <a:latin typeface="Arial"/>
                <a:cs typeface="Arial"/>
              </a:rPr>
              <a:t> (Accessed 7 October 2025).​</a:t>
            </a:r>
          </a:p>
          <a:p>
            <a:r>
              <a:rPr lang="en-US" sz="1100">
                <a:latin typeface="Arial"/>
                <a:cs typeface="Arial"/>
              </a:rPr>
              <a:t>WHO, 2020. Promoting Well-Being. World Health Organization. Available at: </a:t>
            </a:r>
            <a:r>
              <a:rPr lang="en-US" sz="1100" dirty="0">
                <a:latin typeface="Arial"/>
                <a:cs typeface="Arial"/>
                <a:hlinkClick r:id="rId7"/>
              </a:rPr>
              <a:t>https://www.who.int/activities/promoting-well-being</a:t>
            </a:r>
            <a:r>
              <a:rPr lang="en-US" sz="1100" dirty="0">
                <a:latin typeface="Arial"/>
                <a:cs typeface="Arial"/>
              </a:rPr>
              <a:t>  </a:t>
            </a:r>
            <a:r>
              <a:rPr lang="en-US" sz="1100">
                <a:latin typeface="Arial"/>
                <a:cs typeface="Arial"/>
              </a:rPr>
              <a:t>(Accessed 1 October 2025).​</a:t>
            </a:r>
          </a:p>
          <a:p>
            <a:r>
              <a:rPr lang="en-US" sz="1100">
                <a:latin typeface="Arial"/>
                <a:cs typeface="Arial"/>
              </a:rPr>
              <a:t>Wikipedia (2020). Sustainable Development Goal 3. [online] Wikipedia. Available at: </a:t>
            </a:r>
            <a:r>
              <a:rPr lang="en-US" sz="1100" dirty="0">
                <a:latin typeface="Arial"/>
                <a:cs typeface="Arial"/>
                <a:hlinkClick r:id="rId8"/>
              </a:rPr>
              <a:t>https://en.wikipedia.org/wiki/Sustainable_Development_Goal_3</a:t>
            </a:r>
            <a:r>
              <a:rPr lang="en-US" sz="1100">
                <a:latin typeface="Arial"/>
                <a:cs typeface="Arial"/>
              </a:rPr>
              <a:t>. ​</a:t>
            </a:r>
          </a:p>
        </p:txBody>
      </p:sp>
    </p:spTree>
    <p:extLst>
      <p:ext uri="{BB962C8B-B14F-4D97-AF65-F5344CB8AC3E}">
        <p14:creationId xmlns:p14="http://schemas.microsoft.com/office/powerpoint/2010/main" val="36697428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417</cp:revision>
  <dcterms:created xsi:type="dcterms:W3CDTF">2025-10-12T10:02:39Z</dcterms:created>
  <dcterms:modified xsi:type="dcterms:W3CDTF">2025-10-12T12:01:04Z</dcterms:modified>
</cp:coreProperties>
</file>