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sldIdLst>
    <p:sldId id="256" r:id="rId2"/>
    <p:sldId id="257" r:id="rId3"/>
    <p:sldId id="263" r:id="rId4"/>
    <p:sldId id="258" r:id="rId5"/>
    <p:sldId id="265" r:id="rId6"/>
    <p:sldId id="259" r:id="rId7"/>
    <p:sldId id="262" r:id="rId8"/>
    <p:sldId id="260" r:id="rId9"/>
    <p:sldId id="261"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50"/>
  </p:normalViewPr>
  <p:slideViewPr>
    <p:cSldViewPr snapToGrid="0" snapToObjects="1">
      <p:cViewPr>
        <p:scale>
          <a:sx n="96" d="100"/>
          <a:sy n="96" d="100"/>
        </p:scale>
        <p:origin x="-224"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11/18/20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066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11/18/20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3770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11/18/20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27759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09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11/18/20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583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11/18/20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0993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11/18/20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1301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38673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11/18/20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0315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0046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5752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74090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11/18/20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144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11/18/20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1560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11/18/20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9731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11/18/20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6357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11/18/20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208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11/18/20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092364207"/>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D290B912-C12B-4BF9-B304-5DE947BDCD0F}"/>
              </a:ext>
            </a:extLst>
          </p:cNvPr>
          <p:cNvPicPr>
            <a:picLocks noChangeAspect="1"/>
          </p:cNvPicPr>
          <p:nvPr/>
        </p:nvPicPr>
        <p:blipFill rotWithShape="1">
          <a:blip r:embed="rId3">
            <a:alphaModFix amt="35000"/>
          </a:blip>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C8C2FEDA-CB40-2143-B04A-16F07151710C}"/>
              </a:ext>
            </a:extLst>
          </p:cNvPr>
          <p:cNvSpPr>
            <a:spLocks noGrp="1"/>
          </p:cNvSpPr>
          <p:nvPr>
            <p:ph type="ctrTitle"/>
          </p:nvPr>
        </p:nvSpPr>
        <p:spPr>
          <a:xfrm>
            <a:off x="1370693" y="1769540"/>
            <a:ext cx="9440034" cy="1828801"/>
          </a:xfrm>
        </p:spPr>
        <p:txBody>
          <a:bodyPr>
            <a:normAutofit/>
          </a:bodyPr>
          <a:lstStyle/>
          <a:p>
            <a:r>
              <a:rPr lang="en-GB" dirty="0">
                <a:latin typeface="Aharoni" panose="02010803020104030203" pitchFamily="2" charset="-79"/>
                <a:cs typeface="Aharoni" panose="02010803020104030203" pitchFamily="2" charset="-79"/>
              </a:rPr>
              <a:t>Research PDF</a:t>
            </a:r>
          </a:p>
        </p:txBody>
      </p:sp>
      <p:sp>
        <p:nvSpPr>
          <p:cNvPr id="3" name="Subtitle 2">
            <a:extLst>
              <a:ext uri="{FF2B5EF4-FFF2-40B4-BE49-F238E27FC236}">
                <a16:creationId xmlns:a16="http://schemas.microsoft.com/office/drawing/2014/main" id="{F15C7AC5-E467-C747-B177-2B8E0C7F6F12}"/>
              </a:ext>
            </a:extLst>
          </p:cNvPr>
          <p:cNvSpPr>
            <a:spLocks noGrp="1"/>
          </p:cNvSpPr>
          <p:nvPr>
            <p:ph type="subTitle" idx="1"/>
          </p:nvPr>
        </p:nvSpPr>
        <p:spPr>
          <a:xfrm>
            <a:off x="1370693" y="3773489"/>
            <a:ext cx="9440034" cy="1049867"/>
          </a:xfrm>
        </p:spPr>
        <p:txBody>
          <a:bodyPr>
            <a:normAutofit/>
          </a:bodyPr>
          <a:lstStyle/>
          <a:p>
            <a:r>
              <a:rPr lang="en-GB" dirty="0">
                <a:latin typeface="Aharoni" panose="02010803020104030203" pitchFamily="2" charset="-79"/>
                <a:cs typeface="Aharoni" panose="02010803020104030203" pitchFamily="2" charset="-79"/>
              </a:rPr>
              <a:t>By Megan Wozencroft</a:t>
            </a:r>
          </a:p>
        </p:txBody>
      </p:sp>
    </p:spTree>
    <p:extLst>
      <p:ext uri="{BB962C8B-B14F-4D97-AF65-F5344CB8AC3E}">
        <p14:creationId xmlns:p14="http://schemas.microsoft.com/office/powerpoint/2010/main" val="69774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D793-A497-1046-90BA-EE90AB9D8519}"/>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Research</a:t>
            </a:r>
          </a:p>
        </p:txBody>
      </p:sp>
      <p:sp>
        <p:nvSpPr>
          <p:cNvPr id="3" name="Content Placeholder 2">
            <a:extLst>
              <a:ext uri="{FF2B5EF4-FFF2-40B4-BE49-F238E27FC236}">
                <a16:creationId xmlns:a16="http://schemas.microsoft.com/office/drawing/2014/main" id="{256161D0-42EF-8349-ABDE-211D0257B428}"/>
              </a:ext>
            </a:extLst>
          </p:cNvPr>
          <p:cNvSpPr>
            <a:spLocks noGrp="1"/>
          </p:cNvSpPr>
          <p:nvPr>
            <p:ph idx="1"/>
          </p:nvPr>
        </p:nvSpPr>
        <p:spPr>
          <a:xfrm>
            <a:off x="924443" y="1702468"/>
            <a:ext cx="10353762" cy="4545932"/>
          </a:xfrm>
        </p:spPr>
        <p:txBody>
          <a:bodyPr>
            <a:normAutofit lnSpcReduction="10000"/>
          </a:bodyPr>
          <a:lstStyle/>
          <a:p>
            <a:pPr marL="36900" indent="0">
              <a:lnSpc>
                <a:spcPct val="150000"/>
              </a:lnSpc>
              <a:buNone/>
            </a:pPr>
            <a:r>
              <a:rPr lang="en-GB" sz="2400" dirty="0">
                <a:latin typeface="Cambria" panose="02040503050406030204" pitchFamily="18" charset="0"/>
                <a:cs typeface="Aharoni" panose="02010803020104030203" pitchFamily="2" charset="-79"/>
              </a:rPr>
              <a:t>One artist I have focused upon throughout the process of this project is Ansel Adams. My inspiration stemmed after studying the book </a:t>
            </a:r>
            <a:r>
              <a:rPr lang="en-GB" sz="2400" b="1" i="1" dirty="0">
                <a:latin typeface="Cambria" panose="02040503050406030204" pitchFamily="18" charset="0"/>
                <a:cs typeface="Aharoni" panose="02010803020104030203" pitchFamily="2" charset="-79"/>
              </a:rPr>
              <a:t>‘The Polaroid Years’, </a:t>
            </a:r>
            <a:r>
              <a:rPr lang="en-GB" sz="2400" dirty="0">
                <a:latin typeface="Cambria" panose="02040503050406030204" pitchFamily="18" charset="0"/>
                <a:cs typeface="Aharoni" panose="02010803020104030203" pitchFamily="2" charset="-79"/>
              </a:rPr>
              <a:t>written by authors Mary-Kay Lombino and Peter Buse. The book offers images from various different artists and this history of polaroid photography. Reflecting back on the history of the polaroid and the inventor, Edwin Land. Edwin remarked on his discovery </a:t>
            </a:r>
            <a:r>
              <a:rPr lang="en-GB" sz="2400" b="1" i="1" dirty="0">
                <a:latin typeface="Cambria" panose="02040503050406030204" pitchFamily="18" charset="0"/>
                <a:cs typeface="Aharoni" panose="02010803020104030203" pitchFamily="2" charset="-79"/>
              </a:rPr>
              <a:t>“photography will never be the same” (Land. A, 1947). </a:t>
            </a:r>
            <a:r>
              <a:rPr lang="en-GB" sz="2400" dirty="0">
                <a:latin typeface="Cambria" panose="02040503050406030204" pitchFamily="18" charset="0"/>
                <a:cs typeface="Aharoni" panose="02010803020104030203" pitchFamily="2" charset="-79"/>
              </a:rPr>
              <a:t>Many artists mentioned within the book how polaroid’s affected the way they captured the world around them. </a:t>
            </a:r>
          </a:p>
          <a:p>
            <a:pPr marL="36900" indent="0">
              <a:buNone/>
            </a:pPr>
            <a:endParaRPr lang="en-GB" dirty="0"/>
          </a:p>
        </p:txBody>
      </p:sp>
    </p:spTree>
    <p:extLst>
      <p:ext uri="{BB962C8B-B14F-4D97-AF65-F5344CB8AC3E}">
        <p14:creationId xmlns:p14="http://schemas.microsoft.com/office/powerpoint/2010/main" val="161785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5D68-0D13-A443-ACF0-FDA5B801268D}"/>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Research </a:t>
            </a:r>
          </a:p>
        </p:txBody>
      </p:sp>
      <p:sp>
        <p:nvSpPr>
          <p:cNvPr id="3" name="Content Placeholder 2">
            <a:extLst>
              <a:ext uri="{FF2B5EF4-FFF2-40B4-BE49-F238E27FC236}">
                <a16:creationId xmlns:a16="http://schemas.microsoft.com/office/drawing/2014/main" id="{97B7296F-2DE9-3549-A9EE-D5EEC20BCFED}"/>
              </a:ext>
            </a:extLst>
          </p:cNvPr>
          <p:cNvSpPr>
            <a:spLocks noGrp="1"/>
          </p:cNvSpPr>
          <p:nvPr>
            <p:ph idx="1"/>
          </p:nvPr>
        </p:nvSpPr>
        <p:spPr>
          <a:xfrm>
            <a:off x="913795" y="1838498"/>
            <a:ext cx="10353762" cy="4171950"/>
          </a:xfrm>
        </p:spPr>
        <p:txBody>
          <a:bodyPr>
            <a:normAutofit/>
          </a:bodyPr>
          <a:lstStyle/>
          <a:p>
            <a:pPr marL="36900" indent="0">
              <a:lnSpc>
                <a:spcPct val="150000"/>
              </a:lnSpc>
              <a:buNone/>
            </a:pPr>
            <a:r>
              <a:rPr lang="en-GB" sz="2200" dirty="0"/>
              <a:t>Edwin Land was the inventor of the polaroid. Edwin was responsible for inventions such as his retinex theory for colour vision, inexpensive filters that polarized light, and  his practical system for in-camera instant photos. In late 1948, Land’s polaroid instant camera allowed pictures to be taken and developed in less an a minute. A few years before, Edwin founded </a:t>
            </a:r>
            <a:r>
              <a:rPr lang="en-GB" sz="2200" i="1" dirty="0"/>
              <a:t>‘Land-Wheelwright Laboratories</a:t>
            </a:r>
            <a:r>
              <a:rPr lang="en-GB" sz="2200" dirty="0"/>
              <a:t>’, with George Wheelwright III. Within this lab, the pair began to use various different types of Polaroid material in things such as sunglasses and other optical devices. Later being used in camera filters.</a:t>
            </a:r>
          </a:p>
        </p:txBody>
      </p:sp>
    </p:spTree>
    <p:extLst>
      <p:ext uri="{BB962C8B-B14F-4D97-AF65-F5344CB8AC3E}">
        <p14:creationId xmlns:p14="http://schemas.microsoft.com/office/powerpoint/2010/main" val="2782373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D798-7413-9F40-BE7D-832FA57C13F8}"/>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Research</a:t>
            </a:r>
          </a:p>
        </p:txBody>
      </p:sp>
      <p:sp>
        <p:nvSpPr>
          <p:cNvPr id="3" name="Content Placeholder 2">
            <a:extLst>
              <a:ext uri="{FF2B5EF4-FFF2-40B4-BE49-F238E27FC236}">
                <a16:creationId xmlns:a16="http://schemas.microsoft.com/office/drawing/2014/main" id="{4A45FAC1-58DD-864B-B032-2F70BE01BD32}"/>
              </a:ext>
            </a:extLst>
          </p:cNvPr>
          <p:cNvSpPr>
            <a:spLocks noGrp="1"/>
          </p:cNvSpPr>
          <p:nvPr>
            <p:ph idx="1"/>
          </p:nvPr>
        </p:nvSpPr>
        <p:spPr>
          <a:xfrm>
            <a:off x="652741" y="1564386"/>
            <a:ext cx="10875869" cy="5092446"/>
          </a:xfrm>
        </p:spPr>
        <p:txBody>
          <a:bodyPr>
            <a:normAutofit fontScale="85000" lnSpcReduction="10000"/>
          </a:bodyPr>
          <a:lstStyle/>
          <a:p>
            <a:pPr marL="228600" indent="0">
              <a:lnSpc>
                <a:spcPct val="160000"/>
              </a:lnSpc>
              <a:buNone/>
            </a:pPr>
            <a:r>
              <a:rPr lang="en-GB" sz="2600" dirty="0">
                <a:latin typeface="Cambria" panose="02040503050406030204" pitchFamily="18" charset="0"/>
              </a:rPr>
              <a:t>Some other artists that have inspired my body of work include Andy Warhol and Oliver Blohm. German photographer, Oliver Blohm, was first to experiment by putting a polaroid image in a microwave. This is one of the techniques I have used within my project. Blohm stated that he </a:t>
            </a:r>
            <a:r>
              <a:rPr lang="en-GB" sz="2600" b="1" i="1" dirty="0">
                <a:latin typeface="Cambria" panose="02040503050406030204" pitchFamily="18" charset="0"/>
              </a:rPr>
              <a:t>“wanted to play more and more with the texture, with the burns, with the flares”. </a:t>
            </a:r>
            <a:r>
              <a:rPr lang="en-GB" sz="2600" dirty="0">
                <a:latin typeface="Cambria" panose="02040503050406030204" pitchFamily="18" charset="0"/>
              </a:rPr>
              <a:t>My final microwaved polaroid resulted in burns and cracks throughout. The image shrunk as well as becoming very over exposed. I would really like to try this experiment again in future projects for even better, clearer results. </a:t>
            </a:r>
          </a:p>
          <a:p>
            <a:pPr marL="228600" indent="0">
              <a:lnSpc>
                <a:spcPct val="160000"/>
              </a:lnSpc>
              <a:buNone/>
            </a:pPr>
            <a:r>
              <a:rPr lang="en-GB" sz="2600" dirty="0">
                <a:latin typeface="Cambria" panose="02040503050406030204" pitchFamily="18" charset="0"/>
              </a:rPr>
              <a:t>For my other sources of inspiration, I researched many safe and effective ways to manipulate the images, experimenting with each in order to see what turned out best.</a:t>
            </a:r>
          </a:p>
          <a:p>
            <a:pPr marL="36900" indent="0">
              <a:buNone/>
            </a:pPr>
            <a:endParaRPr lang="en-GB" dirty="0"/>
          </a:p>
        </p:txBody>
      </p:sp>
    </p:spTree>
    <p:extLst>
      <p:ext uri="{BB962C8B-B14F-4D97-AF65-F5344CB8AC3E}">
        <p14:creationId xmlns:p14="http://schemas.microsoft.com/office/powerpoint/2010/main" val="2043077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AFB70-C2EF-F346-A2A0-023E9CC5F107}"/>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Research</a:t>
            </a:r>
          </a:p>
        </p:txBody>
      </p:sp>
      <p:pic>
        <p:nvPicPr>
          <p:cNvPr id="5" name="Content Placeholder 4" descr="A picture containing indoor, food, piece, pizza&#10;&#10;Description automatically generated">
            <a:extLst>
              <a:ext uri="{FF2B5EF4-FFF2-40B4-BE49-F238E27FC236}">
                <a16:creationId xmlns:a16="http://schemas.microsoft.com/office/drawing/2014/main" id="{7E3A8A75-3D8D-F142-BAE6-52E9720880EA}"/>
              </a:ext>
            </a:extLst>
          </p:cNvPr>
          <p:cNvPicPr>
            <a:picLocks noGrp="1" noChangeAspect="1"/>
          </p:cNvPicPr>
          <p:nvPr>
            <p:ph idx="1"/>
          </p:nvPr>
        </p:nvPicPr>
        <p:blipFill>
          <a:blip r:embed="rId2"/>
          <a:stretch>
            <a:fillRect/>
          </a:stretch>
        </p:blipFill>
        <p:spPr>
          <a:xfrm>
            <a:off x="913796" y="2033154"/>
            <a:ext cx="3392198" cy="4381500"/>
          </a:xfrm>
        </p:spPr>
      </p:pic>
      <p:sp>
        <p:nvSpPr>
          <p:cNvPr id="6" name="TextBox 5">
            <a:extLst>
              <a:ext uri="{FF2B5EF4-FFF2-40B4-BE49-F238E27FC236}">
                <a16:creationId xmlns:a16="http://schemas.microsoft.com/office/drawing/2014/main" id="{50F8CB73-1C18-D447-B7E3-68F8F5706206}"/>
              </a:ext>
            </a:extLst>
          </p:cNvPr>
          <p:cNvSpPr txBox="1"/>
          <p:nvPr/>
        </p:nvSpPr>
        <p:spPr>
          <a:xfrm>
            <a:off x="913795" y="1488362"/>
            <a:ext cx="4149780" cy="307777"/>
          </a:xfrm>
          <a:prstGeom prst="rect">
            <a:avLst/>
          </a:prstGeom>
          <a:noFill/>
        </p:spPr>
        <p:txBody>
          <a:bodyPr wrap="square" rtlCol="0">
            <a:spAutoFit/>
          </a:bodyPr>
          <a:lstStyle/>
          <a:p>
            <a:r>
              <a:rPr lang="en-GB" sz="1400" dirty="0"/>
              <a:t>Work by Oliver Blohm </a:t>
            </a:r>
          </a:p>
        </p:txBody>
      </p:sp>
      <p:pic>
        <p:nvPicPr>
          <p:cNvPr id="8" name="Picture 7" descr="A picture containing table, food, sitting, covered&#10;&#10;Description automatically generated">
            <a:extLst>
              <a:ext uri="{FF2B5EF4-FFF2-40B4-BE49-F238E27FC236}">
                <a16:creationId xmlns:a16="http://schemas.microsoft.com/office/drawing/2014/main" id="{D49CA248-228F-8642-BC79-F416E955B96E}"/>
              </a:ext>
            </a:extLst>
          </p:cNvPr>
          <p:cNvPicPr>
            <a:picLocks noChangeAspect="1"/>
          </p:cNvPicPr>
          <p:nvPr/>
        </p:nvPicPr>
        <p:blipFill>
          <a:blip r:embed="rId3"/>
          <a:stretch>
            <a:fillRect/>
          </a:stretch>
        </p:blipFill>
        <p:spPr>
          <a:xfrm>
            <a:off x="4566615" y="2033154"/>
            <a:ext cx="3392198" cy="4381500"/>
          </a:xfrm>
          <a:prstGeom prst="rect">
            <a:avLst/>
          </a:prstGeom>
        </p:spPr>
      </p:pic>
      <p:pic>
        <p:nvPicPr>
          <p:cNvPr id="10" name="Picture 9" descr="A picture containing sitting, table, small, oven&#10;&#10;Description automatically generated">
            <a:extLst>
              <a:ext uri="{FF2B5EF4-FFF2-40B4-BE49-F238E27FC236}">
                <a16:creationId xmlns:a16="http://schemas.microsoft.com/office/drawing/2014/main" id="{877BF2EF-9F23-994F-97CB-1B772BDB8823}"/>
              </a:ext>
            </a:extLst>
          </p:cNvPr>
          <p:cNvPicPr>
            <a:picLocks noChangeAspect="1"/>
          </p:cNvPicPr>
          <p:nvPr/>
        </p:nvPicPr>
        <p:blipFill>
          <a:blip r:embed="rId4"/>
          <a:stretch>
            <a:fillRect/>
          </a:stretch>
        </p:blipFill>
        <p:spPr>
          <a:xfrm>
            <a:off x="8219434" y="2033155"/>
            <a:ext cx="3562627" cy="4381500"/>
          </a:xfrm>
          <a:prstGeom prst="rect">
            <a:avLst/>
          </a:prstGeom>
        </p:spPr>
      </p:pic>
    </p:spTree>
    <p:extLst>
      <p:ext uri="{BB962C8B-B14F-4D97-AF65-F5344CB8AC3E}">
        <p14:creationId xmlns:p14="http://schemas.microsoft.com/office/powerpoint/2010/main" val="2721816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DE9B-C337-384E-B23F-6541C3C23F05}"/>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Research</a:t>
            </a:r>
          </a:p>
        </p:txBody>
      </p:sp>
      <p:sp>
        <p:nvSpPr>
          <p:cNvPr id="3" name="Content Placeholder 2">
            <a:extLst>
              <a:ext uri="{FF2B5EF4-FFF2-40B4-BE49-F238E27FC236}">
                <a16:creationId xmlns:a16="http://schemas.microsoft.com/office/drawing/2014/main" id="{D89512FE-1F23-0848-A8B9-9FA6E7D043C8}"/>
              </a:ext>
            </a:extLst>
          </p:cNvPr>
          <p:cNvSpPr>
            <a:spLocks noGrp="1"/>
          </p:cNvSpPr>
          <p:nvPr>
            <p:ph idx="1"/>
          </p:nvPr>
        </p:nvSpPr>
        <p:spPr>
          <a:xfrm>
            <a:off x="924443" y="1557909"/>
            <a:ext cx="6407382" cy="617982"/>
          </a:xfrm>
        </p:spPr>
        <p:txBody>
          <a:bodyPr>
            <a:normAutofit/>
          </a:bodyPr>
          <a:lstStyle/>
          <a:p>
            <a:pPr marL="36900" indent="0">
              <a:buNone/>
            </a:pPr>
            <a:r>
              <a:rPr lang="en-GB" dirty="0"/>
              <a:t>Here are some other images that inspired my body of work.</a:t>
            </a:r>
          </a:p>
        </p:txBody>
      </p:sp>
      <p:pic>
        <p:nvPicPr>
          <p:cNvPr id="5" name="Picture 4" descr="A picture containing photo, sitting, food, table&#10;&#10;Description automatically generated">
            <a:extLst>
              <a:ext uri="{FF2B5EF4-FFF2-40B4-BE49-F238E27FC236}">
                <a16:creationId xmlns:a16="http://schemas.microsoft.com/office/drawing/2014/main" id="{1D6C39B5-D678-8248-8FFF-20DEFB9120F3}"/>
              </a:ext>
            </a:extLst>
          </p:cNvPr>
          <p:cNvPicPr>
            <a:picLocks noChangeAspect="1"/>
          </p:cNvPicPr>
          <p:nvPr/>
        </p:nvPicPr>
        <p:blipFill>
          <a:blip r:embed="rId2"/>
          <a:stretch>
            <a:fillRect/>
          </a:stretch>
        </p:blipFill>
        <p:spPr>
          <a:xfrm>
            <a:off x="1032433" y="2214515"/>
            <a:ext cx="3291596" cy="4004167"/>
          </a:xfrm>
          <a:prstGeom prst="rect">
            <a:avLst/>
          </a:prstGeom>
        </p:spPr>
      </p:pic>
      <p:pic>
        <p:nvPicPr>
          <p:cNvPr id="7" name="Picture 6" descr="A screen shot of a person&#10;&#10;Description automatically generated">
            <a:extLst>
              <a:ext uri="{FF2B5EF4-FFF2-40B4-BE49-F238E27FC236}">
                <a16:creationId xmlns:a16="http://schemas.microsoft.com/office/drawing/2014/main" id="{F610F61D-78BA-9441-A427-F48A33687D86}"/>
              </a:ext>
            </a:extLst>
          </p:cNvPr>
          <p:cNvPicPr>
            <a:picLocks noChangeAspect="1"/>
          </p:cNvPicPr>
          <p:nvPr/>
        </p:nvPicPr>
        <p:blipFill>
          <a:blip r:embed="rId3"/>
          <a:stretch>
            <a:fillRect/>
          </a:stretch>
        </p:blipFill>
        <p:spPr>
          <a:xfrm>
            <a:off x="4528784" y="2214515"/>
            <a:ext cx="3291596" cy="4004167"/>
          </a:xfrm>
          <a:prstGeom prst="rect">
            <a:avLst/>
          </a:prstGeom>
        </p:spPr>
      </p:pic>
      <p:pic>
        <p:nvPicPr>
          <p:cNvPr id="9" name="Picture 8" descr="A picture containing photo, sitting, orange, table&#10;&#10;Description automatically generated">
            <a:extLst>
              <a:ext uri="{FF2B5EF4-FFF2-40B4-BE49-F238E27FC236}">
                <a16:creationId xmlns:a16="http://schemas.microsoft.com/office/drawing/2014/main" id="{35EB101B-D97B-C94C-9F5A-1EDE6242309D}"/>
              </a:ext>
            </a:extLst>
          </p:cNvPr>
          <p:cNvPicPr>
            <a:picLocks noChangeAspect="1"/>
          </p:cNvPicPr>
          <p:nvPr/>
        </p:nvPicPr>
        <p:blipFill>
          <a:blip r:embed="rId4"/>
          <a:stretch>
            <a:fillRect/>
          </a:stretch>
        </p:blipFill>
        <p:spPr>
          <a:xfrm>
            <a:off x="8025136" y="2214515"/>
            <a:ext cx="3399584" cy="4004167"/>
          </a:xfrm>
          <a:prstGeom prst="rect">
            <a:avLst/>
          </a:prstGeom>
        </p:spPr>
      </p:pic>
    </p:spTree>
    <p:extLst>
      <p:ext uri="{BB962C8B-B14F-4D97-AF65-F5344CB8AC3E}">
        <p14:creationId xmlns:p14="http://schemas.microsoft.com/office/powerpoint/2010/main" val="3443511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F218-A6C3-8E40-A309-54C762065976}"/>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Key Research Artists</a:t>
            </a:r>
          </a:p>
        </p:txBody>
      </p:sp>
      <p:pic>
        <p:nvPicPr>
          <p:cNvPr id="5" name="Content Placeholder 4" descr="A person wearing a helmet&#10;&#10;Description automatically generated">
            <a:extLst>
              <a:ext uri="{FF2B5EF4-FFF2-40B4-BE49-F238E27FC236}">
                <a16:creationId xmlns:a16="http://schemas.microsoft.com/office/drawing/2014/main" id="{86BBA239-6723-6941-B089-254D8BD58BAB}"/>
              </a:ext>
            </a:extLst>
          </p:cNvPr>
          <p:cNvPicPr>
            <a:picLocks noGrp="1" noChangeAspect="1"/>
          </p:cNvPicPr>
          <p:nvPr>
            <p:ph idx="1"/>
          </p:nvPr>
        </p:nvPicPr>
        <p:blipFill>
          <a:blip r:embed="rId2"/>
          <a:stretch>
            <a:fillRect/>
          </a:stretch>
        </p:blipFill>
        <p:spPr>
          <a:xfrm>
            <a:off x="1042382" y="1679994"/>
            <a:ext cx="3315306" cy="4177881"/>
          </a:xfrm>
        </p:spPr>
      </p:pic>
      <p:sp>
        <p:nvSpPr>
          <p:cNvPr id="6" name="TextBox 5">
            <a:extLst>
              <a:ext uri="{FF2B5EF4-FFF2-40B4-BE49-F238E27FC236}">
                <a16:creationId xmlns:a16="http://schemas.microsoft.com/office/drawing/2014/main" id="{91C74AA9-0312-3E4C-89F6-01688FBB4F0B}"/>
              </a:ext>
            </a:extLst>
          </p:cNvPr>
          <p:cNvSpPr txBox="1"/>
          <p:nvPr/>
        </p:nvSpPr>
        <p:spPr>
          <a:xfrm>
            <a:off x="913795" y="5940623"/>
            <a:ext cx="2143125" cy="307777"/>
          </a:xfrm>
          <a:prstGeom prst="rect">
            <a:avLst/>
          </a:prstGeom>
          <a:noFill/>
        </p:spPr>
        <p:txBody>
          <a:bodyPr wrap="square" rtlCol="0">
            <a:spAutoFit/>
          </a:bodyPr>
          <a:lstStyle/>
          <a:p>
            <a:r>
              <a:rPr lang="en-GB" sz="1400" dirty="0"/>
              <a:t>Ansel Adams</a:t>
            </a:r>
          </a:p>
        </p:txBody>
      </p:sp>
      <p:pic>
        <p:nvPicPr>
          <p:cNvPr id="8" name="Picture 7" descr="A person in glasses looking at the camera&#10;&#10;Description automatically generated">
            <a:extLst>
              <a:ext uri="{FF2B5EF4-FFF2-40B4-BE49-F238E27FC236}">
                <a16:creationId xmlns:a16="http://schemas.microsoft.com/office/drawing/2014/main" id="{7BFBA141-C813-DA4F-9491-8A321D81D187}"/>
              </a:ext>
            </a:extLst>
          </p:cNvPr>
          <p:cNvPicPr>
            <a:picLocks noChangeAspect="1"/>
          </p:cNvPicPr>
          <p:nvPr/>
        </p:nvPicPr>
        <p:blipFill>
          <a:blip r:embed="rId3"/>
          <a:stretch>
            <a:fillRect/>
          </a:stretch>
        </p:blipFill>
        <p:spPr>
          <a:xfrm>
            <a:off x="4575406" y="1679994"/>
            <a:ext cx="3258907" cy="4177880"/>
          </a:xfrm>
          <a:prstGeom prst="rect">
            <a:avLst/>
          </a:prstGeom>
        </p:spPr>
      </p:pic>
      <p:sp>
        <p:nvSpPr>
          <p:cNvPr id="9" name="TextBox 8">
            <a:extLst>
              <a:ext uri="{FF2B5EF4-FFF2-40B4-BE49-F238E27FC236}">
                <a16:creationId xmlns:a16="http://schemas.microsoft.com/office/drawing/2014/main" id="{9FF2997A-920F-A946-9FFD-9B0A94C1E35F}"/>
              </a:ext>
            </a:extLst>
          </p:cNvPr>
          <p:cNvSpPr txBox="1"/>
          <p:nvPr/>
        </p:nvSpPr>
        <p:spPr>
          <a:xfrm>
            <a:off x="4564554" y="5940623"/>
            <a:ext cx="3052244" cy="307777"/>
          </a:xfrm>
          <a:prstGeom prst="rect">
            <a:avLst/>
          </a:prstGeom>
          <a:noFill/>
        </p:spPr>
        <p:txBody>
          <a:bodyPr wrap="square" rtlCol="0">
            <a:spAutoFit/>
          </a:bodyPr>
          <a:lstStyle/>
          <a:p>
            <a:r>
              <a:rPr lang="en-GB" sz="1400" dirty="0"/>
              <a:t>Oliver Blohm</a:t>
            </a:r>
          </a:p>
        </p:txBody>
      </p:sp>
      <p:pic>
        <p:nvPicPr>
          <p:cNvPr id="11" name="Picture 10" descr="A person in a suit and tie&#10;&#10;Description automatically generated">
            <a:extLst>
              <a:ext uri="{FF2B5EF4-FFF2-40B4-BE49-F238E27FC236}">
                <a16:creationId xmlns:a16="http://schemas.microsoft.com/office/drawing/2014/main" id="{ABEF608A-42CB-FC44-8D28-25586B85CBED}"/>
              </a:ext>
            </a:extLst>
          </p:cNvPr>
          <p:cNvPicPr>
            <a:picLocks noChangeAspect="1"/>
          </p:cNvPicPr>
          <p:nvPr/>
        </p:nvPicPr>
        <p:blipFill>
          <a:blip r:embed="rId4"/>
          <a:stretch>
            <a:fillRect/>
          </a:stretch>
        </p:blipFill>
        <p:spPr>
          <a:xfrm>
            <a:off x="8135551" y="1679994"/>
            <a:ext cx="3594488" cy="4177880"/>
          </a:xfrm>
          <a:prstGeom prst="rect">
            <a:avLst/>
          </a:prstGeom>
        </p:spPr>
      </p:pic>
      <p:sp>
        <p:nvSpPr>
          <p:cNvPr id="12" name="TextBox 11">
            <a:extLst>
              <a:ext uri="{FF2B5EF4-FFF2-40B4-BE49-F238E27FC236}">
                <a16:creationId xmlns:a16="http://schemas.microsoft.com/office/drawing/2014/main" id="{A527E359-B55A-A94C-BCDE-D881B82902DD}"/>
              </a:ext>
            </a:extLst>
          </p:cNvPr>
          <p:cNvSpPr txBox="1"/>
          <p:nvPr/>
        </p:nvSpPr>
        <p:spPr>
          <a:xfrm>
            <a:off x="8029576" y="5940622"/>
            <a:ext cx="3429000" cy="307777"/>
          </a:xfrm>
          <a:prstGeom prst="rect">
            <a:avLst/>
          </a:prstGeom>
          <a:noFill/>
        </p:spPr>
        <p:txBody>
          <a:bodyPr wrap="square" rtlCol="0">
            <a:spAutoFit/>
          </a:bodyPr>
          <a:lstStyle/>
          <a:p>
            <a:r>
              <a:rPr lang="en-GB" sz="1400" dirty="0"/>
              <a:t>Edwin Land</a:t>
            </a:r>
          </a:p>
        </p:txBody>
      </p:sp>
    </p:spTree>
    <p:extLst>
      <p:ext uri="{BB962C8B-B14F-4D97-AF65-F5344CB8AC3E}">
        <p14:creationId xmlns:p14="http://schemas.microsoft.com/office/powerpoint/2010/main" val="2560123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BEC5-0F21-9E4B-8698-818FC1519E29}"/>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Experimentation</a:t>
            </a:r>
          </a:p>
        </p:txBody>
      </p:sp>
      <p:pic>
        <p:nvPicPr>
          <p:cNvPr id="5" name="Picture 4" descr="A picture containing table, sitting, photo, person&#10;&#10;Description automatically generated">
            <a:extLst>
              <a:ext uri="{FF2B5EF4-FFF2-40B4-BE49-F238E27FC236}">
                <a16:creationId xmlns:a16="http://schemas.microsoft.com/office/drawing/2014/main" id="{3BEF1AA2-B549-8840-B10A-6076F4D49986}"/>
              </a:ext>
            </a:extLst>
          </p:cNvPr>
          <p:cNvPicPr>
            <a:picLocks noChangeAspect="1"/>
          </p:cNvPicPr>
          <p:nvPr/>
        </p:nvPicPr>
        <p:blipFill>
          <a:blip r:embed="rId2"/>
          <a:stretch>
            <a:fillRect/>
          </a:stretch>
        </p:blipFill>
        <p:spPr>
          <a:xfrm>
            <a:off x="1024456" y="1866900"/>
            <a:ext cx="4261920" cy="4182883"/>
          </a:xfrm>
          <a:prstGeom prst="rect">
            <a:avLst/>
          </a:prstGeom>
        </p:spPr>
      </p:pic>
      <p:sp>
        <p:nvSpPr>
          <p:cNvPr id="6" name="TextBox 5">
            <a:extLst>
              <a:ext uri="{FF2B5EF4-FFF2-40B4-BE49-F238E27FC236}">
                <a16:creationId xmlns:a16="http://schemas.microsoft.com/office/drawing/2014/main" id="{A30FED48-0342-724B-9F8F-DA5058295CDF}"/>
              </a:ext>
            </a:extLst>
          </p:cNvPr>
          <p:cNvSpPr txBox="1"/>
          <p:nvPr/>
        </p:nvSpPr>
        <p:spPr>
          <a:xfrm>
            <a:off x="1024456" y="6094511"/>
            <a:ext cx="3657600" cy="307777"/>
          </a:xfrm>
          <a:prstGeom prst="rect">
            <a:avLst/>
          </a:prstGeom>
          <a:noFill/>
        </p:spPr>
        <p:txBody>
          <a:bodyPr wrap="square" rtlCol="0">
            <a:spAutoFit/>
          </a:bodyPr>
          <a:lstStyle/>
          <a:p>
            <a:r>
              <a:rPr lang="en-GB" sz="1400" dirty="0"/>
              <a:t>Cutting Polaroids</a:t>
            </a:r>
          </a:p>
        </p:txBody>
      </p:sp>
      <p:pic>
        <p:nvPicPr>
          <p:cNvPr id="8" name="Picture 7" descr="A picture containing table, indoor, bottle, sitting&#10;&#10;Description automatically generated">
            <a:extLst>
              <a:ext uri="{FF2B5EF4-FFF2-40B4-BE49-F238E27FC236}">
                <a16:creationId xmlns:a16="http://schemas.microsoft.com/office/drawing/2014/main" id="{41BDBBFA-36C8-D143-94DF-41DB861E16EA}"/>
              </a:ext>
            </a:extLst>
          </p:cNvPr>
          <p:cNvPicPr>
            <a:picLocks noChangeAspect="1"/>
          </p:cNvPicPr>
          <p:nvPr/>
        </p:nvPicPr>
        <p:blipFill>
          <a:blip r:embed="rId3"/>
          <a:stretch>
            <a:fillRect/>
          </a:stretch>
        </p:blipFill>
        <p:spPr>
          <a:xfrm>
            <a:off x="6726615" y="1866899"/>
            <a:ext cx="4440929" cy="4182884"/>
          </a:xfrm>
          <a:prstGeom prst="rect">
            <a:avLst/>
          </a:prstGeom>
        </p:spPr>
      </p:pic>
      <p:sp>
        <p:nvSpPr>
          <p:cNvPr id="9" name="TextBox 8">
            <a:extLst>
              <a:ext uri="{FF2B5EF4-FFF2-40B4-BE49-F238E27FC236}">
                <a16:creationId xmlns:a16="http://schemas.microsoft.com/office/drawing/2014/main" id="{CBC39F70-4B69-0241-811E-29A260955328}"/>
              </a:ext>
            </a:extLst>
          </p:cNvPr>
          <p:cNvSpPr txBox="1"/>
          <p:nvPr/>
        </p:nvSpPr>
        <p:spPr>
          <a:xfrm>
            <a:off x="6726615" y="6118323"/>
            <a:ext cx="3743325" cy="307777"/>
          </a:xfrm>
          <a:prstGeom prst="rect">
            <a:avLst/>
          </a:prstGeom>
          <a:noFill/>
        </p:spPr>
        <p:txBody>
          <a:bodyPr wrap="square" rtlCol="0">
            <a:spAutoFit/>
          </a:bodyPr>
          <a:lstStyle/>
          <a:p>
            <a:r>
              <a:rPr lang="en-GB" sz="1400" dirty="0"/>
              <a:t>Cleaning Products Experiment</a:t>
            </a:r>
          </a:p>
        </p:txBody>
      </p:sp>
    </p:spTree>
    <p:extLst>
      <p:ext uri="{BB962C8B-B14F-4D97-AF65-F5344CB8AC3E}">
        <p14:creationId xmlns:p14="http://schemas.microsoft.com/office/powerpoint/2010/main" val="339103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3F44-A516-214A-AB3F-DA9B3A0E0D49}"/>
              </a:ext>
            </a:extLst>
          </p:cNvPr>
          <p:cNvSpPr>
            <a:spLocks noGrp="1"/>
          </p:cNvSpPr>
          <p:nvPr>
            <p:ph type="title"/>
          </p:nvPr>
        </p:nvSpPr>
        <p:spPr/>
        <p:txBody>
          <a:bodyPr/>
          <a:lstStyle/>
          <a:p>
            <a:pPr algn="l"/>
            <a:r>
              <a:rPr lang="en-GB" dirty="0">
                <a:latin typeface="Aharoni" panose="02010803020104030203" pitchFamily="2" charset="-79"/>
                <a:cs typeface="Aharoni" panose="02010803020104030203" pitchFamily="2" charset="-79"/>
              </a:rPr>
              <a:t>Experimentation</a:t>
            </a:r>
          </a:p>
        </p:txBody>
      </p:sp>
      <p:pic>
        <p:nvPicPr>
          <p:cNvPr id="5" name="Picture 4" descr="A picture containing pair, table, knife, cut&#10;&#10;Description automatically generated">
            <a:extLst>
              <a:ext uri="{FF2B5EF4-FFF2-40B4-BE49-F238E27FC236}">
                <a16:creationId xmlns:a16="http://schemas.microsoft.com/office/drawing/2014/main" id="{B818D5A9-B768-B542-8A39-4FFAAB0919CC}"/>
              </a:ext>
            </a:extLst>
          </p:cNvPr>
          <p:cNvPicPr>
            <a:picLocks noChangeAspect="1"/>
          </p:cNvPicPr>
          <p:nvPr/>
        </p:nvPicPr>
        <p:blipFill>
          <a:blip r:embed="rId2"/>
          <a:stretch>
            <a:fillRect/>
          </a:stretch>
        </p:blipFill>
        <p:spPr>
          <a:xfrm>
            <a:off x="913795" y="1866900"/>
            <a:ext cx="4386518" cy="4054012"/>
          </a:xfrm>
          <a:prstGeom prst="rect">
            <a:avLst/>
          </a:prstGeom>
        </p:spPr>
      </p:pic>
      <p:sp>
        <p:nvSpPr>
          <p:cNvPr id="6" name="TextBox 5">
            <a:extLst>
              <a:ext uri="{FF2B5EF4-FFF2-40B4-BE49-F238E27FC236}">
                <a16:creationId xmlns:a16="http://schemas.microsoft.com/office/drawing/2014/main" id="{D198084E-B3A2-C849-AC49-2D6DEDF39AFF}"/>
              </a:ext>
            </a:extLst>
          </p:cNvPr>
          <p:cNvSpPr txBox="1"/>
          <p:nvPr/>
        </p:nvSpPr>
        <p:spPr>
          <a:xfrm>
            <a:off x="913795" y="5944724"/>
            <a:ext cx="3028950" cy="523220"/>
          </a:xfrm>
          <a:prstGeom prst="rect">
            <a:avLst/>
          </a:prstGeom>
          <a:noFill/>
        </p:spPr>
        <p:txBody>
          <a:bodyPr wrap="square" rtlCol="0">
            <a:spAutoFit/>
          </a:bodyPr>
          <a:lstStyle/>
          <a:p>
            <a:r>
              <a:rPr lang="en-GB" sz="1400" dirty="0"/>
              <a:t>Cutting plastic off the polaroid to access the ink</a:t>
            </a:r>
          </a:p>
        </p:txBody>
      </p:sp>
      <p:pic>
        <p:nvPicPr>
          <p:cNvPr id="8" name="Picture 7" descr="A painting on the wall&#10;&#10;Description automatically generated">
            <a:extLst>
              <a:ext uri="{FF2B5EF4-FFF2-40B4-BE49-F238E27FC236}">
                <a16:creationId xmlns:a16="http://schemas.microsoft.com/office/drawing/2014/main" id="{C1BAD5AB-5632-4346-9D44-C51D1202BC7E}"/>
              </a:ext>
            </a:extLst>
          </p:cNvPr>
          <p:cNvPicPr>
            <a:picLocks noChangeAspect="1"/>
          </p:cNvPicPr>
          <p:nvPr/>
        </p:nvPicPr>
        <p:blipFill>
          <a:blip r:embed="rId3"/>
          <a:stretch>
            <a:fillRect/>
          </a:stretch>
        </p:blipFill>
        <p:spPr>
          <a:xfrm>
            <a:off x="6410183" y="1866900"/>
            <a:ext cx="4386518" cy="4054012"/>
          </a:xfrm>
          <a:prstGeom prst="rect">
            <a:avLst/>
          </a:prstGeom>
        </p:spPr>
      </p:pic>
      <p:sp>
        <p:nvSpPr>
          <p:cNvPr id="9" name="TextBox 8">
            <a:extLst>
              <a:ext uri="{FF2B5EF4-FFF2-40B4-BE49-F238E27FC236}">
                <a16:creationId xmlns:a16="http://schemas.microsoft.com/office/drawing/2014/main" id="{7A273309-5DCC-CF49-83A9-220EC86F3145}"/>
              </a:ext>
            </a:extLst>
          </p:cNvPr>
          <p:cNvSpPr txBox="1"/>
          <p:nvPr/>
        </p:nvSpPr>
        <p:spPr>
          <a:xfrm>
            <a:off x="6410183" y="5944724"/>
            <a:ext cx="4229100" cy="307777"/>
          </a:xfrm>
          <a:prstGeom prst="rect">
            <a:avLst/>
          </a:prstGeom>
          <a:noFill/>
        </p:spPr>
        <p:txBody>
          <a:bodyPr wrap="square" rtlCol="0">
            <a:spAutoFit/>
          </a:bodyPr>
          <a:lstStyle/>
          <a:p>
            <a:r>
              <a:rPr lang="en-GB" sz="1400" dirty="0"/>
              <a:t>All polaroid’s before experimentation</a:t>
            </a:r>
          </a:p>
        </p:txBody>
      </p:sp>
    </p:spTree>
    <p:extLst>
      <p:ext uri="{BB962C8B-B14F-4D97-AF65-F5344CB8AC3E}">
        <p14:creationId xmlns:p14="http://schemas.microsoft.com/office/powerpoint/2010/main" val="1704887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7B1E2-B028-7C4E-8B3F-80B6DDC945C3}"/>
              </a:ext>
            </a:extLst>
          </p:cNvPr>
          <p:cNvSpPr>
            <a:spLocks noGrp="1"/>
          </p:cNvSpPr>
          <p:nvPr>
            <p:ph type="title"/>
          </p:nvPr>
        </p:nvSpPr>
        <p:spPr>
          <a:xfrm>
            <a:off x="1370693" y="4511814"/>
            <a:ext cx="9440034" cy="1130260"/>
          </a:xfrm>
        </p:spPr>
        <p:txBody>
          <a:bodyPr vert="horz" lIns="91440" tIns="45720" rIns="91440" bIns="45720" rtlCol="0" anchor="b">
            <a:normAutofit/>
          </a:bodyPr>
          <a:lstStyle/>
          <a:p>
            <a:r>
              <a:rPr lang="en-US" sz="4800" dirty="0">
                <a:latin typeface="Aharoni" panose="02010803020104030203" pitchFamily="2" charset="-79"/>
                <a:cs typeface="Aharoni" panose="02010803020104030203" pitchFamily="2" charset="-79"/>
              </a:rPr>
              <a:t>Final Outcomes</a:t>
            </a:r>
          </a:p>
        </p:txBody>
      </p:sp>
      <p:pic>
        <p:nvPicPr>
          <p:cNvPr id="30" name="Picture 27">
            <a:extLst>
              <a:ext uri="{FF2B5EF4-FFF2-40B4-BE49-F238E27FC236}">
                <a16:creationId xmlns:a16="http://schemas.microsoft.com/office/drawing/2014/main" id="{D8C67178-C15E-489D-8DDF-CB1BD41947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pic>
        <p:nvPicPr>
          <p:cNvPr id="9" name="Content Placeholder 8" descr="A picture containing table, indoor, photo, food&#10;&#10;Description automatically generated">
            <a:extLst>
              <a:ext uri="{FF2B5EF4-FFF2-40B4-BE49-F238E27FC236}">
                <a16:creationId xmlns:a16="http://schemas.microsoft.com/office/drawing/2014/main" id="{592D4C1E-83AD-4D4D-BCDA-50FA73150F99}"/>
              </a:ext>
            </a:extLst>
          </p:cNvPr>
          <p:cNvPicPr>
            <a:picLocks noGrp="1" noChangeAspect="1"/>
          </p:cNvPicPr>
          <p:nvPr>
            <p:ph idx="1"/>
          </p:nvPr>
        </p:nvPicPr>
        <p:blipFill rotWithShape="1">
          <a:blip r:embed="rId4"/>
          <a:srcRect l="12093" r="12092" b="-1"/>
          <a:stretch/>
        </p:blipFill>
        <p:spPr>
          <a:xfrm>
            <a:off x="1169348" y="695008"/>
            <a:ext cx="3182112" cy="3525671"/>
          </a:xfrm>
          <a:prstGeom prst="rect">
            <a:avLst/>
          </a:prstGeom>
        </p:spPr>
      </p:pic>
      <p:pic>
        <p:nvPicPr>
          <p:cNvPr id="13" name="Picture 12" descr="Shape&#10;&#10;Description automatically generated">
            <a:extLst>
              <a:ext uri="{FF2B5EF4-FFF2-40B4-BE49-F238E27FC236}">
                <a16:creationId xmlns:a16="http://schemas.microsoft.com/office/drawing/2014/main" id="{C4088F1F-478E-7D4B-B0FC-503A6B0ECD10}"/>
              </a:ext>
            </a:extLst>
          </p:cNvPr>
          <p:cNvPicPr>
            <a:picLocks noChangeAspect="1"/>
          </p:cNvPicPr>
          <p:nvPr/>
        </p:nvPicPr>
        <p:blipFill rotWithShape="1">
          <a:blip r:embed="rId5"/>
          <a:srcRect l="17274" r="14359" b="1"/>
          <a:stretch/>
        </p:blipFill>
        <p:spPr>
          <a:xfrm>
            <a:off x="4498900" y="695008"/>
            <a:ext cx="3182112" cy="3525671"/>
          </a:xfrm>
          <a:prstGeom prst="rect">
            <a:avLst/>
          </a:prstGeom>
        </p:spPr>
      </p:pic>
      <p:pic>
        <p:nvPicPr>
          <p:cNvPr id="11" name="Picture 10" descr="A picture containing table, photo, tree, sitting&#10;&#10;Description automatically generated">
            <a:extLst>
              <a:ext uri="{FF2B5EF4-FFF2-40B4-BE49-F238E27FC236}">
                <a16:creationId xmlns:a16="http://schemas.microsoft.com/office/drawing/2014/main" id="{B38E7740-3D31-0143-8BC1-37C8D582C52E}"/>
              </a:ext>
            </a:extLst>
          </p:cNvPr>
          <p:cNvPicPr>
            <a:picLocks noChangeAspect="1"/>
          </p:cNvPicPr>
          <p:nvPr/>
        </p:nvPicPr>
        <p:blipFill rotWithShape="1">
          <a:blip r:embed="rId6"/>
          <a:srcRect l="27120" r="-4" b="-4"/>
          <a:stretch/>
        </p:blipFill>
        <p:spPr>
          <a:xfrm>
            <a:off x="7827291" y="695008"/>
            <a:ext cx="3182112" cy="3525671"/>
          </a:xfrm>
          <a:prstGeom prst="rect">
            <a:avLst/>
          </a:prstGeom>
        </p:spPr>
      </p:pic>
    </p:spTree>
    <p:extLst>
      <p:ext uri="{BB962C8B-B14F-4D97-AF65-F5344CB8AC3E}">
        <p14:creationId xmlns:p14="http://schemas.microsoft.com/office/powerpoint/2010/main" val="548460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4C34E-A757-3343-B060-550B4B0CE04E}"/>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dirty="0">
                <a:latin typeface="Aharoni" panose="02010803020104030203" pitchFamily="2" charset="-79"/>
                <a:cs typeface="Aharoni" panose="02010803020104030203" pitchFamily="2" charset="-79"/>
              </a:rPr>
              <a:t>Final Outcomes</a:t>
            </a:r>
          </a:p>
        </p:txBody>
      </p:sp>
      <p:pic>
        <p:nvPicPr>
          <p:cNvPr id="14" name="Picture 13">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7" name="Picture 6" descr="A picture containing fruit, table&#10;&#10;Description automatically generated">
            <a:extLst>
              <a:ext uri="{FF2B5EF4-FFF2-40B4-BE49-F238E27FC236}">
                <a16:creationId xmlns:a16="http://schemas.microsoft.com/office/drawing/2014/main" id="{48CF15D1-C7EB-9740-B12D-1629BBC59EF3}"/>
              </a:ext>
            </a:extLst>
          </p:cNvPr>
          <p:cNvPicPr>
            <a:picLocks noChangeAspect="1"/>
          </p:cNvPicPr>
          <p:nvPr/>
        </p:nvPicPr>
        <p:blipFill rotWithShape="1">
          <a:blip r:embed="rId4"/>
          <a:srcRect t="10629" b="13703"/>
          <a:stretch/>
        </p:blipFill>
        <p:spPr>
          <a:xfrm>
            <a:off x="-1" y="-1"/>
            <a:ext cx="6095987" cy="4220682"/>
          </a:xfrm>
          <a:prstGeom prst="rect">
            <a:avLst/>
          </a:prstGeom>
        </p:spPr>
      </p:pic>
      <p:pic>
        <p:nvPicPr>
          <p:cNvPr id="5" name="Content Placeholder 4" descr="A picture containing chip, table, sitting, small&#10;&#10;Description automatically generated">
            <a:extLst>
              <a:ext uri="{FF2B5EF4-FFF2-40B4-BE49-F238E27FC236}">
                <a16:creationId xmlns:a16="http://schemas.microsoft.com/office/drawing/2014/main" id="{1AD9A037-9E86-B341-A9F4-F63CD25D07D7}"/>
              </a:ext>
            </a:extLst>
          </p:cNvPr>
          <p:cNvPicPr>
            <a:picLocks noGrp="1" noChangeAspect="1"/>
          </p:cNvPicPr>
          <p:nvPr>
            <p:ph idx="1"/>
          </p:nvPr>
        </p:nvPicPr>
        <p:blipFill rotWithShape="1">
          <a:blip r:embed="rId5"/>
          <a:srcRect t="7393" r="-1" b="8244"/>
          <a:stretch/>
        </p:blipFill>
        <p:spPr>
          <a:xfrm>
            <a:off x="6090710" y="10"/>
            <a:ext cx="6101290" cy="4220671"/>
          </a:xfrm>
          <a:prstGeom prst="rect">
            <a:avLst/>
          </a:prstGeom>
        </p:spPr>
      </p:pic>
    </p:spTree>
    <p:extLst>
      <p:ext uri="{BB962C8B-B14F-4D97-AF65-F5344CB8AC3E}">
        <p14:creationId xmlns:p14="http://schemas.microsoft.com/office/powerpoint/2010/main" val="32588808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7">
      <a:dk1>
        <a:srgbClr val="000000"/>
      </a:dk1>
      <a:lt1>
        <a:srgbClr val="FFFFFF"/>
      </a:lt1>
      <a:dk2>
        <a:srgbClr val="FFF0FF"/>
      </a:dk2>
      <a:lt2>
        <a:srgbClr val="D8D9DC"/>
      </a:lt2>
      <a:accent1>
        <a:srgbClr val="F4BDE8"/>
      </a:accent1>
      <a:accent2>
        <a:srgbClr val="C830CC"/>
      </a:accent2>
      <a:accent3>
        <a:srgbClr val="4EA6DC"/>
      </a:accent3>
      <a:accent4>
        <a:srgbClr val="4775E7"/>
      </a:accent4>
      <a:accent5>
        <a:srgbClr val="8971E1"/>
      </a:accent5>
      <a:accent6>
        <a:srgbClr val="D54773"/>
      </a:accent6>
      <a:hlink>
        <a:srgbClr val="6B9F25"/>
      </a:hlink>
      <a:folHlink>
        <a:srgbClr val="FEFCF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1</TotalTime>
  <Words>415</Words>
  <Application>Microsoft Macintosh PowerPoint</Application>
  <PresentationFormat>Widescreen</PresentationFormat>
  <Paragraphs>25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Aharoni</vt:lpstr>
      <vt:lpstr>Bookman Old Style</vt:lpstr>
      <vt:lpstr>Cambria</vt:lpstr>
      <vt:lpstr>Franklin Gothic Book</vt:lpstr>
      <vt:lpstr>Wingdings 2</vt:lpstr>
      <vt:lpstr>SlateVTI</vt:lpstr>
      <vt:lpstr>Research PDF</vt:lpstr>
      <vt:lpstr>Research</vt:lpstr>
      <vt:lpstr>Research </vt:lpstr>
      <vt:lpstr>Research</vt:lpstr>
      <vt:lpstr>Research</vt:lpstr>
      <vt:lpstr>Research</vt:lpstr>
      <vt:lpstr>Key Research Artists</vt:lpstr>
      <vt:lpstr>Experimentation</vt:lpstr>
      <vt:lpstr>Experimentation</vt:lpstr>
      <vt:lpstr>Final Outcomes</vt:lpstr>
      <vt:lpstr>Final Outcomes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PDF</dc:title>
  <dc:creator>megan .</dc:creator>
  <cp:lastModifiedBy>megan .</cp:lastModifiedBy>
  <cp:revision>2</cp:revision>
  <dcterms:created xsi:type="dcterms:W3CDTF">2020-11-18T23:50:37Z</dcterms:created>
  <dcterms:modified xsi:type="dcterms:W3CDTF">2020-11-18T23:51:55Z</dcterms:modified>
</cp:coreProperties>
</file>