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258" r:id="rId5"/>
    <p:sldId id="259" r:id="rId6"/>
    <p:sldId id="445" r:id="rId7"/>
    <p:sldId id="446" r:id="rId8"/>
    <p:sldId id="1430" r:id="rId9"/>
    <p:sldId id="577" r:id="rId10"/>
    <p:sldId id="1380" r:id="rId11"/>
    <p:sldId id="447" r:id="rId12"/>
    <p:sldId id="1420" r:id="rId13"/>
    <p:sldId id="1374" r:id="rId14"/>
    <p:sldId id="1375" r:id="rId15"/>
    <p:sldId id="257" r:id="rId16"/>
    <p:sldId id="1415" r:id="rId17"/>
    <p:sldId id="1397" r:id="rId18"/>
    <p:sldId id="1398" r:id="rId19"/>
    <p:sldId id="1399" r:id="rId20"/>
    <p:sldId id="1405" r:id="rId21"/>
    <p:sldId id="1382" r:id="rId22"/>
    <p:sldId id="1406" r:id="rId23"/>
    <p:sldId id="1416" r:id="rId24"/>
    <p:sldId id="1413" r:id="rId25"/>
    <p:sldId id="1401" r:id="rId26"/>
    <p:sldId id="1428" r:id="rId27"/>
    <p:sldId id="1421" r:id="rId28"/>
    <p:sldId id="1429" r:id="rId29"/>
    <p:sldId id="316" r:id="rId30"/>
    <p:sldId id="1391" r:id="rId31"/>
    <p:sldId id="1392" r:id="rId32"/>
    <p:sldId id="1393" r:id="rId33"/>
    <p:sldId id="1394" r:id="rId34"/>
    <p:sldId id="1395" r:id="rId35"/>
    <p:sldId id="1396" r:id="rId36"/>
    <p:sldId id="1424" r:id="rId37"/>
    <p:sldId id="1422" r:id="rId38"/>
    <p:sldId id="727" r:id="rId39"/>
    <p:sldId id="750" r:id="rId40"/>
    <p:sldId id="751" r:id="rId41"/>
    <p:sldId id="1418" r:id="rId42"/>
    <p:sldId id="1419" r:id="rId43"/>
    <p:sldId id="1414" r:id="rId44"/>
    <p:sldId id="1431" r:id="rId45"/>
    <p:sldId id="1381"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026" autoAdjust="0"/>
  </p:normalViewPr>
  <p:slideViewPr>
    <p:cSldViewPr>
      <p:cViewPr varScale="1">
        <p:scale>
          <a:sx n="76" d="100"/>
          <a:sy n="76" d="100"/>
        </p:scale>
        <p:origin x="1642" y="5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09/02/2026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CDY0EYk1FdQ" TargetMode="External"/><Relationship Id="rId2" Type="http://schemas.openxmlformats.org/officeDocument/2006/relationships/slide" Target="../slides/slide9.xml"/><Relationship Id="rId1" Type="http://schemas.openxmlformats.org/officeDocument/2006/relationships/notesMaster" Target="../notesMasters/notesMaster1.xml"/><Relationship Id="rId5" Type="http://schemas.openxmlformats.org/officeDocument/2006/relationships/hyperlink" Target="https://www.youtube.com/watch?v=AJQ04Af_XxI" TargetMode="External"/><Relationship Id="rId4" Type="http://schemas.openxmlformats.org/officeDocument/2006/relationships/hyperlink" Target="https://www.youtube.com/watch?v=deBntVAMgFI"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journals.lww.com/advancesinnursingscience/Abstract/2021/07000/Upstream_Factors_in_Population_Health__A_Concept.4.aspx#:~:text=Upstream%20factors%20are%20thus%20defined,individuals%20through%20multiple%20causal%20pathway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Wingdings" panose="05000000000000000000" pitchFamily="2" charset="2"/>
              <a:buChar char="§"/>
            </a:pPr>
            <a:r>
              <a:rPr lang="en-GB" sz="1200" b="1" dirty="0">
                <a:cs typeface="Arial" panose="020B0604020202020204" pitchFamily="34" charset="0"/>
              </a:rPr>
              <a:t>Being healthy </a:t>
            </a:r>
            <a:r>
              <a:rPr lang="en-GB" sz="1200" dirty="0">
                <a:cs typeface="Arial" panose="020B0604020202020204" pitchFamily="34" charset="0"/>
              </a:rPr>
              <a:t>should be part of your overall lifestyle. Living a healthy lifestyle can help prevent chronic diseases and long-term illnesses. </a:t>
            </a:r>
          </a:p>
          <a:p>
            <a:pPr marL="342900" indent="-342900">
              <a:buFont typeface="Wingdings" panose="05000000000000000000" pitchFamily="2" charset="2"/>
              <a:buChar char="§"/>
            </a:pPr>
            <a:r>
              <a:rPr lang="en-GB" sz="1200" dirty="0">
                <a:cs typeface="Arial" panose="020B0604020202020204" pitchFamily="34" charset="0"/>
              </a:rPr>
              <a:t>Feeling good about yourself and taking care of your health are important for your self-esteem and self-image. </a:t>
            </a:r>
          </a:p>
          <a:p>
            <a:pPr marL="342900" indent="-342900">
              <a:buFont typeface="Wingdings" panose="05000000000000000000" pitchFamily="2" charset="2"/>
              <a:buChar char="§"/>
            </a:pPr>
            <a:r>
              <a:rPr lang="en-GB" sz="1200" dirty="0">
                <a:cs typeface="Arial" panose="020B0604020202020204" pitchFamily="34" charset="0"/>
              </a:rPr>
              <a:t>Therefore, maintain a healthy lifestyle by doing what is right for your body.</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1262212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What is Health? | Components of Health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https://www.youtube.com/watch?v=AJQ04Af_XxI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What is The Definition of Health?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Meanings of Health - YouTube</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1990348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itchFamily="2" charset="2"/>
              <a:buChar char="Ø"/>
            </a:pPr>
            <a:r>
              <a:rPr lang="en-GB" dirty="0"/>
              <a:t>“The science and art of preventing disease, prolonging life and promoting health through organised efforts of society</a:t>
            </a:r>
            <a:r>
              <a:rPr lang="en-GB" i="1" dirty="0"/>
              <a:t>”  (The UK Faculty of PH)</a:t>
            </a:r>
          </a:p>
          <a:p>
            <a:pPr>
              <a:buFont typeface="Wingdings" pitchFamily="2" charset="2"/>
              <a:buChar char="Ø"/>
            </a:pPr>
            <a:endParaRPr lang="en-GB" dirty="0"/>
          </a:p>
          <a:p>
            <a:pPr>
              <a:buFont typeface="Wingdings" pitchFamily="2" charset="2"/>
              <a:buChar char="Ø"/>
            </a:pPr>
            <a:r>
              <a:rPr lang="en-GB" dirty="0"/>
              <a:t>“The mission of public health is to fulfil society’s interest in assuring conditions in which people can be healthy” </a:t>
            </a:r>
            <a:r>
              <a:rPr lang="en-GB" i="1" dirty="0"/>
              <a:t>(The Institute of Medicine, USA)</a:t>
            </a:r>
          </a:p>
          <a:p>
            <a:pPr>
              <a:buFont typeface="Wingdings" pitchFamily="2" charset="2"/>
              <a:buChar char="Ø"/>
            </a:pPr>
            <a:endParaRPr lang="en-GB" dirty="0"/>
          </a:p>
          <a:p>
            <a:pPr>
              <a:buFont typeface="Wingdings" pitchFamily="2" charset="2"/>
              <a:buChar char="Ø"/>
            </a:pPr>
            <a:r>
              <a:rPr lang="en-GB" dirty="0"/>
              <a:t>“Public Health is the science of protecting and improving the health of the communities through education, promotion of healthy lifestyles, and research for disease and injury prevention” </a:t>
            </a:r>
            <a:r>
              <a:rPr lang="en-GB" i="1" dirty="0"/>
              <a:t>(Association of PH, USA)</a:t>
            </a:r>
          </a:p>
          <a:p>
            <a:pPr>
              <a:buFont typeface="Wingdings" pitchFamily="2" charset="2"/>
              <a:buChar char="Ø"/>
            </a:pPr>
            <a:endParaRPr lang="en-GB" dirty="0"/>
          </a:p>
          <a:p>
            <a:pPr>
              <a:buFont typeface="Wingdings" pitchFamily="2" charset="2"/>
              <a:buChar char="Ø"/>
            </a:pPr>
            <a:r>
              <a:rPr lang="en-GB" dirty="0"/>
              <a:t>“ An art and science, and also a movement dedicated to the equitable improvement of health and well-being of communities with their full participation” </a:t>
            </a:r>
            <a:r>
              <a:rPr lang="en-GB" i="1" dirty="0"/>
              <a:t>(World Federation of PH Association)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1004501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dirty="0">
                <a:latin typeface="Arial" panose="020B0604020202020204" pitchFamily="34" charset="0"/>
                <a:cs typeface="Arial" panose="020B0604020202020204" pitchFamily="34" charset="0"/>
              </a:rPr>
              <a:t>Justice is the concept of fairness. </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Therefore</a:t>
            </a:r>
            <a:r>
              <a:rPr lang="en-GB" sz="1200" b="1" i="1" dirty="0">
                <a:latin typeface="Arial" panose="020B0604020202020204" pitchFamily="34" charset="0"/>
                <a:cs typeface="Arial" panose="020B0604020202020204" pitchFamily="34" charset="0"/>
              </a:rPr>
              <a:t> Social justice </a:t>
            </a:r>
            <a:r>
              <a:rPr lang="en-GB" sz="1200" dirty="0">
                <a:latin typeface="Arial" panose="020B0604020202020204" pitchFamily="34" charset="0"/>
                <a:cs typeface="Arial" panose="020B0604020202020204" pitchFamily="34" charset="0"/>
              </a:rPr>
              <a:t>is fairness as it manifests in the society.</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Social justice is a type of justice rooted in the idea that everyone should have equal rights, opportunity and treatment.</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Social justice is a concept holding that all people should have equal access to wealth, health, well-being, privileges, and opportunity. That is fairness in healthcare, employment, housing, and more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2713178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736713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Holistic relate to wholes or with complete systems rather than with the analysis of, treatment of, or dissection into parts. Holistic medicine attempts to treat both the mind and the body.</a:t>
            </a:r>
          </a:p>
        </p:txBody>
      </p:sp>
      <p:sp>
        <p:nvSpPr>
          <p:cNvPr id="4" name="Slide Number Placeholder 3"/>
          <p:cNvSpPr>
            <a:spLocks noGrp="1"/>
          </p:cNvSpPr>
          <p:nvPr>
            <p:ph type="sldNum" sz="quarter" idx="5"/>
          </p:nvPr>
        </p:nvSpPr>
        <p:spPr/>
        <p:txBody>
          <a:bodyPr/>
          <a:lstStyle/>
          <a:p>
            <a:fld id="{17EA8173-6EA7-483C-A1E0-CFB4950086E9}" type="slidenum">
              <a:rPr lang="en-GB" smtClean="0"/>
              <a:t>22</a:t>
            </a:fld>
            <a:endParaRPr lang="en-GB"/>
          </a:p>
        </p:txBody>
      </p:sp>
    </p:spTree>
    <p:extLst>
      <p:ext uri="{BB962C8B-B14F-4D97-AF65-F5344CB8AC3E}">
        <p14:creationId xmlns:p14="http://schemas.microsoft.com/office/powerpoint/2010/main" val="213044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arial" panose="020B0604020202020204" pitchFamily="34" charset="0"/>
              </a:rPr>
              <a:t>Upstream factors are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Upstream Factors in Population Health: A Concept Analysis to... : Advances in Nursing Science (lww.com)</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3809375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5"/>
            <a:ext cx="5486400" cy="13261102"/>
          </a:xfrm>
        </p:spPr>
        <p:txBody>
          <a:bodyPr/>
          <a:lstStyle/>
          <a:p>
            <a:r>
              <a:rPr lang="en-US" b="1" dirty="0"/>
              <a:t>SAY:</a:t>
            </a:r>
          </a:p>
          <a:p>
            <a:endParaRPr lang="en-US" dirty="0"/>
          </a:p>
          <a:p>
            <a:r>
              <a:rPr lang="en-US" dirty="0"/>
              <a:t>Ten essential public health services are grouped under the three core functions. These services are not a prescription for what public health agencies should be doing. Instead, they are intended to serve as a descriptive tool to capture the field of public health and to communicate what public health provides.</a:t>
            </a:r>
          </a:p>
          <a:p>
            <a:endParaRPr lang="en-US" dirty="0"/>
          </a:p>
          <a:p>
            <a:r>
              <a:rPr lang="en-US" dirty="0"/>
              <a:t>Now, let’s think about how these essential services can be implemented. We’ll use tobacco use prevention as an example.</a:t>
            </a:r>
          </a:p>
          <a:p>
            <a:endParaRPr lang="en-US" b="1" dirty="0"/>
          </a:p>
          <a:p>
            <a:r>
              <a:rPr lang="en-US" dirty="0"/>
              <a:t>&lt;</a:t>
            </a:r>
            <a:r>
              <a:rPr lang="en-US" b="1" dirty="0"/>
              <a:t>ASK</a:t>
            </a:r>
            <a:r>
              <a:rPr lang="en-US" dirty="0"/>
              <a:t> participants for examples of how each essential service can be used in tobacco use prevention.&gt; </a:t>
            </a:r>
          </a:p>
          <a:p>
            <a:endParaRPr lang="en-US" dirty="0"/>
          </a:p>
          <a:p>
            <a:r>
              <a:rPr lang="en-US" b="1" dirty="0"/>
              <a:t>Possible answers are listed with each function.</a:t>
            </a:r>
          </a:p>
          <a:p>
            <a:endParaRPr lang="en-US" dirty="0"/>
          </a:p>
          <a:p>
            <a:r>
              <a:rPr lang="en-US" dirty="0"/>
              <a:t>1. </a:t>
            </a:r>
            <a:r>
              <a:rPr lang="en-US" b="1" dirty="0"/>
              <a:t>Assessment</a:t>
            </a:r>
          </a:p>
          <a:p>
            <a:endParaRPr lang="en-US" b="1" dirty="0"/>
          </a:p>
          <a:p>
            <a:pPr marL="628604" lvl="1" indent="-171437">
              <a:buFont typeface="Arial" pitchFamily="34" charset="0"/>
              <a:buChar char="•"/>
            </a:pPr>
            <a:r>
              <a:rPr lang="en-US" b="1" dirty="0"/>
              <a:t>Monitor health status</a:t>
            </a:r>
            <a:r>
              <a:rPr lang="en-US" dirty="0"/>
              <a:t>: Monitor smoking use among segments of the population, such as youth.</a:t>
            </a:r>
          </a:p>
          <a:p>
            <a:pPr marL="171437" indent="-171437">
              <a:buFont typeface="Arial" pitchFamily="34" charset="0"/>
              <a:buChar char="•"/>
            </a:pPr>
            <a:endParaRPr lang="en-US" dirty="0"/>
          </a:p>
          <a:p>
            <a:pPr marL="628604" lvl="1" indent="-171437">
              <a:buFont typeface="Arial" pitchFamily="34" charset="0"/>
              <a:buChar char="•"/>
            </a:pPr>
            <a:r>
              <a:rPr lang="en-US" b="1" dirty="0"/>
              <a:t>Diagnose and investigate health problems</a:t>
            </a:r>
            <a:r>
              <a:rPr lang="en-US" dirty="0"/>
              <a:t>: Investigate risk factors associated with tobacco use.</a:t>
            </a:r>
          </a:p>
          <a:p>
            <a:pPr marL="169168" indent="-169168">
              <a:buFont typeface="Arial" pitchFamily="34" charset="0"/>
              <a:buChar char="•"/>
            </a:pPr>
            <a:endParaRPr lang="en-US" dirty="0"/>
          </a:p>
          <a:p>
            <a:r>
              <a:rPr lang="en-US" dirty="0"/>
              <a:t>2. </a:t>
            </a:r>
            <a:r>
              <a:rPr lang="en-US" b="1" dirty="0"/>
              <a:t>Policy Development</a:t>
            </a:r>
          </a:p>
          <a:p>
            <a:pPr marL="169168" indent="-169168">
              <a:buFont typeface="Arial" pitchFamily="34" charset="0"/>
              <a:buChar char="•"/>
            </a:pPr>
            <a:endParaRPr lang="en-US" b="1" dirty="0"/>
          </a:p>
          <a:p>
            <a:pPr marL="626335" lvl="1" indent="-169168">
              <a:buFont typeface="Arial" pitchFamily="34" charset="0"/>
              <a:buChar char="•"/>
            </a:pPr>
            <a:r>
              <a:rPr lang="en-US" b="1" dirty="0"/>
              <a:t>Inform, educate, and empower people about health concerns</a:t>
            </a:r>
            <a:r>
              <a:rPr lang="en-US" dirty="0"/>
              <a:t>: Place public service announcements on television regarding the dangers of smoking.</a:t>
            </a:r>
          </a:p>
          <a:p>
            <a:pPr marL="169168" indent="-169168">
              <a:buFont typeface="Arial" pitchFamily="34" charset="0"/>
              <a:buChar char="•"/>
            </a:pPr>
            <a:endParaRPr lang="en-US" dirty="0"/>
          </a:p>
          <a:p>
            <a:pPr marL="626335" lvl="1" indent="-169168">
              <a:buFont typeface="Arial" pitchFamily="34" charset="0"/>
              <a:buChar char="•"/>
            </a:pPr>
            <a:r>
              <a:rPr lang="en-US" b="1" dirty="0"/>
              <a:t>Mobilize community partnerships</a:t>
            </a:r>
            <a:r>
              <a:rPr lang="en-US" dirty="0"/>
              <a:t>: Work with advocacy groups to develop antismoking interventions that will work in a specific community.</a:t>
            </a:r>
          </a:p>
          <a:p>
            <a:pPr marL="169168" indent="-169168">
              <a:buFont typeface="Arial" pitchFamily="34" charset="0"/>
              <a:buChar char="•"/>
            </a:pPr>
            <a:endParaRPr lang="en-US" dirty="0"/>
          </a:p>
          <a:p>
            <a:pPr marL="626335" lvl="1" indent="-169168">
              <a:buFont typeface="Arial" pitchFamily="34" charset="0"/>
              <a:buChar char="•"/>
            </a:pPr>
            <a:r>
              <a:rPr lang="en-US" b="1" dirty="0"/>
              <a:t>Develop policies and plans</a:t>
            </a:r>
            <a:r>
              <a:rPr lang="en-US" dirty="0"/>
              <a:t>: Passage of Proposition 99 (the cigarette tax to fund antismoking campaigns); smoke-free workplaces, apartment complexes, and other shared spaces.</a:t>
            </a:r>
          </a:p>
          <a:p>
            <a:endParaRPr lang="en-US" dirty="0"/>
          </a:p>
          <a:p>
            <a:pPr marL="228584" indent="-228584">
              <a:buFont typeface="Arial" pitchFamily="34" charset="0"/>
              <a:buAutoNum type="arabicPeriod" startAt="3"/>
            </a:pPr>
            <a:r>
              <a:rPr lang="en-US" b="1" dirty="0"/>
              <a:t>Assurance</a:t>
            </a:r>
          </a:p>
          <a:p>
            <a:pPr marL="228584" indent="-228584">
              <a:buFont typeface="Arial" pitchFamily="34" charset="0"/>
              <a:buAutoNum type="arabicPeriod" startAt="3"/>
            </a:pPr>
            <a:endParaRPr lang="en-US" dirty="0"/>
          </a:p>
          <a:p>
            <a:pPr marL="626335" lvl="1" indent="-169168">
              <a:buFont typeface="Arial" pitchFamily="34" charset="0"/>
              <a:buChar char="•"/>
            </a:pPr>
            <a:r>
              <a:rPr lang="en-US" b="1" dirty="0"/>
              <a:t>Enforce laws and regulations</a:t>
            </a:r>
            <a:r>
              <a:rPr lang="en-US" dirty="0"/>
              <a:t>: Enforcement of policies and laws, such as placement of cigarette vending machines.</a:t>
            </a:r>
          </a:p>
          <a:p>
            <a:pPr marL="169168" indent="-169168">
              <a:buFont typeface="Arial" pitchFamily="34" charset="0"/>
              <a:buChar char="•"/>
            </a:pPr>
            <a:endParaRPr lang="en-US" dirty="0"/>
          </a:p>
          <a:p>
            <a:pPr marL="626335" lvl="1" indent="-169168">
              <a:buFont typeface="Arial" pitchFamily="34" charset="0"/>
              <a:buChar char="•"/>
            </a:pPr>
            <a:r>
              <a:rPr lang="en-US" b="1" dirty="0"/>
              <a:t>Link people to needed personal health services</a:t>
            </a:r>
            <a:r>
              <a:rPr lang="en-US" dirty="0"/>
              <a:t>: Address potential barriers related to culture and the language of materials, or staff serving special population groups. In California, ads in the tobacco control media campaign were broadcast in Spanish and Mandarin as well as English.</a:t>
            </a:r>
          </a:p>
          <a:p>
            <a:pPr marL="169168" indent="-169168">
              <a:buFont typeface="Arial" pitchFamily="34" charset="0"/>
              <a:buChar char="•"/>
            </a:pPr>
            <a:endParaRPr lang="en-US" dirty="0"/>
          </a:p>
          <a:p>
            <a:pPr marL="626335" lvl="1" indent="-169168">
              <a:buFont typeface="Arial" pitchFamily="34" charset="0"/>
              <a:buChar char="•"/>
            </a:pPr>
            <a:r>
              <a:rPr lang="en-US" b="1" dirty="0"/>
              <a:t>Assure a competent public health and personal health care workforce</a:t>
            </a:r>
            <a:r>
              <a:rPr lang="en-US" dirty="0"/>
              <a:t>: Ensure a knowledgeable workforce is in place to develop and implement the antismoking campaign.</a:t>
            </a:r>
          </a:p>
          <a:p>
            <a:pPr marL="169168" indent="-169168">
              <a:buFont typeface="Arial" pitchFamily="34" charset="0"/>
              <a:buChar char="•"/>
            </a:pPr>
            <a:endParaRPr lang="en-US" dirty="0"/>
          </a:p>
          <a:p>
            <a:pPr marL="626335" lvl="1" indent="-169168">
              <a:buFont typeface="Arial" pitchFamily="34" charset="0"/>
              <a:buChar char="•"/>
            </a:pPr>
            <a:r>
              <a:rPr lang="en-US" b="1" dirty="0"/>
              <a:t>Evaluate effectiveness</a:t>
            </a:r>
            <a:r>
              <a:rPr lang="en-US" dirty="0"/>
              <a:t>: Ongoing evaluation of the campaign to ensure it works as desired; determining how it might be improved.</a:t>
            </a:r>
          </a:p>
          <a:p>
            <a:endParaRPr lang="en-US" dirty="0"/>
          </a:p>
          <a:p>
            <a:pPr marL="626335" lvl="1" indent="-169168">
              <a:buFont typeface="Arial" pitchFamily="34" charset="0"/>
              <a:buChar char="•"/>
            </a:pPr>
            <a:r>
              <a:rPr lang="en-US" b="1" dirty="0"/>
              <a:t>Research for new innovative solutions to health programs</a:t>
            </a:r>
            <a:r>
              <a:rPr lang="en-US" dirty="0"/>
              <a:t>: Take insights gained from the field on what works and confirm them through collaborative study with health researchers.</a:t>
            </a:r>
          </a:p>
          <a:p>
            <a:pPr marL="169168" indent="-169168">
              <a:buFont typeface="Arial" pitchFamily="34" charset="0"/>
              <a:buChar char="•"/>
            </a:pPr>
            <a:endParaRPr lang="en-US" dirty="0"/>
          </a:p>
          <a:p>
            <a:r>
              <a:rPr lang="en-US" b="1" dirty="0"/>
              <a:t>GO</a:t>
            </a:r>
            <a:r>
              <a:rPr lang="en-US" dirty="0"/>
              <a:t> to next slide.</a:t>
            </a: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35</a:t>
            </a:fld>
            <a:endParaRPr lang="en-US" dirty="0"/>
          </a:p>
        </p:txBody>
      </p:sp>
    </p:spTree>
    <p:extLst>
      <p:ext uri="{BB962C8B-B14F-4D97-AF65-F5344CB8AC3E}">
        <p14:creationId xmlns:p14="http://schemas.microsoft.com/office/powerpoint/2010/main" val="209869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12101"/>
          </a:xfrm>
        </p:spPr>
        <p:txBody>
          <a:bodyPr/>
          <a:lstStyle/>
          <a:p>
            <a:pPr>
              <a:spcAft>
                <a:spcPts val="588"/>
              </a:spcAft>
            </a:pPr>
            <a:endParaRPr lang="en-US" dirty="0">
              <a:solidFill>
                <a:srgbClr val="000000"/>
              </a:solidFill>
              <a:latin typeface="Arial" pitchFamily="34" charset="0"/>
              <a:cs typeface="Arial" pitchFamily="34" charset="0"/>
            </a:endParaRPr>
          </a:p>
          <a:p>
            <a:pPr>
              <a:spcAft>
                <a:spcPts val="588"/>
              </a:spcAft>
            </a:pPr>
            <a:r>
              <a:rPr lang="en-US" baseline="0" dirty="0">
                <a:solidFill>
                  <a:srgbClr val="000000"/>
                </a:solidFill>
                <a:latin typeface="Arial" pitchFamily="34" charset="0"/>
                <a:cs typeface="Arial" pitchFamily="34" charset="0"/>
              </a:rPr>
              <a:t>C-authority.</a:t>
            </a:r>
          </a:p>
          <a:p>
            <a:pPr marL="228584" indent="-228584">
              <a:spcAft>
                <a:spcPts val="588"/>
              </a:spcAft>
              <a:buAutoNum type="alphaUcPeriod" startAt="3"/>
            </a:pPr>
            <a:endParaRPr lang="en-US" dirty="0">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36</a:t>
            </a:fld>
            <a:endParaRPr lang="en-US" dirty="0"/>
          </a:p>
        </p:txBody>
      </p:sp>
    </p:spTree>
    <p:extLst>
      <p:ext uri="{BB962C8B-B14F-4D97-AF65-F5344CB8AC3E}">
        <p14:creationId xmlns:p14="http://schemas.microsoft.com/office/powerpoint/2010/main" val="2955041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12101"/>
          </a:xfrm>
        </p:spPr>
        <p:txBody>
          <a:bodyPr/>
          <a:lstStyle/>
          <a:p>
            <a:pPr>
              <a:spcAft>
                <a:spcPts val="588"/>
              </a:spcAft>
            </a:pPr>
            <a:endParaRPr lang="en-US" dirty="0">
              <a:solidFill>
                <a:srgbClr val="000000"/>
              </a:solidFill>
              <a:latin typeface="Arial" pitchFamily="34" charset="0"/>
              <a:cs typeface="Arial" pitchFamily="34" charset="0"/>
            </a:endParaRPr>
          </a:p>
          <a:p>
            <a:pPr>
              <a:spcAft>
                <a:spcPts val="588"/>
              </a:spcAft>
            </a:pPr>
            <a:r>
              <a:rPr lang="en-US" baseline="0" dirty="0">
                <a:solidFill>
                  <a:srgbClr val="000000"/>
                </a:solidFill>
                <a:latin typeface="Arial" pitchFamily="34" charset="0"/>
                <a:cs typeface="Arial" pitchFamily="34" charset="0"/>
              </a:rPr>
              <a:t>B-assessment.</a:t>
            </a:r>
            <a:endParaRPr lang="en-US" dirty="0">
              <a:solidFill>
                <a:srgbClr val="000000"/>
              </a:solidFill>
              <a:latin typeface="Arial" pitchFamily="34" charset="0"/>
              <a:cs typeface="Arial" pitchFamily="34" charset="0"/>
            </a:endParaRPr>
          </a:p>
          <a:p>
            <a:pPr>
              <a:spcAft>
                <a:spcPts val="588"/>
              </a:spcAft>
            </a:pPr>
            <a:endParaRPr lang="en-US" dirty="0">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37</a:t>
            </a:fld>
            <a:endParaRPr lang="en-US" dirty="0"/>
          </a:p>
        </p:txBody>
      </p:sp>
    </p:spTree>
    <p:extLst>
      <p:ext uri="{BB962C8B-B14F-4D97-AF65-F5344CB8AC3E}">
        <p14:creationId xmlns:p14="http://schemas.microsoft.com/office/powerpoint/2010/main" val="2955041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Public Health?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3934233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6432952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asic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274638"/>
            <a:ext cx="8229600" cy="1143000"/>
          </a:xfrm>
          <a:prstGeom prst="rect">
            <a:avLst/>
          </a:prstGeom>
        </p:spPr>
        <p:txBody>
          <a:bodyPr anchor="b" anchorCtr="0"/>
          <a:lstStyle>
            <a:lvl1pPr>
              <a:lnSpc>
                <a:spcPts val="3000"/>
              </a:lnSpc>
              <a:defRPr sz="2800" b="1" baseline="0">
                <a:effectLst/>
              </a:defRPr>
            </a:lvl1pPr>
          </a:lstStyle>
          <a:p>
            <a:r>
              <a:rPr lang="en-US" dirty="0"/>
              <a:t>Headline – Myriad Pro, Bold, Shadow, 28pt</a:t>
            </a:r>
          </a:p>
        </p:txBody>
      </p:sp>
      <p:sp>
        <p:nvSpPr>
          <p:cNvPr id="3" name="Content Placeholder 2"/>
          <p:cNvSpPr>
            <a:spLocks noGrp="1"/>
          </p:cNvSpPr>
          <p:nvPr>
            <p:ph idx="1" hasCustomPrompt="1"/>
          </p:nvPr>
        </p:nvSpPr>
        <p:spPr>
          <a:xfrm>
            <a:off x="457200" y="1600201"/>
            <a:ext cx="8229600" cy="4191000"/>
          </a:xfrm>
          <a:prstGeom prst="rect">
            <a:avLst/>
          </a:prstGeom>
        </p:spPr>
        <p:txBody>
          <a:bodyPr/>
          <a:lstStyle>
            <a:lvl1pPr>
              <a:buClr>
                <a:schemeClr val="tx1"/>
              </a:buClr>
              <a:buSzPct val="70000"/>
              <a:buFont typeface="Wingdings" pitchFamily="2" charset="2"/>
              <a:buChar char="q"/>
              <a:defRPr sz="2400" b="1" baseline="0">
                <a:solidFill>
                  <a:schemeClr val="bg2"/>
                </a:solidFill>
              </a:defRPr>
            </a:lvl1pPr>
            <a:lvl2pPr>
              <a:buClr>
                <a:schemeClr val="tx1"/>
              </a:buClr>
              <a:buSzPct val="100000"/>
              <a:buFont typeface="Wingdings" pitchFamily="2" charset="2"/>
              <a:buChar char="§"/>
              <a:defRPr sz="2000" i="0" u="none">
                <a:solidFill>
                  <a:schemeClr val="bg2"/>
                </a:solidFill>
                <a:latin typeface="+mn-lt"/>
              </a:defRPr>
            </a:lvl2pPr>
            <a:lvl3pPr>
              <a:buClr>
                <a:schemeClr val="tx1"/>
              </a:buClr>
              <a:buSzPct val="100000"/>
              <a:buFont typeface="Arial" pitchFamily="34" charset="0"/>
              <a:buChar char="•"/>
              <a:defRPr sz="1800" i="0">
                <a:solidFill>
                  <a:schemeClr val="bg2"/>
                </a:solidFill>
              </a:defRPr>
            </a:lvl3pPr>
            <a:lvl4pPr>
              <a:buClr>
                <a:schemeClr val="tx1"/>
              </a:buClr>
              <a:buSzPct val="70000"/>
              <a:buFont typeface="Courier New" pitchFamily="49" charset="0"/>
              <a:buChar char="o"/>
              <a:defRPr sz="1800" i="0" baseline="0">
                <a:solidFill>
                  <a:schemeClr val="bg2"/>
                </a:solidFill>
              </a:defRPr>
            </a:lvl4pPr>
            <a:lvl5pPr>
              <a:buClr>
                <a:schemeClr val="tx1"/>
              </a:buClr>
              <a:buSzPct val="70000"/>
              <a:buFont typeface="Arial" pitchFamily="34" charset="0"/>
              <a:buChar char="•"/>
              <a:defRPr sz="1800" i="0">
                <a:solidFill>
                  <a:schemeClr val="bg2"/>
                </a:solidFill>
              </a:defRPr>
            </a:lvl5pPr>
          </a:lstStyle>
          <a:p>
            <a:pPr lvl="0"/>
            <a:r>
              <a:rPr lang="en-US" dirty="0"/>
              <a:t>First level – Myriad Pro, Bold, 24pt</a:t>
            </a:r>
          </a:p>
          <a:p>
            <a:pPr lvl="1"/>
            <a:r>
              <a:rPr lang="en-US" dirty="0"/>
              <a:t>Second level – Myriad Pro, 20pt</a:t>
            </a:r>
          </a:p>
          <a:p>
            <a:pPr lvl="2"/>
            <a:r>
              <a:rPr lang="en-US" dirty="0"/>
              <a:t>Third level – Myriad Pro, 18pt	</a:t>
            </a:r>
          </a:p>
          <a:p>
            <a:pPr lvl="3"/>
            <a:r>
              <a:rPr lang="en-US" dirty="0"/>
              <a:t>Fourth level – Myriad Pro, 18pt</a:t>
            </a:r>
          </a:p>
          <a:p>
            <a:pPr lvl="4"/>
            <a:r>
              <a:rPr lang="en-US" dirty="0"/>
              <a:t>Fifth level – Myriad Pro, 18pt</a:t>
            </a:r>
          </a:p>
        </p:txBody>
      </p:sp>
      <p:sp>
        <p:nvSpPr>
          <p:cNvPr id="6" name="Text Placeholder 5"/>
          <p:cNvSpPr>
            <a:spLocks noGrp="1"/>
          </p:cNvSpPr>
          <p:nvPr>
            <p:ph type="body" sz="quarter" idx="11" hasCustomPrompt="1"/>
          </p:nvPr>
        </p:nvSpPr>
        <p:spPr>
          <a:xfrm>
            <a:off x="457200" y="5791200"/>
            <a:ext cx="8229600" cy="609600"/>
          </a:xfrm>
          <a:prstGeom prst="rect">
            <a:avLst/>
          </a:prstGeom>
        </p:spPr>
        <p:txBody>
          <a:bodyPr anchor="b"/>
          <a:lstStyle>
            <a:lvl1pPr>
              <a:buNone/>
              <a:defRPr sz="1100">
                <a:solidFill>
                  <a:schemeClr val="tx1"/>
                </a:solidFill>
              </a:defRPr>
            </a:lvl1pPr>
          </a:lstStyle>
          <a:p>
            <a:r>
              <a:rPr lang="en-US" dirty="0"/>
              <a:t>* Citations, references, and credits – Myriad Pro, 11pt</a:t>
            </a:r>
          </a:p>
        </p:txBody>
      </p:sp>
    </p:spTree>
    <p:extLst>
      <p:ext uri="{BB962C8B-B14F-4D97-AF65-F5344CB8AC3E}">
        <p14:creationId xmlns:p14="http://schemas.microsoft.com/office/powerpoint/2010/main" val="2566390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CDY0EYk1FdQ"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www.cdc.gov/csels/dsepd/ss1978/Lesson1/Section4.html#_ref18" TargetMode="External"/><Relationship Id="rId7" Type="http://schemas.openxmlformats.org/officeDocument/2006/relationships/hyperlink" Target="https://www.who.int/about/governance/constitution"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rcn.org.uk/clinical-topics/Public-health#:~:text=Public%20health%20broadly%20consists%20of,ill%20health%20and%20health%20protection" TargetMode="External"/><Relationship Id="rId5" Type="http://schemas.openxmlformats.org/officeDocument/2006/relationships/hyperlink" Target="https://www.youtube.com/redirect?event=video_description&amp;redir_token=QUFFLUhqbHFFS2RjWjNOUDJwdGxJNy15TVVBTGF2cDNjZ3xBQ3Jtc0tsdXlkUmZnSklqWmJvZjhLbVFmNWdPckFLZDk1MjRQN0tFYlJxcDZWaWlRa0JXSllnLVV5XzVkcUNTdHVNQ21KdWRsb19lUTk1cWI5aFp2UHlxQUxwS2hjNXU1OHBUR0VuOW5IR1otbzhSeVVuS3J6RQ&amp;q=http%3A%2F%2Fwww.who.int%2Fabout%2Fmission%2Fen%2F&amp;v=t_eWESXTnic" TargetMode="External"/><Relationship Id="rId4" Type="http://schemas.openxmlformats.org/officeDocument/2006/relationships/hyperlink" Target="https://www.youtube.com/redirect?event=video_description&amp;redir_token=QUFFLUhqbEdfcjRDU2tMd0dlUmt0MzA3RlZ2Q2xRUnZyQXxBQ3Jtc0tsWEMwMlJrZm9SUEg2d01LM0NaLWVOSXY1X1FPTnYtd1RnT2dFc014ZXQ0YW9QNkRwbHJTMURVN2toeUtRekkwbERjbGE3b1FwZ19QOUZxbzdqQmR6ZWVUR2hUc0xZZGdHSTcyOFBRZXhIeGZ4Xzlqcw&amp;q=https%3A%2F%2Fwww.wfpha.org%2Fwfpha-projects%2F14-projects%2F171-a-global-charter-for-the-public-s-health-3&amp;v=t_eWESXTn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3568"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1835696" y="1703710"/>
            <a:ext cx="6040760" cy="2554545"/>
          </a:xfrm>
          <a:prstGeom prst="rect">
            <a:avLst/>
          </a:prstGeom>
          <a:noFill/>
        </p:spPr>
        <p:txBody>
          <a:bodyPr wrap="square">
            <a:spAutoFit/>
          </a:bodyPr>
          <a:lstStyle/>
          <a:p>
            <a:pPr algn="ctr"/>
            <a:endParaRPr lang="en-GB" sz="3200" b="1" i="1" dirty="0">
              <a:solidFill>
                <a:schemeClr val="bg1"/>
              </a:solidFill>
              <a:cs typeface="Arial" panose="020B0604020202020204" pitchFamily="34" charset="0"/>
            </a:endParaRPr>
          </a:p>
          <a:p>
            <a:pPr algn="ctr"/>
            <a:r>
              <a:rPr lang="en-GB" sz="3200" b="1" i="1" dirty="0">
                <a:solidFill>
                  <a:schemeClr val="bg1"/>
                </a:solidFill>
                <a:cs typeface="Arial" panose="020B0604020202020204" pitchFamily="34" charset="0"/>
              </a:rPr>
              <a:t>Session 1-Definition of Public Health</a:t>
            </a:r>
          </a:p>
          <a:p>
            <a:pPr algn="ctr"/>
            <a:endParaRPr lang="en-GB" sz="3200" b="1" i="1" dirty="0">
              <a:solidFill>
                <a:schemeClr val="bg1"/>
              </a:solidFill>
              <a:cs typeface="Arial" panose="020B0604020202020204" pitchFamily="34" charset="0"/>
            </a:endParaRPr>
          </a:p>
          <a:p>
            <a:pPr algn="ctr"/>
            <a:r>
              <a:rPr lang="en-GB" sz="3200" b="1" i="1" dirty="0">
                <a:solidFill>
                  <a:schemeClr val="bg1"/>
                </a:solidFill>
                <a:cs typeface="Arial" panose="020B0604020202020204" pitchFamily="34" charset="0"/>
              </a:rPr>
              <a:t>LCHS4008</a:t>
            </a: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2000" dirty="0">
                <a:cs typeface="Arial" panose="020B0604020202020204" pitchFamily="34" charset="0"/>
              </a:rPr>
              <a:t>Upon successful completion of this module, you should be able to: </a:t>
            </a:r>
          </a:p>
          <a:p>
            <a:pPr marL="0" indent="0">
              <a:buNone/>
            </a:pPr>
            <a:endParaRPr lang="en-GB" sz="2000" dirty="0">
              <a:cs typeface="Arial" panose="020B0604020202020204" pitchFamily="34" charset="0"/>
            </a:endParaRPr>
          </a:p>
          <a:p>
            <a:pPr lvl="0" algn="just">
              <a:spcBef>
                <a:spcPts val="1200"/>
              </a:spcBef>
              <a:buFont typeface="Wingdings" panose="05000000000000000000" pitchFamily="2" charset="2"/>
              <a:buChar char="§"/>
            </a:pPr>
            <a:r>
              <a:rPr lang="en-GB" sz="2000" dirty="0">
                <a:ea typeface="Times New Roman" panose="02020603050405020304" pitchFamily="18" charset="0"/>
              </a:rPr>
              <a:t>Understand different approaches and strategies used to measure, monitor and control the incidence of disease in communities</a:t>
            </a:r>
          </a:p>
          <a:p>
            <a:pPr lvl="0" algn="just">
              <a:spcBef>
                <a:spcPts val="1200"/>
              </a:spcBef>
              <a:buFont typeface="Wingdings" panose="05000000000000000000" pitchFamily="2" charset="2"/>
              <a:buChar char="§"/>
            </a:pPr>
            <a:r>
              <a:rPr lang="en-GB" sz="2000" dirty="0">
                <a:ea typeface="Times New Roman" panose="02020603050405020304" pitchFamily="18" charset="0"/>
              </a:rPr>
              <a:t>Investigate the implications of illness and disease in communities for the provision of health and social care services</a:t>
            </a:r>
          </a:p>
          <a:p>
            <a:pPr lvl="0" algn="just">
              <a:spcBef>
                <a:spcPts val="1200"/>
              </a:spcBef>
              <a:buFont typeface="Wingdings" panose="05000000000000000000" pitchFamily="2" charset="2"/>
              <a:buChar char="§"/>
            </a:pPr>
            <a:r>
              <a:rPr lang="en-GB" sz="2000" dirty="0">
                <a:ea typeface="Times New Roman" panose="02020603050405020304" pitchFamily="18" charset="0"/>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400" dirty="0"/>
              <a:t>To understand : </a:t>
            </a:r>
          </a:p>
          <a:p>
            <a:pPr lvl="0">
              <a:buSzPct val="100000"/>
              <a:buFont typeface="Wingdings" panose="05000000000000000000" pitchFamily="2" charset="2"/>
              <a:buChar char="§"/>
            </a:pPr>
            <a:r>
              <a:rPr lang="en-GB" sz="2400" dirty="0"/>
              <a:t>The meaning of the term health</a:t>
            </a:r>
          </a:p>
          <a:p>
            <a:pPr lvl="0">
              <a:buSzPct val="100000"/>
              <a:buFont typeface="Wingdings" panose="05000000000000000000" pitchFamily="2" charset="2"/>
              <a:buChar char="§"/>
            </a:pPr>
            <a:r>
              <a:rPr lang="en-GB" sz="2400" dirty="0"/>
              <a:t>The meaning of the term public health</a:t>
            </a:r>
          </a:p>
          <a:p>
            <a:pPr lvl="0">
              <a:buSzPct val="100000"/>
              <a:buFont typeface="Wingdings" panose="05000000000000000000" pitchFamily="2" charset="2"/>
              <a:buChar char="§"/>
            </a:pPr>
            <a:r>
              <a:rPr lang="en-GB" sz="2400" dirty="0"/>
              <a:t>How public health is different from clinical medicine</a:t>
            </a:r>
          </a:p>
          <a:p>
            <a:pPr lvl="0">
              <a:buSzPct val="100000"/>
              <a:buFont typeface="Wingdings" panose="05000000000000000000" pitchFamily="2" charset="2"/>
              <a:buChar char="§"/>
            </a:pPr>
            <a:r>
              <a:rPr lang="en-GB" sz="2400" dirty="0"/>
              <a:t>How public health works</a:t>
            </a:r>
          </a:p>
          <a:p>
            <a:pPr lvl="0">
              <a:buSzPct val="100000"/>
              <a:buFont typeface="Wingdings" panose="05000000000000000000" pitchFamily="2" charset="2"/>
              <a:buChar char="§"/>
            </a:pPr>
            <a:r>
              <a:rPr lang="en-GB" sz="2400" dirty="0"/>
              <a:t>How is it done</a:t>
            </a:r>
          </a:p>
          <a:p>
            <a:endParaRPr lang="en-GB" dirty="0"/>
          </a:p>
        </p:txBody>
      </p:sp>
    </p:spTree>
    <p:extLst>
      <p:ext uri="{BB962C8B-B14F-4D97-AF65-F5344CB8AC3E}">
        <p14:creationId xmlns:p14="http://schemas.microsoft.com/office/powerpoint/2010/main" val="99674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EBB1834-935E-D313-FB64-3EC7A90AA01A}"/>
              </a:ext>
            </a:extLst>
          </p:cNvPr>
          <p:cNvPicPr>
            <a:picLocks noChangeAspect="1"/>
          </p:cNvPicPr>
          <p:nvPr/>
        </p:nvPicPr>
        <p:blipFill>
          <a:blip r:embed="rId2"/>
          <a:stretch>
            <a:fillRect/>
          </a:stretch>
        </p:blipFill>
        <p:spPr>
          <a:xfrm>
            <a:off x="780721" y="764704"/>
            <a:ext cx="7582557" cy="3848433"/>
          </a:xfrm>
          <a:prstGeom prst="rect">
            <a:avLst/>
          </a:prstGeom>
        </p:spPr>
      </p:pic>
    </p:spTree>
    <p:extLst>
      <p:ext uri="{BB962C8B-B14F-4D97-AF65-F5344CB8AC3E}">
        <p14:creationId xmlns:p14="http://schemas.microsoft.com/office/powerpoint/2010/main" val="133402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Activity</a:t>
            </a:r>
          </a:p>
        </p:txBody>
      </p:sp>
      <p:sp>
        <p:nvSpPr>
          <p:cNvPr id="4" name="TextBox 3">
            <a:extLst>
              <a:ext uri="{FF2B5EF4-FFF2-40B4-BE49-F238E27FC236}">
                <a16:creationId xmlns:a16="http://schemas.microsoft.com/office/drawing/2014/main" id="{25A2FE0C-8188-428C-9DBD-A814733232F6}"/>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400" dirty="0"/>
              <a:t>Working in groups, discuss</a:t>
            </a:r>
          </a:p>
          <a:p>
            <a:pPr marL="342900" indent="-342900">
              <a:lnSpc>
                <a:spcPct val="90000"/>
              </a:lnSpc>
              <a:spcBef>
                <a:spcPct val="20000"/>
              </a:spcBef>
              <a:buFont typeface="Arial" pitchFamily="34" charset="0"/>
              <a:buChar char="•"/>
            </a:pPr>
            <a:endParaRPr lang="en-US" sz="2400" dirty="0"/>
          </a:p>
          <a:p>
            <a:pPr marL="342900" indent="-342900">
              <a:lnSpc>
                <a:spcPct val="90000"/>
              </a:lnSpc>
              <a:spcBef>
                <a:spcPct val="20000"/>
              </a:spcBef>
              <a:buFont typeface="Arial" pitchFamily="34" charset="0"/>
              <a:buChar char="•"/>
            </a:pPr>
            <a:endParaRPr lang="en-US" sz="2400" dirty="0"/>
          </a:p>
          <a:p>
            <a:pPr marL="342900" indent="-342900">
              <a:lnSpc>
                <a:spcPct val="90000"/>
              </a:lnSpc>
              <a:spcBef>
                <a:spcPct val="20000"/>
              </a:spcBef>
              <a:buFont typeface="Arial" pitchFamily="34" charset="0"/>
              <a:buChar char="•"/>
            </a:pPr>
            <a:r>
              <a:rPr lang="en-US" sz="2400" dirty="0"/>
              <a:t>Why is being healthy so important?</a:t>
            </a:r>
          </a:p>
          <a:p>
            <a:pPr marL="342900" indent="-342900">
              <a:lnSpc>
                <a:spcPct val="90000"/>
              </a:lnSpc>
              <a:spcBef>
                <a:spcPct val="20000"/>
              </a:spcBef>
              <a:buFont typeface="Arial" pitchFamily="34" charset="0"/>
              <a:buChar char="•"/>
            </a:pPr>
            <a:endParaRPr lang="en-US" sz="2400" dirty="0"/>
          </a:p>
          <a:p>
            <a:pPr marL="342900" indent="-342900">
              <a:lnSpc>
                <a:spcPct val="90000"/>
              </a:lnSpc>
              <a:spcBef>
                <a:spcPct val="20000"/>
              </a:spcBef>
              <a:buFont typeface="Arial" pitchFamily="34" charset="0"/>
              <a:buChar char="•"/>
            </a:pPr>
            <a:endParaRPr lang="en-US" sz="2400" dirty="0"/>
          </a:p>
          <a:p>
            <a:pPr marL="342900" indent="-342900">
              <a:lnSpc>
                <a:spcPct val="90000"/>
              </a:lnSpc>
              <a:spcBef>
                <a:spcPct val="20000"/>
              </a:spcBef>
              <a:buFont typeface="Arial" pitchFamily="34" charset="0"/>
              <a:buChar char="•"/>
            </a:pPr>
            <a:r>
              <a:rPr lang="en-US" sz="2400" b="1" dirty="0"/>
              <a:t> Feed back your findings to the whole class</a:t>
            </a:r>
          </a:p>
          <a:p>
            <a:pPr marL="342900" indent="-342900">
              <a:lnSpc>
                <a:spcPct val="90000"/>
              </a:lnSpc>
              <a:spcBef>
                <a:spcPct val="20000"/>
              </a:spcBef>
              <a:buFont typeface="Arial" pitchFamily="34" charset="0"/>
              <a:buChar char="•"/>
            </a:pPr>
            <a:endParaRPr lang="en-US" sz="2400" dirty="0"/>
          </a:p>
        </p:txBody>
      </p:sp>
      <p:pic>
        <p:nvPicPr>
          <p:cNvPr id="1026" name="Picture 2">
            <a:extLst>
              <a:ext uri="{FF2B5EF4-FFF2-40B4-BE49-F238E27FC236}">
                <a16:creationId xmlns:a16="http://schemas.microsoft.com/office/drawing/2014/main" id="{74198A6E-EBA0-A399-2488-15F9CC6359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2248521"/>
            <a:ext cx="4038600" cy="26924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0009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anchor="ctr">
            <a:normAutofit/>
            <a:scene3d>
              <a:camera prst="perspectiveHeroicExtremeLeftFacing"/>
              <a:lightRig rig="threePt" dir="t"/>
            </a:scene3d>
          </a:bodyPr>
          <a:lstStyle/>
          <a:p>
            <a:r>
              <a:rPr lang="en-GB" b="1" i="1">
                <a:effectLst>
                  <a:reflection blurRad="6350" stA="55000" endA="300" endPos="45500" dir="5400000" sy="-100000" algn="bl" rotWithShape="0"/>
                </a:effectLst>
              </a:rPr>
              <a:t>So, what is Health..?</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1437" y="1600201"/>
            <a:ext cx="3201125" cy="3917032"/>
          </a:xfrm>
          <a:prstGeom prst="rect">
            <a:avLst/>
          </a:prstGeom>
          <a:noFill/>
        </p:spPr>
      </p:pic>
    </p:spTree>
    <p:extLst>
      <p:ext uri="{BB962C8B-B14F-4D97-AF65-F5344CB8AC3E}">
        <p14:creationId xmlns:p14="http://schemas.microsoft.com/office/powerpoint/2010/main" val="12150146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28FF-CCA6-47CE-AF58-001142E9F831}"/>
              </a:ext>
            </a:extLst>
          </p:cNvPr>
          <p:cNvSpPr>
            <a:spLocks noGrp="1"/>
          </p:cNvSpPr>
          <p:nvPr>
            <p:ph type="title"/>
          </p:nvPr>
        </p:nvSpPr>
        <p:spPr>
          <a:xfrm>
            <a:off x="457200" y="274638"/>
            <a:ext cx="8229600" cy="1143000"/>
          </a:xfrm>
        </p:spPr>
        <p:txBody>
          <a:bodyPr anchor="ctr">
            <a:normAutofit/>
          </a:bodyPr>
          <a:lstStyle/>
          <a:p>
            <a:r>
              <a:rPr lang="en-GB" b="1" dirty="0"/>
              <a:t>World Health Organisation ….</a:t>
            </a:r>
            <a:endParaRPr lang="en-GB" dirty="0"/>
          </a:p>
        </p:txBody>
      </p:sp>
      <p:sp>
        <p:nvSpPr>
          <p:cNvPr id="3" name="Content Placeholder 2">
            <a:extLst>
              <a:ext uri="{FF2B5EF4-FFF2-40B4-BE49-F238E27FC236}">
                <a16:creationId xmlns:a16="http://schemas.microsoft.com/office/drawing/2014/main" id="{E37EB55C-FEB9-421B-940D-D8C17A2D0451}"/>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2200" dirty="0"/>
              <a:t>….defines health  as “</a:t>
            </a:r>
            <a:r>
              <a:rPr lang="en-GB" sz="2200" i="1" dirty="0"/>
              <a:t>a state of complete physical, mental and social wellbeing rather than the merely (simply) absence of disease or infirmity (illness/weakness)</a:t>
            </a:r>
            <a:r>
              <a:rPr lang="en-GB" sz="2200" dirty="0"/>
              <a:t>” </a:t>
            </a:r>
          </a:p>
          <a:p>
            <a:pPr marL="0" indent="0">
              <a:lnSpc>
                <a:spcPct val="90000"/>
              </a:lnSpc>
              <a:buNone/>
            </a:pPr>
            <a:r>
              <a:rPr lang="en-GB" sz="2200" dirty="0"/>
              <a:t>                                                (WHO, 1948)</a:t>
            </a:r>
          </a:p>
        </p:txBody>
      </p:sp>
      <p:pic>
        <p:nvPicPr>
          <p:cNvPr id="4" name="Picture 3">
            <a:extLst>
              <a:ext uri="{FF2B5EF4-FFF2-40B4-BE49-F238E27FC236}">
                <a16:creationId xmlns:a16="http://schemas.microsoft.com/office/drawing/2014/main" id="{AF2C2E14-E5AB-8856-CFCA-D811A17F3FCC}"/>
              </a:ext>
            </a:extLst>
          </p:cNvPr>
          <p:cNvPicPr>
            <a:picLocks noChangeAspect="1"/>
          </p:cNvPicPr>
          <p:nvPr/>
        </p:nvPicPr>
        <p:blipFill>
          <a:blip r:embed="rId2"/>
          <a:stretch>
            <a:fillRect/>
          </a:stretch>
        </p:blipFill>
        <p:spPr>
          <a:xfrm>
            <a:off x="4648200" y="1739381"/>
            <a:ext cx="4038600" cy="3710679"/>
          </a:xfrm>
          <a:prstGeom prst="rect">
            <a:avLst/>
          </a:prstGeom>
          <a:noFill/>
        </p:spPr>
      </p:pic>
    </p:spTree>
    <p:extLst>
      <p:ext uri="{BB962C8B-B14F-4D97-AF65-F5344CB8AC3E}">
        <p14:creationId xmlns:p14="http://schemas.microsoft.com/office/powerpoint/2010/main" val="3292254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EE1EC-4F16-4749-B291-11886C259FE7}"/>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CD9D1452-F03D-4803-B8BE-65C7C80CD238}"/>
              </a:ext>
            </a:extLst>
          </p:cNvPr>
          <p:cNvSpPr>
            <a:spLocks noGrp="1"/>
          </p:cNvSpPr>
          <p:nvPr>
            <p:ph idx="1"/>
          </p:nvPr>
        </p:nvSpPr>
        <p:spPr>
          <a:xfrm>
            <a:off x="678396" y="1556792"/>
            <a:ext cx="7787208" cy="3917032"/>
          </a:xfrm>
        </p:spPr>
        <p:txBody>
          <a:bodyPr>
            <a:normAutofit/>
          </a:bodyPr>
          <a:lstStyle/>
          <a:p>
            <a:pPr marL="0" indent="0">
              <a:buNone/>
            </a:pPr>
            <a:r>
              <a:rPr lang="en-GB" sz="2800" dirty="0">
                <a:solidFill>
                  <a:prstClr val="black"/>
                </a:solidFill>
                <a:ea typeface="+mj-ea"/>
                <a:cs typeface="+mj-cs"/>
              </a:rPr>
              <a:t>	Watch the video on What is health?</a:t>
            </a:r>
          </a:p>
          <a:p>
            <a:pPr marL="0" indent="0">
              <a:buNone/>
            </a:pPr>
            <a:endParaRPr lang="en-GB" sz="2800" dirty="0">
              <a:hlinkClick r:id="rId3"/>
            </a:endParaRPr>
          </a:p>
          <a:p>
            <a:pPr marL="0" indent="0" algn="ctr">
              <a:buNone/>
            </a:pPr>
            <a:r>
              <a:rPr lang="en-GB" sz="2800" dirty="0">
                <a:hlinkClick r:id="rId3"/>
              </a:rPr>
              <a:t>https://www.youtube.com/watch?v=CDY0EYk1FdQ</a:t>
            </a:r>
            <a:endParaRPr lang="en-GB" sz="2800" dirty="0"/>
          </a:p>
          <a:p>
            <a:pPr marL="0" indent="0" algn="ctr">
              <a:buNone/>
            </a:pPr>
            <a:endParaRPr lang="en-GB" sz="2400" dirty="0"/>
          </a:p>
          <a:p>
            <a:endParaRPr lang="en-GB" sz="2800" dirty="0"/>
          </a:p>
          <a:p>
            <a:endParaRPr lang="en-GB" sz="2800" dirty="0"/>
          </a:p>
        </p:txBody>
      </p:sp>
    </p:spTree>
    <p:extLst>
      <p:ext uri="{BB962C8B-B14F-4D97-AF65-F5344CB8AC3E}">
        <p14:creationId xmlns:p14="http://schemas.microsoft.com/office/powerpoint/2010/main" val="3016513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anchor="ctr">
            <a:normAutofit/>
            <a:scene3d>
              <a:camera prst="perspectiveHeroicExtremeLeftFacing"/>
              <a:lightRig rig="threePt" dir="t"/>
            </a:scene3d>
          </a:bodyPr>
          <a:lstStyle/>
          <a:p>
            <a:r>
              <a:rPr lang="en-GB" b="1" i="1">
                <a:effectLst>
                  <a:reflection blurRad="6350" stA="55000" endA="300" endPos="45500" dir="5400000" sy="-100000" algn="bl" rotWithShape="0"/>
                </a:effectLst>
              </a:rPr>
              <a:t>So, what is Public Health..?</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1437" y="1600201"/>
            <a:ext cx="3201125" cy="3917032"/>
          </a:xfrm>
          <a:prstGeom prst="rect">
            <a:avLst/>
          </a:prstGeom>
          <a:noFill/>
        </p:spPr>
      </p:pic>
    </p:spTree>
    <p:extLst>
      <p:ext uri="{BB962C8B-B14F-4D97-AF65-F5344CB8AC3E}">
        <p14:creationId xmlns:p14="http://schemas.microsoft.com/office/powerpoint/2010/main" val="76828356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Public health is the….</a:t>
            </a:r>
          </a:p>
        </p:txBody>
      </p:sp>
      <p:pic>
        <p:nvPicPr>
          <p:cNvPr id="3" name="Picture 2">
            <a:extLst>
              <a:ext uri="{FF2B5EF4-FFF2-40B4-BE49-F238E27FC236}">
                <a16:creationId xmlns:a16="http://schemas.microsoft.com/office/drawing/2014/main" id="{1088F191-DD78-DA38-96FD-E3AFAB548D99}"/>
              </a:ext>
            </a:extLst>
          </p:cNvPr>
          <p:cNvPicPr>
            <a:picLocks noChangeAspect="1"/>
          </p:cNvPicPr>
          <p:nvPr/>
        </p:nvPicPr>
        <p:blipFill>
          <a:blip r:embed="rId3"/>
          <a:stretch>
            <a:fillRect/>
          </a:stretch>
        </p:blipFill>
        <p:spPr>
          <a:xfrm>
            <a:off x="102278" y="2320089"/>
            <a:ext cx="4552255" cy="2549263"/>
          </a:xfrm>
          <a:prstGeom prst="rect">
            <a:avLst/>
          </a:prstGeom>
          <a:noFill/>
        </p:spPr>
      </p:pic>
      <p:sp>
        <p:nvSpPr>
          <p:cNvPr id="4" name="Rectangle 3">
            <a:extLst>
              <a:ext uri="{FF2B5EF4-FFF2-40B4-BE49-F238E27FC236}">
                <a16:creationId xmlns:a16="http://schemas.microsoft.com/office/drawing/2014/main" id="{AB892836-BEB5-4B3C-AA49-3ED7A328E44E}"/>
              </a:ext>
            </a:extLst>
          </p:cNvPr>
          <p:cNvSpPr/>
          <p:nvPr/>
        </p:nvSpPr>
        <p:spPr>
          <a:xfrm>
            <a:off x="4648200" y="1600201"/>
            <a:ext cx="4038600" cy="3989040"/>
          </a:xfrm>
          <a:prstGeom prst="rect">
            <a:avLst/>
          </a:prstGeom>
        </p:spPr>
        <p:txBody>
          <a:bodyPr vert="horz" lIns="91440" tIns="45720" rIns="91440" bIns="45720" rtlCol="0">
            <a:normAutofit/>
          </a:bodyPr>
          <a:lstStyle/>
          <a:p>
            <a:pPr marL="457200" indent="-457200">
              <a:lnSpc>
                <a:spcPct val="90000"/>
              </a:lnSpc>
              <a:spcBef>
                <a:spcPct val="20000"/>
              </a:spcBef>
              <a:buFont typeface="Arial" pitchFamily="34" charset="0"/>
              <a:buChar char="§"/>
            </a:pPr>
            <a:r>
              <a:rPr lang="en-GB" sz="2600" dirty="0"/>
              <a:t>…“science and act of </a:t>
            </a:r>
            <a:r>
              <a:rPr lang="en-GB" sz="2600" b="1" dirty="0"/>
              <a:t>preventing</a:t>
            </a:r>
            <a:r>
              <a:rPr lang="en-GB" sz="2600" dirty="0"/>
              <a:t> disease, </a:t>
            </a:r>
            <a:r>
              <a:rPr lang="en-GB" sz="2600" b="1" dirty="0"/>
              <a:t>prolonging </a:t>
            </a:r>
            <a:r>
              <a:rPr lang="en-GB" sz="2600" dirty="0"/>
              <a:t>life and </a:t>
            </a:r>
            <a:r>
              <a:rPr lang="en-GB" sz="2600" b="1" dirty="0"/>
              <a:t>promoting</a:t>
            </a:r>
            <a:r>
              <a:rPr lang="en-GB" sz="2600" dirty="0"/>
              <a:t> health through the organised efforts of the society”</a:t>
            </a:r>
          </a:p>
          <a:p>
            <a:pPr marL="457200" indent="-457200">
              <a:lnSpc>
                <a:spcPct val="90000"/>
              </a:lnSpc>
              <a:spcBef>
                <a:spcPct val="20000"/>
              </a:spcBef>
              <a:buFont typeface="Arial" pitchFamily="34" charset="0"/>
              <a:buChar char="§"/>
            </a:pPr>
            <a:endParaRPr lang="en-GB" sz="2600" dirty="0"/>
          </a:p>
          <a:p>
            <a:pPr>
              <a:lnSpc>
                <a:spcPct val="90000"/>
              </a:lnSpc>
              <a:spcBef>
                <a:spcPct val="20000"/>
              </a:spcBef>
              <a:buFont typeface="Arial" pitchFamily="34" charset="0"/>
            </a:pPr>
            <a:r>
              <a:rPr lang="en-GB" sz="1400" dirty="0"/>
              <a:t>                             (Winslow, 1920; WHO, 2021)</a:t>
            </a:r>
          </a:p>
          <a:p>
            <a:pPr>
              <a:lnSpc>
                <a:spcPct val="90000"/>
              </a:lnSpc>
              <a:spcBef>
                <a:spcPct val="20000"/>
              </a:spcBef>
              <a:buFont typeface="Arial" pitchFamily="34" charset="0"/>
            </a:pPr>
            <a:endParaRPr lang="en-GB" sz="2600" dirty="0"/>
          </a:p>
          <a:p>
            <a:pPr>
              <a:lnSpc>
                <a:spcPct val="90000"/>
              </a:lnSpc>
              <a:spcBef>
                <a:spcPct val="20000"/>
              </a:spcBef>
              <a:buFont typeface="Arial" pitchFamily="34" charset="0"/>
            </a:pPr>
            <a:endParaRPr lang="en-GB" sz="2600" dirty="0"/>
          </a:p>
        </p:txBody>
      </p:sp>
    </p:spTree>
    <p:extLst>
      <p:ext uri="{BB962C8B-B14F-4D97-AF65-F5344CB8AC3E}">
        <p14:creationId xmlns:p14="http://schemas.microsoft.com/office/powerpoint/2010/main" val="17379943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9A352-EC7C-42F0-8595-EE27D25FE8AA}"/>
              </a:ext>
            </a:extLst>
          </p:cNvPr>
          <p:cNvSpPr>
            <a:spLocks noGrp="1"/>
          </p:cNvSpPr>
          <p:nvPr>
            <p:ph type="title"/>
          </p:nvPr>
        </p:nvSpPr>
        <p:spPr>
          <a:xfrm>
            <a:off x="457200" y="274638"/>
            <a:ext cx="8229600" cy="1143000"/>
          </a:xfrm>
        </p:spPr>
        <p:txBody>
          <a:bodyPr anchor="ctr">
            <a:normAutofit/>
          </a:bodyPr>
          <a:lstStyle/>
          <a:p>
            <a:r>
              <a:rPr lang="en-GB" b="1" dirty="0"/>
              <a:t>Public health has made…</a:t>
            </a:r>
            <a:endParaRPr lang="en-GB" dirty="0"/>
          </a:p>
        </p:txBody>
      </p:sp>
      <p:sp>
        <p:nvSpPr>
          <p:cNvPr id="3" name="Content Placeholder 2">
            <a:extLst>
              <a:ext uri="{FF2B5EF4-FFF2-40B4-BE49-F238E27FC236}">
                <a16:creationId xmlns:a16="http://schemas.microsoft.com/office/drawing/2014/main" id="{00162233-3477-4C0F-8040-4C20B52AA83D}"/>
              </a:ext>
            </a:extLst>
          </p:cNvPr>
          <p:cNvSpPr>
            <a:spLocks noGrp="1"/>
          </p:cNvSpPr>
          <p:nvPr>
            <p:ph sz="half" idx="1"/>
          </p:nvPr>
        </p:nvSpPr>
        <p:spPr>
          <a:xfrm>
            <a:off x="457200" y="1600201"/>
            <a:ext cx="4038600" cy="3989040"/>
          </a:xfrm>
        </p:spPr>
        <p:txBody>
          <a:bodyPr>
            <a:normAutofit/>
          </a:bodyPr>
          <a:lstStyle/>
          <a:p>
            <a:pPr>
              <a:buFont typeface="Wingdings" panose="05000000000000000000" pitchFamily="2" charset="2"/>
              <a:buChar char="§"/>
            </a:pPr>
            <a:r>
              <a:rPr lang="en-GB" sz="2600"/>
              <a:t>…a significant impact in improving the health of the population </a:t>
            </a:r>
          </a:p>
          <a:p>
            <a:pPr>
              <a:buFont typeface="Wingdings" panose="05000000000000000000" pitchFamily="2" charset="2"/>
              <a:buChar char="§"/>
            </a:pPr>
            <a:endParaRPr lang="en-GB" sz="2600"/>
          </a:p>
          <a:p>
            <a:pPr>
              <a:buFont typeface="Wingdings" panose="05000000000000000000" pitchFamily="2" charset="2"/>
              <a:buChar char="§"/>
            </a:pPr>
            <a:r>
              <a:rPr lang="en-GB" sz="2600"/>
              <a:t>By making people healthy and</a:t>
            </a:r>
          </a:p>
          <a:p>
            <a:pPr>
              <a:buFont typeface="Wingdings" panose="05000000000000000000" pitchFamily="2" charset="2"/>
              <a:buChar char="§"/>
            </a:pPr>
            <a:r>
              <a:rPr lang="en-GB" sz="2600"/>
              <a:t>Saving lives</a:t>
            </a:r>
          </a:p>
          <a:p>
            <a:pPr>
              <a:buFont typeface="Wingdings" panose="05000000000000000000" pitchFamily="2" charset="2"/>
              <a:buChar char="§"/>
            </a:pPr>
            <a:r>
              <a:rPr lang="en-GB" sz="2600"/>
              <a:t>Through increasing life expectancy</a:t>
            </a:r>
          </a:p>
          <a:p>
            <a:endParaRPr lang="en-GB" sz="2600"/>
          </a:p>
        </p:txBody>
      </p:sp>
      <p:pic>
        <p:nvPicPr>
          <p:cNvPr id="4" name="Picture 3">
            <a:extLst>
              <a:ext uri="{FF2B5EF4-FFF2-40B4-BE49-F238E27FC236}">
                <a16:creationId xmlns:a16="http://schemas.microsoft.com/office/drawing/2014/main" id="{5B3E6751-ED59-4B5A-D360-31BB66A70BFD}"/>
              </a:ext>
            </a:extLst>
          </p:cNvPr>
          <p:cNvPicPr>
            <a:picLocks noChangeAspect="1"/>
          </p:cNvPicPr>
          <p:nvPr/>
        </p:nvPicPr>
        <p:blipFill rotWithShape="1">
          <a:blip r:embed="rId2"/>
          <a:srcRect t="1227" r="-2" b="-2"/>
          <a:stretch/>
        </p:blipFill>
        <p:spPr>
          <a:xfrm>
            <a:off x="4648200" y="1600201"/>
            <a:ext cx="4038600" cy="3989040"/>
          </a:xfrm>
          <a:prstGeom prst="rect">
            <a:avLst/>
          </a:prstGeom>
          <a:noFill/>
        </p:spPr>
      </p:pic>
    </p:spTree>
    <p:extLst>
      <p:ext uri="{BB962C8B-B14F-4D97-AF65-F5344CB8AC3E}">
        <p14:creationId xmlns:p14="http://schemas.microsoft.com/office/powerpoint/2010/main" val="1585552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anchor="ctr">
            <a:normAutofit/>
            <a:scene3d>
              <a:camera prst="perspectiveHeroicExtremeLeftFacing"/>
              <a:lightRig rig="threePt" dir="t"/>
            </a:scene3d>
          </a:bodyPr>
          <a:lstStyle/>
          <a:p>
            <a:pPr>
              <a:lnSpc>
                <a:spcPct val="90000"/>
              </a:lnSpc>
            </a:pPr>
            <a:r>
              <a:rPr lang="en-GB" sz="3700" b="1"/>
              <a:t>What is the mission of Public Health</a:t>
            </a:r>
            <a:r>
              <a:rPr lang="en-GB" sz="3700" b="1" i="1">
                <a:effectLst>
                  <a:reflection blurRad="6350" stA="55000" endA="300" endPos="45500" dir="5400000" sy="-100000" algn="bl" rotWithShape="0"/>
                </a:effectLst>
              </a:rPr>
              <a:t>?</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1437" y="1600201"/>
            <a:ext cx="3201125" cy="3917032"/>
          </a:xfrm>
          <a:prstGeom prst="rect">
            <a:avLst/>
          </a:prstGeom>
          <a:noFill/>
        </p:spPr>
      </p:pic>
    </p:spTree>
    <p:extLst>
      <p:ext uri="{BB962C8B-B14F-4D97-AF65-F5344CB8AC3E}">
        <p14:creationId xmlns:p14="http://schemas.microsoft.com/office/powerpoint/2010/main" val="25397111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FDAFE-256D-62D7-B3AC-664CE659CA14}"/>
              </a:ext>
            </a:extLst>
          </p:cNvPr>
          <p:cNvSpPr>
            <a:spLocks noGrp="1"/>
          </p:cNvSpPr>
          <p:nvPr>
            <p:ph type="title"/>
          </p:nvPr>
        </p:nvSpPr>
        <p:spPr>
          <a:xfrm>
            <a:off x="457200" y="116632"/>
            <a:ext cx="8229600" cy="634082"/>
          </a:xfrm>
        </p:spPr>
        <p:txBody>
          <a:bodyPr anchor="ctr">
            <a:normAutofit fontScale="90000"/>
          </a:bodyPr>
          <a:lstStyle/>
          <a:p>
            <a:r>
              <a:rPr lang="en-GB" b="1" dirty="0"/>
              <a:t>The Mission of Public Health</a:t>
            </a:r>
          </a:p>
        </p:txBody>
      </p:sp>
      <p:pic>
        <p:nvPicPr>
          <p:cNvPr id="4" name="Picture 3">
            <a:extLst>
              <a:ext uri="{FF2B5EF4-FFF2-40B4-BE49-F238E27FC236}">
                <a16:creationId xmlns:a16="http://schemas.microsoft.com/office/drawing/2014/main" id="{FAE16ED7-C132-38BD-EBDF-F1C815A5EA6A}"/>
              </a:ext>
            </a:extLst>
          </p:cNvPr>
          <p:cNvPicPr>
            <a:picLocks noChangeAspect="1"/>
          </p:cNvPicPr>
          <p:nvPr/>
        </p:nvPicPr>
        <p:blipFill rotWithShape="1">
          <a:blip r:embed="rId2"/>
          <a:srcRect l="23517" r="22574" b="-2"/>
          <a:stretch/>
        </p:blipFill>
        <p:spPr>
          <a:xfrm>
            <a:off x="5724128" y="2420888"/>
            <a:ext cx="3168352" cy="3129471"/>
          </a:xfrm>
          <a:prstGeom prst="rect">
            <a:avLst/>
          </a:prstGeom>
          <a:noFill/>
        </p:spPr>
      </p:pic>
      <p:sp>
        <p:nvSpPr>
          <p:cNvPr id="3" name="Content Placeholder 2">
            <a:extLst>
              <a:ext uri="{FF2B5EF4-FFF2-40B4-BE49-F238E27FC236}">
                <a16:creationId xmlns:a16="http://schemas.microsoft.com/office/drawing/2014/main" id="{10D71B9A-D054-2D81-ED65-15FD0723868D}"/>
              </a:ext>
            </a:extLst>
          </p:cNvPr>
          <p:cNvSpPr>
            <a:spLocks noGrp="1"/>
          </p:cNvSpPr>
          <p:nvPr>
            <p:ph sz="half" idx="2"/>
          </p:nvPr>
        </p:nvSpPr>
        <p:spPr>
          <a:xfrm>
            <a:off x="395536" y="958072"/>
            <a:ext cx="4824536" cy="4631167"/>
          </a:xfrm>
        </p:spPr>
        <p:txBody>
          <a:bodyPr>
            <a:normAutofit fontScale="92500" lnSpcReduction="10000"/>
          </a:bodyPr>
          <a:lstStyle/>
          <a:p>
            <a:pPr marL="0" indent="0">
              <a:lnSpc>
                <a:spcPct val="90000"/>
              </a:lnSpc>
              <a:buNone/>
            </a:pPr>
            <a:r>
              <a:rPr lang="en-US" sz="2600" b="0" dirty="0">
                <a:effectLst/>
              </a:rPr>
              <a:t>According to the World Health </a:t>
            </a:r>
            <a:r>
              <a:rPr lang="en-US" sz="2600" b="0" dirty="0" err="1">
                <a:effectLst/>
              </a:rPr>
              <a:t>Organisation</a:t>
            </a:r>
            <a:r>
              <a:rPr lang="en-US" sz="2600" b="0" dirty="0">
                <a:effectLst/>
              </a:rPr>
              <a:t> (2000)“Public health aims to provide maximum benefit for the largest number of people”.</a:t>
            </a:r>
          </a:p>
          <a:p>
            <a:pPr>
              <a:lnSpc>
                <a:spcPct val="90000"/>
              </a:lnSpc>
              <a:buFont typeface="Wingdings" panose="05000000000000000000" pitchFamily="2" charset="2"/>
              <a:buChar char="§"/>
            </a:pPr>
            <a:endParaRPr lang="en-US" sz="2600" b="0" dirty="0">
              <a:effectLst/>
            </a:endParaRPr>
          </a:p>
          <a:p>
            <a:pPr marL="0" indent="0">
              <a:lnSpc>
                <a:spcPct val="90000"/>
              </a:lnSpc>
              <a:buNone/>
            </a:pPr>
            <a:r>
              <a:rPr lang="en-GB" sz="2600" b="0" dirty="0">
                <a:effectLst/>
              </a:rPr>
              <a:t>Public health focuses on groups of people, rather than just an individual. </a:t>
            </a:r>
          </a:p>
          <a:p>
            <a:pPr marL="0" indent="0">
              <a:lnSpc>
                <a:spcPct val="90000"/>
              </a:lnSpc>
              <a:buNone/>
            </a:pPr>
            <a:endParaRPr lang="en-GB" sz="2600" b="0" dirty="0">
              <a:effectLst/>
            </a:endParaRPr>
          </a:p>
          <a:p>
            <a:pPr marL="0" indent="0">
              <a:lnSpc>
                <a:spcPct val="90000"/>
              </a:lnSpc>
              <a:buNone/>
            </a:pPr>
            <a:r>
              <a:rPr lang="en-GB" sz="2600" b="0" dirty="0">
                <a:effectLst/>
              </a:rPr>
              <a:t>At the core of public health lies the principle of social justice, providing people the right to be healthy and to live in conditions that will support their health. </a:t>
            </a:r>
          </a:p>
          <a:p>
            <a:pPr marL="0" indent="0">
              <a:lnSpc>
                <a:spcPct val="90000"/>
              </a:lnSpc>
              <a:buNone/>
            </a:pPr>
            <a:endParaRPr lang="en-US" sz="2600" b="0" dirty="0">
              <a:effectLst/>
            </a:endParaRPr>
          </a:p>
          <a:p>
            <a:pPr>
              <a:lnSpc>
                <a:spcPct val="90000"/>
              </a:lnSpc>
              <a:buFont typeface="Wingdings" panose="05000000000000000000" pitchFamily="2" charset="2"/>
              <a:buChar char="§"/>
            </a:pPr>
            <a:endParaRPr lang="en-US" b="0" dirty="0">
              <a:effectLst/>
            </a:endParaRPr>
          </a:p>
          <a:p>
            <a:pPr marL="0" indent="0">
              <a:lnSpc>
                <a:spcPct val="90000"/>
              </a:lnSpc>
              <a:buNone/>
            </a:pPr>
            <a:endParaRPr lang="en-US" b="0" dirty="0">
              <a:effectLst/>
            </a:endParaRPr>
          </a:p>
          <a:p>
            <a:pPr>
              <a:lnSpc>
                <a:spcPct val="90000"/>
              </a:lnSpc>
            </a:pPr>
            <a:endParaRPr lang="en-GB" dirty="0"/>
          </a:p>
        </p:txBody>
      </p:sp>
    </p:spTree>
    <p:extLst>
      <p:ext uri="{BB962C8B-B14F-4D97-AF65-F5344CB8AC3E}">
        <p14:creationId xmlns:p14="http://schemas.microsoft.com/office/powerpoint/2010/main" val="335456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431709"/>
          </a:xfrm>
          <a:prstGeom prst="rect">
            <a:avLst/>
          </a:prstGeom>
          <a:noFill/>
        </p:spPr>
        <p:txBody>
          <a:bodyPr wrap="square">
            <a:spAutoFit/>
          </a:bodyPr>
          <a:lstStyle/>
          <a:p>
            <a:r>
              <a:rPr lang="en-GB" sz="2800" dirty="0"/>
              <a:t>Working independently research the term </a:t>
            </a:r>
            <a:r>
              <a:rPr lang="en-GB" sz="2800" b="1" dirty="0"/>
              <a:t>social justice</a:t>
            </a:r>
          </a:p>
          <a:p>
            <a:endParaRPr lang="en-GB" sz="2800" dirty="0"/>
          </a:p>
          <a:p>
            <a:endParaRPr lang="en-GB" sz="2800" dirty="0"/>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852280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9D730-E7ED-E22B-8A88-B2936B7E52A5}"/>
              </a:ext>
            </a:extLst>
          </p:cNvPr>
          <p:cNvSpPr>
            <a:spLocks noGrp="1"/>
          </p:cNvSpPr>
          <p:nvPr>
            <p:ph type="title"/>
          </p:nvPr>
        </p:nvSpPr>
        <p:spPr>
          <a:xfrm>
            <a:off x="457200" y="274638"/>
            <a:ext cx="8229600" cy="1143000"/>
          </a:xfrm>
        </p:spPr>
        <p:txBody>
          <a:bodyPr anchor="ctr">
            <a:normAutofit/>
          </a:bodyPr>
          <a:lstStyle/>
          <a:p>
            <a:r>
              <a:rPr lang="en-GB" b="1" dirty="0"/>
              <a:t>Answer : Social Justice</a:t>
            </a:r>
            <a:endParaRPr lang="en-GB" dirty="0"/>
          </a:p>
        </p:txBody>
      </p:sp>
      <p:sp>
        <p:nvSpPr>
          <p:cNvPr id="3" name="Content Placeholder 2">
            <a:extLst>
              <a:ext uri="{FF2B5EF4-FFF2-40B4-BE49-F238E27FC236}">
                <a16:creationId xmlns:a16="http://schemas.microsoft.com/office/drawing/2014/main" id="{C8C08663-8FE5-71DE-511F-0A221ED5B7AC}"/>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1800" dirty="0"/>
              <a:t>Justice is the concept of fairness. </a:t>
            </a:r>
          </a:p>
          <a:p>
            <a:pPr>
              <a:lnSpc>
                <a:spcPct val="90000"/>
              </a:lnSpc>
              <a:buFont typeface="Wingdings" panose="05000000000000000000" pitchFamily="2" charset="2"/>
              <a:buChar char="§"/>
            </a:pPr>
            <a:r>
              <a:rPr lang="en-GB" sz="1800" b="1" i="1" dirty="0"/>
              <a:t>Social justice </a:t>
            </a:r>
            <a:r>
              <a:rPr lang="en-GB" sz="1800" dirty="0"/>
              <a:t>is fairness as it manifests in the society. Social justice is a type of justice rooted in the idea that everyone should </a:t>
            </a:r>
            <a:r>
              <a:rPr lang="en-GB" sz="1800" b="1" dirty="0"/>
              <a:t>have equal rights, opportunity and treatment.</a:t>
            </a:r>
          </a:p>
          <a:p>
            <a:pPr marL="0" indent="0">
              <a:lnSpc>
                <a:spcPct val="90000"/>
              </a:lnSpc>
              <a:buNone/>
            </a:pPr>
            <a:endParaRPr lang="en-GB" sz="1800" b="1" dirty="0"/>
          </a:p>
          <a:p>
            <a:pPr>
              <a:lnSpc>
                <a:spcPct val="90000"/>
              </a:lnSpc>
              <a:buFont typeface="Wingdings" panose="05000000000000000000" pitchFamily="2" charset="2"/>
              <a:buChar char="§"/>
            </a:pPr>
            <a:r>
              <a:rPr lang="en-GB" sz="1800" dirty="0"/>
              <a:t>Social justice is a concept holding that all people should have equal access to wealth, health, well-being, privileges, and opportunity. </a:t>
            </a:r>
          </a:p>
          <a:p>
            <a:pPr>
              <a:lnSpc>
                <a:spcPct val="90000"/>
              </a:lnSpc>
              <a:buFont typeface="Wingdings" panose="05000000000000000000" pitchFamily="2" charset="2"/>
              <a:buChar char="§"/>
            </a:pPr>
            <a:endParaRPr lang="en-GB" sz="1800" dirty="0"/>
          </a:p>
          <a:p>
            <a:pPr>
              <a:lnSpc>
                <a:spcPct val="90000"/>
              </a:lnSpc>
            </a:pPr>
            <a:endParaRPr lang="en-GB" sz="1800" dirty="0"/>
          </a:p>
        </p:txBody>
      </p:sp>
      <p:pic>
        <p:nvPicPr>
          <p:cNvPr id="4" name="Picture 3">
            <a:extLst>
              <a:ext uri="{FF2B5EF4-FFF2-40B4-BE49-F238E27FC236}">
                <a16:creationId xmlns:a16="http://schemas.microsoft.com/office/drawing/2014/main" id="{78DCFA00-6D2E-3DC4-487C-A63ADA3D52A3}"/>
              </a:ext>
            </a:extLst>
          </p:cNvPr>
          <p:cNvPicPr>
            <a:picLocks noChangeAspect="1"/>
          </p:cNvPicPr>
          <p:nvPr/>
        </p:nvPicPr>
        <p:blipFill>
          <a:blip r:embed="rId2"/>
          <a:stretch>
            <a:fillRect/>
          </a:stretch>
        </p:blipFill>
        <p:spPr>
          <a:xfrm>
            <a:off x="4648200" y="2336214"/>
            <a:ext cx="4038600" cy="2517014"/>
          </a:xfrm>
          <a:prstGeom prst="rect">
            <a:avLst/>
          </a:prstGeom>
          <a:noFill/>
        </p:spPr>
      </p:pic>
    </p:spTree>
    <p:extLst>
      <p:ext uri="{BB962C8B-B14F-4D97-AF65-F5344CB8AC3E}">
        <p14:creationId xmlns:p14="http://schemas.microsoft.com/office/powerpoint/2010/main" val="1487371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416594"/>
          </a:xfrm>
          <a:prstGeom prst="rect">
            <a:avLst/>
          </a:prstGeom>
          <a:noFill/>
        </p:spPr>
        <p:txBody>
          <a:bodyPr wrap="square">
            <a:spAutoFit/>
          </a:bodyPr>
          <a:lstStyle/>
          <a:p>
            <a:r>
              <a:rPr lang="en-GB" sz="2800" dirty="0"/>
              <a:t>Working independently answer the following question by selecting </a:t>
            </a:r>
            <a:r>
              <a:rPr lang="en-GB" sz="2800" b="1" dirty="0"/>
              <a:t>A or B</a:t>
            </a:r>
          </a:p>
          <a:p>
            <a:endParaRPr lang="en-GB" sz="2800" b="1" dirty="0"/>
          </a:p>
          <a:p>
            <a:endParaRPr lang="en-GB" sz="2400" dirty="0"/>
          </a:p>
          <a:p>
            <a:r>
              <a:rPr lang="en-GB" sz="2400" dirty="0"/>
              <a:t>Public health aims to provide ___________________ with the right to be healthy and live in conditions that support health. </a:t>
            </a:r>
          </a:p>
          <a:p>
            <a:endParaRPr lang="en-GB" sz="2400" dirty="0"/>
          </a:p>
          <a:p>
            <a:pPr algn="ctr"/>
            <a:r>
              <a:rPr lang="en-GB" sz="2800" b="1" dirty="0"/>
              <a:t>Feedback your findings to the whole class</a:t>
            </a:r>
          </a:p>
          <a:p>
            <a:endParaRPr lang="en-GB" sz="2100" dirty="0">
              <a:solidFill>
                <a:schemeClr val="accent3"/>
              </a:solidFill>
            </a:endParaRPr>
          </a:p>
        </p:txBody>
      </p:sp>
      <p:sp>
        <p:nvSpPr>
          <p:cNvPr id="5" name="Rectangle 4">
            <a:extLst>
              <a:ext uri="{FF2B5EF4-FFF2-40B4-BE49-F238E27FC236}">
                <a16:creationId xmlns:a16="http://schemas.microsoft.com/office/drawing/2014/main" id="{341522DA-D63E-4CB8-BBFF-4BFC2CD07D86}"/>
              </a:ext>
            </a:extLst>
          </p:cNvPr>
          <p:cNvSpPr/>
          <p:nvPr/>
        </p:nvSpPr>
        <p:spPr>
          <a:xfrm>
            <a:off x="1447167" y="2492896"/>
            <a:ext cx="3041730" cy="461665"/>
          </a:xfrm>
          <a:prstGeom prst="rect">
            <a:avLst/>
          </a:prstGeom>
        </p:spPr>
        <p:txBody>
          <a:bodyPr wrap="none">
            <a:spAutoFit/>
          </a:bodyPr>
          <a:lstStyle/>
          <a:p>
            <a:r>
              <a:rPr lang="en-US" sz="2400" b="1" dirty="0">
                <a:effectLst/>
              </a:rPr>
              <a:t>A. groups of people</a:t>
            </a:r>
          </a:p>
        </p:txBody>
      </p:sp>
      <p:sp>
        <p:nvSpPr>
          <p:cNvPr id="7" name="Rectangle 6">
            <a:extLst>
              <a:ext uri="{FF2B5EF4-FFF2-40B4-BE49-F238E27FC236}">
                <a16:creationId xmlns:a16="http://schemas.microsoft.com/office/drawing/2014/main" id="{56C001A2-F40A-4058-BEFA-31D3607B0713}"/>
              </a:ext>
            </a:extLst>
          </p:cNvPr>
          <p:cNvSpPr/>
          <p:nvPr/>
        </p:nvSpPr>
        <p:spPr>
          <a:xfrm>
            <a:off x="5189450" y="2492896"/>
            <a:ext cx="2207656" cy="461665"/>
          </a:xfrm>
          <a:prstGeom prst="rect">
            <a:avLst/>
          </a:prstGeom>
        </p:spPr>
        <p:txBody>
          <a:bodyPr wrap="none">
            <a:spAutoFit/>
          </a:bodyPr>
          <a:lstStyle/>
          <a:p>
            <a:r>
              <a:rPr lang="en-US" sz="2400" b="1" dirty="0">
                <a:effectLst/>
              </a:rPr>
              <a:t>B. individuals </a:t>
            </a:r>
          </a:p>
        </p:txBody>
      </p:sp>
    </p:spTree>
    <p:extLst>
      <p:ext uri="{BB962C8B-B14F-4D97-AF65-F5344CB8AC3E}">
        <p14:creationId xmlns:p14="http://schemas.microsoft.com/office/powerpoint/2010/main" val="4064827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anchor="ctr">
            <a:normAutofit/>
            <a:scene3d>
              <a:camera prst="perspectiveHeroicExtremeLeftFacing"/>
              <a:lightRig rig="threePt" dir="t"/>
            </a:scene3d>
          </a:bodyPr>
          <a:lstStyle/>
          <a:p>
            <a:pPr>
              <a:lnSpc>
                <a:spcPct val="90000"/>
              </a:lnSpc>
            </a:pPr>
            <a:r>
              <a:rPr lang="en-GB" sz="3700" b="1" i="1">
                <a:effectLst>
                  <a:reflection blurRad="6350" stA="55000" endA="300" endPos="45500" dir="5400000" sy="-100000" algn="bl" rotWithShape="0"/>
                </a:effectLst>
              </a:rPr>
              <a:t>How is public health different from clinical medicine..?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19872" y="1700808"/>
            <a:ext cx="3259972" cy="3989040"/>
          </a:xfrm>
          <a:prstGeom prst="rect">
            <a:avLst/>
          </a:prstGeom>
          <a:noFill/>
        </p:spPr>
      </p:pic>
    </p:spTree>
    <p:extLst>
      <p:ext uri="{BB962C8B-B14F-4D97-AF65-F5344CB8AC3E}">
        <p14:creationId xmlns:p14="http://schemas.microsoft.com/office/powerpoint/2010/main" val="366575546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457200" y="274638"/>
            <a:ext cx="8229600" cy="1143000"/>
          </a:xfrm>
        </p:spPr>
        <p:txBody>
          <a:bodyPr anchor="ctr">
            <a:normAutofit/>
          </a:bodyPr>
          <a:lstStyle/>
          <a:p>
            <a:r>
              <a:rPr lang="en-GB" b="1"/>
              <a:t>Difference between PH &amp; CM</a:t>
            </a:r>
          </a:p>
        </p:txBody>
      </p:sp>
      <p:sp>
        <p:nvSpPr>
          <p:cNvPr id="3" name="Content Placeholder 2">
            <a:extLst>
              <a:ext uri="{FF2B5EF4-FFF2-40B4-BE49-F238E27FC236}">
                <a16:creationId xmlns:a16="http://schemas.microsoft.com/office/drawing/2014/main" id="{C362B29F-3826-8687-B6AC-B9B9157BC970}"/>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1800"/>
              <a:t>Public health is the science of protecting and improving the health of people and their communities. </a:t>
            </a:r>
          </a:p>
          <a:p>
            <a:pPr>
              <a:lnSpc>
                <a:spcPct val="90000"/>
              </a:lnSpc>
              <a:buFont typeface="Wingdings" panose="05000000000000000000" pitchFamily="2" charset="2"/>
              <a:buChar char="§"/>
            </a:pPr>
            <a:r>
              <a:rPr lang="en-GB" sz="1800"/>
              <a:t>While Clinical medicine is the branch of medicine that deals with the diagnosis and treatment of disease in individual patients.</a:t>
            </a:r>
          </a:p>
          <a:p>
            <a:pPr>
              <a:lnSpc>
                <a:spcPct val="90000"/>
              </a:lnSpc>
              <a:buFont typeface="Wingdings" panose="05000000000000000000" pitchFamily="2" charset="2"/>
              <a:buChar char="§"/>
            </a:pPr>
            <a:r>
              <a:rPr lang="en-GB" sz="1800"/>
              <a:t>Both are concerned with human health. </a:t>
            </a:r>
          </a:p>
          <a:p>
            <a:pPr>
              <a:lnSpc>
                <a:spcPct val="90000"/>
              </a:lnSpc>
              <a:buFont typeface="Wingdings" panose="05000000000000000000" pitchFamily="2" charset="2"/>
              <a:buChar char="§"/>
            </a:pPr>
            <a:r>
              <a:rPr lang="en-GB" sz="1800"/>
              <a:t>But they approach it from different perspectives.</a:t>
            </a:r>
          </a:p>
          <a:p>
            <a:pPr marL="0" indent="0">
              <a:lnSpc>
                <a:spcPct val="90000"/>
              </a:lnSpc>
              <a:buNone/>
            </a:pPr>
            <a:r>
              <a:rPr lang="en-GB" sz="1800"/>
              <a:t>                                                                (CDC, 2022)</a:t>
            </a:r>
          </a:p>
        </p:txBody>
      </p:sp>
      <p:pic>
        <p:nvPicPr>
          <p:cNvPr id="4" name="Picture 3">
            <a:extLst>
              <a:ext uri="{FF2B5EF4-FFF2-40B4-BE49-F238E27FC236}">
                <a16:creationId xmlns:a16="http://schemas.microsoft.com/office/drawing/2014/main" id="{2A982B11-90D7-9F8F-B109-55D4CB43C7B2}"/>
              </a:ext>
            </a:extLst>
          </p:cNvPr>
          <p:cNvPicPr>
            <a:picLocks noChangeAspect="1"/>
          </p:cNvPicPr>
          <p:nvPr/>
        </p:nvPicPr>
        <p:blipFill>
          <a:blip r:embed="rId2"/>
          <a:stretch>
            <a:fillRect/>
          </a:stretch>
        </p:blipFill>
        <p:spPr>
          <a:xfrm>
            <a:off x="4648200" y="2221300"/>
            <a:ext cx="4038600" cy="2746841"/>
          </a:xfrm>
          <a:prstGeom prst="rect">
            <a:avLst/>
          </a:prstGeom>
          <a:noFill/>
        </p:spPr>
      </p:pic>
    </p:spTree>
    <p:extLst>
      <p:ext uri="{BB962C8B-B14F-4D97-AF65-F5344CB8AC3E}">
        <p14:creationId xmlns:p14="http://schemas.microsoft.com/office/powerpoint/2010/main" val="5760684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83E0-293C-B949-BB81-B1BA4FF2B728}"/>
              </a:ext>
            </a:extLst>
          </p:cNvPr>
          <p:cNvSpPr>
            <a:spLocks noGrp="1"/>
          </p:cNvSpPr>
          <p:nvPr>
            <p:ph type="title"/>
          </p:nvPr>
        </p:nvSpPr>
        <p:spPr>
          <a:xfrm>
            <a:off x="179512" y="274638"/>
            <a:ext cx="8507288" cy="418058"/>
          </a:xfrm>
        </p:spPr>
        <p:txBody>
          <a:bodyPr anchor="ctr">
            <a:normAutofit fontScale="90000"/>
          </a:bodyPr>
          <a:lstStyle/>
          <a:p>
            <a:pPr>
              <a:lnSpc>
                <a:spcPct val="90000"/>
              </a:lnSpc>
            </a:pPr>
            <a:r>
              <a:rPr lang="en-GB" sz="3200" b="1" dirty="0"/>
              <a:t>Examples: Difference between PH &amp; CM</a:t>
            </a:r>
            <a:endParaRPr lang="en-GB" sz="3200" dirty="0"/>
          </a:p>
        </p:txBody>
      </p:sp>
      <p:sp>
        <p:nvSpPr>
          <p:cNvPr id="3" name="Content Placeholder 2">
            <a:extLst>
              <a:ext uri="{FF2B5EF4-FFF2-40B4-BE49-F238E27FC236}">
                <a16:creationId xmlns:a16="http://schemas.microsoft.com/office/drawing/2014/main" id="{246F4277-A85F-1040-CA04-71C79A01B617}"/>
              </a:ext>
            </a:extLst>
          </p:cNvPr>
          <p:cNvSpPr>
            <a:spLocks noGrp="1"/>
          </p:cNvSpPr>
          <p:nvPr>
            <p:ph sz="half" idx="1"/>
          </p:nvPr>
        </p:nvSpPr>
        <p:spPr>
          <a:xfrm>
            <a:off x="179512" y="908720"/>
            <a:ext cx="5904656" cy="4680521"/>
          </a:xfrm>
        </p:spPr>
        <p:txBody>
          <a:bodyPr>
            <a:noAutofit/>
          </a:bodyPr>
          <a:lstStyle/>
          <a:p>
            <a:pPr>
              <a:lnSpc>
                <a:spcPct val="90000"/>
              </a:lnSpc>
              <a:buFont typeface="Wingdings" panose="05000000000000000000" pitchFamily="2" charset="2"/>
              <a:buChar char="§"/>
            </a:pPr>
            <a:r>
              <a:rPr lang="en-GB" sz="1800" dirty="0"/>
              <a:t>For example, public health professionals (PHP) try to prevent </a:t>
            </a:r>
            <a:r>
              <a:rPr lang="en-GB" sz="1800" b="1" dirty="0"/>
              <a:t>influenza</a:t>
            </a:r>
            <a:r>
              <a:rPr lang="en-GB" sz="1800" dirty="0"/>
              <a:t> infections by promoting hand washing and flu vaccines.</a:t>
            </a:r>
          </a:p>
          <a:p>
            <a:pPr>
              <a:lnSpc>
                <a:spcPct val="90000"/>
              </a:lnSpc>
              <a:buFont typeface="Wingdings" panose="05000000000000000000" pitchFamily="2" charset="2"/>
              <a:buChar char="§"/>
            </a:pPr>
            <a:endParaRPr lang="en-GB" sz="1800" b="0" i="0" dirty="0">
              <a:effectLst/>
            </a:endParaRPr>
          </a:p>
          <a:p>
            <a:pPr>
              <a:lnSpc>
                <a:spcPct val="90000"/>
              </a:lnSpc>
              <a:buFont typeface="Wingdings" panose="05000000000000000000" pitchFamily="2" charset="2"/>
              <a:buChar char="§"/>
            </a:pPr>
            <a:r>
              <a:rPr lang="en-GB" sz="1800" dirty="0"/>
              <a:t>I</a:t>
            </a:r>
            <a:r>
              <a:rPr lang="en-GB" sz="1800" b="0" i="0" dirty="0">
                <a:effectLst/>
              </a:rPr>
              <a:t>nstead of treating a </a:t>
            </a:r>
            <a:r>
              <a:rPr lang="en-GB" sz="1800" b="1" i="0" dirty="0">
                <a:effectLst/>
              </a:rPr>
              <a:t>gunshot</a:t>
            </a:r>
            <a:r>
              <a:rPr lang="en-GB" sz="1800" b="0" i="0" dirty="0">
                <a:effectLst/>
              </a:rPr>
              <a:t> wound, PHP work to identify the causes of gun violence and develop interventions.</a:t>
            </a:r>
          </a:p>
          <a:p>
            <a:pPr marL="0" indent="0">
              <a:lnSpc>
                <a:spcPct val="90000"/>
              </a:lnSpc>
              <a:buNone/>
            </a:pPr>
            <a:r>
              <a:rPr lang="en-GB" sz="1800" b="0" i="0" dirty="0">
                <a:effectLst/>
              </a:rPr>
              <a:t> </a:t>
            </a:r>
          </a:p>
          <a:p>
            <a:pPr>
              <a:lnSpc>
                <a:spcPct val="90000"/>
              </a:lnSpc>
              <a:buFont typeface="Wingdings" panose="05000000000000000000" pitchFamily="2" charset="2"/>
              <a:buChar char="§"/>
            </a:pPr>
            <a:r>
              <a:rPr lang="en-GB" sz="1800" b="0" i="0" dirty="0">
                <a:effectLst/>
              </a:rPr>
              <a:t>Instead of treating premature or </a:t>
            </a:r>
            <a:r>
              <a:rPr lang="en-GB" sz="1800" b="1" i="0" dirty="0">
                <a:effectLst/>
              </a:rPr>
              <a:t>low birth-weight babies</a:t>
            </a:r>
            <a:r>
              <a:rPr lang="en-GB" sz="1800" b="0" i="0" dirty="0">
                <a:effectLst/>
              </a:rPr>
              <a:t>, PHP investigate the factors </a:t>
            </a:r>
            <a:r>
              <a:rPr lang="en-GB" sz="1800" dirty="0"/>
              <a:t>causing it </a:t>
            </a:r>
            <a:r>
              <a:rPr lang="en-GB" sz="1800" b="0" i="0" dirty="0">
                <a:effectLst/>
              </a:rPr>
              <a:t>and  develop programs to keep babies healthy.</a:t>
            </a:r>
          </a:p>
          <a:p>
            <a:pPr>
              <a:lnSpc>
                <a:spcPct val="90000"/>
              </a:lnSpc>
              <a:buFont typeface="Wingdings" panose="05000000000000000000" pitchFamily="2" charset="2"/>
              <a:buChar char="§"/>
            </a:pPr>
            <a:endParaRPr lang="en-GB" sz="1800" b="0" i="0" dirty="0">
              <a:effectLst/>
            </a:endParaRPr>
          </a:p>
          <a:p>
            <a:pPr>
              <a:lnSpc>
                <a:spcPct val="90000"/>
              </a:lnSpc>
              <a:buFont typeface="Wingdings" panose="05000000000000000000" pitchFamily="2" charset="2"/>
              <a:buChar char="§"/>
            </a:pPr>
            <a:r>
              <a:rPr lang="en-GB" sz="1800" b="0" i="0" dirty="0">
                <a:effectLst/>
              </a:rPr>
              <a:t>Instead of prescribing medication for </a:t>
            </a:r>
            <a:r>
              <a:rPr lang="en-GB" sz="1800" b="1" i="0" dirty="0">
                <a:effectLst/>
              </a:rPr>
              <a:t>high blood pressure, </a:t>
            </a:r>
            <a:r>
              <a:rPr lang="en-GB" sz="1800" b="0" i="0" dirty="0">
                <a:effectLst/>
              </a:rPr>
              <a:t>PHP examine the links among obesity, diabetes and heart disease and they use the data to influence policy aimed at reducing all three conditions. (healthy life style)</a:t>
            </a:r>
          </a:p>
          <a:p>
            <a:pPr>
              <a:lnSpc>
                <a:spcPct val="90000"/>
              </a:lnSpc>
              <a:buFont typeface="Wingdings" panose="05000000000000000000" pitchFamily="2" charset="2"/>
              <a:buChar char="§"/>
            </a:pPr>
            <a:endParaRPr lang="en-GB" sz="1800" dirty="0"/>
          </a:p>
        </p:txBody>
      </p:sp>
      <p:pic>
        <p:nvPicPr>
          <p:cNvPr id="4" name="Picture 3">
            <a:extLst>
              <a:ext uri="{FF2B5EF4-FFF2-40B4-BE49-F238E27FC236}">
                <a16:creationId xmlns:a16="http://schemas.microsoft.com/office/drawing/2014/main" id="{9C2D3108-0633-17B4-6D1F-BAEAA564CDD1}"/>
              </a:ext>
            </a:extLst>
          </p:cNvPr>
          <p:cNvPicPr>
            <a:picLocks noChangeAspect="1"/>
          </p:cNvPicPr>
          <p:nvPr/>
        </p:nvPicPr>
        <p:blipFill>
          <a:blip r:embed="rId2"/>
          <a:stretch>
            <a:fillRect/>
          </a:stretch>
        </p:blipFill>
        <p:spPr>
          <a:xfrm>
            <a:off x="5868144" y="2636912"/>
            <a:ext cx="3214643" cy="1800200"/>
          </a:xfrm>
          <a:prstGeom prst="rect">
            <a:avLst/>
          </a:prstGeom>
          <a:noFill/>
        </p:spPr>
      </p:pic>
    </p:spTree>
    <p:extLst>
      <p:ext uri="{BB962C8B-B14F-4D97-AF65-F5344CB8AC3E}">
        <p14:creationId xmlns:p14="http://schemas.microsoft.com/office/powerpoint/2010/main" val="21648843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3DDB-A010-DC76-24E8-2D17E5289FEC}"/>
              </a:ext>
            </a:extLst>
          </p:cNvPr>
          <p:cNvSpPr>
            <a:spLocks noGrp="1"/>
          </p:cNvSpPr>
          <p:nvPr>
            <p:ph type="title"/>
          </p:nvPr>
        </p:nvSpPr>
        <p:spPr>
          <a:xfrm>
            <a:off x="457200" y="260648"/>
            <a:ext cx="8229600" cy="1156990"/>
          </a:xfrm>
        </p:spPr>
        <p:txBody>
          <a:bodyPr>
            <a:normAutofit fontScale="90000"/>
          </a:bodyPr>
          <a:lstStyle/>
          <a:p>
            <a:r>
              <a:rPr lang="en-GB" b="1" dirty="0"/>
              <a:t>Public Health Model vs</a:t>
            </a:r>
            <a:r>
              <a:rPr lang="en-GB" dirty="0"/>
              <a:t> </a:t>
            </a:r>
            <a:r>
              <a:rPr lang="en-GB" b="1" dirty="0">
                <a:effectLst/>
                <a:latin typeface="+mj-lt"/>
                <a:ea typeface="Times New Roman" panose="02020603050405020304" pitchFamily="18" charset="0"/>
                <a:cs typeface="Times New Roman" panose="02020603050405020304" pitchFamily="18" charset="0"/>
              </a:rPr>
              <a:t>Medical Model</a:t>
            </a:r>
            <a:r>
              <a:rPr lang="en-GB" dirty="0"/>
              <a:t> </a:t>
            </a:r>
          </a:p>
        </p:txBody>
      </p:sp>
      <p:sp>
        <p:nvSpPr>
          <p:cNvPr id="3" name="Content Placeholder 2">
            <a:extLst>
              <a:ext uri="{FF2B5EF4-FFF2-40B4-BE49-F238E27FC236}">
                <a16:creationId xmlns:a16="http://schemas.microsoft.com/office/drawing/2014/main" id="{47C2132F-DBAD-EDA0-954D-89B6F18966BA}"/>
              </a:ext>
            </a:extLst>
          </p:cNvPr>
          <p:cNvSpPr>
            <a:spLocks noGrp="1"/>
          </p:cNvSpPr>
          <p:nvPr>
            <p:ph idx="1"/>
          </p:nvPr>
        </p:nvSpPr>
        <p:spPr>
          <a:xfrm>
            <a:off x="457200" y="1600201"/>
            <a:ext cx="8229600" cy="3917032"/>
          </a:xfrm>
        </p:spPr>
        <p:txBody>
          <a:bodyPr/>
          <a:lstStyle/>
          <a:p>
            <a:pPr marL="0" indent="0">
              <a:buNone/>
            </a:pPr>
            <a:r>
              <a:rPr lang="en-GB" sz="2400" b="1" dirty="0">
                <a:solidFill>
                  <a:srgbClr val="3B3835"/>
                </a:solidFill>
                <a:effectLst/>
                <a:latin typeface="+mj-lt"/>
                <a:ea typeface="Times New Roman" panose="02020603050405020304" pitchFamily="18" charset="0"/>
                <a:cs typeface="Times New Roman" panose="02020603050405020304" pitchFamily="18" charset="0"/>
              </a:rPr>
              <a:t>Public Health Model                                                    </a:t>
            </a:r>
            <a:endParaRPr lang="en-GB" sz="2400" dirty="0">
              <a:solidFill>
                <a:srgbClr val="3B3835"/>
              </a:solidFill>
              <a:latin typeface="+mj-lt"/>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Population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Disease Prevention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Health Promotion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Interventions-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r>
              <a:rPr lang="en-GB" sz="2000" dirty="0">
                <a:effectLst/>
                <a:ea typeface="Times New Roman" panose="02020603050405020304" pitchFamily="18" charset="0"/>
                <a:cs typeface="Times New Roman" panose="02020603050405020304" pitchFamily="18" charset="0"/>
              </a:rPr>
              <a:t>Environment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r>
              <a:rPr lang="en-GB" sz="2000" dirty="0">
                <a:effectLst/>
                <a:ea typeface="Times New Roman" panose="02020603050405020304" pitchFamily="18" charset="0"/>
                <a:cs typeface="Times New Roman" panose="02020603050405020304" pitchFamily="18" charset="0"/>
              </a:rPr>
              <a:t>Human behaviour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Public (Some private) </a:t>
            </a:r>
            <a:endParaRPr lang="en-GB" sz="2400" dirty="0"/>
          </a:p>
        </p:txBody>
      </p:sp>
      <p:sp>
        <p:nvSpPr>
          <p:cNvPr id="5" name="TextBox 4">
            <a:extLst>
              <a:ext uri="{FF2B5EF4-FFF2-40B4-BE49-F238E27FC236}">
                <a16:creationId xmlns:a16="http://schemas.microsoft.com/office/drawing/2014/main" id="{E3EB346A-1A8C-387D-31EE-941504BDFB00}"/>
              </a:ext>
            </a:extLst>
          </p:cNvPr>
          <p:cNvSpPr txBox="1"/>
          <p:nvPr/>
        </p:nvSpPr>
        <p:spPr>
          <a:xfrm>
            <a:off x="5364088" y="1995339"/>
            <a:ext cx="3384376" cy="2308324"/>
          </a:xfrm>
          <a:prstGeom prst="rect">
            <a:avLst/>
          </a:prstGeom>
          <a:noFill/>
        </p:spPr>
        <p:txBody>
          <a:bodyPr wrap="square">
            <a:spAutoFit/>
          </a:bodyPr>
          <a:lstStyle/>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Individual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Diagnosis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Treatment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Intervention-  </a:t>
            </a:r>
          </a:p>
          <a:p>
            <a:pPr marL="342900" indent="-342900">
              <a:buFont typeface="Arial" panose="020B0604020202020204" pitchFamily="34" charset="0"/>
              <a:buChar char="•"/>
            </a:pPr>
            <a:r>
              <a:rPr lang="en-GB" sz="2000" dirty="0">
                <a:effectLst/>
                <a:ea typeface="Times New Roman" panose="02020603050405020304" pitchFamily="18" charset="0"/>
                <a:cs typeface="Times New Roman" panose="02020603050405020304" pitchFamily="18" charset="0"/>
              </a:rPr>
              <a:t>Medical care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Private (Some public)</a:t>
            </a:r>
            <a:endParaRPr lang="en-GB" sz="2400" dirty="0">
              <a:effectLst/>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1F3A0A7-890E-2005-58FE-45582055C529}"/>
              </a:ext>
            </a:extLst>
          </p:cNvPr>
          <p:cNvSpPr txBox="1"/>
          <p:nvPr/>
        </p:nvSpPr>
        <p:spPr>
          <a:xfrm>
            <a:off x="5364088" y="1591842"/>
            <a:ext cx="2401416" cy="461665"/>
          </a:xfrm>
          <a:prstGeom prst="rect">
            <a:avLst/>
          </a:prstGeom>
          <a:noFill/>
        </p:spPr>
        <p:txBody>
          <a:bodyPr wrap="square">
            <a:spAutoFit/>
          </a:bodyPr>
          <a:lstStyle/>
          <a:p>
            <a:r>
              <a:rPr lang="en-GB" sz="2400" b="1" dirty="0">
                <a:solidFill>
                  <a:srgbClr val="3B3835"/>
                </a:solidFill>
                <a:effectLst/>
                <a:latin typeface="+mj-lt"/>
                <a:ea typeface="Times New Roman" panose="02020603050405020304" pitchFamily="18" charset="0"/>
                <a:cs typeface="Times New Roman" panose="02020603050405020304" pitchFamily="18" charset="0"/>
              </a:rPr>
              <a:t>Medical Model</a:t>
            </a:r>
          </a:p>
        </p:txBody>
      </p:sp>
    </p:spTree>
    <p:extLst>
      <p:ext uri="{BB962C8B-B14F-4D97-AF65-F5344CB8AC3E}">
        <p14:creationId xmlns:p14="http://schemas.microsoft.com/office/powerpoint/2010/main" val="688066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000821"/>
          </a:xfrm>
          <a:prstGeom prst="rect">
            <a:avLst/>
          </a:prstGeom>
          <a:noFill/>
        </p:spPr>
        <p:txBody>
          <a:bodyPr wrap="square">
            <a:spAutoFit/>
          </a:bodyPr>
          <a:lstStyle/>
          <a:p>
            <a:r>
              <a:rPr lang="en-GB" sz="2800" dirty="0"/>
              <a:t>Working independently research the term</a:t>
            </a:r>
          </a:p>
          <a:p>
            <a:r>
              <a:rPr lang="en-GB" sz="2800" b="1" dirty="0"/>
              <a:t>			holistic</a:t>
            </a:r>
          </a:p>
          <a:p>
            <a:endParaRPr lang="en-GB" sz="2800" dirty="0"/>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531843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DB868-06FA-F5BA-8987-12C22A74EDD4}"/>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dirty="0"/>
              <a:t>Holistic means</a:t>
            </a:r>
          </a:p>
        </p:txBody>
      </p:sp>
      <p:sp>
        <p:nvSpPr>
          <p:cNvPr id="4" name="TextBox 3">
            <a:extLst>
              <a:ext uri="{FF2B5EF4-FFF2-40B4-BE49-F238E27FC236}">
                <a16:creationId xmlns:a16="http://schemas.microsoft.com/office/drawing/2014/main" id="{C28EF4CB-A738-8280-1BDF-FCC17B4A28B9}"/>
              </a:ext>
            </a:extLst>
          </p:cNvPr>
          <p:cNvSpPr txBox="1"/>
          <p:nvPr/>
        </p:nvSpPr>
        <p:spPr>
          <a:xfrm>
            <a:off x="457200" y="1600201"/>
            <a:ext cx="40386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dirty="0"/>
              <a:t>It encourages individuals to recognize the whole person: physical, mental, emotional, social, intellectual, and spiritual </a:t>
            </a:r>
          </a:p>
        </p:txBody>
      </p:sp>
      <p:pic>
        <p:nvPicPr>
          <p:cNvPr id="3" name="Picture 2">
            <a:extLst>
              <a:ext uri="{FF2B5EF4-FFF2-40B4-BE49-F238E27FC236}">
                <a16:creationId xmlns:a16="http://schemas.microsoft.com/office/drawing/2014/main" id="{F5DAAE27-388D-1344-0029-34B51419B89C}"/>
              </a:ext>
            </a:extLst>
          </p:cNvPr>
          <p:cNvPicPr>
            <a:picLocks noChangeAspect="1"/>
          </p:cNvPicPr>
          <p:nvPr/>
        </p:nvPicPr>
        <p:blipFill rotWithShape="1">
          <a:blip r:embed="rId2"/>
          <a:srcRect l="17364" r="27169" b="-2"/>
          <a:stretch/>
        </p:blipFill>
        <p:spPr>
          <a:xfrm>
            <a:off x="4648200" y="1600201"/>
            <a:ext cx="4038600" cy="3989040"/>
          </a:xfrm>
          <a:prstGeom prst="rect">
            <a:avLst/>
          </a:prstGeom>
          <a:noFill/>
        </p:spPr>
      </p:pic>
    </p:spTree>
    <p:extLst>
      <p:ext uri="{BB962C8B-B14F-4D97-AF65-F5344CB8AC3E}">
        <p14:creationId xmlns:p14="http://schemas.microsoft.com/office/powerpoint/2010/main" val="323095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000821"/>
          </a:xfrm>
          <a:prstGeom prst="rect">
            <a:avLst/>
          </a:prstGeom>
          <a:noFill/>
        </p:spPr>
        <p:txBody>
          <a:bodyPr wrap="square">
            <a:spAutoFit/>
          </a:bodyPr>
          <a:lstStyle/>
          <a:p>
            <a:r>
              <a:rPr lang="en-GB" sz="2800" dirty="0"/>
              <a:t>Working independently research the term</a:t>
            </a:r>
          </a:p>
          <a:p>
            <a:r>
              <a:rPr lang="en-GB" sz="2800" b="1" dirty="0"/>
              <a:t>		upstream factors</a:t>
            </a:r>
          </a:p>
          <a:p>
            <a:endParaRPr lang="en-GB" sz="2800" b="1" dirty="0"/>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846204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ED48744-A036-AFE9-74CF-6791B874FD7F}"/>
              </a:ext>
            </a:extLst>
          </p:cNvPr>
          <p:cNvSpPr txBox="1"/>
          <p:nvPr/>
        </p:nvSpPr>
        <p:spPr>
          <a:xfrm>
            <a:off x="457200" y="274638"/>
            <a:ext cx="8229600" cy="1714202"/>
          </a:xfrm>
          <a:prstGeom prst="rect">
            <a:avLst/>
          </a:prstGeom>
        </p:spPr>
        <p:txBody>
          <a:bodyPr vert="horz" lIns="91440" tIns="45720" rIns="91440" bIns="45720" rtlCol="0" anchor="ctr">
            <a:normAutofit/>
          </a:bodyPr>
          <a:lstStyle/>
          <a:p>
            <a:pPr marL="0" marR="0" lvl="0" indent="0" algn="ctr" fontAlgn="auto">
              <a:lnSpc>
                <a:spcPct val="90000"/>
              </a:lnSpc>
              <a:spcBef>
                <a:spcPct val="0"/>
              </a:spcBef>
              <a:spcAft>
                <a:spcPts val="600"/>
              </a:spcAft>
              <a:buClrTx/>
              <a:buSzTx/>
              <a:tabLst/>
              <a:defRPr/>
            </a:pPr>
            <a:r>
              <a:rPr lang="en-GB" sz="2000" b="1" i="0" dirty="0">
                <a:effectLst/>
                <a:latin typeface="+mj-lt"/>
                <a:ea typeface="+mj-ea"/>
                <a:cs typeface="+mj-cs"/>
              </a:rPr>
              <a:t>Upstream factors </a:t>
            </a:r>
            <a:r>
              <a:rPr lang="en-GB" sz="2000" b="0" i="0" dirty="0">
                <a:effectLst/>
                <a:latin typeface="+mj-lt"/>
                <a:ea typeface="+mj-ea"/>
                <a:cs typeface="+mj-cs"/>
              </a:rPr>
              <a:t>are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p>
        </p:txBody>
      </p:sp>
      <p:pic>
        <p:nvPicPr>
          <p:cNvPr id="3" name="Picture 2">
            <a:extLst>
              <a:ext uri="{FF2B5EF4-FFF2-40B4-BE49-F238E27FC236}">
                <a16:creationId xmlns:a16="http://schemas.microsoft.com/office/drawing/2014/main" id="{90A437F7-8C98-3FD8-11ED-0CF1E88A03EA}"/>
              </a:ext>
            </a:extLst>
          </p:cNvPr>
          <p:cNvPicPr>
            <a:picLocks noChangeAspect="1"/>
          </p:cNvPicPr>
          <p:nvPr/>
        </p:nvPicPr>
        <p:blipFill>
          <a:blip r:embed="rId2"/>
          <a:stretch>
            <a:fillRect/>
          </a:stretch>
        </p:blipFill>
        <p:spPr>
          <a:xfrm>
            <a:off x="1671197" y="2358085"/>
            <a:ext cx="5801606" cy="3248899"/>
          </a:xfrm>
          <a:prstGeom prst="rect">
            <a:avLst/>
          </a:prstGeom>
          <a:noFill/>
        </p:spPr>
      </p:pic>
    </p:spTree>
    <p:extLst>
      <p:ext uri="{BB962C8B-B14F-4D97-AF65-F5344CB8AC3E}">
        <p14:creationId xmlns:p14="http://schemas.microsoft.com/office/powerpoint/2010/main" val="1663092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1628800"/>
            <a:ext cx="8229600" cy="1252728"/>
          </a:xfrm>
        </p:spPr>
        <p:txBody>
          <a:bodyPr>
            <a:noAutofit/>
            <a:scene3d>
              <a:camera prst="perspectiveHeroicExtremeLeftFacing"/>
              <a:lightRig rig="threePt" dir="t"/>
            </a:scene3d>
          </a:bodyPr>
          <a:lstStyle/>
          <a:p>
            <a:pPr algn="l"/>
            <a:r>
              <a:rPr lang="en-GB" sz="5400" i="1" dirty="0">
                <a:solidFill>
                  <a:srgbClr val="FFFF00"/>
                </a:solidFill>
                <a:effectLst>
                  <a:reflection blurRad="6350" stA="55000" endA="300" endPos="45500" dir="5400000" sy="-100000" algn="bl" rotWithShape="0"/>
                </a:effectLst>
              </a:rPr>
              <a:t> </a:t>
            </a:r>
            <a:r>
              <a:rPr lang="en-GB" b="1" i="1" dirty="0">
                <a:effectLst>
                  <a:reflection blurRad="6350" stA="55000" endA="300" endPos="45500" dir="5400000" sy="-100000" algn="bl" rotWithShape="0"/>
                </a:effectLst>
              </a:rPr>
              <a:t>How does public health work?</a:t>
            </a:r>
          </a:p>
        </p:txBody>
      </p:sp>
      <p:pic>
        <p:nvPicPr>
          <p:cNvPr id="4" name="Picture 3">
            <a:extLst>
              <a:ext uri="{FF2B5EF4-FFF2-40B4-BE49-F238E27FC236}">
                <a16:creationId xmlns:a16="http://schemas.microsoft.com/office/drawing/2014/main" id="{D4BA7F1C-6586-4B05-848C-70B95F24E5FB}"/>
              </a:ext>
            </a:extLst>
          </p:cNvPr>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40234" y="3789040"/>
            <a:ext cx="1903766" cy="1872208"/>
          </a:xfrm>
          <a:prstGeom prst="rect">
            <a:avLst/>
          </a:prstGeom>
        </p:spPr>
      </p:pic>
    </p:spTree>
    <p:extLst>
      <p:ext uri="{BB962C8B-B14F-4D97-AF65-F5344CB8AC3E}">
        <p14:creationId xmlns:p14="http://schemas.microsoft.com/office/powerpoint/2010/main" val="214924762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fontScale="90000"/>
          </a:bodyPr>
          <a:lstStyle/>
          <a:p>
            <a:pPr algn="l"/>
            <a:r>
              <a:rPr lang="en-GB" b="1" dirty="0">
                <a:solidFill>
                  <a:schemeClr val="tx1"/>
                </a:solidFill>
              </a:rPr>
              <a:t>The world federation of public health association …</a:t>
            </a:r>
          </a:p>
        </p:txBody>
      </p:sp>
      <p:sp>
        <p:nvSpPr>
          <p:cNvPr id="3" name="Rectangle 2">
            <a:extLst>
              <a:ext uri="{FF2B5EF4-FFF2-40B4-BE49-F238E27FC236}">
                <a16:creationId xmlns:a16="http://schemas.microsoft.com/office/drawing/2014/main" id="{74BB9B29-D6C4-4137-B645-A441AB07632E}"/>
              </a:ext>
            </a:extLst>
          </p:cNvPr>
          <p:cNvSpPr/>
          <p:nvPr/>
        </p:nvSpPr>
        <p:spPr>
          <a:xfrm>
            <a:off x="1061610" y="1986297"/>
            <a:ext cx="7110790" cy="3785652"/>
          </a:xfrm>
          <a:prstGeom prst="rect">
            <a:avLst/>
          </a:prstGeom>
        </p:spPr>
        <p:txBody>
          <a:bodyPr wrap="square">
            <a:spAutoFit/>
          </a:bodyPr>
          <a:lstStyle/>
          <a:p>
            <a:pPr marL="342900" indent="-342900">
              <a:buFont typeface="Wingdings" panose="05000000000000000000" pitchFamily="2" charset="2"/>
              <a:buChar char="§"/>
              <a:defRPr/>
            </a:pPr>
            <a:r>
              <a:rPr lang="en-GB" sz="2400" dirty="0"/>
              <a:t>Developed a useful framework  to understand the delivery of public health.</a:t>
            </a:r>
          </a:p>
          <a:p>
            <a:pPr marL="342900" indent="-342900">
              <a:buFont typeface="Wingdings" panose="05000000000000000000" pitchFamily="2" charset="2"/>
              <a:buChar char="§"/>
              <a:defRPr/>
            </a:pPr>
            <a:endParaRPr lang="en-GB" sz="2400" dirty="0"/>
          </a:p>
          <a:p>
            <a:pPr marL="342900" indent="-342900">
              <a:buFont typeface="Wingdings" panose="05000000000000000000" pitchFamily="2" charset="2"/>
              <a:buChar char="§"/>
              <a:defRPr/>
            </a:pPr>
            <a:r>
              <a:rPr lang="en-GB" sz="2400" dirty="0"/>
              <a:t>There are </a:t>
            </a:r>
            <a:r>
              <a:rPr lang="en-GB" sz="2400" b="1" i="1" dirty="0"/>
              <a:t>three core service </a:t>
            </a:r>
            <a:r>
              <a:rPr lang="en-GB" sz="2400" dirty="0"/>
              <a:t>areas of public health</a:t>
            </a:r>
          </a:p>
          <a:p>
            <a:pPr marL="342900" indent="-342900">
              <a:buFont typeface="Wingdings" panose="05000000000000000000" pitchFamily="2" charset="2"/>
              <a:buChar char="§"/>
              <a:defRPr/>
            </a:pPr>
            <a:endParaRPr lang="en-GB" sz="2400" dirty="0"/>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416542056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fontScale="90000"/>
          </a:bodyPr>
          <a:lstStyle/>
          <a:p>
            <a:pPr algn="l"/>
            <a:r>
              <a:rPr lang="en-GB" b="1" dirty="0">
                <a:solidFill>
                  <a:schemeClr val="tx1"/>
                </a:solidFill>
              </a:rPr>
              <a:t>The three core areas of PH…</a:t>
            </a:r>
          </a:p>
        </p:txBody>
      </p:sp>
      <p:sp>
        <p:nvSpPr>
          <p:cNvPr id="3" name="Rectangle 2">
            <a:extLst>
              <a:ext uri="{FF2B5EF4-FFF2-40B4-BE49-F238E27FC236}">
                <a16:creationId xmlns:a16="http://schemas.microsoft.com/office/drawing/2014/main" id="{74BB9B29-D6C4-4137-B645-A441AB07632E}"/>
              </a:ext>
            </a:extLst>
          </p:cNvPr>
          <p:cNvSpPr/>
          <p:nvPr/>
        </p:nvSpPr>
        <p:spPr>
          <a:xfrm>
            <a:off x="733339" y="1340768"/>
            <a:ext cx="7812868" cy="5693866"/>
          </a:xfrm>
          <a:prstGeom prst="rect">
            <a:avLst/>
          </a:prstGeom>
        </p:spPr>
        <p:txBody>
          <a:bodyPr wrap="square">
            <a:spAutoFit/>
          </a:bodyPr>
          <a:lstStyle/>
          <a:p>
            <a:pPr>
              <a:defRPr/>
            </a:pPr>
            <a:r>
              <a:rPr lang="en-GB" sz="2400" dirty="0"/>
              <a:t>Public health supports individuals, organisations, and society to tackle preventable disease, mortality and disability using </a:t>
            </a:r>
            <a:r>
              <a:rPr lang="en-GB" sz="2800" dirty="0"/>
              <a:t>the </a:t>
            </a:r>
            <a:r>
              <a:rPr lang="en-GB" sz="2800" b="1" dirty="0"/>
              <a:t>3Ps </a:t>
            </a:r>
            <a:r>
              <a:rPr lang="en-GB" sz="2800" dirty="0"/>
              <a:t>:</a:t>
            </a:r>
          </a:p>
          <a:p>
            <a:pPr>
              <a:defRPr/>
            </a:pPr>
            <a:endParaRPr lang="en-GB" sz="2800" dirty="0"/>
          </a:p>
          <a:p>
            <a:pPr marL="342900" indent="-342900">
              <a:buFont typeface="Wingdings" panose="05000000000000000000" pitchFamily="2" charset="2"/>
              <a:buChar char="§"/>
              <a:defRPr/>
            </a:pPr>
            <a:r>
              <a:rPr lang="en-GB" sz="2800" dirty="0"/>
              <a:t>Health Protection</a:t>
            </a:r>
          </a:p>
          <a:p>
            <a:pPr marL="342900" indent="-342900">
              <a:buFont typeface="Wingdings" panose="05000000000000000000" pitchFamily="2" charset="2"/>
              <a:buChar char="§"/>
              <a:defRPr/>
            </a:pPr>
            <a:r>
              <a:rPr lang="en-GB" sz="2800" dirty="0"/>
              <a:t>Health Promotion</a:t>
            </a:r>
          </a:p>
          <a:p>
            <a:pPr marL="342900" indent="-342900">
              <a:buFont typeface="Wingdings" panose="05000000000000000000" pitchFamily="2" charset="2"/>
              <a:buChar char="§"/>
              <a:defRPr/>
            </a:pPr>
            <a:r>
              <a:rPr lang="en-GB" sz="2800" dirty="0"/>
              <a:t>Prevention of ill health</a:t>
            </a:r>
          </a:p>
          <a:p>
            <a:pPr>
              <a:defRPr/>
            </a:pPr>
            <a:r>
              <a:rPr lang="en-GB" sz="2800" dirty="0"/>
              <a:t>                         </a:t>
            </a:r>
          </a:p>
          <a:p>
            <a:pPr>
              <a:defRPr/>
            </a:pPr>
            <a:r>
              <a:rPr lang="en-GB" sz="2800" dirty="0"/>
              <a:t>                          </a:t>
            </a:r>
            <a:r>
              <a:rPr lang="en-GB" sz="1600" dirty="0"/>
              <a:t>(Royal College of Nursing, 2022)</a:t>
            </a:r>
          </a:p>
          <a:p>
            <a:pPr marL="342900" indent="-342900">
              <a:buFont typeface="Wingdings" panose="05000000000000000000" pitchFamily="2" charset="2"/>
              <a:buChar char="v"/>
              <a:defRPr/>
            </a:pPr>
            <a:endParaRPr lang="en-GB" sz="1600" dirty="0">
              <a:solidFill>
                <a:srgbClr val="FFFF00"/>
              </a:solidFill>
            </a:endParaRPr>
          </a:p>
          <a:p>
            <a:pPr>
              <a:defRPr/>
            </a:pPr>
            <a:r>
              <a:rPr lang="en-GB" sz="2400" dirty="0"/>
              <a:t>                                   </a:t>
            </a:r>
            <a:endParaRPr lang="en-GB" sz="2400" b="1" dirty="0"/>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24665288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Protection involves…</a:t>
            </a:r>
          </a:p>
        </p:txBody>
      </p:sp>
      <p:sp>
        <p:nvSpPr>
          <p:cNvPr id="3" name="Rectangle 2">
            <a:extLst>
              <a:ext uri="{FF2B5EF4-FFF2-40B4-BE49-F238E27FC236}">
                <a16:creationId xmlns:a16="http://schemas.microsoft.com/office/drawing/2014/main" id="{74BB9B29-D6C4-4137-B645-A441AB07632E}"/>
              </a:ext>
            </a:extLst>
          </p:cNvPr>
          <p:cNvSpPr/>
          <p:nvPr/>
        </p:nvSpPr>
        <p:spPr>
          <a:xfrm>
            <a:off x="457200" y="1600201"/>
            <a:ext cx="4038600" cy="3989040"/>
          </a:xfrm>
          <a:prstGeom prst="rect">
            <a:avLst/>
          </a:prstGeom>
        </p:spPr>
        <p:txBody>
          <a:bodyPr vert="horz" lIns="91440" tIns="45720" rIns="91440" bIns="45720" rtlCol="0">
            <a:normAutofit fontScale="85000" lnSpcReduction="10000"/>
          </a:bodyPr>
          <a:lstStyle/>
          <a:p>
            <a:pPr>
              <a:lnSpc>
                <a:spcPct val="90000"/>
              </a:lnSpc>
              <a:spcBef>
                <a:spcPct val="20000"/>
              </a:spcBef>
              <a:buFont typeface="Arial" pitchFamily="34" charset="0"/>
              <a:defRPr/>
            </a:pPr>
            <a:r>
              <a:rPr lang="en-GB" sz="1500" dirty="0"/>
              <a:t>…</a:t>
            </a:r>
            <a:r>
              <a:rPr lang="en-GB" sz="2000" dirty="0"/>
              <a:t>Protecting the health of the population</a:t>
            </a:r>
          </a:p>
          <a:p>
            <a:pPr>
              <a:lnSpc>
                <a:spcPct val="90000"/>
              </a:lnSpc>
              <a:spcBef>
                <a:spcPct val="20000"/>
              </a:spcBef>
              <a:buFont typeface="Arial" pitchFamily="34" charset="0"/>
              <a:defRPr/>
            </a:pPr>
            <a:r>
              <a:rPr lang="en-GB" sz="2000" dirty="0"/>
              <a:t> </a:t>
            </a:r>
          </a:p>
          <a:p>
            <a:pPr>
              <a:lnSpc>
                <a:spcPct val="90000"/>
              </a:lnSpc>
              <a:spcBef>
                <a:spcPct val="20000"/>
              </a:spcBef>
              <a:buFont typeface="Arial" pitchFamily="34" charset="0"/>
              <a:defRPr/>
            </a:pPr>
            <a:r>
              <a:rPr lang="en-GB" sz="2000" dirty="0"/>
              <a:t>These include:</a:t>
            </a:r>
          </a:p>
          <a:p>
            <a:pPr>
              <a:lnSpc>
                <a:spcPct val="90000"/>
              </a:lnSpc>
              <a:spcBef>
                <a:spcPct val="20000"/>
              </a:spcBef>
              <a:buFont typeface="Arial" pitchFamily="34" charset="0"/>
              <a:defRPr/>
            </a:pPr>
            <a:endParaRPr lang="en-GB" sz="2000" dirty="0"/>
          </a:p>
          <a:p>
            <a:pPr marL="457200" indent="-457200">
              <a:lnSpc>
                <a:spcPct val="90000"/>
              </a:lnSpc>
              <a:spcBef>
                <a:spcPct val="20000"/>
              </a:spcBef>
              <a:buFont typeface="Arial" pitchFamily="34" charset="0"/>
              <a:buChar char="§"/>
              <a:defRPr/>
            </a:pPr>
            <a:r>
              <a:rPr lang="en-GB" sz="2000" dirty="0"/>
              <a:t>the control of infectious diseases</a:t>
            </a:r>
          </a:p>
          <a:p>
            <a:pPr marL="457200" indent="-457200">
              <a:lnSpc>
                <a:spcPct val="90000"/>
              </a:lnSpc>
              <a:spcBef>
                <a:spcPct val="20000"/>
              </a:spcBef>
              <a:buFont typeface="Arial" pitchFamily="34" charset="0"/>
              <a:buChar char="§"/>
              <a:defRPr/>
            </a:pPr>
            <a:endParaRPr lang="en-GB" sz="2000" dirty="0"/>
          </a:p>
          <a:p>
            <a:pPr marL="457200" indent="-457200">
              <a:lnSpc>
                <a:spcPct val="90000"/>
              </a:lnSpc>
              <a:spcBef>
                <a:spcPct val="20000"/>
              </a:spcBef>
              <a:buFont typeface="Arial" pitchFamily="34" charset="0"/>
              <a:buChar char="§"/>
              <a:defRPr/>
            </a:pPr>
            <a:r>
              <a:rPr lang="en-GB" sz="2000" dirty="0"/>
              <a:t>Managing environmental hazards</a:t>
            </a:r>
          </a:p>
          <a:p>
            <a:pPr marL="457200" indent="-457200">
              <a:lnSpc>
                <a:spcPct val="90000"/>
              </a:lnSpc>
              <a:spcBef>
                <a:spcPct val="20000"/>
              </a:spcBef>
              <a:buFont typeface="Arial" pitchFamily="34" charset="0"/>
              <a:buChar char="§"/>
              <a:defRPr/>
            </a:pPr>
            <a:endParaRPr lang="en-GB" sz="2000" dirty="0"/>
          </a:p>
          <a:p>
            <a:pPr marL="457200" indent="-457200">
              <a:lnSpc>
                <a:spcPct val="90000"/>
              </a:lnSpc>
              <a:spcBef>
                <a:spcPct val="20000"/>
              </a:spcBef>
              <a:buFont typeface="Arial" pitchFamily="34" charset="0"/>
              <a:buChar char="§"/>
              <a:defRPr/>
            </a:pPr>
            <a:r>
              <a:rPr lang="en-GB" sz="2000" dirty="0"/>
              <a:t>Ensuring a health workplace</a:t>
            </a:r>
          </a:p>
          <a:p>
            <a:pPr marL="457200" indent="-457200">
              <a:lnSpc>
                <a:spcPct val="90000"/>
              </a:lnSpc>
              <a:spcBef>
                <a:spcPct val="20000"/>
              </a:spcBef>
              <a:buFont typeface="Arial" pitchFamily="34" charset="0"/>
              <a:buChar char="§"/>
              <a:defRPr/>
            </a:pPr>
            <a:endParaRPr lang="en-GB" sz="2000" dirty="0"/>
          </a:p>
          <a:p>
            <a:pPr marL="457200" indent="-457200">
              <a:lnSpc>
                <a:spcPct val="90000"/>
              </a:lnSpc>
              <a:spcBef>
                <a:spcPct val="20000"/>
              </a:spcBef>
              <a:buFont typeface="Arial" pitchFamily="34" charset="0"/>
              <a:buChar char="§"/>
              <a:defRPr/>
            </a:pPr>
            <a:r>
              <a:rPr lang="en-GB" sz="2000" dirty="0"/>
              <a:t>Managing health emergencies</a:t>
            </a:r>
          </a:p>
          <a:p>
            <a:pPr>
              <a:lnSpc>
                <a:spcPct val="90000"/>
              </a:lnSpc>
              <a:spcBef>
                <a:spcPct val="20000"/>
              </a:spcBef>
              <a:buFont typeface="Arial" pitchFamily="34" charset="0"/>
              <a:defRPr/>
            </a:pPr>
            <a:endParaRPr lang="en-GB" sz="2000" dirty="0"/>
          </a:p>
          <a:p>
            <a:pPr>
              <a:lnSpc>
                <a:spcPct val="90000"/>
              </a:lnSpc>
              <a:spcBef>
                <a:spcPct val="20000"/>
              </a:spcBef>
              <a:buFont typeface="Arial" pitchFamily="34" charset="0"/>
              <a:defRPr/>
            </a:pPr>
            <a:r>
              <a:rPr lang="en-GB" sz="1300" dirty="0"/>
              <a:t>                                       (Royal College of Nursing, 2022)</a:t>
            </a:r>
          </a:p>
          <a:p>
            <a:pPr marL="342900" indent="-342900">
              <a:lnSpc>
                <a:spcPct val="90000"/>
              </a:lnSpc>
              <a:spcBef>
                <a:spcPct val="20000"/>
              </a:spcBef>
              <a:buFont typeface="Arial" pitchFamily="34" charset="0"/>
              <a:buChar char="v"/>
              <a:defRPr/>
            </a:pPr>
            <a:endParaRPr lang="en-GB" sz="1500" dirty="0"/>
          </a:p>
          <a:p>
            <a:pPr>
              <a:lnSpc>
                <a:spcPct val="90000"/>
              </a:lnSpc>
              <a:spcBef>
                <a:spcPct val="20000"/>
              </a:spcBef>
              <a:buFont typeface="Arial" pitchFamily="34" charset="0"/>
              <a:defRPr/>
            </a:pPr>
            <a:endParaRPr lang="en-GB" sz="1500" dirty="0"/>
          </a:p>
          <a:p>
            <a:pPr>
              <a:lnSpc>
                <a:spcPct val="90000"/>
              </a:lnSpc>
              <a:spcBef>
                <a:spcPct val="20000"/>
              </a:spcBef>
              <a:buFont typeface="Arial" pitchFamily="34" charset="0"/>
              <a:defRPr/>
            </a:pPr>
            <a:r>
              <a:rPr lang="en-GB" sz="1500" dirty="0"/>
              <a:t> </a:t>
            </a:r>
          </a:p>
          <a:p>
            <a:pPr>
              <a:lnSpc>
                <a:spcPct val="90000"/>
              </a:lnSpc>
              <a:spcBef>
                <a:spcPct val="20000"/>
              </a:spcBef>
              <a:buFont typeface="Arial" pitchFamily="34" charset="0"/>
              <a:defRPr/>
            </a:pPr>
            <a:endParaRPr lang="en-GB" sz="1500" dirty="0"/>
          </a:p>
        </p:txBody>
      </p:sp>
      <p:pic>
        <p:nvPicPr>
          <p:cNvPr id="4" name="Picture 3">
            <a:extLst>
              <a:ext uri="{FF2B5EF4-FFF2-40B4-BE49-F238E27FC236}">
                <a16:creationId xmlns:a16="http://schemas.microsoft.com/office/drawing/2014/main" id="{FADA7018-B82E-0E16-E01C-083463AC86AF}"/>
              </a:ext>
            </a:extLst>
          </p:cNvPr>
          <p:cNvPicPr>
            <a:picLocks noChangeAspect="1"/>
          </p:cNvPicPr>
          <p:nvPr/>
        </p:nvPicPr>
        <p:blipFill>
          <a:blip r:embed="rId2"/>
          <a:stretch>
            <a:fillRect/>
          </a:stretch>
        </p:blipFill>
        <p:spPr>
          <a:xfrm>
            <a:off x="4648200" y="2463913"/>
            <a:ext cx="4038600" cy="2261616"/>
          </a:xfrm>
          <a:prstGeom prst="rect">
            <a:avLst/>
          </a:prstGeom>
          <a:noFill/>
        </p:spPr>
      </p:pic>
    </p:spTree>
    <p:extLst>
      <p:ext uri="{BB962C8B-B14F-4D97-AF65-F5344CB8AC3E}">
        <p14:creationId xmlns:p14="http://schemas.microsoft.com/office/powerpoint/2010/main" val="3368080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Promotion is about…</a:t>
            </a:r>
          </a:p>
        </p:txBody>
      </p:sp>
      <p:sp>
        <p:nvSpPr>
          <p:cNvPr id="3" name="Rectangle 2">
            <a:extLst>
              <a:ext uri="{FF2B5EF4-FFF2-40B4-BE49-F238E27FC236}">
                <a16:creationId xmlns:a16="http://schemas.microsoft.com/office/drawing/2014/main" id="{74BB9B29-D6C4-4137-B645-A441AB07632E}"/>
              </a:ext>
            </a:extLst>
          </p:cNvPr>
          <p:cNvSpPr/>
          <p:nvPr/>
        </p:nvSpPr>
        <p:spPr>
          <a:xfrm>
            <a:off x="457200" y="1600201"/>
            <a:ext cx="4038600" cy="3989040"/>
          </a:xfrm>
          <a:prstGeom prst="rect">
            <a:avLst/>
          </a:prstGeom>
        </p:spPr>
        <p:txBody>
          <a:bodyPr vert="horz" lIns="91440" tIns="45720" rIns="91440" bIns="45720" rtlCol="0">
            <a:normAutofit lnSpcReduction="10000"/>
          </a:bodyPr>
          <a:lstStyle/>
          <a:p>
            <a:pPr>
              <a:lnSpc>
                <a:spcPct val="90000"/>
              </a:lnSpc>
              <a:spcBef>
                <a:spcPct val="20000"/>
              </a:spcBef>
              <a:buFont typeface="Arial" pitchFamily="34" charset="0"/>
              <a:defRPr/>
            </a:pPr>
            <a:r>
              <a:rPr lang="en-GB" sz="2000" dirty="0"/>
              <a:t>…Improving  the health of the population. </a:t>
            </a:r>
          </a:p>
          <a:p>
            <a:pPr>
              <a:lnSpc>
                <a:spcPct val="90000"/>
              </a:lnSpc>
              <a:spcBef>
                <a:spcPct val="20000"/>
              </a:spcBef>
              <a:buFont typeface="Arial" pitchFamily="34" charset="0"/>
              <a:defRPr/>
            </a:pPr>
            <a:endParaRPr lang="en-GB" sz="2000" dirty="0"/>
          </a:p>
          <a:p>
            <a:pPr marL="342900" indent="-342900">
              <a:lnSpc>
                <a:spcPct val="90000"/>
              </a:lnSpc>
              <a:spcBef>
                <a:spcPct val="20000"/>
              </a:spcBef>
              <a:buFont typeface="Arial" pitchFamily="34" charset="0"/>
              <a:buChar char="§"/>
              <a:defRPr/>
            </a:pPr>
            <a:r>
              <a:rPr lang="en-GB" sz="2000" dirty="0"/>
              <a:t>It covers a lot of different activities that not only focuses on the individual </a:t>
            </a:r>
            <a:r>
              <a:rPr lang="en-GB" sz="2000"/>
              <a:t>like </a:t>
            </a:r>
          </a:p>
          <a:p>
            <a:pPr marL="342900" indent="-342900">
              <a:lnSpc>
                <a:spcPct val="90000"/>
              </a:lnSpc>
              <a:spcBef>
                <a:spcPct val="20000"/>
              </a:spcBef>
              <a:buFont typeface="Arial" pitchFamily="34" charset="0"/>
              <a:buChar char="§"/>
              <a:defRPr/>
            </a:pPr>
            <a:endParaRPr lang="en-GB" sz="2000" dirty="0"/>
          </a:p>
          <a:p>
            <a:pPr marL="342900" indent="-342900">
              <a:lnSpc>
                <a:spcPct val="90000"/>
              </a:lnSpc>
              <a:spcBef>
                <a:spcPct val="20000"/>
              </a:spcBef>
              <a:buFont typeface="Arial" pitchFamily="34" charset="0"/>
              <a:buChar char="§"/>
              <a:defRPr/>
            </a:pPr>
            <a:r>
              <a:rPr lang="en-GB" sz="2000" dirty="0"/>
              <a:t>Promoting the health behaviours over a life course.</a:t>
            </a:r>
          </a:p>
          <a:p>
            <a:pPr marL="342900" indent="-342900">
              <a:lnSpc>
                <a:spcPct val="90000"/>
              </a:lnSpc>
              <a:spcBef>
                <a:spcPct val="20000"/>
              </a:spcBef>
              <a:buFont typeface="Arial" pitchFamily="34" charset="0"/>
              <a:buChar char="§"/>
              <a:defRPr/>
            </a:pPr>
            <a:endParaRPr lang="en-GB" sz="2000" dirty="0"/>
          </a:p>
          <a:p>
            <a:pPr marL="342900" indent="-342900">
              <a:lnSpc>
                <a:spcPct val="90000"/>
              </a:lnSpc>
              <a:spcBef>
                <a:spcPct val="20000"/>
              </a:spcBef>
              <a:buFont typeface="Arial" pitchFamily="34" charset="0"/>
              <a:buChar char="§"/>
              <a:defRPr/>
            </a:pPr>
            <a:r>
              <a:rPr lang="en-GB" sz="2000" dirty="0"/>
              <a:t>It also focuses on improving factors that influence health.</a:t>
            </a:r>
          </a:p>
          <a:p>
            <a:pPr marL="342900" indent="-342900">
              <a:lnSpc>
                <a:spcPct val="90000"/>
              </a:lnSpc>
              <a:spcBef>
                <a:spcPct val="20000"/>
              </a:spcBef>
              <a:buFont typeface="Arial" pitchFamily="34" charset="0"/>
              <a:buChar char="§"/>
              <a:defRPr/>
            </a:pPr>
            <a:endParaRPr lang="en-GB" sz="2000" dirty="0"/>
          </a:p>
          <a:p>
            <a:pPr>
              <a:lnSpc>
                <a:spcPct val="90000"/>
              </a:lnSpc>
              <a:spcBef>
                <a:spcPct val="20000"/>
              </a:spcBef>
              <a:buFont typeface="Arial" pitchFamily="34" charset="0"/>
              <a:defRPr/>
            </a:pPr>
            <a:r>
              <a:rPr lang="en-GB" sz="1200" dirty="0"/>
              <a:t>                                      (Royal College of Nursing, 2022)</a:t>
            </a:r>
          </a:p>
        </p:txBody>
      </p:sp>
      <p:pic>
        <p:nvPicPr>
          <p:cNvPr id="2050" name="Picture 2">
            <a:extLst>
              <a:ext uri="{FF2B5EF4-FFF2-40B4-BE49-F238E27FC236}">
                <a16:creationId xmlns:a16="http://schemas.microsoft.com/office/drawing/2014/main" id="{FFA1A0CB-B388-A700-33EA-83C851BF4D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2204864"/>
            <a:ext cx="3528392" cy="2352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53935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Prevention is about…</a:t>
            </a:r>
          </a:p>
        </p:txBody>
      </p:sp>
      <p:sp>
        <p:nvSpPr>
          <p:cNvPr id="3" name="Rectangle 2">
            <a:extLst>
              <a:ext uri="{FF2B5EF4-FFF2-40B4-BE49-F238E27FC236}">
                <a16:creationId xmlns:a16="http://schemas.microsoft.com/office/drawing/2014/main" id="{74BB9B29-D6C4-4137-B645-A441AB07632E}"/>
              </a:ext>
            </a:extLst>
          </p:cNvPr>
          <p:cNvSpPr/>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defRPr/>
            </a:pPr>
            <a:r>
              <a:rPr lang="en-GB" sz="2000" dirty="0"/>
              <a:t>…preventing health problems before they occur.</a:t>
            </a:r>
          </a:p>
          <a:p>
            <a:pPr>
              <a:lnSpc>
                <a:spcPct val="90000"/>
              </a:lnSpc>
              <a:spcBef>
                <a:spcPct val="20000"/>
              </a:spcBef>
              <a:buFont typeface="Arial" pitchFamily="34" charset="0"/>
              <a:defRPr/>
            </a:pPr>
            <a:endParaRPr lang="en-GB" sz="2000" dirty="0"/>
          </a:p>
          <a:p>
            <a:pPr>
              <a:lnSpc>
                <a:spcPct val="90000"/>
              </a:lnSpc>
              <a:spcBef>
                <a:spcPct val="20000"/>
              </a:spcBef>
              <a:buFont typeface="Arial" pitchFamily="34" charset="0"/>
              <a:defRPr/>
            </a:pPr>
            <a:r>
              <a:rPr lang="en-GB" sz="2000" dirty="0"/>
              <a:t>It includes activities such as</a:t>
            </a:r>
          </a:p>
          <a:p>
            <a:pPr>
              <a:lnSpc>
                <a:spcPct val="90000"/>
              </a:lnSpc>
              <a:spcBef>
                <a:spcPct val="20000"/>
              </a:spcBef>
              <a:buFont typeface="Arial" pitchFamily="34" charset="0"/>
              <a:defRPr/>
            </a:pPr>
            <a:endParaRPr lang="en-GB" sz="2000" dirty="0"/>
          </a:p>
          <a:p>
            <a:pPr marL="342900" indent="-342900">
              <a:lnSpc>
                <a:spcPct val="90000"/>
              </a:lnSpc>
              <a:spcBef>
                <a:spcPct val="20000"/>
              </a:spcBef>
              <a:buFont typeface="Arial" pitchFamily="34" charset="0"/>
              <a:buChar char="§"/>
              <a:defRPr/>
            </a:pPr>
            <a:r>
              <a:rPr lang="en-GB" sz="2000" dirty="0"/>
              <a:t>Vaccination</a:t>
            </a:r>
          </a:p>
          <a:p>
            <a:pPr marL="342900" indent="-342900">
              <a:lnSpc>
                <a:spcPct val="90000"/>
              </a:lnSpc>
              <a:spcBef>
                <a:spcPct val="20000"/>
              </a:spcBef>
              <a:buFont typeface="Arial" pitchFamily="34" charset="0"/>
              <a:buChar char="§"/>
              <a:defRPr/>
            </a:pPr>
            <a:r>
              <a:rPr lang="en-GB" sz="2000" dirty="0"/>
              <a:t>Screening</a:t>
            </a:r>
          </a:p>
          <a:p>
            <a:pPr>
              <a:lnSpc>
                <a:spcPct val="90000"/>
              </a:lnSpc>
              <a:spcBef>
                <a:spcPct val="20000"/>
              </a:spcBef>
              <a:buFont typeface="Arial" pitchFamily="34" charset="0"/>
              <a:defRPr/>
            </a:pPr>
            <a:endParaRPr lang="en-GB" sz="2000" dirty="0"/>
          </a:p>
          <a:p>
            <a:pPr>
              <a:lnSpc>
                <a:spcPct val="90000"/>
              </a:lnSpc>
              <a:spcBef>
                <a:spcPct val="20000"/>
              </a:spcBef>
              <a:buFont typeface="Arial" pitchFamily="34" charset="0"/>
              <a:defRPr/>
            </a:pPr>
            <a:endParaRPr lang="en-GB" sz="2000" dirty="0"/>
          </a:p>
          <a:p>
            <a:pPr>
              <a:lnSpc>
                <a:spcPct val="90000"/>
              </a:lnSpc>
              <a:spcBef>
                <a:spcPct val="20000"/>
              </a:spcBef>
              <a:buFont typeface="Arial" pitchFamily="34" charset="0"/>
              <a:defRPr/>
            </a:pPr>
            <a:r>
              <a:rPr lang="en-GB" sz="2000" dirty="0"/>
              <a:t> (Royal College of Nursing, 2022)</a:t>
            </a:r>
          </a:p>
        </p:txBody>
      </p:sp>
      <p:pic>
        <p:nvPicPr>
          <p:cNvPr id="3074" name="Picture 2">
            <a:extLst>
              <a:ext uri="{FF2B5EF4-FFF2-40B4-BE49-F238E27FC236}">
                <a16:creationId xmlns:a16="http://schemas.microsoft.com/office/drawing/2014/main" id="{D97394E7-9592-5916-1CA8-85893F52DE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1767596"/>
            <a:ext cx="3456384" cy="243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27173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For all these core areas to …</a:t>
            </a:r>
          </a:p>
        </p:txBody>
      </p:sp>
      <p:sp>
        <p:nvSpPr>
          <p:cNvPr id="3" name="Rectangle 2">
            <a:extLst>
              <a:ext uri="{FF2B5EF4-FFF2-40B4-BE49-F238E27FC236}">
                <a16:creationId xmlns:a16="http://schemas.microsoft.com/office/drawing/2014/main" id="{74BB9B29-D6C4-4137-B645-A441AB07632E}"/>
              </a:ext>
            </a:extLst>
          </p:cNvPr>
          <p:cNvSpPr/>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defRPr/>
            </a:pPr>
            <a:r>
              <a:rPr lang="en-US" sz="1500"/>
              <a:t>…function effectively, there must be</a:t>
            </a:r>
          </a:p>
          <a:p>
            <a:pPr marL="342900" indent="-342900">
              <a:lnSpc>
                <a:spcPct val="90000"/>
              </a:lnSpc>
              <a:spcBef>
                <a:spcPct val="20000"/>
              </a:spcBef>
              <a:buFont typeface="Arial" pitchFamily="34" charset="0"/>
              <a:buChar char="•"/>
              <a:defRPr/>
            </a:pPr>
            <a:r>
              <a:rPr lang="en-US" sz="1500"/>
              <a:t> </a:t>
            </a:r>
          </a:p>
          <a:p>
            <a:pPr marL="342900" indent="-342900">
              <a:lnSpc>
                <a:spcPct val="90000"/>
              </a:lnSpc>
              <a:spcBef>
                <a:spcPct val="20000"/>
              </a:spcBef>
              <a:buFont typeface="Arial" pitchFamily="34" charset="0"/>
              <a:buChar char="•"/>
              <a:defRPr/>
            </a:pPr>
            <a:r>
              <a:rPr lang="en-US" sz="1500" b="1"/>
              <a:t>good governance (control/power)</a:t>
            </a:r>
          </a:p>
          <a:p>
            <a:pPr marL="342900" indent="-342900">
              <a:lnSpc>
                <a:spcPct val="90000"/>
              </a:lnSpc>
              <a:spcBef>
                <a:spcPct val="20000"/>
              </a:spcBef>
              <a:buFont typeface="Arial" pitchFamily="34" charset="0"/>
              <a:buChar char="•"/>
              <a:defRPr/>
            </a:pPr>
            <a:r>
              <a:rPr lang="en-US" sz="1500" b="1"/>
              <a:t>Advocacy</a:t>
            </a:r>
            <a:r>
              <a:rPr lang="en-US" sz="1500"/>
              <a:t>: to influence and obtain support and commitment for action that support the health care</a:t>
            </a:r>
          </a:p>
          <a:p>
            <a:pPr marL="342900" indent="-342900">
              <a:lnSpc>
                <a:spcPct val="90000"/>
              </a:lnSpc>
              <a:spcBef>
                <a:spcPct val="20000"/>
              </a:spcBef>
              <a:buFont typeface="Arial" pitchFamily="34" charset="0"/>
              <a:buChar char="•"/>
              <a:defRPr/>
            </a:pPr>
            <a:r>
              <a:rPr lang="en-US" sz="1500" b="1"/>
              <a:t>Capacity</a:t>
            </a:r>
            <a:r>
              <a:rPr lang="en-US" sz="1500"/>
              <a:t>: having an adequate well trained and supported public health workforce</a:t>
            </a:r>
          </a:p>
          <a:p>
            <a:pPr marL="342900" indent="-342900">
              <a:lnSpc>
                <a:spcPct val="90000"/>
              </a:lnSpc>
              <a:spcBef>
                <a:spcPct val="20000"/>
              </a:spcBef>
              <a:buFont typeface="Arial" pitchFamily="34" charset="0"/>
              <a:buChar char="•"/>
              <a:defRPr/>
            </a:pPr>
            <a:r>
              <a:rPr lang="en-US" sz="1500" b="1"/>
              <a:t>Information: </a:t>
            </a:r>
            <a:r>
              <a:rPr lang="en-US" sz="1500"/>
              <a:t>having</a:t>
            </a:r>
            <a:r>
              <a:rPr lang="en-US" sz="1500" b="1"/>
              <a:t> </a:t>
            </a:r>
            <a:r>
              <a:rPr lang="en-US" sz="1500"/>
              <a:t>accurate timely information is necessary to support health action such as relevant  research, surveillance, monitoring and evaluation </a:t>
            </a:r>
          </a:p>
        </p:txBody>
      </p:sp>
      <p:pic>
        <p:nvPicPr>
          <p:cNvPr id="4098" name="Picture 2">
            <a:extLst>
              <a:ext uri="{FF2B5EF4-FFF2-40B4-BE49-F238E27FC236}">
                <a16:creationId xmlns:a16="http://schemas.microsoft.com/office/drawing/2014/main" id="{04FB1D20-19AC-CAFC-6804-A51610A5A2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239" r="12926" b="-3"/>
          <a:stretch>
            <a:fillRect/>
          </a:stretch>
        </p:blipFill>
        <p:spPr bwMode="auto">
          <a:xfrm>
            <a:off x="4648200" y="1600201"/>
            <a:ext cx="40386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4368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988840"/>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What are the </a:t>
            </a:r>
            <a:r>
              <a:rPr lang="en-GB" sz="4000" b="1" dirty="0"/>
              <a:t>three core functions of Public Health</a:t>
            </a:r>
            <a:r>
              <a:rPr lang="en-GB" sz="4000" b="1" i="1" dirty="0">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53682104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F68B7-859C-4A34-9180-C492209C6368}"/>
              </a:ext>
            </a:extLst>
          </p:cNvPr>
          <p:cNvSpPr>
            <a:spLocks noGrp="1"/>
          </p:cNvSpPr>
          <p:nvPr>
            <p:ph type="title"/>
          </p:nvPr>
        </p:nvSpPr>
        <p:spPr>
          <a:xfrm>
            <a:off x="457200" y="274638"/>
            <a:ext cx="8229600" cy="346050"/>
          </a:xfrm>
        </p:spPr>
        <p:txBody>
          <a:bodyPr>
            <a:normAutofit fontScale="90000"/>
          </a:bodyPr>
          <a:lstStyle/>
          <a:p>
            <a:r>
              <a:rPr lang="en-GB" sz="3200" b="1" dirty="0"/>
              <a:t>Three Core Functions of Public Health</a:t>
            </a:r>
            <a:endParaRPr lang="en-GB" sz="3200" dirty="0"/>
          </a:p>
        </p:txBody>
      </p:sp>
      <p:sp>
        <p:nvSpPr>
          <p:cNvPr id="3" name="Content Placeholder 2">
            <a:extLst>
              <a:ext uri="{FF2B5EF4-FFF2-40B4-BE49-F238E27FC236}">
                <a16:creationId xmlns:a16="http://schemas.microsoft.com/office/drawing/2014/main" id="{7FBBE6CE-F771-4F2E-87B6-9B85D59134E4}"/>
              </a:ext>
            </a:extLst>
          </p:cNvPr>
          <p:cNvSpPr>
            <a:spLocks noGrp="1"/>
          </p:cNvSpPr>
          <p:nvPr>
            <p:ph idx="1"/>
          </p:nvPr>
        </p:nvSpPr>
        <p:spPr>
          <a:xfrm>
            <a:off x="251520" y="1052736"/>
            <a:ext cx="5760640" cy="4464496"/>
          </a:xfrm>
        </p:spPr>
        <p:txBody>
          <a:bodyPr>
            <a:normAutofit fontScale="92500" lnSpcReduction="20000"/>
          </a:bodyPr>
          <a:lstStyle/>
          <a:p>
            <a:r>
              <a:rPr lang="en-GB" sz="2400" dirty="0"/>
              <a:t>The Institute of Medicine (1988) defined three core functions of public health agencies that must be carried out at all levels of government for the overall public health system to work effectively. </a:t>
            </a:r>
          </a:p>
          <a:p>
            <a:endParaRPr lang="en-GB" sz="2400" dirty="0"/>
          </a:p>
          <a:p>
            <a:pPr marL="0" indent="0">
              <a:buNone/>
            </a:pPr>
            <a:r>
              <a:rPr lang="en-GB" sz="2400" dirty="0"/>
              <a:t>The </a:t>
            </a:r>
            <a:r>
              <a:rPr lang="en-GB" sz="2400" b="1" i="1" dirty="0"/>
              <a:t>three core functions </a:t>
            </a:r>
            <a:r>
              <a:rPr lang="en-GB" sz="2400" dirty="0"/>
              <a:t>include</a:t>
            </a:r>
          </a:p>
          <a:p>
            <a:pPr>
              <a:buFont typeface="Wingdings" panose="05000000000000000000" pitchFamily="2" charset="2"/>
              <a:buChar char="§"/>
            </a:pPr>
            <a:r>
              <a:rPr lang="en-GB" sz="2400" dirty="0"/>
              <a:t>Assessment, </a:t>
            </a:r>
          </a:p>
          <a:p>
            <a:pPr>
              <a:buFont typeface="Wingdings" panose="05000000000000000000" pitchFamily="2" charset="2"/>
              <a:buChar char="§"/>
            </a:pPr>
            <a:r>
              <a:rPr lang="en-GB" sz="2400" dirty="0"/>
              <a:t>Policy development, and </a:t>
            </a:r>
          </a:p>
          <a:p>
            <a:pPr>
              <a:buFont typeface="Wingdings" panose="05000000000000000000" pitchFamily="2" charset="2"/>
              <a:buChar char="§"/>
            </a:pPr>
            <a:r>
              <a:rPr lang="en-GB" sz="2400" dirty="0"/>
              <a:t>Assurance (promise or declaration).</a:t>
            </a:r>
          </a:p>
          <a:p>
            <a:pPr marL="0" indent="0">
              <a:buNone/>
            </a:pPr>
            <a:endParaRPr lang="en-GB" sz="2400" dirty="0"/>
          </a:p>
          <a:p>
            <a:pPr marL="0" indent="0">
              <a:buNone/>
            </a:pPr>
            <a:r>
              <a:rPr lang="en-GB" sz="2400" dirty="0"/>
              <a:t>The ten Public Health Essential Services are categorised under the three core PH functions.                                                           </a:t>
            </a:r>
          </a:p>
          <a:p>
            <a:endParaRPr lang="en-GB" sz="2400" dirty="0"/>
          </a:p>
        </p:txBody>
      </p:sp>
      <p:pic>
        <p:nvPicPr>
          <p:cNvPr id="4" name="Picture 3">
            <a:extLst>
              <a:ext uri="{FF2B5EF4-FFF2-40B4-BE49-F238E27FC236}">
                <a16:creationId xmlns:a16="http://schemas.microsoft.com/office/drawing/2014/main" id="{F35B478E-3BD9-77A4-555F-6D35A0993B8F}"/>
              </a:ext>
            </a:extLst>
          </p:cNvPr>
          <p:cNvPicPr>
            <a:picLocks noChangeAspect="1"/>
          </p:cNvPicPr>
          <p:nvPr/>
        </p:nvPicPr>
        <p:blipFill>
          <a:blip r:embed="rId2"/>
          <a:stretch>
            <a:fillRect/>
          </a:stretch>
        </p:blipFill>
        <p:spPr>
          <a:xfrm>
            <a:off x="5603594" y="1798438"/>
            <a:ext cx="3083206" cy="2973092"/>
          </a:xfrm>
          <a:prstGeom prst="rect">
            <a:avLst/>
          </a:prstGeom>
        </p:spPr>
      </p:pic>
    </p:spTree>
    <p:extLst>
      <p:ext uri="{BB962C8B-B14F-4D97-AF65-F5344CB8AC3E}">
        <p14:creationId xmlns:p14="http://schemas.microsoft.com/office/powerpoint/2010/main" val="8347457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4103440" y="1130806"/>
            <a:ext cx="4861048" cy="4524315"/>
          </a:xfrm>
          <a:prstGeom prst="rect">
            <a:avLst/>
          </a:prstGeom>
          <a:noFill/>
        </p:spPr>
        <p:txBody>
          <a:bodyPr wrap="square" rtlCol="0">
            <a:spAutoFit/>
          </a:bodyPr>
          <a:lstStyle/>
          <a:p>
            <a:pPr>
              <a:buClr>
                <a:schemeClr val="tx1">
                  <a:lumMod val="75000"/>
                </a:schemeClr>
              </a:buClr>
            </a:pPr>
            <a:r>
              <a:rPr lang="en-US" dirty="0"/>
              <a:t>public health services are grouped under the three core functions</a:t>
            </a:r>
            <a:endParaRPr lang="en-US" dirty="0">
              <a:effectLst/>
            </a:endParaRPr>
          </a:p>
          <a:p>
            <a:pPr marL="457200" indent="-457200">
              <a:buClr>
                <a:schemeClr val="tx1">
                  <a:lumMod val="75000"/>
                </a:schemeClr>
              </a:buClr>
              <a:buFont typeface="Wingdings" panose="05000000000000000000" pitchFamily="2" charset="2"/>
              <a:buChar char="§"/>
            </a:pPr>
            <a:endParaRPr lang="en-US" dirty="0"/>
          </a:p>
          <a:p>
            <a:pPr marL="457200" indent="-457200">
              <a:buClr>
                <a:schemeClr val="tx1">
                  <a:lumMod val="75000"/>
                </a:schemeClr>
              </a:buClr>
              <a:buFont typeface="Wingdings" panose="05000000000000000000" pitchFamily="2" charset="2"/>
              <a:buChar char="§"/>
            </a:pPr>
            <a:r>
              <a:rPr lang="en-US" dirty="0">
                <a:effectLst/>
              </a:rPr>
              <a:t>Monitor Health  (smoking use in youth)</a:t>
            </a:r>
          </a:p>
          <a:p>
            <a:pPr marL="457200" indent="-457200">
              <a:buClr>
                <a:schemeClr val="tx1">
                  <a:lumMod val="75000"/>
                </a:schemeClr>
              </a:buClr>
              <a:buFont typeface="Wingdings" panose="05000000000000000000" pitchFamily="2" charset="2"/>
              <a:buChar char="§"/>
            </a:pPr>
            <a:r>
              <a:rPr lang="en-US" dirty="0">
                <a:effectLst/>
              </a:rPr>
              <a:t>Diagnose and Investigate (investigate risk factors associated with tobacco)</a:t>
            </a:r>
          </a:p>
          <a:p>
            <a:pPr marL="457200" indent="-457200">
              <a:buClr>
                <a:schemeClr val="tx1">
                  <a:lumMod val="75000"/>
                </a:schemeClr>
              </a:buClr>
              <a:buFont typeface="Wingdings" panose="05000000000000000000" pitchFamily="2" charset="2"/>
              <a:buChar char="§"/>
            </a:pPr>
            <a:r>
              <a:rPr lang="en-US" dirty="0">
                <a:effectLst/>
              </a:rPr>
              <a:t>Inform, Educate, Empower (awareness)</a:t>
            </a:r>
          </a:p>
          <a:p>
            <a:pPr marL="457200" indent="-457200">
              <a:buClr>
                <a:schemeClr val="tx1">
                  <a:lumMod val="75000"/>
                </a:schemeClr>
              </a:buClr>
              <a:buFont typeface="Wingdings" panose="05000000000000000000" pitchFamily="2" charset="2"/>
              <a:buChar char="§"/>
            </a:pPr>
            <a:r>
              <a:rPr lang="en-US" dirty="0">
                <a:effectLst/>
              </a:rPr>
              <a:t>Mobilize Community Partnership (advocacy groups)</a:t>
            </a:r>
          </a:p>
          <a:p>
            <a:pPr marL="457200" indent="-457200">
              <a:buClr>
                <a:schemeClr val="tx1">
                  <a:lumMod val="75000"/>
                </a:schemeClr>
              </a:buClr>
              <a:buFont typeface="Wingdings" panose="05000000000000000000" pitchFamily="2" charset="2"/>
              <a:buChar char="§"/>
            </a:pPr>
            <a:r>
              <a:rPr lang="en-US" dirty="0">
                <a:effectLst/>
              </a:rPr>
              <a:t>Develop Policies (increase taxes)</a:t>
            </a:r>
          </a:p>
          <a:p>
            <a:pPr marL="457200" indent="-457200">
              <a:buClr>
                <a:schemeClr val="tx1">
                  <a:lumMod val="75000"/>
                </a:schemeClr>
              </a:buClr>
              <a:buFont typeface="Wingdings" panose="05000000000000000000" pitchFamily="2" charset="2"/>
              <a:buChar char="§"/>
            </a:pPr>
            <a:r>
              <a:rPr lang="en-US" dirty="0">
                <a:effectLst/>
              </a:rPr>
              <a:t>Enforce Laws</a:t>
            </a:r>
          </a:p>
          <a:p>
            <a:pPr marL="457200" indent="-457200">
              <a:buClr>
                <a:schemeClr val="tx1">
                  <a:lumMod val="75000"/>
                </a:schemeClr>
              </a:buClr>
              <a:buFont typeface="Wingdings" panose="05000000000000000000" pitchFamily="2" charset="2"/>
              <a:buChar char="§"/>
            </a:pPr>
            <a:r>
              <a:rPr lang="en-US" dirty="0">
                <a:effectLst/>
              </a:rPr>
              <a:t>Link to/Provide Care (campaign in different languages)</a:t>
            </a:r>
          </a:p>
          <a:p>
            <a:pPr marL="457200" indent="-457200">
              <a:buClr>
                <a:schemeClr val="tx1">
                  <a:lumMod val="75000"/>
                </a:schemeClr>
              </a:buClr>
              <a:buFont typeface="Wingdings" panose="05000000000000000000" pitchFamily="2" charset="2"/>
              <a:buChar char="§"/>
            </a:pPr>
            <a:r>
              <a:rPr lang="en-US" dirty="0">
                <a:effectLst/>
              </a:rPr>
              <a:t>Assure a Competent (capable) Workforce(knowledgeable team)</a:t>
            </a:r>
          </a:p>
          <a:p>
            <a:pPr marL="457200" indent="-457200">
              <a:buClr>
                <a:schemeClr val="tx1">
                  <a:lumMod val="75000"/>
                </a:schemeClr>
              </a:buClr>
              <a:buFont typeface="Wingdings" panose="05000000000000000000" pitchFamily="2" charset="2"/>
              <a:buChar char="§"/>
            </a:pPr>
            <a:r>
              <a:rPr lang="en-US" dirty="0">
                <a:effectLst/>
              </a:rPr>
              <a:t>Evaluate</a:t>
            </a:r>
          </a:p>
        </p:txBody>
      </p:sp>
      <p:sp>
        <p:nvSpPr>
          <p:cNvPr id="12" name="TextBox 11"/>
          <p:cNvSpPr txBox="1"/>
          <p:nvPr/>
        </p:nvSpPr>
        <p:spPr>
          <a:xfrm>
            <a:off x="827584" y="188352"/>
            <a:ext cx="7300881" cy="1815882"/>
          </a:xfrm>
          <a:prstGeom prst="rect">
            <a:avLst/>
          </a:prstGeom>
          <a:noFill/>
          <a:ln w="19050">
            <a:noFill/>
          </a:ln>
        </p:spPr>
        <p:txBody>
          <a:bodyPr wrap="square" rtlCol="0">
            <a:spAutoFit/>
          </a:bodyPr>
          <a:lstStyle/>
          <a:p>
            <a:pPr algn="ctr"/>
            <a:r>
              <a:rPr lang="en-US" sz="2400" b="1" dirty="0">
                <a:effectLst/>
                <a:latin typeface="+mj-lt"/>
              </a:rPr>
              <a:t>Public Health Essential Services with Example tobacco/smoking</a:t>
            </a:r>
          </a:p>
          <a:p>
            <a:pPr algn="ctr"/>
            <a:r>
              <a:rPr lang="en-US" sz="2400" b="1" dirty="0">
                <a:effectLst/>
                <a:latin typeface="+mj-lt"/>
              </a:rPr>
              <a:t>  </a:t>
            </a:r>
          </a:p>
          <a:p>
            <a:pPr algn="ctr"/>
            <a:endParaRPr lang="en-US" sz="4000" b="1" dirty="0">
              <a:effectLst/>
              <a:latin typeface="+mj-lt"/>
            </a:endParaRPr>
          </a:p>
        </p:txBody>
      </p:sp>
      <p:pic>
        <p:nvPicPr>
          <p:cNvPr id="6" name="Picture 5" descr="Pie chart equally divided into the 10 essential public health services, encircled by the three core functions." title="Ten Essential Public Health Services Graphic"/>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453" y="1918570"/>
            <a:ext cx="3928262" cy="3785652"/>
          </a:xfrm>
          <a:prstGeom prst="rect">
            <a:avLst/>
          </a:prstGeom>
        </p:spPr>
      </p:pic>
      <p:sp>
        <p:nvSpPr>
          <p:cNvPr id="8" name="TextBox 7">
            <a:extLst>
              <a:ext uri="{FF2B5EF4-FFF2-40B4-BE49-F238E27FC236}">
                <a16:creationId xmlns:a16="http://schemas.microsoft.com/office/drawing/2014/main" id="{9FA2722F-403D-B3BC-3DC4-2F13E7340B98}"/>
              </a:ext>
            </a:extLst>
          </p:cNvPr>
          <p:cNvSpPr txBox="1"/>
          <p:nvPr/>
        </p:nvSpPr>
        <p:spPr>
          <a:xfrm>
            <a:off x="7187242" y="5329981"/>
            <a:ext cx="1421904" cy="369332"/>
          </a:xfrm>
          <a:prstGeom prst="rect">
            <a:avLst/>
          </a:prstGeom>
          <a:noFill/>
        </p:spPr>
        <p:txBody>
          <a:bodyPr wrap="square">
            <a:spAutoFit/>
          </a:bodyPr>
          <a:lstStyle/>
          <a:p>
            <a:r>
              <a:rPr lang="en-GB" dirty="0"/>
              <a:t>(CDC, 2012)</a:t>
            </a:r>
          </a:p>
        </p:txBody>
      </p:sp>
      <p:cxnSp>
        <p:nvCxnSpPr>
          <p:cNvPr id="4" name="Straight Arrow Connector 3">
            <a:extLst>
              <a:ext uri="{FF2B5EF4-FFF2-40B4-BE49-F238E27FC236}">
                <a16:creationId xmlns:a16="http://schemas.microsoft.com/office/drawing/2014/main" id="{CB771F1A-C07C-2422-BBBB-68F9570571AF}"/>
              </a:ext>
            </a:extLst>
          </p:cNvPr>
          <p:cNvCxnSpPr/>
          <p:nvPr/>
        </p:nvCxnSpPr>
        <p:spPr>
          <a:xfrm flipH="1">
            <a:off x="3347864" y="1412776"/>
            <a:ext cx="144016" cy="9361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670003F-E7CF-15E8-3E4F-CC7C7A87CD99}"/>
              </a:ext>
            </a:extLst>
          </p:cNvPr>
          <p:cNvSpPr txBox="1"/>
          <p:nvPr/>
        </p:nvSpPr>
        <p:spPr>
          <a:xfrm>
            <a:off x="3131840" y="1202879"/>
            <a:ext cx="1152128" cy="461665"/>
          </a:xfrm>
          <a:prstGeom prst="rect">
            <a:avLst/>
          </a:prstGeom>
          <a:noFill/>
        </p:spPr>
        <p:txBody>
          <a:bodyPr wrap="square" rtlCol="0">
            <a:spAutoFit/>
          </a:bodyPr>
          <a:lstStyle/>
          <a:p>
            <a:r>
              <a:rPr lang="en-GB" sz="1200" b="1" dirty="0"/>
              <a:t>Core functions</a:t>
            </a:r>
          </a:p>
        </p:txBody>
      </p:sp>
    </p:spTree>
    <p:extLst>
      <p:ext uri="{BB962C8B-B14F-4D97-AF65-F5344CB8AC3E}">
        <p14:creationId xmlns:p14="http://schemas.microsoft.com/office/powerpoint/2010/main" val="39229336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1257" y="1245860"/>
            <a:ext cx="8229600" cy="1692771"/>
          </a:xfrm>
          <a:prstGeom prst="rect">
            <a:avLst/>
          </a:prstGeom>
          <a:noFill/>
        </p:spPr>
        <p:txBody>
          <a:bodyPr wrap="square" rtlCol="0">
            <a:spAutoFit/>
          </a:bodyPr>
          <a:lstStyle/>
          <a:p>
            <a:pPr algn="ctr"/>
            <a:r>
              <a:rPr lang="en-US" sz="3200" b="1" dirty="0"/>
              <a:t>Think pair share </a:t>
            </a:r>
          </a:p>
          <a:p>
            <a:endParaRPr lang="en-US" sz="2400" dirty="0">
              <a:effectLst/>
            </a:endParaRPr>
          </a:p>
          <a:p>
            <a:r>
              <a:rPr lang="en-US" sz="2400" dirty="0">
                <a:effectLst/>
              </a:rPr>
              <a:t>Which of the following is NOT a core function of public health?</a:t>
            </a:r>
          </a:p>
        </p:txBody>
      </p:sp>
      <p:sp>
        <p:nvSpPr>
          <p:cNvPr id="5" name="TextBox 4"/>
          <p:cNvSpPr txBox="1"/>
          <p:nvPr/>
        </p:nvSpPr>
        <p:spPr>
          <a:xfrm>
            <a:off x="3995936" y="4221088"/>
            <a:ext cx="3581669" cy="461665"/>
          </a:xfrm>
          <a:prstGeom prst="rect">
            <a:avLst/>
          </a:prstGeom>
          <a:noFill/>
        </p:spPr>
        <p:txBody>
          <a:bodyPr wrap="square" rtlCol="0">
            <a:spAutoFit/>
          </a:bodyPr>
          <a:lstStyle/>
          <a:p>
            <a:r>
              <a:rPr lang="en-US" sz="2400" dirty="0">
                <a:effectLst/>
                <a:latin typeface="Century Gothic" panose="020B0502020202020204" pitchFamily="34" charset="0"/>
              </a:rPr>
              <a:t>D. Policy development</a:t>
            </a:r>
          </a:p>
        </p:txBody>
      </p:sp>
      <p:sp>
        <p:nvSpPr>
          <p:cNvPr id="7" name="TextBox 6"/>
          <p:cNvSpPr txBox="1"/>
          <p:nvPr/>
        </p:nvSpPr>
        <p:spPr>
          <a:xfrm>
            <a:off x="4139952" y="3396620"/>
            <a:ext cx="2656115" cy="461665"/>
          </a:xfrm>
          <a:prstGeom prst="rect">
            <a:avLst/>
          </a:prstGeom>
          <a:noFill/>
        </p:spPr>
        <p:txBody>
          <a:bodyPr wrap="square" rtlCol="0">
            <a:spAutoFit/>
          </a:bodyPr>
          <a:lstStyle/>
          <a:p>
            <a:r>
              <a:rPr lang="en-US" sz="2400" dirty="0">
                <a:effectLst/>
                <a:latin typeface="Century Gothic" panose="020B0502020202020204" pitchFamily="34" charset="0"/>
              </a:rPr>
              <a:t>B. Assessment</a:t>
            </a:r>
          </a:p>
        </p:txBody>
      </p:sp>
      <p:sp>
        <p:nvSpPr>
          <p:cNvPr id="8" name="TextBox 7"/>
          <p:cNvSpPr txBox="1"/>
          <p:nvPr/>
        </p:nvSpPr>
        <p:spPr>
          <a:xfrm>
            <a:off x="745800" y="3345698"/>
            <a:ext cx="2514600" cy="461665"/>
          </a:xfrm>
          <a:prstGeom prst="rect">
            <a:avLst/>
          </a:prstGeom>
          <a:noFill/>
        </p:spPr>
        <p:txBody>
          <a:bodyPr wrap="square" rtlCol="0">
            <a:spAutoFit/>
          </a:bodyPr>
          <a:lstStyle/>
          <a:p>
            <a:pPr lvl="0"/>
            <a:r>
              <a:rPr lang="en-US" sz="2400" dirty="0">
                <a:effectLst/>
                <a:latin typeface="Century Gothic" panose="020B0502020202020204" pitchFamily="34" charset="0"/>
              </a:rPr>
              <a:t>A. Assurance</a:t>
            </a:r>
          </a:p>
        </p:txBody>
      </p:sp>
      <p:sp>
        <p:nvSpPr>
          <p:cNvPr id="9" name="TextBox 8"/>
          <p:cNvSpPr txBox="1"/>
          <p:nvPr/>
        </p:nvSpPr>
        <p:spPr>
          <a:xfrm>
            <a:off x="761768" y="4169737"/>
            <a:ext cx="2275115" cy="461665"/>
          </a:xfrm>
          <a:prstGeom prst="rect">
            <a:avLst/>
          </a:prstGeom>
          <a:solidFill>
            <a:schemeClr val="bg1"/>
          </a:solidFill>
        </p:spPr>
        <p:txBody>
          <a:bodyPr wrap="square" rtlCol="0">
            <a:spAutoFit/>
          </a:bodyPr>
          <a:lstStyle/>
          <a:p>
            <a:r>
              <a:rPr lang="en-US" sz="2400" dirty="0">
                <a:effectLst/>
                <a:latin typeface="Century Gothic" panose="020B0502020202020204" pitchFamily="34" charset="0"/>
              </a:rPr>
              <a:t>C. Authority</a:t>
            </a:r>
          </a:p>
        </p:txBody>
      </p:sp>
      <p:sp>
        <p:nvSpPr>
          <p:cNvPr id="15" name="TextBox 14"/>
          <p:cNvSpPr txBox="1"/>
          <p:nvPr/>
        </p:nvSpPr>
        <p:spPr>
          <a:xfrm>
            <a:off x="2365187" y="415783"/>
            <a:ext cx="3888655" cy="707886"/>
          </a:xfrm>
          <a:prstGeom prst="rect">
            <a:avLst/>
          </a:prstGeom>
          <a:noFill/>
          <a:ln w="19050">
            <a:noFill/>
          </a:ln>
        </p:spPr>
        <p:txBody>
          <a:bodyPr wrap="square" rtlCol="0">
            <a:spAutoFit/>
          </a:bodyPr>
          <a:lstStyle/>
          <a:p>
            <a:pPr algn="ctr"/>
            <a:r>
              <a:rPr lang="en-US" sz="4000" b="1" dirty="0">
                <a:effectLst/>
                <a:latin typeface="+mj-lt"/>
              </a:rPr>
              <a:t>Activity</a:t>
            </a:r>
          </a:p>
        </p:txBody>
      </p:sp>
    </p:spTree>
    <p:extLst>
      <p:ext uri="{BB962C8B-B14F-4D97-AF65-F5344CB8AC3E}">
        <p14:creationId xmlns:p14="http://schemas.microsoft.com/office/powerpoint/2010/main" val="12365514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26719" y="3198167"/>
            <a:ext cx="2209800" cy="461665"/>
          </a:xfrm>
          <a:prstGeom prst="rect">
            <a:avLst/>
          </a:prstGeom>
          <a:noFill/>
        </p:spPr>
        <p:txBody>
          <a:bodyPr wrap="square" rtlCol="0">
            <a:spAutoFit/>
          </a:bodyPr>
          <a:lstStyle/>
          <a:p>
            <a:r>
              <a:rPr lang="en-US" sz="2400" dirty="0">
                <a:effectLst/>
              </a:rPr>
              <a:t>B. Assessment</a:t>
            </a:r>
          </a:p>
        </p:txBody>
      </p:sp>
      <p:sp>
        <p:nvSpPr>
          <p:cNvPr id="8" name="TextBox 7"/>
          <p:cNvSpPr txBox="1"/>
          <p:nvPr/>
        </p:nvSpPr>
        <p:spPr>
          <a:xfrm>
            <a:off x="891092" y="3279183"/>
            <a:ext cx="2438400" cy="461665"/>
          </a:xfrm>
          <a:prstGeom prst="rect">
            <a:avLst/>
          </a:prstGeom>
          <a:noFill/>
        </p:spPr>
        <p:txBody>
          <a:bodyPr wrap="square" rtlCol="0">
            <a:spAutoFit/>
          </a:bodyPr>
          <a:lstStyle/>
          <a:p>
            <a:pPr lvl="0"/>
            <a:r>
              <a:rPr lang="en-US" sz="2400" dirty="0">
                <a:effectLst/>
              </a:rPr>
              <a:t>A. Assurance</a:t>
            </a:r>
          </a:p>
        </p:txBody>
      </p:sp>
      <p:sp>
        <p:nvSpPr>
          <p:cNvPr id="9" name="TextBox 8"/>
          <p:cNvSpPr txBox="1"/>
          <p:nvPr/>
        </p:nvSpPr>
        <p:spPr>
          <a:xfrm>
            <a:off x="2555776" y="4343544"/>
            <a:ext cx="3423051" cy="461665"/>
          </a:xfrm>
          <a:prstGeom prst="rect">
            <a:avLst/>
          </a:prstGeom>
          <a:noFill/>
        </p:spPr>
        <p:txBody>
          <a:bodyPr wrap="square" rtlCol="0">
            <a:spAutoFit/>
          </a:bodyPr>
          <a:lstStyle/>
          <a:p>
            <a:r>
              <a:rPr lang="en-US" sz="2400" dirty="0">
                <a:effectLst/>
              </a:rPr>
              <a:t>C. Policy Development</a:t>
            </a:r>
          </a:p>
        </p:txBody>
      </p:sp>
      <p:sp>
        <p:nvSpPr>
          <p:cNvPr id="10" name="TextBox 9"/>
          <p:cNvSpPr txBox="1"/>
          <p:nvPr/>
        </p:nvSpPr>
        <p:spPr>
          <a:xfrm>
            <a:off x="611560" y="1949169"/>
            <a:ext cx="8229600" cy="1200329"/>
          </a:xfrm>
          <a:prstGeom prst="rect">
            <a:avLst/>
          </a:prstGeom>
          <a:noFill/>
        </p:spPr>
        <p:txBody>
          <a:bodyPr wrap="square" rtlCol="0">
            <a:spAutoFit/>
          </a:bodyPr>
          <a:lstStyle/>
          <a:p>
            <a:r>
              <a:rPr lang="en-US" sz="2400" dirty="0">
                <a:effectLst/>
              </a:rPr>
              <a:t>The essential health services of monitoring health and diagnosing and investigating disease relate to which </a:t>
            </a:r>
            <a:r>
              <a:rPr lang="en-US" sz="2400" b="1" dirty="0">
                <a:effectLst/>
              </a:rPr>
              <a:t>core</a:t>
            </a:r>
            <a:r>
              <a:rPr lang="en-US" sz="2400" dirty="0">
                <a:effectLst/>
              </a:rPr>
              <a:t> public health function?</a:t>
            </a:r>
            <a:endParaRPr lang="en-US" sz="2400" dirty="0">
              <a:solidFill>
                <a:srgbClr val="0039A6"/>
              </a:solidFill>
              <a:effectLst/>
            </a:endParaRPr>
          </a:p>
        </p:txBody>
      </p:sp>
      <p:sp>
        <p:nvSpPr>
          <p:cNvPr id="11" name="TextBox 10"/>
          <p:cNvSpPr txBox="1"/>
          <p:nvPr/>
        </p:nvSpPr>
        <p:spPr>
          <a:xfrm>
            <a:off x="3347864" y="471696"/>
            <a:ext cx="3888655" cy="707886"/>
          </a:xfrm>
          <a:prstGeom prst="rect">
            <a:avLst/>
          </a:prstGeom>
          <a:noFill/>
          <a:ln w="19050">
            <a:noFill/>
          </a:ln>
        </p:spPr>
        <p:txBody>
          <a:bodyPr wrap="square" rtlCol="0">
            <a:spAutoFit/>
          </a:bodyPr>
          <a:lstStyle/>
          <a:p>
            <a:r>
              <a:rPr lang="en-US" sz="4000" b="1" dirty="0">
                <a:effectLst/>
                <a:latin typeface="+mj-lt"/>
              </a:rPr>
              <a:t>Activity</a:t>
            </a:r>
          </a:p>
        </p:txBody>
      </p:sp>
      <p:sp>
        <p:nvSpPr>
          <p:cNvPr id="14" name="Slide Number Placeholder 1"/>
          <p:cNvSpPr txBox="1">
            <a:spLocks/>
          </p:cNvSpPr>
          <p:nvPr/>
        </p:nvSpPr>
        <p:spPr>
          <a:xfrm>
            <a:off x="6553200" y="6245225"/>
            <a:ext cx="2133600" cy="476250"/>
          </a:xfrm>
          <a:prstGeom prst="rect">
            <a:avLst/>
          </a:prstGeom>
        </p:spPr>
        <p:txBody>
          <a:bodyPr/>
          <a:lstStyle>
            <a:defPPr>
              <a:defRPr lang="en-US"/>
            </a:defPPr>
            <a:lvl1pPr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1pPr>
            <a:lvl2pPr marL="4572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2pPr>
            <a:lvl3pPr marL="9144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3pPr>
            <a:lvl4pPr marL="13716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4pPr>
            <a:lvl5pPr marL="18288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5pPr>
            <a:lvl6pPr marL="22860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6pPr>
            <a:lvl7pPr marL="27432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7pPr>
            <a:lvl8pPr marL="32004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8pPr>
            <a:lvl9pPr marL="36576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9pPr>
          </a:lstStyle>
          <a:p>
            <a:pPr algn="r">
              <a:defRPr/>
            </a:pPr>
            <a:fld id="{A420517B-503E-44E1-A5A3-88F773F5D377}" type="slidenum">
              <a:rPr lang="en-US" sz="1400" smtClean="0">
                <a:effectLst/>
                <a:latin typeface="Myriad Web Pro"/>
              </a:rPr>
              <a:pPr algn="r">
                <a:defRPr/>
              </a:pPr>
              <a:t>37</a:t>
            </a:fld>
            <a:endParaRPr lang="en-US" sz="1400" dirty="0">
              <a:effectLst/>
              <a:latin typeface="Myriad Web Pro"/>
            </a:endParaRPr>
          </a:p>
        </p:txBody>
      </p:sp>
    </p:spTree>
    <p:extLst>
      <p:ext uri="{BB962C8B-B14F-4D97-AF65-F5344CB8AC3E}">
        <p14:creationId xmlns:p14="http://schemas.microsoft.com/office/powerpoint/2010/main" val="9539127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421" y="2201174"/>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What are the disciplines  of  public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277402898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DB32-9F5F-D3EB-958C-743147638FF9}"/>
              </a:ext>
            </a:extLst>
          </p:cNvPr>
          <p:cNvSpPr>
            <a:spLocks noGrp="1"/>
          </p:cNvSpPr>
          <p:nvPr>
            <p:ph type="title"/>
          </p:nvPr>
        </p:nvSpPr>
        <p:spPr/>
        <p:txBody>
          <a:bodyPr/>
          <a:lstStyle/>
          <a:p>
            <a:r>
              <a:rPr lang="en-GB" b="1" dirty="0"/>
              <a:t>D</a:t>
            </a:r>
            <a:r>
              <a:rPr lang="en-GB" b="1" i="0" dirty="0">
                <a:effectLst/>
              </a:rPr>
              <a:t>isciplines  of Public health </a:t>
            </a:r>
            <a:endParaRPr lang="en-GB" b="1" dirty="0"/>
          </a:p>
        </p:txBody>
      </p:sp>
      <p:sp>
        <p:nvSpPr>
          <p:cNvPr id="3" name="Content Placeholder 2">
            <a:extLst>
              <a:ext uri="{FF2B5EF4-FFF2-40B4-BE49-F238E27FC236}">
                <a16:creationId xmlns:a16="http://schemas.microsoft.com/office/drawing/2014/main" id="{8D930CC9-FFA5-957A-E1D5-78BD04F368AA}"/>
              </a:ext>
            </a:extLst>
          </p:cNvPr>
          <p:cNvSpPr>
            <a:spLocks noGrp="1"/>
          </p:cNvSpPr>
          <p:nvPr>
            <p:ph idx="1"/>
          </p:nvPr>
        </p:nvSpPr>
        <p:spPr>
          <a:xfrm>
            <a:off x="338361" y="1395045"/>
            <a:ext cx="8229600" cy="3917032"/>
          </a:xfrm>
        </p:spPr>
        <p:txBody>
          <a:bodyPr>
            <a:normAutofit fontScale="55000" lnSpcReduction="20000"/>
          </a:bodyPr>
          <a:lstStyle/>
          <a:p>
            <a:pPr marL="0" indent="0">
              <a:buNone/>
            </a:pPr>
            <a:r>
              <a:rPr lang="en-GB" b="0" i="0" dirty="0">
                <a:effectLst/>
              </a:rPr>
              <a:t>Public health is an interdisciplinary field that  includes: </a:t>
            </a:r>
          </a:p>
          <a:p>
            <a:pPr>
              <a:buFont typeface="Wingdings" panose="05000000000000000000" pitchFamily="2" charset="2"/>
              <a:buChar char="§"/>
            </a:pPr>
            <a:r>
              <a:rPr lang="en-GB" b="0" i="0" dirty="0">
                <a:effectLst/>
              </a:rPr>
              <a:t>Epidemiology, </a:t>
            </a:r>
          </a:p>
          <a:p>
            <a:pPr>
              <a:buFont typeface="Wingdings" panose="05000000000000000000" pitchFamily="2" charset="2"/>
              <a:buChar char="§"/>
            </a:pPr>
            <a:r>
              <a:rPr lang="en-GB" b="0" i="0" dirty="0">
                <a:effectLst/>
              </a:rPr>
              <a:t>Biostatistics </a:t>
            </a:r>
          </a:p>
          <a:p>
            <a:pPr>
              <a:buFont typeface="Wingdings" panose="05000000000000000000" pitchFamily="2" charset="2"/>
              <a:buChar char="§"/>
            </a:pPr>
            <a:r>
              <a:rPr lang="en-GB" b="0" i="0" dirty="0">
                <a:effectLst/>
              </a:rPr>
              <a:t>Management of health services</a:t>
            </a:r>
          </a:p>
          <a:p>
            <a:pPr>
              <a:buFont typeface="Wingdings" panose="05000000000000000000" pitchFamily="2" charset="2"/>
              <a:buChar char="§"/>
            </a:pPr>
            <a:r>
              <a:rPr lang="en-GB" b="0" i="0" dirty="0">
                <a:effectLst/>
              </a:rPr>
              <a:t>Environmental health,</a:t>
            </a:r>
          </a:p>
          <a:p>
            <a:pPr>
              <a:buFont typeface="Wingdings" panose="05000000000000000000" pitchFamily="2" charset="2"/>
              <a:buChar char="§"/>
            </a:pPr>
            <a:r>
              <a:rPr lang="en-GB" dirty="0"/>
              <a:t>Community health, </a:t>
            </a:r>
          </a:p>
          <a:p>
            <a:pPr>
              <a:buFont typeface="Wingdings" panose="05000000000000000000" pitchFamily="2" charset="2"/>
              <a:buChar char="§"/>
            </a:pPr>
            <a:r>
              <a:rPr lang="en-GB" dirty="0"/>
              <a:t>Behavioural health, </a:t>
            </a:r>
          </a:p>
          <a:p>
            <a:pPr>
              <a:buFont typeface="Wingdings" panose="05000000000000000000" pitchFamily="2" charset="2"/>
              <a:buChar char="§"/>
            </a:pPr>
            <a:r>
              <a:rPr lang="en-GB" dirty="0"/>
              <a:t>Health economics, </a:t>
            </a:r>
          </a:p>
          <a:p>
            <a:pPr>
              <a:buFont typeface="Wingdings" panose="05000000000000000000" pitchFamily="2" charset="2"/>
              <a:buChar char="§"/>
            </a:pPr>
            <a:r>
              <a:rPr lang="en-GB" dirty="0"/>
              <a:t>Public policy, </a:t>
            </a:r>
          </a:p>
          <a:p>
            <a:pPr>
              <a:buFont typeface="Wingdings" panose="05000000000000000000" pitchFamily="2" charset="2"/>
              <a:buChar char="§"/>
            </a:pPr>
            <a:r>
              <a:rPr lang="en-GB" dirty="0"/>
              <a:t>Mental health, </a:t>
            </a:r>
          </a:p>
          <a:p>
            <a:pPr>
              <a:buFont typeface="Wingdings" panose="05000000000000000000" pitchFamily="2" charset="2"/>
              <a:buChar char="§"/>
            </a:pPr>
            <a:r>
              <a:rPr lang="en-GB" dirty="0"/>
              <a:t>Occupational safety, </a:t>
            </a:r>
          </a:p>
          <a:p>
            <a:pPr>
              <a:buFont typeface="Wingdings" panose="05000000000000000000" pitchFamily="2" charset="2"/>
              <a:buChar char="§"/>
            </a:pPr>
            <a:r>
              <a:rPr lang="en-GB" dirty="0"/>
              <a:t>Gender issues in health, and </a:t>
            </a:r>
          </a:p>
          <a:p>
            <a:pPr>
              <a:buFont typeface="Wingdings" panose="05000000000000000000" pitchFamily="2" charset="2"/>
              <a:buChar char="§"/>
            </a:pPr>
            <a:r>
              <a:rPr lang="en-GB" dirty="0"/>
              <a:t>Sexual and reproductive health</a:t>
            </a:r>
          </a:p>
        </p:txBody>
      </p:sp>
      <p:pic>
        <p:nvPicPr>
          <p:cNvPr id="5122" name="Picture 2">
            <a:extLst>
              <a:ext uri="{FF2B5EF4-FFF2-40B4-BE49-F238E27FC236}">
                <a16:creationId xmlns:a16="http://schemas.microsoft.com/office/drawing/2014/main" id="{ACC61044-07A3-3C48-7909-DB0445FC9F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2812904"/>
            <a:ext cx="4514850" cy="1152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83230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457198" y="260648"/>
            <a:ext cx="8229600" cy="1143000"/>
          </a:xfrm>
          <a:solidFill>
            <a:schemeClr val="bg1"/>
          </a:solidFill>
        </p:spPr>
        <p:txBody>
          <a:bodyPr anchorCtr="1"/>
          <a:lstStyle/>
          <a:p>
            <a:pPr lvl="0" algn="ctr"/>
            <a:r>
              <a:rPr lang="en-GB" b="1" dirty="0">
                <a:latin typeface="Arial" panose="020B0604020202020204" pitchFamily="34" charset="0"/>
                <a:cs typeface="Arial" panose="020B0604020202020204" pitchFamily="34" charset="0"/>
              </a:rPr>
              <a:t>Conclude watching this video</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28650" y="1628800"/>
            <a:ext cx="7886700" cy="3263502"/>
          </a:xfrm>
        </p:spPr>
        <p:txBody>
          <a:bodyPr>
            <a:normAutofit/>
          </a:bodyPr>
          <a:lstStyle/>
          <a:p>
            <a:pPr marL="0" indent="0">
              <a:buNone/>
            </a:pPr>
            <a:endParaRPr lang="en-GB" sz="2800" dirty="0">
              <a:latin typeface="Arial" panose="020B0604020202020204" pitchFamily="34" charset="0"/>
              <a:cs typeface="Arial" panose="020B0604020202020204" pitchFamily="34" charset="0"/>
              <a:hlinkClick r:id="" action="ppaction://noaction"/>
            </a:endParaRPr>
          </a:p>
          <a:p>
            <a:pPr marL="0" indent="0">
              <a:buNone/>
            </a:pPr>
            <a:r>
              <a:rPr lang="en-GB" sz="2800" dirty="0">
                <a:latin typeface="Arial" panose="020B0604020202020204" pitchFamily="34" charset="0"/>
                <a:cs typeface="Arial" panose="020B0604020202020204" pitchFamily="34" charset="0"/>
                <a:hlinkClick r:id="rId3"/>
              </a:rPr>
              <a:t>https://www.youtube.com/watch?v=oy1CAMObRzc</a:t>
            </a: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08334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CEC1E9-D452-F3BC-BBFD-44BAFC7FAF64}"/>
              </a:ext>
            </a:extLst>
          </p:cNvPr>
          <p:cNvPicPr>
            <a:picLocks noChangeAspect="1"/>
          </p:cNvPicPr>
          <p:nvPr/>
        </p:nvPicPr>
        <p:blipFill>
          <a:blip r:embed="rId2"/>
          <a:stretch>
            <a:fillRect/>
          </a:stretch>
        </p:blipFill>
        <p:spPr>
          <a:xfrm>
            <a:off x="654980" y="476672"/>
            <a:ext cx="7834039" cy="4359018"/>
          </a:xfrm>
          <a:prstGeom prst="rect">
            <a:avLst/>
          </a:prstGeom>
        </p:spPr>
      </p:pic>
    </p:spTree>
    <p:extLst>
      <p:ext uri="{BB962C8B-B14F-4D97-AF65-F5344CB8AC3E}">
        <p14:creationId xmlns:p14="http://schemas.microsoft.com/office/powerpoint/2010/main" val="42903994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C9B19-7D4C-48FF-BD24-46DC19949760}"/>
              </a:ext>
            </a:extLst>
          </p:cNvPr>
          <p:cNvSpPr>
            <a:spLocks noGrp="1"/>
          </p:cNvSpPr>
          <p:nvPr>
            <p:ph type="title"/>
          </p:nvPr>
        </p:nvSpPr>
        <p:spPr/>
        <p:txBody>
          <a:bodyPr/>
          <a:lstStyle/>
          <a:p>
            <a:r>
              <a:rPr lang="en-GB" b="1" dirty="0"/>
              <a:t>Reference</a:t>
            </a:r>
          </a:p>
        </p:txBody>
      </p:sp>
      <p:sp>
        <p:nvSpPr>
          <p:cNvPr id="3" name="Content Placeholder 2">
            <a:extLst>
              <a:ext uri="{FF2B5EF4-FFF2-40B4-BE49-F238E27FC236}">
                <a16:creationId xmlns:a16="http://schemas.microsoft.com/office/drawing/2014/main" id="{322A8594-A857-4C7D-813B-5E3DB31D4C9E}"/>
              </a:ext>
            </a:extLst>
          </p:cNvPr>
          <p:cNvSpPr>
            <a:spLocks noGrp="1"/>
          </p:cNvSpPr>
          <p:nvPr>
            <p:ph idx="1"/>
          </p:nvPr>
        </p:nvSpPr>
        <p:spPr/>
        <p:txBody>
          <a:bodyPr>
            <a:normAutofit fontScale="47500" lnSpcReduction="20000"/>
          </a:bodyPr>
          <a:lstStyle/>
          <a:p>
            <a:pPr>
              <a:buFont typeface="Wingdings" panose="05000000000000000000" pitchFamily="2" charset="2"/>
              <a:buChar char="§"/>
            </a:pPr>
            <a:r>
              <a:rPr lang="en-GB" sz="3200" dirty="0">
                <a:solidFill>
                  <a:srgbClr val="000000"/>
                </a:solidFill>
              </a:rPr>
              <a:t>Centres for Disease Control (2012) </a:t>
            </a:r>
            <a:r>
              <a:rPr lang="en-GB" sz="3200" i="1" dirty="0">
                <a:solidFill>
                  <a:srgbClr val="000000"/>
                </a:solidFill>
              </a:rPr>
              <a:t>Introduction to Epidemiology: Core Epidemiologic Functions</a:t>
            </a:r>
            <a:r>
              <a:rPr lang="en-GB" sz="3200" dirty="0">
                <a:solidFill>
                  <a:srgbClr val="000000"/>
                </a:solidFill>
              </a:rPr>
              <a:t>  Available at: </a:t>
            </a:r>
            <a:r>
              <a:rPr lang="en-GB" sz="3200" dirty="0">
                <a:solidFill>
                  <a:srgbClr val="000000"/>
                </a:solidFill>
                <a:hlinkClick r:id="rId3"/>
              </a:rPr>
              <a:t>https://www.cdc.gov/csels/dsepd/ss1978/Lesson1/Section4.html#_ref18</a:t>
            </a:r>
            <a:r>
              <a:rPr lang="en-GB" sz="3200" dirty="0">
                <a:solidFill>
                  <a:srgbClr val="000000"/>
                </a:solidFill>
              </a:rPr>
              <a:t> (Accessed date 22</a:t>
            </a:r>
            <a:r>
              <a:rPr lang="en-GB" sz="3200" baseline="30000" dirty="0">
                <a:solidFill>
                  <a:srgbClr val="000000"/>
                </a:solidFill>
              </a:rPr>
              <a:t>nd</a:t>
            </a:r>
            <a:r>
              <a:rPr lang="en-GB" sz="3200" dirty="0">
                <a:solidFill>
                  <a:srgbClr val="000000"/>
                </a:solidFill>
              </a:rPr>
              <a:t> August 2022).</a:t>
            </a:r>
            <a:endParaRPr lang="en-GB" b="0" i="0" dirty="0">
              <a:solidFill>
                <a:srgbClr val="030303"/>
              </a:solidFill>
              <a:effectLst/>
            </a:endParaRPr>
          </a:p>
          <a:p>
            <a:pPr>
              <a:buFont typeface="Wingdings" panose="05000000000000000000" pitchFamily="2" charset="2"/>
              <a:buChar char="§"/>
            </a:pPr>
            <a:r>
              <a:rPr lang="en-GB" b="0" i="0" dirty="0">
                <a:solidFill>
                  <a:srgbClr val="030303"/>
                </a:solidFill>
                <a:effectLst/>
              </a:rPr>
              <a:t>Charter for the Public’s Health: Available at: </a:t>
            </a:r>
            <a:r>
              <a:rPr lang="en-GB" b="0" i="0" dirty="0">
                <a:effectLst/>
                <a:hlinkClick r:id="rId4"/>
              </a:rPr>
              <a:t>https://www.wfpha.org/</a:t>
            </a:r>
            <a:r>
              <a:rPr lang="en-GB" b="0" i="0" dirty="0" err="1">
                <a:effectLst/>
                <a:hlinkClick r:id="rId4"/>
              </a:rPr>
              <a:t>wfpha</a:t>
            </a:r>
            <a:r>
              <a:rPr lang="en-GB" b="0" i="0" dirty="0">
                <a:effectLst/>
                <a:hlinkClick r:id="rId4"/>
              </a:rPr>
              <a:t>-projects/...</a:t>
            </a:r>
            <a:r>
              <a:rPr lang="en-GB" b="0" i="0" dirty="0">
                <a:effectLst/>
              </a:rPr>
              <a:t> (Accessed date 21</a:t>
            </a:r>
            <a:r>
              <a:rPr lang="en-GB" b="0" i="0" baseline="30000" dirty="0">
                <a:effectLst/>
              </a:rPr>
              <a:t>st</a:t>
            </a:r>
            <a:r>
              <a:rPr lang="en-GB" b="0" i="0" dirty="0">
                <a:effectLst/>
              </a:rPr>
              <a:t> August 2022).</a:t>
            </a:r>
            <a:endParaRPr lang="en-GB" dirty="0">
              <a:solidFill>
                <a:srgbClr val="030303"/>
              </a:solidFill>
            </a:endParaRPr>
          </a:p>
          <a:p>
            <a:pPr>
              <a:buFont typeface="Wingdings" panose="05000000000000000000" pitchFamily="2" charset="2"/>
              <a:buChar char="§"/>
            </a:pPr>
            <a:r>
              <a:rPr lang="en-GB" b="0" i="0" dirty="0">
                <a:solidFill>
                  <a:srgbClr val="030303"/>
                </a:solidFill>
                <a:effectLst/>
              </a:rPr>
              <a:t>Constitution of WHO: </a:t>
            </a:r>
            <a:r>
              <a:rPr lang="en-GB" b="0" i="0" dirty="0">
                <a:effectLst/>
                <a:hlinkClick r:id="rId5"/>
              </a:rPr>
              <a:t>http://www.who.int/about/mission/en/</a:t>
            </a:r>
            <a:r>
              <a:rPr lang="en-GB" b="0" i="0" dirty="0">
                <a:solidFill>
                  <a:srgbClr val="030303"/>
                </a:solidFill>
                <a:effectLst/>
              </a:rPr>
              <a:t>  Global </a:t>
            </a:r>
          </a:p>
          <a:p>
            <a:pPr>
              <a:buFont typeface="Wingdings" panose="05000000000000000000" pitchFamily="2" charset="2"/>
              <a:buChar char="§"/>
            </a:pPr>
            <a:r>
              <a:rPr lang="en-GB" b="0" i="0" dirty="0">
                <a:effectLst/>
              </a:rPr>
              <a:t>Institute of Medicine (1998) The future of public health. Washington, DC: The National Academies Press. </a:t>
            </a:r>
          </a:p>
          <a:p>
            <a:pPr>
              <a:buFont typeface="Wingdings" panose="05000000000000000000" pitchFamily="2" charset="2"/>
              <a:buChar char="§"/>
            </a:pPr>
            <a:r>
              <a:rPr lang="en-GB" b="0" i="0" dirty="0">
                <a:effectLst/>
              </a:rPr>
              <a:t>Institute of Medicine (2002) The future of the public's health in the 21st century. Washington, DC: The National Academies Press. </a:t>
            </a:r>
          </a:p>
          <a:p>
            <a:pPr>
              <a:buFont typeface="Wingdings" panose="05000000000000000000" pitchFamily="2" charset="2"/>
              <a:buChar char="§"/>
            </a:pPr>
            <a:r>
              <a:rPr lang="en-GB" b="0" i="0" dirty="0">
                <a:solidFill>
                  <a:srgbClr val="030303"/>
                </a:solidFill>
                <a:effectLst/>
              </a:rPr>
              <a:t>Royal College of Nursing (2022) Public health Available at </a:t>
            </a:r>
            <a:r>
              <a:rPr lang="en-GB" b="0" i="0" dirty="0">
                <a:solidFill>
                  <a:srgbClr val="030303"/>
                </a:solidFill>
                <a:effectLst/>
                <a:hlinkClick r:id="rId6"/>
              </a:rPr>
              <a:t>https://www.rcn.org.uk/clinical-topics/Public-health#:~:text=Public%20health%20broadly%20consists%20of,ill%20health%20and%20health%20protection</a:t>
            </a:r>
            <a:r>
              <a:rPr lang="en-GB" b="0" i="0" dirty="0">
                <a:solidFill>
                  <a:srgbClr val="030303"/>
                </a:solidFill>
                <a:effectLst/>
              </a:rPr>
              <a:t> (Accessed date 06 August 2022). </a:t>
            </a:r>
          </a:p>
          <a:p>
            <a:pPr>
              <a:buFont typeface="Wingdings" panose="05000000000000000000" pitchFamily="2" charset="2"/>
              <a:buChar char="§"/>
            </a:pPr>
            <a:r>
              <a:rPr lang="en-GB" b="0" i="0" dirty="0">
                <a:solidFill>
                  <a:srgbClr val="030303"/>
                </a:solidFill>
                <a:effectLst/>
              </a:rPr>
              <a:t>World Health Organisation (1948) Definition of Health. Available at: </a:t>
            </a:r>
            <a:r>
              <a:rPr lang="en-GB" dirty="0">
                <a:hlinkClick r:id="rId7"/>
              </a:rPr>
              <a:t>https://www.who.int/about/governance/constitution</a:t>
            </a:r>
            <a:r>
              <a:rPr lang="en-GB" dirty="0"/>
              <a:t>. (Accessed date 20th August 2022).</a:t>
            </a:r>
          </a:p>
          <a:p>
            <a:pPr>
              <a:buFont typeface="Wingdings" panose="05000000000000000000" pitchFamily="2" charset="2"/>
              <a:buChar char="§"/>
            </a:pPr>
            <a:r>
              <a:rPr lang="en-GB" dirty="0"/>
              <a:t>Winslow C.E.A. (1920) The untilled field of public health. </a:t>
            </a:r>
            <a:r>
              <a:rPr lang="en-GB" i="1" dirty="0"/>
              <a:t>Mod Med, </a:t>
            </a:r>
            <a:r>
              <a:rPr lang="en-GB" dirty="0"/>
              <a:t>2, pp.183–191.</a:t>
            </a:r>
          </a:p>
          <a:p>
            <a:endParaRPr lang="en-GB" dirty="0"/>
          </a:p>
        </p:txBody>
      </p:sp>
    </p:spTree>
    <p:extLst>
      <p:ext uri="{BB962C8B-B14F-4D97-AF65-F5344CB8AC3E}">
        <p14:creationId xmlns:p14="http://schemas.microsoft.com/office/powerpoint/2010/main" val="7497547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61</TotalTime>
  <Words>2483</Words>
  <Application>Microsoft Office PowerPoint</Application>
  <PresentationFormat>On-screen Show (4:3)</PresentationFormat>
  <Paragraphs>333</Paragraphs>
  <Slides>42</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Arial</vt:lpstr>
      <vt:lpstr>Arial</vt:lpstr>
      <vt:lpstr>Calibri</vt:lpstr>
      <vt:lpstr>Century Gothic</vt:lpstr>
      <vt:lpstr>Courier New</vt:lpstr>
      <vt:lpstr>Myriad Pro</vt:lpstr>
      <vt:lpstr>Myriad Web Pro</vt:lpstr>
      <vt:lpstr>Times New Roman</vt:lpstr>
      <vt:lpstr>Wingdings</vt:lpstr>
      <vt:lpstr>20140311PresentationUWTSDTemplate</vt:lpstr>
      <vt:lpstr>INTRODUCTION TO PUBLIC HEALTH</vt:lpstr>
      <vt:lpstr>Learning outcomes</vt:lpstr>
      <vt:lpstr>Module Summary</vt:lpstr>
      <vt:lpstr>Aims of the Session</vt:lpstr>
      <vt:lpstr>PowerPoint Presentation</vt:lpstr>
      <vt:lpstr>Activity</vt:lpstr>
      <vt:lpstr>So, what is Health..?</vt:lpstr>
      <vt:lpstr>World Health Organisation ….</vt:lpstr>
      <vt:lpstr>Activity</vt:lpstr>
      <vt:lpstr>So, what is Public Health..?</vt:lpstr>
      <vt:lpstr>Public health is the….</vt:lpstr>
      <vt:lpstr>Public health has made…</vt:lpstr>
      <vt:lpstr>What is the mission of Public Health?</vt:lpstr>
      <vt:lpstr>The Mission of Public Health</vt:lpstr>
      <vt:lpstr>Activity </vt:lpstr>
      <vt:lpstr>Answer : Social Justice</vt:lpstr>
      <vt:lpstr>Activity </vt:lpstr>
      <vt:lpstr>How is public health different from clinical medicine..?</vt:lpstr>
      <vt:lpstr>Difference between PH &amp; CM</vt:lpstr>
      <vt:lpstr>Examples: Difference between PH &amp; CM</vt:lpstr>
      <vt:lpstr>Public Health Model vs Medical Model </vt:lpstr>
      <vt:lpstr>Activity </vt:lpstr>
      <vt:lpstr>Holistic means</vt:lpstr>
      <vt:lpstr>Activity </vt:lpstr>
      <vt:lpstr>PowerPoint Presentation</vt:lpstr>
      <vt:lpstr> How does public health work?</vt:lpstr>
      <vt:lpstr>The world federation of public health association …</vt:lpstr>
      <vt:lpstr>The three core areas of PH…</vt:lpstr>
      <vt:lpstr>Protection involves…</vt:lpstr>
      <vt:lpstr>Promotion is about…</vt:lpstr>
      <vt:lpstr>Prevention is about…</vt:lpstr>
      <vt:lpstr>For all these core areas to …</vt:lpstr>
      <vt:lpstr>What are the three core functions of Public Health?</vt:lpstr>
      <vt:lpstr>Three Core Functions of Public Health</vt:lpstr>
      <vt:lpstr>PowerPoint Presentation</vt:lpstr>
      <vt:lpstr>PowerPoint Presentation</vt:lpstr>
      <vt:lpstr>PowerPoint Presentation</vt:lpstr>
      <vt:lpstr>What are the disciplines  of  public health..?</vt:lpstr>
      <vt:lpstr>Disciplines  of Public health </vt:lpstr>
      <vt:lpstr>Conclude watching this video</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Pat Ganza</cp:lastModifiedBy>
  <cp:revision>96</cp:revision>
  <dcterms:created xsi:type="dcterms:W3CDTF">2015-04-14T15:21:28Z</dcterms:created>
  <dcterms:modified xsi:type="dcterms:W3CDTF">2026-02-09T10:42:07Z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