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1" r:id="rId1"/>
  </p:sldMasterIdLst>
  <p:sldIdLst>
    <p:sldId id="256" r:id="rId2"/>
    <p:sldId id="277" r:id="rId3"/>
    <p:sldId id="257" r:id="rId4"/>
    <p:sldId id="258" r:id="rId5"/>
    <p:sldId id="259" r:id="rId6"/>
    <p:sldId id="261" r:id="rId7"/>
    <p:sldId id="263" r:id="rId8"/>
    <p:sldId id="264" r:id="rId9"/>
    <p:sldId id="265" r:id="rId10"/>
    <p:sldId id="262" r:id="rId11"/>
    <p:sldId id="260" r:id="rId12"/>
    <p:sldId id="266" r:id="rId13"/>
    <p:sldId id="267" r:id="rId14"/>
    <p:sldId id="268" r:id="rId15"/>
    <p:sldId id="269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3820" autoAdjust="0"/>
  </p:normalViewPr>
  <p:slideViewPr>
    <p:cSldViewPr snapToGrid="0">
      <p:cViewPr>
        <p:scale>
          <a:sx n="95" d="100"/>
          <a:sy n="95" d="100"/>
        </p:scale>
        <p:origin x="8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706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980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717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761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742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070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16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2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648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24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664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96840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742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4787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4330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9933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932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4959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9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 txBox="1">
            <a:spLocks noGrp="1"/>
          </p:cNvSpPr>
          <p:nvPr>
            <p:ph type="ctrTitle"/>
          </p:nvPr>
        </p:nvSpPr>
        <p:spPr>
          <a:xfrm>
            <a:off x="533640" y="2104167"/>
            <a:ext cx="10798149" cy="757130"/>
          </a:xfrm>
          <a:prstGeom prst="rect">
            <a:avLst/>
          </a:prstGeom>
          <a:solidFill>
            <a:srgbClr val="996633">
              <a:alpha val="50000"/>
            </a:srgbClr>
          </a:solidFill>
          <a:ln w="3175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dirty="0">
                <a:effectLst/>
              </a:rPr>
              <a:t>“To inspire and nurture the human spirit – one person, </a:t>
            </a:r>
          </a:p>
          <a:p>
            <a:r>
              <a:rPr lang="en-US" sz="2400" dirty="0">
                <a:effectLst/>
              </a:rPr>
              <a:t>one cup, and one neighborhood at a time”.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1983" y="204299"/>
            <a:ext cx="9001462" cy="1655762"/>
          </a:xfrm>
        </p:spPr>
        <p:txBody>
          <a:bodyPr>
            <a:noAutofit/>
          </a:bodyPr>
          <a:lstStyle/>
          <a:p>
            <a:r>
              <a:rPr lang="en-GB" sz="4000" b="1" cap="all" dirty="0">
                <a:effectLst/>
                <a:latin typeface="+mj-lt"/>
                <a:ea typeface="+mj-ea"/>
                <a:cs typeface="+mj-cs"/>
              </a:rPr>
              <a:t>Coffee Shop </a:t>
            </a:r>
          </a:p>
          <a:p>
            <a:r>
              <a:rPr lang="en-GB" sz="4000" b="1" cap="all" dirty="0">
                <a:effectLst/>
                <a:latin typeface="+mj-lt"/>
                <a:ea typeface="+mj-ea"/>
                <a:cs typeface="+mj-cs"/>
              </a:rPr>
              <a:t>Mission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3842657" y="3218881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000" b="1" dirty="0"/>
              <a:t>Core Business Principles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Premium product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Strong Employee Relationship (Partners)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Environmentally Sound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Technologically Enhanced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Community Involvement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688722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Formulation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Using Starbucks as an example of how to implement the </a:t>
            </a:r>
            <a:r>
              <a:rPr lang="en-GB" sz="3000" dirty="0" err="1"/>
              <a:t>ebusiness</a:t>
            </a:r>
            <a:r>
              <a:rPr lang="en-GB" sz="3000" dirty="0"/>
              <a:t> formulation strategy by using the tools described by Fred David.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503228" y="6389914"/>
            <a:ext cx="26887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Adapted from T Gauvin UMFK</a:t>
            </a:r>
          </a:p>
        </p:txBody>
      </p:sp>
    </p:spTree>
    <p:extLst>
      <p:ext uri="{BB962C8B-B14F-4D97-AF65-F5344CB8AC3E}">
        <p14:creationId xmlns:p14="http://schemas.microsoft.com/office/powerpoint/2010/main" val="1236574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68286" y="304800"/>
            <a:ext cx="91776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Industry Analysis </a:t>
            </a:r>
          </a:p>
          <a:p>
            <a:r>
              <a:rPr lang="en-GB" sz="4000" dirty="0"/>
              <a:t>Example industry research </a:t>
            </a:r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2420" y="2133600"/>
            <a:ext cx="3362325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7183" y="1795524"/>
            <a:ext cx="3352800" cy="31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2133600"/>
            <a:ext cx="4114800" cy="2600325"/>
          </a:xfrm>
          <a:prstGeom prst="rect">
            <a:avLst/>
          </a:prstGeom>
          <a:solidFill>
            <a:schemeClr val="bg2">
              <a:lumMod val="50000"/>
              <a:alpha val="43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600" y="1828800"/>
            <a:ext cx="4114801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63767" y="1805049"/>
            <a:ext cx="3505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463766" y="2109849"/>
            <a:ext cx="3495675" cy="366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62239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0"/>
            <a:ext cx="10353761" cy="1076939"/>
          </a:xfrm>
        </p:spPr>
        <p:txBody>
          <a:bodyPr>
            <a:normAutofit/>
          </a:bodyPr>
          <a:lstStyle/>
          <a:p>
            <a:r>
              <a:rPr lang="en-GB" sz="4000" dirty="0"/>
              <a:t>Opportunities</a:t>
            </a:r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170825" y="777088"/>
            <a:ext cx="11839698" cy="6080912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Transition away from using Kraft Food as their CPG distributor, marketer, and promoter.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Future acquisitions with rival coffee provider </a:t>
            </a:r>
            <a:r>
              <a:rPr lang="en-US" sz="2100" dirty="0" err="1"/>
              <a:t>Peet’s</a:t>
            </a:r>
            <a:r>
              <a:rPr lang="en-US" sz="2100" dirty="0"/>
              <a:t> Coffee &amp; Tea Inc.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Starbucks plans to open 1,500 new stores in China over the next four years; China on their way to being the second largest coffee market.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Due to Brazil’s rising economy, it is set to be the biggest coffee drinking country in the world with recent coffee consumer growth of 39% from 2000-2010.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Addition of 800 stores in 2012, in the U.S.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Offer new beverage selection; serve regional wine, beer, and/or water.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Utilize technological infrastructure in offering new products &amp; services.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Expand further in international markets due to economic growth of foreign countries especially the BRIC countries expected to be the four strongest economies by 2050.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Extend supply networks for key operation components.</a:t>
            </a:r>
          </a:p>
        </p:txBody>
      </p:sp>
    </p:spTree>
    <p:extLst>
      <p:ext uri="{BB962C8B-B14F-4D97-AF65-F5344CB8AC3E}">
        <p14:creationId xmlns:p14="http://schemas.microsoft.com/office/powerpoint/2010/main" val="900494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165" y="0"/>
            <a:ext cx="10353761" cy="732555"/>
          </a:xfrm>
        </p:spPr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164887" y="613802"/>
            <a:ext cx="11852942" cy="6125445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Volatility of commodity costs for commodities that can only be partially hedged, such as milk, and high quality Arabica coffee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Increased labor costs such  as  health care for 137,000 employees, general market wage levels and workers’ compensation insurance costs.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Impact on international quotas, tariffs, embargos and other trading terms.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Increasing reliance on technology for operations.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Competitor Dunkin Brands’ announces in May 2011 of plans to go public.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Low-cost, fast-food restaurants beginning to offer higher quality, specialty coffee beverages.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Domestic market is close to saturation.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Economic conditions affecting the income level in their strategic geographical locations 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/>
              <a:t>Intense competition from cheaper substitute products such as fruit juices, energy drinks, and tea. 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endParaRPr lang="en-US" sz="2100" dirty="0"/>
          </a:p>
          <a:p>
            <a:pPr marL="514350" indent="-514350">
              <a:buFont typeface="Arial" panose="020B0604020202020204" pitchFamily="34" charset="0"/>
              <a:buNone/>
            </a:pPr>
            <a:endParaRPr lang="en-US" sz="2100" dirty="0"/>
          </a:p>
          <a:p>
            <a:pPr marL="514350" indent="-514350">
              <a:buFont typeface="Arial" panose="020B0604020202020204" pitchFamily="34" charset="0"/>
              <a:buAutoNum type="arabicPeriod"/>
            </a:pPr>
            <a:endParaRPr lang="en-US" sz="2100" dirty="0"/>
          </a:p>
          <a:p>
            <a:pPr marL="514350" indent="-514350">
              <a:buFont typeface="Arial" panose="020B0604020202020204" pitchFamily="34" charset="0"/>
              <a:buAutoNum type="arabicPeriod"/>
            </a:pPr>
            <a:endParaRPr lang="en-US" sz="2100" dirty="0"/>
          </a:p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205799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71" y="0"/>
            <a:ext cx="1351661" cy="672935"/>
          </a:xfrm>
        </p:spPr>
        <p:txBody>
          <a:bodyPr/>
          <a:lstStyle/>
          <a:p>
            <a:r>
              <a:rPr lang="en-GB" dirty="0"/>
              <a:t>EFE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6962509"/>
              </p:ext>
            </p:extLst>
          </p:nvPr>
        </p:nvGraphicFramePr>
        <p:xfrm>
          <a:off x="371104" y="336467"/>
          <a:ext cx="8717713" cy="6373590"/>
        </p:xfrm>
        <a:graphic>
          <a:graphicData uri="http://schemas.openxmlformats.org/drawingml/2006/table">
            <a:tbl>
              <a:tblPr/>
              <a:tblGrid>
                <a:gridCol w="67035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46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0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190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84580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Opportunities</a:t>
                      </a: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: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Weights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Weighted 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Transition away from using Kraft Food as their CPG distributor, marketer, and promoter.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0.32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Future acquisition with rival coffee provider Peet’s Coffee &amp; Tea Inc.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Starbucks plans to open 1,500 new stores in China over the next four years; China on their way to being the second largest coffee market.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0.21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Due to Brazil’s rising economy, it is set to be the biggest coffee drinking country in the world with recent coffee consumer growth of 39% from 2000 to 2010.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Addition of 800 stores in 2012, in the U.S.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Offer new beverage selection; Serve regional wine, beer, and/or water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Utilize technological infrastructure in offering new products &amp; services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Expand further in international markets due to the economic growth of foreign countries especially the BRIC countries (Brazil, Russia, India, China) expected to be the four strongest economies by 2050.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2145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9.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Extend supply networks for key operating components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4580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Threats</a:t>
                      </a: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: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1.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Volatility of commodity costs for commodities that can only be partially hedged, such as milk, and high quality Arabica coffee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0.15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Increased labor costs such  as increased health care for 137,000 employees, general market wage levels and workers’ compensation insurance costs;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0.36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Impact on international quotas, tariffs, embargos and other trading terms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0.10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Increasing reliance on technology for operations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0.16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 Competitor Dunkin Brands’ announces in May 2011 of plans to go public.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0.07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Low-cost, fast-food restaurants beginning to offer higher quality, specialty coffee beverages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0.16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Domestic market is close to saturation in their primary business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0.08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0.20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Economic conditions effecting the income level in their </a:t>
                      </a:r>
                      <a:r>
                        <a:rPr lang="en-US" sz="1400" b="0" i="0" u="none" strike="noStrike" dirty="0" err="1">
                          <a:latin typeface="Calibri"/>
                        </a:rPr>
                        <a:t>stategic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geographical locations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0.09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9. 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Intense competition from Cheaper substitutes products of fruit juices, energy drinks, and tea.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0.10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84580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Totals: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2.62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3523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0" y="0"/>
            <a:ext cx="10353761" cy="1326321"/>
          </a:xfrm>
        </p:spPr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8600" y="1905000"/>
            <a:ext cx="11551722" cy="3816429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US" sz="2200" dirty="0"/>
              <a:t>Sales increase 9.2% to $10.7B ’09 - ’10.</a:t>
            </a:r>
          </a:p>
          <a:p>
            <a:pPr marL="457200" indent="-457200">
              <a:buAutoNum type="arabicPeriod"/>
            </a:pPr>
            <a:r>
              <a:rPr lang="en-US" sz="2200" dirty="0"/>
              <a:t>Strong asset increase from last year cash account grew 22.3% and total assets increased by 14.5% ‘09 – ’10.</a:t>
            </a:r>
          </a:p>
          <a:p>
            <a:pPr marL="457200" indent="-457200">
              <a:buAutoNum type="arabicPeriod"/>
            </a:pPr>
            <a:r>
              <a:rPr lang="en-US" sz="2200" dirty="0"/>
              <a:t>Highest operating margin ever at 13.3%; last year was only 5.7%.</a:t>
            </a:r>
          </a:p>
          <a:p>
            <a:pPr marL="457200" indent="-457200">
              <a:buAutoNum type="arabicPeriod"/>
            </a:pPr>
            <a:r>
              <a:rPr lang="en-US" sz="2200" dirty="0"/>
              <a:t>Starbucks offers the premium coffee house experience.</a:t>
            </a:r>
          </a:p>
          <a:p>
            <a:pPr marL="457200" indent="-457200">
              <a:buAutoNum type="arabicPeriod"/>
            </a:pPr>
            <a:r>
              <a:rPr lang="en-US" sz="2200" dirty="0"/>
              <a:t>29% increase in R&amp;D this year.</a:t>
            </a:r>
          </a:p>
          <a:p>
            <a:pPr marL="457200" indent="-457200">
              <a:buAutoNum type="arabicPeriod"/>
            </a:pPr>
            <a:r>
              <a:rPr lang="en-US" sz="2200" dirty="0"/>
              <a:t>Dominates the domestic coffee market with a market share of 75%.</a:t>
            </a:r>
          </a:p>
          <a:p>
            <a:pPr marL="457200" indent="-457200">
              <a:buAutoNum type="arabicPeriod"/>
            </a:pPr>
            <a:r>
              <a:rPr lang="en-US" sz="2200" dirty="0"/>
              <a:t>Net Income Increased 142% from 2009, EPS grew by 38.5%.</a:t>
            </a:r>
          </a:p>
          <a:p>
            <a:pPr marL="457200" indent="-457200">
              <a:buAutoNum type="arabicPeriod"/>
            </a:pPr>
            <a:r>
              <a:rPr lang="en-US" sz="2200" dirty="0"/>
              <a:t>Starbucks has a strong, positive global presence, operating a total of 15,000 stores in 50 countries in 2010.</a:t>
            </a:r>
          </a:p>
          <a:p>
            <a:pPr marL="457200" indent="-457200">
              <a:buAutoNum type="arabicPeriod"/>
            </a:pPr>
            <a:r>
              <a:rPr lang="en-US" sz="2200" dirty="0"/>
              <a:t>Starbucks deemed greenest corporation in America.</a:t>
            </a:r>
          </a:p>
        </p:txBody>
      </p:sp>
    </p:spTree>
    <p:extLst>
      <p:ext uri="{BB962C8B-B14F-4D97-AF65-F5344CB8AC3E}">
        <p14:creationId xmlns:p14="http://schemas.microsoft.com/office/powerpoint/2010/main" val="2096578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1326321"/>
          </a:xfrm>
        </p:spPr>
        <p:txBody>
          <a:bodyPr/>
          <a:lstStyle/>
          <a:p>
            <a:r>
              <a:rPr lang="en-GB" dirty="0" err="1"/>
              <a:t>weakenesses</a:t>
            </a:r>
            <a:endParaRPr lang="en-GB" dirty="0"/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228599" y="1295400"/>
            <a:ext cx="11646725" cy="4800600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Policy of keeping a tap running nonstop wasting an estimated 6.2 million gallons a day.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Pricing is high due to the high quality of ingredients used.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Net Income margin of International Division (9.8%) operates on almost half of the Domestic (17.1%).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75% of its profits are based off its coffee products and other specialty beverages.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Specialty Segment: 1.4% of revenue and -25% of operating income.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Over dependent on the U.S. market with 71% in revenues for 2010.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Management is highly focused on expansion, not as much on internal operations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Operating profit margin 13.3% compared to a major competitor, McDonald’s at 31%.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/>
              <a:t>Higher employee costs than competitors.</a:t>
            </a:r>
          </a:p>
        </p:txBody>
      </p:sp>
    </p:spTree>
    <p:extLst>
      <p:ext uri="{BB962C8B-B14F-4D97-AF65-F5344CB8AC3E}">
        <p14:creationId xmlns:p14="http://schemas.microsoft.com/office/powerpoint/2010/main" val="1013354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00904" y="609600"/>
            <a:ext cx="1066652" cy="1326321"/>
          </a:xfrm>
        </p:spPr>
        <p:txBody>
          <a:bodyPr/>
          <a:lstStyle/>
          <a:p>
            <a:r>
              <a:rPr lang="en-GB" dirty="0"/>
              <a:t>IFE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754170"/>
              </p:ext>
            </p:extLst>
          </p:nvPr>
        </p:nvGraphicFramePr>
        <p:xfrm>
          <a:off x="461159" y="273376"/>
          <a:ext cx="9013329" cy="6083565"/>
        </p:xfrm>
        <a:graphic>
          <a:graphicData uri="http://schemas.openxmlformats.org/drawingml/2006/table">
            <a:tbl>
              <a:tblPr/>
              <a:tblGrid>
                <a:gridCol w="655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43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78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79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16717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Strengths</a:t>
                      </a:r>
                      <a:r>
                        <a:rPr lang="en-US" sz="1500" b="1" i="0" u="none" strike="noStrike" dirty="0">
                          <a:latin typeface="Calibri"/>
                        </a:rPr>
                        <a:t>: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Weights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Rating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Weighted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1.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Sales Increased 9.2% to $10.7B ’09-’10.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6825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Strong asset Increase from last year Cash account grew 22.3% and Total assets increased by 14.5% ’09-’10.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0.24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Highest operating margin ever at 13.3%; last year was only 5.7%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0.07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0.28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Starbucks offer the premium coffeehouse experience.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0.15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5.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29% increase in R&amp;D this year.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0.12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Dominates the domestic coffee market with a coffee market share of 75%.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0.32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Net Income Increased 142% from 2009, EPS grew by 38.5%.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0.36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3052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Starbucks has a Strong, Positive Global Presence They operate a Total of 15,000 stores in 50 countries in 2010.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9.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Starbucks deemed Greenest Corporation in America.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Weaknesses</a:t>
                      </a:r>
                      <a:r>
                        <a:rPr lang="en-US" sz="1500" b="1" i="0" u="none" strike="noStrike" dirty="0">
                          <a:latin typeface="Calibri"/>
                        </a:rPr>
                        <a:t>: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1.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Policy of keeping a tap running nonstop wasting an estimated 6.2 million gallons a day.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Pricing is high due to the high quality of ingredients used.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37344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3.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Net Income margin of International Division (9.8%) operates on almost half of the Domestic (17.1%).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75% of its profits are based off its coffee products and other specialty beverages.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Specialty Segment: 1.4% of Revenue and -25% of Operating Income.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6.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Over dependent on the U.S. market with 71% in revenues for 2010.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Management is highly focused on expansion, not as much on internal operations.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8.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Operating profit margin 13.3% compared to a major competitor, McDonald’s at 31%.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9.</a:t>
                      </a:r>
                      <a:r>
                        <a:rPr lang="en-US" sz="15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Higher employee costs than competitors.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Totals: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2.52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0043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768" y="1258784"/>
            <a:ext cx="3686061" cy="3333253"/>
          </a:xfrm>
        </p:spPr>
        <p:txBody>
          <a:bodyPr>
            <a:noAutofit/>
          </a:bodyPr>
          <a:lstStyle/>
          <a:p>
            <a:pPr algn="l"/>
            <a:r>
              <a:rPr lang="en-GB" sz="2200" cap="none" dirty="0"/>
              <a:t>Internal assessment starting with the income statement</a:t>
            </a:r>
            <a:br>
              <a:rPr lang="en-GB" sz="2200" cap="none" dirty="0"/>
            </a:br>
            <a:br>
              <a:rPr lang="en-GB" sz="2200" cap="none" dirty="0"/>
            </a:br>
            <a:r>
              <a:rPr lang="en-GB" sz="2200" cap="none" dirty="0"/>
              <a:t>- this would be followed with </a:t>
            </a:r>
            <a:br>
              <a:rPr lang="en-GB" sz="2200" cap="none" dirty="0"/>
            </a:br>
            <a:r>
              <a:rPr lang="en-GB" sz="2200" cap="none" dirty="0"/>
              <a:t>the balance sheet</a:t>
            </a:r>
            <a:br>
              <a:rPr lang="en-GB" sz="2200" cap="none" dirty="0"/>
            </a:br>
            <a:r>
              <a:rPr lang="en-GB" sz="2200" cap="none" dirty="0"/>
              <a:t>net worth analysis</a:t>
            </a:r>
            <a:br>
              <a:rPr lang="en-GB" sz="2200" cap="none" dirty="0"/>
            </a:br>
            <a:r>
              <a:rPr lang="en-GB" sz="2200" cap="none" dirty="0"/>
              <a:t>ratio analysis</a:t>
            </a:r>
            <a:br>
              <a:rPr lang="en-GB" sz="2200" cap="none" dirty="0"/>
            </a:br>
            <a:endParaRPr lang="en-GB" sz="2200" cap="none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965" y="296883"/>
            <a:ext cx="8186803" cy="6448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63141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8835" y="1735195"/>
            <a:ext cx="2657945" cy="23863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Critical Success Factor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019719"/>
              </p:ext>
            </p:extLst>
          </p:nvPr>
        </p:nvGraphicFramePr>
        <p:xfrm>
          <a:off x="609600" y="915389"/>
          <a:ext cx="8807362" cy="5498861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432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32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34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5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05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508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0827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0508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32940">
                <a:tc>
                  <a:txBody>
                    <a:bodyPr/>
                    <a:lstStyle/>
                    <a:p>
                      <a:pPr algn="l" fontAlgn="b"/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Starbucks</a:t>
                      </a:r>
                      <a:endParaRPr lang="en-US" sz="1900" b="1" i="1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McDonald's</a:t>
                      </a:r>
                      <a:endParaRPr lang="en-US" sz="1900" b="1" i="1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Dunkin Donuts</a:t>
                      </a:r>
                      <a:endParaRPr lang="en-US" sz="1900" b="1" i="1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0870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Critical Success factors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Weights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Rating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Score 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Rating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Score 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Rating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Score 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Marketing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0.09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0.18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0.36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0.27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Financial position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0.07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0.28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0.21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1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0.07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Customer loyalty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0.11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0.33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0.44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0.05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Innovation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0.06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0.18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Global Expansion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0.1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Brand Identity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0.08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0.32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0.16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Convienence 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0.05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0.15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Customer service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0.08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0.32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0.16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Market share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0.09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0.36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0.18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0.27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600870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Price Competitiveness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0.07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0.14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0.28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0.21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Product Quality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0.08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0.32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0.16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0.24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Management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0.05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0.15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0.2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0.1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Employee morale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0.07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0.28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2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>
                          <a:solidFill>
                            <a:srgbClr val="000000"/>
                          </a:solidFill>
                        </a:rPr>
                        <a:t>0.14</a:t>
                      </a:r>
                      <a:endParaRPr lang="en-US" sz="1900" b="0" i="0" u="none" strike="noStrike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u="none" strike="noStrike" dirty="0">
                          <a:solidFill>
                            <a:srgbClr val="000000"/>
                          </a:solidFill>
                        </a:rPr>
                        <a:t>0.21</a:t>
                      </a:r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04937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 Totals: 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1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 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3.24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 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>
                          <a:solidFill>
                            <a:srgbClr val="000000"/>
                          </a:solidFill>
                        </a:rPr>
                        <a:t>3.31</a:t>
                      </a:r>
                      <a:endParaRPr lang="en-US" sz="19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 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u="none" strike="noStrike" dirty="0">
                          <a:solidFill>
                            <a:srgbClr val="000000"/>
                          </a:solidFill>
                        </a:rPr>
                        <a:t>2.21</a:t>
                      </a:r>
                      <a:endParaRPr lang="en-US" sz="19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2118437" y="108857"/>
            <a:ext cx="70968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/>
              <a:t>Competitive Profile Matrix </a:t>
            </a:r>
          </a:p>
        </p:txBody>
      </p:sp>
    </p:spTree>
    <p:extLst>
      <p:ext uri="{BB962C8B-B14F-4D97-AF65-F5344CB8AC3E}">
        <p14:creationId xmlns:p14="http://schemas.microsoft.com/office/powerpoint/2010/main" val="3876798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167" y="110837"/>
            <a:ext cx="10353761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Strategy</a:t>
            </a:r>
          </a:p>
        </p:txBody>
      </p:sp>
      <p:pic>
        <p:nvPicPr>
          <p:cNvPr id="3" name="Picture 2" descr="http://www.mindmapart.com/wp-content/gallery/richard-israel/starbucks-success-strateg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2093" y="857992"/>
            <a:ext cx="8874223" cy="57150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9654640" y="5913912"/>
            <a:ext cx="223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© T Gauvin UMFK</a:t>
            </a:r>
          </a:p>
        </p:txBody>
      </p:sp>
    </p:spTree>
    <p:extLst>
      <p:ext uri="{BB962C8B-B14F-4D97-AF65-F5344CB8AC3E}">
        <p14:creationId xmlns:p14="http://schemas.microsoft.com/office/powerpoint/2010/main" val="8471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045" y="-91881"/>
            <a:ext cx="10353761" cy="1326321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7200269"/>
              </p:ext>
            </p:extLst>
          </p:nvPr>
        </p:nvGraphicFramePr>
        <p:xfrm>
          <a:off x="271005" y="847725"/>
          <a:ext cx="10972801" cy="1571625"/>
        </p:xfrm>
        <a:graphic>
          <a:graphicData uri="http://schemas.openxmlformats.org/drawingml/2006/table">
            <a:tbl>
              <a:tblPr/>
              <a:tblGrid>
                <a:gridCol w="109728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0955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S-O Strategies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Market Heavily and add new stores in International Markets (O3, O4, O5, O8, S1, S2, S6, S7, S8)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621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2.)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Acquire wine/beer company (O6, O5, O8, S1 ,S2, S5)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7645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3.)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Create New premium technological Services to enhance customer experience (O7, O3, O5, O8, S2, S5)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955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4.)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Gain and own new Supply &amp; Distribution networks (O9, O8, O1, S2, S3, S8)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2381902"/>
              </p:ext>
            </p:extLst>
          </p:nvPr>
        </p:nvGraphicFramePr>
        <p:xfrm>
          <a:off x="271005" y="4269241"/>
          <a:ext cx="8088087" cy="942975"/>
        </p:xfrm>
        <a:graphic>
          <a:graphicData uri="http://schemas.openxmlformats.org/drawingml/2006/table">
            <a:tbl>
              <a:tblPr/>
              <a:tblGrid>
                <a:gridCol w="80880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3350">
                <a:tc>
                  <a:txBody>
                    <a:bodyPr/>
                    <a:lstStyle/>
                    <a:p>
                      <a:pPr marL="0" algn="l" defTabSz="457200" rtl="0" eaLnBrk="1" fontAlgn="t" latinLnBrk="0" hangingPunct="1"/>
                      <a:r>
                        <a:rPr lang="en-US" sz="2000" b="1" i="0" u="none" strike="noStrike" kern="1200" dirty="0">
                          <a:solidFill>
                            <a:srgbClr val="FFFF00"/>
                          </a:solidFill>
                          <a:latin typeface="Calibri"/>
                          <a:ea typeface="+mn-ea"/>
                          <a:cs typeface="+mn-cs"/>
                        </a:rPr>
                        <a:t>W-O Strategies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Buyout suppliers and/or distribution networks (W1, W3, W8, O1, O9,)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2.)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Start selling different types of beverages  (W2, W4, W7, O3, O5, O6, O9)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262235"/>
              </p:ext>
            </p:extLst>
          </p:nvPr>
        </p:nvGraphicFramePr>
        <p:xfrm>
          <a:off x="271005" y="5558518"/>
          <a:ext cx="9753601" cy="942975"/>
        </p:xfrm>
        <a:graphic>
          <a:graphicData uri="http://schemas.openxmlformats.org/drawingml/2006/table">
            <a:tbl>
              <a:tblPr/>
              <a:tblGrid>
                <a:gridCol w="97536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09550">
                <a:tc>
                  <a:txBody>
                    <a:bodyPr/>
                    <a:lstStyle/>
                    <a:p>
                      <a:pPr marL="0" algn="l" defTabSz="457200" rtl="0" eaLnBrk="1" fontAlgn="t" latinLnBrk="0" hangingPunct="1"/>
                      <a:r>
                        <a:rPr lang="en-US" sz="2000" b="1" i="0" u="none" strike="noStrike" kern="1200" dirty="0">
                          <a:solidFill>
                            <a:srgbClr val="FFFF00"/>
                          </a:solidFill>
                          <a:latin typeface="Calibri"/>
                          <a:ea typeface="+mn-ea"/>
                          <a:cs typeface="+mn-cs"/>
                        </a:rPr>
                        <a:t>W-T Strategies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25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Decrease employee compensation and benefits (W8, W7, W9, T2)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288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2.)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Start offering product line that is more affordable and cheaper to make (W2, T1, T6, T8, T9)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349683"/>
              </p:ext>
            </p:extLst>
          </p:nvPr>
        </p:nvGraphicFramePr>
        <p:xfrm>
          <a:off x="271005" y="2740478"/>
          <a:ext cx="10255481" cy="942975"/>
        </p:xfrm>
        <a:graphic>
          <a:graphicData uri="http://schemas.openxmlformats.org/drawingml/2006/table">
            <a:tbl>
              <a:tblPr/>
              <a:tblGrid>
                <a:gridCol w="102554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09550">
                <a:tc>
                  <a:txBody>
                    <a:bodyPr/>
                    <a:lstStyle/>
                    <a:p>
                      <a:pPr marL="0" algn="l" defTabSz="457200" rtl="0" eaLnBrk="1" fontAlgn="t" latinLnBrk="0" hangingPunct="1"/>
                      <a:r>
                        <a:rPr lang="en-US" sz="2000" b="1" i="0" u="none" strike="noStrike" kern="1200" dirty="0">
                          <a:solidFill>
                            <a:srgbClr val="FFFF00"/>
                          </a:solidFill>
                          <a:latin typeface="Calibri"/>
                          <a:ea typeface="+mn-ea"/>
                          <a:cs typeface="+mn-cs"/>
                        </a:rPr>
                        <a:t>S-T Strategies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145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 Buy Technology firm that can compliment their "Starbucks Experience" (T4, T7, T8, T9, S2, S5)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.) Acquire growing specialty coffee firms; </a:t>
                      </a:r>
                      <a:r>
                        <a:rPr lang="en-US" sz="2000" b="0" i="0" u="none" strike="noStrike" dirty="0" err="1">
                          <a:solidFill>
                            <a:srgbClr val="000000"/>
                          </a:solidFill>
                          <a:latin typeface="+mn-lt"/>
                        </a:rPr>
                        <a:t>Peet's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 Coffee &amp; Tea Inc 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(T1, T3, S2, S9, S8)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406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6537" y="228600"/>
            <a:ext cx="2166862" cy="1143001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Space matrix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24743"/>
              </p:ext>
            </p:extLst>
          </p:nvPr>
        </p:nvGraphicFramePr>
        <p:xfrm>
          <a:off x="370114" y="444578"/>
          <a:ext cx="9134458" cy="6730260"/>
        </p:xfrm>
        <a:graphic>
          <a:graphicData uri="http://schemas.openxmlformats.org/drawingml/2006/table">
            <a:tbl>
              <a:tblPr/>
              <a:tblGrid>
                <a:gridCol w="479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26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26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99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263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8263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8263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7949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22661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92306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5214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118663">
                <a:tc gridSpan="2">
                  <a:txBody>
                    <a:bodyPr/>
                    <a:lstStyle/>
                    <a:p>
                      <a:pPr marL="0" algn="l" defTabSz="457200" rtl="0" eaLnBrk="1" fontAlgn="t" latinLnBrk="0" hangingPunct="1"/>
                      <a:r>
                        <a:rPr lang="en-US" sz="2000" b="1" i="0" u="none" strike="noStrike" kern="1200" dirty="0">
                          <a:solidFill>
                            <a:srgbClr val="FFFF00"/>
                          </a:solidFill>
                          <a:latin typeface="Calibri"/>
                          <a:ea typeface="+mn-ea"/>
                          <a:cs typeface="+mn-cs"/>
                        </a:rPr>
                        <a:t>Financial Position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rating is 1 (worst) to 7 (best)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Ratings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 err="1">
                          <a:latin typeface="+mn-lt"/>
                        </a:rPr>
                        <a:t>Cashflow</a:t>
                      </a:r>
                      <a:endParaRPr lang="en-US" sz="1600" b="0" i="0" u="none" strike="noStrike" dirty="0">
                        <a:latin typeface="+mn-lt"/>
                      </a:endParaRP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Leverage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Operating Margin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3.0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564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ROE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5643">
                <a:tc gridSpan="2">
                  <a:txBody>
                    <a:bodyPr/>
                    <a:lstStyle/>
                    <a:p>
                      <a:pPr marL="0" algn="l" defTabSz="457200" rtl="0" eaLnBrk="1" fontAlgn="t" latinLnBrk="0" hangingPunct="1"/>
                      <a:r>
                        <a:rPr lang="en-US" sz="2000" b="1" i="0" u="none" strike="noStrike" kern="1200" dirty="0">
                          <a:solidFill>
                            <a:srgbClr val="FFFF00"/>
                          </a:solidFill>
                          <a:latin typeface="Calibri"/>
                          <a:ea typeface="+mn-ea"/>
                          <a:cs typeface="+mn-cs"/>
                        </a:rPr>
                        <a:t>Industry Position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rating is 1 (worst) to 7 (best)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FP Total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20.0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 Resource Utilization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Barriers to entry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2.0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Growth potential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4.0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5300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Profit potential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25643">
                <a:tc gridSpan="2">
                  <a:txBody>
                    <a:bodyPr/>
                    <a:lstStyle/>
                    <a:p>
                      <a:pPr marL="0" algn="l" defTabSz="457200" rtl="0" eaLnBrk="1" fontAlgn="t" latinLnBrk="0" hangingPunct="1"/>
                      <a:r>
                        <a:rPr lang="en-US" sz="2000" b="1" i="0" u="none" strike="noStrike" kern="1200" dirty="0">
                          <a:solidFill>
                            <a:srgbClr val="FFFF00"/>
                          </a:solidFill>
                          <a:latin typeface="Calibri"/>
                          <a:ea typeface="+mn-ea"/>
                          <a:cs typeface="+mn-cs"/>
                        </a:rPr>
                        <a:t>Stability Position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rating is -1 (best) to -7 (worst)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IP</a:t>
                      </a:r>
                      <a:r>
                        <a:rPr lang="en-US" sz="1600" b="0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600" b="0" i="0" u="none" strike="noStrike" dirty="0">
                          <a:latin typeface="+mn-lt"/>
                        </a:rPr>
                        <a:t>Total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17.0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Technological changes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-3.0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Competitive pressure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Demand variability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2564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Price range of competing products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25643">
                <a:tc gridSpan="3">
                  <a:txBody>
                    <a:bodyPr/>
                    <a:lstStyle/>
                    <a:p>
                      <a:pPr marL="0" algn="l" defTabSz="457200" rtl="0" eaLnBrk="1" fontAlgn="t" latinLnBrk="0" hangingPunct="1"/>
                      <a:r>
                        <a:rPr lang="en-US" sz="2000" b="1" i="0" u="none" strike="noStrike" kern="1200" dirty="0">
                          <a:solidFill>
                            <a:srgbClr val="FFFF00"/>
                          </a:solidFill>
                          <a:latin typeface="Calibri"/>
                          <a:ea typeface="+mn-ea"/>
                          <a:cs typeface="+mn-cs"/>
                        </a:rPr>
                        <a:t>Competitive advantage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rating is -1 (best) to -7 (worst)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SP</a:t>
                      </a:r>
                      <a:r>
                        <a:rPr lang="en-US" sz="1600" b="0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600" b="0" i="0" u="none" strike="noStrike" dirty="0">
                          <a:latin typeface="+mn-lt"/>
                        </a:rPr>
                        <a:t>Total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-19.0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Market share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-2.0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Customer loyalty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-3.0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Product quality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-1.0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2564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Control over suppliers and distributors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32623"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CA total </a:t>
                      </a:r>
                    </a:p>
                  </a:txBody>
                  <a:tcPr marL="6980" marR="6980" marT="6980" marB="0" anchor="b">
                    <a:lnL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-11.0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3879248"/>
              </p:ext>
            </p:extLst>
          </p:nvPr>
        </p:nvGraphicFramePr>
        <p:xfrm>
          <a:off x="9753599" y="5410200"/>
          <a:ext cx="2209800" cy="769620"/>
        </p:xfrm>
        <a:graphic>
          <a:graphicData uri="http://schemas.openxmlformats.org/drawingml/2006/table">
            <a:tbl>
              <a:tblPr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Arial"/>
                        </a:rPr>
                        <a:t>SP average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-4.75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>
                          <a:latin typeface="Arial"/>
                        </a:rPr>
                        <a:t>CA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>
                          <a:latin typeface="Arial"/>
                        </a:rPr>
                        <a:t>-2.75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Arial"/>
                        </a:rPr>
                        <a:t>IP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4.25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Arial"/>
                        </a:rPr>
                        <a:t>FP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5.00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5945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143000"/>
            <a:ext cx="7286625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9796537" y="228600"/>
            <a:ext cx="2166862" cy="1143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1" i="0" kern="1200" cap="all">
                <a:solidFill>
                  <a:schemeClr val="tx1"/>
                </a:solidFill>
                <a:effectLst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/>
              <a:t>Space matrix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845852"/>
              </p:ext>
            </p:extLst>
          </p:nvPr>
        </p:nvGraphicFramePr>
        <p:xfrm>
          <a:off x="9601199" y="3940629"/>
          <a:ext cx="2209800" cy="769620"/>
        </p:xfrm>
        <a:graphic>
          <a:graphicData uri="http://schemas.openxmlformats.org/drawingml/2006/table">
            <a:tbl>
              <a:tblPr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Arial"/>
                        </a:rPr>
                        <a:t>SP average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-4.75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>
                          <a:latin typeface="Arial"/>
                        </a:rPr>
                        <a:t>CA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-2.75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Arial"/>
                        </a:rPr>
                        <a:t>IP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4.25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Arial"/>
                        </a:rPr>
                        <a:t>FP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5.00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4468397"/>
              </p:ext>
            </p:extLst>
          </p:nvPr>
        </p:nvGraphicFramePr>
        <p:xfrm>
          <a:off x="9660768" y="5397953"/>
          <a:ext cx="1219200" cy="4381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x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1.5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0.25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301343" y="2917371"/>
            <a:ext cx="281940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X Coordinate= 1.50</a:t>
            </a:r>
          </a:p>
          <a:p>
            <a:pPr algn="ctr"/>
            <a:r>
              <a:rPr lang="en-US" sz="1400" b="1" dirty="0"/>
              <a:t>Y Coordinate= 0.25</a:t>
            </a:r>
          </a:p>
        </p:txBody>
      </p:sp>
    </p:spTree>
    <p:extLst>
      <p:ext uri="{BB962C8B-B14F-4D97-AF65-F5344CB8AC3E}">
        <p14:creationId xmlns:p14="http://schemas.microsoft.com/office/powerpoint/2010/main" val="93433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07271"/>
            <a:ext cx="8534401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9231086" y="489857"/>
            <a:ext cx="24710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Grand Strategy Matrix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337726" y="2501822"/>
            <a:ext cx="21966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Possible Strategies</a:t>
            </a:r>
          </a:p>
          <a:p>
            <a:pPr marL="342900" indent="-342900">
              <a:buAutoNum type="arabicPeriod"/>
            </a:pPr>
            <a:r>
              <a:rPr lang="en-US" sz="1200" b="1" dirty="0">
                <a:solidFill>
                  <a:schemeClr val="bg1"/>
                </a:solidFill>
              </a:rPr>
              <a:t>Forward, backward, &amp; horizontal integration</a:t>
            </a:r>
          </a:p>
          <a:p>
            <a:pPr marL="342900" indent="-342900">
              <a:buAutoNum type="arabicPeriod"/>
            </a:pPr>
            <a:r>
              <a:rPr lang="en-US" sz="1200" b="1" dirty="0">
                <a:solidFill>
                  <a:schemeClr val="bg1"/>
                </a:solidFill>
              </a:rPr>
              <a:t>Market penetration</a:t>
            </a:r>
          </a:p>
          <a:p>
            <a:pPr marL="342900" indent="-342900">
              <a:buAutoNum type="arabicPeriod"/>
            </a:pPr>
            <a:r>
              <a:rPr lang="en-US" sz="1200" b="1" dirty="0">
                <a:solidFill>
                  <a:schemeClr val="bg1"/>
                </a:solidFill>
              </a:rPr>
              <a:t>Market development</a:t>
            </a:r>
          </a:p>
          <a:p>
            <a:pPr marL="342900" indent="-342900">
              <a:buAutoNum type="arabicPeriod"/>
            </a:pPr>
            <a:r>
              <a:rPr lang="en-US" sz="1200" b="1" dirty="0">
                <a:solidFill>
                  <a:schemeClr val="bg1"/>
                </a:solidFill>
              </a:rPr>
              <a:t>Product development</a:t>
            </a:r>
          </a:p>
          <a:p>
            <a:pPr marL="342900" indent="-342900">
              <a:buAutoNum type="arabicPeriod"/>
            </a:pPr>
            <a:r>
              <a:rPr lang="en-US" sz="1200" b="1" dirty="0">
                <a:solidFill>
                  <a:schemeClr val="bg1"/>
                </a:solidFill>
              </a:rPr>
              <a:t>Related diversification</a:t>
            </a:r>
          </a:p>
          <a:p>
            <a:pPr marL="342900" indent="-342900"/>
            <a:endParaRPr lang="en-US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5256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7657768"/>
              </p:ext>
            </p:extLst>
          </p:nvPr>
        </p:nvGraphicFramePr>
        <p:xfrm>
          <a:off x="1012371" y="446315"/>
          <a:ext cx="7275831" cy="5730240"/>
        </p:xfrm>
        <a:graphic>
          <a:graphicData uri="http://schemas.openxmlformats.org/drawingml/2006/table">
            <a:tbl>
              <a:tblPr/>
              <a:tblGrid>
                <a:gridCol w="2133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882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5593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Alternative Strategies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IE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SPACE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GRAND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BCG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COUNT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Forward Integration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1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Backward Integration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457200" algn="r"/>
                          <a:tab pos="2743200" algn="ctr"/>
                          <a:tab pos="5486400" algn="r"/>
                        </a:tabLst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Horizontal Integration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Market Penetration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702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Market Development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7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Product Development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Related Diversification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0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Unrelated Diversification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Retrenchment 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Divestiture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Liquidation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165771" y="707571"/>
            <a:ext cx="24057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Matrix Analysis</a:t>
            </a:r>
          </a:p>
        </p:txBody>
      </p:sp>
    </p:spTree>
    <p:extLst>
      <p:ext uri="{BB962C8B-B14F-4D97-AF65-F5344CB8AC3E}">
        <p14:creationId xmlns:p14="http://schemas.microsoft.com/office/powerpoint/2010/main" val="962992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709" y="141514"/>
            <a:ext cx="10353761" cy="653143"/>
          </a:xfrm>
        </p:spPr>
        <p:txBody>
          <a:bodyPr/>
          <a:lstStyle/>
          <a:p>
            <a:r>
              <a:rPr lang="en-GB" dirty="0"/>
              <a:t>Possible Strategies</a:t>
            </a:r>
          </a:p>
        </p:txBody>
      </p:sp>
      <p:sp>
        <p:nvSpPr>
          <p:cNvPr id="3" name="Content Placeholder 13"/>
          <p:cNvSpPr txBox="1">
            <a:spLocks/>
          </p:cNvSpPr>
          <p:nvPr/>
        </p:nvSpPr>
        <p:spPr>
          <a:xfrm>
            <a:off x="295836" y="927210"/>
            <a:ext cx="6051175" cy="5930790"/>
          </a:xfrm>
          <a:prstGeom prst="rect">
            <a:avLst/>
          </a:prstGeom>
          <a:solidFill>
            <a:srgbClr val="92D050">
              <a:alpha val="50000"/>
            </a:srgbClr>
          </a:solidFill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US" b="1" u="sng" dirty="0"/>
              <a:t>Product Development </a:t>
            </a:r>
          </a:p>
          <a:p>
            <a:r>
              <a:rPr lang="en-US" dirty="0"/>
              <a:t>Offer new premium technological services to enhance customer experience (O7, O3, O5, O8, S2, S5)</a:t>
            </a:r>
          </a:p>
          <a:p>
            <a:r>
              <a:rPr lang="en-US" dirty="0"/>
              <a:t>Start offering product line that is more affordable and cheaper to produce (W2, T1, T6, T8, T9)</a:t>
            </a:r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/>
              <a:t>Unrelated Diversification</a:t>
            </a:r>
          </a:p>
          <a:p>
            <a:r>
              <a:rPr lang="en-US" dirty="0"/>
              <a:t>Buy technology firm that can compliment their “Starbucks Experience” (T4, T7, T8, T9, S2, S5)</a:t>
            </a:r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/>
              <a:t>Horizontal Integration</a:t>
            </a:r>
          </a:p>
          <a:p>
            <a:r>
              <a:rPr lang="en-US" dirty="0"/>
              <a:t>Acquire growing specialty coffee firms: </a:t>
            </a:r>
            <a:r>
              <a:rPr lang="en-US" dirty="0" err="1"/>
              <a:t>Peet’s</a:t>
            </a:r>
            <a:r>
              <a:rPr lang="en-US" dirty="0"/>
              <a:t> Coffee &amp; Tea Inc. (O2, O5, S2, S6, S8)</a:t>
            </a:r>
          </a:p>
          <a:p>
            <a:endParaRPr lang="en-US" dirty="0"/>
          </a:p>
        </p:txBody>
      </p:sp>
      <p:sp>
        <p:nvSpPr>
          <p:cNvPr id="4" name="Content Placeholder 12"/>
          <p:cNvSpPr txBox="1">
            <a:spLocks/>
          </p:cNvSpPr>
          <p:nvPr/>
        </p:nvSpPr>
        <p:spPr>
          <a:xfrm>
            <a:off x="6814458" y="927210"/>
            <a:ext cx="5138056" cy="5930790"/>
          </a:xfrm>
          <a:prstGeom prst="rect">
            <a:avLst/>
          </a:prstGeom>
          <a:solidFill>
            <a:srgbClr val="92D050">
              <a:alpha val="50000"/>
            </a:srgbClr>
          </a:solidFill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US" b="1" u="sng" dirty="0"/>
              <a:t>Related Diversification</a:t>
            </a:r>
          </a:p>
          <a:p>
            <a:r>
              <a:rPr lang="en-US" dirty="0"/>
              <a:t>Acquire wine/beer company (O6, O5, O8, S1, S2, S5)</a:t>
            </a:r>
          </a:p>
          <a:p>
            <a:pPr algn="ctr">
              <a:buFont typeface="Arial" panose="020B0604020202020204" pitchFamily="34" charset="0"/>
              <a:buNone/>
            </a:pPr>
            <a:endParaRPr lang="en-US" b="1" u="sng" dirty="0"/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/>
              <a:t>Market Penetration</a:t>
            </a:r>
          </a:p>
          <a:p>
            <a:r>
              <a:rPr lang="en-US" dirty="0"/>
              <a:t>Market heavily and add new stores in international markets (O3, O4, O5, O8, S1, S2, S6, S7, S8)</a:t>
            </a:r>
          </a:p>
          <a:p>
            <a:pPr algn="ctr">
              <a:buFont typeface="Arial" panose="020B0604020202020204" pitchFamily="34" charset="0"/>
              <a:buNone/>
            </a:pPr>
            <a:endParaRPr lang="en-US" b="1" u="sng" dirty="0"/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/>
              <a:t>Backward/</a:t>
            </a:r>
            <a:r>
              <a:rPr lang="en-US" u="sng" dirty="0"/>
              <a:t>Fo</a:t>
            </a:r>
            <a:r>
              <a:rPr lang="en-US" b="1" u="sng" dirty="0"/>
              <a:t>rward Integration</a:t>
            </a:r>
          </a:p>
          <a:p>
            <a:r>
              <a:rPr lang="en-US" dirty="0"/>
              <a:t>Gain and own new supply &amp; distribution networks (O9, O8, O1, S2, S3, S8)</a:t>
            </a:r>
          </a:p>
          <a:p>
            <a:endParaRPr lang="en-US" dirty="0"/>
          </a:p>
          <a:p>
            <a:pPr>
              <a:buFont typeface="Arial" panose="020B0604020202020204" pitchFamily="34" charset="0"/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Font typeface="Arial" panose="020B0604020202020204" pitchFamily="34" charset="0"/>
              <a:buNone/>
            </a:pPr>
            <a:endParaRPr lang="en-US" dirty="0"/>
          </a:p>
          <a:p>
            <a:pPr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1554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116700"/>
              </p:ext>
            </p:extLst>
          </p:nvPr>
        </p:nvGraphicFramePr>
        <p:xfrm>
          <a:off x="228600" y="830997"/>
          <a:ext cx="10079356" cy="5875420"/>
        </p:xfrm>
        <a:graphic>
          <a:graphicData uri="http://schemas.openxmlformats.org/drawingml/2006/table">
            <a:tbl>
              <a:tblPr/>
              <a:tblGrid>
                <a:gridCol w="5791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17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50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27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81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4526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7011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766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76464">
                <a:tc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464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External Key</a:t>
                      </a:r>
                      <a:r>
                        <a:rPr lang="en-US" sz="1200" b="1" i="0" u="none" strike="noStrike" baseline="0" dirty="0">
                          <a:latin typeface="+mn-lt"/>
                        </a:rPr>
                        <a:t> Factors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464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Opportunities: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Transition away from using Kraft Food as their CPG distributor, marketer, and promoter.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0.32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Future acquisition with rival coffee provider Peet’s Coffee &amp; Tea Inc.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plans to open 1,500 new stores in China over the next four years; China on their way to being the second largest coffee market.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0.21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Due to Brazil’s rising economy, it is set to be the biggest coffee drinking country in the world with recent coffee consumer growth of 39% from 2000 to 2009.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Addition of 800 stores in 2012, in the U.S.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0.20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0.10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Offer new beverage selection; Serve regional wine, beer, and/or water.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0.24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Utilize technological infrastructure in offering new products &amp; services.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Expand further in international markets due to the economic growth of foreign countries especially the BRIC countries (Brazil, Russia, India, China) expected to be the four strongest economies by 2050.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9.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Extend supply networks for key operating components.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6464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Threats: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Volatility of commodity costs for commodities that can only be partially hedged, such as fluid milk, and high quality Arabica coffee.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0.24 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Increased labor costs such  as increased health care for 137,000 employees, general market wage levels and workers’ compensation insurance costs.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Impact on international quotas, tariffs, embargos and other trading terms.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0.08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0.04 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4.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Increasing reliance on technology for operations.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5. 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Competitor Dunkin Brands’ announces in May 2011 of plans to go public.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Low-cost, fast-food restaurants beginning to offer higher quality, specialty coffee beverages.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.06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0.18 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Domestic market is close to saturation in their primary business.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0.32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0.16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Economic conditions effecting the income level in their strategic geographical locations.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9. 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Intense competition from Cheaper substitutes products of fruit juices, energy drinks, and tea.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0.08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0.04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0.12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 Totals: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457200" rtl="0" eaLnBrk="1" fontAlgn="b" latinLnBrk="0" hangingPunct="1"/>
                      <a:endParaRPr lang="en-US" sz="1200" b="1" i="0" u="none" strike="noStrike" kern="1200" dirty="0">
                        <a:solidFill>
                          <a:srgbClr val="FFFF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kern="1200" dirty="0">
                        <a:solidFill>
                          <a:srgbClr val="FFFF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0624458" y="935466"/>
            <a:ext cx="1752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QSPM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29194" y="-1"/>
            <a:ext cx="14039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Acquire Constellation or</a:t>
            </a:r>
          </a:p>
          <a:p>
            <a:r>
              <a:rPr lang="en-US" sz="1200" b="1" dirty="0"/>
              <a:t>Sam Adams </a:t>
            </a:r>
          </a:p>
          <a:p>
            <a:r>
              <a:rPr lang="en-US" sz="1200" b="1" dirty="0"/>
              <a:t>for U.S.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124911" y="115669"/>
            <a:ext cx="9435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Market &amp; </a:t>
            </a:r>
          </a:p>
          <a:p>
            <a:r>
              <a:rPr lang="en-US" sz="1200" b="1" dirty="0"/>
              <a:t>Expand </a:t>
            </a:r>
          </a:p>
          <a:p>
            <a:r>
              <a:rPr lang="en-US" sz="1200" b="1" dirty="0"/>
              <a:t>Globally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0763" y="92331"/>
            <a:ext cx="1324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Acquire Coffee </a:t>
            </a:r>
          </a:p>
          <a:p>
            <a:r>
              <a:rPr lang="en-US" sz="1200" b="1" dirty="0"/>
              <a:t>Bean &amp; Dairy Suppliers</a:t>
            </a:r>
          </a:p>
        </p:txBody>
      </p:sp>
    </p:spTree>
    <p:extLst>
      <p:ext uri="{BB962C8B-B14F-4D97-AF65-F5344CB8AC3E}">
        <p14:creationId xmlns:p14="http://schemas.microsoft.com/office/powerpoint/2010/main" val="20473247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690902"/>
              </p:ext>
            </p:extLst>
          </p:nvPr>
        </p:nvGraphicFramePr>
        <p:xfrm>
          <a:off x="152400" y="1581275"/>
          <a:ext cx="9414647" cy="5098091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78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9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55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136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3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9924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9668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2719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solidFill>
                            <a:schemeClr val="bg1"/>
                          </a:solidFill>
                          <a:latin typeface="+mn-lt"/>
                        </a:rPr>
                        <a:t>Internal Key Factors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825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200" b="1" i="0" u="none" strike="noStrike" dirty="0">
                          <a:latin typeface="+mn-lt"/>
                        </a:rPr>
                        <a:t>Strengths: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7832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Sales Increased 9.2% to $10.7B ’09-’10.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0.09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1543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Strong asset Increase from last year Cash account grew 22.3% and Total assets increased by 14.5% ’09-’10.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Highest operating margin ever at 13.3%; last year was only 5.7%.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0.21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offer the premium coffeehouse experience.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7832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29% increase in R&amp;D this year.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7832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Dominates the domestic coffee market with a coffee market share of 75%.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0.24 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 </a:t>
                      </a:r>
                      <a:r>
                        <a:rPr lang="en-US" sz="1200" b="0" i="0" u="none" strike="noStrike" baseline="0" dirty="0">
                          <a:latin typeface="+mn-lt"/>
                        </a:rPr>
                        <a:t> 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0.32 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1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Net Income Increased 142% from 2009, EPS grew by 38.5%.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0.36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1543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has a Strong, Positive Global Presence They operate a Total of 15,000 stores in 50 countries in 2010.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0.20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9.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deemed Greenest Corporation in America.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082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Weaknesses: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584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Policy of keeping a tap running nonstop wasting an estimated 6.2 million gallons a day.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306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Pricing is high due to the high quality of ingredients used.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4268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Net Income margin of International Division (9.8%) operates on almost half of the Domestic (17.1%).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306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Calibri"/>
                        </a:rPr>
                        <a:t>4. 75% of its profits are based off its coffee products and other specialty beverages 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0.32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0.08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0.16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Specialty Segment: 1.4% of Revenue and -25% of Operating Income.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Over dependent on the U.S. market with 71% in revenues for 2010.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0.18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0.36 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Management is highly focused on expansion, not as much on internal operations.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0.24 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0.12 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Operating profit margin 13.3% compared to a major competitor, McDonald’s at 31%.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306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9. </a:t>
                      </a:r>
                      <a:r>
                        <a:rPr lang="en-US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Higher employee costs than competitors.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7082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Totals: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3.28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2.82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3.35</a:t>
                      </a: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6520443"/>
              </p:ext>
            </p:extLst>
          </p:nvPr>
        </p:nvGraphicFramePr>
        <p:xfrm>
          <a:off x="5604647" y="1215937"/>
          <a:ext cx="3962400" cy="228600"/>
        </p:xfrm>
        <a:graphic>
          <a:graphicData uri="http://schemas.openxmlformats.org/drawingml/2006/table">
            <a:tbl>
              <a:tblPr/>
              <a:tblGrid>
                <a:gridCol w="5878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80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73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701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97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2454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055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236699" y="1440597"/>
            <a:ext cx="16923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QSPM </a:t>
            </a:r>
          </a:p>
          <a:p>
            <a:r>
              <a:rPr lang="en-US" sz="2800" b="1" dirty="0"/>
              <a:t>Cont’d…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21186" y="178974"/>
            <a:ext cx="152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Acquire Constellation or </a:t>
            </a:r>
          </a:p>
          <a:p>
            <a:r>
              <a:rPr lang="en-US" sz="1200" b="1" dirty="0"/>
              <a:t>Sam Adams</a:t>
            </a:r>
          </a:p>
          <a:p>
            <a:r>
              <a:rPr lang="en-US" sz="1200" b="1" dirty="0"/>
              <a:t>For U.S.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27979" y="225283"/>
            <a:ext cx="962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Market &amp; </a:t>
            </a:r>
          </a:p>
          <a:p>
            <a:r>
              <a:rPr lang="en-US" sz="1200" b="1" dirty="0"/>
              <a:t>Expand </a:t>
            </a:r>
          </a:p>
          <a:p>
            <a:r>
              <a:rPr lang="en-US" sz="1200" b="1" dirty="0"/>
              <a:t>Globally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90857" y="221289"/>
            <a:ext cx="1219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Acquire </a:t>
            </a:r>
          </a:p>
          <a:p>
            <a:r>
              <a:rPr lang="en-US" sz="1200" b="1" dirty="0"/>
              <a:t>Coffee Bean &amp;</a:t>
            </a:r>
          </a:p>
          <a:p>
            <a:r>
              <a:rPr lang="en-US" sz="1200" b="1" dirty="0"/>
              <a:t>Dairy Suppliers</a:t>
            </a:r>
          </a:p>
        </p:txBody>
      </p:sp>
    </p:spTree>
    <p:extLst>
      <p:ext uri="{BB962C8B-B14F-4D97-AF65-F5344CB8AC3E}">
        <p14:creationId xmlns:p14="http://schemas.microsoft.com/office/powerpoint/2010/main" val="30659687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5177" y="130628"/>
            <a:ext cx="5326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Balanced Score Card</a:t>
            </a:r>
          </a:p>
        </p:txBody>
      </p:sp>
      <p:graphicFrame>
        <p:nvGraphicFramePr>
          <p:cNvPr id="3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51668131"/>
              </p:ext>
            </p:extLst>
          </p:nvPr>
        </p:nvGraphicFramePr>
        <p:xfrm>
          <a:off x="326572" y="761999"/>
          <a:ext cx="10000605" cy="591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61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781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40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422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170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Areas</a:t>
                      </a:r>
                      <a:r>
                        <a:rPr lang="en-US" sz="1600" b="1" baseline="0" dirty="0">
                          <a:solidFill>
                            <a:schemeClr val="tx1"/>
                          </a:solidFill>
                        </a:rPr>
                        <a:t> of Objectives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Measure</a:t>
                      </a:r>
                      <a:r>
                        <a:rPr lang="en-US" sz="1600" b="1" baseline="0" dirty="0">
                          <a:solidFill>
                            <a:schemeClr val="tx1"/>
                          </a:solidFill>
                        </a:rPr>
                        <a:t> of Target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Time Expectation</a:t>
                      </a: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Primary</a:t>
                      </a:r>
                      <a:r>
                        <a:rPr lang="en-US" sz="1600" b="1" baseline="0" dirty="0">
                          <a:solidFill>
                            <a:schemeClr val="tx1"/>
                          </a:solidFill>
                        </a:rPr>
                        <a:t> Responsibility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5695">
                <a:tc>
                  <a:txBody>
                    <a:bodyPr/>
                    <a:lstStyle/>
                    <a:p>
                      <a:r>
                        <a:rPr lang="en-US" sz="1600" b="1" u="sng" dirty="0"/>
                        <a:t>Customers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dirty="0"/>
                        <a:t>Satisfaction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dirty="0"/>
                        <a:t>Brand Identity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1.) </a:t>
                      </a:r>
                      <a:r>
                        <a:rPr lang="en-US" sz="1600" b="1" baseline="0" dirty="0"/>
                        <a:t>85% satisfaction rate through customer surveys</a:t>
                      </a:r>
                    </a:p>
                    <a:p>
                      <a:r>
                        <a:rPr lang="en-US" sz="1600" b="1" baseline="0" dirty="0"/>
                        <a:t>2.) Industry reports rank Starbucks in Top 100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 Yearly Evaluation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Arthur</a:t>
                      </a:r>
                      <a:r>
                        <a:rPr lang="en-US" sz="1600" b="1" baseline="0" dirty="0"/>
                        <a:t> </a:t>
                      </a:r>
                      <a:r>
                        <a:rPr lang="en-US" sz="1600" b="1" baseline="0" dirty="0" err="1"/>
                        <a:t>Rubinfeld</a:t>
                      </a:r>
                      <a:endParaRPr lang="en-US" sz="1600" b="1" dirty="0"/>
                    </a:p>
                    <a:p>
                      <a:r>
                        <a:rPr lang="en-US" sz="1600" b="1" dirty="0"/>
                        <a:t>(Global</a:t>
                      </a:r>
                      <a:r>
                        <a:rPr lang="en-US" sz="1600" b="1" baseline="0" dirty="0"/>
                        <a:t> Development</a:t>
                      </a:r>
                      <a:r>
                        <a:rPr lang="en-US" sz="1600" b="1" dirty="0"/>
                        <a:t>)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5695">
                <a:tc>
                  <a:txBody>
                    <a:bodyPr/>
                    <a:lstStyle/>
                    <a:p>
                      <a:r>
                        <a:rPr lang="en-US" sz="1600" b="1" u="sng" dirty="0"/>
                        <a:t>Employees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/>
                        <a:t>Quality</a:t>
                      </a:r>
                      <a:r>
                        <a:rPr lang="en-US" sz="1600" b="1" u="none" baseline="0" dirty="0"/>
                        <a:t> and Service Training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baseline="0" dirty="0"/>
                        <a:t>Employee Satisfaction</a:t>
                      </a:r>
                      <a:endParaRPr lang="en-US" sz="1600" b="1" u="none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1.) Two mandatory</a:t>
                      </a:r>
                      <a:r>
                        <a:rPr lang="en-US" sz="1600" b="1" baseline="0" dirty="0"/>
                        <a:t> classes per year</a:t>
                      </a:r>
                    </a:p>
                    <a:p>
                      <a:r>
                        <a:rPr lang="en-US" sz="1600" b="1" baseline="0" dirty="0"/>
                        <a:t>2.) 90% satisfaction rate through employee surveys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Yearly Evaluation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Troy</a:t>
                      </a:r>
                      <a:r>
                        <a:rPr lang="en-US" sz="1600" b="1" baseline="0" dirty="0"/>
                        <a:t> Alstead</a:t>
                      </a:r>
                      <a:endParaRPr lang="en-US" sz="1600" b="1" dirty="0"/>
                    </a:p>
                    <a:p>
                      <a:r>
                        <a:rPr lang="en-US" sz="1600" b="1" dirty="0"/>
                        <a:t>(Chief</a:t>
                      </a:r>
                      <a:r>
                        <a:rPr lang="en-US" sz="1600" b="1" baseline="0" dirty="0"/>
                        <a:t> Financial &amp; Administrative Officer)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094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600" b="1" u="sng" dirty="0"/>
                        <a:t>Marketing/Public Image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/>
                        <a:t>Positive</a:t>
                      </a:r>
                      <a:r>
                        <a:rPr lang="en-US" sz="1600" b="1" u="none" baseline="0" dirty="0"/>
                        <a:t> Public Image</a:t>
                      </a:r>
                      <a:endParaRPr lang="en-US" sz="1600" b="1" u="none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1.)</a:t>
                      </a:r>
                      <a:r>
                        <a:rPr lang="en-US" sz="1600" b="1" baseline="0" dirty="0"/>
                        <a:t> Maintain position as America’s Greenest Corporation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Yearly Evaluation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Annie</a:t>
                      </a:r>
                      <a:r>
                        <a:rPr lang="en-US" sz="1600" b="1" baseline="0" dirty="0"/>
                        <a:t> Young </a:t>
                      </a:r>
                      <a:r>
                        <a:rPr lang="en-US" sz="1600" b="1" baseline="0" dirty="0" err="1"/>
                        <a:t>Scrivner</a:t>
                      </a:r>
                      <a:endParaRPr lang="en-US" sz="1600" b="1" dirty="0"/>
                    </a:p>
                    <a:p>
                      <a:r>
                        <a:rPr lang="en-US" sz="1600" b="1" dirty="0"/>
                        <a:t>(Chief Marketing Director)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3319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600" b="1" u="sng" dirty="0"/>
                        <a:t>Business</a:t>
                      </a:r>
                      <a:r>
                        <a:rPr lang="en-US" sz="1600" b="1" u="sng" baseline="0" dirty="0"/>
                        <a:t> Ethics/Natural Environment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/>
                        <a:t>Water Use</a:t>
                      </a:r>
                      <a:r>
                        <a:rPr lang="en-US" sz="1600" b="1" u="none" baseline="0" dirty="0"/>
                        <a:t> Reduction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baseline="0" dirty="0"/>
                        <a:t>Ethics Training</a:t>
                      </a:r>
                      <a:endParaRPr lang="en-US" sz="1600" b="1" u="none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1.) Decrease water consumption by 15%</a:t>
                      </a:r>
                      <a:r>
                        <a:rPr lang="en-US" sz="1600" b="1" baseline="0" dirty="0"/>
                        <a:t> </a:t>
                      </a:r>
                    </a:p>
                    <a:p>
                      <a:r>
                        <a:rPr lang="en-US" sz="1600" b="1" baseline="0" dirty="0"/>
                        <a:t>2.) Two mandatory workshops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Yearly</a:t>
                      </a:r>
                      <a:r>
                        <a:rPr lang="en-US" sz="1600" b="1" baseline="0" dirty="0"/>
                        <a:t> Evaluation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baseline="0" dirty="0"/>
                        <a:t>Howard Schultz</a:t>
                      </a:r>
                    </a:p>
                    <a:p>
                      <a:r>
                        <a:rPr lang="en-US" sz="1600" b="1" baseline="0" dirty="0"/>
                        <a:t>(President &amp; CEO)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55695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600" b="1" u="sng" dirty="0"/>
                        <a:t>Financial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/>
                        <a:t>Revenues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/>
                        <a:t>Ratio</a:t>
                      </a:r>
                      <a:r>
                        <a:rPr lang="en-US" sz="1600" b="1" u="none" baseline="0" dirty="0"/>
                        <a:t> Analysis</a:t>
                      </a:r>
                      <a:endParaRPr lang="en-US" sz="1600" b="1" u="none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1.) Year 1 15%, Year</a:t>
                      </a:r>
                      <a:r>
                        <a:rPr lang="en-US" sz="1600" b="1" baseline="0" dirty="0"/>
                        <a:t> 2&amp;3 20% per year</a:t>
                      </a:r>
                    </a:p>
                    <a:p>
                      <a:r>
                        <a:rPr lang="en-US" sz="1600" b="1" baseline="0" dirty="0"/>
                        <a:t>2.) Better than Main Competitors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Yearly Evaluation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Troy</a:t>
                      </a:r>
                      <a:r>
                        <a:rPr lang="en-US" sz="1600" b="1" baseline="0" dirty="0"/>
                        <a:t> Alstead</a:t>
                      </a:r>
                      <a:endParaRPr lang="en-US" sz="1600" b="1" dirty="0"/>
                    </a:p>
                    <a:p>
                      <a:r>
                        <a:rPr lang="en-US" sz="1600" b="1" dirty="0"/>
                        <a:t>(Chief Financial &amp; Administrative Officer)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5112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3385</Words>
  <Application>Microsoft Office PowerPoint</Application>
  <PresentationFormat>Widescreen</PresentationFormat>
  <Paragraphs>928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Century Gothic</vt:lpstr>
      <vt:lpstr>Wingdings 3</vt:lpstr>
      <vt:lpstr>Ion</vt:lpstr>
      <vt:lpstr>“To inspire and nurture the human spirit – one person,  one cup, and one neighborhood at a time”.</vt:lpstr>
      <vt:lpstr>Strategy Formulation Frameworks</vt:lpstr>
      <vt:lpstr>PowerPoint Presentation</vt:lpstr>
      <vt:lpstr>Opportunities</vt:lpstr>
      <vt:lpstr>Threats</vt:lpstr>
      <vt:lpstr>EFE</vt:lpstr>
      <vt:lpstr>Strengths</vt:lpstr>
      <vt:lpstr>weakenesses</vt:lpstr>
      <vt:lpstr>IFE</vt:lpstr>
      <vt:lpstr>Internal assessment starting with the income statement  - this would be followed with  the balance sheet net worth analysis ratio analysis </vt:lpstr>
      <vt:lpstr>Critical Success Factor</vt:lpstr>
      <vt:lpstr>Strategy</vt:lpstr>
      <vt:lpstr>SWOT analysis</vt:lpstr>
      <vt:lpstr>Space matrix</vt:lpstr>
      <vt:lpstr>PowerPoint Presentation</vt:lpstr>
      <vt:lpstr>PowerPoint Presentation</vt:lpstr>
      <vt:lpstr>PowerPoint Presentation</vt:lpstr>
      <vt:lpstr>Possible Strategies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“To inspire and nurture the human spirit – one person,  one cup, and one neighborhood at a time”.</dc:title>
  <dc:creator>SAW-1</dc:creator>
  <cp:lastModifiedBy>Roisin Mullins</cp:lastModifiedBy>
  <cp:revision>26</cp:revision>
  <dcterms:created xsi:type="dcterms:W3CDTF">2015-12-07T09:34:29Z</dcterms:created>
  <dcterms:modified xsi:type="dcterms:W3CDTF">2023-11-15T16:04:51Z</dcterms:modified>
</cp:coreProperties>
</file>