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3"/>
  </p:notesMasterIdLst>
  <p:sldIdLst>
    <p:sldId id="256" r:id="rId10"/>
    <p:sldId id="308" r:id="rId11"/>
    <p:sldId id="310" r:id="rId12"/>
    <p:sldId id="311" r:id="rId13"/>
    <p:sldId id="314" r:id="rId14"/>
    <p:sldId id="313" r:id="rId15"/>
    <p:sldId id="312" r:id="rId16"/>
    <p:sldId id="293" r:id="rId17"/>
    <p:sldId id="294" r:id="rId18"/>
    <p:sldId id="295" r:id="rId19"/>
    <p:sldId id="304" r:id="rId20"/>
    <p:sldId id="301" r:id="rId21"/>
    <p:sldId id="257" r:id="rId22"/>
    <p:sldId id="272" r:id="rId23"/>
    <p:sldId id="279" r:id="rId24"/>
    <p:sldId id="273" r:id="rId25"/>
    <p:sldId id="259" r:id="rId26"/>
    <p:sldId id="258" r:id="rId27"/>
    <p:sldId id="260" r:id="rId28"/>
    <p:sldId id="261" r:id="rId29"/>
    <p:sldId id="307" r:id="rId30"/>
    <p:sldId id="306" r:id="rId31"/>
    <p:sldId id="303" r:id="rId32"/>
    <p:sldId id="275" r:id="rId33"/>
    <p:sldId id="305" r:id="rId34"/>
    <p:sldId id="262" r:id="rId35"/>
    <p:sldId id="266" r:id="rId36"/>
    <p:sldId id="316" r:id="rId37"/>
    <p:sldId id="274" r:id="rId38"/>
    <p:sldId id="315" r:id="rId39"/>
    <p:sldId id="271" r:id="rId40"/>
    <p:sldId id="317" r:id="rId41"/>
    <p:sldId id="31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26" autoAdjust="0"/>
    <p:restoredTop sz="96327"/>
  </p:normalViewPr>
  <p:slideViewPr>
    <p:cSldViewPr snapToGrid="0" snapToObjects="1">
      <p:cViewPr varScale="1">
        <p:scale>
          <a:sx n="116" d="100"/>
          <a:sy n="116" d="100"/>
        </p:scale>
        <p:origin x="108"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ableStyles" Target="tableStyle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notesMaster" Target="notesMasters/notesMaster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FB5418-5B85-4FAF-9A58-E077A782659A}" type="datetimeFigureOut">
              <a:rPr lang="en-GB" smtClean="0"/>
              <a:t>02/02/2024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DDDAFE-B49A-49B6-B7E8-BE452B996444}" type="slidenum">
              <a:rPr lang="en-GB" smtClean="0"/>
              <a:t>‹#›</a:t>
            </a:fld>
            <a:endParaRPr lang="en-GB"/>
          </a:p>
        </p:txBody>
      </p:sp>
    </p:spTree>
    <p:extLst>
      <p:ext uri="{BB962C8B-B14F-4D97-AF65-F5344CB8AC3E}">
        <p14:creationId xmlns:p14="http://schemas.microsoft.com/office/powerpoint/2010/main" val="3209489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3</a:t>
            </a:fld>
            <a:endParaRPr lang="en-GB"/>
          </a:p>
        </p:txBody>
      </p:sp>
    </p:spTree>
    <p:extLst>
      <p:ext uri="{BB962C8B-B14F-4D97-AF65-F5344CB8AC3E}">
        <p14:creationId xmlns:p14="http://schemas.microsoft.com/office/powerpoint/2010/main" val="202639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4</a:t>
            </a:fld>
            <a:endParaRPr lang="en-GB"/>
          </a:p>
        </p:txBody>
      </p:sp>
    </p:spTree>
    <p:extLst>
      <p:ext uri="{BB962C8B-B14F-4D97-AF65-F5344CB8AC3E}">
        <p14:creationId xmlns:p14="http://schemas.microsoft.com/office/powerpoint/2010/main" val="3310124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physical capital refers to physical objects and human capital refers to the properties of individuals</a:t>
            </a:r>
            <a:r>
              <a:rPr lang="en-GB" baseline="0" dirty="0"/>
              <a:t> and cultural capital refers to basically the way we are socialised and brought up, the social class we belong to</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13</a:t>
            </a:fld>
            <a:endParaRPr lang="en-GB"/>
          </a:p>
        </p:txBody>
      </p:sp>
    </p:spTree>
    <p:extLst>
      <p:ext uri="{BB962C8B-B14F-4D97-AF65-F5344CB8AC3E}">
        <p14:creationId xmlns:p14="http://schemas.microsoft.com/office/powerpoint/2010/main" val="3931864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Relationships matter!!! Sociological superglue </a:t>
            </a:r>
            <a:r>
              <a:rPr lang="en-GB" sz="1200" b="0" i="0" kern="1200" dirty="0">
                <a:solidFill>
                  <a:schemeClr val="tx1"/>
                </a:solidFill>
                <a:effectLst/>
                <a:latin typeface="+mn-lt"/>
                <a:ea typeface="+mn-ea"/>
                <a:cs typeface="+mn-cs"/>
              </a:rPr>
              <a:t> the network of relationships and values that connect individuals and groups in society and enable collective action. Links to active citizenship, political involvement, group membership, environmental</a:t>
            </a:r>
            <a:r>
              <a:rPr lang="en-GB" sz="1200" b="0" i="0" kern="1200" baseline="0" dirty="0">
                <a:solidFill>
                  <a:schemeClr val="tx1"/>
                </a:solidFill>
                <a:effectLst/>
                <a:latin typeface="+mn-lt"/>
                <a:ea typeface="+mn-ea"/>
                <a:cs typeface="+mn-cs"/>
              </a:rPr>
              <a:t> activism and community safety. Social </a:t>
            </a:r>
            <a:r>
              <a:rPr lang="en-GB" sz="1200" b="0" i="0" kern="1200" dirty="0">
                <a:solidFill>
                  <a:schemeClr val="tx1"/>
                </a:solidFill>
                <a:effectLst/>
                <a:latin typeface="+mn-lt"/>
                <a:ea typeface="+mn-ea"/>
                <a:cs typeface="+mn-cs"/>
              </a:rPr>
              <a:t>capital consists of those bonds created by belonging to a group that </a:t>
            </a:r>
            <a:r>
              <a:rPr lang="en-GB" sz="1200" b="0" i="0" kern="1200" dirty="0" err="1">
                <a:solidFill>
                  <a:schemeClr val="tx1"/>
                </a:solidFill>
                <a:effectLst/>
                <a:latin typeface="+mn-lt"/>
                <a:ea typeface="+mn-ea"/>
                <a:cs typeface="+mn-cs"/>
              </a:rPr>
              <a:t>instills</a:t>
            </a:r>
            <a:r>
              <a:rPr lang="en-GB" sz="1200" b="0" i="0" kern="1200" dirty="0">
                <a:solidFill>
                  <a:schemeClr val="tx1"/>
                </a:solidFill>
                <a:effectLst/>
                <a:latin typeface="+mn-lt"/>
                <a:ea typeface="+mn-ea"/>
                <a:cs typeface="+mn-cs"/>
              </a:rPr>
              <a:t> trust, solidarity, and cooperation among members.</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14</a:t>
            </a:fld>
            <a:endParaRPr lang="en-GB"/>
          </a:p>
        </p:txBody>
      </p:sp>
    </p:spTree>
    <p:extLst>
      <p:ext uri="{BB962C8B-B14F-4D97-AF65-F5344CB8AC3E}">
        <p14:creationId xmlns:p14="http://schemas.microsoft.com/office/powerpoint/2010/main" val="1031564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a:t>
            </a:r>
            <a:r>
              <a:rPr lang="en-GB" baseline="0" dirty="0"/>
              <a:t> sanctions can be formal- police, laws etc. Informal </a:t>
            </a:r>
            <a:r>
              <a:rPr lang="en-GB" baseline="0" dirty="0" err="1"/>
              <a:t>eg</a:t>
            </a:r>
            <a:r>
              <a:rPr lang="en-GB" baseline="0" dirty="0"/>
              <a:t> ignoring a student who behaves </a:t>
            </a:r>
            <a:r>
              <a:rPr lang="en-GB" baseline="0" dirty="0" err="1"/>
              <a:t>innappropriately</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17</a:t>
            </a:fld>
            <a:endParaRPr lang="en-GB"/>
          </a:p>
        </p:txBody>
      </p:sp>
    </p:spTree>
    <p:extLst>
      <p:ext uri="{BB962C8B-B14F-4D97-AF65-F5344CB8AC3E}">
        <p14:creationId xmlns:p14="http://schemas.microsoft.com/office/powerpoint/2010/main" val="873828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Aristotle </a:t>
            </a:r>
            <a:r>
              <a:rPr lang="en-GB" dirty="0" err="1"/>
              <a:t>etc</a:t>
            </a:r>
            <a:r>
              <a:rPr lang="en-GB" dirty="0"/>
              <a:t> talked about community and suggested that human beings benefited from living</a:t>
            </a:r>
            <a:r>
              <a:rPr lang="en-GB" baseline="0" dirty="0"/>
              <a:t> and co-existing communally and this is thought to be the origin of the social capital theory.</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18</a:t>
            </a:fld>
            <a:endParaRPr lang="en-GB"/>
          </a:p>
        </p:txBody>
      </p:sp>
    </p:spTree>
    <p:extLst>
      <p:ext uri="{BB962C8B-B14F-4D97-AF65-F5344CB8AC3E}">
        <p14:creationId xmlns:p14="http://schemas.microsoft.com/office/powerpoint/2010/main" val="619693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you scratch my back and I’ll scratch yours! Generalized Reciprocity leads to Trustworthiness and Putman and others felt that a society or group that had generalized Reciprocity is far more productive, efficient and happier.</a:t>
            </a:r>
            <a:r>
              <a:rPr lang="en-GB" baseline="0" dirty="0"/>
              <a:t> FIREMEN</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20</a:t>
            </a:fld>
            <a:endParaRPr lang="en-GB"/>
          </a:p>
        </p:txBody>
      </p:sp>
    </p:spTree>
    <p:extLst>
      <p:ext uri="{BB962C8B-B14F-4D97-AF65-F5344CB8AC3E}">
        <p14:creationId xmlns:p14="http://schemas.microsoft.com/office/powerpoint/2010/main" val="553983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Bonding can be negative as it excludes others from access to resources.</a:t>
            </a:r>
            <a:r>
              <a:rPr lang="en-GB" baseline="0" dirty="0"/>
              <a:t> Gangs and organised crime and strong ties may prevent individuals from breaking away and reaching their potential. More people get jobs through bridging than official job </a:t>
            </a:r>
            <a:r>
              <a:rPr lang="en-GB" baseline="0" dirty="0" err="1"/>
              <a:t>advertisments</a:t>
            </a:r>
            <a:r>
              <a:rPr lang="en-GB" baseline="0" dirty="0"/>
              <a:t>. ITS NOT WHAT YOU KNOW ITS WHO YOU KNOW!! Linking is like bridging but its between people in different positions in the hierarchy of society </a:t>
            </a:r>
            <a:r>
              <a:rPr lang="en-GB" baseline="0" dirty="0" err="1"/>
              <a:t>eg</a:t>
            </a:r>
            <a:r>
              <a:rPr lang="en-GB" baseline="0" dirty="0"/>
              <a:t> ordinary citizens and those in authority like police, lawyers etc. Its VERTICAL</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22</a:t>
            </a:fld>
            <a:endParaRPr lang="en-GB"/>
          </a:p>
        </p:txBody>
      </p:sp>
    </p:spTree>
    <p:extLst>
      <p:ext uri="{BB962C8B-B14F-4D97-AF65-F5344CB8AC3E}">
        <p14:creationId xmlns:p14="http://schemas.microsoft.com/office/powerpoint/2010/main" val="1831237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Bonding can be negative as it excludes others from access to resources.</a:t>
            </a:r>
            <a:r>
              <a:rPr lang="en-GB" baseline="0" dirty="0"/>
              <a:t> Gangs and organised crime and strong ties may prevent individuals from breaking away and reaching their potential. More people get jobs through bridging than official job </a:t>
            </a:r>
            <a:r>
              <a:rPr lang="en-GB" baseline="0" dirty="0" err="1"/>
              <a:t>advertisments</a:t>
            </a:r>
            <a:r>
              <a:rPr lang="en-GB" baseline="0" dirty="0"/>
              <a:t>. ITS NOT WHAT YOU KNOW ITS WHO YOU KNOW!! Linking is like bridging but its between people in different positions in the hierarchy of society </a:t>
            </a:r>
            <a:r>
              <a:rPr lang="en-GB" baseline="0" dirty="0" err="1"/>
              <a:t>eg</a:t>
            </a:r>
            <a:r>
              <a:rPr lang="en-GB" baseline="0" dirty="0"/>
              <a:t> ordinary citizens and those in authority like police, lawyers etc. Its VERTICAL</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24</a:t>
            </a:fld>
            <a:endParaRPr lang="en-GB"/>
          </a:p>
        </p:txBody>
      </p:sp>
    </p:spTree>
    <p:extLst>
      <p:ext uri="{BB962C8B-B14F-4D97-AF65-F5344CB8AC3E}">
        <p14:creationId xmlns:p14="http://schemas.microsoft.com/office/powerpoint/2010/main" val="1831237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Bonding can be negative as it excludes others from access to resources.</a:t>
            </a:r>
            <a:r>
              <a:rPr lang="en-GB" baseline="0" dirty="0"/>
              <a:t> Gangs and organised crime and strong ties may prevent individuals from breaking away and reaching their potential. More people get jobs through bridging than official job </a:t>
            </a:r>
            <a:r>
              <a:rPr lang="en-GB" baseline="0" dirty="0" err="1"/>
              <a:t>advertisments</a:t>
            </a:r>
            <a:r>
              <a:rPr lang="en-GB" baseline="0" dirty="0"/>
              <a:t>. ITS NOT WHAT YOU KNOW ITS WHO YOU KNOW!! Linking is like bridging but its between people in different positions in the hierarchy of society </a:t>
            </a:r>
            <a:r>
              <a:rPr lang="en-GB" baseline="0" dirty="0" err="1"/>
              <a:t>eg</a:t>
            </a:r>
            <a:r>
              <a:rPr lang="en-GB" baseline="0" dirty="0"/>
              <a:t> ordinary citizens and those in authority like police, lawyers etc. Its VERTICAL</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25</a:t>
            </a:fld>
            <a:endParaRPr lang="en-GB"/>
          </a:p>
        </p:txBody>
      </p:sp>
    </p:spTree>
    <p:extLst>
      <p:ext uri="{BB962C8B-B14F-4D97-AF65-F5344CB8AC3E}">
        <p14:creationId xmlns:p14="http://schemas.microsoft.com/office/powerpoint/2010/main" val="1831237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26</a:t>
            </a:fld>
            <a:endParaRPr lang="en-GB"/>
          </a:p>
        </p:txBody>
      </p:sp>
    </p:spTree>
    <p:extLst>
      <p:ext uri="{BB962C8B-B14F-4D97-AF65-F5344CB8AC3E}">
        <p14:creationId xmlns:p14="http://schemas.microsoft.com/office/powerpoint/2010/main" val="153796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 can divide communities </a:t>
            </a:r>
            <a:r>
              <a:rPr lang="en-GB" dirty="0" err="1"/>
              <a:t>eg</a:t>
            </a:r>
            <a:r>
              <a:rPr lang="en-GB" dirty="0"/>
              <a:t>. The old boy network (public schools </a:t>
            </a:r>
            <a:r>
              <a:rPr lang="en-GB" dirty="0" err="1"/>
              <a:t>etc</a:t>
            </a:r>
            <a:r>
              <a:rPr lang="en-GB" dirty="0"/>
              <a:t>) openly</a:t>
            </a:r>
            <a:r>
              <a:rPr lang="en-GB" baseline="0" dirty="0"/>
              <a:t> exclude people not of their type and prevent them getting jobs-some working </a:t>
            </a:r>
            <a:r>
              <a:rPr lang="en-GB" baseline="0" dirty="0" err="1"/>
              <a:t>mens</a:t>
            </a:r>
            <a:r>
              <a:rPr lang="en-GB" baseline="0" dirty="0"/>
              <a:t> clubs are still openly racist and sexist and exclude women and non white people. Also social capital can divide communities because of race and religious faith and can make crime not only acceptable but desirable </a:t>
            </a:r>
            <a:r>
              <a:rPr lang="en-GB" baseline="0" dirty="0" err="1"/>
              <a:t>eg</a:t>
            </a:r>
            <a:r>
              <a:rPr lang="en-GB" baseline="0" dirty="0"/>
              <a:t>. The Mafia and the IRA and </a:t>
            </a:r>
            <a:r>
              <a:rPr lang="en-GB" sz="1200" b="0" i="0" kern="1200" dirty="0">
                <a:solidFill>
                  <a:schemeClr val="tx1"/>
                </a:solidFill>
                <a:effectLst/>
                <a:latin typeface="+mn-lt"/>
                <a:ea typeface="+mn-ea"/>
                <a:cs typeface="+mn-cs"/>
              </a:rPr>
              <a:t>Ku Klux Klan and national front </a:t>
            </a:r>
            <a:r>
              <a:rPr lang="en-GB" sz="1200" b="0" i="0" kern="1200" dirty="0" err="1">
                <a:solidFill>
                  <a:schemeClr val="tx1"/>
                </a:solidFill>
                <a:effectLst/>
                <a:latin typeface="+mn-lt"/>
                <a:ea typeface="+mn-ea"/>
                <a:cs typeface="+mn-cs"/>
              </a:rPr>
              <a:t>etc</a:t>
            </a:r>
            <a:r>
              <a:rPr lang="en-GB" sz="1200" b="0" i="0" kern="1200" dirty="0">
                <a:solidFill>
                  <a:schemeClr val="tx1"/>
                </a:solidFill>
                <a:effectLst/>
                <a:latin typeface="+mn-lt"/>
                <a:ea typeface="+mn-ea"/>
                <a:cs typeface="+mn-cs"/>
              </a:rPr>
              <a:t> benefit from social capital and bonding.</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27</a:t>
            </a:fld>
            <a:endParaRPr lang="en-GB"/>
          </a:p>
        </p:txBody>
      </p:sp>
    </p:spTree>
    <p:extLst>
      <p:ext uri="{BB962C8B-B14F-4D97-AF65-F5344CB8AC3E}">
        <p14:creationId xmlns:p14="http://schemas.microsoft.com/office/powerpoint/2010/main" val="36728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a:t>
            </a:r>
            <a:r>
              <a:rPr lang="en-GB" baseline="0" dirty="0"/>
              <a:t> million people attended weekly Catholic mass in 1960- now 1 million. Labour Party, 5-6 million in the early 1950’s now 3.5 million. Families stopped watching </a:t>
            </a:r>
            <a:r>
              <a:rPr lang="en-GB" baseline="0" dirty="0" err="1"/>
              <a:t>tv</a:t>
            </a:r>
            <a:r>
              <a:rPr lang="en-GB" baseline="0" dirty="0"/>
              <a:t> together as there is a </a:t>
            </a:r>
            <a:r>
              <a:rPr lang="en-GB" baseline="0" dirty="0" err="1"/>
              <a:t>tv</a:t>
            </a:r>
            <a:r>
              <a:rPr lang="en-GB" baseline="0" dirty="0"/>
              <a:t> or device in each room or for each member. On the positive side though </a:t>
            </a:r>
            <a:r>
              <a:rPr lang="en-GB" dirty="0">
                <a:effectLst/>
              </a:rPr>
              <a:t>The National Trust, for example, had half a million members in 1975, a figure which has grown to 4m today. The Royal Society for the Protection of Birds had 10,000 members in</a:t>
            </a:r>
            <a:r>
              <a:rPr lang="en-GB" baseline="0" dirty="0">
                <a:effectLst/>
              </a:rPr>
              <a:t> </a:t>
            </a:r>
            <a:r>
              <a:rPr lang="en-GB" dirty="0">
                <a:effectLst/>
              </a:rPr>
              <a:t>1960 and</a:t>
            </a:r>
            <a:r>
              <a:rPr lang="en-GB" baseline="0" dirty="0">
                <a:effectLst/>
              </a:rPr>
              <a:t> has increased to</a:t>
            </a:r>
            <a:r>
              <a:rPr lang="en-GB" dirty="0">
                <a:effectLst/>
              </a:rPr>
              <a:t> 1.1m by 2011, more than twice as many as the three main political parties combined. Also</a:t>
            </a:r>
            <a:r>
              <a:rPr lang="en-GB" baseline="0" dirty="0">
                <a:effectLst/>
              </a:rPr>
              <a:t> there have been and there are currently several studies that suggest that social media sites like </a:t>
            </a:r>
            <a:r>
              <a:rPr lang="en-GB" baseline="0" dirty="0" err="1">
                <a:effectLst/>
              </a:rPr>
              <a:t>facebook</a:t>
            </a:r>
            <a:r>
              <a:rPr lang="en-GB" baseline="0" dirty="0">
                <a:effectLst/>
              </a:rPr>
              <a:t> do increase social capital. This is mainly in the form of bridging capital but can lead to bonding. Think about political groups and campaigns that have started on social media.</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29</a:t>
            </a:fld>
            <a:endParaRPr lang="en-GB"/>
          </a:p>
        </p:txBody>
      </p:sp>
    </p:spTree>
    <p:extLst>
      <p:ext uri="{BB962C8B-B14F-4D97-AF65-F5344CB8AC3E}">
        <p14:creationId xmlns:p14="http://schemas.microsoft.com/office/powerpoint/2010/main" val="228872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a:t>
            </a:r>
            <a:r>
              <a:rPr lang="en-GB" baseline="0" dirty="0"/>
              <a:t> million people attended weekly Catholic mass in 1960- now 1 million. Labour Party, 5-6 million in the early 1950’s now 3.5 million. Families stopped watching </a:t>
            </a:r>
            <a:r>
              <a:rPr lang="en-GB" baseline="0" dirty="0" err="1"/>
              <a:t>tv</a:t>
            </a:r>
            <a:r>
              <a:rPr lang="en-GB" baseline="0" dirty="0"/>
              <a:t> together as there is a </a:t>
            </a:r>
            <a:r>
              <a:rPr lang="en-GB" baseline="0" dirty="0" err="1"/>
              <a:t>tv</a:t>
            </a:r>
            <a:r>
              <a:rPr lang="en-GB" baseline="0" dirty="0"/>
              <a:t> or device in each room or for each member. On the positive side though </a:t>
            </a:r>
            <a:r>
              <a:rPr lang="en-GB" dirty="0">
                <a:effectLst/>
              </a:rPr>
              <a:t>The National Trust, for example, had half a million members in 1975, a figure which has grown to 4m today. The Royal Society for the Protection of Birds had 10,000 members in</a:t>
            </a:r>
            <a:r>
              <a:rPr lang="en-GB" baseline="0" dirty="0">
                <a:effectLst/>
              </a:rPr>
              <a:t> </a:t>
            </a:r>
            <a:r>
              <a:rPr lang="en-GB" dirty="0">
                <a:effectLst/>
              </a:rPr>
              <a:t>1960 and</a:t>
            </a:r>
            <a:r>
              <a:rPr lang="en-GB" baseline="0" dirty="0">
                <a:effectLst/>
              </a:rPr>
              <a:t> has increased to</a:t>
            </a:r>
            <a:r>
              <a:rPr lang="en-GB" dirty="0">
                <a:effectLst/>
              </a:rPr>
              <a:t> 1.1m by 2011, more than twice as many as the three main political parties combined. Also</a:t>
            </a:r>
            <a:r>
              <a:rPr lang="en-GB" baseline="0" dirty="0">
                <a:effectLst/>
              </a:rPr>
              <a:t> there have been and there are currently several studies that suggest that social media sites like </a:t>
            </a:r>
            <a:r>
              <a:rPr lang="en-GB" baseline="0" dirty="0" err="1">
                <a:effectLst/>
              </a:rPr>
              <a:t>facebook</a:t>
            </a:r>
            <a:r>
              <a:rPr lang="en-GB" baseline="0" dirty="0">
                <a:effectLst/>
              </a:rPr>
              <a:t> do increase social capital. This is mainly in the form of bridging capital but can lead to bonding. Think about political groups and campaigns that have started on social media.</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30</a:t>
            </a:fld>
            <a:endParaRPr lang="en-GB"/>
          </a:p>
        </p:txBody>
      </p:sp>
    </p:spTree>
    <p:extLst>
      <p:ext uri="{BB962C8B-B14F-4D97-AF65-F5344CB8AC3E}">
        <p14:creationId xmlns:p14="http://schemas.microsoft.com/office/powerpoint/2010/main" val="883245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2A30D-FCE2-4B8E-8471-952E4D5F56ED}" type="datetimeFigureOut">
              <a:rPr lang="en-GB" smtClean="0"/>
              <a:t>02/02/2024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2763954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52A30D-FCE2-4B8E-8471-952E4D5F56ED}" type="datetimeFigureOut">
              <a:rPr lang="en-GB" smtClean="0"/>
              <a:t>02/02/2024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9DCB3-876D-40D4-BF06-4CD648C4FD28}"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94656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2A30D-FCE2-4B8E-8471-952E4D5F56ED}" type="datetimeFigureOut">
              <a:rPr lang="en-GB" smtClean="0"/>
              <a:t>02/02/2024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6087994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52A30D-FCE2-4B8E-8471-952E4D5F56ED}" type="datetimeFigureOut">
              <a:rPr lang="en-GB" smtClean="0"/>
              <a:t>02/02/2024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9DCB3-876D-40D4-BF06-4CD648C4FD28}"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04043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6.xml"/><Relationship Id="rId7"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2" r:id="rId3"/>
    <p:sldLayoutId id="2147483743" r:id="rId4"/>
    <p:sldLayoutId id="2147483744" r:id="rId5"/>
    <p:sldLayoutId id="214748374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tTvbf1WVYFE" TargetMode="Externa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hyperlink" Target="https://dictionary.cambridge.org/dictionary/english/physical-capital" TargetMode="External"/><Relationship Id="rId7" Type="http://schemas.openxmlformats.org/officeDocument/2006/relationships/hyperlink" Target="https://link.springer.com/content/pdf/10.1007/s11205-005-7746-y.pdf" TargetMode="External"/><Relationship Id="rId2" Type="http://schemas.openxmlformats.org/officeDocument/2006/relationships/hyperlink" Target="http://www.bristol.ac.uk/media-library/sites/spais/migrated/documents/luke-burns-01-12.pdf" TargetMode="External"/><Relationship Id="rId1" Type="http://schemas.openxmlformats.org/officeDocument/2006/relationships/slideLayout" Target="../slideLayouts/slideLayout18.xml"/><Relationship Id="rId6" Type="http://schemas.openxmlformats.org/officeDocument/2006/relationships/hyperlink" Target="https://www.dictionary.com/browse/human-capital" TargetMode="External"/><Relationship Id="rId5" Type="http://schemas.openxmlformats.org/officeDocument/2006/relationships/hyperlink" Target="https://www.collinsdictionary.com/dictionary/english/reciprocity" TargetMode="External"/><Relationship Id="rId4" Type="http://schemas.openxmlformats.org/officeDocument/2006/relationships/hyperlink" Target="https://www.thoughtco.com/what-is-cultural-capital-do-i-have-it-3026374"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oecd.org/insights/37966934.pdf" TargetMode="External"/><Relationship Id="rId2" Type="http://schemas.openxmlformats.org/officeDocument/2006/relationships/hyperlink" Target="https://www.nhs.uk/conditions/stress-anxiety-depression/loneliness-in-older-people/" TargetMode="External"/><Relationship Id="rId1" Type="http://schemas.openxmlformats.org/officeDocument/2006/relationships/slideLayout" Target="../slideLayouts/slideLayout18.xml"/><Relationship Id="rId5" Type="http://schemas.openxmlformats.org/officeDocument/2006/relationships/hyperlink" Target="https://sociology.plus/glossary/structure-and-agency/" TargetMode="External"/><Relationship Id="rId4" Type="http://schemas.openxmlformats.org/officeDocument/2006/relationships/hyperlink" Target="https://www.parliament.uk/business/publications/research/olympic-britain/parliament-and-elections/partied-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6479F-1A16-86A9-C287-5317825C5D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6D040E-04BD-5226-98BA-61D2E0A12E63}"/>
              </a:ext>
            </a:extLst>
          </p:cNvPr>
          <p:cNvSpPr>
            <a:spLocks noGrp="1"/>
          </p:cNvSpPr>
          <p:nvPr>
            <p:ph idx="1"/>
          </p:nvPr>
        </p:nvSpPr>
        <p:spPr>
          <a:xfrm>
            <a:off x="295374" y="2745922"/>
            <a:ext cx="11594969" cy="3651349"/>
          </a:xfrm>
        </p:spPr>
        <p:txBody>
          <a:bodyPr>
            <a:normAutofit/>
          </a:bodyPr>
          <a:lstStyle/>
          <a:p>
            <a:pPr marL="0" indent="0" algn="ctr">
              <a:buNone/>
            </a:pPr>
            <a:r>
              <a:rPr kumimoji="0" lang="en-GB" sz="60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Agency, Social Capital and Communities</a:t>
            </a:r>
            <a:endParaRPr lang="en-GB" sz="6000" dirty="0"/>
          </a:p>
        </p:txBody>
      </p:sp>
    </p:spTree>
    <p:extLst>
      <p:ext uri="{BB962C8B-B14F-4D97-AF65-F5344CB8AC3E}">
        <p14:creationId xmlns:p14="http://schemas.microsoft.com/office/powerpoint/2010/main" val="367064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9861" y="804702"/>
            <a:ext cx="4785281" cy="1325563"/>
          </a:xfrm>
        </p:spPr>
        <p:txBody>
          <a:bodyPr/>
          <a:lstStyle/>
          <a:p>
            <a:r>
              <a:rPr lang="en-GB" b="1" dirty="0">
                <a:latin typeface="Arial" panose="020B0604020202020204" pitchFamily="34" charset="0"/>
                <a:cs typeface="Arial" panose="020B0604020202020204" pitchFamily="34" charset="0"/>
              </a:rPr>
              <a:t>What is Agency?</a:t>
            </a:r>
          </a:p>
        </p:txBody>
      </p:sp>
      <p:sp>
        <p:nvSpPr>
          <p:cNvPr id="3" name="Content Placeholder 2"/>
          <p:cNvSpPr>
            <a:spLocks noGrp="1"/>
          </p:cNvSpPr>
          <p:nvPr>
            <p:ph idx="1"/>
          </p:nvPr>
        </p:nvSpPr>
        <p:spPr>
          <a:xfrm>
            <a:off x="496731" y="2240032"/>
            <a:ext cx="11331540" cy="401781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 individual's capacity to determine and make meaning from their environment through purposive consciousness and reflective and creative action                                                                          </a:t>
            </a:r>
            <a:r>
              <a:rPr lang="en-GB" sz="1300" dirty="0">
                <a:latin typeface="Arial" panose="020B0604020202020204" pitchFamily="34" charset="0"/>
                <a:cs typeface="Arial" panose="020B0604020202020204" pitchFamily="34" charset="0"/>
              </a:rPr>
              <a:t>(Houston, 2010) </a:t>
            </a:r>
          </a:p>
          <a:p>
            <a:r>
              <a:rPr lang="en-GB" dirty="0">
                <a:latin typeface="Arial" panose="020B0604020202020204" pitchFamily="34" charset="0"/>
                <a:cs typeface="Arial" panose="020B0604020202020204" pitchFamily="34" charset="0"/>
              </a:rPr>
              <a:t>The ability of individuals and groups to exercise free will and to make social changes on a small or large scale                         </a:t>
            </a:r>
            <a:r>
              <a:rPr lang="en-GB" sz="1200" dirty="0">
                <a:latin typeface="Arial" panose="020B0604020202020204" pitchFamily="34" charset="0"/>
                <a:cs typeface="Arial" panose="020B0604020202020204" pitchFamily="34" charset="0"/>
              </a:rPr>
              <a:t>(Chambliss and </a:t>
            </a:r>
            <a:r>
              <a:rPr lang="en-GB" sz="1200" dirty="0" err="1">
                <a:latin typeface="Arial" panose="020B0604020202020204" pitchFamily="34" charset="0"/>
                <a:cs typeface="Arial" panose="020B0604020202020204" pitchFamily="34" charset="0"/>
              </a:rPr>
              <a:t>Eglitis</a:t>
            </a:r>
            <a:r>
              <a:rPr lang="en-GB" sz="1200" dirty="0">
                <a:latin typeface="Arial" panose="020B0604020202020204" pitchFamily="34" charset="0"/>
                <a:cs typeface="Arial" panose="020B0604020202020204" pitchFamily="34" charset="0"/>
              </a:rPr>
              <a:t>, 2015)</a:t>
            </a:r>
          </a:p>
          <a:p>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213517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3357" y="896142"/>
            <a:ext cx="4785281" cy="1325563"/>
          </a:xfrm>
        </p:spPr>
        <p:txBody>
          <a:bodyPr/>
          <a:lstStyle/>
          <a:p>
            <a:r>
              <a:rPr lang="en-GB" b="1" dirty="0">
                <a:latin typeface="Arial" panose="020B0604020202020204" pitchFamily="34" charset="0"/>
                <a:cs typeface="Arial" panose="020B0604020202020204" pitchFamily="34" charset="0"/>
              </a:rPr>
              <a:t>What is Agency?</a:t>
            </a:r>
          </a:p>
        </p:txBody>
      </p:sp>
      <p:sp>
        <p:nvSpPr>
          <p:cNvPr id="3" name="Content Placeholder 2"/>
          <p:cNvSpPr>
            <a:spLocks noGrp="1"/>
          </p:cNvSpPr>
          <p:nvPr>
            <p:ph idx="1"/>
          </p:nvPr>
        </p:nvSpPr>
        <p:spPr>
          <a:xfrm>
            <a:off x="331217" y="2152501"/>
            <a:ext cx="11738864" cy="401781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‘Agency implies the ability of individuals or groups to act on their situations, to behave as subjects rather than objects in their own lives, to shape their own circumstances and ultimately achieve change’     </a:t>
            </a:r>
          </a:p>
          <a:p>
            <a:r>
              <a:rPr lang="en-GB" dirty="0">
                <a:latin typeface="Arial" panose="020B0604020202020204" pitchFamily="34" charset="0"/>
                <a:cs typeface="Arial" panose="020B0604020202020204" pitchFamily="34" charset="0"/>
              </a:rPr>
              <a:t>Individual, proxy and collective      </a:t>
            </a:r>
          </a:p>
          <a:p>
            <a:pPr marL="0" indent="0">
              <a:buNone/>
            </a:pP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(Jeffrey, 2011)</a:t>
            </a:r>
          </a:p>
          <a:p>
            <a:endParaRPr lang="en-GB"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350601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2162" y="851264"/>
            <a:ext cx="6067519" cy="1325563"/>
          </a:xfrm>
        </p:spPr>
        <p:txBody>
          <a:bodyPr/>
          <a:lstStyle/>
          <a:p>
            <a:r>
              <a:rPr lang="en-GB" b="1" dirty="0">
                <a:latin typeface="Arial" panose="020B0604020202020204" pitchFamily="34" charset="0"/>
                <a:cs typeface="Arial" panose="020B0604020202020204" pitchFamily="34" charset="0"/>
              </a:rPr>
              <a:t>Defining ‘Structure’ </a:t>
            </a:r>
          </a:p>
        </p:txBody>
      </p:sp>
      <p:sp>
        <p:nvSpPr>
          <p:cNvPr id="3" name="Content Placeholder 2"/>
          <p:cNvSpPr>
            <a:spLocks noGrp="1"/>
          </p:cNvSpPr>
          <p:nvPr>
            <p:ph idx="1"/>
          </p:nvPr>
        </p:nvSpPr>
        <p:spPr>
          <a:xfrm>
            <a:off x="290678" y="2514739"/>
            <a:ext cx="11481847" cy="3167148"/>
          </a:xfrm>
        </p:spPr>
        <p:txBody>
          <a:bodyPr>
            <a:normAutofit/>
          </a:bodyPr>
          <a:lstStyle/>
          <a:p>
            <a:r>
              <a:rPr lang="en-GB" sz="2400" kern="100" dirty="0">
                <a:effectLst/>
                <a:latin typeface="Arial" panose="020B0604020202020204" pitchFamily="34" charset="0"/>
                <a:ea typeface="DengXian" panose="02010600030101010101" pitchFamily="2" charset="-122"/>
                <a:cs typeface="Arial" panose="020B0604020202020204" pitchFamily="34" charset="0"/>
              </a:rPr>
              <a:t>Structures are seen as the more permanent and durable features of the social environment.’</a:t>
            </a:r>
          </a:p>
          <a:p>
            <a:pPr>
              <a:lnSpc>
                <a:spcPct val="150000"/>
              </a:lnSpc>
              <a:spcAft>
                <a:spcPts val="800"/>
              </a:spcAft>
            </a:pPr>
            <a:r>
              <a:rPr lang="en-GB" sz="2400"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Structure can be regarded as a metaphor that refers to societal traits comparable to those of the skeleton in the area of anatomy or the framework of a building</a:t>
            </a:r>
            <a:r>
              <a:rPr lang="en-GB" sz="2400" kern="100" dirty="0">
                <a:effectLst/>
                <a:latin typeface="Arial" panose="020B0604020202020204" pitchFamily="34" charset="0"/>
                <a:ea typeface="DengXian" panose="02010600030101010101" pitchFamily="2" charset="-122"/>
                <a:cs typeface="Arial" panose="020B0604020202020204" pitchFamily="34" charset="0"/>
              </a:rPr>
              <a:t>                         </a:t>
            </a:r>
            <a:r>
              <a:rPr lang="en-GB" sz="3500" b="1" kern="100" dirty="0">
                <a:solidFill>
                  <a:srgbClr val="7030A0"/>
                </a:solidFill>
                <a:effectLst/>
                <a:latin typeface="Arial" panose="020B0604020202020204" pitchFamily="34" charset="0"/>
                <a:ea typeface="DengXian" panose="02010600030101010101" pitchFamily="2" charset="-122"/>
                <a:cs typeface="Arial" panose="020B0604020202020204" pitchFamily="34" charset="0"/>
              </a:rPr>
              <a:t>Can you give some examples of Social Structures?</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5</a:t>
            </a:fld>
            <a:endParaRPr lang="en-US" dirty="0"/>
          </a:p>
        </p:txBody>
      </p:sp>
      <p:sp>
        <p:nvSpPr>
          <p:cNvPr id="6" name="TextBox 5"/>
          <p:cNvSpPr txBox="1"/>
          <p:nvPr/>
        </p:nvSpPr>
        <p:spPr>
          <a:xfrm>
            <a:off x="1475508" y="6019800"/>
            <a:ext cx="151707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(Velikovsky ,2015)</a:t>
            </a:r>
          </a:p>
        </p:txBody>
      </p:sp>
      <p:sp>
        <p:nvSpPr>
          <p:cNvPr id="8" name="TextBox 7">
            <a:extLst>
              <a:ext uri="{FF2B5EF4-FFF2-40B4-BE49-F238E27FC236}">
                <a16:creationId xmlns:a16="http://schemas.microsoft.com/office/drawing/2014/main" id="{1FB88F91-7D52-ABBC-B13D-0C3DE0ACB634}"/>
              </a:ext>
            </a:extLst>
          </p:cNvPr>
          <p:cNvSpPr txBox="1"/>
          <p:nvPr/>
        </p:nvSpPr>
        <p:spPr>
          <a:xfrm>
            <a:off x="10393136" y="5346731"/>
            <a:ext cx="1714500" cy="335156"/>
          </a:xfrm>
          <a:prstGeom prst="rect">
            <a:avLst/>
          </a:prstGeom>
          <a:noFill/>
        </p:spPr>
        <p:txBody>
          <a:bodyPr wrap="square" rtlCol="0">
            <a:spAutoFit/>
          </a:bodyPr>
          <a:lstStyle/>
          <a:p>
            <a:pPr>
              <a:lnSpc>
                <a:spcPct val="150000"/>
              </a:lnSpc>
              <a:spcAft>
                <a:spcPts val="800"/>
              </a:spcAft>
            </a:pPr>
            <a:r>
              <a:rPr lang="en-GB" sz="1200" kern="100" dirty="0">
                <a:effectLst/>
                <a:latin typeface="Arial" panose="020B0604020202020204" pitchFamily="34" charset="0"/>
                <a:ea typeface="DengXian" panose="02010600030101010101" pitchFamily="2" charset="-122"/>
                <a:cs typeface="Arial" panose="020B0604020202020204" pitchFamily="34" charset="0"/>
              </a:rPr>
              <a:t>(Sociology Plus, 2022)</a:t>
            </a:r>
          </a:p>
        </p:txBody>
      </p:sp>
    </p:spTree>
    <p:extLst>
      <p:ext uri="{BB962C8B-B14F-4D97-AF65-F5344CB8AC3E}">
        <p14:creationId xmlns:p14="http://schemas.microsoft.com/office/powerpoint/2010/main" val="3446793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9004" y="640763"/>
            <a:ext cx="6017643" cy="1325563"/>
          </a:xfrm>
        </p:spPr>
        <p:txBody>
          <a:bodyPr/>
          <a:lstStyle/>
          <a:p>
            <a:r>
              <a:rPr lang="en-GB" b="1" dirty="0">
                <a:latin typeface="Arial" panose="020B0604020202020204" pitchFamily="34" charset="0"/>
                <a:cs typeface="Arial" panose="020B0604020202020204" pitchFamily="34" charset="0"/>
              </a:rPr>
              <a:t>Agency and Structure </a:t>
            </a:r>
          </a:p>
        </p:txBody>
      </p:sp>
      <p:sp>
        <p:nvSpPr>
          <p:cNvPr id="3" name="Content Placeholder 2"/>
          <p:cNvSpPr>
            <a:spLocks noGrp="1"/>
          </p:cNvSpPr>
          <p:nvPr>
            <p:ph idx="1"/>
          </p:nvPr>
        </p:nvSpPr>
        <p:spPr>
          <a:xfrm>
            <a:off x="216903" y="2574671"/>
            <a:ext cx="11481847" cy="3575934"/>
          </a:xfrm>
        </p:spPr>
        <p:txBody>
          <a:bodyPr/>
          <a:lstStyle/>
          <a:p>
            <a:r>
              <a:rPr lang="en-GB" dirty="0">
                <a:latin typeface="Arial" panose="020B0604020202020204" pitchFamily="34" charset="0"/>
                <a:cs typeface="Arial" panose="020B0604020202020204" pitchFamily="34" charset="0"/>
              </a:rPr>
              <a:t>‘The distinctive, stable arrangement of institutions whereby human beings in a society interact and live together’                                                  </a:t>
            </a:r>
            <a:r>
              <a:rPr lang="en-GB" sz="1100" dirty="0"/>
              <a:t>(Wilterdink, 2018)</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6</a:t>
            </a:fld>
            <a:endParaRPr lang="en-US" dirty="0"/>
          </a:p>
        </p:txBody>
      </p:sp>
      <p:sp>
        <p:nvSpPr>
          <p:cNvPr id="6" name="TextBox 5"/>
          <p:cNvSpPr txBox="1"/>
          <p:nvPr/>
        </p:nvSpPr>
        <p:spPr>
          <a:xfrm>
            <a:off x="10760825" y="5423650"/>
            <a:ext cx="151707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(Velikovsky ,2015)</a:t>
            </a:r>
          </a:p>
        </p:txBody>
      </p:sp>
      <p:sp>
        <p:nvSpPr>
          <p:cNvPr id="7" name="TextBox 6"/>
          <p:cNvSpPr txBox="1"/>
          <p:nvPr/>
        </p:nvSpPr>
        <p:spPr>
          <a:xfrm>
            <a:off x="1630961" y="3615463"/>
            <a:ext cx="9391715" cy="1938992"/>
          </a:xfrm>
          <a:prstGeom prst="rect">
            <a:avLst/>
          </a:prstGeom>
          <a:noFill/>
        </p:spPr>
        <p:txBody>
          <a:bodyPr wrap="square" rtlCol="0">
            <a:spAutoFit/>
          </a:bodyPr>
          <a:lstStyle/>
          <a:p>
            <a:pPr marL="342900" indent="-342900">
              <a:buFont typeface="Wingdings" panose="05000000000000000000" pitchFamily="2" charset="2"/>
              <a:buChar char="Ø"/>
            </a:pPr>
            <a:r>
              <a:rPr lang="en-GB" sz="2400" b="1" dirty="0">
                <a:solidFill>
                  <a:schemeClr val="accent1"/>
                </a:solidFill>
                <a:latin typeface="Arial" panose="020B0604020202020204" pitchFamily="34" charset="0"/>
                <a:cs typeface="Arial" panose="020B0604020202020204" pitchFamily="34" charset="0"/>
              </a:rPr>
              <a:t>Two sides of the same coin – influence each other </a:t>
            </a:r>
          </a:p>
          <a:p>
            <a:pPr marL="342900" indent="-342900">
              <a:buFont typeface="Wingdings" panose="05000000000000000000" pitchFamily="2" charset="2"/>
              <a:buChar char="Ø"/>
            </a:pPr>
            <a:endParaRPr lang="en-GB" sz="2400" b="1" dirty="0">
              <a:solidFill>
                <a:schemeClr val="accent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b="1" dirty="0">
                <a:solidFill>
                  <a:schemeClr val="accent1"/>
                </a:solidFill>
                <a:latin typeface="Arial" panose="020B0604020202020204" pitchFamily="34" charset="0"/>
                <a:cs typeface="Arial" panose="020B0604020202020204" pitchFamily="34" charset="0"/>
              </a:rPr>
              <a:t>Structures from micro to macro </a:t>
            </a:r>
          </a:p>
          <a:p>
            <a:pPr marL="342900" indent="-342900">
              <a:buFont typeface="Wingdings" panose="05000000000000000000" pitchFamily="2" charset="2"/>
              <a:buChar char="Ø"/>
            </a:pPr>
            <a:endParaRPr lang="en-GB" sz="2400" b="1" dirty="0">
              <a:solidFill>
                <a:schemeClr val="accent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b="1" dirty="0">
                <a:solidFill>
                  <a:schemeClr val="accent1"/>
                </a:solidFill>
                <a:latin typeface="Arial" panose="020B0604020202020204" pitchFamily="34" charset="0"/>
                <a:cs typeface="Arial" panose="020B0604020202020204" pitchFamily="34" charset="0"/>
              </a:rPr>
              <a:t>Choices differ dependent on environmental structures </a:t>
            </a:r>
          </a:p>
        </p:txBody>
      </p:sp>
    </p:spTree>
    <p:extLst>
      <p:ext uri="{BB962C8B-B14F-4D97-AF65-F5344CB8AC3E}">
        <p14:creationId xmlns:p14="http://schemas.microsoft.com/office/powerpoint/2010/main" val="287589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A279853-3493-FC97-C82A-A46B908A38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5563" y="178433"/>
            <a:ext cx="7767448" cy="6712818"/>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5650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9802" y="619079"/>
            <a:ext cx="4189288" cy="1325563"/>
          </a:xfrm>
        </p:spPr>
        <p:txBody>
          <a:bodyPr/>
          <a:lstStyle/>
          <a:p>
            <a:r>
              <a:rPr lang="en-GB" b="1" dirty="0">
                <a:latin typeface="Arial" panose="020B0604020202020204" pitchFamily="34" charset="0"/>
                <a:cs typeface="Arial" panose="020B0604020202020204" pitchFamily="34" charset="0"/>
              </a:rPr>
              <a:t>Empowerment </a:t>
            </a:r>
          </a:p>
        </p:txBody>
      </p:sp>
      <p:sp>
        <p:nvSpPr>
          <p:cNvPr id="3" name="Content Placeholder 2"/>
          <p:cNvSpPr>
            <a:spLocks noGrp="1"/>
          </p:cNvSpPr>
          <p:nvPr>
            <p:ph idx="1"/>
          </p:nvPr>
        </p:nvSpPr>
        <p:spPr>
          <a:xfrm>
            <a:off x="1300424" y="3513184"/>
            <a:ext cx="8825659" cy="3003994"/>
          </a:xfrm>
        </p:spPr>
        <p:txBody>
          <a:bodyPr/>
          <a:lstStyle/>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8</a:t>
            </a:fld>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206582"/>
            <a:ext cx="12192000" cy="3651418"/>
          </a:xfrm>
          <a:prstGeom prst="rect">
            <a:avLst/>
          </a:prstGeom>
        </p:spPr>
      </p:pic>
      <p:sp>
        <p:nvSpPr>
          <p:cNvPr id="6" name="TextBox 5"/>
          <p:cNvSpPr txBox="1"/>
          <p:nvPr/>
        </p:nvSpPr>
        <p:spPr>
          <a:xfrm>
            <a:off x="10240463" y="3037153"/>
            <a:ext cx="166306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(Sutton-</a:t>
            </a:r>
            <a:r>
              <a:rPr lang="en-GB" sz="1000" dirty="0" err="1">
                <a:latin typeface="Arial" panose="020B0604020202020204" pitchFamily="34" charset="0"/>
                <a:cs typeface="Arial" panose="020B0604020202020204" pitchFamily="34" charset="0"/>
              </a:rPr>
              <a:t>Kerchner</a:t>
            </a:r>
            <a:r>
              <a:rPr lang="en-GB" sz="1000" dirty="0">
                <a:latin typeface="Arial" panose="020B0604020202020204" pitchFamily="34" charset="0"/>
                <a:cs typeface="Arial" panose="020B0604020202020204" pitchFamily="34" charset="0"/>
              </a:rPr>
              <a:t>, 2017)</a:t>
            </a:r>
          </a:p>
        </p:txBody>
      </p:sp>
      <p:sp>
        <p:nvSpPr>
          <p:cNvPr id="9" name="TextBox 8"/>
          <p:cNvSpPr txBox="1"/>
          <p:nvPr/>
        </p:nvSpPr>
        <p:spPr>
          <a:xfrm>
            <a:off x="342900" y="2434303"/>
            <a:ext cx="11560629"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Enabling individuals, groups and/or communities to have the </a:t>
            </a:r>
            <a:r>
              <a:rPr lang="en-GB" dirty="0">
                <a:solidFill>
                  <a:schemeClr val="accent1"/>
                </a:solidFill>
                <a:latin typeface="Arial" panose="020B0604020202020204" pitchFamily="34" charset="0"/>
                <a:cs typeface="Arial" panose="020B0604020202020204" pitchFamily="34" charset="0"/>
              </a:rPr>
              <a:t>power</a:t>
            </a:r>
            <a:r>
              <a:rPr lang="en-GB" dirty="0">
                <a:solidFill>
                  <a:srgbClr val="FF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to gain control of their circumstances and achieve their own goals, thereby being able to work towards helping themselves and others to maximise the quality of their lives.</a:t>
            </a:r>
          </a:p>
        </p:txBody>
      </p:sp>
    </p:spTree>
    <p:extLst>
      <p:ext uri="{BB962C8B-B14F-4D97-AF65-F5344CB8AC3E}">
        <p14:creationId xmlns:p14="http://schemas.microsoft.com/office/powerpoint/2010/main" val="395119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5813" y="773339"/>
            <a:ext cx="6769202" cy="1325563"/>
          </a:xfrm>
        </p:spPr>
        <p:txBody>
          <a:bodyPr/>
          <a:lstStyle/>
          <a:p>
            <a:r>
              <a:rPr lang="en-GB" b="1" dirty="0">
                <a:latin typeface="Arial" panose="020B0604020202020204" pitchFamily="34" charset="0"/>
                <a:ea typeface="Calibri" panose="020F0502020204030204" pitchFamily="34" charset="0"/>
                <a:cs typeface="Arial" panose="020B0604020202020204" pitchFamily="34" charset="0"/>
              </a:rPr>
              <a:t> Concepts of Power . .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3" y="2822575"/>
            <a:ext cx="9930789" cy="3416300"/>
          </a:xfrm>
        </p:spPr>
        <p:txBody>
          <a:bodyPr/>
          <a:lstStyle/>
          <a:p>
            <a:r>
              <a:rPr lang="en-GB" sz="2800" dirty="0">
                <a:latin typeface="Arial" panose="020B0604020202020204" pitchFamily="34" charset="0"/>
                <a:cs typeface="Arial" panose="020B0604020202020204" pitchFamily="34" charset="0"/>
              </a:rPr>
              <a:t>Power to - Having the potential to achieve ones ends</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Power over - How power can be used to dominate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Power with – Collective  and collaborative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9</a:t>
            </a:fld>
            <a:endParaRPr lang="en-US" dirty="0"/>
          </a:p>
        </p:txBody>
      </p:sp>
      <p:sp>
        <p:nvSpPr>
          <p:cNvPr id="5" name="Rectangle 4"/>
          <p:cNvSpPr/>
          <p:nvPr/>
        </p:nvSpPr>
        <p:spPr>
          <a:xfrm>
            <a:off x="9597835" y="6054209"/>
            <a:ext cx="1487908"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(Thompson, 2007)</a:t>
            </a:r>
          </a:p>
        </p:txBody>
      </p:sp>
    </p:spTree>
    <p:extLst>
      <p:ext uri="{BB962C8B-B14F-4D97-AF65-F5344CB8AC3E}">
        <p14:creationId xmlns:p14="http://schemas.microsoft.com/office/powerpoint/2010/main" val="363896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6248" y="691697"/>
            <a:ext cx="6556931" cy="1325563"/>
          </a:xfrm>
        </p:spPr>
        <p:txBody>
          <a:bodyPr/>
          <a:lstStyle/>
          <a:p>
            <a:r>
              <a:rPr lang="en-GB" b="1" dirty="0">
                <a:latin typeface="Arial" panose="020B0604020202020204" pitchFamily="34" charset="0"/>
                <a:cs typeface="Arial" panose="020B0604020202020204" pitchFamily="34" charset="0"/>
              </a:rPr>
              <a:t>Defining Empowerment </a:t>
            </a:r>
          </a:p>
        </p:txBody>
      </p:sp>
      <p:sp>
        <p:nvSpPr>
          <p:cNvPr id="3" name="Content Placeholder 2"/>
          <p:cNvSpPr>
            <a:spLocks noGrp="1"/>
          </p:cNvSpPr>
          <p:nvPr>
            <p:ph idx="1"/>
          </p:nvPr>
        </p:nvSpPr>
        <p:spPr>
          <a:xfrm>
            <a:off x="537676" y="2747507"/>
            <a:ext cx="10574073" cy="3416300"/>
          </a:xfrm>
        </p:spPr>
        <p:txBody>
          <a:bodyPr/>
          <a:lstStyle/>
          <a:p>
            <a:r>
              <a:rPr lang="en-GB" dirty="0">
                <a:latin typeface="Arial" panose="020B0604020202020204" pitchFamily="34" charset="0"/>
                <a:cs typeface="Arial" panose="020B0604020202020204" pitchFamily="34" charset="0"/>
              </a:rPr>
              <a:t>Empowerment is helping people to gain a greater control over their own lives and circumstances</a:t>
            </a:r>
          </a:p>
          <a:p>
            <a:r>
              <a:rPr lang="en-GB" dirty="0">
                <a:latin typeface="Arial" panose="020B0604020202020204" pitchFamily="34" charset="0"/>
                <a:cs typeface="Arial" panose="020B0604020202020204" pitchFamily="34" charset="0"/>
              </a:rPr>
              <a:t>Enabling to affect change</a:t>
            </a:r>
          </a:p>
          <a:p>
            <a:r>
              <a:rPr lang="en-GB" dirty="0">
                <a:latin typeface="Arial" panose="020B0604020202020204" pitchFamily="34" charset="0"/>
                <a:cs typeface="Arial" panose="020B0604020202020204" pitchFamily="34" charset="0"/>
              </a:rPr>
              <a:t>Giving those who are marginalised a voice</a:t>
            </a:r>
          </a:p>
          <a:p>
            <a:r>
              <a:rPr lang="en-GB" dirty="0">
                <a:latin typeface="Arial" panose="020B0604020202020204" pitchFamily="34" charset="0"/>
                <a:cs typeface="Arial" panose="020B0604020202020204" pitchFamily="34" charset="0"/>
              </a:rPr>
              <a:t>Fighting social exclusion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10</a:t>
            </a:fld>
            <a:endParaRPr lang="en-US" dirty="0"/>
          </a:p>
        </p:txBody>
      </p:sp>
      <p:sp>
        <p:nvSpPr>
          <p:cNvPr id="5" name="TextBox 4"/>
          <p:cNvSpPr txBox="1"/>
          <p:nvPr/>
        </p:nvSpPr>
        <p:spPr>
          <a:xfrm>
            <a:off x="8540429" y="5389308"/>
            <a:ext cx="375994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(Giddens and Sutton, 2010; Thompson, 2006)</a:t>
            </a:r>
          </a:p>
        </p:txBody>
      </p:sp>
    </p:spTree>
    <p:extLst>
      <p:ext uri="{BB962C8B-B14F-4D97-AF65-F5344CB8AC3E}">
        <p14:creationId xmlns:p14="http://schemas.microsoft.com/office/powerpoint/2010/main" val="2155713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8568" y="697634"/>
            <a:ext cx="7638625" cy="1325563"/>
          </a:xfrm>
        </p:spPr>
        <p:txBody>
          <a:bodyPr/>
          <a:lstStyle/>
          <a:p>
            <a:r>
              <a:rPr lang="en-GB" b="1" dirty="0">
                <a:latin typeface="Arial" panose="020B0604020202020204" pitchFamily="34" charset="0"/>
                <a:cs typeface="Arial" panose="020B0604020202020204" pitchFamily="34" charset="0"/>
              </a:rPr>
              <a:t>Agency and Empowerment</a:t>
            </a:r>
          </a:p>
        </p:txBody>
      </p:sp>
      <p:sp>
        <p:nvSpPr>
          <p:cNvPr id="3" name="Content Placeholder 2"/>
          <p:cNvSpPr>
            <a:spLocks noGrp="1"/>
          </p:cNvSpPr>
          <p:nvPr>
            <p:ph idx="1"/>
          </p:nvPr>
        </p:nvSpPr>
        <p:spPr>
          <a:xfrm>
            <a:off x="616731" y="2744066"/>
            <a:ext cx="10958537" cy="3416300"/>
          </a:xfrm>
        </p:spPr>
        <p:txBody>
          <a:bodyPr/>
          <a:lstStyle/>
          <a:p>
            <a:r>
              <a:rPr lang="en-GB" dirty="0">
                <a:latin typeface="Arial" panose="020B0604020202020204" pitchFamily="34" charset="0"/>
                <a:cs typeface="Arial" panose="020B0604020202020204" pitchFamily="34" charset="0"/>
              </a:rPr>
              <a:t>Agency may be seen as a sense of personal empowerment</a:t>
            </a:r>
          </a:p>
          <a:p>
            <a:r>
              <a:rPr lang="en-GB" dirty="0">
                <a:latin typeface="Arial" panose="020B0604020202020204" pitchFamily="34" charset="0"/>
                <a:cs typeface="Arial" panose="020B0604020202020204" pitchFamily="34" charset="0"/>
              </a:rPr>
              <a:t>Empowerment may be seen as an expansion of Agency</a:t>
            </a:r>
          </a:p>
          <a:p>
            <a:r>
              <a:rPr lang="en-GB" dirty="0">
                <a:latin typeface="Arial" panose="020B0604020202020204" pitchFamily="34" charset="0"/>
                <a:cs typeface="Arial" panose="020B0604020202020204" pitchFamily="34" charset="0"/>
              </a:rPr>
              <a:t>Both are necessary to effect social change</a:t>
            </a:r>
          </a:p>
          <a:p>
            <a:pPr marL="0" lvl="0" indent="0">
              <a:spcBef>
                <a:spcPts val="0"/>
              </a:spcBef>
              <a:spcAft>
                <a:spcPts val="0"/>
              </a:spcAft>
              <a:buClrTx/>
              <a:buSzTx/>
              <a:buNone/>
            </a:pPr>
            <a:endParaRPr lang="en-GB" sz="1100" dirty="0">
              <a:solidFill>
                <a:prstClr val="black"/>
              </a:solidFill>
              <a:latin typeface="Arial" panose="020B0604020202020204" pitchFamily="34" charset="0"/>
              <a:cs typeface="Arial" panose="020B0604020202020204" pitchFamily="34" charset="0"/>
            </a:endParaRPr>
          </a:p>
          <a:p>
            <a:pPr marL="0" lvl="0" indent="0">
              <a:spcBef>
                <a:spcPts val="0"/>
              </a:spcBef>
              <a:spcAft>
                <a:spcPts val="0"/>
              </a:spcAft>
              <a:buClrTx/>
              <a:buSzTx/>
              <a:buNone/>
            </a:pPr>
            <a:endParaRPr lang="en-GB" sz="1100" dirty="0">
              <a:solidFill>
                <a:prstClr val="black"/>
              </a:solidFill>
              <a:latin typeface="Arial" panose="020B0604020202020204" pitchFamily="34" charset="0"/>
              <a:cs typeface="Arial" panose="020B0604020202020204" pitchFamily="34" charset="0"/>
            </a:endParaRPr>
          </a:p>
          <a:p>
            <a:pPr marL="0" lvl="0" indent="0">
              <a:spcBef>
                <a:spcPts val="0"/>
              </a:spcBef>
              <a:spcAft>
                <a:spcPts val="0"/>
              </a:spcAft>
              <a:buClrTx/>
              <a:buSzTx/>
              <a:buNone/>
            </a:pPr>
            <a:endParaRPr lang="en-GB" sz="1100" dirty="0">
              <a:solidFill>
                <a:prstClr val="black"/>
              </a:solidFill>
              <a:latin typeface="Arial" panose="020B0604020202020204" pitchFamily="34" charset="0"/>
              <a:cs typeface="Arial" panose="020B0604020202020204" pitchFamily="34" charset="0"/>
            </a:endParaRPr>
          </a:p>
          <a:p>
            <a:pPr marL="0" lvl="0" indent="0">
              <a:spcBef>
                <a:spcPts val="0"/>
              </a:spcBef>
              <a:spcAft>
                <a:spcPts val="0"/>
              </a:spcAft>
              <a:buClrTx/>
              <a:buSzTx/>
              <a:buNone/>
            </a:pPr>
            <a:endParaRPr lang="en-GB" sz="1100" dirty="0">
              <a:solidFill>
                <a:prstClr val="black"/>
              </a:solidFill>
              <a:latin typeface="Arial" panose="020B0604020202020204" pitchFamily="34" charset="0"/>
              <a:cs typeface="Arial" panose="020B0604020202020204" pitchFamily="34" charset="0"/>
            </a:endParaRPr>
          </a:p>
          <a:p>
            <a:pPr marL="0" lvl="0" indent="0">
              <a:spcBef>
                <a:spcPts val="0"/>
              </a:spcBef>
              <a:spcAft>
                <a:spcPts val="0"/>
              </a:spcAft>
              <a:buClrTx/>
              <a:buSzTx/>
              <a:buNone/>
            </a:pPr>
            <a:r>
              <a:rPr lang="en-GB" sz="1100" dirty="0">
                <a:solidFill>
                  <a:prstClr val="black"/>
                </a:solidFill>
                <a:latin typeface="Arial" panose="020B0604020202020204" pitchFamily="34" charset="0"/>
                <a:cs typeface="Arial" panose="020B0604020202020204" pitchFamily="34" charset="0"/>
              </a:rPr>
              <a:t>                                                                                                                                                                                                     (Narayan, 2002; Alsop </a:t>
            </a:r>
            <a:r>
              <a:rPr lang="en-GB" sz="1100" i="1" dirty="0">
                <a:solidFill>
                  <a:prstClr val="black"/>
                </a:solidFill>
                <a:latin typeface="Arial" panose="020B0604020202020204" pitchFamily="34" charset="0"/>
                <a:cs typeface="Arial" panose="020B0604020202020204" pitchFamily="34" charset="0"/>
              </a:rPr>
              <a:t>et.al </a:t>
            </a:r>
            <a:r>
              <a:rPr lang="en-GB" sz="1100" dirty="0">
                <a:solidFill>
                  <a:prstClr val="black"/>
                </a:solidFill>
                <a:latin typeface="Arial" panose="020B0604020202020204" pitchFamily="34" charset="0"/>
                <a:cs typeface="Arial" panose="020B0604020202020204" pitchFamily="34" charset="0"/>
              </a:rPr>
              <a:t>2006; Lerch </a:t>
            </a:r>
            <a:r>
              <a:rPr lang="en-GB" sz="1100" i="1" dirty="0">
                <a:solidFill>
                  <a:prstClr val="black"/>
                </a:solidFill>
                <a:latin typeface="Arial" panose="020B0604020202020204" pitchFamily="34" charset="0"/>
                <a:cs typeface="Arial" panose="020B0604020202020204" pitchFamily="34" charset="0"/>
              </a:rPr>
              <a:t>et al, </a:t>
            </a:r>
            <a:r>
              <a:rPr lang="en-GB" sz="1100" dirty="0">
                <a:solidFill>
                  <a:prstClr val="black"/>
                </a:solidFill>
                <a:latin typeface="Arial" panose="020B0604020202020204" pitchFamily="34" charset="0"/>
                <a:cs typeface="Arial" panose="020B0604020202020204" pitchFamily="34" charset="0"/>
              </a:rPr>
              <a:t>2016)</a:t>
            </a:r>
          </a:p>
          <a:p>
            <a:pPr marL="0" indent="0">
              <a:buNone/>
            </a:pPr>
            <a:r>
              <a:rPr lang="en-GB" dirty="0"/>
              <a:t>    </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212392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33" y="807131"/>
            <a:ext cx="11481847" cy="1325563"/>
          </a:xfrm>
        </p:spPr>
        <p:txBody>
          <a:bodyPr>
            <a:normAutofit/>
          </a:bodyPr>
          <a:lstStyle/>
          <a:p>
            <a:pPr algn="ctr"/>
            <a:r>
              <a:rPr lang="en-GB" b="1" dirty="0">
                <a:latin typeface="Arial" panose="020B0604020202020204" pitchFamily="34" charset="0"/>
                <a:cs typeface="Arial" panose="020B0604020202020204" pitchFamily="34" charset="0"/>
              </a:rPr>
              <a:t>Health and Social Care Users in the Community</a:t>
            </a:r>
          </a:p>
        </p:txBody>
      </p:sp>
      <p:sp>
        <p:nvSpPr>
          <p:cNvPr id="3" name="Content Placeholder 2"/>
          <p:cNvSpPr>
            <a:spLocks noGrp="1"/>
          </p:cNvSpPr>
          <p:nvPr>
            <p:ph idx="1"/>
          </p:nvPr>
        </p:nvSpPr>
        <p:spPr>
          <a:xfrm>
            <a:off x="975284" y="2571820"/>
            <a:ext cx="9842395" cy="3416300"/>
          </a:xfrm>
        </p:spPr>
        <p:txBody>
          <a:bodyPr/>
          <a:lstStyle/>
          <a:p>
            <a:pPr marL="0" indent="0">
              <a:buNone/>
            </a:pPr>
            <a:endParaRPr lang="en-GB" dirty="0"/>
          </a:p>
          <a:p>
            <a:r>
              <a:rPr lang="en-GB" sz="2600" dirty="0">
                <a:latin typeface="Arial" panose="020B0604020202020204" pitchFamily="34" charset="0"/>
                <a:cs typeface="Arial" panose="020B0604020202020204" pitchFamily="34" charset="0"/>
              </a:rPr>
              <a:t>Socially excluded through disability or location</a:t>
            </a:r>
          </a:p>
          <a:p>
            <a:r>
              <a:rPr lang="en-GB" sz="2600" dirty="0">
                <a:latin typeface="Arial" panose="020B0604020202020204" pitchFamily="34" charset="0"/>
                <a:cs typeface="Arial" panose="020B0604020202020204" pitchFamily="34" charset="0"/>
              </a:rPr>
              <a:t>Cultural barriers through age or disability</a:t>
            </a:r>
          </a:p>
          <a:p>
            <a:r>
              <a:rPr lang="en-GB" sz="2600" dirty="0">
                <a:latin typeface="Arial" panose="020B0604020202020204" pitchFamily="34" charset="0"/>
                <a:cs typeface="Arial" panose="020B0604020202020204" pitchFamily="34" charset="0"/>
              </a:rPr>
              <a:t>Very few or no advocacy services</a:t>
            </a:r>
          </a:p>
          <a:p>
            <a:r>
              <a:rPr lang="en-GB" sz="2600" dirty="0">
                <a:latin typeface="Arial" panose="020B0604020202020204" pitchFamily="34" charset="0"/>
                <a:cs typeface="Arial" panose="020B0604020202020204" pitchFamily="34" charset="0"/>
              </a:rPr>
              <a:t>Not aware of benefits they are entitled to</a:t>
            </a:r>
          </a:p>
          <a:p>
            <a:r>
              <a:rPr lang="en-GB" sz="2600" dirty="0">
                <a:latin typeface="Arial" panose="020B0604020202020204" pitchFamily="34" charset="0"/>
                <a:cs typeface="Arial" panose="020B0604020202020204" pitchFamily="34" charset="0"/>
              </a:rPr>
              <a:t>Budget cuts lead to loss of agency and independence</a:t>
            </a:r>
          </a:p>
          <a:p>
            <a:endParaRPr lang="en-GB" dirty="0"/>
          </a:p>
          <a:p>
            <a:pPr marL="0" indent="0">
              <a:buNone/>
            </a:pPr>
            <a:endParaRPr lang="en-GB" dirty="0"/>
          </a:p>
          <a:p>
            <a:pPr marL="0" indent="0">
              <a:buNone/>
            </a:pP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12</a:t>
            </a:fld>
            <a:endParaRPr lang="en-US" dirty="0"/>
          </a:p>
        </p:txBody>
      </p:sp>
      <p:sp>
        <p:nvSpPr>
          <p:cNvPr id="5" name="TextBox 4"/>
          <p:cNvSpPr txBox="1"/>
          <p:nvPr/>
        </p:nvSpPr>
        <p:spPr>
          <a:xfrm>
            <a:off x="10487891" y="5393608"/>
            <a:ext cx="170410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(Milne, 2017)</a:t>
            </a:r>
          </a:p>
        </p:txBody>
      </p:sp>
      <p:sp>
        <p:nvSpPr>
          <p:cNvPr id="6" name="TextBox 5"/>
          <p:cNvSpPr txBox="1"/>
          <p:nvPr/>
        </p:nvSpPr>
        <p:spPr>
          <a:xfrm>
            <a:off x="451667" y="2476747"/>
            <a:ext cx="6161404" cy="523220"/>
          </a:xfrm>
          <a:prstGeom prst="rect">
            <a:avLst/>
          </a:prstGeom>
          <a:noFill/>
        </p:spPr>
        <p:txBody>
          <a:bodyPr wrap="square" rtlCol="0">
            <a:spAutoFit/>
          </a:bodyPr>
          <a:lstStyle/>
          <a:p>
            <a:r>
              <a:rPr lang="en-GB" sz="2800" dirty="0">
                <a:solidFill>
                  <a:schemeClr val="accent1"/>
                </a:solidFill>
                <a:latin typeface="Arial" panose="020B0604020202020204" pitchFamily="34" charset="0"/>
                <a:cs typeface="Arial" panose="020B0604020202020204" pitchFamily="34" charset="0"/>
              </a:rPr>
              <a:t>May experience…Lack of Agency</a:t>
            </a:r>
          </a:p>
        </p:txBody>
      </p:sp>
    </p:spTree>
    <p:extLst>
      <p:ext uri="{BB962C8B-B14F-4D97-AF65-F5344CB8AC3E}">
        <p14:creationId xmlns:p14="http://schemas.microsoft.com/office/powerpoint/2010/main" val="173320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2338" y="893972"/>
            <a:ext cx="4557720" cy="1325563"/>
          </a:xfrm>
        </p:spPr>
        <p:txBody>
          <a:bodyPr/>
          <a:lstStyle/>
          <a:p>
            <a:r>
              <a:rPr lang="en-GB" b="1" dirty="0">
                <a:latin typeface="Arial" panose="020B0604020202020204" pitchFamily="34" charset="0"/>
                <a:cs typeface="Arial" panose="020B0604020202020204" pitchFamily="34" charset="0"/>
              </a:rPr>
              <a:t>What is Capital?</a:t>
            </a:r>
          </a:p>
        </p:txBody>
      </p:sp>
      <p:sp>
        <p:nvSpPr>
          <p:cNvPr id="3" name="TextBox 2"/>
          <p:cNvSpPr txBox="1"/>
          <p:nvPr/>
        </p:nvSpPr>
        <p:spPr>
          <a:xfrm>
            <a:off x="631538" y="2498322"/>
            <a:ext cx="10777867" cy="110799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Physical Capital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 asset, such as land, buildings, equipment, etc. that is owned by a   company organisation or person and used to produce goods or services</a:t>
            </a:r>
          </a:p>
          <a:p>
            <a:r>
              <a:rPr lang="en-GB" sz="1200" dirty="0">
                <a:latin typeface="Arial" panose="020B0604020202020204" pitchFamily="34" charset="0"/>
                <a:cs typeface="Arial" panose="020B0604020202020204" pitchFamily="34" charset="0"/>
              </a:rPr>
              <a:t>                                                                                                                                                                                                  (Cambridge Dictionary, 2018)</a:t>
            </a:r>
          </a:p>
        </p:txBody>
      </p:sp>
      <p:sp>
        <p:nvSpPr>
          <p:cNvPr id="4" name="TextBox 3"/>
          <p:cNvSpPr txBox="1"/>
          <p:nvPr/>
        </p:nvSpPr>
        <p:spPr>
          <a:xfrm>
            <a:off x="631538" y="3476938"/>
            <a:ext cx="10571206" cy="129266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Human Capital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collective skills, knowledge, or other intangible assets of individuals that can be used to create economic value for the individuals, their employers, or their community</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(Dictionary.com, 2018)</a:t>
            </a:r>
          </a:p>
        </p:txBody>
      </p:sp>
      <p:sp>
        <p:nvSpPr>
          <p:cNvPr id="5" name="TextBox 4"/>
          <p:cNvSpPr txBox="1"/>
          <p:nvPr/>
        </p:nvSpPr>
        <p:spPr>
          <a:xfrm>
            <a:off x="631538" y="4640219"/>
            <a:ext cx="10571206" cy="120032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Cultural Capital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accumulation of knowledge, behaviours, and skills that a person can tap into to demonstrate their cultural competence, and social status or standing in society                                       </a:t>
            </a:r>
            <a:r>
              <a:rPr lang="en-GB" sz="1200" dirty="0">
                <a:latin typeface="Arial" panose="020B0604020202020204" pitchFamily="34" charset="0"/>
                <a:cs typeface="Arial" panose="020B0604020202020204" pitchFamily="34" charset="0"/>
              </a:rPr>
              <a:t>  (Cole, 2018)</a:t>
            </a:r>
          </a:p>
          <a:p>
            <a:endParaRPr lang="en-GB" dirty="0"/>
          </a:p>
        </p:txBody>
      </p:sp>
    </p:spTree>
    <p:extLst>
      <p:ext uri="{BB962C8B-B14F-4D97-AF65-F5344CB8AC3E}">
        <p14:creationId xmlns:p14="http://schemas.microsoft.com/office/powerpoint/2010/main" val="386862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5606" y="944789"/>
            <a:ext cx="4450545" cy="1325563"/>
          </a:xfrm>
        </p:spPr>
        <p:txBody>
          <a:bodyPr/>
          <a:lstStyle/>
          <a:p>
            <a:r>
              <a:rPr lang="en-GB" b="1" dirty="0">
                <a:latin typeface="Arial" panose="020B0604020202020204" pitchFamily="34" charset="0"/>
                <a:cs typeface="Arial" panose="020B0604020202020204" pitchFamily="34" charset="0"/>
              </a:rPr>
              <a:t>Social Capital</a:t>
            </a:r>
          </a:p>
        </p:txBody>
      </p:sp>
      <p:sp>
        <p:nvSpPr>
          <p:cNvPr id="3" name="Content Placeholder 2"/>
          <p:cNvSpPr>
            <a:spLocks noGrp="1"/>
          </p:cNvSpPr>
          <p:nvPr>
            <p:ph idx="1"/>
          </p:nvPr>
        </p:nvSpPr>
        <p:spPr>
          <a:xfrm>
            <a:off x="628649" y="2696975"/>
            <a:ext cx="10817679" cy="3318936"/>
          </a:xfrm>
        </p:spPr>
        <p:txBody>
          <a:bodyPr>
            <a:normAutofit fontScale="92500"/>
          </a:bodyPr>
          <a:lstStyle/>
          <a:p>
            <a:r>
              <a:rPr lang="en-GB" dirty="0">
                <a:latin typeface="Arial" panose="020B0604020202020204" pitchFamily="34" charset="0"/>
                <a:cs typeface="Arial" panose="020B0604020202020204" pitchFamily="34" charset="0"/>
              </a:rPr>
              <a:t>The links, shared values and understandings in society that enable individuals and groups to trust each other and so work together </a:t>
            </a:r>
          </a:p>
          <a:p>
            <a:pPr marL="0" indent="0">
              <a:buNone/>
            </a:pPr>
            <a:r>
              <a:rPr lang="en-GB" sz="12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Those tangible assets [that] count for most in the daily lives of people: namely goodwill, fellowship, sympathy, and social intercourse among the individuals and families who make up a social unit</a:t>
            </a:r>
          </a:p>
          <a:p>
            <a:pPr marL="0" indent="0" algn="r">
              <a:buNone/>
            </a:pP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(OECD, 2018)</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357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6229" y="787240"/>
            <a:ext cx="6256564" cy="1325563"/>
          </a:xfrm>
        </p:spPr>
        <p:txBody>
          <a:bodyPr>
            <a:normAutofit/>
          </a:bodyPr>
          <a:lstStyle/>
          <a:p>
            <a:r>
              <a:rPr lang="en-GB" sz="7200" b="1" dirty="0">
                <a:latin typeface="Arial" panose="020B0604020202020204" pitchFamily="34" charset="0"/>
                <a:cs typeface="Arial" panose="020B0604020202020204" pitchFamily="34" charset="0"/>
              </a:rPr>
              <a:t>Social Capital</a:t>
            </a:r>
          </a:p>
        </p:txBody>
      </p:sp>
      <p:sp>
        <p:nvSpPr>
          <p:cNvPr id="3" name="TextBox 2"/>
          <p:cNvSpPr txBox="1"/>
          <p:nvPr/>
        </p:nvSpPr>
        <p:spPr>
          <a:xfrm>
            <a:off x="2114377" y="3429000"/>
            <a:ext cx="829824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hlinkClick r:id="rId2"/>
              </a:rPr>
              <a:t>https://www.youtube.com/watch?v=tTvbf1WVYFE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8789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4011" y="3240475"/>
            <a:ext cx="9427780" cy="2154436"/>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Formal Social Capital</a:t>
            </a:r>
          </a:p>
          <a:p>
            <a:r>
              <a:rPr lang="en-GB" dirty="0">
                <a:latin typeface="Arial" panose="020B0604020202020204" pitchFamily="34" charset="0"/>
                <a:cs typeface="Arial" panose="020B0604020202020204" pitchFamily="34" charset="0"/>
              </a:rPr>
              <a:t>Organisation and activities of a complex and official nature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Parent Teacher Associations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Darts/Pool Leagues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Credit Unions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Political Groups</a:t>
            </a:r>
          </a:p>
        </p:txBody>
      </p:sp>
      <p:sp>
        <p:nvSpPr>
          <p:cNvPr id="3" name="TextBox 2"/>
          <p:cNvSpPr txBox="1"/>
          <p:nvPr/>
        </p:nvSpPr>
        <p:spPr>
          <a:xfrm>
            <a:off x="632852" y="606085"/>
            <a:ext cx="10739997" cy="2154436"/>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Informal Social Capital</a:t>
            </a:r>
          </a:p>
          <a:p>
            <a:r>
              <a:rPr lang="en-GB" dirty="0">
                <a:latin typeface="Arial" panose="020B0604020202020204" pitchFamily="34" charset="0"/>
                <a:cs typeface="Arial" panose="020B0604020202020204" pitchFamily="34" charset="0"/>
              </a:rPr>
              <a:t>Casual, loosely organised spontaneous activities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Casual Sport Games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Drinks in the Pub</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Mums meeting in the Park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People going to watch football matches</a:t>
            </a:r>
            <a:endParaRPr lang="en-GB" sz="1200" dirty="0">
              <a:latin typeface="Arial" panose="020B0604020202020204" pitchFamily="34" charset="0"/>
              <a:cs typeface="Arial" panose="020B0604020202020204" pitchFamily="34" charset="0"/>
            </a:endParaRPr>
          </a:p>
        </p:txBody>
      </p:sp>
      <p:sp>
        <p:nvSpPr>
          <p:cNvPr id="4" name="TextBox 3"/>
          <p:cNvSpPr txBox="1"/>
          <p:nvPr/>
        </p:nvSpPr>
        <p:spPr>
          <a:xfrm>
            <a:off x="8166538" y="5376041"/>
            <a:ext cx="2806262" cy="830997"/>
          </a:xfrm>
          <a:prstGeom prst="rect">
            <a:avLst/>
          </a:prstGeom>
          <a:noFill/>
        </p:spPr>
        <p:txBody>
          <a:bodyPr wrap="square" rtlCol="0">
            <a:spAutoFit/>
          </a:bodyPr>
          <a:lstStyle/>
          <a:p>
            <a:r>
              <a:rPr lang="en-GB" dirty="0"/>
              <a:t>      </a:t>
            </a:r>
          </a:p>
          <a:p>
            <a:endParaRPr lang="en-GB" dirty="0"/>
          </a:p>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Streich</a:t>
            </a:r>
            <a:r>
              <a:rPr lang="en-GB" sz="1200"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3083378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24354"/>
            <a:ext cx="11481847" cy="1325563"/>
          </a:xfrm>
        </p:spPr>
        <p:txBody>
          <a:bodyPr/>
          <a:lstStyle/>
          <a:p>
            <a:r>
              <a:rPr lang="en-GB" b="1" dirty="0">
                <a:latin typeface="Arial" panose="020B0604020202020204" pitchFamily="34" charset="0"/>
                <a:cs typeface="Arial" panose="020B0604020202020204" pitchFamily="34" charset="0"/>
              </a:rPr>
              <a:t>Components of Social Capital</a:t>
            </a:r>
          </a:p>
        </p:txBody>
      </p:sp>
      <p:sp>
        <p:nvSpPr>
          <p:cNvPr id="3" name="TextBox 2"/>
          <p:cNvSpPr txBox="1"/>
          <p:nvPr/>
        </p:nvSpPr>
        <p:spPr>
          <a:xfrm>
            <a:off x="359229" y="2570624"/>
            <a:ext cx="10282495" cy="2862322"/>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Social Networks</a:t>
            </a:r>
          </a:p>
          <a:p>
            <a:r>
              <a:rPr lang="en-GB" sz="2400" dirty="0">
                <a:latin typeface="Arial" panose="020B0604020202020204" pitchFamily="34" charset="0"/>
                <a:cs typeface="Arial" panose="020B0604020202020204" pitchFamily="34" charset="0"/>
              </a:rPr>
              <a:t>Structure of individuals and organisations who have social ties to one another</a:t>
            </a:r>
          </a:p>
          <a:p>
            <a:r>
              <a:rPr lang="en-GB" sz="2800" b="1" dirty="0">
                <a:latin typeface="Arial" panose="020B0604020202020204" pitchFamily="34" charset="0"/>
                <a:cs typeface="Arial" panose="020B0604020202020204" pitchFamily="34" charset="0"/>
              </a:rPr>
              <a:t>Social Norms</a:t>
            </a:r>
          </a:p>
          <a:p>
            <a:r>
              <a:rPr lang="en-GB" sz="2400" dirty="0">
                <a:latin typeface="Arial" panose="020B0604020202020204" pitchFamily="34" charset="0"/>
                <a:cs typeface="Arial" panose="020B0604020202020204" pitchFamily="34" charset="0"/>
              </a:rPr>
              <a:t>The expectations of behaviour within a group, culture or society</a:t>
            </a:r>
          </a:p>
          <a:p>
            <a:r>
              <a:rPr lang="en-GB" sz="2800" b="1" dirty="0">
                <a:latin typeface="Arial" panose="020B0604020202020204" pitchFamily="34" charset="0"/>
                <a:cs typeface="Arial" panose="020B0604020202020204" pitchFamily="34" charset="0"/>
              </a:rPr>
              <a:t>Social Sanctions</a:t>
            </a:r>
          </a:p>
          <a:p>
            <a:r>
              <a:rPr lang="en-GB" sz="2400" dirty="0">
                <a:latin typeface="Arial" panose="020B0604020202020204" pitchFamily="34" charset="0"/>
                <a:cs typeface="Arial" panose="020B0604020202020204" pitchFamily="34" charset="0"/>
              </a:rPr>
              <a:t>Ways of enforcing compliance with social norms</a:t>
            </a:r>
          </a:p>
        </p:txBody>
      </p:sp>
      <p:sp>
        <p:nvSpPr>
          <p:cNvPr id="4" name="TextBox 3"/>
          <p:cNvSpPr txBox="1"/>
          <p:nvPr/>
        </p:nvSpPr>
        <p:spPr>
          <a:xfrm>
            <a:off x="9601857" y="5375196"/>
            <a:ext cx="25329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(Halpern, 2008)</a:t>
            </a:r>
          </a:p>
        </p:txBody>
      </p:sp>
    </p:spTree>
    <p:extLst>
      <p:ext uri="{BB962C8B-B14F-4D97-AF65-F5344CB8AC3E}">
        <p14:creationId xmlns:p14="http://schemas.microsoft.com/office/powerpoint/2010/main" val="666935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7021" y="691696"/>
            <a:ext cx="6344660" cy="1325563"/>
          </a:xfrm>
        </p:spPr>
        <p:txBody>
          <a:bodyPr/>
          <a:lstStyle/>
          <a:p>
            <a:r>
              <a:rPr lang="en-GB" b="1" dirty="0">
                <a:latin typeface="Arial" panose="020B0604020202020204" pitchFamily="34" charset="0"/>
                <a:cs typeface="Arial" panose="020B0604020202020204" pitchFamily="34" charset="0"/>
              </a:rPr>
              <a:t>Social Capital- Origins</a:t>
            </a:r>
          </a:p>
        </p:txBody>
      </p:sp>
      <p:sp>
        <p:nvSpPr>
          <p:cNvPr id="3" name="TextBox 2"/>
          <p:cNvSpPr txBox="1"/>
          <p:nvPr/>
        </p:nvSpPr>
        <p:spPr>
          <a:xfrm>
            <a:off x="880309" y="2606505"/>
            <a:ext cx="10647663" cy="2985433"/>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Not a new concept…</a:t>
            </a:r>
            <a:endParaRPr lang="en-GB"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Emile Durkheim and Karl Marx- late 19</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and early 20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Century</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Aristotle to Thomas Aquinas- ancient Greece to 14</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Century</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Pierre </a:t>
            </a:r>
            <a:r>
              <a:rPr lang="en-GB" sz="2400" dirty="0">
                <a:solidFill>
                  <a:srgbClr val="FF0000"/>
                </a:solidFill>
                <a:latin typeface="Arial" panose="020B0604020202020204" pitchFamily="34" charset="0"/>
                <a:cs typeface="Arial" panose="020B0604020202020204" pitchFamily="34" charset="0"/>
              </a:rPr>
              <a:t>Bourdieu</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James </a:t>
            </a:r>
            <a:r>
              <a:rPr lang="en-GB" sz="2400" dirty="0">
                <a:solidFill>
                  <a:srgbClr val="FF0000"/>
                </a:solidFill>
                <a:latin typeface="Arial" panose="020B0604020202020204" pitchFamily="34" charset="0"/>
                <a:cs typeface="Arial" panose="020B0604020202020204" pitchFamily="34" charset="0"/>
              </a:rPr>
              <a:t>Coleman</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Robert </a:t>
            </a:r>
            <a:r>
              <a:rPr lang="en-GB" sz="2400" dirty="0">
                <a:solidFill>
                  <a:srgbClr val="FF0000"/>
                </a:solidFill>
                <a:latin typeface="Arial" panose="020B0604020202020204" pitchFamily="34" charset="0"/>
                <a:cs typeface="Arial" panose="020B0604020202020204" pitchFamily="34" charset="0"/>
              </a:rPr>
              <a:t>Putman </a:t>
            </a:r>
          </a:p>
          <a:p>
            <a:endParaRPr lang="en-GB" sz="3600" dirty="0">
              <a:solidFill>
                <a:srgbClr val="FF0000"/>
              </a:solidFill>
            </a:endParaRPr>
          </a:p>
        </p:txBody>
      </p:sp>
    </p:spTree>
    <p:extLst>
      <p:ext uri="{BB962C8B-B14F-4D97-AF65-F5344CB8AC3E}">
        <p14:creationId xmlns:p14="http://schemas.microsoft.com/office/powerpoint/2010/main" val="254650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0416" y="846818"/>
            <a:ext cx="2891167" cy="1325563"/>
          </a:xfrm>
        </p:spPr>
        <p:txBody>
          <a:bodyPr/>
          <a:lstStyle/>
          <a:p>
            <a:r>
              <a:rPr lang="en-GB" b="1" dirty="0">
                <a:latin typeface="Arial" panose="020B0604020202020204" pitchFamily="34" charset="0"/>
                <a:cs typeface="Arial" panose="020B0604020202020204" pitchFamily="34" charset="0"/>
              </a:rPr>
              <a:t>PUTNAM </a:t>
            </a:r>
          </a:p>
        </p:txBody>
      </p:sp>
      <p:sp>
        <p:nvSpPr>
          <p:cNvPr id="3" name="TextBox 2"/>
          <p:cNvSpPr txBox="1"/>
          <p:nvPr/>
        </p:nvSpPr>
        <p:spPr>
          <a:xfrm>
            <a:off x="293914" y="2382961"/>
            <a:ext cx="11772899" cy="3693319"/>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Social Capital…</a:t>
            </a:r>
          </a:p>
          <a:p>
            <a:r>
              <a:rPr lang="en-GB" i="1" dirty="0">
                <a:latin typeface="Arial" panose="020B0604020202020204" pitchFamily="34" charset="0"/>
                <a:cs typeface="Arial" panose="020B0604020202020204" pitchFamily="34" charset="0"/>
              </a:rPr>
              <a:t> Features of social organization, such as trust, norms, and networks, that can improve the efficiency of society by facilitating coordinated actions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Wrote Bowling Alone- Influential Text on Social Capital in American Society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Focused on the Bonds Between Individuals- Crucial to the Well-being of Society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Talked about Bridging, Bonding and Linking</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Proposed that Reciprocity was at the Core of Social Capital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Believed that Social Capital is in Decline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0197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7325" y="732518"/>
            <a:ext cx="3307545" cy="1325563"/>
          </a:xfrm>
        </p:spPr>
        <p:txBody>
          <a:bodyPr/>
          <a:lstStyle/>
          <a:p>
            <a:r>
              <a:rPr lang="en-GB" b="1" dirty="0">
                <a:latin typeface="Arial" panose="020B0604020202020204" pitchFamily="34" charset="0"/>
                <a:cs typeface="Arial" panose="020B0604020202020204" pitchFamily="34" charset="0"/>
              </a:rPr>
              <a:t>Reciprocity</a:t>
            </a:r>
          </a:p>
        </p:txBody>
      </p:sp>
      <p:sp>
        <p:nvSpPr>
          <p:cNvPr id="3" name="TextBox 2"/>
          <p:cNvSpPr txBox="1"/>
          <p:nvPr/>
        </p:nvSpPr>
        <p:spPr>
          <a:xfrm>
            <a:off x="383721" y="2441647"/>
            <a:ext cx="11234755" cy="1015663"/>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Reciprocity</a:t>
            </a:r>
            <a:r>
              <a:rPr lang="en-GB" dirty="0">
                <a:latin typeface="Arial" panose="020B0604020202020204" pitchFamily="34" charset="0"/>
                <a:cs typeface="Arial" panose="020B0604020202020204" pitchFamily="34" charset="0"/>
              </a:rPr>
              <a:t> - the exchange of something between people or groups of people when each person or group gives or allows something to the other.</a:t>
            </a:r>
          </a:p>
          <a:p>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(Collins Dictionary, 2018) </a:t>
            </a:r>
          </a:p>
        </p:txBody>
      </p:sp>
      <p:sp>
        <p:nvSpPr>
          <p:cNvPr id="4" name="TextBox 3"/>
          <p:cNvSpPr txBox="1"/>
          <p:nvPr/>
        </p:nvSpPr>
        <p:spPr>
          <a:xfrm>
            <a:off x="383722" y="3458015"/>
            <a:ext cx="10667196" cy="2400657"/>
          </a:xfrm>
          <a:prstGeom prst="rect">
            <a:avLst/>
          </a:prstGeom>
          <a:noFill/>
        </p:spPr>
        <p:txBody>
          <a:bodyPr wrap="square" rtlCol="0">
            <a:spAutoFit/>
          </a:bodyPr>
          <a:lstStyle/>
          <a:p>
            <a:pPr algn="just"/>
            <a:r>
              <a:rPr lang="en-GB" sz="2400" b="1" dirty="0">
                <a:solidFill>
                  <a:srgbClr val="7030A0"/>
                </a:solidFill>
                <a:latin typeface="Arial" panose="020B0604020202020204" pitchFamily="34" charset="0"/>
                <a:cs typeface="Arial" panose="020B0604020202020204" pitchFamily="34" charset="0"/>
              </a:rPr>
              <a:t>Specific </a:t>
            </a:r>
            <a:r>
              <a:rPr lang="en-GB" sz="2400" b="1" dirty="0">
                <a:latin typeface="Arial" panose="020B0604020202020204" pitchFamily="34" charset="0"/>
                <a:cs typeface="Arial" panose="020B0604020202020204" pitchFamily="34" charset="0"/>
              </a:rPr>
              <a:t>Reciprocity-</a:t>
            </a:r>
          </a:p>
          <a:p>
            <a:pPr algn="just"/>
            <a:r>
              <a:rPr lang="en-GB" dirty="0">
                <a:latin typeface="Arial" panose="020B0604020202020204" pitchFamily="34" charset="0"/>
                <a:cs typeface="Arial" panose="020B0604020202020204" pitchFamily="34" charset="0"/>
              </a:rPr>
              <a:t>Doing something for someone else in the expectation that the favour will be returned</a:t>
            </a:r>
          </a:p>
          <a:p>
            <a:pPr algn="just"/>
            <a:endParaRPr lang="en-GB" dirty="0">
              <a:latin typeface="Arial" panose="020B0604020202020204" pitchFamily="34" charset="0"/>
              <a:cs typeface="Arial" panose="020B0604020202020204" pitchFamily="34" charset="0"/>
            </a:endParaRPr>
          </a:p>
          <a:p>
            <a:pPr algn="just"/>
            <a:r>
              <a:rPr lang="en-GB" sz="2400" b="1" dirty="0">
                <a:solidFill>
                  <a:srgbClr val="0070C0"/>
                </a:solidFill>
                <a:latin typeface="Arial" panose="020B0604020202020204" pitchFamily="34" charset="0"/>
                <a:cs typeface="Arial" panose="020B0604020202020204" pitchFamily="34" charset="0"/>
              </a:rPr>
              <a:t>Generalised </a:t>
            </a:r>
            <a:r>
              <a:rPr lang="en-GB" sz="2400" b="1" dirty="0">
                <a:latin typeface="Arial" panose="020B0604020202020204" pitchFamily="34" charset="0"/>
                <a:cs typeface="Arial" panose="020B0604020202020204" pitchFamily="34" charset="0"/>
              </a:rPr>
              <a:t>Reciprocity- </a:t>
            </a:r>
          </a:p>
          <a:p>
            <a:pPr algn="just"/>
            <a:r>
              <a:rPr lang="en-GB" dirty="0">
                <a:latin typeface="Arial" panose="020B0604020202020204" pitchFamily="34" charset="0"/>
                <a:cs typeface="Arial" panose="020B0604020202020204" pitchFamily="34" charset="0"/>
              </a:rPr>
              <a:t>Doing something for someone without the expectation of immediate specific return but with the confident belief that someone will do something for me in the future</a:t>
            </a:r>
          </a:p>
          <a:p>
            <a:pPr algn="just"/>
            <a:r>
              <a:rPr lang="en-GB"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60B8D3E4-5B5E-16DF-518C-E3EF0978F8C5}"/>
              </a:ext>
            </a:extLst>
          </p:cNvPr>
          <p:cNvSpPr txBox="1"/>
          <p:nvPr/>
        </p:nvSpPr>
        <p:spPr>
          <a:xfrm>
            <a:off x="10259233" y="5462198"/>
            <a:ext cx="1359243"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(Putnam, 2001)</a:t>
            </a:r>
            <a:endParaRPr lang="en-GB" dirty="0"/>
          </a:p>
        </p:txBody>
      </p:sp>
    </p:spTree>
    <p:extLst>
      <p:ext uri="{BB962C8B-B14F-4D97-AF65-F5344CB8AC3E}">
        <p14:creationId xmlns:p14="http://schemas.microsoft.com/office/powerpoint/2010/main" val="54479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2F457-2981-1BAE-1293-F11578AC0F6C}"/>
              </a:ext>
            </a:extLst>
          </p:cNvPr>
          <p:cNvSpPr>
            <a:spLocks noGrp="1"/>
          </p:cNvSpPr>
          <p:nvPr>
            <p:ph type="title"/>
          </p:nvPr>
        </p:nvSpPr>
        <p:spPr>
          <a:xfrm>
            <a:off x="2334987" y="851126"/>
            <a:ext cx="7870370" cy="1325563"/>
          </a:xfrm>
        </p:spPr>
        <p:txBody>
          <a:bodyPr/>
          <a:lstStyle/>
          <a:p>
            <a:r>
              <a:rPr lang="en-GB" b="1" dirty="0">
                <a:latin typeface="Arial" panose="020B0604020202020204" pitchFamily="34" charset="0"/>
                <a:cs typeface="Arial" panose="020B0604020202020204" pitchFamily="34" charset="0"/>
              </a:rPr>
              <a:t>Reciprocity Activity…</a:t>
            </a:r>
          </a:p>
        </p:txBody>
      </p:sp>
      <p:sp>
        <p:nvSpPr>
          <p:cNvPr id="3" name="TextBox 2">
            <a:extLst>
              <a:ext uri="{FF2B5EF4-FFF2-40B4-BE49-F238E27FC236}">
                <a16:creationId xmlns:a16="http://schemas.microsoft.com/office/drawing/2014/main" id="{76476412-754B-A0AD-0A18-4C5F67E2E380}"/>
              </a:ext>
            </a:extLst>
          </p:cNvPr>
          <p:cNvSpPr txBox="1"/>
          <p:nvPr/>
        </p:nvSpPr>
        <p:spPr>
          <a:xfrm>
            <a:off x="444954" y="2930979"/>
            <a:ext cx="11650436"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is the difference between </a:t>
            </a:r>
            <a:r>
              <a:rPr lang="en-GB" sz="2800" b="1" dirty="0">
                <a:solidFill>
                  <a:srgbClr val="7030A0"/>
                </a:solidFill>
                <a:latin typeface="Arial" panose="020B0604020202020204" pitchFamily="34" charset="0"/>
                <a:cs typeface="Arial" panose="020B0604020202020204" pitchFamily="34" charset="0"/>
              </a:rPr>
              <a:t>specific</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and </a:t>
            </a:r>
            <a:r>
              <a:rPr lang="en-GB" sz="2800" b="1" dirty="0">
                <a:solidFill>
                  <a:srgbClr val="0070C0"/>
                </a:solidFill>
                <a:latin typeface="Arial" panose="020B0604020202020204" pitchFamily="34" charset="0"/>
                <a:cs typeface="Arial" panose="020B0604020202020204" pitchFamily="34" charset="0"/>
              </a:rPr>
              <a:t>generalised</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reciprocity?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Complete the group activity on  Moodle </a:t>
            </a:r>
          </a:p>
        </p:txBody>
      </p:sp>
    </p:spTree>
    <p:extLst>
      <p:ext uri="{BB962C8B-B14F-4D97-AF65-F5344CB8AC3E}">
        <p14:creationId xmlns:p14="http://schemas.microsoft.com/office/powerpoint/2010/main" val="2881411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8121" y="2766218"/>
            <a:ext cx="6302830" cy="1325563"/>
          </a:xfrm>
        </p:spPr>
        <p:txBody>
          <a:bodyPr>
            <a:normAutofit fontScale="90000"/>
          </a:bodyPr>
          <a:lstStyle/>
          <a:p>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F0DC643-20F0-06CB-4DEC-F5518A42C5DE}"/>
              </a:ext>
            </a:extLst>
          </p:cNvPr>
          <p:cNvSpPr txBox="1"/>
          <p:nvPr/>
        </p:nvSpPr>
        <p:spPr>
          <a:xfrm>
            <a:off x="636814" y="1052158"/>
            <a:ext cx="10474779"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There are three types of Social Capital…</a:t>
            </a:r>
          </a:p>
        </p:txBody>
      </p:sp>
      <p:sp>
        <p:nvSpPr>
          <p:cNvPr id="10" name="TextBox 9">
            <a:extLst>
              <a:ext uri="{FF2B5EF4-FFF2-40B4-BE49-F238E27FC236}">
                <a16:creationId xmlns:a16="http://schemas.microsoft.com/office/drawing/2014/main" id="{0169B571-2E85-AD75-1CC2-B85E82CBE968}"/>
              </a:ext>
            </a:extLst>
          </p:cNvPr>
          <p:cNvSpPr txBox="1"/>
          <p:nvPr/>
        </p:nvSpPr>
        <p:spPr>
          <a:xfrm>
            <a:off x="1036863" y="2766218"/>
            <a:ext cx="8662308" cy="1938992"/>
          </a:xfrm>
          <a:prstGeom prst="rect">
            <a:avLst/>
          </a:prstGeom>
          <a:noFill/>
        </p:spPr>
        <p:txBody>
          <a:bodyPr wrap="square" rtlCol="0">
            <a:spAutoFit/>
          </a:bodyPr>
          <a:lstStyle/>
          <a:p>
            <a:pPr marL="285750" indent="-285750">
              <a:buFont typeface="Arial" panose="020B0604020202020204" pitchFamily="34" charset="0"/>
              <a:buChar char="•"/>
            </a:pPr>
            <a:r>
              <a:rPr lang="en-GB" sz="4000" b="1" dirty="0">
                <a:solidFill>
                  <a:srgbClr val="7030A0"/>
                </a:solidFill>
                <a:latin typeface="Arial" panose="020B0604020202020204" pitchFamily="34" charset="0"/>
                <a:cs typeface="Arial" panose="020B0604020202020204" pitchFamily="34" charset="0"/>
              </a:rPr>
              <a:t>Bonding</a:t>
            </a:r>
          </a:p>
          <a:p>
            <a:pPr marL="285750" indent="-285750">
              <a:buFont typeface="Arial" panose="020B0604020202020204" pitchFamily="34" charset="0"/>
              <a:buChar char="•"/>
            </a:pPr>
            <a:r>
              <a:rPr lang="en-GB" sz="4000" b="1" dirty="0">
                <a:solidFill>
                  <a:srgbClr val="0070C0"/>
                </a:solidFill>
                <a:latin typeface="Arial" panose="020B0604020202020204" pitchFamily="34" charset="0"/>
                <a:cs typeface="Arial" panose="020B0604020202020204" pitchFamily="34" charset="0"/>
              </a:rPr>
              <a:t>Bridging</a:t>
            </a:r>
          </a:p>
          <a:p>
            <a:pPr marL="285750" indent="-285750">
              <a:buFont typeface="Arial" panose="020B0604020202020204" pitchFamily="34" charset="0"/>
              <a:buChar char="•"/>
            </a:pPr>
            <a:r>
              <a:rPr lang="en-GB" sz="4000" b="1" dirty="0">
                <a:solidFill>
                  <a:srgbClr val="FF0000"/>
                </a:solidFill>
                <a:latin typeface="Arial" panose="020B0604020202020204" pitchFamily="34" charset="0"/>
                <a:cs typeface="Arial" panose="020B0604020202020204" pitchFamily="34" charset="0"/>
              </a:rPr>
              <a:t>Linking</a:t>
            </a:r>
          </a:p>
        </p:txBody>
      </p:sp>
    </p:spTree>
    <p:extLst>
      <p:ext uri="{BB962C8B-B14F-4D97-AF65-F5344CB8AC3E}">
        <p14:creationId xmlns:p14="http://schemas.microsoft.com/office/powerpoint/2010/main" val="368327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A0A53-CA21-B1F3-7033-B09279AA176E}"/>
              </a:ext>
            </a:extLst>
          </p:cNvPr>
          <p:cNvSpPr>
            <a:spLocks noGrp="1"/>
          </p:cNvSpPr>
          <p:nvPr>
            <p:ph type="title"/>
          </p:nvPr>
        </p:nvSpPr>
        <p:spPr>
          <a:xfrm>
            <a:off x="301657" y="1420926"/>
            <a:ext cx="10374581" cy="1325563"/>
          </a:xfrm>
        </p:spPr>
        <p:txBody>
          <a:bodyPr>
            <a:normAutofit/>
          </a:bodyPr>
          <a:lstStyle/>
          <a:p>
            <a:pPr algn="ctr"/>
            <a:r>
              <a:rPr lang="en-GB" sz="4800" b="1" dirty="0">
                <a:solidFill>
                  <a:srgbClr val="7030A0"/>
                </a:solidFill>
                <a:latin typeface="Arial" panose="020B0604020202020204" pitchFamily="34" charset="0"/>
                <a:cs typeface="Arial" panose="020B0604020202020204" pitchFamily="34" charset="0"/>
              </a:rPr>
              <a:t>Bonding</a:t>
            </a:r>
          </a:p>
        </p:txBody>
      </p:sp>
      <p:sp>
        <p:nvSpPr>
          <p:cNvPr id="3" name="Content Placeholder 2">
            <a:extLst>
              <a:ext uri="{FF2B5EF4-FFF2-40B4-BE49-F238E27FC236}">
                <a16:creationId xmlns:a16="http://schemas.microsoft.com/office/drawing/2014/main" id="{17CA2B4D-A67E-D0E8-2E30-DE8AE5EF56AA}"/>
              </a:ext>
            </a:extLst>
          </p:cNvPr>
          <p:cNvSpPr>
            <a:spLocks noGrp="1"/>
          </p:cNvSpPr>
          <p:nvPr>
            <p:ph idx="1"/>
          </p:nvPr>
        </p:nvSpPr>
        <p:spPr>
          <a:xfrm>
            <a:off x="1061492" y="2869489"/>
            <a:ext cx="9384085" cy="3651349"/>
          </a:xfrm>
        </p:spPr>
        <p:txBody>
          <a:bodyPr/>
          <a:lstStyle/>
          <a:p>
            <a:pPr marL="0" indent="0">
              <a:buNone/>
            </a:pPr>
            <a:r>
              <a:rPr lang="en-GB" sz="2800" dirty="0">
                <a:latin typeface="Arial" panose="020B0604020202020204" pitchFamily="34" charset="0"/>
                <a:cs typeface="Arial" panose="020B0604020202020204" pitchFamily="34" charset="0"/>
              </a:rPr>
              <a:t>Ties between people in similar situations</a:t>
            </a:r>
          </a:p>
          <a:p>
            <a:pPr marL="0" indent="0">
              <a:buNone/>
            </a:pPr>
            <a:r>
              <a:rPr lang="en-GB" sz="2800" dirty="0">
                <a:latin typeface="Arial" panose="020B0604020202020204" pitchFamily="34" charset="0"/>
                <a:cs typeface="Arial" panose="020B0604020202020204" pitchFamily="34" charset="0"/>
              </a:rPr>
              <a:t>-family, close friends, neighbours</a:t>
            </a:r>
          </a:p>
          <a:p>
            <a:r>
              <a:rPr lang="en-GB" sz="2800" dirty="0">
                <a:latin typeface="Arial" panose="020B0604020202020204" pitchFamily="34" charset="0"/>
                <a:cs typeface="Arial" panose="020B0604020202020204" pitchFamily="34" charset="0"/>
              </a:rPr>
              <a:t>This is sometimes known as- </a:t>
            </a:r>
            <a:r>
              <a:rPr lang="en-GB" sz="2800" i="1" dirty="0">
                <a:latin typeface="Arial" panose="020B0604020202020204" pitchFamily="34" charset="0"/>
                <a:cs typeface="Arial" panose="020B0604020202020204" pitchFamily="34" charset="0"/>
              </a:rPr>
              <a:t>Sociological superglue</a:t>
            </a:r>
          </a:p>
          <a:p>
            <a:r>
              <a:rPr lang="en-GB" sz="2800" dirty="0">
                <a:latin typeface="Arial" panose="020B0604020202020204" pitchFamily="34" charset="0"/>
                <a:cs typeface="Arial" panose="020B0604020202020204" pitchFamily="34" charset="0"/>
              </a:rPr>
              <a:t>Can be seen as negative </a:t>
            </a:r>
          </a:p>
          <a:p>
            <a:r>
              <a:rPr lang="en-GB" sz="2800" b="1" dirty="0">
                <a:solidFill>
                  <a:srgbClr val="7030A0"/>
                </a:solidFill>
                <a:latin typeface="Arial" panose="020B0604020202020204" pitchFamily="34" charset="0"/>
                <a:cs typeface="Arial" panose="020B0604020202020204" pitchFamily="34" charset="0"/>
              </a:rPr>
              <a:t>Getting by (daily)</a:t>
            </a:r>
          </a:p>
          <a:p>
            <a:endParaRPr lang="en-GB" dirty="0"/>
          </a:p>
        </p:txBody>
      </p:sp>
    </p:spTree>
    <p:extLst>
      <p:ext uri="{BB962C8B-B14F-4D97-AF65-F5344CB8AC3E}">
        <p14:creationId xmlns:p14="http://schemas.microsoft.com/office/powerpoint/2010/main" val="200140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9155" y="822912"/>
            <a:ext cx="3018702" cy="1325563"/>
          </a:xfrm>
        </p:spPr>
        <p:txBody>
          <a:bodyPr>
            <a:noAutofit/>
          </a:bodyPr>
          <a:lstStyle/>
          <a:p>
            <a:r>
              <a:rPr lang="en-GB" sz="4800" b="1" dirty="0">
                <a:solidFill>
                  <a:srgbClr val="0070C0"/>
                </a:solidFill>
                <a:latin typeface="Arial" panose="020B0604020202020204" pitchFamily="34" charset="0"/>
                <a:cs typeface="Arial" panose="020B0604020202020204" pitchFamily="34" charset="0"/>
              </a:rPr>
              <a:t>Bridging</a:t>
            </a:r>
          </a:p>
        </p:txBody>
      </p:sp>
      <p:sp>
        <p:nvSpPr>
          <p:cNvPr id="5" name="Text Placeholder 4"/>
          <p:cNvSpPr>
            <a:spLocks noGrp="1"/>
          </p:cNvSpPr>
          <p:nvPr>
            <p:ph type="body" sz="quarter" idx="3"/>
          </p:nvPr>
        </p:nvSpPr>
        <p:spPr>
          <a:xfrm>
            <a:off x="540327" y="2690709"/>
            <a:ext cx="10636359" cy="1275762"/>
          </a:xfrm>
        </p:spPr>
        <p:txBody>
          <a:bodyPr>
            <a:normAutofit/>
          </a:bodyPr>
          <a:lstStyle/>
          <a:p>
            <a:r>
              <a:rPr lang="en-GB" b="0" dirty="0">
                <a:solidFill>
                  <a:schemeClr val="tx1"/>
                </a:solidFill>
                <a:latin typeface="Arial" panose="020B0604020202020204" pitchFamily="34" charset="0"/>
                <a:cs typeface="Arial" panose="020B0604020202020204" pitchFamily="34" charset="0"/>
              </a:rPr>
              <a:t>Distant ties of like persons</a:t>
            </a:r>
          </a:p>
          <a:p>
            <a:r>
              <a:rPr lang="en-GB" b="0" dirty="0">
                <a:solidFill>
                  <a:schemeClr val="tx1"/>
                </a:solidFill>
                <a:latin typeface="Arial" panose="020B0604020202020204" pitchFamily="34" charset="0"/>
                <a:cs typeface="Arial" panose="020B0604020202020204" pitchFamily="34" charset="0"/>
              </a:rPr>
              <a:t>-friends of friends, workmates, acquaintances </a:t>
            </a:r>
          </a:p>
          <a:p>
            <a:endParaRPr lang="en-GB" sz="2200" b="0"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540328" y="3775177"/>
            <a:ext cx="11612756" cy="1331720"/>
          </a:xfrm>
        </p:spPr>
        <p:txBody>
          <a:bodyPr>
            <a:noAutofit/>
          </a:bodyPr>
          <a:lstStyle/>
          <a:p>
            <a:r>
              <a:rPr lang="en-GB" dirty="0">
                <a:latin typeface="Arial" panose="020B0604020202020204" pitchFamily="34" charset="0"/>
                <a:cs typeface="Arial" panose="020B0604020202020204" pitchFamily="34" charset="0"/>
              </a:rPr>
              <a:t>can pave the way for acquiring other forms of capital such as financial or human capital</a:t>
            </a:r>
          </a:p>
          <a:p>
            <a:r>
              <a:rPr lang="en-GB" dirty="0">
                <a:latin typeface="Arial" panose="020B0604020202020204" pitchFamily="34" charset="0"/>
                <a:cs typeface="Arial" panose="020B0604020202020204" pitchFamily="34" charset="0"/>
              </a:rPr>
              <a:t>Sharing information</a:t>
            </a:r>
          </a:p>
          <a:p>
            <a:r>
              <a:rPr lang="en-GB" b="1" dirty="0">
                <a:solidFill>
                  <a:srgbClr val="0070C0"/>
                </a:solidFill>
                <a:latin typeface="Arial" panose="020B0604020202020204" pitchFamily="34" charset="0"/>
                <a:cs typeface="Arial" panose="020B0604020202020204" pitchFamily="34" charset="0"/>
              </a:rPr>
              <a:t>Getting ahead</a:t>
            </a:r>
          </a:p>
        </p:txBody>
      </p:sp>
      <p:sp>
        <p:nvSpPr>
          <p:cNvPr id="7" name="TextBox 6"/>
          <p:cNvSpPr txBox="1"/>
          <p:nvPr/>
        </p:nvSpPr>
        <p:spPr>
          <a:xfrm>
            <a:off x="7836529" y="5382055"/>
            <a:ext cx="698469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(Burns, 2011; Putnam, 2001; </a:t>
            </a:r>
            <a:r>
              <a:rPr lang="en-GB" sz="1200" dirty="0" err="1">
                <a:latin typeface="Arial" panose="020B0604020202020204" pitchFamily="34" charset="0"/>
                <a:cs typeface="Arial" panose="020B0604020202020204" pitchFamily="34" charset="0"/>
              </a:rPr>
              <a:t>Folland</a:t>
            </a:r>
            <a:r>
              <a:rPr lang="en-GB" sz="1200" dirty="0">
                <a:latin typeface="Arial" panose="020B0604020202020204" pitchFamily="34" charset="0"/>
                <a:cs typeface="Arial" panose="020B0604020202020204" pitchFamily="34" charset="0"/>
              </a:rPr>
              <a:t> and Nauenberg, 2018)</a:t>
            </a:r>
          </a:p>
        </p:txBody>
      </p:sp>
    </p:spTree>
    <p:extLst>
      <p:ext uri="{BB962C8B-B14F-4D97-AF65-F5344CB8AC3E}">
        <p14:creationId xmlns:p14="http://schemas.microsoft.com/office/powerpoint/2010/main" val="391484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6473" y="739198"/>
            <a:ext cx="2759054" cy="1325563"/>
          </a:xfrm>
        </p:spPr>
        <p:txBody>
          <a:bodyPr>
            <a:normAutofit/>
          </a:bodyPr>
          <a:lstStyle/>
          <a:p>
            <a:r>
              <a:rPr lang="en-GB" sz="4800" b="1" dirty="0">
                <a:solidFill>
                  <a:srgbClr val="C00000"/>
                </a:solidFill>
                <a:latin typeface="Arial" panose="020B0604020202020204" pitchFamily="34" charset="0"/>
                <a:cs typeface="Arial" panose="020B0604020202020204" pitchFamily="34" charset="0"/>
              </a:rPr>
              <a:t>Linking</a:t>
            </a:r>
          </a:p>
        </p:txBody>
      </p:sp>
      <p:sp>
        <p:nvSpPr>
          <p:cNvPr id="8" name="TextBox 7"/>
          <p:cNvSpPr txBox="1"/>
          <p:nvPr/>
        </p:nvSpPr>
        <p:spPr>
          <a:xfrm>
            <a:off x="741804" y="2589509"/>
            <a:ext cx="10338088" cy="320087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Networks that connect people with those in positions of power</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Relationships between people who are interacting across explicit, formal or institutionalized power or authority gradients in society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These relationships are described as ‘vertical’ and the key feature is differences in social position or power.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An example could be relationships between a community-based organisation and government or other funders</a:t>
            </a:r>
          </a:p>
          <a:p>
            <a:pPr marL="285750" indent="-285750">
              <a:buFont typeface="Arial" panose="020B0604020202020204" pitchFamily="34" charset="0"/>
              <a:buChar char="•"/>
            </a:pPr>
            <a:r>
              <a:rPr lang="en-GB" sz="2000" b="1" dirty="0">
                <a:solidFill>
                  <a:srgbClr val="FF0000"/>
                </a:solidFill>
                <a:latin typeface="Arial" panose="020B0604020202020204" pitchFamily="34" charset="0"/>
                <a:cs typeface="Arial" panose="020B0604020202020204" pitchFamily="34" charset="0"/>
              </a:rPr>
              <a:t>Planning for the future</a:t>
            </a: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7B4F448-A808-1B72-8E0B-FF941441919E}"/>
              </a:ext>
            </a:extLst>
          </p:cNvPr>
          <p:cNvSpPr txBox="1"/>
          <p:nvPr/>
        </p:nvSpPr>
        <p:spPr>
          <a:xfrm>
            <a:off x="10289060" y="5399681"/>
            <a:ext cx="183703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(Claridge, 2018)</a:t>
            </a:r>
          </a:p>
        </p:txBody>
      </p:sp>
    </p:spTree>
    <p:extLst>
      <p:ext uri="{BB962C8B-B14F-4D97-AF65-F5344CB8AC3E}">
        <p14:creationId xmlns:p14="http://schemas.microsoft.com/office/powerpoint/2010/main" val="2917709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3704" y="760542"/>
            <a:ext cx="8744592" cy="1325563"/>
          </a:xfrm>
        </p:spPr>
        <p:txBody>
          <a:bodyPr>
            <a:normAutofit fontScale="90000"/>
          </a:bodyPr>
          <a:lstStyle/>
          <a:p>
            <a:r>
              <a:rPr lang="en-GB" b="1" dirty="0">
                <a:latin typeface="Arial" panose="020B0604020202020204" pitchFamily="34" charset="0"/>
                <a:cs typeface="Arial" panose="020B0604020202020204" pitchFamily="34" charset="0"/>
              </a:rPr>
              <a:t>POSITIVES OF SOCIAL CAPITAL</a:t>
            </a:r>
            <a:br>
              <a:rPr lang="en-GB"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High levels of Social Capital can lead to… </a:t>
            </a:r>
          </a:p>
        </p:txBody>
      </p:sp>
      <p:sp>
        <p:nvSpPr>
          <p:cNvPr id="3" name="TextBox 2"/>
          <p:cNvSpPr txBox="1"/>
          <p:nvPr/>
        </p:nvSpPr>
        <p:spPr>
          <a:xfrm>
            <a:off x="649369" y="2380734"/>
            <a:ext cx="10673255"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Safer, cleaner communities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Economic Prosperity</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Improved health and raised life expectancy</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Engagement with politics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Contribution to communities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744EF09-187D-9F7F-9F69-191F4B7BABD2}"/>
              </a:ext>
            </a:extLst>
          </p:cNvPr>
          <p:cNvSpPr txBox="1"/>
          <p:nvPr/>
        </p:nvSpPr>
        <p:spPr>
          <a:xfrm>
            <a:off x="9531178" y="5354594"/>
            <a:ext cx="245487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Haralambos</a:t>
            </a:r>
            <a:r>
              <a:rPr lang="en-GB" sz="1200" dirty="0">
                <a:latin typeface="Arial" panose="020B0604020202020204" pitchFamily="34" charset="0"/>
                <a:cs typeface="Arial" panose="020B0604020202020204" pitchFamily="34" charset="0"/>
              </a:rPr>
              <a:t> and Holborn, 2013)</a:t>
            </a:r>
            <a:endParaRPr lang="en-GB" sz="1200" dirty="0"/>
          </a:p>
        </p:txBody>
      </p:sp>
    </p:spTree>
    <p:extLst>
      <p:ext uri="{BB962C8B-B14F-4D97-AF65-F5344CB8AC3E}">
        <p14:creationId xmlns:p14="http://schemas.microsoft.com/office/powerpoint/2010/main" val="287280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4451" y="793493"/>
            <a:ext cx="9085487" cy="1325563"/>
          </a:xfrm>
        </p:spPr>
        <p:txBody>
          <a:bodyPr>
            <a:normAutofit/>
          </a:bodyPr>
          <a:lstStyle/>
          <a:p>
            <a:r>
              <a:rPr lang="en-GB" sz="5400" b="1" dirty="0">
                <a:latin typeface="Arial" panose="020B0604020202020204" pitchFamily="34" charset="0"/>
                <a:cs typeface="Arial" panose="020B0604020202020204" pitchFamily="34" charset="0"/>
              </a:rPr>
              <a:t>Negatives of Social Capital</a:t>
            </a:r>
          </a:p>
        </p:txBody>
      </p:sp>
      <p:sp>
        <p:nvSpPr>
          <p:cNvPr id="3" name="TextBox 2"/>
          <p:cNvSpPr txBox="1"/>
          <p:nvPr/>
        </p:nvSpPr>
        <p:spPr>
          <a:xfrm>
            <a:off x="10015221" y="5374620"/>
            <a:ext cx="2714297" cy="275653"/>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Portes</a:t>
            </a:r>
            <a:r>
              <a:rPr lang="en-GB" sz="1200" dirty="0">
                <a:effectLst/>
                <a:latin typeface="Arial" panose="020B0604020202020204" pitchFamily="34" charset="0"/>
                <a:ea typeface="Calibri" panose="020F0502020204030204" pitchFamily="34" charset="0"/>
                <a:cs typeface="Arial" panose="020B0604020202020204" pitchFamily="34" charset="0"/>
              </a:rPr>
              <a:t> and </a:t>
            </a:r>
            <a:r>
              <a:rPr lang="en-GB" sz="1200" dirty="0" err="1">
                <a:effectLst/>
                <a:latin typeface="Arial" panose="020B0604020202020204" pitchFamily="34" charset="0"/>
                <a:ea typeface="Calibri" panose="020F0502020204030204" pitchFamily="34" charset="0"/>
                <a:cs typeface="Arial" panose="020B0604020202020204" pitchFamily="34" charset="0"/>
              </a:rPr>
              <a:t>Landolt</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1996)</a:t>
            </a:r>
          </a:p>
        </p:txBody>
      </p:sp>
      <p:sp>
        <p:nvSpPr>
          <p:cNvPr id="4" name="TextBox 3"/>
          <p:cNvSpPr txBox="1"/>
          <p:nvPr/>
        </p:nvSpPr>
        <p:spPr>
          <a:xfrm>
            <a:off x="525161" y="2401143"/>
            <a:ext cx="10324069"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Can foster behaviour that prevents social inclusion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Group identification may involve stereotyping ‘outsiders’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Can sustain class inequality (decline in social mobility)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May lead to an increase in and acceptance of, criminal activity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Low educational achievement may be expected and accepted</a:t>
            </a:r>
          </a:p>
        </p:txBody>
      </p:sp>
    </p:spTree>
    <p:extLst>
      <p:ext uri="{BB962C8B-B14F-4D97-AF65-F5344CB8AC3E}">
        <p14:creationId xmlns:p14="http://schemas.microsoft.com/office/powerpoint/2010/main" val="276941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5C79F-1619-3573-4F8C-E9E85D36DA8B}"/>
              </a:ext>
            </a:extLst>
          </p:cNvPr>
          <p:cNvSpPr>
            <a:spLocks noGrp="1"/>
          </p:cNvSpPr>
          <p:nvPr>
            <p:ph type="title"/>
          </p:nvPr>
        </p:nvSpPr>
        <p:spPr>
          <a:xfrm>
            <a:off x="4479261" y="917060"/>
            <a:ext cx="3233478" cy="1325563"/>
          </a:xfrm>
        </p:spPr>
        <p:txBody>
          <a:bodyPr>
            <a:normAutofit/>
          </a:bodyPr>
          <a:lstStyle/>
          <a:p>
            <a:r>
              <a:rPr lang="en-GB" sz="5400"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32155AA5-AC04-2ECD-CAD0-898A37032D70}"/>
              </a:ext>
            </a:extLst>
          </p:cNvPr>
          <p:cNvSpPr>
            <a:spLocks noGrp="1"/>
          </p:cNvSpPr>
          <p:nvPr>
            <p:ph idx="1"/>
          </p:nvPr>
        </p:nvSpPr>
        <p:spPr>
          <a:xfrm>
            <a:off x="461320" y="2736850"/>
            <a:ext cx="11071654" cy="2894656"/>
          </a:xfrm>
        </p:spPr>
        <p:txBody>
          <a:bodyPr>
            <a:normAutofit/>
          </a:bodyPr>
          <a:lstStyle/>
          <a:p>
            <a:r>
              <a:rPr lang="en-GB" sz="3600" dirty="0"/>
              <a:t>Complete the activity on </a:t>
            </a:r>
            <a:r>
              <a:rPr lang="en-GB" sz="3600" b="1" dirty="0">
                <a:solidFill>
                  <a:srgbClr val="7030A0"/>
                </a:solidFill>
              </a:rPr>
              <a:t>Bonding</a:t>
            </a:r>
            <a:r>
              <a:rPr lang="en-GB" sz="3600" b="1" dirty="0"/>
              <a:t>, </a:t>
            </a:r>
            <a:r>
              <a:rPr lang="en-GB" sz="3600" b="1" dirty="0">
                <a:solidFill>
                  <a:srgbClr val="0070C0"/>
                </a:solidFill>
              </a:rPr>
              <a:t>Bridging </a:t>
            </a:r>
            <a:r>
              <a:rPr lang="en-GB" sz="3600" b="1" dirty="0"/>
              <a:t>and</a:t>
            </a:r>
            <a:r>
              <a:rPr lang="en-GB" sz="3600" b="1" dirty="0">
                <a:solidFill>
                  <a:srgbClr val="7030A0"/>
                </a:solidFill>
              </a:rPr>
              <a:t> </a:t>
            </a:r>
            <a:r>
              <a:rPr lang="en-GB" sz="3600" b="1" dirty="0">
                <a:solidFill>
                  <a:srgbClr val="C00000"/>
                </a:solidFill>
              </a:rPr>
              <a:t>Linking</a:t>
            </a:r>
          </a:p>
          <a:p>
            <a:pPr marL="0" indent="0">
              <a:buNone/>
            </a:pPr>
            <a:r>
              <a:rPr lang="en-GB" sz="3600" dirty="0"/>
              <a:t>   located on the </a:t>
            </a:r>
            <a:r>
              <a:rPr lang="en-GB" sz="3600" b="1" dirty="0"/>
              <a:t>Resources, Theory and Policy </a:t>
            </a:r>
            <a:r>
              <a:rPr lang="en-GB" sz="3600" dirty="0"/>
              <a:t>Moodle tile</a:t>
            </a:r>
          </a:p>
        </p:txBody>
      </p:sp>
    </p:spTree>
    <p:extLst>
      <p:ext uri="{BB962C8B-B14F-4D97-AF65-F5344CB8AC3E}">
        <p14:creationId xmlns:p14="http://schemas.microsoft.com/office/powerpoint/2010/main" val="28888192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4512" y="756583"/>
            <a:ext cx="7830192" cy="1325563"/>
          </a:xfrm>
        </p:spPr>
        <p:txBody>
          <a:bodyPr/>
          <a:lstStyle/>
          <a:p>
            <a:r>
              <a:rPr lang="en-GB" b="1" dirty="0">
                <a:latin typeface="Arial" panose="020B0604020202020204" pitchFamily="34" charset="0"/>
                <a:cs typeface="Arial" panose="020B0604020202020204" pitchFamily="34" charset="0"/>
              </a:rPr>
              <a:t>Is Social Capital in Decline?</a:t>
            </a:r>
          </a:p>
        </p:txBody>
      </p:sp>
      <p:sp>
        <p:nvSpPr>
          <p:cNvPr id="3" name="TextBox 2"/>
          <p:cNvSpPr txBox="1"/>
          <p:nvPr/>
        </p:nvSpPr>
        <p:spPr>
          <a:xfrm>
            <a:off x="522977" y="2576313"/>
            <a:ext cx="10230203" cy="2862322"/>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However…</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Some membership organisations, particularly those associated with the environment, have seen their numbers grow</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media can assist the initiation, development and re-connection of intrapersonal relationships</a:t>
            </a:r>
          </a:p>
          <a:p>
            <a:endParaRPr lang="en-GB"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p>
          <a:p>
            <a:endParaRPr lang="en-GB" dirty="0"/>
          </a:p>
        </p:txBody>
      </p:sp>
      <p:sp>
        <p:nvSpPr>
          <p:cNvPr id="4" name="TextBox 3">
            <a:extLst>
              <a:ext uri="{FF2B5EF4-FFF2-40B4-BE49-F238E27FC236}">
                <a16:creationId xmlns:a16="http://schemas.microsoft.com/office/drawing/2014/main" id="{295CA962-5E7B-5BDC-C747-B4F240722E79}"/>
              </a:ext>
            </a:extLst>
          </p:cNvPr>
          <p:cNvSpPr txBox="1"/>
          <p:nvPr/>
        </p:nvSpPr>
        <p:spPr>
          <a:xfrm>
            <a:off x="10462055" y="5300135"/>
            <a:ext cx="1729945"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(Parliament.UK, 2018)</a:t>
            </a:r>
          </a:p>
        </p:txBody>
      </p:sp>
    </p:spTree>
    <p:extLst>
      <p:ext uri="{BB962C8B-B14F-4D97-AF65-F5344CB8AC3E}">
        <p14:creationId xmlns:p14="http://schemas.microsoft.com/office/powerpoint/2010/main" val="343445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0986" y="653449"/>
            <a:ext cx="7953759" cy="1325563"/>
          </a:xfrm>
        </p:spPr>
        <p:txBody>
          <a:bodyPr/>
          <a:lstStyle/>
          <a:p>
            <a:r>
              <a:rPr lang="en-GB" b="1" dirty="0">
                <a:latin typeface="Arial" panose="020B0604020202020204" pitchFamily="34" charset="0"/>
                <a:cs typeface="Arial" panose="020B0604020202020204" pitchFamily="34" charset="0"/>
              </a:rPr>
              <a:t>Is Social Capital in Decline?</a:t>
            </a:r>
          </a:p>
        </p:txBody>
      </p:sp>
      <p:sp>
        <p:nvSpPr>
          <p:cNvPr id="3" name="TextBox 2"/>
          <p:cNvSpPr txBox="1"/>
          <p:nvPr/>
        </p:nvSpPr>
        <p:spPr>
          <a:xfrm>
            <a:off x="251127" y="2411557"/>
            <a:ext cx="10979847"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Putnam suggested in Bowling Alone that SC is on the decline and attributes many of American societies problems to this and in the USA many clubs, civic organisations and charities reported that their numbers have fallen 50% in the last 50 years.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 the UK…</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Church membership has halved since the 1960’s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Political Party membership has massively declined since 1950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More technology means more solitary activity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media such as Facebook and twitter means less actual human interaction</a:t>
            </a:r>
          </a:p>
          <a:p>
            <a:endParaRPr lang="en-GB" dirty="0"/>
          </a:p>
          <a:p>
            <a:endParaRPr lang="en-GB" dirty="0"/>
          </a:p>
        </p:txBody>
      </p:sp>
    </p:spTree>
    <p:extLst>
      <p:ext uri="{BB962C8B-B14F-4D97-AF65-F5344CB8AC3E}">
        <p14:creationId xmlns:p14="http://schemas.microsoft.com/office/powerpoint/2010/main" val="106745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8411" y="772983"/>
            <a:ext cx="7924659" cy="1325563"/>
          </a:xfrm>
        </p:spPr>
        <p:txBody>
          <a:bodyPr>
            <a:normAutofit/>
          </a:bodyPr>
          <a:lstStyle/>
          <a:p>
            <a:r>
              <a:rPr lang="en-GB" sz="5400" b="1" dirty="0">
                <a:latin typeface="Arial" panose="020B0604020202020204" pitchFamily="34" charset="0"/>
                <a:cs typeface="Arial" panose="020B0604020202020204" pitchFamily="34" charset="0"/>
              </a:rPr>
              <a:t>Feedback and Recap</a:t>
            </a:r>
          </a:p>
        </p:txBody>
      </p:sp>
      <p:sp>
        <p:nvSpPr>
          <p:cNvPr id="3" name="TextBox 2"/>
          <p:cNvSpPr txBox="1"/>
          <p:nvPr/>
        </p:nvSpPr>
        <p:spPr>
          <a:xfrm>
            <a:off x="3559598" y="3044279"/>
            <a:ext cx="6889531"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11513522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F772CE-F7DB-4CB4-9D67-FD02406D54CB}"/>
              </a:ext>
            </a:extLst>
          </p:cNvPr>
          <p:cNvSpPr txBox="1"/>
          <p:nvPr/>
        </p:nvSpPr>
        <p:spPr>
          <a:xfrm>
            <a:off x="737289" y="1383958"/>
            <a:ext cx="10235514" cy="3965637"/>
          </a:xfrm>
          <a:prstGeom prst="rect">
            <a:avLst/>
          </a:prstGeom>
          <a:noFill/>
        </p:spPr>
        <p:txBody>
          <a:bodyPr wrap="square">
            <a:spAutoFit/>
          </a:bodyPr>
          <a:lstStyle/>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Burns, L. (2011) </a:t>
            </a:r>
            <a:r>
              <a:rPr lang="en-GB" sz="1200" i="1" dirty="0">
                <a:latin typeface="Arial" panose="020B0604020202020204" pitchFamily="34" charset="0"/>
                <a:ea typeface="Calibri" panose="020F0502020204030204" pitchFamily="34" charset="0"/>
                <a:cs typeface="Arial" panose="020B0604020202020204" pitchFamily="34" charset="0"/>
              </a:rPr>
              <a:t>Bowling Online: How the Internet is Driving the Reinvigoration of American Social Capital.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http://www.bristol.ac.uk/media-library/sites/spais/migrated/documents/luke-burns-01-12.pdf</a:t>
            </a:r>
            <a:r>
              <a:rPr lang="en-GB" sz="1200" dirty="0">
                <a:latin typeface="Arial" panose="020B0604020202020204" pitchFamily="34" charset="0"/>
                <a:ea typeface="Calibri" panose="020F0502020204030204" pitchFamily="34" charset="0"/>
                <a:cs typeface="Arial" panose="020B0604020202020204" pitchFamily="34" charset="0"/>
              </a:rPr>
              <a:t> (Accessed: 9 January 2023).</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Cambridge Dictionary, (2018) </a:t>
            </a:r>
            <a:r>
              <a:rPr lang="en-GB" sz="1200" i="1" dirty="0">
                <a:latin typeface="Arial" panose="020B0604020202020204" pitchFamily="34" charset="0"/>
                <a:ea typeface="Calibri" panose="020F0502020204030204" pitchFamily="34" charset="0"/>
                <a:cs typeface="Arial" panose="020B0604020202020204" pitchFamily="34" charset="0"/>
              </a:rPr>
              <a:t>Physical Capital</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https://dictionary.cambridge.org/dictionary/english/physical-capital</a:t>
            </a:r>
            <a:r>
              <a:rPr lang="en-GB" sz="1200" dirty="0">
                <a:latin typeface="Arial" panose="020B0604020202020204" pitchFamily="34" charset="0"/>
                <a:ea typeface="Calibri" panose="020F0502020204030204" pitchFamily="34" charset="0"/>
                <a:cs typeface="Arial" panose="020B0604020202020204" pitchFamily="34" charset="0"/>
              </a:rPr>
              <a:t> (Accessed: 9 January 2023).</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Claridge, T. (2018) </a:t>
            </a:r>
            <a:r>
              <a:rPr lang="en-GB" sz="1200" i="1" dirty="0">
                <a:latin typeface="Arial" panose="020B0604020202020204" pitchFamily="34" charset="0"/>
                <a:ea typeface="Calibri" panose="020F0502020204030204" pitchFamily="34" charset="0"/>
                <a:cs typeface="Arial" panose="020B0604020202020204" pitchFamily="34" charset="0"/>
              </a:rPr>
              <a:t>What is Linking Social Capital? </a:t>
            </a:r>
            <a:r>
              <a:rPr lang="en-GB" sz="1200" dirty="0">
                <a:latin typeface="Arial" panose="020B0604020202020204" pitchFamily="34" charset="0"/>
                <a:ea typeface="Calibri" panose="020F0502020204030204" pitchFamily="34" charset="0"/>
                <a:cs typeface="Arial" panose="020B0604020202020204" pitchFamily="34" charset="0"/>
              </a:rPr>
              <a:t>Available </a:t>
            </a:r>
            <a:r>
              <a:rPr lang="en-GB" sz="1200" dirty="0" err="1">
                <a:latin typeface="Arial" panose="020B0604020202020204" pitchFamily="34" charset="0"/>
                <a:ea typeface="Calibri" panose="020F0502020204030204" pitchFamily="34" charset="0"/>
                <a:cs typeface="Arial" panose="020B0604020202020204" pitchFamily="34" charset="0"/>
              </a:rPr>
              <a:t>at:https</a:t>
            </a:r>
            <a:r>
              <a:rPr lang="en-GB" sz="1200" dirty="0">
                <a:latin typeface="Arial" panose="020B0604020202020204" pitchFamily="34" charset="0"/>
                <a:ea typeface="Calibri" panose="020F0502020204030204" pitchFamily="34" charset="0"/>
                <a:cs typeface="Arial" panose="020B0604020202020204" pitchFamily="34" charset="0"/>
              </a:rPr>
              <a:t>://www.socialcapitalresearch.com/what-is-linking-social-capital/#:~:text=Linking%20social%20capital%20is%20a,or%20authority%20gradients%20in%20society.  (Accessed: 11 January 2024).</a:t>
            </a:r>
            <a:endParaRPr lang="en-GB" sz="1200" i="1" dirty="0">
              <a:latin typeface="Arial" panose="020B0604020202020204" pitchFamily="34" charset="0"/>
              <a:ea typeface="Calibri" panose="020F0502020204030204" pitchFamily="34" charset="0"/>
              <a:cs typeface="Arial" panose="020B0604020202020204" pitchFamily="34" charset="0"/>
            </a:endParaRP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Cole, L. (2018) </a:t>
            </a:r>
            <a:r>
              <a:rPr lang="en-GB" sz="1200" i="1" dirty="0">
                <a:latin typeface="Arial" panose="020B0604020202020204" pitchFamily="34" charset="0"/>
                <a:ea typeface="Calibri" panose="020F0502020204030204" pitchFamily="34" charset="0"/>
                <a:cs typeface="Arial" panose="020B0604020202020204" pitchFamily="34" charset="0"/>
              </a:rPr>
              <a:t>What Is Cultural Capital? Do I Have It? An Overview of the Concept.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https://www.thoughtco.com/what-is-cultural-capital-do-i-have-it-3026374</a:t>
            </a:r>
            <a:r>
              <a:rPr lang="en-GB" sz="1200" dirty="0">
                <a:latin typeface="Arial" panose="020B0604020202020204" pitchFamily="34" charset="0"/>
                <a:ea typeface="Calibri" panose="020F0502020204030204" pitchFamily="34" charset="0"/>
                <a:cs typeface="Arial" panose="020B0604020202020204" pitchFamily="34" charset="0"/>
              </a:rPr>
              <a:t> (Accessed: 9 January 2023).</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Collins Dictionary, (2018) </a:t>
            </a:r>
            <a:r>
              <a:rPr lang="en-GB" sz="1200" i="1" dirty="0">
                <a:latin typeface="Arial" panose="020B0604020202020204" pitchFamily="34" charset="0"/>
                <a:ea typeface="Calibri" panose="020F0502020204030204" pitchFamily="34" charset="0"/>
                <a:cs typeface="Arial" panose="020B0604020202020204" pitchFamily="34" charset="0"/>
              </a:rPr>
              <a:t>Reciprocity</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https://www.collinsdictionary.com/dictionary/english/reciprocity</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9 January 2023).</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Dictionary.com, (2018) </a:t>
            </a:r>
            <a:r>
              <a:rPr lang="en-GB" sz="1200" i="1" dirty="0">
                <a:latin typeface="Arial" panose="020B0604020202020204" pitchFamily="34" charset="0"/>
                <a:ea typeface="Calibri" panose="020F0502020204030204" pitchFamily="34" charset="0"/>
                <a:cs typeface="Arial" panose="020B0604020202020204" pitchFamily="34" charset="0"/>
              </a:rPr>
              <a:t>Human Capital</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https://www.dictionary.com/browse/human-capital</a:t>
            </a:r>
            <a:r>
              <a:rPr lang="en-GB" sz="1200" dirty="0">
                <a:latin typeface="Arial" panose="020B0604020202020204" pitchFamily="34" charset="0"/>
                <a:ea typeface="Calibri" panose="020F0502020204030204" pitchFamily="34" charset="0"/>
                <a:cs typeface="Arial" panose="020B0604020202020204" pitchFamily="34" charset="0"/>
              </a:rPr>
              <a:t> (Accessed: 9 January 2023).</a:t>
            </a:r>
          </a:p>
          <a:p>
            <a:pPr indent="-457200">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Folland</a:t>
            </a:r>
            <a:r>
              <a:rPr lang="en-GB" sz="1200" dirty="0">
                <a:latin typeface="Arial" panose="020B0604020202020204" pitchFamily="34" charset="0"/>
                <a:ea typeface="Calibri" panose="020F0502020204030204" pitchFamily="34" charset="0"/>
                <a:cs typeface="Arial" panose="020B0604020202020204" pitchFamily="34" charset="0"/>
              </a:rPr>
              <a:t>, S. and Nauenberg, E.(eds.) (2018) </a:t>
            </a:r>
            <a:r>
              <a:rPr lang="en-GB" sz="1200" i="1" dirty="0">
                <a:latin typeface="Arial" panose="020B0604020202020204" pitchFamily="34" charset="0"/>
                <a:ea typeface="Calibri" panose="020F0502020204030204" pitchFamily="34" charset="0"/>
                <a:cs typeface="Arial" panose="020B0604020202020204" pitchFamily="34" charset="0"/>
              </a:rPr>
              <a:t>Elgar Companion to Social Capital and Health. </a:t>
            </a:r>
            <a:r>
              <a:rPr lang="en-GB" sz="1200" dirty="0">
                <a:latin typeface="Arial" panose="020B0604020202020204" pitchFamily="34" charset="0"/>
                <a:ea typeface="Calibri" panose="020F0502020204030204" pitchFamily="34" charset="0"/>
                <a:cs typeface="Arial" panose="020B0604020202020204" pitchFamily="34" charset="0"/>
              </a:rPr>
              <a:t>Cheltenham: Edward Elgar Publishing.</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Halpern, D. (2008) </a:t>
            </a:r>
            <a:r>
              <a:rPr lang="en-GB" sz="1200" i="1" dirty="0">
                <a:latin typeface="Arial" panose="020B0604020202020204" pitchFamily="34" charset="0"/>
                <a:ea typeface="Calibri" panose="020F0502020204030204" pitchFamily="34" charset="0"/>
                <a:cs typeface="Arial" panose="020B0604020202020204" pitchFamily="34" charset="0"/>
              </a:rPr>
              <a:t>Social Capital. </a:t>
            </a:r>
            <a:r>
              <a:rPr lang="en-GB" sz="1200" dirty="0">
                <a:latin typeface="Arial" panose="020B0604020202020204" pitchFamily="34" charset="0"/>
                <a:ea typeface="Calibri" panose="020F0502020204030204" pitchFamily="34" charset="0"/>
                <a:cs typeface="Arial" panose="020B0604020202020204" pitchFamily="34" charset="0"/>
              </a:rPr>
              <a:t>Cambridge: Polity Press.</a:t>
            </a:r>
          </a:p>
          <a:p>
            <a:pPr indent="-457200">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Haralambos</a:t>
            </a:r>
            <a:r>
              <a:rPr lang="en-GB" sz="1200" dirty="0">
                <a:latin typeface="Arial" panose="020B0604020202020204" pitchFamily="34" charset="0"/>
                <a:ea typeface="Calibri" panose="020F0502020204030204" pitchFamily="34" charset="0"/>
                <a:cs typeface="Arial" panose="020B0604020202020204" pitchFamily="34" charset="0"/>
              </a:rPr>
              <a:t>, M. and Holborn, M. (2013) </a:t>
            </a:r>
            <a:r>
              <a:rPr lang="en-GB" sz="1200" i="1" dirty="0">
                <a:latin typeface="Arial" panose="020B0604020202020204" pitchFamily="34" charset="0"/>
                <a:ea typeface="Calibri" panose="020F0502020204030204" pitchFamily="34" charset="0"/>
                <a:cs typeface="Arial" panose="020B0604020202020204" pitchFamily="34" charset="0"/>
              </a:rPr>
              <a:t>Sociology Themes and Perspectives </a:t>
            </a:r>
            <a:r>
              <a:rPr lang="en-GB" sz="1200" dirty="0">
                <a:latin typeface="Arial" panose="020B0604020202020204" pitchFamily="34" charset="0"/>
                <a:ea typeface="Calibri" panose="020F0502020204030204" pitchFamily="34" charset="0"/>
                <a:cs typeface="Arial" panose="020B0604020202020204" pitchFamily="34" charset="0"/>
              </a:rPr>
              <a:t>8</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err="1">
                <a:latin typeface="Arial" panose="020B0604020202020204" pitchFamily="34" charset="0"/>
                <a:ea typeface="Calibri" panose="020F0502020204030204" pitchFamily="34" charset="0"/>
                <a:cs typeface="Arial" panose="020B0604020202020204" pitchFamily="34" charset="0"/>
              </a:rPr>
              <a:t>edn</a:t>
            </a:r>
            <a:r>
              <a:rPr lang="en-GB" sz="1200" i="1" dirty="0">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London: Harper Collins.</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Hawthorne, G. (2006) </a:t>
            </a:r>
            <a:r>
              <a:rPr lang="en-GB" sz="1200" i="1" dirty="0">
                <a:latin typeface="Arial" panose="020B0604020202020204" pitchFamily="34" charset="0"/>
                <a:ea typeface="Calibri" panose="020F0502020204030204" pitchFamily="34" charset="0"/>
                <a:cs typeface="Arial" panose="020B0604020202020204" pitchFamily="34" charset="0"/>
              </a:rPr>
              <a:t>Measuring Social Isolation in Older Adults: Development and Initial Validation of the Friendship Scale</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https://link.springer.com/content/pdf/10.1007%2Fs11205-005-7746-y.pdf</a:t>
            </a:r>
            <a:r>
              <a:rPr lang="en-GB" sz="1200" dirty="0">
                <a:latin typeface="Arial" panose="020B0604020202020204" pitchFamily="34" charset="0"/>
                <a:ea typeface="Calibri" panose="020F0502020204030204" pitchFamily="34" charset="0"/>
                <a:cs typeface="Arial" panose="020B0604020202020204" pitchFamily="34" charset="0"/>
              </a:rPr>
              <a:t> (Accessed: 10 November 2023).</a:t>
            </a:r>
          </a:p>
        </p:txBody>
      </p:sp>
      <p:sp>
        <p:nvSpPr>
          <p:cNvPr id="4" name="TextBox 3">
            <a:extLst>
              <a:ext uri="{FF2B5EF4-FFF2-40B4-BE49-F238E27FC236}">
                <a16:creationId xmlns:a16="http://schemas.microsoft.com/office/drawing/2014/main" id="{9E955BFD-4D51-732A-00E5-D8648078DE29}"/>
              </a:ext>
            </a:extLst>
          </p:cNvPr>
          <p:cNvSpPr txBox="1"/>
          <p:nvPr/>
        </p:nvSpPr>
        <p:spPr>
          <a:xfrm>
            <a:off x="1285103" y="706108"/>
            <a:ext cx="354227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1155349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F772CE-F7DB-4CB4-9D67-FD02406D54CB}"/>
              </a:ext>
            </a:extLst>
          </p:cNvPr>
          <p:cNvSpPr txBox="1"/>
          <p:nvPr/>
        </p:nvSpPr>
        <p:spPr>
          <a:xfrm>
            <a:off x="1120347" y="1268629"/>
            <a:ext cx="9605318" cy="4060663"/>
          </a:xfrm>
          <a:prstGeom prst="rect">
            <a:avLst/>
          </a:prstGeom>
          <a:noFill/>
        </p:spPr>
        <p:txBody>
          <a:bodyPr wrap="square">
            <a:spAutoFit/>
          </a:bodyPr>
          <a:lstStyle/>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Mencap, (2018) </a:t>
            </a:r>
            <a:r>
              <a:rPr lang="en-GB" sz="1200" i="1" dirty="0">
                <a:latin typeface="Arial" panose="020B0604020202020204" pitchFamily="34" charset="0"/>
                <a:ea typeface="Calibri" panose="020F0502020204030204" pitchFamily="34" charset="0"/>
                <a:cs typeface="Arial" panose="020B0604020202020204" pitchFamily="34" charset="0"/>
              </a:rPr>
              <a:t>Learning Disability Week highlights isolation faced by young people with a learning disability </a:t>
            </a:r>
            <a:r>
              <a:rPr lang="en-GB" sz="1200" dirty="0">
                <a:latin typeface="Arial" panose="020B0604020202020204" pitchFamily="34" charset="0"/>
                <a:ea typeface="Calibri" panose="020F0502020204030204" pitchFamily="34" charset="0"/>
                <a:cs typeface="Arial" panose="020B0604020202020204" pitchFamily="34" charset="0"/>
              </a:rPr>
              <a:t>Available at: https://www.mencap.org.uk/press-release/learning-disability-week-highlights-isolation-faced-young-people-learning-disability   (Accessed: 11 November 2023).</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NHS, (2018) </a:t>
            </a:r>
            <a:r>
              <a:rPr lang="en-GB" sz="1200" i="1" dirty="0">
                <a:latin typeface="Arial" panose="020B0604020202020204" pitchFamily="34" charset="0"/>
                <a:cs typeface="Arial" panose="020B0604020202020204" pitchFamily="34" charset="0"/>
              </a:rPr>
              <a:t>Loneliness in older people.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https://www.nhs.uk/conditions/stress-anxiety-depression/loneliness-in-older-people/</a:t>
            </a:r>
            <a:r>
              <a:rPr lang="en-GB" sz="1200" dirty="0">
                <a:latin typeface="Arial" panose="020B0604020202020204" pitchFamily="34" charset="0"/>
                <a:cs typeface="Arial" panose="020B0604020202020204" pitchFamily="34" charset="0"/>
              </a:rPr>
              <a:t> (Accessed: 13 November 2023).</a:t>
            </a:r>
            <a:endParaRPr lang="en-GB" sz="1200" i="1" dirty="0">
              <a:latin typeface="Arial" panose="020B0604020202020204" pitchFamily="34" charset="0"/>
              <a:cs typeface="Arial" panose="020B0604020202020204" pitchFamily="34" charset="0"/>
            </a:endParaRP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OECD, (2018) </a:t>
            </a:r>
            <a:r>
              <a:rPr lang="en-GB" sz="1200" i="1" dirty="0">
                <a:latin typeface="Arial" panose="020B0604020202020204" pitchFamily="34" charset="0"/>
                <a:ea typeface="Calibri" panose="020F0502020204030204" pitchFamily="34" charset="0"/>
                <a:cs typeface="Arial" panose="020B0604020202020204" pitchFamily="34" charset="0"/>
              </a:rPr>
              <a:t>What is social capital?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https://www.oecd.org/insights/37966934.pdf</a:t>
            </a:r>
            <a:r>
              <a:rPr lang="en-GB" sz="1200" dirty="0">
                <a:latin typeface="Arial" panose="020B0604020202020204" pitchFamily="34" charset="0"/>
                <a:ea typeface="Calibri" panose="020F0502020204030204" pitchFamily="34" charset="0"/>
                <a:cs typeface="Arial" panose="020B0604020202020204" pitchFamily="34" charset="0"/>
              </a:rPr>
              <a:t> (Accessed: 7 November 2023).</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Parliament.uk, (2018) </a:t>
            </a:r>
            <a:r>
              <a:rPr lang="en-GB" sz="1200" i="1" dirty="0">
                <a:latin typeface="Arial" panose="020B0604020202020204" pitchFamily="34" charset="0"/>
                <a:ea typeface="Calibri" panose="020F0502020204030204" pitchFamily="34" charset="0"/>
                <a:cs typeface="Arial" panose="020B0604020202020204" pitchFamily="34" charset="0"/>
              </a:rPr>
              <a:t>Partied out; Political party membership.</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https://www.parliament.uk/business/publications/research/olympic-britain/parliament-and-elections/partied-out/</a:t>
            </a:r>
            <a:r>
              <a:rPr lang="en-GB" sz="1200" dirty="0">
                <a:latin typeface="Arial" panose="020B0604020202020204" pitchFamily="34" charset="0"/>
                <a:ea typeface="Calibri" panose="020F0502020204030204" pitchFamily="34" charset="0"/>
                <a:cs typeface="Arial" panose="020B0604020202020204" pitchFamily="34" charset="0"/>
              </a:rPr>
              <a:t> (Accessed: 9 November 2023).</a:t>
            </a:r>
          </a:p>
          <a:p>
            <a:pPr indent="-457200">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Portes</a:t>
            </a:r>
            <a:r>
              <a:rPr lang="en-GB" sz="1200" dirty="0">
                <a:latin typeface="Arial" panose="020B0604020202020204" pitchFamily="34" charset="0"/>
                <a:ea typeface="Calibri" panose="020F0502020204030204" pitchFamily="34" charset="0"/>
                <a:cs typeface="Arial" panose="020B0604020202020204" pitchFamily="34" charset="0"/>
              </a:rPr>
              <a:t>, A. and P. </a:t>
            </a:r>
            <a:r>
              <a:rPr lang="en-GB" sz="1200" dirty="0" err="1">
                <a:latin typeface="Arial" panose="020B0604020202020204" pitchFamily="34" charset="0"/>
                <a:ea typeface="Calibri" panose="020F0502020204030204" pitchFamily="34" charset="0"/>
                <a:cs typeface="Arial" panose="020B0604020202020204" pitchFamily="34" charset="0"/>
              </a:rPr>
              <a:t>Landolt</a:t>
            </a:r>
            <a:r>
              <a:rPr lang="en-GB" sz="1200" dirty="0">
                <a:latin typeface="Arial" panose="020B0604020202020204" pitchFamily="34" charset="0"/>
                <a:ea typeface="Calibri" panose="020F0502020204030204" pitchFamily="34" charset="0"/>
                <a:cs typeface="Arial" panose="020B0604020202020204" pitchFamily="34" charset="0"/>
              </a:rPr>
              <a:t> (1996) ‘The Downside of Social Capital’, </a:t>
            </a:r>
            <a:r>
              <a:rPr lang="en-GB" sz="1200" i="1" dirty="0">
                <a:latin typeface="Arial" panose="020B0604020202020204" pitchFamily="34" charset="0"/>
                <a:ea typeface="Calibri" panose="020F0502020204030204" pitchFamily="34" charset="0"/>
                <a:cs typeface="Arial" panose="020B0604020202020204" pitchFamily="34" charset="0"/>
              </a:rPr>
              <a:t>The American Prospect </a:t>
            </a:r>
            <a:r>
              <a:rPr lang="en-GB" sz="1200" dirty="0">
                <a:latin typeface="Arial" panose="020B0604020202020204" pitchFamily="34" charset="0"/>
                <a:ea typeface="Calibri" panose="020F0502020204030204" pitchFamily="34" charset="0"/>
                <a:cs typeface="Arial" panose="020B0604020202020204" pitchFamily="34" charset="0"/>
              </a:rPr>
              <a:t>26: pp.18–21.</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Putnam, R.D. (2001) Bowling Alone: </a:t>
            </a:r>
            <a:r>
              <a:rPr lang="en-GB" sz="1200" i="1" dirty="0">
                <a:latin typeface="Arial" panose="020B0604020202020204" pitchFamily="34" charset="0"/>
                <a:ea typeface="Calibri" panose="020F0502020204030204" pitchFamily="34" charset="0"/>
                <a:cs typeface="Arial" panose="020B0604020202020204" pitchFamily="34" charset="0"/>
              </a:rPr>
              <a:t>The Collapse and Revival of American Community</a:t>
            </a:r>
            <a:r>
              <a:rPr lang="en-GB" sz="1200" dirty="0">
                <a:latin typeface="Arial" panose="020B0604020202020204" pitchFamily="34" charset="0"/>
                <a:ea typeface="Calibri" panose="020F0502020204030204" pitchFamily="34" charset="0"/>
                <a:cs typeface="Arial" panose="020B0604020202020204" pitchFamily="34" charset="0"/>
              </a:rPr>
              <a:t>. New York: Simon and Schuster.</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Smith, M.K. (2009) ‘</a:t>
            </a:r>
            <a:r>
              <a:rPr lang="en-GB" sz="1200" i="1" dirty="0">
                <a:latin typeface="Arial" panose="020B0604020202020204" pitchFamily="34" charset="0"/>
                <a:ea typeface="Calibri" panose="020F0502020204030204" pitchFamily="34" charset="0"/>
                <a:cs typeface="Arial" panose="020B0604020202020204" pitchFamily="34" charset="0"/>
              </a:rPr>
              <a:t>Social Capital’ the encyclopaedia of informal education </a:t>
            </a:r>
            <a:r>
              <a:rPr lang="en-GB" sz="1200" dirty="0">
                <a:latin typeface="Arial" panose="020B0604020202020204" pitchFamily="34" charset="0"/>
                <a:ea typeface="Calibri" panose="020F0502020204030204" pitchFamily="34" charset="0"/>
                <a:cs typeface="Arial" panose="020B0604020202020204" pitchFamily="34" charset="0"/>
              </a:rPr>
              <a:t>Available </a:t>
            </a:r>
            <a:r>
              <a:rPr lang="en-GB" sz="1200" dirty="0" err="1">
                <a:latin typeface="Arial" panose="020B0604020202020204" pitchFamily="34" charset="0"/>
                <a:ea typeface="Calibri" panose="020F0502020204030204" pitchFamily="34" charset="0"/>
                <a:cs typeface="Arial" panose="020B0604020202020204" pitchFamily="34" charset="0"/>
              </a:rPr>
              <a:t>at:https</a:t>
            </a:r>
            <a:r>
              <a:rPr lang="en-GB" sz="1200" dirty="0">
                <a:latin typeface="Arial" panose="020B0604020202020204" pitchFamily="34" charset="0"/>
                <a:ea typeface="Calibri" panose="020F0502020204030204" pitchFamily="34" charset="0"/>
                <a:cs typeface="Arial" panose="020B0604020202020204" pitchFamily="34" charset="0"/>
              </a:rPr>
              <a:t>://infed.org/</a:t>
            </a:r>
            <a:r>
              <a:rPr lang="en-GB" sz="1200" dirty="0" err="1">
                <a:latin typeface="Arial" panose="020B0604020202020204" pitchFamily="34" charset="0"/>
                <a:ea typeface="Calibri" panose="020F0502020204030204" pitchFamily="34" charset="0"/>
                <a:cs typeface="Arial" panose="020B0604020202020204" pitchFamily="34" charset="0"/>
              </a:rPr>
              <a:t>mobi</a:t>
            </a:r>
            <a:r>
              <a:rPr lang="en-GB" sz="1200" dirty="0">
                <a:latin typeface="Arial" panose="020B0604020202020204" pitchFamily="34" charset="0"/>
                <a:ea typeface="Calibri" panose="020F0502020204030204" pitchFamily="34" charset="0"/>
                <a:cs typeface="Arial" panose="020B0604020202020204" pitchFamily="34" charset="0"/>
              </a:rPr>
              <a:t>/social-capital/ (Accessed: 9 January 2024).</a:t>
            </a:r>
          </a:p>
          <a:p>
            <a:pPr indent="-457200">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Sociology Plus (2022) </a:t>
            </a:r>
            <a:r>
              <a:rPr lang="en-GB" sz="1200" i="1" dirty="0">
                <a:latin typeface="Arial" panose="020B0604020202020204" pitchFamily="34" charset="0"/>
                <a:ea typeface="Calibri" panose="020F0502020204030204" pitchFamily="34" charset="0"/>
                <a:cs typeface="Arial" panose="020B0604020202020204" pitchFamily="34" charset="0"/>
              </a:rPr>
              <a:t>Structure and Agency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5"/>
              </a:rPr>
              <a:t>https://sociology.plus/glossary/structure-and-agency/</a:t>
            </a:r>
            <a:r>
              <a:rPr lang="en-GB" sz="1200" dirty="0">
                <a:latin typeface="Arial" panose="020B0604020202020204" pitchFamily="34" charset="0"/>
                <a:ea typeface="Calibri" panose="020F0502020204030204" pitchFamily="34" charset="0"/>
                <a:cs typeface="Arial" panose="020B0604020202020204" pitchFamily="34" charset="0"/>
              </a:rPr>
              <a:t> (Accessed: 10 January 2023).</a:t>
            </a:r>
          </a:p>
          <a:p>
            <a:pPr indent="-457200">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Streich</a:t>
            </a:r>
            <a:r>
              <a:rPr lang="en-GB" sz="1200" dirty="0">
                <a:latin typeface="Arial" panose="020B0604020202020204" pitchFamily="34" charset="0"/>
                <a:ea typeface="Calibri" panose="020F0502020204030204" pitchFamily="34" charset="0"/>
                <a:cs typeface="Arial" panose="020B0604020202020204" pitchFamily="34" charset="0"/>
              </a:rPr>
              <a:t>, G.W. (2016) </a:t>
            </a:r>
            <a:r>
              <a:rPr lang="en-GB" sz="1200" i="1" dirty="0">
                <a:latin typeface="Arial" panose="020B0604020202020204" pitchFamily="34" charset="0"/>
                <a:ea typeface="Calibri" panose="020F0502020204030204" pitchFamily="34" charset="0"/>
                <a:cs typeface="Arial" panose="020B0604020202020204" pitchFamily="34" charset="0"/>
              </a:rPr>
              <a:t>Urban Social Capital: Civil Society and City Life</a:t>
            </a:r>
            <a:r>
              <a:rPr lang="en-GB" sz="1200" dirty="0">
                <a:latin typeface="Arial" panose="020B0604020202020204" pitchFamily="34" charset="0"/>
                <a:ea typeface="Calibri" panose="020F0502020204030204" pitchFamily="34" charset="0"/>
                <a:cs typeface="Arial" panose="020B0604020202020204" pitchFamily="34" charset="0"/>
              </a:rPr>
              <a:t> London: Routledge.</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C87CBC07-DE55-6226-1E42-833E36FD41E5}"/>
              </a:ext>
            </a:extLst>
          </p:cNvPr>
          <p:cNvSpPr txBox="1"/>
          <p:nvPr/>
        </p:nvSpPr>
        <p:spPr>
          <a:xfrm>
            <a:off x="1886465" y="544382"/>
            <a:ext cx="60960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303532348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3015</TotalTime>
  <Words>2930</Words>
  <Application>Microsoft Office PowerPoint</Application>
  <PresentationFormat>Widescreen</PresentationFormat>
  <Paragraphs>267</Paragraphs>
  <Slides>33</Slides>
  <Notes>14</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33</vt:i4>
      </vt:variant>
    </vt:vector>
  </HeadingPairs>
  <TitlesOfParts>
    <vt:vector size="44" baseType="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What is Agency?</vt:lpstr>
      <vt:lpstr>What is Agency?</vt:lpstr>
      <vt:lpstr>Defining ‘Structure’ </vt:lpstr>
      <vt:lpstr>Agency and Structure </vt:lpstr>
      <vt:lpstr>PowerPoint Presentation</vt:lpstr>
      <vt:lpstr>Empowerment </vt:lpstr>
      <vt:lpstr> Concepts of Power . . .</vt:lpstr>
      <vt:lpstr>Defining Empowerment </vt:lpstr>
      <vt:lpstr>Agency and Empowerment</vt:lpstr>
      <vt:lpstr>Health and Social Care Users in the Community</vt:lpstr>
      <vt:lpstr>What is Capital?</vt:lpstr>
      <vt:lpstr>Social Capital</vt:lpstr>
      <vt:lpstr>Social Capital</vt:lpstr>
      <vt:lpstr>PowerPoint Presentation</vt:lpstr>
      <vt:lpstr>Components of Social Capital</vt:lpstr>
      <vt:lpstr>Social Capital- Origins</vt:lpstr>
      <vt:lpstr>PUTNAM </vt:lpstr>
      <vt:lpstr>Reciprocity</vt:lpstr>
      <vt:lpstr>Reciprocity Activity…</vt:lpstr>
      <vt:lpstr>     </vt:lpstr>
      <vt:lpstr>Bonding</vt:lpstr>
      <vt:lpstr>Bridging</vt:lpstr>
      <vt:lpstr>Linking</vt:lpstr>
      <vt:lpstr>POSITIVES OF SOCIAL CAPITAL High levels of Social Capital can lead to… </vt:lpstr>
      <vt:lpstr>Negatives of Social Capital</vt:lpstr>
      <vt:lpstr>Activity</vt:lpstr>
      <vt:lpstr>Is Social Capital in Decline?</vt:lpstr>
      <vt:lpstr>Is Social Capital in Decline?</vt:lpstr>
      <vt:lpstr>Feedback and Recap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19</cp:revision>
  <dcterms:created xsi:type="dcterms:W3CDTF">2021-03-09T15:35:42Z</dcterms:created>
  <dcterms:modified xsi:type="dcterms:W3CDTF">2024-02-02T11:31:24Z</dcterms:modified>
</cp:coreProperties>
</file>