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>
        <p:scale>
          <a:sx n="52" d="100"/>
          <a:sy n="52" d="100"/>
        </p:scale>
        <p:origin x="389" y="54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871465"/>
            <a:ext cx="9144000" cy="3322859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sz="4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Memory Forensics in Ransomware Investigations: Enhancing Volatile Evidence Acquisition and Analysis</a:t>
            </a:r>
          </a:p>
          <a:p>
            <a:pPr marL="0" indent="0" algn="ctr">
              <a:buNone/>
            </a:pPr>
            <a:r>
              <a:rPr lang="en-IN" dirty="0"/>
              <a:t>ACFA7004 Assessment 2</a:t>
            </a:r>
          </a:p>
          <a:p>
            <a:pPr marL="0" indent="0" algn="ctr">
              <a:buNone/>
            </a:pPr>
            <a:br>
              <a:rPr lang="en-IN" dirty="0"/>
            </a:br>
            <a:r>
              <a:rPr lang="en-IN" b="1" dirty="0"/>
              <a:t>Student Name: </a:t>
            </a:r>
            <a:r>
              <a:rPr lang="en-IN" dirty="0"/>
              <a:t>Gopika </a:t>
            </a:r>
            <a:r>
              <a:rPr lang="en-IN" dirty="0" err="1"/>
              <a:t>Virakan</a:t>
            </a:r>
            <a:r>
              <a:rPr lang="en-IN" dirty="0"/>
              <a:t> </a:t>
            </a:r>
            <a:r>
              <a:rPr lang="en-IN" dirty="0" err="1"/>
              <a:t>Valappil</a:t>
            </a:r>
            <a:r>
              <a:rPr lang="en-IN" dirty="0"/>
              <a:t> </a:t>
            </a:r>
            <a:br>
              <a:rPr lang="en-IN" dirty="0"/>
            </a:br>
            <a:r>
              <a:rPr lang="en-IN" b="1" dirty="0"/>
              <a:t>Student ID:</a:t>
            </a:r>
            <a:r>
              <a:rPr lang="en-IN" dirty="0"/>
              <a:t> 2436585</a:t>
            </a:r>
            <a:br>
              <a:rPr lang="en-IN" dirty="0"/>
            </a:br>
            <a:r>
              <a:rPr lang="en-IN" b="1" dirty="0"/>
              <a:t>Programme:</a:t>
            </a:r>
            <a:r>
              <a:rPr lang="en-IN" dirty="0"/>
              <a:t> MSc Cybersecurity &amp; Digital Forensics</a:t>
            </a:r>
            <a:br>
              <a:rPr lang="en-IN" dirty="0"/>
            </a:br>
            <a:r>
              <a:rPr lang="en-IN" b="1" dirty="0"/>
              <a:t>Submitted to:  </a:t>
            </a:r>
            <a:r>
              <a:rPr lang="en-IN" dirty="0" err="1"/>
              <a:t>Dr.Suresh</a:t>
            </a:r>
            <a:r>
              <a:rPr lang="en-IN" dirty="0"/>
              <a:t> Shanmugasundaram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2EB973B-6421-FAE3-E5BB-CB15283CF8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6631" y="0"/>
            <a:ext cx="5730737" cy="287146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Background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61A8E76-C12B-382B-8CB3-DECF1DC01BE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09716" y="1379331"/>
            <a:ext cx="8524568" cy="5078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Ransomware has 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become one of the most significant cybersecurity threats,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targeting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organisations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and critical infrastructure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Modern ransomware employs advanced encryption and stealth techniques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Traditional digital forensics relies on disk-based artefacts, which are often insufficient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Increasing use of: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Fileless malware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Memory-resident attacks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Anti-forensic techniques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I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References: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[2], [3], [4], [6]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Problem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1B61B5A-7A75-3D4E-0575-CE51D5F7BE6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1" y="1508691"/>
            <a:ext cx="8229600" cy="4708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Critical forensic artefacts (e.g., encryption keys, processes) exist only in RAM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These artefacts are lost after system shutdown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Current challenges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Lack of real-time memory acquisition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Anti-forensic techniques (obfuscation, wiping)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Limited tool evaluation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Absence of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standardised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methodology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I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References: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[2], [7], [8]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Aim &amp;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Aim:</a:t>
            </a:r>
          </a:p>
          <a:p>
            <a:pPr marL="0" indent="0">
              <a:buNone/>
            </a:pPr>
            <a:b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evaluate and enhance memory forensic techniques for ransomware detection and analysis</a:t>
            </a:r>
          </a:p>
          <a:p>
            <a:pPr marL="0" indent="0">
              <a:buNone/>
            </a:pPr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Objectives:</a:t>
            </a:r>
          </a:p>
          <a:p>
            <a:pPr marL="0" indent="0">
              <a:buNone/>
            </a:pPr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Conduct systematic literature review (2018–2025)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ransomware-related memory artefacts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Perform controlled experiments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Evaluate forensic tools (accuracy &amp; efficiency)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 a structured investigation framework</a:t>
            </a:r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I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Memory forensics enables extraction of: </a:t>
            </a:r>
          </a:p>
          <a:p>
            <a:pPr lvl="1"/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Hidden processes </a:t>
            </a:r>
          </a:p>
          <a:p>
            <a:pPr lvl="1"/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Injected code </a:t>
            </a:r>
          </a:p>
          <a:p>
            <a:pPr lvl="1"/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Network artefacts </a:t>
            </a: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Tools: Volatility and </a:t>
            </a:r>
            <a:r>
              <a:rPr lang="en-IN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Rekall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I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Evaluation: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Limited automation in tools </a:t>
            </a: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Compatibility issues across OS </a:t>
            </a: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ransomware-focused frameworks </a:t>
            </a: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Insufficient empirical validation</a:t>
            </a:r>
          </a:p>
          <a:p>
            <a:pPr marL="0" indent="0">
              <a:buNone/>
            </a:pPr>
            <a:r>
              <a:rPr lang="en-I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References: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[1], [2], [5], [9]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1CE54B-64BE-31AA-77FB-2B51528171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8139" y="2118258"/>
            <a:ext cx="3249450" cy="235326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Ransomware </a:t>
            </a:r>
            <a:r>
              <a:rPr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Behaviour</a:t>
            </a: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2435" y="1736181"/>
            <a:ext cx="6238568" cy="3971446"/>
          </a:xfrm>
        </p:spPr>
        <p:txBody>
          <a:bodyPr>
            <a:no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Ransomware execution stages: </a:t>
            </a:r>
          </a:p>
          <a:p>
            <a:pPr lvl="1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Infection </a:t>
            </a:r>
          </a:p>
          <a:p>
            <a:pPr lvl="1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Execution </a:t>
            </a:r>
          </a:p>
          <a:p>
            <a:pPr lvl="1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Encryption </a:t>
            </a:r>
          </a:p>
          <a:p>
            <a:pPr lvl="1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Command-and-control communication </a:t>
            </a:r>
          </a:p>
          <a:p>
            <a:pPr marL="457200" lvl="1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Insight: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Encryption keys and malicious processes exist only during runtime in memory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References: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[3], [4], [10]</a:t>
            </a: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21DCE11-D9FE-2A88-A4DB-FC657EE846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4978" y="1417638"/>
            <a:ext cx="3999323" cy="2170364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</a:t>
            </a: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4074160"/>
            <a:ext cx="9144000" cy="2783840"/>
          </a:xfrm>
        </p:spPr>
        <p:txBody>
          <a:bodyPr>
            <a:normAutofit fontScale="47500" lnSpcReduction="20000"/>
          </a:bodyPr>
          <a:lstStyle/>
          <a:p>
            <a:r>
              <a:rPr lang="en-IN" sz="5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Approach: </a:t>
            </a:r>
            <a:r>
              <a:rPr lang="en-IN" sz="5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Design Science Research (DSR)</a:t>
            </a:r>
            <a:r>
              <a:rPr lang="en-IN" sz="5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IN" sz="5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Methodology: </a:t>
            </a:r>
            <a:r>
              <a:rPr lang="en-IN" sz="5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Mixed-methods</a:t>
            </a:r>
            <a:r>
              <a:rPr lang="en-IN" sz="5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lvl="1"/>
            <a:r>
              <a:rPr lang="en-IN" sz="5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Quantitative → artefact analysis </a:t>
            </a:r>
          </a:p>
          <a:p>
            <a:pPr lvl="1"/>
            <a:r>
              <a:rPr lang="en-IN" sz="5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Qualitative → behavioural interpretation </a:t>
            </a:r>
          </a:p>
          <a:p>
            <a:r>
              <a:rPr lang="en-IN" sz="5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Justification:</a:t>
            </a:r>
            <a:endParaRPr lang="en-IN" sz="5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5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Suitable for solving real-world cybersecurity problems </a:t>
            </a:r>
          </a:p>
          <a:p>
            <a:r>
              <a:rPr lang="en-IN" sz="5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Supports framework development</a:t>
            </a:r>
          </a:p>
          <a:p>
            <a:endParaRPr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0442E15-5052-EAE8-108C-F436C3F064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60" y="1417638"/>
            <a:ext cx="7589520" cy="2656522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Experimental Design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F507D19-9C4E-85F7-7EAC-41140A92746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2062688"/>
            <a:ext cx="5899372" cy="36009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Controlled laboratory experiment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Steps: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Virtual environment setup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2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Ransomware execution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3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Memory acquisition (DumpIt, FTK Imager)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4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Analysis using Volatility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5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Artefact extraction and classification</a:t>
            </a:r>
          </a:p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I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References: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[1], [5], [11]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942BC30-4557-4F46-906D-254A06529B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6377" y="1711106"/>
            <a:ext cx="3231160" cy="215207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System Architecture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BEC6D0D-9536-5D1E-3D09-0776ED0CE1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4120953"/>
            <a:ext cx="8442960" cy="1846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Target system (Windows/Linux VM)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Ransomware execution environment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Memory acquisition tools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Analysis tools (Volatility framework)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56CE03A-1361-DB21-FA56-305B670CA2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419" y="1642696"/>
            <a:ext cx="7772400" cy="2030144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Analysis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Metrics</a:t>
            </a: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A91A505-9578-A2E8-AD50-E0538AFD608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2016522"/>
            <a:ext cx="8686800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Artefact Recovery Rate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Accuracy (TP, TN, FP, FN)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Precision &amp; Recall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F1-Score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Analysis Time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Tool Efficiency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n-US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metrics enable quantitative evaluation of forensic effectiveness</a:t>
            </a:r>
            <a:r>
              <a:rPr lang="en-GB" sz="2400" dirty="0"/>
              <a:t>.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442A2EF-1042-F915-D64E-35704A4952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1670" y="2136338"/>
            <a:ext cx="3737172" cy="2585323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Project Plan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B7701AE-6D2B-FDA3-DC41-850D00EB89E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895168" y="2070281"/>
            <a:ext cx="6563032" cy="22159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Weeks 1–3: Literature Review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Weeks 3–4: Setup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Weeks 4–6: Data Collection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Weeks 6–8: Analysis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Weeks 8–10: Writing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Impact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Significance</a:t>
            </a: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282B8FCE-397D-C936-2AD1-F2475579C46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973393" y="2505670"/>
            <a:ext cx="7436651" cy="1846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Enhances the accuracy of ransomware investigations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Supports incident response teams and SOC operations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Assists law enforcement agencies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Improves detection and mitigation of ransomware attacks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Rapid evolution of ransomware techniques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Limited availability of real-world datasets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Tool dependency and compatibility issues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Controlled environment constraints </a:t>
            </a:r>
          </a:p>
          <a:p>
            <a:pPr marL="0" indent="0">
              <a:buNone/>
            </a:pPr>
            <a:endParaRPr lang="en-GB" dirty="0"/>
          </a:p>
          <a:p>
            <a:endParaRPr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Memory forensics is critical in modern ransomware investigations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Addresses limitations of traditional disk-based approaches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Improves detection, analysis, and investigation efficiency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Supports the development of more effective forensic frameworks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6541"/>
            <a:ext cx="8229600" cy="1143000"/>
          </a:xfrm>
        </p:spPr>
        <p:txBody>
          <a:bodyPr/>
          <a:lstStyle/>
          <a:p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37418"/>
            <a:ext cx="82296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[1] M. Ligh et al., The Art of Memory Forensics, Wiley, 2014.  </a:t>
            </a:r>
          </a:p>
          <a:p>
            <a:pPr marL="0" indent="0">
              <a:buNone/>
            </a:pP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[2] A. Case and G. Richard, “Memory forensics: The path forward,” Digital Investigation, 2017.  </a:t>
            </a:r>
          </a:p>
          <a:p>
            <a:pPr marL="0" indent="0">
              <a:buNone/>
            </a:pP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[3] K. Scaife et al., “</a:t>
            </a:r>
            <a:r>
              <a:rPr lang="en-IN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CryptoLock</a:t>
            </a: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(and Drop It): Stopping ransomware attacks,” IEEE Security &amp; Privacy, 2016.  </a:t>
            </a:r>
          </a:p>
          <a:p>
            <a:pPr marL="0" indent="0">
              <a:buNone/>
            </a:pP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[4] S. Mansfield-Devine, “Ransomware: taking businesses hostage,” Network Security, 2016.  </a:t>
            </a:r>
          </a:p>
          <a:p>
            <a:pPr marL="0" indent="0">
              <a:buNone/>
            </a:pP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[5] Volatility Foundation, “Volatility Framework,” 2024.  </a:t>
            </a:r>
          </a:p>
          <a:p>
            <a:pPr marL="0" indent="0">
              <a:buNone/>
            </a:pP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[6] S. Behl and K. Behl, Cybersecurity and Cyberwar, Springer, 2017.  </a:t>
            </a:r>
          </a:p>
          <a:p>
            <a:pPr marL="0" indent="0">
              <a:buNone/>
            </a:pP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[7] E. Casey, Digital Evidence and Computer Crime, Academic Press, 2019.  </a:t>
            </a:r>
          </a:p>
          <a:p>
            <a:pPr marL="0" indent="0">
              <a:buNone/>
            </a:pP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[8] N. Conti et al., “Memory analysis for malware detection,” IEEE, 2018.  </a:t>
            </a:r>
          </a:p>
          <a:p>
            <a:pPr marL="0" indent="0">
              <a:buNone/>
            </a:pP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[9] B. Dolan-Gavitt, “The challenges of memory forensics,” ACM, 2019.  </a:t>
            </a:r>
          </a:p>
          <a:p>
            <a:pPr marL="0" indent="0">
              <a:buNone/>
            </a:pP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[10] A. </a:t>
            </a:r>
            <a:r>
              <a:rPr lang="en-IN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Kharraz</a:t>
            </a: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“Cutting the Gordian Knot: A look under the hood of ransomware,” DIMVA, 2015.  </a:t>
            </a:r>
          </a:p>
          <a:p>
            <a:pPr marL="0" indent="0">
              <a:buNone/>
            </a:pP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[11] S. Garfinkel, “Digital forensics research: The next 10 years,” Digital Investigation, 2018.</a:t>
            </a:r>
            <a:endParaRPr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753</Words>
  <Application>Microsoft Office PowerPoint</Application>
  <PresentationFormat>On-screen Show (4:3)</PresentationFormat>
  <Paragraphs>129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Times New Roman</vt:lpstr>
      <vt:lpstr>Office Theme</vt:lpstr>
      <vt:lpstr>PowerPoint Presentation</vt:lpstr>
      <vt:lpstr>Research Background</vt:lpstr>
      <vt:lpstr>Research Problem</vt:lpstr>
      <vt:lpstr>Aim &amp; Objectives</vt:lpstr>
      <vt:lpstr>Literature Review</vt:lpstr>
      <vt:lpstr>Ransomware Behaviour</vt:lpstr>
      <vt:lpstr>Research Methodology</vt:lpstr>
      <vt:lpstr>Experimental Design</vt:lpstr>
      <vt:lpstr>System Architecture</vt:lpstr>
      <vt:lpstr>Data Analysis and Metrics</vt:lpstr>
      <vt:lpstr>Project Plan</vt:lpstr>
      <vt:lpstr>Impact and Significance</vt:lpstr>
      <vt:lpstr>Limitations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Gopika VV</cp:lastModifiedBy>
  <cp:revision>5</cp:revision>
  <dcterms:created xsi:type="dcterms:W3CDTF">2013-01-27T09:14:16Z</dcterms:created>
  <dcterms:modified xsi:type="dcterms:W3CDTF">2026-04-19T21:48:31Z</dcterms:modified>
  <cp:category/>
</cp:coreProperties>
</file>