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sldIdLst>
    <p:sldId id="304" r:id="rId2"/>
    <p:sldId id="528" r:id="rId3"/>
    <p:sldId id="529" r:id="rId4"/>
    <p:sldId id="257" r:id="rId5"/>
    <p:sldId id="557" r:id="rId6"/>
    <p:sldId id="562" r:id="rId7"/>
    <p:sldId id="530" r:id="rId8"/>
    <p:sldId id="565" r:id="rId9"/>
    <p:sldId id="569" r:id="rId10"/>
    <p:sldId id="570" r:id="rId11"/>
    <p:sldId id="563" r:id="rId12"/>
    <p:sldId id="571" r:id="rId13"/>
    <p:sldId id="555" r:id="rId14"/>
    <p:sldId id="566" r:id="rId15"/>
    <p:sldId id="573" r:id="rId16"/>
    <p:sldId id="558" r:id="rId17"/>
    <p:sldId id="567" r:id="rId18"/>
    <p:sldId id="559" r:id="rId19"/>
    <p:sldId id="554" r:id="rId20"/>
    <p:sldId id="568" r:id="rId21"/>
    <p:sldId id="553" r:id="rId22"/>
    <p:sldId id="560" r:id="rId23"/>
    <p:sldId id="552" r:id="rId24"/>
    <p:sldId id="551" r:id="rId25"/>
    <p:sldId id="550" r:id="rId26"/>
    <p:sldId id="564" r:id="rId27"/>
    <p:sldId id="549" r:id="rId28"/>
    <p:sldId id="572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4C613C-6169-404D-A6B9-82C27852B013}" v="11" dt="2026-10-06T08:06:43.8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no Maycock" userId="d70cb033c514587d" providerId="LiveId" clId="{24D0D870-BD40-4173-87A3-F60249D20675}"/>
    <pc:docChg chg="undo custSel addSld modSld">
      <pc:chgData name="Eno Maycock" userId="d70cb033c514587d" providerId="LiveId" clId="{24D0D870-BD40-4173-87A3-F60249D20675}" dt="2026-10-06T08:06:45.201" v="125" actId="27636"/>
      <pc:docMkLst>
        <pc:docMk/>
      </pc:docMkLst>
      <pc:sldChg chg="delSp modSp add mod setBg">
        <pc:chgData name="Eno Maycock" userId="d70cb033c514587d" providerId="LiveId" clId="{24D0D870-BD40-4173-87A3-F60249D20675}" dt="2026-10-06T07:57:02.184" v="61" actId="403"/>
        <pc:sldMkLst>
          <pc:docMk/>
          <pc:sldMk cId="0" sldId="257"/>
        </pc:sldMkLst>
        <pc:spChg chg="del">
          <ac:chgData name="Eno Maycock" userId="d70cb033c514587d" providerId="LiveId" clId="{24D0D870-BD40-4173-87A3-F60249D20675}" dt="2026-10-06T07:55:26.088" v="2" actId="21"/>
          <ac:spMkLst>
            <pc:docMk/>
            <pc:sldMk cId="0" sldId="257"/>
            <ac:spMk id="11" creationId="{00000000-0000-0000-0000-000000000000}"/>
          </ac:spMkLst>
        </pc:spChg>
        <pc:spChg chg="del mod">
          <ac:chgData name="Eno Maycock" userId="d70cb033c514587d" providerId="LiveId" clId="{24D0D870-BD40-4173-87A3-F60249D20675}" dt="2026-10-06T07:55:26.114" v="4"/>
          <ac:spMkLst>
            <pc:docMk/>
            <pc:sldMk cId="0" sldId="257"/>
            <ac:spMk id="12" creationId="{00000000-0000-0000-0000-000000000000}"/>
          </ac:spMkLst>
        </pc:spChg>
        <pc:spChg chg="mod">
          <ac:chgData name="Eno Maycock" userId="d70cb033c514587d" providerId="LiveId" clId="{24D0D870-BD40-4173-87A3-F60249D20675}" dt="2026-10-06T07:55:40.950" v="29" actId="14100"/>
          <ac:spMkLst>
            <pc:docMk/>
            <pc:sldMk cId="0" sldId="257"/>
            <ac:spMk id="13" creationId="{00000000-0000-0000-0000-000000000000}"/>
          </ac:spMkLst>
        </pc:spChg>
        <pc:spChg chg="mod">
          <ac:chgData name="Eno Maycock" userId="d70cb033c514587d" providerId="LiveId" clId="{24D0D870-BD40-4173-87A3-F60249D20675}" dt="2026-10-06T07:56:51.919" v="53" actId="403"/>
          <ac:spMkLst>
            <pc:docMk/>
            <pc:sldMk cId="0" sldId="257"/>
            <ac:spMk id="14" creationId="{00000000-0000-0000-0000-000000000000}"/>
          </ac:spMkLst>
        </pc:spChg>
        <pc:spChg chg="mod">
          <ac:chgData name="Eno Maycock" userId="d70cb033c514587d" providerId="LiveId" clId="{24D0D870-BD40-4173-87A3-F60249D20675}" dt="2026-10-06T07:56:28.049" v="41" actId="403"/>
          <ac:spMkLst>
            <pc:docMk/>
            <pc:sldMk cId="0" sldId="257"/>
            <ac:spMk id="15" creationId="{00000000-0000-0000-0000-000000000000}"/>
          </ac:spMkLst>
        </pc:spChg>
        <pc:spChg chg="mod">
          <ac:chgData name="Eno Maycock" userId="d70cb033c514587d" providerId="LiveId" clId="{24D0D870-BD40-4173-87A3-F60249D20675}" dt="2026-10-06T07:56:56.587" v="57" actId="403"/>
          <ac:spMkLst>
            <pc:docMk/>
            <pc:sldMk cId="0" sldId="257"/>
            <ac:spMk id="16" creationId="{00000000-0000-0000-0000-000000000000}"/>
          </ac:spMkLst>
        </pc:spChg>
        <pc:spChg chg="mod">
          <ac:chgData name="Eno Maycock" userId="d70cb033c514587d" providerId="LiveId" clId="{24D0D870-BD40-4173-87A3-F60249D20675}" dt="2026-10-06T07:56:35.335" v="45" actId="403"/>
          <ac:spMkLst>
            <pc:docMk/>
            <pc:sldMk cId="0" sldId="257"/>
            <ac:spMk id="17" creationId="{00000000-0000-0000-0000-000000000000}"/>
          </ac:spMkLst>
        </pc:spChg>
        <pc:spChg chg="mod">
          <ac:chgData name="Eno Maycock" userId="d70cb033c514587d" providerId="LiveId" clId="{24D0D870-BD40-4173-87A3-F60249D20675}" dt="2026-10-06T07:57:02.184" v="61" actId="403"/>
          <ac:spMkLst>
            <pc:docMk/>
            <pc:sldMk cId="0" sldId="257"/>
            <ac:spMk id="18" creationId="{00000000-0000-0000-0000-000000000000}"/>
          </ac:spMkLst>
        </pc:spChg>
        <pc:spChg chg="mod">
          <ac:chgData name="Eno Maycock" userId="d70cb033c514587d" providerId="LiveId" clId="{24D0D870-BD40-4173-87A3-F60249D20675}" dt="2026-10-06T07:56:45.793" v="49" actId="403"/>
          <ac:spMkLst>
            <pc:docMk/>
            <pc:sldMk cId="0" sldId="257"/>
            <ac:spMk id="19" creationId="{00000000-0000-0000-0000-000000000000}"/>
          </ac:spMkLst>
        </pc:spChg>
      </pc:sldChg>
      <pc:sldChg chg="modSp mod">
        <pc:chgData name="Eno Maycock" userId="d70cb033c514587d" providerId="LiveId" clId="{24D0D870-BD40-4173-87A3-F60249D20675}" dt="2026-10-06T08:06:01.147" v="120" actId="404"/>
        <pc:sldMkLst>
          <pc:docMk/>
          <pc:sldMk cId="4193467552" sldId="553"/>
        </pc:sldMkLst>
        <pc:spChg chg="mod">
          <ac:chgData name="Eno Maycock" userId="d70cb033c514587d" providerId="LiveId" clId="{24D0D870-BD40-4173-87A3-F60249D20675}" dt="2026-10-06T08:06:01.147" v="120" actId="404"/>
          <ac:spMkLst>
            <pc:docMk/>
            <pc:sldMk cId="4193467552" sldId="553"/>
            <ac:spMk id="5" creationId="{C23C537C-B84A-E681-3A54-D0AC7B90F04D}"/>
          </ac:spMkLst>
        </pc:spChg>
      </pc:sldChg>
      <pc:sldChg chg="modSp mod">
        <pc:chgData name="Eno Maycock" userId="d70cb033c514587d" providerId="LiveId" clId="{24D0D870-BD40-4173-87A3-F60249D20675}" dt="2026-10-06T08:03:54.704" v="115" actId="14100"/>
        <pc:sldMkLst>
          <pc:docMk/>
          <pc:sldMk cId="1970505065" sldId="554"/>
        </pc:sldMkLst>
        <pc:spChg chg="mod">
          <ac:chgData name="Eno Maycock" userId="d70cb033c514587d" providerId="LiveId" clId="{24D0D870-BD40-4173-87A3-F60249D20675}" dt="2026-10-06T08:03:54.704" v="115" actId="14100"/>
          <ac:spMkLst>
            <pc:docMk/>
            <pc:sldMk cId="1970505065" sldId="554"/>
            <ac:spMk id="3" creationId="{3B8B64B2-73BA-BF29-2EB6-049AA325C836}"/>
          </ac:spMkLst>
        </pc:spChg>
      </pc:sldChg>
      <pc:sldChg chg="modSp mod">
        <pc:chgData name="Eno Maycock" userId="d70cb033c514587d" providerId="LiveId" clId="{24D0D870-BD40-4173-87A3-F60249D20675}" dt="2026-10-06T08:01:16.484" v="102" actId="6549"/>
        <pc:sldMkLst>
          <pc:docMk/>
          <pc:sldMk cId="3532119084" sldId="558"/>
        </pc:sldMkLst>
        <pc:spChg chg="mod">
          <ac:chgData name="Eno Maycock" userId="d70cb033c514587d" providerId="LiveId" clId="{24D0D870-BD40-4173-87A3-F60249D20675}" dt="2026-10-06T08:01:16.484" v="102" actId="6549"/>
          <ac:spMkLst>
            <pc:docMk/>
            <pc:sldMk cId="3532119084" sldId="558"/>
            <ac:spMk id="3" creationId="{024F4F05-9764-E576-29F4-06AF9962378D}"/>
          </ac:spMkLst>
        </pc:spChg>
      </pc:sldChg>
      <pc:sldChg chg="modSp mod">
        <pc:chgData name="Eno Maycock" userId="d70cb033c514587d" providerId="LiveId" clId="{24D0D870-BD40-4173-87A3-F60249D20675}" dt="2026-10-06T08:06:45.201" v="125" actId="27636"/>
        <pc:sldMkLst>
          <pc:docMk/>
          <pc:sldMk cId="977365358" sldId="560"/>
        </pc:sldMkLst>
        <pc:spChg chg="mod">
          <ac:chgData name="Eno Maycock" userId="d70cb033c514587d" providerId="LiveId" clId="{24D0D870-BD40-4173-87A3-F60249D20675}" dt="2026-10-06T08:06:45.201" v="125" actId="27636"/>
          <ac:spMkLst>
            <pc:docMk/>
            <pc:sldMk cId="977365358" sldId="560"/>
            <ac:spMk id="3" creationId="{D929889B-2474-594F-372F-183058A8C95A}"/>
          </ac:spMkLst>
        </pc:spChg>
      </pc:sldChg>
      <pc:sldChg chg="modSp mod">
        <pc:chgData name="Eno Maycock" userId="d70cb033c514587d" providerId="LiveId" clId="{24D0D870-BD40-4173-87A3-F60249D20675}" dt="2026-10-06T07:58:52.266" v="71" actId="6549"/>
        <pc:sldMkLst>
          <pc:docMk/>
          <pc:sldMk cId="510301116" sldId="562"/>
        </pc:sldMkLst>
        <pc:spChg chg="mod">
          <ac:chgData name="Eno Maycock" userId="d70cb033c514587d" providerId="LiveId" clId="{24D0D870-BD40-4173-87A3-F60249D20675}" dt="2026-10-06T07:58:52.266" v="71" actId="6549"/>
          <ac:spMkLst>
            <pc:docMk/>
            <pc:sldMk cId="510301116" sldId="562"/>
            <ac:spMk id="3" creationId="{60BF78B3-544D-B42D-6884-A42610AAC86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CB24F1-8B0D-4C7F-8BE8-3EA12B621AFF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813076-52CE-4BA6-992F-2317B169FE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733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13076-52CE-4BA6-992F-2317B169FE2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173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3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3" y="6525344"/>
            <a:ext cx="1294837" cy="218522"/>
          </a:xfrm>
        </p:spPr>
        <p:txBody>
          <a:bodyPr/>
          <a:lstStyle/>
          <a:p>
            <a:fld id="{3F54D9F0-04AB-9943-BD88-2F95519E01A9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3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2323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3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8673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6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9"/>
            <a:ext cx="103632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9823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52180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7"/>
            <a:ext cx="5386917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7"/>
            <a:ext cx="5389033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060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44398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11184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3"/>
            <a:ext cx="4011084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23864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8"/>
            <a:ext cx="73152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90744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4547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2607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98571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4D9F0-04AB-9943-BD88-2F95519E01A9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5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34434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99555" y="908720"/>
            <a:ext cx="8611987" cy="4824536"/>
          </a:xfrm>
        </p:spPr>
        <p:txBody>
          <a:bodyPr>
            <a:normAutofit/>
          </a:bodyPr>
          <a:lstStyle/>
          <a:p>
            <a:r>
              <a:rPr lang="en-GB" altLang="en-US" sz="3600" b="1" dirty="0">
                <a:latin typeface="Aptos" panose="020B0004020202020204" pitchFamily="34" charset="0"/>
              </a:rPr>
              <a:t>Doctor of Business Administration</a:t>
            </a:r>
            <a:br>
              <a:rPr lang="en-GB" altLang="en-US" sz="3200" b="1" dirty="0">
                <a:latin typeface="Aptos" panose="020B0004020202020204" pitchFamily="34" charset="0"/>
              </a:rPr>
            </a:br>
            <a:br>
              <a:rPr lang="en-GB" altLang="en-US" sz="4000" b="1" dirty="0">
                <a:latin typeface="Aptos" panose="020B0004020202020204" pitchFamily="34" charset="0"/>
              </a:rPr>
            </a:br>
            <a:r>
              <a:rPr lang="en-GB" sz="44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ptos" panose="020B0004020202020204" pitchFamily="34" charset="0"/>
              </a:rPr>
              <a:t>Data Analysis – Coding and Thematic Analysis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ptos" panose="020B0004020202020204" pitchFamily="34" charset="0"/>
              </a:rPr>
            </a:br>
            <a:br>
              <a:rPr lang="en-GB" sz="40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ptos" panose="020B0004020202020204" pitchFamily="34" charset="0"/>
              </a:rPr>
            </a:br>
            <a:endParaRPr lang="en-GB" altLang="en-US" sz="3600" b="1" dirty="0">
              <a:solidFill>
                <a:schemeClr val="accent2">
                  <a:lumMod val="60000"/>
                  <a:lumOff val="40000"/>
                </a:schemeClr>
              </a:solidFill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2570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1B101-DE97-BAD6-D95E-202B4F481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370114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The Systematic Literature Review (SLR) Anatomy Lab (</a:t>
            </a:r>
            <a:r>
              <a:rPr lang="en-GB" dirty="0"/>
              <a:t>60–90 Mins)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F502C7-F2E0-0A45-ED8A-D435C519E5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478971"/>
            <a:ext cx="12191999" cy="528798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3200" b="1" dirty="0">
                <a:latin typeface="Aptos" panose="020B0004020202020204" pitchFamily="34" charset="0"/>
              </a:rPr>
              <a:t>The Task - </a:t>
            </a:r>
            <a:r>
              <a:rPr lang="en-GB" sz="3200" dirty="0">
                <a:latin typeface="Aptos" panose="020B0004020202020204" pitchFamily="34" charset="0"/>
              </a:rPr>
              <a:t>You are required to find one peer-reviewed article within your subject are that explicitly states it uses a Systematic Literature Review methodology. Using the provided lecture slides as a framework, students must review the paper and identify the following:</a:t>
            </a:r>
          </a:p>
          <a:p>
            <a:pPr marL="0" indent="0">
              <a:buNone/>
            </a:pPr>
            <a:r>
              <a:rPr lang="en-GB" sz="2900" b="1" dirty="0">
                <a:latin typeface="Aptos" panose="020B0004020202020204" pitchFamily="34" charset="0"/>
              </a:rPr>
              <a:t>1. Foundations: Aims &amp; Objectives - </a:t>
            </a:r>
            <a:r>
              <a:rPr lang="en-GB" sz="2900" dirty="0">
                <a:latin typeface="Aptos" panose="020B0004020202020204" pitchFamily="34" charset="0"/>
              </a:rPr>
              <a:t>What is the primary research question?</a:t>
            </a:r>
          </a:p>
          <a:p>
            <a:pPr marL="0" indent="0">
              <a:buNone/>
            </a:pPr>
            <a:r>
              <a:rPr lang="en-GB" sz="2900" dirty="0">
                <a:latin typeface="Aptos" panose="020B0004020202020204" pitchFamily="34" charset="0"/>
              </a:rPr>
              <a:t>Does it follow a framework like </a:t>
            </a:r>
            <a:r>
              <a:rPr lang="en-GB" sz="2900" b="1" dirty="0">
                <a:latin typeface="Aptos" panose="020B0004020202020204" pitchFamily="34" charset="0"/>
              </a:rPr>
              <a:t>CIMO</a:t>
            </a:r>
            <a:r>
              <a:rPr lang="en-GB" sz="2900" dirty="0">
                <a:latin typeface="Aptos" panose="020B0004020202020204" pitchFamily="34" charset="0"/>
              </a:rPr>
              <a:t> (Context, Intervention, Mechanisms, Outcomes) to narrow the scope, or is it a broad thematic question?</a:t>
            </a:r>
          </a:p>
          <a:p>
            <a:pPr marL="0" lvl="0" indent="0">
              <a:buNone/>
            </a:pPr>
            <a:r>
              <a:rPr lang="en-GB" sz="2900" dirty="0">
                <a:latin typeface="Aptos" panose="020B0004020202020204" pitchFamily="34" charset="0"/>
              </a:rPr>
              <a:t>Identify the specific objectives: What does the author hope to achieve (e.g., identifying gaps, building a new conceptual model, or evaluating a specific intervention)?</a:t>
            </a:r>
          </a:p>
          <a:p>
            <a:pPr marL="0" indent="0">
              <a:buNone/>
            </a:pPr>
            <a:r>
              <a:rPr lang="en-GB" sz="2900" b="1" dirty="0">
                <a:latin typeface="Aptos" panose="020B0004020202020204" pitchFamily="34" charset="0"/>
              </a:rPr>
              <a:t>2. The Protocol: Key Steps in the Methodology</a:t>
            </a:r>
            <a:endParaRPr lang="en-GB" sz="2900" dirty="0">
              <a:latin typeface="Aptos" panose="020B0004020202020204" pitchFamily="34" charset="0"/>
            </a:endParaRPr>
          </a:p>
          <a:p>
            <a:pPr lvl="0"/>
            <a:r>
              <a:rPr lang="en-GB" sz="2900" b="1" dirty="0">
                <a:latin typeface="Aptos" panose="020B0004020202020204" pitchFamily="34" charset="0"/>
              </a:rPr>
              <a:t>Search Strategy:</a:t>
            </a:r>
            <a:r>
              <a:rPr lang="en-GB" sz="2900" dirty="0">
                <a:latin typeface="Aptos" panose="020B0004020202020204" pitchFamily="34" charset="0"/>
              </a:rPr>
              <a:t> Identify the keywords, Boolean operators (AND/OR/NOT), and databases (e.g., Scopus, Web of Science) used.</a:t>
            </a:r>
          </a:p>
          <a:p>
            <a:pPr lvl="0"/>
            <a:r>
              <a:rPr lang="en-GB" sz="2900" b="1" dirty="0">
                <a:latin typeface="Aptos" panose="020B0004020202020204" pitchFamily="34" charset="0"/>
              </a:rPr>
              <a:t>Selection Criteria:</a:t>
            </a:r>
            <a:r>
              <a:rPr lang="en-GB" sz="2900" dirty="0">
                <a:latin typeface="Aptos" panose="020B0004020202020204" pitchFamily="34" charset="0"/>
              </a:rPr>
              <a:t> What were the explicit Inclusion and Exclusion (I/E) criteria?</a:t>
            </a:r>
          </a:p>
          <a:p>
            <a:pPr lvl="0"/>
            <a:r>
              <a:rPr lang="en-GB" sz="2900" b="1" dirty="0">
                <a:latin typeface="Aptos" panose="020B0004020202020204" pitchFamily="34" charset="0"/>
              </a:rPr>
              <a:t>PRISMA Mapping:</a:t>
            </a:r>
            <a:r>
              <a:rPr lang="en-GB" sz="2900" dirty="0">
                <a:latin typeface="Aptos" panose="020B0004020202020204" pitchFamily="34" charset="0"/>
              </a:rPr>
              <a:t> Does the paper include a PRISMA flow diagram? Locate the initial number of results vs. the final included set.</a:t>
            </a:r>
          </a:p>
          <a:p>
            <a:pPr marL="0" indent="0">
              <a:buNone/>
            </a:pPr>
            <a:r>
              <a:rPr lang="en-GB" sz="2900" b="1" dirty="0">
                <a:latin typeface="Aptos" panose="020B0004020202020204" pitchFamily="34" charset="0"/>
              </a:rPr>
              <a:t>3. Synthesis: The Process of Data Analysis</a:t>
            </a:r>
            <a:endParaRPr lang="en-GB" sz="2900" dirty="0">
              <a:latin typeface="Aptos" panose="020B0004020202020204" pitchFamily="34" charset="0"/>
            </a:endParaRPr>
          </a:p>
          <a:p>
            <a:pPr lvl="0"/>
            <a:r>
              <a:rPr lang="en-GB" sz="2900" dirty="0">
                <a:latin typeface="Aptos" panose="020B0004020202020204" pitchFamily="34" charset="0"/>
              </a:rPr>
              <a:t>How did the author </a:t>
            </a:r>
            <a:r>
              <a:rPr lang="en-GB" sz="2900" dirty="0" err="1">
                <a:latin typeface="Aptos" panose="020B0004020202020204" pitchFamily="34" charset="0"/>
              </a:rPr>
              <a:t>analyze</a:t>
            </a:r>
            <a:r>
              <a:rPr lang="en-GB" sz="2900" dirty="0">
                <a:latin typeface="Aptos" panose="020B0004020202020204" pitchFamily="34" charset="0"/>
              </a:rPr>
              <a:t> the data? (e.g., Thematic analysis, Meta-analysis, or Qualitative Synthesis).</a:t>
            </a:r>
          </a:p>
          <a:p>
            <a:pPr marL="0" indent="0">
              <a:buNone/>
            </a:pPr>
            <a:r>
              <a:rPr lang="en-GB" sz="2900" b="1" dirty="0">
                <a:latin typeface="Aptos" panose="020B0004020202020204" pitchFamily="34" charset="0"/>
              </a:rPr>
              <a:t>4. Outcomes: The Way the Results Were Written</a:t>
            </a:r>
            <a:endParaRPr lang="en-GB" sz="2900" dirty="0">
              <a:latin typeface="Aptos" panose="020B0004020202020204" pitchFamily="34" charset="0"/>
            </a:endParaRPr>
          </a:p>
          <a:p>
            <a:pPr lvl="0"/>
            <a:r>
              <a:rPr lang="en-GB" sz="2900" dirty="0">
                <a:latin typeface="Aptos" panose="020B0004020202020204" pitchFamily="34" charset="0"/>
              </a:rPr>
              <a:t>How are the findings presented? Look for summary tables, conceptual frameworks, or thematic maps.</a:t>
            </a:r>
          </a:p>
          <a:p>
            <a:pPr lvl="0"/>
            <a:r>
              <a:rPr lang="en-GB" sz="2900" dirty="0">
                <a:latin typeface="Aptos" panose="020B0004020202020204" pitchFamily="34" charset="0"/>
              </a:rPr>
              <a:t>Does the conclusion explicitly identify a </a:t>
            </a:r>
            <a:r>
              <a:rPr lang="en-GB" sz="2900" b="1" dirty="0">
                <a:latin typeface="Aptos" panose="020B0004020202020204" pitchFamily="34" charset="0"/>
              </a:rPr>
              <a:t>"Research Gap"</a:t>
            </a:r>
            <a:r>
              <a:rPr lang="en-GB" sz="2900" dirty="0">
                <a:latin typeface="Aptos" panose="020B0004020202020204" pitchFamily="34" charset="0"/>
              </a:rPr>
              <a:t> that justifies further study?</a:t>
            </a:r>
          </a:p>
          <a:p>
            <a:pPr lvl="0"/>
            <a:r>
              <a:rPr lang="en-GB" sz="2900" dirty="0">
                <a:latin typeface="Aptos" panose="020B0004020202020204" pitchFamily="34" charset="0"/>
              </a:rPr>
              <a:t>Does the paper offer "Managerial Implications" alongside academic contributions?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1724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36E9F-F192-1EB9-0EBB-C250ADC21D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838200"/>
          </a:xfrm>
        </p:spPr>
        <p:txBody>
          <a:bodyPr>
            <a:normAutofit/>
          </a:bodyPr>
          <a:lstStyle/>
          <a:p>
            <a:r>
              <a:rPr lang="en-GB" sz="4400" b="1" dirty="0">
                <a:latin typeface="Aptos" panose="020B0004020202020204" pitchFamily="34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612981-1D69-2D74-5B7E-73EF37910B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25286"/>
            <a:ext cx="12192000" cy="4822371"/>
          </a:xfrm>
        </p:spPr>
        <p:txBody>
          <a:bodyPr/>
          <a:lstStyle/>
          <a:p>
            <a:r>
              <a:rPr lang="en-GB" dirty="0"/>
              <a:t>Last week, we covered the Systematic Literature Review.</a:t>
            </a:r>
          </a:p>
          <a:p>
            <a:r>
              <a:rPr lang="en-GB" dirty="0"/>
              <a:t>This week, we will be covering</a:t>
            </a:r>
            <a:r>
              <a:rPr lang="en-GB" b="1" dirty="0"/>
              <a:t> Coding and Thematic Analysis for</a:t>
            </a:r>
            <a:r>
              <a:rPr lang="en-GB" dirty="0"/>
              <a:t> Systematic Literature Review (SLR).</a:t>
            </a:r>
          </a:p>
          <a:p>
            <a:r>
              <a:rPr lang="en-GB" dirty="0"/>
              <a:t>For DBA students, these are the primary tools used to transform a mountain of articles into a cohesive, publishable theory.</a:t>
            </a:r>
          </a:p>
          <a:p>
            <a:r>
              <a:rPr lang="en-GB" dirty="0"/>
              <a:t>By the end of this session, students will be able to design a transparent coding design and execute a multistage thematic synthesis. </a:t>
            </a:r>
          </a:p>
          <a:p>
            <a:r>
              <a:rPr lang="en-GB"/>
              <a:t>This </a:t>
            </a:r>
            <a:r>
              <a:rPr lang="en-GB" dirty="0"/>
              <a:t>will allow students to move beyond descriptive summaries and construct conceptual framework that identifies theoretical gaps and offers actionable executive insights.</a:t>
            </a:r>
          </a:p>
        </p:txBody>
      </p:sp>
    </p:spTree>
    <p:extLst>
      <p:ext uri="{BB962C8B-B14F-4D97-AF65-F5344CB8AC3E}">
        <p14:creationId xmlns:p14="http://schemas.microsoft.com/office/powerpoint/2010/main" val="5443425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2624435"/>
            <a:ext cx="3505200" cy="2628304"/>
          </a:xfrm>
          <a:prstGeom prst="roundRect">
            <a:avLst>
              <a:gd name="adj" fmla="val 4348"/>
            </a:avLst>
          </a:prstGeom>
          <a:solidFill>
            <a:srgbClr val="F8FAFC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4343400" y="2744390"/>
            <a:ext cx="3505200" cy="2388393"/>
          </a:xfrm>
          <a:prstGeom prst="roundRect">
            <a:avLst>
              <a:gd name="adj" fmla="val 4785"/>
            </a:avLst>
          </a:prstGeom>
          <a:solidFill>
            <a:srgbClr val="F8FAFC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8077200" y="2624435"/>
            <a:ext cx="3505200" cy="2628304"/>
          </a:xfrm>
          <a:prstGeom prst="roundRect">
            <a:avLst>
              <a:gd name="adj" fmla="val 4348"/>
            </a:avLst>
          </a:prstGeom>
          <a:solidFill>
            <a:srgbClr val="F8FAFC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5825" y="2900660"/>
            <a:ext cx="381000" cy="381000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9625" y="3020615"/>
            <a:ext cx="381000" cy="381000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53425" y="2900660"/>
            <a:ext cx="381000" cy="381000"/>
          </a:xfrm>
          <a:prstGeom prst="rect">
            <a:avLst/>
          </a:prstGeom>
        </p:spPr>
      </p:pic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1075" y="2995910"/>
            <a:ext cx="190500" cy="190500"/>
          </a:xfrm>
          <a:prstGeom prst="rect">
            <a:avLst/>
          </a:prstGeom>
        </p:spPr>
      </p:pic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0587" y="3115865"/>
            <a:ext cx="219075" cy="190500"/>
          </a:xfrm>
          <a:prstGeom prst="rect">
            <a:avLst/>
          </a:prstGeom>
        </p:spPr>
      </p:pic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48675" y="2995910"/>
            <a:ext cx="190500" cy="19050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609600" y="657225"/>
            <a:ext cx="4010025" cy="36933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1" i="0" u="none" dirty="0">
                <a:solidFill>
                  <a:srgbClr val="0F172A"/>
                </a:solidFill>
                <a:latin typeface="Space Grotesk"/>
              </a:rPr>
              <a:t>The </a:t>
            </a:r>
            <a:r>
              <a:rPr lang="en-GB" sz="2400" b="1" i="0" u="none" dirty="0">
                <a:solidFill>
                  <a:srgbClr val="0F172A"/>
                </a:solidFill>
                <a:latin typeface="Space Grotesk"/>
              </a:rPr>
              <a:t>Foundation </a:t>
            </a:r>
            <a:r>
              <a:rPr sz="2400" b="1" i="0" u="none" dirty="0">
                <a:solidFill>
                  <a:srgbClr val="0F172A"/>
                </a:solidFill>
                <a:latin typeface="Space Grotesk"/>
              </a:rPr>
              <a:t>of SLR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353741" y="3001565"/>
            <a:ext cx="2239844" cy="369332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400" b="1" i="0" u="none" dirty="0">
                <a:solidFill>
                  <a:srgbClr val="0F172A"/>
                </a:solidFill>
                <a:latin typeface="Inter"/>
              </a:rPr>
              <a:t>CIMO Framework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8090" y="3417306"/>
            <a:ext cx="3416710" cy="146873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89"/>
              </a:lnSpc>
            </a:pPr>
            <a:r>
              <a:rPr sz="2000" b="0" i="0" u="none" dirty="0">
                <a:solidFill>
                  <a:srgbClr val="334155"/>
                </a:solidFill>
                <a:latin typeface="Inter"/>
              </a:rPr>
              <a:t>Structure research questions by </a:t>
            </a:r>
            <a:r>
              <a:rPr sz="2000" b="1" i="0" u="none" dirty="0">
                <a:solidFill>
                  <a:srgbClr val="334155"/>
                </a:solidFill>
                <a:latin typeface="Inter"/>
              </a:rPr>
              <a:t>Context</a:t>
            </a:r>
            <a:r>
              <a:rPr sz="2000" b="0" i="0" u="none" dirty="0">
                <a:solidFill>
                  <a:srgbClr val="334155"/>
                </a:solidFill>
                <a:latin typeface="Inter"/>
              </a:rPr>
              <a:t> (industry), </a:t>
            </a:r>
            <a:r>
              <a:rPr sz="2000" b="1" i="0" u="none" dirty="0">
                <a:solidFill>
                  <a:srgbClr val="334155"/>
                </a:solidFill>
                <a:latin typeface="Inter"/>
              </a:rPr>
              <a:t>Intervention</a:t>
            </a:r>
            <a:r>
              <a:rPr sz="2000" b="0" i="0" u="none" dirty="0">
                <a:solidFill>
                  <a:srgbClr val="334155"/>
                </a:solidFill>
                <a:latin typeface="Inter"/>
              </a:rPr>
              <a:t> (action), </a:t>
            </a:r>
            <a:r>
              <a:rPr sz="2000" b="1" i="0" u="none" dirty="0">
                <a:solidFill>
                  <a:srgbClr val="334155"/>
                </a:solidFill>
                <a:latin typeface="Inter"/>
              </a:rPr>
              <a:t>Mechanisms</a:t>
            </a:r>
            <a:r>
              <a:rPr sz="2000" b="0" i="0" u="none" dirty="0">
                <a:solidFill>
                  <a:srgbClr val="334155"/>
                </a:solidFill>
                <a:latin typeface="Inter"/>
              </a:rPr>
              <a:t> (underlying drivers), and </a:t>
            </a:r>
            <a:r>
              <a:rPr sz="2000" b="1" i="0" u="none" dirty="0">
                <a:solidFill>
                  <a:srgbClr val="334155"/>
                </a:solidFill>
                <a:latin typeface="Inter"/>
              </a:rPr>
              <a:t>Outcomes</a:t>
            </a:r>
            <a:r>
              <a:rPr sz="2000" b="0" i="0" u="none" dirty="0">
                <a:solidFill>
                  <a:srgbClr val="334155"/>
                </a:solidFill>
                <a:latin typeface="Inter"/>
              </a:rPr>
              <a:t> (performance impact).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253635" y="3081040"/>
            <a:ext cx="2158989" cy="369332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400" b="1" i="0" u="none" dirty="0">
                <a:solidFill>
                  <a:srgbClr val="0F172A"/>
                </a:solidFill>
                <a:latin typeface="Inter"/>
              </a:rPr>
              <a:t>PRISMA Protocol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587670" y="3486745"/>
            <a:ext cx="3048000" cy="121828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89"/>
              </a:lnSpc>
            </a:pPr>
            <a:r>
              <a:rPr sz="2000" b="0" i="0" u="none" dirty="0">
                <a:solidFill>
                  <a:srgbClr val="334155"/>
                </a:solidFill>
                <a:latin typeface="Inter"/>
              </a:rPr>
              <a:t>Audit-ready screening workflow detailing database search records, duplicate removals, eligibility criteria, and final study selection.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829675" y="2982169"/>
            <a:ext cx="2740622" cy="369332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400" b="1" i="0" u="none" dirty="0">
                <a:solidFill>
                  <a:srgbClr val="0F172A"/>
                </a:solidFill>
                <a:latin typeface="Inter"/>
              </a:rPr>
              <a:t>Methodological Rigor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305800" y="3429000"/>
            <a:ext cx="3048000" cy="121828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89"/>
              </a:lnSpc>
            </a:pPr>
            <a:r>
              <a:rPr sz="2000" b="0" i="0" u="none" dirty="0">
                <a:solidFill>
                  <a:srgbClr val="334155"/>
                </a:solidFill>
                <a:latin typeface="Inter"/>
              </a:rPr>
              <a:t>Ensures transparency and reproducibility so independent researchers arrive at identical theoretical conclusions from raw papers.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698C2-F937-7906-2F61-16EF23F182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0"/>
            <a:ext cx="5725886" cy="56823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The SLR Analysis Guidelines</a:t>
            </a:r>
            <a:endParaRPr lang="en-GB" sz="2800" b="1" dirty="0"/>
          </a:p>
          <a:p>
            <a:r>
              <a:rPr lang="en-GB" sz="2400" b="1" dirty="0"/>
              <a:t>The Shift:</a:t>
            </a:r>
            <a:r>
              <a:rPr lang="en-GB" sz="2400" dirty="0"/>
              <a:t> Moving from What has been written? to What does this evidence tell us about the future of practice?</a:t>
            </a:r>
          </a:p>
          <a:p>
            <a:r>
              <a:rPr lang="en-GB" sz="2400" b="1" dirty="0"/>
              <a:t>Methodological Rigor:</a:t>
            </a:r>
            <a:r>
              <a:rPr lang="en-GB" sz="2400" dirty="0"/>
              <a:t> The analysis must be </a:t>
            </a:r>
            <a:r>
              <a:rPr lang="en-GB" sz="2400" b="1" dirty="0"/>
              <a:t>transparent, reproducible, and objective</a:t>
            </a:r>
            <a:r>
              <a:rPr lang="en-GB" sz="2400" dirty="0"/>
              <a:t>.</a:t>
            </a:r>
          </a:p>
          <a:p>
            <a:r>
              <a:rPr lang="en-GB" sz="2400" b="1" dirty="0"/>
              <a:t>The Goal:</a:t>
            </a:r>
            <a:r>
              <a:rPr lang="en-GB" sz="2400" dirty="0"/>
              <a:t> To synthesize evidence into a new, higher-order understanding of a business phenomenon.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16D556-6172-1123-1507-63DC6A541F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00057" y="0"/>
            <a:ext cx="6291943" cy="5682343"/>
          </a:xfrm>
        </p:spPr>
        <p:txBody>
          <a:bodyPr>
            <a:normAutofit/>
          </a:bodyPr>
          <a:lstStyle/>
          <a:p>
            <a:r>
              <a:rPr lang="en-GB" sz="2800" b="1" dirty="0"/>
              <a:t>The Systematic Analysis Workflow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/>
              <a:t>Data Extraction:</a:t>
            </a:r>
            <a:r>
              <a:rPr lang="en-GB" sz="2400" dirty="0"/>
              <a:t> Structured mining of selected papers.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/>
              <a:t>Quality Assessment:</a:t>
            </a:r>
            <a:r>
              <a:rPr lang="en-GB" sz="2400" dirty="0"/>
              <a:t> Weighting evidence based on rigor.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/>
              <a:t>Synthesis (Coding &amp; Themes):</a:t>
            </a:r>
            <a:r>
              <a:rPr lang="en-GB" sz="2400" dirty="0"/>
              <a:t> The core interpretive phase.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/>
              <a:t>Framework Development:</a:t>
            </a:r>
            <a:r>
              <a:rPr lang="en-GB" sz="2400" dirty="0"/>
              <a:t> Creating the final conceptual model.</a:t>
            </a:r>
          </a:p>
          <a:p>
            <a:pPr marL="457200" indent="-457200">
              <a:buFont typeface="+mj-lt"/>
              <a:buAutoNum type="arabicPeriod"/>
            </a:pPr>
            <a:endParaRPr lang="en-GB" sz="2400" dirty="0"/>
          </a:p>
          <a:p>
            <a:pPr marL="0" indent="0">
              <a:buNone/>
            </a:pP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8850448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B0CB2-9251-6141-D81F-AED5D1B45D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533400"/>
          </a:xfrm>
        </p:spPr>
        <p:txBody>
          <a:bodyPr>
            <a:noAutofit/>
          </a:bodyPr>
          <a:lstStyle/>
          <a:p>
            <a:br>
              <a:rPr lang="en-GB" sz="3200" b="1" dirty="0"/>
            </a:br>
            <a:r>
              <a:rPr lang="en-GB" sz="3600" b="1" dirty="0"/>
              <a:t>The Critical Appraisal Skills Programme (CASP Tool)</a:t>
            </a:r>
            <a:br>
              <a:rPr lang="en-GB" sz="3600" b="1" dirty="0"/>
            </a:b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BF78B3-544D-B42D-6884-A42610AAC8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533400"/>
            <a:ext cx="12192001" cy="519248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Remember, the Weight of Evidence: Not all papers are equal. </a:t>
            </a:r>
          </a:p>
          <a:p>
            <a:pPr marL="0" indent="0">
              <a:buNone/>
            </a:pPr>
            <a:r>
              <a:rPr lang="en-GB" dirty="0"/>
              <a:t>Use the CASP (Critical Appraisal Skills Programme) to score paper quality and remove any paper from your synthesis if the methodology is weak.</a:t>
            </a:r>
          </a:p>
          <a:p>
            <a:pPr marL="0" indent="0">
              <a:buNone/>
            </a:pPr>
            <a:r>
              <a:rPr lang="en-GB" dirty="0"/>
              <a:t>Before you </a:t>
            </a:r>
            <a:r>
              <a:rPr lang="en-GB" dirty="0" err="1"/>
              <a:t>analyze</a:t>
            </a:r>
            <a:r>
              <a:rPr lang="en-GB" dirty="0"/>
              <a:t> your data, you must determine its Weight of Evidence. Use this checklist to score each paper from 1–5.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Internal Validity:</a:t>
            </a:r>
            <a:r>
              <a:rPr lang="en-GB" dirty="0"/>
              <a:t> Is the research design appropriate for the study's aim? </a:t>
            </a:r>
            <a:r>
              <a:rPr lang="en-GB" sz="2600" dirty="0">
                <a:latin typeface="Inter"/>
              </a:rPr>
              <a:t>Appropriateness of research design and sampling strategy relative to research aims.</a:t>
            </a:r>
            <a:endParaRPr lang="en-GB" dirty="0">
              <a:latin typeface="Inter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Methodological Rigor:</a:t>
            </a:r>
            <a:r>
              <a:rPr lang="en-GB" dirty="0"/>
              <a:t> Is the data collection and analysis described with enough detail to be replicated? </a:t>
            </a:r>
            <a:r>
              <a:rPr lang="en-GB" dirty="0">
                <a:solidFill>
                  <a:srgbClr val="334155"/>
                </a:solidFill>
                <a:latin typeface="Inter"/>
              </a:rPr>
              <a:t>Data collection depth and analysis transparency required for direct replication.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Theoretical Grounding:</a:t>
            </a:r>
            <a:r>
              <a:rPr lang="en-GB" dirty="0"/>
              <a:t> Does the study build on or challenge existing business theories?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Practical Relevance:</a:t>
            </a:r>
            <a:r>
              <a:rPr lang="en-GB" dirty="0"/>
              <a:t> Are the findings applicable to real-world management or policy?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Ethics &amp; Transparency:</a:t>
            </a:r>
            <a:r>
              <a:rPr lang="en-GB" dirty="0"/>
              <a:t> Are conflicts of interest and limitations clearly stated?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03011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FDE90-E53D-0609-78E2-8AA9845A6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620486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68E4D-3D72-1999-D3DD-FE76FB0B7B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38200"/>
            <a:ext cx="12192000" cy="4822371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98C4ADE8-8FF7-0E94-235E-04C7071E0D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3855916"/>
              </p:ext>
            </p:extLst>
          </p:nvPr>
        </p:nvGraphicFramePr>
        <p:xfrm>
          <a:off x="0" y="876181"/>
          <a:ext cx="12191998" cy="2834640"/>
        </p:xfrm>
        <a:graphic>
          <a:graphicData uri="http://schemas.openxmlformats.org/drawingml/2006/table">
            <a:tbl>
              <a:tblPr/>
              <a:tblGrid>
                <a:gridCol w="1741714">
                  <a:extLst>
                    <a:ext uri="{9D8B030D-6E8A-4147-A177-3AD203B41FA5}">
                      <a16:colId xmlns:a16="http://schemas.microsoft.com/office/drawing/2014/main" val="4192790398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1259746109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3490764467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525904442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184558924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2028939398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2034927642"/>
                    </a:ext>
                  </a:extLst>
                </a:gridCol>
              </a:tblGrid>
              <a:tr h="7411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>
                          <a:effectLst/>
                          <a:latin typeface="Google Sans Text"/>
                        </a:rPr>
                        <a:t>Study ID</a:t>
                      </a:r>
                      <a:endParaRPr lang="en-GB" sz="240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>
                          <a:effectLst/>
                          <a:latin typeface="Google Sans Text"/>
                        </a:rPr>
                        <a:t>Industry/Context</a:t>
                      </a:r>
                      <a:endParaRPr lang="en-GB" sz="240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>
                          <a:effectLst/>
                          <a:latin typeface="Google Sans Text"/>
                        </a:rPr>
                        <a:t>Theoretical Lens</a:t>
                      </a:r>
                      <a:endParaRPr lang="en-GB" sz="240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>
                          <a:effectLst/>
                          <a:latin typeface="Google Sans Text"/>
                        </a:rPr>
                        <a:t>Methodology</a:t>
                      </a:r>
                      <a:endParaRPr lang="en-GB" sz="240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>
                          <a:effectLst/>
                          <a:latin typeface="Google Sans Text"/>
                        </a:rPr>
                        <a:t>Key Findings</a:t>
                      </a:r>
                      <a:endParaRPr lang="en-GB" sz="240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>
                          <a:effectLst/>
                          <a:latin typeface="Google Sans Text"/>
                        </a:rPr>
                        <a:t>Gap Identified</a:t>
                      </a:r>
                      <a:endParaRPr lang="en-GB" sz="240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>
                          <a:effectLst/>
                          <a:latin typeface="Google Sans Text"/>
                        </a:rPr>
                        <a:t>Quality Score</a:t>
                      </a:r>
                      <a:endParaRPr lang="en-GB" sz="240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54001358"/>
                  </a:ext>
                </a:extLst>
              </a:tr>
              <a:tr h="107053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effectLst/>
                          <a:latin typeface="Google Sans Text"/>
                        </a:rPr>
                        <a:t>001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effectLst/>
                          <a:latin typeface="Google Sans Text"/>
                        </a:rPr>
                        <a:t>Tech / UK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>
                          <a:effectLst/>
                          <a:latin typeface="Google Sans Text"/>
                        </a:rPr>
                        <a:t>RBV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>
                          <a:effectLst/>
                          <a:latin typeface="Google Sans Text"/>
                        </a:rPr>
                        <a:t>Qualitative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effectLst/>
                          <a:latin typeface="Google Sans Text"/>
                        </a:rPr>
                        <a:t>Agility improves ROI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>
                          <a:effectLst/>
                          <a:latin typeface="Google Sans Text"/>
                        </a:rPr>
                        <a:t>Lack of longitudinal data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effectLst/>
                          <a:latin typeface="Google Sans Text"/>
                        </a:rPr>
                        <a:t>5/5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03998504"/>
                  </a:ext>
                </a:extLst>
              </a:tr>
              <a:tr h="7411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>
                          <a:effectLst/>
                          <a:latin typeface="Google Sans Text"/>
                        </a:rPr>
                        <a:t>002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effectLst/>
                          <a:latin typeface="Google Sans Text"/>
                        </a:rPr>
                        <a:t>Retail / Global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>
                          <a:effectLst/>
                          <a:latin typeface="Google Sans Text"/>
                        </a:rPr>
                        <a:t>Agency Theory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effectLst/>
                          <a:latin typeface="Google Sans Text"/>
                        </a:rPr>
                        <a:t>Meta-analysis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effectLst/>
                          <a:latin typeface="Google Sans Text"/>
                        </a:rPr>
                        <a:t>CEO pay is neutral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effectLst/>
                          <a:latin typeface="Google Sans Text"/>
                        </a:rPr>
                        <a:t>High </a:t>
                      </a:r>
                      <a:r>
                        <a:rPr lang="en-GB" sz="2000" dirty="0">
                          <a:effectLst/>
                          <a:latin typeface="Google Sans Text"/>
                        </a:rPr>
                        <a:t>heterogeneity</a:t>
                      </a:r>
                      <a:endParaRPr lang="en-GB" sz="2400" dirty="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effectLst/>
                          <a:latin typeface="Google Sans Text"/>
                        </a:rPr>
                        <a:t>4/5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11935624"/>
                  </a:ext>
                </a:extLst>
              </a:tr>
            </a:tbl>
          </a:graphicData>
        </a:graphic>
      </p:graphicFrame>
      <p:sp>
        <p:nvSpPr>
          <p:cNvPr id="11" name="Rectangle 3">
            <a:extLst>
              <a:ext uri="{FF2B5EF4-FFF2-40B4-BE49-F238E27FC236}">
                <a16:creationId xmlns:a16="http://schemas.microsoft.com/office/drawing/2014/main" id="{B267F975-1B18-4EFE-5809-35F1C0ED8A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7981"/>
            <a:ext cx="12192000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oogle Sans"/>
              </a:rPr>
              <a:t>The Data Extraction Table (The "Master Dataset")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oogle Sans Text"/>
              </a:rPr>
              <a:t>This table acts as your primary database. You are treating the papers as your "interviewees."</a:t>
            </a:r>
            <a:endParaRPr kumimoji="0" lang="en-US" altLang="en-US" sz="6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1B9367C-F9FE-862D-2BF2-608CFA403A48}"/>
              </a:ext>
            </a:extLst>
          </p:cNvPr>
          <p:cNvSpPr txBox="1"/>
          <p:nvPr/>
        </p:nvSpPr>
        <p:spPr>
          <a:xfrm>
            <a:off x="0" y="3798522"/>
            <a:ext cx="4865914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Example entry:</a:t>
            </a:r>
          </a:p>
          <a:p>
            <a:r>
              <a:rPr lang="en-GB" sz="2000" b="1" dirty="0"/>
              <a:t>Author: </a:t>
            </a:r>
            <a:r>
              <a:rPr lang="en-GB" sz="2000" dirty="0"/>
              <a:t>Smith (2025).</a:t>
            </a:r>
          </a:p>
          <a:p>
            <a:r>
              <a:rPr lang="en-GB" sz="2000" b="1" dirty="0"/>
              <a:t>Context: </a:t>
            </a:r>
            <a:r>
              <a:rPr lang="en-GB" sz="2000" dirty="0"/>
              <a:t>Retail SMEs. </a:t>
            </a:r>
          </a:p>
          <a:p>
            <a:r>
              <a:rPr lang="en-GB" sz="2000" b="1" dirty="0"/>
              <a:t>Theory: </a:t>
            </a:r>
            <a:r>
              <a:rPr lang="en-GB" sz="2000" dirty="0"/>
              <a:t>Resource-Based View (RBV).</a:t>
            </a:r>
          </a:p>
          <a:p>
            <a:r>
              <a:rPr lang="en-GB" sz="2000" b="1" dirty="0"/>
              <a:t>Finding: </a:t>
            </a:r>
            <a:r>
              <a:rPr lang="en-GB" sz="2000" dirty="0"/>
              <a:t>Social media adoption increases customer equity by 15%.</a:t>
            </a:r>
          </a:p>
          <a:p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22368968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DE4B74-6CE1-FD58-B0AE-092D4EBF81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BABBC46-410D-7133-F562-AE113A719C57}"/>
              </a:ext>
            </a:extLst>
          </p:cNvPr>
          <p:cNvSpPr txBox="1"/>
          <p:nvPr/>
        </p:nvSpPr>
        <p:spPr>
          <a:xfrm>
            <a:off x="1" y="0"/>
            <a:ext cx="12192000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Purpose:</a:t>
            </a:r>
            <a:r>
              <a:rPr lang="en-GB" sz="2400" dirty="0"/>
              <a:t> Not all peer-reviewed papers are equal.</a:t>
            </a:r>
          </a:p>
          <a:p>
            <a:r>
              <a:rPr lang="en-GB" sz="2400" b="1" dirty="0"/>
              <a:t>The Checklist: </a:t>
            </a:r>
            <a:r>
              <a:rPr lang="en-GB" sz="2400" dirty="0"/>
              <a:t>Is the sampling strategy clear? Are the findings supported by the data? Is the bias acknowledged?</a:t>
            </a:r>
          </a:p>
          <a:p>
            <a:r>
              <a:rPr lang="en-GB" sz="2400" b="1" dirty="0"/>
              <a:t>Outcome:</a:t>
            </a:r>
            <a:r>
              <a:rPr lang="en-GB" sz="2400" dirty="0"/>
              <a:t> Lower-quality papers are either excluded or "weighted" less in the final synthesis</a:t>
            </a:r>
          </a:p>
          <a:p>
            <a:pPr marL="0" indent="0">
              <a:buNone/>
            </a:pPr>
            <a:r>
              <a:rPr lang="en-GB" sz="2400" b="1" dirty="0"/>
              <a:t>Example: </a:t>
            </a:r>
            <a:r>
              <a:rPr lang="en-GB" sz="2400" dirty="0"/>
              <a:t>You find a paper with "groundbreaking" results on Remote Work, but the sample size is only 3 people from the same family business.</a:t>
            </a:r>
          </a:p>
          <a:p>
            <a:pPr marL="0" indent="0">
              <a:buNone/>
            </a:pPr>
            <a:r>
              <a:rPr lang="en-GB" sz="2400" b="1" dirty="0"/>
              <a:t>Action: </a:t>
            </a:r>
            <a:r>
              <a:rPr lang="en-GB" sz="2400" dirty="0"/>
              <a:t>Score it 1/5 and exclude it from the final synthesis to maintain rigor.</a:t>
            </a:r>
          </a:p>
        </p:txBody>
      </p:sp>
    </p:spTree>
    <p:extLst>
      <p:ext uri="{BB962C8B-B14F-4D97-AF65-F5344CB8AC3E}">
        <p14:creationId xmlns:p14="http://schemas.microsoft.com/office/powerpoint/2010/main" val="36375649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4DC0EC8-9BC5-49E5-07E9-27952E1BD9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1454790"/>
              </p:ext>
            </p:extLst>
          </p:nvPr>
        </p:nvGraphicFramePr>
        <p:xfrm>
          <a:off x="-1" y="1477328"/>
          <a:ext cx="12192000" cy="4292836"/>
        </p:xfrm>
        <a:graphic>
          <a:graphicData uri="http://schemas.openxmlformats.org/drawingml/2006/table">
            <a:tbl>
              <a:tblPr/>
              <a:tblGrid>
                <a:gridCol w="1164771">
                  <a:extLst>
                    <a:ext uri="{9D8B030D-6E8A-4147-A177-3AD203B41FA5}">
                      <a16:colId xmlns:a16="http://schemas.microsoft.com/office/drawing/2014/main" val="3268129478"/>
                    </a:ext>
                  </a:extLst>
                </a:gridCol>
                <a:gridCol w="1861459">
                  <a:extLst>
                    <a:ext uri="{9D8B030D-6E8A-4147-A177-3AD203B41FA5}">
                      <a16:colId xmlns:a16="http://schemas.microsoft.com/office/drawing/2014/main" val="3187338166"/>
                    </a:ext>
                  </a:extLst>
                </a:gridCol>
                <a:gridCol w="2253342">
                  <a:extLst>
                    <a:ext uri="{9D8B030D-6E8A-4147-A177-3AD203B41FA5}">
                      <a16:colId xmlns:a16="http://schemas.microsoft.com/office/drawing/2014/main" val="3366994524"/>
                    </a:ext>
                  </a:extLst>
                </a:gridCol>
                <a:gridCol w="5366657">
                  <a:extLst>
                    <a:ext uri="{9D8B030D-6E8A-4147-A177-3AD203B41FA5}">
                      <a16:colId xmlns:a16="http://schemas.microsoft.com/office/drawing/2014/main" val="1626602225"/>
                    </a:ext>
                  </a:extLst>
                </a:gridCol>
                <a:gridCol w="1545771">
                  <a:extLst>
                    <a:ext uri="{9D8B030D-6E8A-4147-A177-3AD203B41FA5}">
                      <a16:colId xmlns:a16="http://schemas.microsoft.com/office/drawing/2014/main" val="2872734211"/>
                    </a:ext>
                  </a:extLst>
                </a:gridCol>
              </a:tblGrid>
              <a:tr h="42215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effectLst/>
                          <a:latin typeface="Google Sans Text"/>
                        </a:rPr>
                        <a:t>Study ID</a:t>
                      </a:r>
                      <a:endParaRPr lang="en-GB" sz="2000" dirty="0">
                        <a:effectLst/>
                        <a:latin typeface="Google Sans Text"/>
                      </a:endParaRP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>
                          <a:effectLst/>
                          <a:latin typeface="Google Sans Text"/>
                        </a:rPr>
                        <a:t>Methodology</a:t>
                      </a:r>
                      <a:endParaRPr lang="en-GB" sz="2400" dirty="0">
                        <a:effectLst/>
                        <a:latin typeface="Google Sans Text"/>
                      </a:endParaRP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>
                          <a:effectLst/>
                          <a:latin typeface="Google Sans Text"/>
                        </a:rPr>
                        <a:t>Theoretical Lens</a:t>
                      </a:r>
                      <a:endParaRPr lang="en-GB" sz="2400" dirty="0">
                        <a:effectLst/>
                        <a:latin typeface="Google Sans Text"/>
                      </a:endParaRP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>
                          <a:effectLst/>
                          <a:latin typeface="Google Sans Text"/>
                        </a:rPr>
                        <a:t>Core Findings</a:t>
                      </a:r>
                      <a:endParaRPr lang="en-GB" sz="2400" dirty="0">
                        <a:effectLst/>
                        <a:latin typeface="Google Sans Text"/>
                      </a:endParaRP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effectLst/>
                          <a:latin typeface="Google Sans Text"/>
                        </a:rPr>
                        <a:t>Quality Score</a:t>
                      </a:r>
                      <a:endParaRPr lang="en-GB" sz="2000" dirty="0">
                        <a:effectLst/>
                        <a:latin typeface="Google Sans Text"/>
                      </a:endParaRP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90937482"/>
                  </a:ext>
                </a:extLst>
              </a:tr>
              <a:tr h="103706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  <a:latin typeface="Google Sans Text"/>
                        </a:rPr>
                        <a:t>Ref 01</a:t>
                      </a:r>
                      <a:endParaRPr lang="en-GB" sz="1800">
                        <a:effectLst/>
                        <a:latin typeface="Google Sans Text"/>
                      </a:endParaRP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effectLst/>
                          <a:latin typeface="Google Sans Text"/>
                        </a:rPr>
                        <a:t>Qualitative Case Study</a:t>
                      </a: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>
                          <a:effectLst/>
                          <a:latin typeface="Google Sans Text"/>
                        </a:rPr>
                        <a:t>Atkinson’s Flexibility</a:t>
                      </a:r>
                      <a:endParaRPr lang="en-GB" sz="1800" dirty="0">
                        <a:effectLst/>
                        <a:latin typeface="Google Sans Text"/>
                      </a:endParaRP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effectLst/>
                          <a:latin typeface="Google Sans Text"/>
                        </a:rPr>
                        <a:t>Remote work has shifted "Functional Flexibility" from the office to the digital sphere; "Core" workers are now defined by digital literacy.</a:t>
                      </a: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effectLst/>
                          <a:latin typeface="Google Sans Text"/>
                        </a:rPr>
                        <a:t>5/5</a:t>
                      </a: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32390654"/>
                  </a:ext>
                </a:extLst>
              </a:tr>
              <a:tr h="103706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  <a:latin typeface="Google Sans Text"/>
                        </a:rPr>
                        <a:t>Ref 02</a:t>
                      </a:r>
                      <a:endParaRPr lang="en-GB" sz="1800">
                        <a:effectLst/>
                        <a:latin typeface="Google Sans Text"/>
                      </a:endParaRP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effectLst/>
                          <a:latin typeface="Google Sans Text"/>
                        </a:rPr>
                        <a:t>Quantitative (Survey)</a:t>
                      </a: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>
                          <a:effectLst/>
                          <a:latin typeface="Google Sans Text"/>
                        </a:rPr>
                        <a:t>Transaction Cost Econ.</a:t>
                      </a:r>
                      <a:endParaRPr lang="en-GB" sz="1800" dirty="0">
                        <a:effectLst/>
                        <a:latin typeface="Google Sans Text"/>
                      </a:endParaRP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effectLst/>
                          <a:latin typeface="Google Sans Text"/>
                        </a:rPr>
                        <a:t>Firms are using remote work to increase "Numerical Flexibility" (hiring freelancers/gig workers) to reduce physical overhead costs.</a:t>
                      </a: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effectLst/>
                          <a:latin typeface="Google Sans Text"/>
                        </a:rPr>
                        <a:t>4/5</a:t>
                      </a: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54647895"/>
                  </a:ext>
                </a:extLst>
              </a:tr>
              <a:tr h="8761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  <a:latin typeface="Google Sans Text"/>
                        </a:rPr>
                        <a:t>Ref 03</a:t>
                      </a:r>
                      <a:endParaRPr lang="en-GB" sz="1800">
                        <a:effectLst/>
                        <a:latin typeface="Google Sans Text"/>
                      </a:endParaRP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  <a:latin typeface="Google Sans Text"/>
                        </a:rPr>
                        <a:t>Mixed Methods</a:t>
                      </a: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  <a:latin typeface="Google Sans Text"/>
                        </a:rPr>
                        <a:t>Social Exchange Theory</a:t>
                      </a:r>
                      <a:endParaRPr lang="en-GB" sz="1800">
                        <a:effectLst/>
                        <a:latin typeface="Google Sans Text"/>
                      </a:endParaRP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effectLst/>
                          <a:latin typeface="Google Sans Text"/>
                        </a:rPr>
                        <a:t>Remote "Core" workers report higher "Numerical Flexibility" but lower "Functional" integration due to digital silos.</a:t>
                      </a: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effectLst/>
                          <a:latin typeface="Google Sans Text"/>
                        </a:rPr>
                        <a:t>5/5</a:t>
                      </a: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75118892"/>
                  </a:ext>
                </a:extLst>
              </a:tr>
              <a:tr h="8761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  <a:latin typeface="Google Sans Text"/>
                        </a:rPr>
                        <a:t>Ref 04</a:t>
                      </a:r>
                      <a:endParaRPr lang="en-GB" sz="1800">
                        <a:effectLst/>
                        <a:latin typeface="Google Sans Text"/>
                      </a:endParaRP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effectLst/>
                          <a:latin typeface="Google Sans Text"/>
                        </a:rPr>
                        <a:t>Conceptual Paper</a:t>
                      </a: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  <a:latin typeface="Google Sans Text"/>
                        </a:rPr>
                        <a:t>The Flexible Firm</a:t>
                      </a:r>
                      <a:endParaRPr lang="en-GB" sz="1800">
                        <a:effectLst/>
                        <a:latin typeface="Google Sans Text"/>
                      </a:endParaRP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effectLst/>
                          <a:latin typeface="Google Sans Text"/>
                        </a:rPr>
                        <a:t>The "Peripheral" workforce is expanding globally via remote platforms, creating a "Digital Periphery" that is harder to manage.</a:t>
                      </a: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effectLst/>
                          <a:latin typeface="Google Sans Text"/>
                        </a:rPr>
                        <a:t>3/5</a:t>
                      </a: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53376964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6D9F5EF8-6154-438E-B452-E20B9053D6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" y="-30777"/>
            <a:ext cx="12192000" cy="15388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oogle Sans"/>
              </a:rPr>
              <a:t>An example: Populated Data Extraction Table (The Raw Evidence)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oogle Sans Text"/>
              </a:rPr>
              <a:t>This table represents the Extraction Phase where you move data from individual articles into a structured format for comparison.</a:t>
            </a:r>
            <a:endParaRPr lang="en-US" altLang="en-US" sz="2400" dirty="0">
              <a:latin typeface="Google Sans Text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oogle Sans Text"/>
              </a:rPr>
              <a:t>Topic: </a:t>
            </a: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oogle Sans Text"/>
              </a:rPr>
              <a:t>T</a:t>
            </a:r>
            <a:r>
              <a:rPr lang="en-GB" sz="2400" dirty="0"/>
              <a:t>he flexible firm and the growth remote working within the last 5 years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96956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BAAAB-53ED-2F22-DD73-F57AF0BBD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229" y="0"/>
            <a:ext cx="10972800" cy="337457"/>
          </a:xfrm>
        </p:spPr>
        <p:txBody>
          <a:bodyPr>
            <a:noAutofit/>
          </a:bodyPr>
          <a:lstStyle/>
          <a:p>
            <a:r>
              <a:rPr lang="en-GB" sz="3200" b="1" dirty="0"/>
              <a:t>From Extraction to Coding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CC2457-5B1C-99C3-E08B-5345545E8E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57200"/>
            <a:ext cx="12192000" cy="5060033"/>
          </a:xfrm>
        </p:spPr>
        <p:txBody>
          <a:bodyPr>
            <a:normAutofit/>
          </a:bodyPr>
          <a:lstStyle/>
          <a:p>
            <a:r>
              <a:rPr lang="en-GB" dirty="0"/>
              <a:t>During the analysis, you would take the text from the "Core Findings" column and apply </a:t>
            </a:r>
            <a:r>
              <a:rPr lang="en-GB" b="1" dirty="0"/>
              <a:t>First-Cycle (Descriptive)</a:t>
            </a:r>
            <a:r>
              <a:rPr lang="en-GB" dirty="0"/>
              <a:t> and </a:t>
            </a:r>
            <a:r>
              <a:rPr lang="en-GB" b="1" dirty="0"/>
              <a:t>Second-Cycle (Pattern)</a:t>
            </a:r>
            <a:r>
              <a:rPr lang="en-GB" dirty="0"/>
              <a:t> codes.</a:t>
            </a:r>
          </a:p>
          <a:p>
            <a:endParaRPr lang="en-GB" dirty="0"/>
          </a:p>
          <a:p>
            <a:r>
              <a:rPr lang="en-GB" b="1" dirty="0"/>
              <a:t>First-Cycle Codes:</a:t>
            </a:r>
            <a:r>
              <a:rPr lang="en-GB" dirty="0"/>
              <a:t> [Remote-Silo], [Freelance-Growth], [Digital-Skills], [Overhead-Reduction].</a:t>
            </a:r>
          </a:p>
          <a:p>
            <a:endParaRPr lang="en-GB" dirty="0"/>
          </a:p>
          <a:p>
            <a:r>
              <a:rPr lang="en-GB" b="1" dirty="0"/>
              <a:t>Second-Cycle Categories:</a:t>
            </a:r>
            <a:endParaRPr lang="en-GB" dirty="0"/>
          </a:p>
          <a:p>
            <a:pPr lvl="1"/>
            <a:r>
              <a:rPr lang="en-GB" b="1" dirty="0"/>
              <a:t>Category 1: Reconfiguration of the Core</a:t>
            </a:r>
            <a:r>
              <a:rPr lang="en-GB" dirty="0"/>
              <a:t> (Combining skills and digital integration).</a:t>
            </a:r>
          </a:p>
          <a:p>
            <a:pPr lvl="1"/>
            <a:r>
              <a:rPr lang="en-GB" b="1" dirty="0"/>
              <a:t>Category 2: Expansion of the Digital Periphery</a:t>
            </a:r>
            <a:r>
              <a:rPr lang="en-GB" dirty="0"/>
              <a:t> (Combining freelance growth and remote platforms).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81183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5DBDC-9486-6BC1-66E9-600B7CFA08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685800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4000" b="1" dirty="0"/>
              <a:t>From Extraction to Synthesis</a:t>
            </a:r>
            <a:br>
              <a:rPr lang="en-GB" sz="40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4CF832-9EF9-C463-F4A2-105528E9AA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85800"/>
            <a:ext cx="12192000" cy="4831433"/>
          </a:xfrm>
        </p:spPr>
        <p:txBody>
          <a:bodyPr/>
          <a:lstStyle/>
          <a:p>
            <a:r>
              <a:rPr lang="en-GB" b="1" dirty="0"/>
              <a:t>The Bridge:</a:t>
            </a:r>
            <a:r>
              <a:rPr lang="en-GB" dirty="0"/>
              <a:t> Data extraction is the what; synthesis is the so what.</a:t>
            </a:r>
          </a:p>
          <a:p>
            <a:r>
              <a:rPr lang="en-GB" b="1" dirty="0"/>
              <a:t>Organization:</a:t>
            </a:r>
            <a:r>
              <a:rPr lang="en-GB" dirty="0"/>
              <a:t> Transitioning your Data Extraction Table into your analysis software - </a:t>
            </a:r>
            <a:r>
              <a:rPr lang="en-GB" dirty="0" err="1"/>
              <a:t>Nvivo</a:t>
            </a:r>
            <a:r>
              <a:rPr lang="en-GB" dirty="0"/>
              <a:t> or Excel.</a:t>
            </a:r>
          </a:p>
          <a:p>
            <a:r>
              <a:rPr lang="en-GB" b="1" dirty="0"/>
              <a:t>The Pivot:</a:t>
            </a:r>
            <a:r>
              <a:rPr lang="en-GB" dirty="0"/>
              <a:t> Identifying Commonalities, Conflicts, and Silences (what the literature isn't saying).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9993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69DF588-F8A2-ECCE-C56E-850291C41A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3554230"/>
              </p:ext>
            </p:extLst>
          </p:nvPr>
        </p:nvGraphicFramePr>
        <p:xfrm>
          <a:off x="0" y="1186542"/>
          <a:ext cx="12192000" cy="4631351"/>
        </p:xfrm>
        <a:graphic>
          <a:graphicData uri="http://schemas.openxmlformats.org/drawingml/2006/table">
            <a:tbl>
              <a:tblPr/>
              <a:tblGrid>
                <a:gridCol w="2253343">
                  <a:extLst>
                    <a:ext uri="{9D8B030D-6E8A-4147-A177-3AD203B41FA5}">
                      <a16:colId xmlns:a16="http://schemas.microsoft.com/office/drawing/2014/main" val="3617827347"/>
                    </a:ext>
                  </a:extLst>
                </a:gridCol>
                <a:gridCol w="5421086">
                  <a:extLst>
                    <a:ext uri="{9D8B030D-6E8A-4147-A177-3AD203B41FA5}">
                      <a16:colId xmlns:a16="http://schemas.microsoft.com/office/drawing/2014/main" val="342343283"/>
                    </a:ext>
                  </a:extLst>
                </a:gridCol>
                <a:gridCol w="4517571">
                  <a:extLst>
                    <a:ext uri="{9D8B030D-6E8A-4147-A177-3AD203B41FA5}">
                      <a16:colId xmlns:a16="http://schemas.microsoft.com/office/drawing/2014/main" val="4261008355"/>
                    </a:ext>
                  </a:extLst>
                </a:gridCol>
              </a:tblGrid>
              <a:tr h="51314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b="1" dirty="0">
                          <a:effectLst/>
                          <a:latin typeface="Google Sans Text"/>
                        </a:rPr>
                        <a:t>Theme</a:t>
                      </a:r>
                      <a:endParaRPr lang="en-GB" sz="2800" dirty="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b="1" dirty="0">
                          <a:effectLst/>
                          <a:latin typeface="Google Sans Text"/>
                        </a:rPr>
                        <a:t>Synthesis of Literature</a:t>
                      </a:r>
                      <a:endParaRPr lang="en-GB" sz="2800" dirty="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b="1" dirty="0">
                          <a:effectLst/>
                          <a:latin typeface="Google Sans Text"/>
                        </a:rPr>
                        <a:t>DBA Level Insight</a:t>
                      </a:r>
                      <a:endParaRPr lang="en-GB" sz="2800" dirty="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83258699"/>
                  </a:ext>
                </a:extLst>
              </a:tr>
              <a:tr h="122364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effectLst/>
                          <a:latin typeface="Google Sans Text"/>
                        </a:rPr>
                        <a:t>Theme 1: The Virtualization of the 'Core'</a:t>
                      </a:r>
                      <a:endParaRPr lang="en-GB" sz="2000" dirty="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effectLst/>
                          <a:latin typeface="Google Sans Text"/>
                        </a:rPr>
                        <a:t>Literature suggests that "Functional Flexibility" is no longer tied to physical presence but to "Synchronous Capability" (Ref 01, Ref 03).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  <a:latin typeface="Google Sans Text"/>
                        </a:rPr>
                        <a:t>Managers must redefine "Core" staff by their ability to maintain organizational culture through digital-first communication.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62242453"/>
                  </a:ext>
                </a:extLst>
              </a:tr>
              <a:tr h="157890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effectLst/>
                          <a:latin typeface="Google Sans Text"/>
                        </a:rPr>
                        <a:t>Theme 2: Boundaryless Numerical Flexibility</a:t>
                      </a:r>
                      <a:endParaRPr lang="en-GB" sz="2000" dirty="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effectLst/>
                          <a:latin typeface="Google Sans Text"/>
                        </a:rPr>
                        <a:t>The last 5 years show a move toward "Global Task-Sourcing" where the periphery is no longer local but a 24/7 global talent cloud (Ref 02, Ref 04).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  <a:latin typeface="Google Sans Text"/>
                        </a:rPr>
                        <a:t>Numerical flexibility is reaching its peak efficiency, but at the cost of "Institutional Memory" as peripheral workers have zero ties to the firm.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0077042"/>
                  </a:ext>
                </a:extLst>
              </a:tr>
              <a:tr h="122364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effectLst/>
                          <a:latin typeface="Google Sans Text"/>
                        </a:rPr>
                        <a:t>Theme 3: The Flexibility-Isolation Paradox</a:t>
                      </a:r>
                      <a:endParaRPr lang="en-GB" sz="2000" dirty="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effectLst/>
                          <a:latin typeface="Google Sans Text"/>
                        </a:rPr>
                        <a:t>While firms gain "Temporal Flexibility" (working across time zones), workers experience "Professional Isolation" (Ref 03).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effectLst/>
                          <a:latin typeface="Google Sans Text"/>
                        </a:rPr>
                        <a:t>There is a hidden cost to the Flexible Firm: a decline in spontaneous innovation (unplanned digital encounters).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11288325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9F0B2CBF-1618-42E8-8B27-B472EF3567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0777"/>
            <a:ext cx="12192000" cy="1169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</a:rPr>
              <a:t>Example: Completed Thematic Synthesis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</a:rPr>
              <a:t>The final synthesis moves beyond the categories to provide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</a:rPr>
              <a:t>Analytical Themes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</a:rPr>
              <a:t> that offer a new perspective on Atkinson’s model in the modern era.</a:t>
            </a:r>
          </a:p>
        </p:txBody>
      </p:sp>
    </p:spTree>
    <p:extLst>
      <p:ext uri="{BB962C8B-B14F-4D97-AF65-F5344CB8AC3E}">
        <p14:creationId xmlns:p14="http://schemas.microsoft.com/office/powerpoint/2010/main" val="815303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2219A0-A041-2155-6AA4-16424DB64F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38218-63AD-A9D6-E4E8-C5757E138C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528667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4000" b="1" dirty="0"/>
              <a:t>Introduction to Systematic Coding</a:t>
            </a:r>
            <a:br>
              <a:rPr lang="en-GB" sz="40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F62CE9-CB54-BE1C-AD60-0C58EC3EE4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05543"/>
            <a:ext cx="12192000" cy="5246914"/>
          </a:xfrm>
        </p:spPr>
        <p:txBody>
          <a:bodyPr>
            <a:normAutofit/>
          </a:bodyPr>
          <a:lstStyle/>
          <a:p>
            <a:r>
              <a:rPr lang="en-GB" b="1" dirty="0"/>
              <a:t>What is a Code?</a:t>
            </a:r>
            <a:r>
              <a:rPr lang="en-GB" dirty="0"/>
              <a:t> A label that assigns symbolic meaning to descriptive or inferential information.</a:t>
            </a:r>
          </a:p>
          <a:p>
            <a:r>
              <a:rPr lang="en-GB" b="1" dirty="0"/>
              <a:t>The Goal:</a:t>
            </a:r>
            <a:r>
              <a:rPr lang="en-GB" dirty="0"/>
              <a:t> To reduce a massive amount of text into manageable chunks of data.</a:t>
            </a:r>
          </a:p>
          <a:p>
            <a:r>
              <a:rPr lang="en-GB" b="1" dirty="0"/>
              <a:t>Unit of Analysis:</a:t>
            </a:r>
            <a:r>
              <a:rPr lang="en-GB" dirty="0"/>
              <a:t> In an SLR, your unit of analysis is usually the </a:t>
            </a:r>
            <a:r>
              <a:rPr lang="en-GB" b="1" dirty="0"/>
              <a:t>Findings/Results</a:t>
            </a:r>
            <a:r>
              <a:rPr lang="en-GB" dirty="0"/>
              <a:t> and </a:t>
            </a:r>
            <a:r>
              <a:rPr lang="en-GB" b="1" dirty="0"/>
              <a:t>Discussion</a:t>
            </a:r>
            <a:r>
              <a:rPr lang="en-GB" dirty="0"/>
              <a:t> sections of the papers.</a:t>
            </a:r>
          </a:p>
          <a:p>
            <a:r>
              <a:rPr lang="en-GB" b="1" dirty="0"/>
              <a:t>The Audit Trail:</a:t>
            </a:r>
            <a:r>
              <a:rPr lang="en-GB" dirty="0"/>
              <a:t> Documenting every code change to ensure "Confirmability“, the qualitative version of objectivity.</a:t>
            </a:r>
          </a:p>
          <a:p>
            <a:r>
              <a:rPr lang="en-GB" b="1" dirty="0"/>
              <a:t>Example:</a:t>
            </a:r>
            <a:r>
              <a:rPr lang="en-GB" dirty="0"/>
              <a:t> In a review of "Corporate Sustainability," you label every mention of "carbon offsets" with the code </a:t>
            </a:r>
            <a:r>
              <a:rPr lang="en-GB" b="1" dirty="0"/>
              <a:t>[ENV-OFF]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03278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F8BF68-A2A4-5870-DF43-62938EF7D7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5BA1961-8ABC-54A3-EDA1-0D212AF30BB6}"/>
              </a:ext>
            </a:extLst>
          </p:cNvPr>
          <p:cNvSpPr txBox="1"/>
          <p:nvPr/>
        </p:nvSpPr>
        <p:spPr>
          <a:xfrm>
            <a:off x="1" y="1"/>
            <a:ext cx="12192000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3600" b="1" dirty="0"/>
              <a:t>Deductive vs. Inductive Coding</a:t>
            </a:r>
          </a:p>
          <a:p>
            <a:pPr algn="ctr">
              <a:buNone/>
            </a:pPr>
            <a:endParaRPr lang="en-GB" sz="36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1" dirty="0"/>
              <a:t>Deductive (Priori):</a:t>
            </a:r>
            <a:r>
              <a:rPr lang="en-GB" sz="2800" dirty="0"/>
              <a:t> Coding based on a pre-existing theory or framework (e.g., coding for "Cost," "Speed," and "Quality" in a supply chain study). </a:t>
            </a:r>
            <a:r>
              <a:rPr lang="en-GB" sz="2800" dirty="0">
                <a:solidFill>
                  <a:srgbClr val="00B050"/>
                </a:solidFill>
              </a:rPr>
              <a:t>Use existing frameworks </a:t>
            </a:r>
            <a:r>
              <a:rPr lang="en-GB" sz="2800" dirty="0"/>
              <a:t>(e.g., SWOT, PESTLE) to categorize findings.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1" dirty="0"/>
              <a:t>Inductive (Emergent):</a:t>
            </a:r>
            <a:r>
              <a:rPr lang="en-GB" sz="2800" dirty="0"/>
              <a:t> Allowing codes to emerge from the data itself. Best for exploring new phenomena like "AI Ethics in the Boardroom.“ </a:t>
            </a:r>
            <a:r>
              <a:rPr lang="en-GB" sz="2800" dirty="0">
                <a:solidFill>
                  <a:srgbClr val="00B050"/>
                </a:solidFill>
              </a:rPr>
              <a:t>Let the literature tell you what matters.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1" dirty="0"/>
              <a:t>Inductive Example:</a:t>
            </a:r>
            <a:r>
              <a:rPr lang="en-GB" sz="2800" dirty="0"/>
              <a:t> Unexpectedly finding many papers mention </a:t>
            </a:r>
            <a:r>
              <a:rPr lang="en-GB" sz="2800" dirty="0">
                <a:solidFill>
                  <a:srgbClr val="00B050"/>
                </a:solidFill>
              </a:rPr>
              <a:t>Religious Beliefs</a:t>
            </a:r>
            <a:r>
              <a:rPr lang="en-GB" sz="2800" dirty="0"/>
              <a:t> in consumer </a:t>
            </a:r>
            <a:r>
              <a:rPr lang="en-GB" sz="2800" dirty="0" err="1"/>
              <a:t>behavior</a:t>
            </a:r>
            <a:r>
              <a:rPr lang="en-GB" sz="2800" dirty="0"/>
              <a:t>, creating a new code </a:t>
            </a:r>
            <a:r>
              <a:rPr lang="en-GB" sz="2800" b="1" dirty="0"/>
              <a:t>[RELIG-CONS]</a:t>
            </a:r>
            <a:r>
              <a:rPr lang="en-GB" sz="2800" dirty="0"/>
              <a:t> that wasn't in your original plan.</a:t>
            </a:r>
          </a:p>
        </p:txBody>
      </p:sp>
    </p:spTree>
    <p:extLst>
      <p:ext uri="{BB962C8B-B14F-4D97-AF65-F5344CB8AC3E}">
        <p14:creationId xmlns:p14="http://schemas.microsoft.com/office/powerpoint/2010/main" val="41244051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050096-2988-B0FC-7BBB-E94625E9E1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4AD41-EA53-7C28-9798-D47AADCB2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229" y="0"/>
            <a:ext cx="10972800" cy="337457"/>
          </a:xfrm>
        </p:spPr>
        <p:txBody>
          <a:bodyPr>
            <a:noAutofit/>
          </a:bodyPr>
          <a:lstStyle/>
          <a:p>
            <a:r>
              <a:rPr lang="en-GB" sz="3200" b="1" dirty="0"/>
              <a:t>From Extraction to Coding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C2E297-D265-AEDE-E14E-45BC842AB7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57200"/>
            <a:ext cx="12192000" cy="5060033"/>
          </a:xfrm>
        </p:spPr>
        <p:txBody>
          <a:bodyPr>
            <a:normAutofit/>
          </a:bodyPr>
          <a:lstStyle/>
          <a:p>
            <a:r>
              <a:rPr lang="en-GB" dirty="0"/>
              <a:t>During the analysis, you would take the text from the "Core Findings" column and apply </a:t>
            </a:r>
            <a:r>
              <a:rPr lang="en-GB" b="1" dirty="0"/>
              <a:t>First-Cycle (Descriptive)</a:t>
            </a:r>
            <a:r>
              <a:rPr lang="en-GB" dirty="0"/>
              <a:t> and </a:t>
            </a:r>
            <a:r>
              <a:rPr lang="en-GB" b="1" dirty="0"/>
              <a:t>Second-Cycle (Pattern)</a:t>
            </a:r>
            <a:r>
              <a:rPr lang="en-GB" dirty="0"/>
              <a:t> codes.</a:t>
            </a:r>
          </a:p>
          <a:p>
            <a:endParaRPr lang="en-GB" dirty="0"/>
          </a:p>
          <a:p>
            <a:r>
              <a:rPr lang="en-GB" b="1" dirty="0"/>
              <a:t>First-Cycle Codes:</a:t>
            </a:r>
            <a:r>
              <a:rPr lang="en-GB" dirty="0"/>
              <a:t> [Remote-Silo], [Freelance-Growth], [Digital-Skills], [Overhead-Reduction].</a:t>
            </a:r>
          </a:p>
          <a:p>
            <a:endParaRPr lang="en-GB" dirty="0"/>
          </a:p>
          <a:p>
            <a:r>
              <a:rPr lang="en-GB" b="1" dirty="0"/>
              <a:t>Second-Cycle Categories:</a:t>
            </a:r>
            <a:endParaRPr lang="en-GB" dirty="0"/>
          </a:p>
          <a:p>
            <a:pPr lvl="1"/>
            <a:r>
              <a:rPr lang="en-GB" b="1" dirty="0"/>
              <a:t>Category 1: Reconfiguration of the Core</a:t>
            </a:r>
            <a:r>
              <a:rPr lang="en-GB" dirty="0"/>
              <a:t> (Combining skills and digital integration).</a:t>
            </a:r>
          </a:p>
          <a:p>
            <a:pPr lvl="1"/>
            <a:r>
              <a:rPr lang="en-GB" b="1" dirty="0"/>
              <a:t>Category 2: Expansion of the Digital Periphery</a:t>
            </a:r>
            <a:r>
              <a:rPr lang="en-GB" dirty="0"/>
              <a:t> (Combining freelance growth and remote platforms).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62791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4F4F05-9764-E576-29F4-06AF996237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5453743" cy="5769429"/>
          </a:xfrm>
        </p:spPr>
        <p:txBody>
          <a:bodyPr>
            <a:normAutofit/>
          </a:bodyPr>
          <a:lstStyle/>
          <a:p>
            <a:r>
              <a:rPr lang="en-GB" sz="2800" b="1" dirty="0"/>
              <a:t>First-Cycle Coding Techniques</a:t>
            </a:r>
          </a:p>
          <a:p>
            <a:r>
              <a:rPr lang="en-GB" sz="2000" b="1" dirty="0"/>
              <a:t>Descriptive Coding:</a:t>
            </a:r>
            <a:r>
              <a:rPr lang="en-GB" sz="2000" dirty="0"/>
              <a:t> Summarizing the basic/primary topic of a passage. </a:t>
            </a:r>
            <a:endParaRPr lang="en-GB" sz="2000" dirty="0">
              <a:solidFill>
                <a:srgbClr val="334155"/>
              </a:solidFill>
              <a:latin typeface="Inter"/>
            </a:endParaRPr>
          </a:p>
          <a:p>
            <a:r>
              <a:rPr lang="en-GB" sz="2000" b="1" dirty="0"/>
              <a:t>In-Vivo Coding:</a:t>
            </a:r>
            <a:r>
              <a:rPr lang="en-GB" sz="2000" dirty="0"/>
              <a:t> Using the exact words of the authors (e.g., "The 'Human-in-the-loop' necessity").</a:t>
            </a:r>
          </a:p>
          <a:p>
            <a:r>
              <a:rPr lang="en-GB" sz="2000" b="1" dirty="0"/>
              <a:t>Values Coding:</a:t>
            </a:r>
            <a:r>
              <a:rPr lang="en-GB" sz="2000" dirty="0"/>
              <a:t> </a:t>
            </a:r>
            <a:r>
              <a:rPr lang="en-GB" sz="2000" dirty="0">
                <a:solidFill>
                  <a:srgbClr val="334155"/>
                </a:solidFill>
                <a:latin typeface="Inter"/>
              </a:rPr>
              <a:t>Captures underlying organizational worldviews, assumptions, or biases. </a:t>
            </a:r>
            <a:r>
              <a:rPr lang="en-GB" sz="2000" dirty="0"/>
              <a:t>Identifying the perspectives or "worldviews" within the literature (e.g., a "Pro-Automation" vs. "Worker-Centric" discourse).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96841B-CEF7-DDAB-F3D7-194ED0F11F31}"/>
              </a:ext>
            </a:extLst>
          </p:cNvPr>
          <p:cNvSpPr txBox="1"/>
          <p:nvPr/>
        </p:nvSpPr>
        <p:spPr>
          <a:xfrm>
            <a:off x="6008914" y="0"/>
            <a:ext cx="6259286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/>
              <a:t>Second-Cycle Coding (Axial/Pattern)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/>
              <a:t>The Goal:</a:t>
            </a:r>
            <a:r>
              <a:rPr lang="en-GB" sz="2000" dirty="0"/>
              <a:t> Reassembling data that was "split" during first-cycle coding.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/>
              <a:t>Pattern Coding:</a:t>
            </a:r>
            <a:r>
              <a:rPr lang="en-GB" sz="2000" dirty="0"/>
              <a:t> Grouping summarized codes into a smaller number of categories or "Meta-codes."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/>
              <a:t>Developing Relationships:</a:t>
            </a:r>
            <a:r>
              <a:rPr lang="en-GB" sz="2000" dirty="0"/>
              <a:t> Identifying how Category A (e.g., "Leadership Style") influences Category B (e.g., "Employee Retention").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/>
              <a:t>Example: </a:t>
            </a:r>
            <a:r>
              <a:rPr lang="en-GB" sz="2000" dirty="0"/>
              <a:t>You group codes like "Bonus Pay," "Stock Options," and "Health Insurance" into a higher-order category: [TOTAL REWARDS STRATEGY].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7FC7010-8845-4F34-3B9D-A4F24D4E82FE}"/>
              </a:ext>
            </a:extLst>
          </p:cNvPr>
          <p:cNvSpPr txBox="1"/>
          <p:nvPr/>
        </p:nvSpPr>
        <p:spPr>
          <a:xfrm>
            <a:off x="0" y="4562680"/>
            <a:ext cx="121920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Open Coding: </a:t>
            </a:r>
            <a:r>
              <a:rPr lang="en-GB" sz="2000" dirty="0"/>
              <a:t>Identifying the basic concepts present in each paper (e.g., "Remote Work," "Efficiency").</a:t>
            </a:r>
          </a:p>
          <a:p>
            <a:r>
              <a:rPr lang="en-GB" sz="2000" b="1" dirty="0"/>
              <a:t>Axial Coding: </a:t>
            </a:r>
            <a:r>
              <a:rPr lang="en-GB" sz="2000" dirty="0"/>
              <a:t>Linking codes to show relationships (e.g., Remote Work impacts Efficiency).</a:t>
            </a:r>
          </a:p>
          <a:p>
            <a:r>
              <a:rPr lang="en-GB" sz="2000" b="1" dirty="0"/>
              <a:t>Pattern Coding: </a:t>
            </a:r>
            <a:r>
              <a:rPr lang="en-GB" sz="2000" dirty="0"/>
              <a:t>Finding the "big picture" themes that appear across multiple papers.</a:t>
            </a:r>
          </a:p>
        </p:txBody>
      </p:sp>
    </p:spTree>
    <p:extLst>
      <p:ext uri="{BB962C8B-B14F-4D97-AF65-F5344CB8AC3E}">
        <p14:creationId xmlns:p14="http://schemas.microsoft.com/office/powerpoint/2010/main" val="35321190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C29D4-5723-52DC-093A-3DBFB592E2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489857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Example: Completed Coding Architecture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967A44-E6F4-0653-DFBA-ECF5543DD5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89857"/>
            <a:ext cx="12192000" cy="96127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9600" dirty="0"/>
              <a:t>Imagine you are conducting an SLR on </a:t>
            </a:r>
            <a:r>
              <a:rPr lang="en-GB" sz="9600" b="1" dirty="0"/>
              <a:t>"The Barriers to AI Adoption in Financial Services."</a:t>
            </a:r>
            <a:r>
              <a:rPr lang="en-GB" sz="9600" dirty="0"/>
              <a:t> After reading 40 papers, your coding structure in a tool like NVivo or Excel would look like this: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C29F42-F7DD-C078-930A-5F703231C0BE}"/>
              </a:ext>
            </a:extLst>
          </p:cNvPr>
          <p:cNvSpPr txBox="1"/>
          <p:nvPr/>
        </p:nvSpPr>
        <p:spPr>
          <a:xfrm>
            <a:off x="6422570" y="1602939"/>
            <a:ext cx="5812971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Second-Cycle Coding (Axial/Pattern Grouping)</a:t>
            </a:r>
          </a:p>
          <a:p>
            <a:r>
              <a:rPr lang="en-GB" sz="2400" dirty="0"/>
              <a:t>You then group those initial codes into "Categories":</a:t>
            </a:r>
          </a:p>
          <a:p>
            <a:r>
              <a:rPr lang="en-GB" sz="2400" b="1" dirty="0"/>
              <a:t>Category A: Operational Barriers</a:t>
            </a:r>
            <a:r>
              <a:rPr lang="en-GB" sz="2400" dirty="0"/>
              <a:t> (Includes [COST-HIGH] and [SKILL-GAP])</a:t>
            </a:r>
          </a:p>
          <a:p>
            <a:r>
              <a:rPr lang="en-GB" sz="2400" b="1" dirty="0"/>
              <a:t>Category B: Institutional Inertia</a:t>
            </a:r>
            <a:r>
              <a:rPr lang="en-GB" sz="2400" dirty="0"/>
              <a:t> (Includes [TRUST-LEGACY])</a:t>
            </a:r>
          </a:p>
          <a:p>
            <a:r>
              <a:rPr lang="en-GB" sz="2400" b="1" dirty="0"/>
              <a:t>Category C: Macro-Environment</a:t>
            </a:r>
            <a:r>
              <a:rPr lang="en-GB" sz="2400" dirty="0"/>
              <a:t> (Includes [REG-UNC])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194C640-7443-A292-4209-52D3DC5907FF}"/>
              </a:ext>
            </a:extLst>
          </p:cNvPr>
          <p:cNvSpPr txBox="1"/>
          <p:nvPr/>
        </p:nvSpPr>
        <p:spPr>
          <a:xfrm>
            <a:off x="0" y="1602939"/>
            <a:ext cx="5453743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First-Cycle Coding (Initial Labels)</a:t>
            </a:r>
          </a:p>
          <a:p>
            <a:r>
              <a:rPr lang="en-GB" sz="2400" b="1" dirty="0"/>
              <a:t>[COST-HIGH]</a:t>
            </a:r>
            <a:r>
              <a:rPr lang="en-GB" sz="2400" dirty="0"/>
              <a:t>: Explicit mentions of the high price of infrastructure.</a:t>
            </a:r>
          </a:p>
          <a:p>
            <a:r>
              <a:rPr lang="en-GB" sz="2400" b="1" dirty="0"/>
              <a:t>[TRUST-LEGACY]</a:t>
            </a:r>
            <a:r>
              <a:rPr lang="en-GB" sz="2400" dirty="0"/>
              <a:t>: Concerns about moving away from established "human-checked" systems.</a:t>
            </a:r>
          </a:p>
          <a:p>
            <a:r>
              <a:rPr lang="en-GB" sz="2400" b="1" dirty="0"/>
              <a:t>[REG-UNC]</a:t>
            </a:r>
            <a:r>
              <a:rPr lang="en-GB" sz="2400" dirty="0"/>
              <a:t>: Statements regarding a lack of clear government guidelines on AI ethics.</a:t>
            </a:r>
          </a:p>
          <a:p>
            <a:r>
              <a:rPr lang="en-GB" sz="2400" b="1" dirty="0"/>
              <a:t>[SKILL-GAP]</a:t>
            </a:r>
            <a:r>
              <a:rPr lang="en-GB" sz="2400" dirty="0"/>
              <a:t>: Mentions of current staff not knowing Python or Data Science.</a:t>
            </a:r>
          </a:p>
        </p:txBody>
      </p:sp>
    </p:spTree>
    <p:extLst>
      <p:ext uri="{BB962C8B-B14F-4D97-AF65-F5344CB8AC3E}">
        <p14:creationId xmlns:p14="http://schemas.microsoft.com/office/powerpoint/2010/main" val="42440315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450A-6DD0-89AA-6263-A6183931EA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674914"/>
            <a:ext cx="6389914" cy="501831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600" b="1" dirty="0"/>
              <a:t>Thematic Analysis – The 6-Phase Method</a:t>
            </a:r>
          </a:p>
          <a:p>
            <a:pPr marL="0" indent="0">
              <a:buNone/>
            </a:pPr>
            <a:r>
              <a:rPr lang="en-GB" sz="2400" dirty="0"/>
              <a:t>Adapted from Braun &amp; Clarke (2006) for the SLR context: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/>
              <a:t>Familiarization:</a:t>
            </a:r>
            <a:r>
              <a:rPr lang="en-GB" sz="2400" dirty="0"/>
              <a:t> Immersing yourself in the extraction table.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/>
              <a:t>Coding:</a:t>
            </a:r>
            <a:r>
              <a:rPr lang="en-GB" sz="2400" dirty="0"/>
              <a:t> Generating initial labels.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/>
              <a:t>Searching for Themes:</a:t>
            </a:r>
            <a:r>
              <a:rPr lang="en-GB" sz="2400" dirty="0"/>
              <a:t> Grouping codes into potential themes.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/>
              <a:t>Reviewing Themes:</a:t>
            </a:r>
            <a:r>
              <a:rPr lang="en-GB" sz="2400" dirty="0"/>
              <a:t> Checking if themes work across the entire dataset.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/>
              <a:t>Defining/Naming:</a:t>
            </a:r>
            <a:r>
              <a:rPr lang="en-GB" sz="2400" dirty="0"/>
              <a:t> Refining the specifics of each theme.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/>
              <a:t>Writing Up:</a:t>
            </a:r>
            <a:r>
              <a:rPr lang="en-GB" sz="2400" dirty="0"/>
              <a:t> Weaving the themes into a cohesive narrative.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61EC42-C7A9-A550-41EA-4025142DE3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16486" y="674914"/>
            <a:ext cx="5475514" cy="501831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600" b="1" dirty="0"/>
              <a:t>From Codes to Themes</a:t>
            </a:r>
          </a:p>
          <a:p>
            <a:r>
              <a:rPr lang="en-GB" sz="2600" b="1" dirty="0"/>
              <a:t>A code</a:t>
            </a:r>
            <a:r>
              <a:rPr lang="en-GB" sz="2600" dirty="0"/>
              <a:t> is a tag (e.g., "Remote Work").</a:t>
            </a:r>
          </a:p>
          <a:p>
            <a:r>
              <a:rPr lang="en-GB" sz="2600" b="1" dirty="0"/>
              <a:t>A theme</a:t>
            </a:r>
            <a:r>
              <a:rPr lang="en-GB" sz="2600" dirty="0"/>
              <a:t> is a </a:t>
            </a:r>
            <a:r>
              <a:rPr lang="en-GB" sz="2600" i="1" dirty="0"/>
              <a:t>pattern</a:t>
            </a:r>
            <a:r>
              <a:rPr lang="en-GB" sz="2600" dirty="0"/>
              <a:t> or a </a:t>
            </a:r>
            <a:r>
              <a:rPr lang="en-GB" sz="2600" i="1" dirty="0"/>
              <a:t>statement</a:t>
            </a:r>
            <a:r>
              <a:rPr lang="en-GB" sz="2600" dirty="0"/>
              <a:t> of meaning.</a:t>
            </a:r>
          </a:p>
          <a:p>
            <a:r>
              <a:rPr lang="en-GB" sz="2600" b="1" dirty="0"/>
              <a:t>Example:</a:t>
            </a:r>
            <a:r>
              <a:rPr lang="en-GB" sz="2600" dirty="0"/>
              <a:t> * </a:t>
            </a:r>
            <a:r>
              <a:rPr lang="en-GB" sz="2600" i="1" dirty="0"/>
              <a:t>Codes:</a:t>
            </a:r>
            <a:r>
              <a:rPr lang="en-GB" sz="2600" dirty="0"/>
              <a:t> "Video calls," "Home office," "chat."</a:t>
            </a:r>
          </a:p>
          <a:p>
            <a:pPr lvl="1"/>
            <a:r>
              <a:rPr lang="en-GB" sz="2200" i="1" dirty="0"/>
              <a:t>Theme:</a:t>
            </a:r>
            <a:r>
              <a:rPr lang="en-GB" sz="2200" dirty="0"/>
              <a:t> "The blurring of domestic and professional boundaries in the digital-first era.“</a:t>
            </a:r>
          </a:p>
          <a:p>
            <a:pPr lvl="1"/>
            <a:r>
              <a:rPr lang="en-GB" sz="2400" b="1" dirty="0"/>
              <a:t>Example Phase 3 (Searching for Themes):</a:t>
            </a:r>
            <a:r>
              <a:rPr lang="en-GB" sz="2400" dirty="0"/>
              <a:t> You realize that codes regarding "Manager Support," "Peer Trust," and "Open Communication" all point to one major theme: </a:t>
            </a:r>
            <a:r>
              <a:rPr lang="en-GB" sz="2400" b="1" dirty="0"/>
              <a:t>Psychological Safety</a:t>
            </a:r>
            <a:r>
              <a:rPr lang="en-GB" sz="2400" dirty="0"/>
              <a:t>.</a:t>
            </a:r>
            <a:endParaRPr lang="en-GB" sz="2200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334CA98-014E-AAC2-510D-67CB3EFB3D86}"/>
              </a:ext>
            </a:extLst>
          </p:cNvPr>
          <p:cNvSpPr txBox="1"/>
          <p:nvPr/>
        </p:nvSpPr>
        <p:spPr>
          <a:xfrm>
            <a:off x="76200" y="-1"/>
            <a:ext cx="121158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/>
              <a:t>Thematic Analysis (TA)</a:t>
            </a:r>
          </a:p>
        </p:txBody>
      </p:sp>
    </p:spTree>
    <p:extLst>
      <p:ext uri="{BB962C8B-B14F-4D97-AF65-F5344CB8AC3E}">
        <p14:creationId xmlns:p14="http://schemas.microsoft.com/office/powerpoint/2010/main" val="20368207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6F5063-904F-7F13-0093-3A540C6C2B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B64B2-73BA-BF29-2EB6-049AA325C8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0"/>
            <a:ext cx="6803922" cy="401682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b="1" dirty="0"/>
              <a:t>Descriptive vs. Analytical Themes</a:t>
            </a:r>
          </a:p>
          <a:p>
            <a:r>
              <a:rPr lang="en-GB" b="1" dirty="0"/>
              <a:t>Descriptive Themes:</a:t>
            </a:r>
            <a:r>
              <a:rPr lang="en-GB" dirty="0"/>
              <a:t> Primarily stay close to the original text. </a:t>
            </a:r>
            <a:r>
              <a:rPr lang="en-GB" dirty="0">
                <a:solidFill>
                  <a:srgbClr val="334155"/>
                </a:solidFill>
                <a:latin typeface="Inter"/>
              </a:rPr>
              <a:t>Report exactly what published authors observed without interpretive reframing.</a:t>
            </a:r>
            <a:r>
              <a:rPr lang="en-GB" dirty="0"/>
              <a:t> (e.g., "The challenges of AI implementation").</a:t>
            </a:r>
          </a:p>
          <a:p>
            <a:r>
              <a:rPr lang="en-GB" b="1" dirty="0"/>
              <a:t>Analytical Themes:</a:t>
            </a:r>
            <a:r>
              <a:rPr lang="en-GB" dirty="0"/>
              <a:t> The student’s </a:t>
            </a:r>
            <a:r>
              <a:rPr lang="en-GB" i="1" dirty="0"/>
              <a:t>interpretation</a:t>
            </a:r>
            <a:r>
              <a:rPr lang="en-GB" dirty="0"/>
              <a:t> of the evidence. </a:t>
            </a:r>
            <a:r>
              <a:rPr lang="en-GB" dirty="0">
                <a:solidFill>
                  <a:srgbClr val="14532D"/>
                </a:solidFill>
                <a:latin typeface="Inter"/>
              </a:rPr>
              <a:t>Synthesize across studies to offer new managerial theory and strategic frameworks.</a:t>
            </a:r>
          </a:p>
          <a:p>
            <a:r>
              <a:rPr lang="en-GB" b="1" dirty="0"/>
              <a:t>The DBA Value-Add:</a:t>
            </a:r>
            <a:r>
              <a:rPr lang="en-GB" dirty="0"/>
              <a:t> Analytical themes show that you are thinking at a doctoral level, synthesizing data to create new insights.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9066E5-9FFD-4613-0A75-2875C60D5513}"/>
              </a:ext>
            </a:extLst>
          </p:cNvPr>
          <p:cNvSpPr txBox="1"/>
          <p:nvPr/>
        </p:nvSpPr>
        <p:spPr>
          <a:xfrm>
            <a:off x="7445829" y="0"/>
            <a:ext cx="4746171" cy="39234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/>
              <a:t>Visualizing Thematic Maps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The Purpose:</a:t>
            </a:r>
            <a:r>
              <a:rPr lang="en-GB" sz="2400" dirty="0"/>
              <a:t> To show the hierarchy and relationship between themes.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Central Organizing Concept:</a:t>
            </a:r>
            <a:r>
              <a:rPr lang="en-GB" sz="2400" dirty="0"/>
              <a:t> The "Main Theme" that sits at the </a:t>
            </a:r>
            <a:r>
              <a:rPr lang="en-GB" sz="2400" dirty="0" err="1"/>
              <a:t>center</a:t>
            </a:r>
            <a:r>
              <a:rPr lang="en-GB" sz="2400" dirty="0"/>
              <a:t> of your review.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Sub-themes:</a:t>
            </a:r>
            <a:r>
              <a:rPr lang="en-GB" sz="2400" dirty="0"/>
              <a:t> The supporting evidence branches that provide nuance.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DAA835-34AC-AC77-B0D4-214F3CD28879}"/>
              </a:ext>
            </a:extLst>
          </p:cNvPr>
          <p:cNvSpPr txBox="1"/>
          <p:nvPr/>
        </p:nvSpPr>
        <p:spPr>
          <a:xfrm>
            <a:off x="1" y="3781892"/>
            <a:ext cx="12191999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Approach: </a:t>
            </a:r>
            <a:r>
              <a:rPr lang="en-GB" sz="2000" dirty="0"/>
              <a:t>Aggregating themes across diverse qualitative and quantitative studies.</a:t>
            </a:r>
          </a:p>
          <a:p>
            <a:r>
              <a:rPr lang="en-GB" sz="2000" b="1" dirty="0"/>
              <a:t>Evolution: </a:t>
            </a:r>
            <a:r>
              <a:rPr lang="en-GB" sz="2000" dirty="0"/>
              <a:t>Moving from "Descriptive Themes" (what the authors said) to "Analytical Themes" (what the student concludes).</a:t>
            </a:r>
          </a:p>
          <a:p>
            <a:r>
              <a:rPr lang="en-GB" sz="2000" b="1" dirty="0"/>
              <a:t>Visualizing: </a:t>
            </a:r>
            <a:r>
              <a:rPr lang="en-GB" sz="2000" dirty="0"/>
              <a:t>Using mind maps to see how themes intersect.</a:t>
            </a:r>
          </a:p>
          <a:p>
            <a:r>
              <a:rPr lang="en-GB" sz="2000" b="1" dirty="0"/>
              <a:t>Visualizing Thematic Maps Example:</a:t>
            </a:r>
            <a:r>
              <a:rPr lang="en-GB" sz="2000" dirty="0"/>
              <a:t> A central node of "Digital Transformation" branching out into sub-themes of "Culture," "Legacy Systems," and "Skill Gaps."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705050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2E2F69-7B07-0EF3-D4AC-ADF7411FC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197429"/>
          </a:xfrm>
        </p:spPr>
        <p:txBody>
          <a:bodyPr>
            <a:normAutofit fontScale="90000"/>
          </a:bodyPr>
          <a:lstStyle/>
          <a:p>
            <a:pPr algn="l"/>
            <a:br>
              <a:rPr lang="en-GB" b="1" dirty="0"/>
            </a:br>
            <a:r>
              <a:rPr lang="en-GB" sz="3100" b="1" dirty="0"/>
              <a:t>Example: Completed Thematic Synthesis: </a:t>
            </a:r>
            <a:r>
              <a:rPr lang="en-GB" sz="3100" dirty="0"/>
              <a:t>Thematic analysis goes beyond categories to create a "narrative" of the findings. Below is a </a:t>
            </a:r>
            <a:r>
              <a:rPr lang="en-GB" sz="3100" b="1" dirty="0"/>
              <a:t>Thematic Map</a:t>
            </a:r>
            <a:r>
              <a:rPr lang="en-GB" sz="3100" dirty="0"/>
              <a:t> summary for a review on </a:t>
            </a:r>
            <a:r>
              <a:rPr lang="en-GB" sz="3100" b="1" dirty="0"/>
              <a:t>"Sustainable Supply Chains."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8B9CDF8-A25A-A56C-CC02-11233F8901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9174630"/>
              </p:ext>
            </p:extLst>
          </p:nvPr>
        </p:nvGraphicFramePr>
        <p:xfrm>
          <a:off x="-1" y="1284514"/>
          <a:ext cx="12192000" cy="4430485"/>
        </p:xfrm>
        <a:graphic>
          <a:graphicData uri="http://schemas.openxmlformats.org/drawingml/2006/table">
            <a:tbl>
              <a:tblPr/>
              <a:tblGrid>
                <a:gridCol w="2819401">
                  <a:extLst>
                    <a:ext uri="{9D8B030D-6E8A-4147-A177-3AD203B41FA5}">
                      <a16:colId xmlns:a16="http://schemas.microsoft.com/office/drawing/2014/main" val="2239931402"/>
                    </a:ext>
                  </a:extLst>
                </a:gridCol>
                <a:gridCol w="4016829">
                  <a:extLst>
                    <a:ext uri="{9D8B030D-6E8A-4147-A177-3AD203B41FA5}">
                      <a16:colId xmlns:a16="http://schemas.microsoft.com/office/drawing/2014/main" val="1984761101"/>
                    </a:ext>
                  </a:extLst>
                </a:gridCol>
                <a:gridCol w="5355770">
                  <a:extLst>
                    <a:ext uri="{9D8B030D-6E8A-4147-A177-3AD203B41FA5}">
                      <a16:colId xmlns:a16="http://schemas.microsoft.com/office/drawing/2014/main" val="2023932128"/>
                    </a:ext>
                  </a:extLst>
                </a:gridCol>
              </a:tblGrid>
              <a:tr h="54336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Theme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Supporting Codes </a:t>
                      </a:r>
                      <a:r>
                        <a:rPr lang="en-GB" sz="1800" b="1" dirty="0"/>
                        <a:t>(Evidence)</a:t>
                      </a:r>
                      <a:endParaRPr lang="en-GB" sz="2400" b="1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Analytical Insight (The "So What?")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84383867"/>
                  </a:ext>
                </a:extLst>
              </a:tr>
              <a:tr h="129570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/>
                        <a:t>Theme 1: The 'Green-washing' Paradox</a:t>
                      </a:r>
                      <a:endParaRPr lang="en-GB" sz="20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PR statements vs. Audit reports; Marketing budget vs. R&amp;D budget.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Firms prioritize the </a:t>
                      </a:r>
                      <a:r>
                        <a:rPr lang="en-GB" sz="2000" i="1"/>
                        <a:t>appearance</a:t>
                      </a:r>
                      <a:r>
                        <a:rPr lang="en-GB" sz="2000"/>
                        <a:t> of sustainability over systemic operational change to satisfy short-term shareholders.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0204324"/>
                  </a:ext>
                </a:extLst>
              </a:tr>
              <a:tr h="129570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/>
                        <a:t>Theme 2: Visibility vs. Transparency</a:t>
                      </a:r>
                      <a:endParaRPr lang="en-GB" sz="20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Tier-1 supplier data; Blockchain tracking; Satellite monitoring.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Digital tools provide visibility, but "true transparency" is hindered by a lack of trust between competing suppliers.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74501545"/>
                  </a:ext>
                </a:extLst>
              </a:tr>
              <a:tr h="129570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/>
                        <a:t>Theme 3: Resilience-Sustainability Trade-off</a:t>
                      </a:r>
                      <a:endParaRPr lang="en-GB" sz="20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Local sourcing; Buffer stocks; Carbon footprint of air-freight.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There is a fundamental tension: the most resilient supply chains (high stock) are often the least sustainable.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713895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33084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686EA1-CAAC-5C91-AC8F-0E2420BCFC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995D2F-91B5-1CDB-2FE7-247108D5FA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584773"/>
            <a:ext cx="5573485" cy="50975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/>
              <a:t>1. Discourse Analysis – Power of Language </a:t>
            </a:r>
          </a:p>
          <a:p>
            <a:pPr marL="0" indent="0">
              <a:buNone/>
            </a:pPr>
            <a:r>
              <a:rPr lang="en-GB" sz="2200" b="1" dirty="0"/>
              <a:t>SLR Context: </a:t>
            </a:r>
            <a:r>
              <a:rPr lang="en-GB" sz="2200" dirty="0" err="1"/>
              <a:t>Analyzing</a:t>
            </a:r>
            <a:r>
              <a:rPr lang="en-GB" sz="2200" dirty="0"/>
              <a:t> how certain terms (e.g., "Disruption," "Sustainability") are used to shape corporate reality. How language shapes reality in the boardroom.</a:t>
            </a:r>
          </a:p>
          <a:p>
            <a:pPr marL="0" indent="0">
              <a:buNone/>
            </a:pPr>
            <a:r>
              <a:rPr lang="en-GB" sz="2200" b="1" dirty="0"/>
              <a:t>Hidden Assumptions: </a:t>
            </a:r>
            <a:r>
              <a:rPr lang="en-GB" sz="2200" dirty="0"/>
              <a:t>What is being taken for granted in current business literature?</a:t>
            </a:r>
          </a:p>
          <a:p>
            <a:pPr marL="0" indent="0">
              <a:buNone/>
            </a:pPr>
            <a:r>
              <a:rPr lang="en-GB" sz="2200" b="1" dirty="0"/>
              <a:t>Critical DBA Value: </a:t>
            </a:r>
            <a:r>
              <a:rPr lang="en-GB" sz="2200" dirty="0"/>
              <a:t>Identifying "Management Fads" vs. sustainable theoretical shifts.</a:t>
            </a:r>
          </a:p>
          <a:p>
            <a:pPr marL="0" indent="0">
              <a:buNone/>
            </a:pPr>
            <a:r>
              <a:rPr lang="en-GB" sz="2200" b="1" dirty="0"/>
              <a:t>The Hidden Meaning:</a:t>
            </a:r>
            <a:r>
              <a:rPr lang="en-GB" sz="2200" dirty="0"/>
              <a:t> How language shapes reality.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3C537C-B84A-E681-3A54-D0AC7B90F04D}"/>
              </a:ext>
            </a:extLst>
          </p:cNvPr>
          <p:cNvSpPr txBox="1"/>
          <p:nvPr/>
        </p:nvSpPr>
        <p:spPr>
          <a:xfrm>
            <a:off x="6096001" y="584774"/>
            <a:ext cx="6096000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2. Narrative Synthesis – Telling the Evolution</a:t>
            </a:r>
          </a:p>
          <a:p>
            <a:r>
              <a:rPr lang="en-GB" sz="2000" b="1" dirty="0"/>
              <a:t>Focus:</a:t>
            </a:r>
            <a:r>
              <a:rPr lang="en-GB" sz="2000" dirty="0"/>
              <a:t> The "story" of the research field. </a:t>
            </a:r>
            <a:r>
              <a:rPr lang="en-GB" sz="2000" dirty="0">
                <a:solidFill>
                  <a:srgbClr val="334155"/>
                </a:solidFill>
                <a:latin typeface="Inter"/>
              </a:rPr>
              <a:t>Chronological story-building tracking concept evolution across global shifts (e.g., Post-COVID supply chain resilience).</a:t>
            </a:r>
          </a:p>
          <a:p>
            <a:r>
              <a:rPr lang="en-GB" sz="2000" b="1" dirty="0"/>
              <a:t>Chronological Analysis:</a:t>
            </a:r>
            <a:r>
              <a:rPr lang="en-GB" sz="2000" dirty="0"/>
              <a:t> How have management theories shifted in response to global events (e.g., Post-COVID supply chain resilience)?</a:t>
            </a:r>
          </a:p>
          <a:p>
            <a:r>
              <a:rPr lang="en-GB" sz="2000" b="1" dirty="0"/>
              <a:t>Contradictions:</a:t>
            </a:r>
            <a:r>
              <a:rPr lang="en-GB" sz="2000" dirty="0"/>
              <a:t> Explicitly </a:t>
            </a:r>
            <a:r>
              <a:rPr lang="en-GB" sz="2000" dirty="0" err="1"/>
              <a:t>analyzing</a:t>
            </a:r>
            <a:r>
              <a:rPr lang="en-GB" sz="2000" dirty="0"/>
              <a:t> why Study A and Study B disagree</a:t>
            </a:r>
            <a:r>
              <a:rPr lang="en-GB" sz="2400" dirty="0"/>
              <a:t>.</a:t>
            </a:r>
          </a:p>
          <a:p>
            <a:r>
              <a:rPr lang="en-GB" sz="2000" b="1" dirty="0"/>
              <a:t>Chronological Mapping:</a:t>
            </a:r>
            <a:r>
              <a:rPr lang="en-GB" sz="2000" dirty="0"/>
              <a:t> Tracking how a concept (e.g., "Corporate Social Responsibility") evolved from a PR tactic to a core financial metric.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A0844E-566D-5AA4-6B4C-F382659C08B7}"/>
              </a:ext>
            </a:extLst>
          </p:cNvPr>
          <p:cNvSpPr txBox="1"/>
          <p:nvPr/>
        </p:nvSpPr>
        <p:spPr>
          <a:xfrm>
            <a:off x="62594" y="-1"/>
            <a:ext cx="1212940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/>
              <a:t>Specialized Synthesis/Analysis &amp; Advanced Methods (1)</a:t>
            </a:r>
          </a:p>
        </p:txBody>
      </p:sp>
    </p:spTree>
    <p:extLst>
      <p:ext uri="{BB962C8B-B14F-4D97-AF65-F5344CB8AC3E}">
        <p14:creationId xmlns:p14="http://schemas.microsoft.com/office/powerpoint/2010/main" val="41934675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A76C24-CD49-8D33-8F3D-8272B22134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29889B-2474-594F-372F-183058A8C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84774"/>
            <a:ext cx="12160703" cy="2428437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600" b="1" dirty="0"/>
              <a:t>3. Qualitative Comparative Analysis (QCA) in SLR</a:t>
            </a:r>
          </a:p>
          <a:p>
            <a:r>
              <a:rPr lang="en-GB" sz="2600" b="1" dirty="0"/>
              <a:t>Configurational Logic:</a:t>
            </a:r>
            <a:r>
              <a:rPr lang="en-GB" sz="2600" dirty="0"/>
              <a:t> Looking for "recipes" for success. </a:t>
            </a:r>
            <a:r>
              <a:rPr lang="en-GB" sz="2800">
                <a:solidFill>
                  <a:srgbClr val="334155"/>
                </a:solidFill>
                <a:latin typeface="Inter"/>
              </a:rPr>
              <a:t>Uses Boolean logic to find performance recipes: e.g., (High Digital Adoption + Low Legacy Debt) = High Agility.</a:t>
            </a:r>
          </a:p>
          <a:p>
            <a:r>
              <a:rPr lang="en-GB" sz="2600" b="1"/>
              <a:t>Example</a:t>
            </a:r>
            <a:r>
              <a:rPr lang="en-GB" sz="2600" b="1" dirty="0"/>
              <a:t>:</a:t>
            </a:r>
            <a:r>
              <a:rPr lang="en-GB" sz="2600" dirty="0"/>
              <a:t> (High Tech + Low Debt) OR (Low Tech + High Experience) = Market Success.</a:t>
            </a:r>
          </a:p>
          <a:p>
            <a:r>
              <a:rPr lang="en-GB" sz="2600" b="1" dirty="0"/>
              <a:t>Boolean Analysis:</a:t>
            </a:r>
            <a:r>
              <a:rPr lang="en-GB" sz="2600" dirty="0"/>
              <a:t> Using "AND/OR" logic to synthesize case study findings.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9601EF-7DB3-5356-F2B9-AC03E450F261}"/>
              </a:ext>
            </a:extLst>
          </p:cNvPr>
          <p:cNvSpPr txBox="1"/>
          <p:nvPr/>
        </p:nvSpPr>
        <p:spPr>
          <a:xfrm>
            <a:off x="31297" y="-1"/>
            <a:ext cx="1212940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/>
              <a:t>Specialized Synthesis &amp; Advanced Methods (2)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62007D2-D61A-5B97-D43C-D414F24EC9A3}"/>
              </a:ext>
            </a:extLst>
          </p:cNvPr>
          <p:cNvSpPr txBox="1"/>
          <p:nvPr/>
        </p:nvSpPr>
        <p:spPr>
          <a:xfrm>
            <a:off x="-8165" y="3102429"/>
            <a:ext cx="12208329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/>
              <a:t>4. Meta-Ethnography (Qualitative Synthesis)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Translation: </a:t>
            </a:r>
            <a:r>
              <a:rPr lang="en-GB" sz="2400" dirty="0"/>
              <a:t>Comparing the metaphors and concepts of one paper with another.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Synthesis of Translations: </a:t>
            </a:r>
            <a:r>
              <a:rPr lang="en-GB" sz="2400" dirty="0"/>
              <a:t>Creating a new, overarching metaphor or theory that explains the whole field.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DBA Skill: </a:t>
            </a:r>
            <a:r>
              <a:rPr lang="en-GB" sz="2400" dirty="0"/>
              <a:t>This is where you contribute new theory to your field.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Refutational Synthesis:</a:t>
            </a:r>
            <a:r>
              <a:rPr lang="en-GB" sz="2400" dirty="0"/>
              <a:t> Specifically investigating studies that found </a:t>
            </a:r>
            <a:r>
              <a:rPr lang="en-GB" sz="2400" i="1" dirty="0"/>
              <a:t>opposite</a:t>
            </a:r>
            <a:r>
              <a:rPr lang="en-GB" sz="2400" dirty="0"/>
              <a:t> results to find the moderating variable (e.g., "Company Size").</a:t>
            </a:r>
          </a:p>
        </p:txBody>
      </p:sp>
    </p:spTree>
    <p:extLst>
      <p:ext uri="{BB962C8B-B14F-4D97-AF65-F5344CB8AC3E}">
        <p14:creationId xmlns:p14="http://schemas.microsoft.com/office/powerpoint/2010/main" val="9773653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E8E8D3-E050-F557-4454-E7A6433BB3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716CDE-E524-9FB7-77CE-EAD07AE0D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0"/>
            <a:ext cx="6193972" cy="572588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3500" b="1" dirty="0"/>
              <a:t>Mapping the Gaps </a:t>
            </a:r>
            <a:br>
              <a:rPr lang="en-GB" sz="3000" b="1" dirty="0"/>
            </a:br>
            <a:endParaRPr lang="en-GB" sz="3000" b="1" dirty="0"/>
          </a:p>
          <a:p>
            <a:r>
              <a:rPr lang="en-GB" b="1" dirty="0"/>
              <a:t>Theoretical Gaps:</a:t>
            </a:r>
            <a:r>
              <a:rPr lang="en-GB" dirty="0"/>
              <a:t> Theories that have been overlooked.</a:t>
            </a:r>
          </a:p>
          <a:p>
            <a:r>
              <a:rPr lang="en-GB" b="1" dirty="0"/>
              <a:t>Population Gaps: </a:t>
            </a:r>
            <a:r>
              <a:rPr lang="en-GB" dirty="0"/>
              <a:t>Research missing on a specific group (e.g., Female CEOs in SMEs).</a:t>
            </a:r>
          </a:p>
          <a:p>
            <a:r>
              <a:rPr lang="en-GB" b="1" dirty="0"/>
              <a:t>Methodological Gaps:</a:t>
            </a:r>
            <a:r>
              <a:rPr lang="en-GB" dirty="0"/>
              <a:t> Over-reliance on surveys when case studies are needed. Too much "theory" and not enough "empirical testing”.</a:t>
            </a:r>
          </a:p>
          <a:p>
            <a:r>
              <a:rPr lang="en-GB" b="1" dirty="0"/>
              <a:t>Contextual Gaps:</a:t>
            </a:r>
            <a:r>
              <a:rPr lang="en-GB" dirty="0"/>
              <a:t> Missing research on specific regions or industries (e.g., "UK SMEs").</a:t>
            </a:r>
          </a:p>
          <a:p>
            <a:r>
              <a:rPr lang="en-GB" b="1" dirty="0"/>
              <a:t>Theoretical Gaps: </a:t>
            </a:r>
            <a:r>
              <a:rPr lang="en-GB" dirty="0"/>
              <a:t>Existing theories fail to explain modern data (e.g., traditional economics failing in crypto-markets).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24022B0-BAE7-33C3-5378-F6BA92F844B4}"/>
              </a:ext>
            </a:extLst>
          </p:cNvPr>
          <p:cNvSpPr txBox="1"/>
          <p:nvPr/>
        </p:nvSpPr>
        <p:spPr>
          <a:xfrm>
            <a:off x="7206342" y="0"/>
            <a:ext cx="4985657" cy="39087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Final Review &amp; Synthesis Checklist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Does my analysis answer my research questions?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Have I moved beyond description into critical evaluation?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Is my conceptual model grounded in the evidence I extracted?</a:t>
            </a:r>
          </a:p>
        </p:txBody>
      </p:sp>
    </p:spTree>
    <p:extLst>
      <p:ext uri="{BB962C8B-B14F-4D97-AF65-F5344CB8AC3E}">
        <p14:creationId xmlns:p14="http://schemas.microsoft.com/office/powerpoint/2010/main" val="306571279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872C72-E424-99AA-57E3-40A94E495F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5533A-709A-C120-3DAB-A65489502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"/>
            <a:ext cx="12192000" cy="892629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r>
              <a:rPr lang="en-GB" sz="3600" b="1" dirty="0"/>
              <a:t>Building the Conceptual Framework: Rigor &amp; Transparency (The Audit Trail)</a:t>
            </a:r>
            <a:br>
              <a:rPr lang="en-GB" sz="3600" b="1" dirty="0"/>
            </a:br>
            <a:endParaRPr lang="en-GB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9658C0-0392-0E5D-D173-6793E603525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0" y="1088570"/>
            <a:ext cx="12192000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The Final Product:</a:t>
            </a:r>
            <a:r>
              <a:rPr lang="en-GB" sz="2400" dirty="0"/>
              <a:t> A visual diagram of your synthesis.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Components:</a:t>
            </a:r>
            <a:r>
              <a:rPr lang="en-GB" sz="2400" dirty="0"/>
              <a:t> Themes, variables, and the relationships identified in your SLR.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Contribution:</a:t>
            </a:r>
            <a:r>
              <a:rPr lang="en-GB" sz="2400" dirty="0"/>
              <a:t> This becomes the "Blueprint" for your thesis.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Lead with Themes, Not Authors: </a:t>
            </a:r>
            <a:r>
              <a:rPr lang="en-GB" sz="2400" dirty="0"/>
              <a:t>Do not write "Author A said X." Write "The literature suggests X (Author A, B, C).“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The Audit Trail: </a:t>
            </a:r>
            <a:r>
              <a:rPr lang="en-GB" sz="2400" dirty="0"/>
              <a:t>Documenting every coding decision and why you chose specific codes, so your results are defensible in your viva.</a:t>
            </a:r>
          </a:p>
          <a:p>
            <a:r>
              <a:rPr lang="en-GB" sz="2400" b="1" dirty="0"/>
              <a:t>Replicability:</a:t>
            </a:r>
            <a:r>
              <a:rPr lang="en-GB" sz="2400" dirty="0"/>
              <a:t> If another researcher used your Data Extraction Table, would they reach the same conclusion?</a:t>
            </a:r>
          </a:p>
        </p:txBody>
      </p:sp>
    </p:spTree>
    <p:extLst>
      <p:ext uri="{BB962C8B-B14F-4D97-AF65-F5344CB8AC3E}">
        <p14:creationId xmlns:p14="http://schemas.microsoft.com/office/powerpoint/2010/main" val="6813681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213308-72A9-2606-F531-6959214C7D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6A775-9687-24C0-06E5-461BABD402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718457"/>
          </a:xfrm>
        </p:spPr>
        <p:txBody>
          <a:bodyPr>
            <a:normAutofit/>
          </a:bodyPr>
          <a:lstStyle/>
          <a:p>
            <a:r>
              <a:rPr lang="en-GB" sz="3600" b="1" dirty="0"/>
              <a:t>The DBA Contribution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37B6D-15AF-9520-30F9-76C36155BB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42257"/>
            <a:ext cx="12192000" cy="4953000"/>
          </a:xfrm>
        </p:spPr>
        <p:txBody>
          <a:bodyPr/>
          <a:lstStyle/>
          <a:p>
            <a:r>
              <a:rPr lang="en-GB" b="1" dirty="0"/>
              <a:t>Integrity: </a:t>
            </a:r>
            <a:r>
              <a:rPr lang="en-GB" dirty="0"/>
              <a:t>Maintain a clear chain of evidence from the raw paper to your final theory.</a:t>
            </a:r>
          </a:p>
          <a:p>
            <a:r>
              <a:rPr lang="en-GB" b="1" dirty="0"/>
              <a:t>Novelty: </a:t>
            </a:r>
            <a:r>
              <a:rPr lang="en-GB" dirty="0"/>
              <a:t>Don't just summarize; identify what we don't know.</a:t>
            </a:r>
          </a:p>
          <a:p>
            <a:r>
              <a:rPr lang="en-GB" b="1" dirty="0"/>
              <a:t>Impact: </a:t>
            </a:r>
            <a:r>
              <a:rPr lang="en-GB" dirty="0"/>
              <a:t>How does this analysis help a organisations, business, the society or Managers?</a:t>
            </a:r>
          </a:p>
          <a:p>
            <a:r>
              <a:rPr lang="en-GB" b="1" dirty="0"/>
              <a:t>The Viva:</a:t>
            </a:r>
            <a:r>
              <a:rPr lang="en-GB" dirty="0"/>
              <a:t> You must be able to defend your synthesis as a logical consequence of your extraction.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25355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1B897-E707-3F9F-731A-CB9D9B59E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18457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4000" b="1" dirty="0"/>
              <a:t>Sample Methodology Paragraph (for your proposal)</a:t>
            </a:r>
            <a:br>
              <a:rPr lang="en-GB" sz="40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3ADEBC-1F6B-419B-1EF5-A76AE20049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70857"/>
            <a:ext cx="12192000" cy="4887686"/>
          </a:xfrm>
        </p:spPr>
        <p:txBody>
          <a:bodyPr/>
          <a:lstStyle/>
          <a:p>
            <a:r>
              <a:rPr lang="en-GB" dirty="0"/>
              <a:t>To synthesize the extracted data, this study will employ a Thematic Synthesis approach as outlined by Thomas and Harden (2008). </a:t>
            </a:r>
          </a:p>
          <a:p>
            <a:r>
              <a:rPr lang="en-GB" dirty="0"/>
              <a:t>Initial descriptive coding will be conducted, followed by a second-cycle axial coding process to identify emergent analytical themes. </a:t>
            </a:r>
          </a:p>
          <a:p>
            <a:r>
              <a:rPr lang="en-GB" dirty="0"/>
              <a:t>To ensure methodological rigor, the quality of included studies will be assessed using the CASP checklist, ensuring that the final conceptual framework is grounded in high-validity evidence.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606414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CCC8B2-AEBD-DEB6-0120-3240C531FC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CAD6D-4E06-E18F-CBE4-A5F504531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522514"/>
          </a:xfrm>
        </p:spPr>
        <p:txBody>
          <a:bodyPr>
            <a:noAutofit/>
          </a:bodyPr>
          <a:lstStyle/>
          <a:p>
            <a:r>
              <a:rPr lang="en-GB" sz="3600" b="1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A8075B-EF98-ECD3-B4A0-DAE55DC763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22515"/>
            <a:ext cx="12191999" cy="5236028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3400" dirty="0">
                <a:latin typeface="Aptos" panose="020B0004020202020204" pitchFamily="34" charset="0"/>
              </a:rPr>
              <a:t>1. Gough, D., Oliver, S., &amp; Thomas, J. (2017). </a:t>
            </a:r>
            <a:r>
              <a:rPr lang="en-GB" sz="3400" i="1" dirty="0">
                <a:latin typeface="Aptos" panose="020B0004020202020204" pitchFamily="34" charset="0"/>
              </a:rPr>
              <a:t>An Introduction to Systematic Reviews</a:t>
            </a:r>
            <a:r>
              <a:rPr lang="en-GB" sz="3400" dirty="0">
                <a:latin typeface="Aptos" panose="020B0004020202020204" pitchFamily="34" charset="0"/>
              </a:rPr>
              <a:t> (2nd ed.). Sage.</a:t>
            </a:r>
          </a:p>
          <a:p>
            <a:pPr lvl="1"/>
            <a:r>
              <a:rPr lang="en-GB" sz="3400" dirty="0">
                <a:latin typeface="Aptos" panose="020B0004020202020204" pitchFamily="34" charset="0"/>
              </a:rPr>
              <a:t>Why read it: This is arguably the most comprehensive guide. it covers everything from searching and screening to complex qualitative and quantitative synthesis. It is the "manual" for the SLR process.</a:t>
            </a:r>
          </a:p>
          <a:p>
            <a:pPr marL="0" indent="0">
              <a:buNone/>
            </a:pPr>
            <a:r>
              <a:rPr lang="en-GB" sz="3400" dirty="0">
                <a:latin typeface="Aptos" panose="020B0004020202020204" pitchFamily="34" charset="0"/>
              </a:rPr>
              <a:t>2. Noblit, G. W., &amp; Hare, R. D. (1988). </a:t>
            </a:r>
            <a:r>
              <a:rPr lang="en-GB" sz="3400" i="1" dirty="0">
                <a:latin typeface="Aptos" panose="020B0004020202020204" pitchFamily="34" charset="0"/>
              </a:rPr>
              <a:t>Meta-Ethnography: Synthesizing Qualitative Studies</a:t>
            </a:r>
            <a:r>
              <a:rPr lang="en-GB" sz="3400" dirty="0">
                <a:latin typeface="Aptos" panose="020B0004020202020204" pitchFamily="34" charset="0"/>
              </a:rPr>
              <a:t>. Sage.</a:t>
            </a:r>
          </a:p>
          <a:p>
            <a:pPr lvl="1"/>
            <a:r>
              <a:rPr lang="en-GB" sz="3400" dirty="0">
                <a:latin typeface="Aptos" panose="020B0004020202020204" pitchFamily="34" charset="0"/>
              </a:rPr>
              <a:t>Why read it: The seminal text on how to "translate" findings from one qualitative study to another to build a new theory.</a:t>
            </a:r>
          </a:p>
          <a:p>
            <a:pPr marL="0" indent="0">
              <a:buNone/>
            </a:pPr>
            <a:r>
              <a:rPr lang="en-GB" sz="3400" dirty="0">
                <a:latin typeface="Aptos" panose="020B0004020202020204" pitchFamily="34" charset="0"/>
              </a:rPr>
              <a:t>3. Major, C. H., &amp; Savin-Baden, M. (2010). </a:t>
            </a:r>
            <a:r>
              <a:rPr lang="en-GB" sz="3400" i="1" dirty="0">
                <a:latin typeface="Aptos" panose="020B0004020202020204" pitchFamily="34" charset="0"/>
              </a:rPr>
              <a:t>An Introduction to Qualitative Research Synthesis: Managing the Information Explosion</a:t>
            </a:r>
            <a:r>
              <a:rPr lang="en-GB" sz="3400" dirty="0">
                <a:latin typeface="Aptos" panose="020B0004020202020204" pitchFamily="34" charset="0"/>
              </a:rPr>
              <a:t>. Routledge.</a:t>
            </a:r>
          </a:p>
          <a:p>
            <a:pPr lvl="1"/>
            <a:r>
              <a:rPr lang="en-GB" sz="3400" dirty="0">
                <a:latin typeface="Aptos" panose="020B0004020202020204" pitchFamily="34" charset="0"/>
              </a:rPr>
              <a:t>Why read it: Excellent for DBA students who are overwhelmed by the sheer volume of qualitative data and need a structured way to manage it.</a:t>
            </a:r>
          </a:p>
          <a:p>
            <a:pPr marL="0" indent="0">
              <a:buNone/>
            </a:pPr>
            <a:r>
              <a:rPr lang="en-GB" sz="3400" dirty="0">
                <a:latin typeface="Aptos" panose="020B0004020202020204" pitchFamily="34" charset="0"/>
              </a:rPr>
              <a:t>4. Saldaña, J. (2021). </a:t>
            </a:r>
            <a:r>
              <a:rPr lang="en-GB" sz="3400" i="1" dirty="0">
                <a:latin typeface="Aptos" panose="020B0004020202020204" pitchFamily="34" charset="0"/>
              </a:rPr>
              <a:t>The Coding Manual for Qualitative Researchers</a:t>
            </a:r>
            <a:r>
              <a:rPr lang="en-GB" sz="3400" dirty="0">
                <a:latin typeface="Aptos" panose="020B0004020202020204" pitchFamily="34" charset="0"/>
              </a:rPr>
              <a:t> (4th ed.). Sage.</a:t>
            </a:r>
          </a:p>
          <a:p>
            <a:pPr lvl="1"/>
            <a:r>
              <a:rPr lang="en-GB" sz="3400" dirty="0">
                <a:latin typeface="Aptos" panose="020B0004020202020204" pitchFamily="34" charset="0"/>
              </a:rPr>
              <a:t>Why read it: The definitive guide to coding. It provides dozens of different coding methods (First and Second Cycle) that help you organize your literature review data.</a:t>
            </a:r>
          </a:p>
          <a:p>
            <a:pPr marL="0" indent="0">
              <a:buNone/>
            </a:pPr>
            <a:r>
              <a:rPr lang="en-GB" sz="3400" dirty="0">
                <a:latin typeface="Aptos" panose="020B0004020202020204" pitchFamily="34" charset="0"/>
              </a:rPr>
              <a:t>5. Braun, V., &amp; Clarke, V. (2022). </a:t>
            </a:r>
            <a:r>
              <a:rPr lang="en-GB" sz="3400" i="1" dirty="0">
                <a:latin typeface="Aptos" panose="020B0004020202020204" pitchFamily="34" charset="0"/>
              </a:rPr>
              <a:t>Thematic Analysis: A Practical Guide</a:t>
            </a:r>
            <a:r>
              <a:rPr lang="en-GB" sz="3400" dirty="0">
                <a:latin typeface="Aptos" panose="020B0004020202020204" pitchFamily="34" charset="0"/>
              </a:rPr>
              <a:t>. Sage.</a:t>
            </a:r>
          </a:p>
          <a:p>
            <a:pPr lvl="1"/>
            <a:r>
              <a:rPr lang="en-GB" sz="3400" dirty="0">
                <a:latin typeface="Aptos" panose="020B0004020202020204" pitchFamily="34" charset="0"/>
              </a:rPr>
              <a:t>Why read it: The authors who defined modern Thematic Analysis. This book clarifies the difference between "coding" and "thematizing."</a:t>
            </a:r>
          </a:p>
          <a:p>
            <a:pPr marL="0" indent="0">
              <a:buNone/>
            </a:pPr>
            <a:r>
              <a:rPr lang="en-GB" sz="3400" dirty="0">
                <a:latin typeface="Aptos" panose="020B0004020202020204" pitchFamily="34" charset="0"/>
              </a:rPr>
              <a:t>6. Sutton, R. I., &amp; </a:t>
            </a:r>
            <a:r>
              <a:rPr lang="en-GB" sz="3400" dirty="0" err="1">
                <a:latin typeface="Aptos" panose="020B0004020202020204" pitchFamily="34" charset="0"/>
              </a:rPr>
              <a:t>Staw</a:t>
            </a:r>
            <a:r>
              <a:rPr lang="en-GB" sz="3400" dirty="0">
                <a:latin typeface="Aptos" panose="020B0004020202020204" pitchFamily="34" charset="0"/>
              </a:rPr>
              <a:t>, B. M. (1995). </a:t>
            </a:r>
            <a:r>
              <a:rPr lang="en-GB" sz="3400" i="1" dirty="0">
                <a:latin typeface="Aptos" panose="020B0004020202020204" pitchFamily="34" charset="0"/>
              </a:rPr>
              <a:t>What Theory is Not</a:t>
            </a:r>
            <a:r>
              <a:rPr lang="en-GB" sz="3400" dirty="0">
                <a:latin typeface="Aptos" panose="020B0004020202020204" pitchFamily="34" charset="0"/>
              </a:rPr>
              <a:t>. Administrative Science Quarterly.</a:t>
            </a:r>
          </a:p>
          <a:p>
            <a:pPr lvl="1"/>
            <a:r>
              <a:rPr lang="en-GB" sz="3400" dirty="0">
                <a:latin typeface="Aptos" panose="020B0004020202020204" pitchFamily="34" charset="0"/>
              </a:rPr>
              <a:t>Why read it: While a paper, it is often assigned in DBA programs to help students understand that a literature review isn't just a list of facts, it must have a theoretical soul.</a:t>
            </a:r>
          </a:p>
          <a:p>
            <a:pPr marL="0" indent="0">
              <a:buNone/>
            </a:pPr>
            <a:r>
              <a:rPr lang="en-GB" sz="3400" dirty="0">
                <a:latin typeface="Aptos" panose="020B0004020202020204" pitchFamily="34" charset="0"/>
              </a:rPr>
              <a:t>7. Page, M. J., et al. (2021). The PRISMA 2020 statement: an updated guideline for reporting systematic reviews. </a:t>
            </a:r>
            <a:r>
              <a:rPr lang="en-GB" sz="3400" i="1" dirty="0">
                <a:latin typeface="Aptos" panose="020B0004020202020204" pitchFamily="34" charset="0"/>
              </a:rPr>
              <a:t>BMJ</a:t>
            </a:r>
            <a:r>
              <a:rPr lang="en-GB" sz="3400" dirty="0">
                <a:latin typeface="Aptos" panose="020B0004020202020204" pitchFamily="34" charset="0"/>
              </a:rPr>
              <a:t>, 372.</a:t>
            </a:r>
          </a:p>
          <a:p>
            <a:pPr marL="0" indent="0">
              <a:buNone/>
            </a:pPr>
            <a:r>
              <a:rPr lang="en-GB" sz="3400" i="1" dirty="0">
                <a:latin typeface="Aptos" panose="020B0004020202020204" pitchFamily="34" charset="0"/>
              </a:rPr>
              <a:t>- Use this to justify the transparency and flow of your search and selection process.</a:t>
            </a:r>
            <a:endParaRPr lang="en-GB" sz="3400" dirty="0">
              <a:latin typeface="Aptos" panose="020B0004020202020204" pitchFamily="34" charset="0"/>
            </a:endParaRP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761803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4ED78-EBE9-8FB8-9443-1DF2286F9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15388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Class Activity – 2 hours - Follow-Up Task from last week: The Synthesis Prototype Lab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9F32D8-C336-35E8-1968-03F354E1B6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45028"/>
            <a:ext cx="12192000" cy="5105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Task:</a:t>
            </a:r>
            <a:r>
              <a:rPr lang="en-GB" dirty="0"/>
              <a:t> To transition from </a:t>
            </a:r>
            <a:r>
              <a:rPr lang="en-GB" dirty="0" err="1"/>
              <a:t>analyzing</a:t>
            </a:r>
            <a:r>
              <a:rPr lang="en-GB" dirty="0"/>
              <a:t> others' work to creating a primary data extraction and coding pilot for their own research.</a:t>
            </a:r>
          </a:p>
          <a:p>
            <a:pPr marL="0" indent="0">
              <a:buNone/>
            </a:pPr>
            <a:r>
              <a:rPr lang="en-GB" b="1" dirty="0"/>
              <a:t>Task Requirements:</a:t>
            </a: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Selection:</a:t>
            </a:r>
            <a:r>
              <a:rPr lang="en-GB" dirty="0"/>
              <a:t> Identify 3</a:t>
            </a:r>
            <a:r>
              <a:rPr lang="en-GB" b="1" dirty="0"/>
              <a:t> key papers</a:t>
            </a:r>
            <a:r>
              <a:rPr lang="en-GB" dirty="0"/>
              <a:t> that are central to your specific DBA research topic.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Extraction Table:</a:t>
            </a:r>
            <a:r>
              <a:rPr lang="en-GB" dirty="0"/>
              <a:t> Populate a structured table for these 3 papers, including columns for </a:t>
            </a:r>
            <a:r>
              <a:rPr lang="en-GB" i="1" dirty="0"/>
              <a:t>Theoretical Lens</a:t>
            </a:r>
            <a:r>
              <a:rPr lang="en-GB" dirty="0"/>
              <a:t>, </a:t>
            </a:r>
            <a:r>
              <a:rPr lang="en-GB" i="1" dirty="0"/>
              <a:t>Methodology</a:t>
            </a:r>
            <a:r>
              <a:rPr lang="en-GB" dirty="0"/>
              <a:t>, and </a:t>
            </a:r>
            <a:r>
              <a:rPr lang="en-GB" i="1" dirty="0"/>
              <a:t>Core Argument</a:t>
            </a:r>
            <a:r>
              <a:rPr lang="en-GB" dirty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Thematic Coding:</a:t>
            </a:r>
            <a:r>
              <a:rPr lang="en-GB" dirty="0"/>
              <a:t> Perform a "First-Cycle" coding exercise on the Discussion sections of these 3 papers.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The Mini-Synthesis:</a:t>
            </a:r>
            <a:r>
              <a:rPr lang="en-GB" dirty="0"/>
              <a:t> Write a 300-word Synthesis Narrative that groups these papers by Analytical Theme (e.g., "Theme A: The Virtualization of Trust") rather than by author.</a:t>
            </a:r>
          </a:p>
        </p:txBody>
      </p:sp>
    </p:spTree>
    <p:extLst>
      <p:ext uri="{BB962C8B-B14F-4D97-AF65-F5344CB8AC3E}">
        <p14:creationId xmlns:p14="http://schemas.microsoft.com/office/powerpoint/2010/main" val="34838238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1294</TotalTime>
  <Words>4000</Words>
  <Application>Microsoft Office PowerPoint</Application>
  <PresentationFormat>Widescreen</PresentationFormat>
  <Paragraphs>289</Paragraphs>
  <Slides>28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Aptos</vt:lpstr>
      <vt:lpstr>Arial</vt:lpstr>
      <vt:lpstr>Google Sans</vt:lpstr>
      <vt:lpstr>Google Sans Text</vt:lpstr>
      <vt:lpstr>Inter</vt:lpstr>
      <vt:lpstr>Myriad Pro</vt:lpstr>
      <vt:lpstr>Space Grotesk</vt:lpstr>
      <vt:lpstr>20140311PresentationUWTSDTemplate</vt:lpstr>
      <vt:lpstr>Doctor of Business Administration  Data Analysis – Coding and Thematic Analysis  </vt:lpstr>
      <vt:lpstr> The Systematic Literature Review (SLR) Anatomy Lab (60–90 Mins) </vt:lpstr>
      <vt:lpstr>Learning Outcomes</vt:lpstr>
      <vt:lpstr>PowerPoint Presentation</vt:lpstr>
      <vt:lpstr>PowerPoint Presentation</vt:lpstr>
      <vt:lpstr> The Critical Appraisal Skills Programme (CASP Tool) </vt:lpstr>
      <vt:lpstr> </vt:lpstr>
      <vt:lpstr>PowerPoint Presentation</vt:lpstr>
      <vt:lpstr>PowerPoint Presentation</vt:lpstr>
      <vt:lpstr>From Extraction to Coding</vt:lpstr>
      <vt:lpstr> From Extraction to Synthesis </vt:lpstr>
      <vt:lpstr>PowerPoint Presentation</vt:lpstr>
      <vt:lpstr> Introduction to Systematic Coding </vt:lpstr>
      <vt:lpstr>PowerPoint Presentation</vt:lpstr>
      <vt:lpstr>From Extraction to Coding</vt:lpstr>
      <vt:lpstr>PowerPoint Presentation</vt:lpstr>
      <vt:lpstr> Example: Completed Coding Architecture </vt:lpstr>
      <vt:lpstr>PowerPoint Presentation</vt:lpstr>
      <vt:lpstr>PowerPoint Presentation</vt:lpstr>
      <vt:lpstr> Example: Completed Thematic Synthesis: Thematic analysis goes beyond categories to create a "narrative" of the findings. Below is a Thematic Map summary for a review on "Sustainable Supply Chains." </vt:lpstr>
      <vt:lpstr>PowerPoint Presentation</vt:lpstr>
      <vt:lpstr>PowerPoint Presentation</vt:lpstr>
      <vt:lpstr>PowerPoint Presentation</vt:lpstr>
      <vt:lpstr> Building the Conceptual Framework: Rigor &amp; Transparency (The Audit Trail) </vt:lpstr>
      <vt:lpstr>The DBA Contribution</vt:lpstr>
      <vt:lpstr> Sample Methodology Paragraph (for your proposal) </vt:lpstr>
      <vt:lpstr>Reference List</vt:lpstr>
      <vt:lpstr>Class Activity – 2 hours - Follow-Up Task from last week: The Synthesis Prototype Lab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Eno Maycock</dc:creator>
  <cp:lastModifiedBy>Eno Maycock</cp:lastModifiedBy>
  <cp:revision>2</cp:revision>
  <dcterms:created xsi:type="dcterms:W3CDTF">2026-02-07T20:30:56Z</dcterms:created>
  <dcterms:modified xsi:type="dcterms:W3CDTF">2026-10-06T08:06:52Z</dcterms:modified>
</cp:coreProperties>
</file>