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57"/>
  </p:notesMasterIdLst>
  <p:handoutMasterIdLst>
    <p:handoutMasterId r:id="rId58"/>
  </p:handoutMasterIdLst>
  <p:sldIdLst>
    <p:sldId id="375" r:id="rId2"/>
    <p:sldId id="305" r:id="rId3"/>
    <p:sldId id="299" r:id="rId4"/>
    <p:sldId id="300" r:id="rId5"/>
    <p:sldId id="258" r:id="rId6"/>
    <p:sldId id="259" r:id="rId7"/>
    <p:sldId id="257" r:id="rId8"/>
    <p:sldId id="261" r:id="rId9"/>
    <p:sldId id="262" r:id="rId10"/>
    <p:sldId id="263" r:id="rId11"/>
    <p:sldId id="264" r:id="rId12"/>
    <p:sldId id="301" r:id="rId13"/>
    <p:sldId id="265" r:id="rId14"/>
    <p:sldId id="302" r:id="rId15"/>
    <p:sldId id="304" r:id="rId16"/>
    <p:sldId id="307" r:id="rId17"/>
    <p:sldId id="310" r:id="rId18"/>
    <p:sldId id="311" r:id="rId19"/>
    <p:sldId id="312" r:id="rId20"/>
    <p:sldId id="313" r:id="rId21"/>
    <p:sldId id="266" r:id="rId22"/>
    <p:sldId id="267" r:id="rId23"/>
    <p:sldId id="268" r:id="rId24"/>
    <p:sldId id="269" r:id="rId25"/>
    <p:sldId id="270" r:id="rId26"/>
    <p:sldId id="370" r:id="rId27"/>
    <p:sldId id="371" r:id="rId28"/>
    <p:sldId id="271" r:id="rId29"/>
    <p:sldId id="272" r:id="rId30"/>
    <p:sldId id="273" r:id="rId31"/>
    <p:sldId id="274" r:id="rId32"/>
    <p:sldId id="275" r:id="rId33"/>
    <p:sldId id="276" r:id="rId34"/>
    <p:sldId id="277" r:id="rId35"/>
    <p:sldId id="278" r:id="rId36"/>
    <p:sldId id="279" r:id="rId37"/>
    <p:sldId id="373" r:id="rId38"/>
    <p:sldId id="303" r:id="rId39"/>
    <p:sldId id="283" r:id="rId40"/>
    <p:sldId id="284" r:id="rId41"/>
    <p:sldId id="285" r:id="rId42"/>
    <p:sldId id="286" r:id="rId43"/>
    <p:sldId id="287" r:id="rId44"/>
    <p:sldId id="288" r:id="rId45"/>
    <p:sldId id="289" r:id="rId46"/>
    <p:sldId id="290" r:id="rId47"/>
    <p:sldId id="291" r:id="rId48"/>
    <p:sldId id="292" r:id="rId49"/>
    <p:sldId id="293" r:id="rId50"/>
    <p:sldId id="294" r:id="rId51"/>
    <p:sldId id="295" r:id="rId52"/>
    <p:sldId id="296" r:id="rId53"/>
    <p:sldId id="297" r:id="rId54"/>
    <p:sldId id="298" r:id="rId55"/>
    <p:sldId id="374" r:id="rId5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2787"/>
    <p:restoredTop sz="96441" autoAdjust="0"/>
  </p:normalViewPr>
  <p:slideViewPr>
    <p:cSldViewPr>
      <p:cViewPr varScale="1">
        <p:scale>
          <a:sx n="110" d="100"/>
          <a:sy n="110" d="100"/>
        </p:scale>
        <p:origin x="1242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2208"/>
    </p:cViewPr>
  </p:sorterViewPr>
  <p:notesViewPr>
    <p:cSldViewPr>
      <p:cViewPr varScale="1">
        <p:scale>
          <a:sx n="88" d="100"/>
          <a:sy n="88" d="100"/>
        </p:scale>
        <p:origin x="-3822" y="-12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61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accent2"/>
                </a:solidFill>
              </a:defRPr>
            </a:lvl1pPr>
          </a:lstStyle>
          <a:p>
            <a:r>
              <a:rPr lang="en-GB" altLang="en-US" dirty="0">
                <a:solidFill>
                  <a:schemeClr val="bg2">
                    <a:lumMod val="50000"/>
                  </a:schemeClr>
                </a:solidFill>
              </a:rPr>
              <a:t>Food and Beverage Management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10600"/>
            <a:ext cx="4941168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accent2"/>
                </a:solidFill>
                <a:latin typeface="Arial" charset="0"/>
              </a:defRPr>
            </a:lvl1pPr>
          </a:lstStyle>
          <a:p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© 2016 Cousins et al: </a:t>
            </a:r>
            <a:r>
              <a:rPr lang="en-GB" alt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Food and Beverage Management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4</a:t>
            </a:r>
            <a:r>
              <a:rPr lang="en-GB" altLang="en-US" baseline="30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edition, Goodfellow Publishers</a:t>
            </a:r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085184" y="8676456"/>
            <a:ext cx="1772816" cy="467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096B9AA-3ABD-4774-B49E-25C433D53B65}" type="slidenum">
              <a:rPr lang="en-GB" altLang="en-US"/>
              <a:pPr/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3713332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accent2"/>
                </a:solidFill>
              </a:defRPr>
            </a:lvl1pPr>
          </a:lstStyle>
          <a:p>
            <a:r>
              <a:rPr lang="en-GB" altLang="en-US"/>
              <a:t>Food and Beverage Management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10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534400"/>
            <a:ext cx="3581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accent2"/>
                </a:solidFill>
                <a:latin typeface="Arial" charset="0"/>
              </a:defRPr>
            </a:lvl1pPr>
          </a:lstStyle>
          <a:p>
            <a:r>
              <a:rPr lang="en-GB" altLang="en-US"/>
              <a:t>Cousins et al: </a:t>
            </a:r>
            <a:r>
              <a:rPr lang="en-GB" altLang="en-US" i="1"/>
              <a:t>Food and Beverage Management</a:t>
            </a:r>
            <a:r>
              <a:rPr lang="en-GB" altLang="en-US"/>
              <a:t>, 3</a:t>
            </a:r>
            <a:r>
              <a:rPr lang="en-GB" altLang="en-US" baseline="30000"/>
              <a:t>rd</a:t>
            </a:r>
            <a:r>
              <a:rPr lang="en-GB" altLang="en-US"/>
              <a:t> edition, Goodfellows Publishers © 2011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EE137773-91BD-4777-98D0-DEF7E5184FC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7032137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82073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defTabSz="82073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defTabSz="82073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defTabSz="82073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defTabSz="82073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defTabSz="8207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defTabSz="8207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defTabSz="8207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defTabSz="820738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3CFA2C6-6C54-4455-84E3-C2C08C96DFBC}" type="slidenum">
              <a:rPr lang="en-US" altLang="zh-CN">
                <a:solidFill>
                  <a:srgbClr val="000000"/>
                </a:solidFill>
                <a:latin typeface="Times New Roman" pitchFamily="18" charset="0"/>
              </a:rPr>
              <a:pPr eaLnBrk="1" hangingPunct="1">
                <a:spcBef>
                  <a:spcPct val="0"/>
                </a:spcBef>
              </a:pPr>
              <a:t>1</a:t>
            </a:fld>
            <a:endParaRPr lang="en-US" altLang="zh-CN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88067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8068" name="Rectangle 3"/>
          <p:cNvSpPr>
            <a:spLocks noGrp="1" noChangeArrowheads="1"/>
          </p:cNvSpPr>
          <p:nvPr>
            <p:ph type="body" idx="4294967295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auto"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1"/>
              <a:t>Click to edit Master subtitle style</a:t>
            </a:r>
            <a:endParaRPr lang="en-GB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F6722995-A1D1-48D8-921A-B26B1F208C3D}" type="datetime1">
              <a:rPr lang="en-GB" altLang="en-US"/>
              <a:pPr>
                <a:defRPr/>
              </a:pPr>
              <a:t>23/01/2020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buFont typeface="Arial" pitchFamily="34" charset="0"/>
              <a:buNone/>
              <a:defRPr kumimoji="0">
                <a:solidFill>
                  <a:prstClr val="black"/>
                </a:solidFill>
                <a:latin typeface="Myriad Pro" charset="0"/>
                <a:ea typeface="+mn-ea"/>
              </a:defRPr>
            </a:lvl1pPr>
          </a:lstStyle>
          <a:p>
            <a:pPr>
              <a:defRPr/>
            </a:pPr>
            <a:endParaRPr lang="en-GB" altLang="en-US" sz="18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53C416DB-1514-448A-BE90-DB02A67110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6758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AD137791-29FC-4C2F-9357-BDB63EC07FAF}" type="datetime1">
              <a:rPr lang="en-GB" altLang="en-US"/>
              <a:pPr>
                <a:defRPr/>
              </a:pPr>
              <a:t>23/01/2020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buFont typeface="Arial" pitchFamily="34" charset="0"/>
              <a:buNone/>
              <a:defRPr kumimoji="0">
                <a:solidFill>
                  <a:prstClr val="black"/>
                </a:solidFill>
                <a:latin typeface="Myriad Pro" charset="0"/>
                <a:ea typeface="+mn-ea"/>
              </a:defRPr>
            </a:lvl1pPr>
          </a:lstStyle>
          <a:p>
            <a:pPr>
              <a:defRPr/>
            </a:pPr>
            <a:endParaRPr lang="en-GB" altLang="en-US" sz="18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AFC46270-2EBD-442A-B477-2CCCA9D396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2304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1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4E3F0350-96BD-45BB-8C01-BB727149A184}" type="datetime1">
              <a:rPr lang="en-GB" altLang="en-US"/>
              <a:pPr>
                <a:defRPr/>
              </a:pPr>
              <a:t>23/01/2020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FBCCFEE8-6807-4831-A690-CAFA676018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6479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407DAFAD-64F4-4ED9-808E-D77B42B796F8}" type="datetime1">
              <a:rPr lang="en-GB" altLang="en-US"/>
              <a:pPr>
                <a:defRPr/>
              </a:pPr>
              <a:t>23/01/2020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014584F3-CC67-4968-B153-D0002EDAF06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608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1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1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D8D0F723-1744-4B73-9287-A18BEE67FA3C}" type="datetime1">
              <a:rPr lang="en-GB" altLang="en-US"/>
              <a:pPr>
                <a:defRPr/>
              </a:pPr>
              <a:t>23/01/2020</a:t>
            </a:fld>
            <a:endParaRPr lang="en-GB" alt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5111EED8-5F5C-4888-948E-B566E3F89D0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7712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6EFC03B2-B1A1-4D7A-B4B5-2720CD12EC24}" type="datetime1">
              <a:rPr lang="en-GB" altLang="en-US"/>
              <a:pPr>
                <a:defRPr/>
              </a:pPr>
              <a:t>23/01/2020</a:t>
            </a:fld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27FFF617-0E5D-410B-91E5-C03B0B626E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5513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417C762A-D9C0-48EE-97FE-B375E03B92F2}" type="datetime1">
              <a:rPr lang="en-GB" altLang="en-US"/>
              <a:pPr>
                <a:defRPr/>
              </a:pPr>
              <a:t>23/01/2020</a:t>
            </a:fld>
            <a:endParaRPr lang="en-GB" alt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A586F7BE-3E44-4A94-80C3-C8426045552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3397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1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650D7B35-9CF2-4A43-8C6B-583B05C7D8DB}" type="datetime1">
              <a:rPr lang="en-GB" altLang="en-US"/>
              <a:pPr>
                <a:defRPr/>
              </a:pPr>
              <a:t>23/01/2020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CE2E61CF-9C23-48A8-9E95-F8136B01DAB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9984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1"/>
              <a:t>Click icon to add picture</a:t>
            </a:r>
            <a:endParaRPr lang="en-GB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1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12EBF0EB-2712-4199-851F-7B12DB1835EB}" type="datetime1">
              <a:rPr lang="en-GB" altLang="en-US"/>
              <a:pPr>
                <a:defRPr/>
              </a:pPr>
              <a:t>23/01/2020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A86F4A66-71B8-4D7D-8EF7-1FBE98BEF2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3806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EE5C8766-649A-4108-9598-756E98601807}" type="datetime1">
              <a:rPr lang="en-GB" altLang="en-US"/>
              <a:pPr>
                <a:defRPr/>
              </a:pPr>
              <a:t>23/01/2020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5AAB5B9A-2587-44E5-ADF1-56EFBB9BCC4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4378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noProof="1"/>
              <a:t>Click to edit Master title style</a:t>
            </a:r>
            <a:endParaRPr lang="en-GB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  <a:endParaRPr lang="en-GB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2E1A8162-EDE9-484F-8F22-D8A8F8A6F787}" type="datetime1">
              <a:rPr lang="en-GB" altLang="en-US"/>
              <a:pPr>
                <a:defRPr/>
              </a:pPr>
              <a:t>23/01/2020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buFontTx/>
              <a:buNone/>
              <a:defRPr kumimoji="1"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F0466B7A-4324-402B-B45C-586F240AAA9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60559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buFont typeface="Arial" pitchFamily="34" charset="0"/>
              <a:buNone/>
              <a:defRPr kumimoji="0" sz="1000">
                <a:solidFill>
                  <a:srgbClr val="898989"/>
                </a:solidFill>
                <a:latin typeface="Myriad Pro" charset="0"/>
                <a:ea typeface="+mn-ea"/>
              </a:defRPr>
            </a:lvl1pPr>
          </a:lstStyle>
          <a:p>
            <a:pPr>
              <a:defRPr/>
            </a:pPr>
            <a:fld id="{67817F3A-ED3B-4CEE-B7E0-32AD1B2B2616}" type="datetime1">
              <a:rPr lang="en-GB" altLang="en-US"/>
              <a:pPr>
                <a:defRPr/>
              </a:pPr>
              <a:t>23/01/2020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buFont typeface="Arial" pitchFamily="34" charset="0"/>
              <a:buNone/>
              <a:defRPr kumimoji="0" sz="1200">
                <a:solidFill>
                  <a:srgbClr val="898989"/>
                </a:solidFill>
                <a:latin typeface="Myriad Pro" charset="0"/>
                <a:ea typeface="+mn-ea"/>
              </a:defRPr>
            </a:lvl1pPr>
          </a:lstStyle>
          <a:p>
            <a:pPr>
              <a:defRPr/>
            </a:pPr>
            <a:fld id="{5EFF662C-FDAD-4DE3-B9CD-C71CAEC6E2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2079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9600" y="457200"/>
            <a:ext cx="7772400" cy="1143000"/>
          </a:xfrm>
        </p:spPr>
        <p:txBody>
          <a:bodyPr anchor="b" anchorCtr="1">
            <a:normAutofit/>
          </a:bodyPr>
          <a:lstStyle/>
          <a:p>
            <a:pPr eaLnBrk="1" hangingPunct="1">
              <a:defRPr/>
            </a:pPr>
            <a:r>
              <a:rPr lang="en-GB" altLang="en-US" sz="3200" b="1" ker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MS PGothic" panose="020B0600070205080204" pitchFamily="34" charset="-128"/>
              </a:rPr>
              <a:t>Hospitality Managemment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82588" y="1928813"/>
            <a:ext cx="8564562" cy="3557587"/>
          </a:xfrm>
        </p:spPr>
        <p:txBody>
          <a:bodyPr>
            <a:normAutofit/>
          </a:bodyPr>
          <a:lstStyle/>
          <a:p>
            <a:pPr marL="2286000" indent="-2286000">
              <a:spcBef>
                <a:spcPts val="0"/>
              </a:spcBef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 b="1" dirty="0">
                <a:solidFill>
                  <a:schemeClr val="tx1"/>
                </a:solidFill>
                <a:latin typeface="Arial"/>
                <a:ea typeface="Times New Roman"/>
              </a:rPr>
              <a:t>MODULE CODE:	</a:t>
            </a:r>
            <a:r>
              <a:rPr lang="en-GB" sz="2800" b="1" dirty="0">
                <a:solidFill>
                  <a:schemeClr val="tx1"/>
                </a:solidFill>
                <a:latin typeface="Arial"/>
                <a:ea typeface="Times New Roman"/>
              </a:rPr>
              <a:t>M4X01918</a:t>
            </a:r>
            <a:endParaRPr lang="en-GB" sz="2400" b="1" dirty="0">
              <a:solidFill>
                <a:schemeClr val="tx1"/>
              </a:solidFill>
              <a:latin typeface="Times New Roman"/>
              <a:ea typeface="Times New Roman"/>
            </a:endParaRPr>
          </a:p>
          <a:p>
            <a:pPr marL="1371600" indent="-1371600">
              <a:spcBef>
                <a:spcPts val="0"/>
              </a:spcBef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800" b="1" dirty="0">
                <a:solidFill>
                  <a:schemeClr val="tx1"/>
                </a:solidFill>
                <a:latin typeface="Arial"/>
                <a:ea typeface="Times New Roman"/>
              </a:rPr>
              <a:t>TITLE: FOOD &amp; BEVERAGE OPERATIONS</a:t>
            </a:r>
          </a:p>
          <a:p>
            <a:pPr marL="1371600" indent="-1371600">
              <a:spcBef>
                <a:spcPts val="0"/>
              </a:spcBef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800" b="1" dirty="0">
                <a:solidFill>
                  <a:schemeClr val="tx1"/>
                </a:solidFill>
                <a:latin typeface="Arial"/>
                <a:ea typeface="Times New Roman"/>
              </a:rPr>
              <a:t>LEVEL:4</a:t>
            </a:r>
          </a:p>
          <a:p>
            <a:pPr marL="1371600" indent="-1371600">
              <a:spcBef>
                <a:spcPts val="0"/>
              </a:spcBef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800" b="1" dirty="0">
                <a:solidFill>
                  <a:schemeClr val="tx1"/>
                </a:solidFill>
                <a:latin typeface="Arial"/>
                <a:ea typeface="Times New Roman"/>
              </a:rPr>
              <a:t>CREDITS: 20</a:t>
            </a:r>
            <a:endParaRPr lang="en-GB" sz="2400" b="1" dirty="0">
              <a:solidFill>
                <a:schemeClr val="tx1"/>
              </a:solidFill>
              <a:latin typeface="Times New Roman"/>
              <a:ea typeface="Times New Roman"/>
            </a:endParaRPr>
          </a:p>
        </p:txBody>
      </p:sp>
      <p:sp>
        <p:nvSpPr>
          <p:cNvPr id="4100" name="Line 5"/>
          <p:cNvSpPr>
            <a:spLocks noChangeShapeType="1"/>
          </p:cNvSpPr>
          <p:nvPr/>
        </p:nvSpPr>
        <p:spPr bwMode="auto">
          <a:xfrm>
            <a:off x="4267200" y="1828800"/>
            <a:ext cx="4572000" cy="0"/>
          </a:xfrm>
          <a:prstGeom prst="line">
            <a:avLst/>
          </a:prstGeom>
          <a:noFill/>
          <a:ln w="104775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buFont typeface="Arial" pitchFamily="34" charset="0"/>
              <a:buNone/>
              <a:defRPr/>
            </a:pPr>
            <a:endParaRPr lang="en-GB" sz="1800">
              <a:solidFill>
                <a:prstClr val="black"/>
              </a:solidFill>
              <a:latin typeface="Myriad Pro" charset="0"/>
              <a:ea typeface="PMingLiU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2586900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5E148-A467-4053-A05C-E0F135140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1E40A-AD52-471D-81CF-A704EFA978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Food and beverage operations </a:t>
            </a:r>
          </a:p>
          <a:p>
            <a:r>
              <a:rPr lang="en-GB" sz="2800" dirty="0"/>
              <a:t>Service operations management </a:t>
            </a:r>
          </a:p>
          <a:p>
            <a:r>
              <a:rPr lang="en-GB" sz="2800" dirty="0"/>
              <a:t>The hospitality industry and its products:</a:t>
            </a:r>
          </a:p>
          <a:p>
            <a:pPr lvl="1"/>
            <a:r>
              <a:rPr lang="en-GB" sz="2400" dirty="0"/>
              <a:t>The experience economy</a:t>
            </a:r>
          </a:p>
          <a:p>
            <a:pPr lvl="1"/>
            <a:r>
              <a:rPr lang="en-GB" sz="2400" dirty="0"/>
              <a:t>Sectors and types of food service operations</a:t>
            </a:r>
          </a:p>
          <a:p>
            <a:pPr lvl="1"/>
            <a:r>
              <a:rPr lang="en-GB" sz="2400" dirty="0"/>
              <a:t>Reasons for customer choices</a:t>
            </a:r>
          </a:p>
          <a:p>
            <a:r>
              <a:rPr lang="en-GB" sz="2800" dirty="0"/>
              <a:t>Key influences on the food service industry</a:t>
            </a:r>
          </a:p>
          <a:p>
            <a:r>
              <a:rPr lang="en-GB" sz="2800" dirty="0"/>
              <a:t>The legal framework</a:t>
            </a:r>
          </a:p>
        </p:txBody>
      </p:sp>
    </p:spTree>
    <p:extLst>
      <p:ext uri="{BB962C8B-B14F-4D97-AF65-F5344CB8AC3E}">
        <p14:creationId xmlns:p14="http://schemas.microsoft.com/office/powerpoint/2010/main" val="1264202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Food and beverage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Food and beverage (or food service) operations are concerned with the provision of food and beverages within business</a:t>
            </a:r>
          </a:p>
        </p:txBody>
      </p:sp>
    </p:spTree>
    <p:extLst>
      <p:ext uri="{BB962C8B-B14F-4D97-AF65-F5344CB8AC3E}">
        <p14:creationId xmlns:p14="http://schemas.microsoft.com/office/powerpoint/2010/main" val="3154481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Food and beverage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Management of: </a:t>
            </a:r>
          </a:p>
          <a:p>
            <a:pPr lvl="1"/>
            <a:r>
              <a:rPr lang="en-GB" dirty="0"/>
              <a:t>the </a:t>
            </a:r>
            <a:r>
              <a:rPr lang="en-GB" i="1" dirty="0"/>
              <a:t>service sequence</a:t>
            </a:r>
            <a:r>
              <a:rPr lang="en-GB" dirty="0"/>
              <a:t> (delivery)</a:t>
            </a:r>
          </a:p>
          <a:p>
            <a:pPr lvl="1"/>
            <a:r>
              <a:rPr lang="en-GB" dirty="0"/>
              <a:t>the </a:t>
            </a:r>
            <a:r>
              <a:rPr lang="en-GB" i="1" dirty="0"/>
              <a:t>customer process</a:t>
            </a:r>
            <a:r>
              <a:rPr lang="en-GB" dirty="0"/>
              <a:t> (experience)</a:t>
            </a:r>
          </a:p>
          <a:p>
            <a:pPr lvl="1"/>
            <a:r>
              <a:rPr lang="en-GB" dirty="0"/>
              <a:t>the survival of the business</a:t>
            </a:r>
          </a:p>
          <a:p>
            <a:pPr lvl="1"/>
            <a:endParaRPr lang="en-GB" dirty="0"/>
          </a:p>
          <a:p>
            <a:r>
              <a:rPr lang="en-GB" sz="2800" dirty="0"/>
              <a:t>Requires skills in marketing, customer relations, and operations, staff and financial management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5580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The Food Service Cycle</a:t>
            </a:r>
            <a:endParaRPr lang="en-US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4628" name="Picture 4" descr="C:\Documents and Settings\cousinsj\My Documents\FoodAndBev\FandB Management\FandB 2011\FandB PPT\Figs and Tables 3rd\Figure 1.1 source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107707"/>
            <a:ext cx="7162800" cy="40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2132856"/>
            <a:ext cx="7162800" cy="367240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The Food Service Cycle</a:t>
            </a:r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>
                <a:cs typeface="Times New Roman" charset="0"/>
              </a:rPr>
              <a:t>Framework to analyse and compare different food service operations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800" dirty="0">
              <a:cs typeface="Times New Roman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800" dirty="0">
                <a:cs typeface="Times New Roman" charset="0"/>
              </a:rPr>
              <a:t>Helps to understand how an individual operation works: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Difficulties in one element of the cycle will cause difficulties in the elements that follow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Difficulties experienced in one element of the cycle will have their causes in preceding elements</a:t>
            </a:r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5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5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5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5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5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5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5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5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1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Food and beverages</a:t>
            </a:r>
            <a:r>
              <a:rPr lang="en-GB" altLang="en-US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153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b="1" dirty="0">
                <a:cs typeface="Times New Roman" charset="0"/>
              </a:rPr>
              <a:t>Food: </a:t>
            </a:r>
            <a:r>
              <a:rPr lang="en-GB" altLang="en-US" sz="2800" dirty="0">
                <a:cs typeface="Times New Roman" charset="0"/>
              </a:rPr>
              <a:t>includes a wide range of styles and cuisine types</a:t>
            </a:r>
          </a:p>
          <a:p>
            <a:pPr>
              <a:buFont typeface="Wingdings" pitchFamily="2" charset="2"/>
              <a:buNone/>
            </a:pPr>
            <a:endParaRPr lang="en-GB" altLang="en-US" sz="2800" dirty="0">
              <a:cs typeface="Times New Roman" charset="0"/>
            </a:endParaRPr>
          </a:p>
          <a:p>
            <a:r>
              <a:rPr lang="en-GB" altLang="en-US" sz="2800" b="1" dirty="0">
                <a:cs typeface="Times New Roman" charset="0"/>
              </a:rPr>
              <a:t>Beverages:</a:t>
            </a:r>
            <a:r>
              <a:rPr lang="en-GB" altLang="en-US" sz="2800" dirty="0">
                <a:cs typeface="Times New Roman" charset="0"/>
              </a:rPr>
              <a:t> includes all alcoholic and non-alcoholic drinks, cold and hot</a:t>
            </a: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03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Systems approach</a:t>
            </a:r>
          </a:p>
        </p:txBody>
      </p:sp>
      <p:sp>
        <p:nvSpPr>
          <p:cNvPr id="157699" name="Rectangle 102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>
                <a:solidFill>
                  <a:srgbClr val="000000"/>
                </a:solidFill>
                <a:cs typeface="Times New Roman" charset="0"/>
              </a:rPr>
              <a:t>Two dimensions:</a:t>
            </a:r>
          </a:p>
          <a:p>
            <a:pPr lvl="1"/>
            <a:r>
              <a:rPr lang="en-GB" altLang="en-US" dirty="0">
                <a:solidFill>
                  <a:srgbClr val="000000"/>
                </a:solidFill>
                <a:cs typeface="Times New Roman" charset="0"/>
              </a:rPr>
              <a:t>Systematic approach to the design, planning and control of a food and beverage operation</a:t>
            </a:r>
          </a:p>
          <a:p>
            <a:pPr lvl="1"/>
            <a:endParaRPr lang="en-GB" altLang="en-US" dirty="0">
              <a:solidFill>
                <a:srgbClr val="000000"/>
              </a:solidFill>
              <a:cs typeface="Times New Roman" charset="0"/>
            </a:endParaRPr>
          </a:p>
          <a:p>
            <a:pPr lvl="1"/>
            <a:r>
              <a:rPr lang="en-GB" altLang="en-US" dirty="0">
                <a:solidFill>
                  <a:srgbClr val="000000"/>
                </a:solidFill>
                <a:cs typeface="Times New Roman" charset="0"/>
              </a:rPr>
              <a:t>The management of the operating systems within a food and beverage operation</a:t>
            </a: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Traditional vs systems approaches</a:t>
            </a:r>
            <a:endParaRPr lang="en-US" alt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87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5516" y="2060848"/>
            <a:ext cx="8712967" cy="3807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Management of operations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 dirty="0">
                <a:solidFill>
                  <a:srgbClr val="211D1E"/>
                </a:solidFill>
                <a:cs typeface="Times New Roman" charset="0"/>
              </a:rPr>
              <a:t>The management of:</a:t>
            </a:r>
          </a:p>
          <a:p>
            <a:pPr lvl="1"/>
            <a:r>
              <a:rPr lang="en-US" altLang="en-US" dirty="0">
                <a:solidFill>
                  <a:srgbClr val="211D1E"/>
                </a:solidFill>
                <a:cs typeface="Times New Roman" charset="0"/>
              </a:rPr>
              <a:t>Materials</a:t>
            </a:r>
          </a:p>
          <a:p>
            <a:pPr lvl="1"/>
            <a:r>
              <a:rPr lang="en-US" altLang="en-US" dirty="0">
                <a:solidFill>
                  <a:srgbClr val="211D1E"/>
                </a:solidFill>
                <a:cs typeface="Times New Roman" charset="0"/>
              </a:rPr>
              <a:t>Information</a:t>
            </a:r>
          </a:p>
          <a:p>
            <a:pPr lvl="1"/>
            <a:r>
              <a:rPr lang="en-US" altLang="en-US" dirty="0">
                <a:solidFill>
                  <a:srgbClr val="211D1E"/>
                </a:solidFill>
                <a:cs typeface="Times New Roman" charset="0"/>
              </a:rPr>
              <a:t>People (customers)</a:t>
            </a:r>
            <a:endParaRPr lang="en-US" altLang="en-US" dirty="0">
              <a:cs typeface="Times New Roman" charset="0"/>
            </a:endParaRP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Four systems for food service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US" altLang="en-US" sz="2800" dirty="0">
                <a:solidFill>
                  <a:srgbClr val="211D1E"/>
                </a:solidFill>
                <a:cs typeface="Times New Roman" charset="0"/>
              </a:rPr>
              <a:t>Food production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US" altLang="en-US" sz="2800" dirty="0">
                <a:solidFill>
                  <a:srgbClr val="211D1E"/>
                </a:solidFill>
                <a:cs typeface="Times New Roman" charset="0"/>
              </a:rPr>
              <a:t>Beverage provision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US" altLang="en-US" sz="2800" dirty="0">
                <a:solidFill>
                  <a:srgbClr val="211D1E"/>
                </a:solidFill>
                <a:cs typeface="Times New Roman" charset="0"/>
              </a:rPr>
              <a:t>Delivery or the </a:t>
            </a:r>
            <a:r>
              <a:rPr lang="en-US" altLang="en-US" sz="2800" i="1" dirty="0">
                <a:solidFill>
                  <a:srgbClr val="211D1E"/>
                </a:solidFill>
                <a:cs typeface="Times New Roman" charset="0"/>
              </a:rPr>
              <a:t>service sequence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US" altLang="en-US" sz="2800" dirty="0">
                <a:solidFill>
                  <a:srgbClr val="211D1E"/>
                </a:solidFill>
                <a:cs typeface="Times New Roman" charset="0"/>
              </a:rPr>
              <a:t>Customer management or the </a:t>
            </a:r>
            <a:r>
              <a:rPr lang="en-US" altLang="en-US" sz="2800" i="1" dirty="0">
                <a:solidFill>
                  <a:srgbClr val="211D1E"/>
                </a:solidFill>
                <a:cs typeface="Times New Roman" charset="0"/>
              </a:rPr>
              <a:t>customer process</a:t>
            </a:r>
            <a:endParaRPr lang="en-US" altLang="en-US" sz="2800" i="1" dirty="0">
              <a:cs typeface="Times New Roman" charset="0"/>
            </a:endParaRPr>
          </a:p>
          <a:p>
            <a:pPr marL="609600" indent="-609600" algn="just"/>
            <a:endParaRPr lang="en-GB" altLang="en-US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0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0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1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Food and beverage operation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225" y="2611327"/>
            <a:ext cx="6959550" cy="1635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4478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5" name="Text Box 3"/>
          <p:cNvSpPr txBox="1">
            <a:spLocks noChangeArrowheads="1"/>
          </p:cNvSpPr>
          <p:nvPr/>
        </p:nvSpPr>
        <p:spPr bwMode="auto">
          <a:xfrm>
            <a:off x="152400" y="2286000"/>
            <a:ext cx="2362200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r>
              <a:rPr lang="en-GB" altLang="en-US" dirty="0">
                <a:latin typeface="+mn-lt"/>
              </a:rPr>
              <a:t>Interrelationship of the four systems of a food service operation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88640"/>
            <a:ext cx="6194498" cy="6272819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service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9128" y="1939845"/>
            <a:ext cx="7085696" cy="4513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24367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Hospitality industry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Provides food, drink and accommodation </a:t>
            </a:r>
          </a:p>
          <a:p>
            <a:r>
              <a:rPr lang="en-GB" sz="2800" dirty="0"/>
              <a:t>‘Hospitality’ encompasses all aspects of the hotel and catering (or food service) industries</a:t>
            </a:r>
          </a:p>
          <a:p>
            <a:r>
              <a:rPr lang="en-GB" sz="2800" dirty="0"/>
              <a:t>‘Hospitality’ refers to the creation of experiences: which is what people working in hospitality do</a:t>
            </a:r>
          </a:p>
        </p:txBody>
      </p:sp>
    </p:spTree>
    <p:extLst>
      <p:ext uri="{BB962C8B-B14F-4D97-AF65-F5344CB8AC3E}">
        <p14:creationId xmlns:p14="http://schemas.microsoft.com/office/powerpoint/2010/main" val="1582212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8E9EC-99C3-4000-8BED-185D7191B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experience economy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721AC-8737-4ECB-B29B-64B60F5062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Customers</a:t>
            </a:r>
          </a:p>
          <a:p>
            <a:pPr lvl="1"/>
            <a:r>
              <a:rPr lang="en-GB" dirty="0"/>
              <a:t>do not buy service delivery, they buy experiences</a:t>
            </a:r>
          </a:p>
          <a:p>
            <a:pPr lvl="1"/>
            <a:r>
              <a:rPr lang="en-GB" dirty="0"/>
              <a:t>do not buy service quality, they buy memories</a:t>
            </a:r>
          </a:p>
          <a:p>
            <a:pPr lvl="1"/>
            <a:r>
              <a:rPr lang="en-GB" dirty="0"/>
              <a:t>do not buy food and drink, they buy meal experiences</a:t>
            </a:r>
          </a:p>
          <a:p>
            <a:endParaRPr lang="en-GB" sz="1200" dirty="0"/>
          </a:p>
          <a:p>
            <a:pPr marL="0" indent="0">
              <a:buNone/>
            </a:pPr>
            <a:r>
              <a:rPr lang="en-GB" sz="1200" dirty="0"/>
              <a:t>Pine and Gilmour (1999) and </a:t>
            </a:r>
            <a:r>
              <a:rPr lang="en-GB" sz="1200" dirty="0" err="1"/>
              <a:t>Hemmington</a:t>
            </a:r>
            <a:r>
              <a:rPr lang="en-GB" sz="1200" dirty="0"/>
              <a:t> (2007)  </a:t>
            </a:r>
          </a:p>
        </p:txBody>
      </p:sp>
    </p:spTree>
    <p:extLst>
      <p:ext uri="{BB962C8B-B14F-4D97-AF65-F5344CB8AC3E}">
        <p14:creationId xmlns:p14="http://schemas.microsoft.com/office/powerpoint/2010/main" val="26547347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F12C3-871B-449D-ADEE-D0D4A7B8C8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comparison of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3221C94F-8923-4919-9C13-2EDB503274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836" y="2420888"/>
            <a:ext cx="7524328" cy="2214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2707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6ECC1-2113-437E-BDB6-9F720A756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four realms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BB209CB0-8E08-42AF-84CE-CCAB14ABA8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5997" y="2132856"/>
            <a:ext cx="6292005" cy="4106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3486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095E5-4CB5-42C5-8924-4DC4DD4BA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realms in food and beverage </a:t>
            </a: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0BB21C7C-C6A0-4635-B544-FC981A0C37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328366"/>
            <a:ext cx="8229600" cy="2460030"/>
          </a:xfrm>
        </p:spPr>
      </p:pic>
    </p:spTree>
    <p:extLst>
      <p:ext uri="{BB962C8B-B14F-4D97-AF65-F5344CB8AC3E}">
        <p14:creationId xmlns:p14="http://schemas.microsoft.com/office/powerpoint/2010/main" val="5154060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8DA3A-EEB2-4F01-B614-DF5997769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Five perspectives of hospitality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1D084-3588-45E8-A5E6-3294ED810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Host/guest relationship - </a:t>
            </a:r>
            <a:r>
              <a:rPr lang="en-GB" sz="2400" dirty="0"/>
              <a:t>need to take responsibility</a:t>
            </a:r>
          </a:p>
          <a:p>
            <a:r>
              <a:rPr lang="en-GB" sz="2800" dirty="0"/>
              <a:t>Generosity - </a:t>
            </a:r>
            <a:r>
              <a:rPr lang="en-GB" sz="2400" dirty="0"/>
              <a:t>e.g. reducing the number of extras to be paid for </a:t>
            </a:r>
          </a:p>
          <a:p>
            <a:r>
              <a:rPr lang="en-GB" sz="2800" dirty="0"/>
              <a:t>Theatre and performance - </a:t>
            </a:r>
            <a:r>
              <a:rPr lang="en-GB" sz="2400" dirty="0"/>
              <a:t>provide experiences that are personal, memorable and add value to customers’ lives</a:t>
            </a:r>
          </a:p>
          <a:p>
            <a:r>
              <a:rPr lang="en-GB" sz="2800" dirty="0"/>
              <a:t>Creating lots of little surprises - </a:t>
            </a:r>
            <a:r>
              <a:rPr lang="en-GB" sz="2400" dirty="0"/>
              <a:t>include additional items the customer is not expecting </a:t>
            </a:r>
          </a:p>
          <a:p>
            <a:r>
              <a:rPr lang="en-GB" sz="2800" dirty="0"/>
              <a:t>Safety and security - </a:t>
            </a:r>
            <a:r>
              <a:rPr lang="en-GB" sz="2400" dirty="0"/>
              <a:t>showing genuine concern </a:t>
            </a:r>
          </a:p>
          <a:p>
            <a:endParaRPr lang="en-GB" sz="900" dirty="0"/>
          </a:p>
          <a:p>
            <a:pPr marL="0" indent="0">
              <a:buNone/>
            </a:pPr>
            <a:r>
              <a:rPr lang="en-GB" sz="1200" dirty="0" err="1"/>
              <a:t>Hemmington</a:t>
            </a:r>
            <a:r>
              <a:rPr lang="en-GB" sz="1200" dirty="0"/>
              <a:t> (2007) </a:t>
            </a:r>
          </a:p>
        </p:txBody>
      </p:sp>
    </p:spTree>
    <p:extLst>
      <p:ext uri="{BB962C8B-B14F-4D97-AF65-F5344CB8AC3E}">
        <p14:creationId xmlns:p14="http://schemas.microsoft.com/office/powerpoint/2010/main" val="743202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Dimensions of the hospitality product</a:t>
            </a:r>
            <a:endParaRPr lang="en-US" altLang="en-US" dirty="0"/>
          </a:p>
        </p:txBody>
      </p:sp>
      <p:sp>
        <p:nvSpPr>
          <p:cNvPr id="1628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71500" indent="-571500">
              <a:buFontTx/>
              <a:buAutoNum type="arabicPeriod"/>
            </a:pPr>
            <a:r>
              <a:rPr lang="en-GB" altLang="en-US" sz="2800" dirty="0"/>
              <a:t>Intangibility</a:t>
            </a:r>
          </a:p>
          <a:p>
            <a:pPr marL="571500" indent="-571500">
              <a:buFontTx/>
              <a:buAutoNum type="arabicPeriod"/>
            </a:pPr>
            <a:r>
              <a:rPr lang="en-GB" altLang="en-US" sz="2800" dirty="0"/>
              <a:t>Perishability</a:t>
            </a:r>
          </a:p>
          <a:p>
            <a:pPr marL="571500" indent="-571500">
              <a:buFontTx/>
              <a:buAutoNum type="arabicPeriod"/>
            </a:pPr>
            <a:r>
              <a:rPr lang="en-GB" altLang="en-US" sz="2800" dirty="0"/>
              <a:t>Variability of output</a:t>
            </a:r>
          </a:p>
          <a:p>
            <a:pPr marL="571500" indent="-571500">
              <a:buFontTx/>
              <a:buAutoNum type="arabicPeriod"/>
            </a:pPr>
            <a:r>
              <a:rPr lang="en-GB" altLang="en-US" sz="2800" dirty="0"/>
              <a:t>Inseparability</a:t>
            </a:r>
          </a:p>
          <a:p>
            <a:pPr marL="571500" indent="-571500">
              <a:buFontTx/>
              <a:buAutoNum type="arabicPeriod"/>
            </a:pPr>
            <a:r>
              <a:rPr lang="en-GB" altLang="en-US" sz="2800" dirty="0"/>
              <a:t>Simultaneous production and consumption</a:t>
            </a:r>
          </a:p>
          <a:p>
            <a:pPr marL="571500" indent="-571500">
              <a:buFontTx/>
              <a:buAutoNum type="arabicPeriod"/>
            </a:pPr>
            <a:r>
              <a:rPr lang="en-GB" altLang="en-US" sz="2800" dirty="0"/>
              <a:t>Ease of duplication</a:t>
            </a:r>
          </a:p>
          <a:p>
            <a:pPr marL="571500" indent="-571500">
              <a:buFontTx/>
              <a:buAutoNum type="arabicPeriod"/>
            </a:pPr>
            <a:r>
              <a:rPr lang="en-GB" altLang="en-US" sz="2800" dirty="0"/>
              <a:t>Demand variation</a:t>
            </a:r>
          </a:p>
          <a:p>
            <a:pPr marL="571500" indent="-571500">
              <a:buFontTx/>
              <a:buAutoNum type="arabicPeriod"/>
            </a:pPr>
            <a:r>
              <a:rPr lang="en-GB" altLang="en-US" sz="2800" dirty="0"/>
              <a:t>Difficulty of comparison</a:t>
            </a:r>
            <a:endParaRPr lang="en-US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2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2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2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2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2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2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2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2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2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2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2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2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819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altLang="en-US" dirty="0"/>
              <a:t>Sectors of the industry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Hotels and other tourist accommodation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Restaurants, p</a:t>
            </a:r>
            <a:r>
              <a:rPr lang="en-GB" altLang="en-US" sz="2400" dirty="0">
                <a:cs typeface="Times New Roman" charset="0"/>
              </a:rPr>
              <a:t>opular catering, fast food, takeaway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Retail stores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Events/banqueting/conferencing/exhibitions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Leisure attractions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Motorway service stations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Industrial catering (business and industry)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Welfare catering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Licensed trade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Transport catering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Event catering (off-premises catering)</a:t>
            </a:r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cs typeface="Times New Roman" charset="0"/>
              </a:rPr>
              <a:t>Variables in food service sectors</a:t>
            </a:r>
            <a:r>
              <a:rPr lang="en-GB" altLang="en-US" dirty="0"/>
              <a:t> </a:t>
            </a:r>
          </a:p>
        </p:txBody>
      </p:sp>
      <p:sp>
        <p:nvSpPr>
          <p:cNvPr id="164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Historical background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Reasons for customer demand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Size of sector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Policies: financial, marketing, catering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Interpretation of demand/catering concept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Technological development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Influences / State of sector development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Primary/secondary activity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Types of outlets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Profit orientation/cost provision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Public/private ownership</a:t>
            </a:r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4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4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4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4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4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4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4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4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4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4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4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4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4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4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4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48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4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48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48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48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48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48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867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altLang="en-US" dirty="0"/>
              <a:t>Profit and cost markets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Profit market </a:t>
            </a:r>
            <a:r>
              <a:rPr lang="en-GB" altLang="en-US" sz="2400" dirty="0"/>
              <a:t>- includes hotels, commercial restaurants, pubs, fast food and leisure outlets</a:t>
            </a:r>
          </a:p>
          <a:p>
            <a:pPr marL="0" indent="0">
              <a:buNone/>
            </a:pPr>
            <a:endParaRPr lang="en-GB" altLang="en-US" sz="2800" dirty="0"/>
          </a:p>
          <a:p>
            <a:r>
              <a:rPr lang="en-GB" altLang="en-US" sz="2800" dirty="0"/>
              <a:t>Cost market </a:t>
            </a:r>
            <a:r>
              <a:rPr lang="en-GB" altLang="en-US" sz="2400" dirty="0"/>
              <a:t>- includes catering in business and industry, education, healthcare and the armed forces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Summary of food service sectors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399" y="1988840"/>
            <a:ext cx="8441202" cy="3813207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Food and restaurant styles</a:t>
            </a:r>
            <a:endParaRPr lang="en-US" altLang="en-US" dirty="0"/>
          </a:p>
        </p:txBody>
      </p:sp>
      <p:sp>
        <p:nvSpPr>
          <p:cNvPr id="1628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Bistro</a:t>
            </a:r>
            <a:endParaRPr lang="en-GB" altLang="en-US" sz="2400" i="1" dirty="0"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fr-FR" altLang="en-US" sz="2400" dirty="0">
                <a:cs typeface="Times New Roman" pitchFamily="18" charset="0"/>
              </a:rPr>
              <a:t>Brasserie</a:t>
            </a:r>
            <a:endParaRPr lang="en-GB" altLang="en-US" sz="2400" dirty="0"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 err="1">
                <a:cs typeface="Times New Roman" pitchFamily="18" charset="0"/>
              </a:rPr>
              <a:t>Caféteria</a:t>
            </a:r>
            <a:endParaRPr lang="en-GB" altLang="en-US" sz="2400" dirty="0"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Fine dining</a:t>
            </a:r>
            <a:endParaRPr lang="en-GB" altLang="en-US" sz="2400" i="1" dirty="0"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Coffee shop / café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Country house hotel cooking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Farmhouse cooking</a:t>
            </a:r>
            <a:endParaRPr lang="en-GB" altLang="en-US" sz="2400" i="1" dirty="0"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First class restaurant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Fusion / Eclectic Cuisine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Health food and vegetarian restaurants</a:t>
            </a:r>
          </a:p>
          <a:p>
            <a:pPr>
              <a:lnSpc>
                <a:spcPct val="90000"/>
              </a:lnSpc>
            </a:pPr>
            <a:r>
              <a:rPr lang="fr-FR" altLang="en-US" sz="2400" dirty="0">
                <a:cs typeface="Times New Roman" pitchFamily="18" charset="0"/>
              </a:rPr>
              <a:t>International destination restaurant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International cuisine</a:t>
            </a:r>
          </a:p>
          <a:p>
            <a:pPr>
              <a:lnSpc>
                <a:spcPct val="90000"/>
              </a:lnSpc>
            </a:pPr>
            <a:endParaRPr lang="en-GB" altLang="en-US" sz="24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85622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Food and restaurant styles (cont’d)</a:t>
            </a:r>
            <a:endParaRPr lang="en-GB" altLang="en-US" sz="1100" dirty="0"/>
          </a:p>
        </p:txBody>
      </p:sp>
      <p:sp>
        <p:nvSpPr>
          <p:cNvPr id="163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Molecular gastronomy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New wave</a:t>
            </a:r>
            <a:r>
              <a:rPr lang="fr-FR" altLang="en-US" sz="2400" dirty="0">
                <a:cs typeface="Times New Roman" pitchFamily="18" charset="0"/>
              </a:rPr>
              <a:t> brasserie</a:t>
            </a:r>
            <a:r>
              <a:rPr lang="en-GB" altLang="en-US" sz="2400" dirty="0">
                <a:cs typeface="Times New Roman" pitchFamily="18" charset="0"/>
              </a:rPr>
              <a:t> (</a:t>
            </a:r>
            <a:r>
              <a:rPr lang="en-GB" altLang="en-US" sz="2400" dirty="0" err="1">
                <a:cs typeface="Times New Roman" pitchFamily="18" charset="0"/>
              </a:rPr>
              <a:t>Gastrodome</a:t>
            </a:r>
            <a:r>
              <a:rPr lang="en-GB" altLang="en-US" sz="2400" dirty="0">
                <a:cs typeface="Times New Roman" pitchFamily="18" charset="0"/>
              </a:rPr>
              <a:t>)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New/modern British/French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Pop ups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Popular catering and fast-food outlets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Public houses / gastro pubs 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Restaurant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Street food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Take away and fast food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Themed restaurant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Wine bars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0940315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Types of market</a:t>
            </a:r>
          </a:p>
        </p:txBody>
      </p:sp>
      <p:sp>
        <p:nvSpPr>
          <p:cNvPr id="1679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>
                <a:cs typeface="Times New Roman" charset="0"/>
              </a:rPr>
              <a:t>General market</a:t>
            </a:r>
          </a:p>
          <a:p>
            <a:pPr lvl="1"/>
            <a:r>
              <a:rPr lang="en-GB" altLang="en-US" dirty="0">
                <a:cs typeface="Times New Roman" charset="0"/>
              </a:rPr>
              <a:t>Non-captive: </a:t>
            </a:r>
            <a:r>
              <a:rPr lang="en-GB" altLang="en-US" sz="2400" dirty="0">
                <a:cs typeface="Times New Roman" charset="0"/>
              </a:rPr>
              <a:t>customers have a full choice</a:t>
            </a:r>
          </a:p>
          <a:p>
            <a:pPr marL="457200" lvl="1" indent="0">
              <a:buNone/>
            </a:pPr>
            <a:endParaRPr lang="en-GB" altLang="en-US" dirty="0">
              <a:cs typeface="Times New Roman" charset="0"/>
            </a:endParaRPr>
          </a:p>
          <a:p>
            <a:r>
              <a:rPr lang="en-GB" altLang="en-US" sz="2800" dirty="0">
                <a:cs typeface="Times New Roman" charset="0"/>
              </a:rPr>
              <a:t>Restricted market</a:t>
            </a:r>
          </a:p>
          <a:p>
            <a:pPr lvl="1"/>
            <a:r>
              <a:rPr lang="en-GB" altLang="en-US" dirty="0">
                <a:cs typeface="Times New Roman" charset="0"/>
              </a:rPr>
              <a:t>Captive: </a:t>
            </a:r>
            <a:r>
              <a:rPr lang="en-GB" altLang="en-US" sz="2400" dirty="0">
                <a:cs typeface="Times New Roman" charset="0"/>
              </a:rPr>
              <a:t>customers have no choice</a:t>
            </a:r>
          </a:p>
          <a:p>
            <a:pPr lvl="1"/>
            <a:r>
              <a:rPr lang="en-GB" altLang="en-US" dirty="0">
                <a:cs typeface="Times New Roman" charset="0"/>
              </a:rPr>
              <a:t>Semi-captive: </a:t>
            </a:r>
            <a:r>
              <a:rPr lang="en-GB" altLang="en-US" sz="2400" dirty="0">
                <a:cs typeface="Times New Roman" charset="0"/>
              </a:rPr>
              <a:t>customers have a choice before choosing but then have little choice of food and drink other than that on offer</a:t>
            </a:r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7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7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7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7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7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7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7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7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7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7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7939" grpId="0" build="p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cs typeface="Times New Roman" charset="0"/>
              </a:rPr>
              <a:t>Customer is central</a:t>
            </a:r>
          </a:p>
        </p:txBody>
      </p:sp>
      <p:sp>
        <p:nvSpPr>
          <p:cNvPr id="168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T</a:t>
            </a:r>
            <a:r>
              <a:rPr lang="en-GB" altLang="en-US" sz="2800" dirty="0">
                <a:cs typeface="Times New Roman" charset="0"/>
              </a:rPr>
              <a:t>o the process and an active participant within it</a:t>
            </a:r>
          </a:p>
          <a:p>
            <a:endParaRPr lang="en-GB" altLang="en-US" sz="2800" dirty="0">
              <a:cs typeface="Times New Roman" charset="0"/>
            </a:endParaRPr>
          </a:p>
          <a:p>
            <a:r>
              <a:rPr lang="en-GB" altLang="en-US" sz="2800" dirty="0">
                <a:cs typeface="Times New Roman" charset="0"/>
              </a:rPr>
              <a:t>Understanding the customer is critical to the success of food service operations</a:t>
            </a:r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8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8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8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8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8963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Different food service operations</a:t>
            </a:r>
          </a:p>
        </p:txBody>
      </p:sp>
      <p:sp>
        <p:nvSpPr>
          <p:cNvPr id="1699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>
                <a:cs typeface="Times New Roman" charset="0"/>
              </a:rPr>
              <a:t>Designed for the: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Needs people have at the time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Rather than for the type of people they are</a:t>
            </a:r>
          </a:p>
          <a:p>
            <a:r>
              <a:rPr lang="en-GB" altLang="en-US" sz="2800" dirty="0">
                <a:cs typeface="Times New Roman" charset="0"/>
              </a:rPr>
              <a:t>The same customer can be: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A business customer during the week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A member of a family at the weekend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Wanting a quick lunch or snack while travelling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Organising a special event</a:t>
            </a:r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9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9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9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9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9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9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9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9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9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9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9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9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9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9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99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99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9987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cs typeface="Times New Roman" charset="0"/>
              </a:rPr>
              <a:t>Main aim</a:t>
            </a:r>
          </a:p>
        </p:txBody>
      </p:sp>
      <p:sp>
        <p:nvSpPr>
          <p:cNvPr id="1710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>
                <a:cs typeface="Times New Roman" charset="0"/>
              </a:rPr>
              <a:t>To achieve customer satisfaction</a:t>
            </a:r>
          </a:p>
          <a:p>
            <a:pPr>
              <a:lnSpc>
                <a:spcPct val="90000"/>
              </a:lnSpc>
            </a:pPr>
            <a:r>
              <a:rPr lang="en-GB" altLang="en-US" sz="2800" dirty="0">
                <a:cs typeface="Times New Roman" charset="0"/>
              </a:rPr>
              <a:t>By meeting the customers’ needs: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Physiological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Economic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Social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Psychological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Convenience</a:t>
            </a:r>
          </a:p>
          <a:p>
            <a:pPr>
              <a:lnSpc>
                <a:spcPct val="90000"/>
              </a:lnSpc>
            </a:pPr>
            <a:r>
              <a:rPr lang="en-GB" altLang="en-US" sz="2800" dirty="0">
                <a:cs typeface="Times New Roman" charset="0"/>
              </a:rPr>
              <a:t>Customers may want to satisfy some or all of these needs</a:t>
            </a: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1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1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1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1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1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1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1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1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1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1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1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1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011" grpId="0" build="p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cs typeface="Times New Roman" charset="0"/>
              </a:rPr>
              <a:t>Reasons for a customer’s choice</a:t>
            </a:r>
          </a:p>
        </p:txBody>
      </p:sp>
      <p:sp>
        <p:nvSpPr>
          <p:cNvPr id="1720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>
                <a:cs typeface="Times New Roman" charset="0"/>
              </a:rPr>
              <a:t>Often determine the customer’s satisfaction or dissatisfaction</a:t>
            </a:r>
          </a:p>
          <a:p>
            <a:pPr>
              <a:lnSpc>
                <a:spcPct val="90000"/>
              </a:lnSpc>
            </a:pPr>
            <a:endParaRPr lang="en-GB" altLang="en-US" sz="2800" dirty="0">
              <a:cs typeface="Times New Roman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800" dirty="0">
                <a:cs typeface="Times New Roman" charset="0"/>
              </a:rPr>
              <a:t>Dissatisfaction can come from: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Aspects of the food and beverage operation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Aspects beyond the operation’s control</a:t>
            </a:r>
          </a:p>
          <a:p>
            <a:pPr>
              <a:lnSpc>
                <a:spcPct val="90000"/>
              </a:lnSpc>
            </a:pPr>
            <a:r>
              <a:rPr lang="en-GB" altLang="en-US" sz="2800" dirty="0">
                <a:cs typeface="Times New Roman" charset="0"/>
              </a:rPr>
              <a:t>Either way the operation has to deal with it</a:t>
            </a: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2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2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2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2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2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2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2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2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2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2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035" grpId="0" build="p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Potential dissatisfactions</a:t>
            </a:r>
            <a:endParaRPr lang="en-US" altLang="en-US"/>
          </a:p>
        </p:txBody>
      </p:sp>
      <p:sp>
        <p:nvSpPr>
          <p:cNvPr id="1730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Controllable by the establishment</a:t>
            </a:r>
            <a:br>
              <a:rPr lang="en-GB" altLang="en-US" sz="2400" dirty="0"/>
            </a:br>
            <a:r>
              <a:rPr lang="en-GB" altLang="en-US" sz="2400" dirty="0"/>
              <a:t>e.g. scruffy, unhelpful staff, cramped conditions</a:t>
            </a:r>
            <a:br>
              <a:rPr lang="en-GB" altLang="en-US" sz="2400" dirty="0"/>
            </a:br>
            <a:endParaRPr lang="en-GB" altLang="en-US" sz="2400" dirty="0"/>
          </a:p>
          <a:p>
            <a:r>
              <a:rPr lang="en-GB" altLang="en-US" sz="2800" dirty="0"/>
              <a:t>Uncontrollable</a:t>
            </a:r>
            <a:br>
              <a:rPr lang="en-GB" altLang="en-US" sz="2400" dirty="0"/>
            </a:br>
            <a:r>
              <a:rPr lang="en-GB" altLang="en-US" sz="2400" dirty="0"/>
              <a:t>e.g. behaviour of other customers, the weather,</a:t>
            </a:r>
            <a:br>
              <a:rPr lang="en-GB" altLang="en-US" sz="2400" dirty="0"/>
            </a:br>
            <a:r>
              <a:rPr lang="en-GB" altLang="en-US" sz="2400" dirty="0"/>
              <a:t>transport problems</a:t>
            </a:r>
            <a:endParaRPr lang="en-US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3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3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3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3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059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cs typeface="Times New Roman" charset="0"/>
              </a:rPr>
              <a:t>Product augmentation</a:t>
            </a:r>
          </a:p>
        </p:txBody>
      </p:sp>
      <p:sp>
        <p:nvSpPr>
          <p:cNvPr id="1740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b="1" dirty="0">
                <a:cs typeface="Times New Roman" charset="0"/>
              </a:rPr>
              <a:t>Core</a:t>
            </a:r>
            <a:r>
              <a:rPr lang="en-GB" altLang="en-US" sz="2800" dirty="0">
                <a:cs typeface="Times New Roman" charset="0"/>
              </a:rPr>
              <a:t> of the product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The food and drink provision</a:t>
            </a:r>
          </a:p>
          <a:p>
            <a:r>
              <a:rPr lang="en-GB" altLang="en-US" sz="2800" b="1" dirty="0">
                <a:cs typeface="Times New Roman" charset="0"/>
              </a:rPr>
              <a:t>Tangible</a:t>
            </a:r>
            <a:r>
              <a:rPr lang="en-GB" altLang="en-US" sz="2800" dirty="0">
                <a:cs typeface="Times New Roman" charset="0"/>
              </a:rPr>
              <a:t> elements of the product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The methods of delivery</a:t>
            </a:r>
          </a:p>
          <a:p>
            <a:r>
              <a:rPr lang="en-GB" altLang="en-US" sz="2800" b="1" dirty="0">
                <a:cs typeface="Times New Roman" charset="0"/>
              </a:rPr>
              <a:t>Augmentation</a:t>
            </a:r>
            <a:r>
              <a:rPr lang="en-GB" altLang="en-US" sz="2800" dirty="0">
                <a:cs typeface="Times New Roman" charset="0"/>
              </a:rPr>
              <a:t> of the product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Takes into account the complete package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Competition mostly takes place at the augmented level</a:t>
            </a:r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4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4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4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4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4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4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4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4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4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83" grpId="0" build="p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Reasons for eating out</a:t>
            </a:r>
            <a:endParaRPr lang="en-US" altLang="en-US"/>
          </a:p>
        </p:txBody>
      </p:sp>
      <p:sp>
        <p:nvSpPr>
          <p:cNvPr id="1751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Convenience</a:t>
            </a:r>
          </a:p>
          <a:p>
            <a:r>
              <a:rPr lang="en-GB" altLang="en-US" sz="2800" dirty="0"/>
              <a:t>Variety</a:t>
            </a:r>
          </a:p>
          <a:p>
            <a:r>
              <a:rPr lang="en-GB" altLang="en-US" sz="2800" dirty="0"/>
              <a:t>Labour</a:t>
            </a:r>
          </a:p>
          <a:p>
            <a:r>
              <a:rPr lang="en-GB" altLang="en-US" sz="2800" dirty="0"/>
              <a:t>Status</a:t>
            </a:r>
          </a:p>
          <a:p>
            <a:r>
              <a:rPr lang="en-GB" altLang="en-US" sz="2800" dirty="0"/>
              <a:t>Culture / tradition</a:t>
            </a:r>
          </a:p>
          <a:p>
            <a:r>
              <a:rPr lang="en-GB" altLang="en-US" sz="2800" dirty="0"/>
              <a:t>Impulse</a:t>
            </a:r>
          </a:p>
          <a:p>
            <a:r>
              <a:rPr lang="en-GB" altLang="en-US" sz="2800" dirty="0"/>
              <a:t>No choice</a:t>
            </a:r>
            <a:endParaRPr lang="en-US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5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5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5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5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5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5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5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5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5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5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5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5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51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51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5107" grpId="0" build="p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Meal experience factors</a:t>
            </a:r>
            <a:endParaRPr lang="en-US" altLang="en-US" dirty="0"/>
          </a:p>
        </p:txBody>
      </p:sp>
      <p:sp>
        <p:nvSpPr>
          <p:cNvPr id="1761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Food and drink on offer</a:t>
            </a:r>
          </a:p>
          <a:p>
            <a:r>
              <a:rPr lang="en-GB" altLang="en-US" sz="2800" dirty="0"/>
              <a:t>Level of service</a:t>
            </a:r>
          </a:p>
          <a:p>
            <a:r>
              <a:rPr lang="en-GB" altLang="en-US" sz="2800" dirty="0"/>
              <a:t>Level of cleanliness and hygiene</a:t>
            </a:r>
          </a:p>
          <a:p>
            <a:r>
              <a:rPr lang="en-GB" altLang="en-US" sz="2800" dirty="0"/>
              <a:t>Perceived value for money and price</a:t>
            </a:r>
          </a:p>
          <a:p>
            <a:r>
              <a:rPr lang="en-GB" altLang="en-US" sz="2800" dirty="0"/>
              <a:t>Atmosphere of the establishment</a:t>
            </a:r>
          </a:p>
          <a:p>
            <a:endParaRPr lang="en-GB" altLang="en-US" sz="2800" dirty="0"/>
          </a:p>
          <a:p>
            <a:pPr marL="0" indent="0">
              <a:buNone/>
            </a:pPr>
            <a:r>
              <a:rPr lang="en-GB" altLang="en-US" sz="1800" dirty="0"/>
              <a:t>The meal experience is covered in more detail </a:t>
            </a:r>
            <a:r>
              <a:rPr lang="en-GB" altLang="en-US" sz="1800"/>
              <a:t>within Chapter 3</a:t>
            </a:r>
            <a:endParaRPr lang="en-US" altLang="en-US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6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6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6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6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6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6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6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6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6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6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6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6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131" grpId="0" build="p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7AF1D-28FD-4B0B-A2E3-8083141B5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Look inwards at the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24365-CF95-4909-80F2-FEEC88C650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Ask questions such as:</a:t>
            </a:r>
          </a:p>
          <a:p>
            <a:pPr lvl="1"/>
            <a:r>
              <a:rPr lang="en-GB" sz="2400" dirty="0"/>
              <a:t>Why are we, or how can we be successful? </a:t>
            </a:r>
          </a:p>
          <a:p>
            <a:pPr lvl="1"/>
            <a:r>
              <a:rPr lang="en-GB" sz="2400" dirty="0"/>
              <a:t>Is there a growing market and will it growing? </a:t>
            </a:r>
          </a:p>
          <a:p>
            <a:pPr lvl="1"/>
            <a:r>
              <a:rPr lang="en-GB" sz="2400" dirty="0"/>
              <a:t>Will customers still buy our products? </a:t>
            </a:r>
          </a:p>
          <a:p>
            <a:pPr lvl="1"/>
            <a:r>
              <a:rPr lang="en-GB" sz="2400" dirty="0"/>
              <a:t>What changes of policy or price are we vulnerable to? </a:t>
            </a:r>
          </a:p>
          <a:p>
            <a:pPr lvl="1"/>
            <a:r>
              <a:rPr lang="en-GB" sz="2400" dirty="0"/>
              <a:t>How can the product life cycle be extended?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04027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of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Trade magazines (and their associated websites)</a:t>
            </a:r>
          </a:p>
          <a:p>
            <a:r>
              <a:rPr lang="en-GB" sz="2400" dirty="0"/>
              <a:t>Various news media</a:t>
            </a:r>
          </a:p>
          <a:p>
            <a:r>
              <a:rPr lang="en-GB" sz="2400" dirty="0"/>
              <a:t>Textbooks, journals, and on-line data bases</a:t>
            </a:r>
          </a:p>
          <a:p>
            <a:r>
              <a:rPr lang="en-GB" sz="2400" dirty="0"/>
              <a:t>Government websites</a:t>
            </a:r>
          </a:p>
          <a:p>
            <a:r>
              <a:rPr lang="en-GB" sz="2400" dirty="0"/>
              <a:t>Business Link</a:t>
            </a:r>
          </a:p>
          <a:p>
            <a:r>
              <a:rPr lang="en-GB" sz="2400" dirty="0"/>
              <a:t>People 1st</a:t>
            </a:r>
          </a:p>
          <a:p>
            <a:r>
              <a:rPr lang="en-GB" sz="2400" dirty="0"/>
              <a:t>Hospitality Guild</a:t>
            </a:r>
          </a:p>
          <a:p>
            <a:r>
              <a:rPr lang="en-GB" sz="2400" dirty="0"/>
              <a:t>Professional trade reports</a:t>
            </a:r>
          </a:p>
          <a:p>
            <a:r>
              <a:rPr lang="en-GB" sz="2400" dirty="0"/>
              <a:t>Trade bodes </a:t>
            </a:r>
          </a:p>
          <a:p>
            <a:r>
              <a:rPr lang="en-GB" sz="2400" dirty="0"/>
              <a:t>Professional bodies</a:t>
            </a:r>
          </a:p>
        </p:txBody>
      </p:sp>
    </p:spTree>
    <p:extLst>
      <p:ext uri="{BB962C8B-B14F-4D97-AF65-F5344CB8AC3E}">
        <p14:creationId xmlns:p14="http://schemas.microsoft.com/office/powerpoint/2010/main" val="394882908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Legal framework includes:</a:t>
            </a:r>
          </a:p>
        </p:txBody>
      </p:sp>
      <p:sp>
        <p:nvSpPr>
          <p:cNvPr id="1802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/>
              <a:t>Health, safety and security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Licensing framework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Selling goods by weights and measures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Contracts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Selling good by description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Avoiding discrimination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Providing services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Customer property and customer debt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Data protection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Important of compliance</a:t>
            </a:r>
          </a:p>
        </p:txBody>
      </p:sp>
      <p:sp>
        <p:nvSpPr>
          <p:cNvPr id="1812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>
                <a:cs typeface="Times New Roman" charset="0"/>
              </a:rPr>
              <a:t>Penalties for non-compliance can be severe, both for the business and for the management and staff</a:t>
            </a:r>
          </a:p>
          <a:p>
            <a:pPr marL="0" indent="0">
              <a:buNone/>
            </a:pPr>
            <a:endParaRPr lang="en-GB" altLang="en-US" sz="2800" dirty="0">
              <a:cs typeface="Times New Roman" charset="0"/>
            </a:endParaRPr>
          </a:p>
          <a:p>
            <a:r>
              <a:rPr lang="en-GB" altLang="en-US" sz="2800" dirty="0">
                <a:cs typeface="Times New Roman" charset="0"/>
              </a:rPr>
              <a:t>Essential for all members of staff to contribute to ensuring compliance</a:t>
            </a: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1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1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1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1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1251" grpId="0" build="p" autoUpdateAnimBg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cs typeface="Times New Roman" charset="0"/>
              </a:rPr>
              <a:t>Health, safety and security</a:t>
            </a:r>
            <a:endParaRPr lang="en-GB" altLang="en-US"/>
          </a:p>
        </p:txBody>
      </p:sp>
      <p:sp>
        <p:nvSpPr>
          <p:cNvPr id="1822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>
                <a:cs typeface="Times New Roman" charset="0"/>
              </a:rPr>
              <a:t>Duty to care for all staff and lawful visitors, and must not: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Sell (or keep for sale) food and beverages that are unfit for people to eat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Cause food or beverages to be dangerous to health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Sell food or beverages that are not what the customer is entitled to expect, in terms of content or quality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Describe or present food in a way that is false or misleading</a:t>
            </a: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2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2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2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2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2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2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2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2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cs typeface="Times New Roman" charset="0"/>
              </a:rPr>
              <a:t>Health, safety and security</a:t>
            </a:r>
            <a:endParaRPr lang="en-GB" altLang="en-US"/>
          </a:p>
        </p:txBody>
      </p:sp>
      <p:sp>
        <p:nvSpPr>
          <p:cNvPr id="1832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>
                <a:ea typeface="Arial Unicode MS" pitchFamily="34" charset="-128"/>
                <a:cs typeface="Arial Unicode MS" pitchFamily="34" charset="-128"/>
              </a:rPr>
              <a:t>Operation must be able to demonstrate that steps have been taken to ensure good food hygiene (due diligence)</a:t>
            </a:r>
            <a:endParaRPr lang="en-GB" altLang="en-US" sz="2800" dirty="0">
              <a:cs typeface="Times New Roman" charset="0"/>
            </a:endParaRP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cs typeface="Times New Roman" charset="0"/>
              </a:rPr>
              <a:t>Licensing framework</a:t>
            </a:r>
          </a:p>
        </p:txBody>
      </p:sp>
      <p:sp>
        <p:nvSpPr>
          <p:cNvPr id="1843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/>
            <a:r>
              <a:rPr lang="en-GB" altLang="en-US" sz="2800" dirty="0">
                <a:ea typeface="Arial Unicode MS" pitchFamily="34" charset="-128"/>
                <a:cs typeface="Arial Unicode MS" pitchFamily="34" charset="-128"/>
              </a:rPr>
              <a:t>Four key objectives:</a:t>
            </a:r>
          </a:p>
          <a:p>
            <a:pPr marL="990600" lvl="1" indent="-533400">
              <a:buFontTx/>
              <a:buAutoNum type="arabicPeriod"/>
            </a:pPr>
            <a:r>
              <a:rPr lang="en-GB" altLang="en-US" sz="2400" dirty="0">
                <a:cs typeface="Times New Roman" charset="0"/>
              </a:rPr>
              <a:t>Prevention of crime and disorder</a:t>
            </a:r>
          </a:p>
          <a:p>
            <a:pPr marL="990600" lvl="1" indent="-533400">
              <a:buFontTx/>
              <a:buAutoNum type="arabicPeriod"/>
            </a:pPr>
            <a:r>
              <a:rPr lang="en-GB" altLang="en-US" sz="2400" dirty="0">
                <a:cs typeface="Times New Roman" charset="0"/>
              </a:rPr>
              <a:t>Public safety</a:t>
            </a:r>
          </a:p>
          <a:p>
            <a:pPr marL="990600" lvl="1" indent="-533400">
              <a:buFontTx/>
              <a:buAutoNum type="arabicPeriod"/>
            </a:pPr>
            <a:r>
              <a:rPr lang="en-GB" altLang="en-US" sz="2400" dirty="0">
                <a:cs typeface="Times New Roman" charset="0"/>
              </a:rPr>
              <a:t>Prevention of public nuisance</a:t>
            </a:r>
          </a:p>
          <a:p>
            <a:pPr marL="990600" lvl="1" indent="-533400">
              <a:buFontTx/>
              <a:buAutoNum type="arabicPeriod"/>
            </a:pPr>
            <a:r>
              <a:rPr lang="en-GB" altLang="en-US" sz="2400" dirty="0">
                <a:cs typeface="Times New Roman" charset="0"/>
              </a:rPr>
              <a:t>Protection of children from harm</a:t>
            </a:r>
          </a:p>
          <a:p>
            <a:pPr marL="609600" indent="-609600"/>
            <a:endParaRPr lang="en-GB" altLang="en-US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ea typeface="Arial Unicode MS" pitchFamily="34" charset="-128"/>
                <a:cs typeface="Arial Unicode MS" pitchFamily="34" charset="-128"/>
              </a:rPr>
              <a:t>Requirements include:</a:t>
            </a:r>
          </a:p>
        </p:txBody>
      </p:sp>
      <p:sp>
        <p:nvSpPr>
          <p:cNvPr id="1853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>
                <a:cs typeface="Times New Roman" charset="0"/>
              </a:rPr>
              <a:t>Display of a summary of the premises licence</a:t>
            </a:r>
          </a:p>
          <a:p>
            <a:r>
              <a:rPr lang="en-GB" altLang="en-US" sz="2800" dirty="0">
                <a:cs typeface="Times New Roman" charset="0"/>
              </a:rPr>
              <a:t>Display of drinks price lists</a:t>
            </a:r>
          </a:p>
          <a:p>
            <a:r>
              <a:rPr lang="en-GB" altLang="en-US" sz="2800" dirty="0">
                <a:cs typeface="Times New Roman" charset="0"/>
              </a:rPr>
              <a:t>Restrictions on under-aged persons being served alcohol and employed to serve alcohol</a:t>
            </a:r>
          </a:p>
          <a:p>
            <a:r>
              <a:rPr lang="en-GB" altLang="en-US" sz="2800" dirty="0">
                <a:cs typeface="Times New Roman" charset="0"/>
              </a:rPr>
              <a:t>Need for an authorised person (or the personal licence holder) to be on site at all times</a:t>
            </a: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5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5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5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5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5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5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47" grpId="0" build="p" autoUpdateAnimBg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ea typeface="Arial Unicode MS" pitchFamily="34" charset="-128"/>
                <a:cs typeface="Arial Unicode MS" pitchFamily="34" charset="-128"/>
              </a:rPr>
              <a:t>Other types of licences include:</a:t>
            </a:r>
          </a:p>
        </p:txBody>
      </p:sp>
      <p:sp>
        <p:nvSpPr>
          <p:cNvPr id="1863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>
                <a:ea typeface="Arial Unicode MS" pitchFamily="34" charset="-128"/>
                <a:cs typeface="Arial Unicode MS" pitchFamily="34" charset="-128"/>
              </a:rPr>
              <a:t>Music (live or pre-recorded)</a:t>
            </a:r>
          </a:p>
          <a:p>
            <a:pPr>
              <a:lnSpc>
                <a:spcPct val="90000"/>
              </a:lnSpc>
            </a:pPr>
            <a:r>
              <a:rPr lang="en-GB" altLang="en-US" sz="2800" dirty="0">
                <a:ea typeface="Arial Unicode MS" pitchFamily="34" charset="-128"/>
                <a:cs typeface="Arial Unicode MS" pitchFamily="34" charset="-128"/>
              </a:rPr>
              <a:t>Dancing</a:t>
            </a:r>
          </a:p>
          <a:p>
            <a:pPr>
              <a:lnSpc>
                <a:spcPct val="90000"/>
              </a:lnSpc>
            </a:pPr>
            <a:r>
              <a:rPr lang="en-GB" altLang="en-US" sz="2800" dirty="0">
                <a:ea typeface="Arial Unicode MS" pitchFamily="34" charset="-128"/>
                <a:cs typeface="Arial Unicode MS" pitchFamily="34" charset="-128"/>
              </a:rPr>
              <a:t>Gambling</a:t>
            </a:r>
          </a:p>
          <a:p>
            <a:pPr>
              <a:lnSpc>
                <a:spcPct val="90000"/>
              </a:lnSpc>
            </a:pPr>
            <a:r>
              <a:rPr lang="en-GB" altLang="en-US" sz="2800" dirty="0">
                <a:ea typeface="Arial Unicode MS" pitchFamily="34" charset="-128"/>
                <a:cs typeface="Arial Unicode MS" pitchFamily="34" charset="-128"/>
              </a:rPr>
              <a:t>Theatrical performance and television display</a:t>
            </a:r>
          </a:p>
          <a:p>
            <a:pPr>
              <a:lnSpc>
                <a:spcPct val="90000"/>
              </a:lnSpc>
            </a:pPr>
            <a:r>
              <a:rPr lang="en-GB" altLang="en-US" sz="2800" dirty="0">
                <a:ea typeface="Arial Unicode MS" pitchFamily="34" charset="-128"/>
                <a:cs typeface="Arial Unicode MS" pitchFamily="34" charset="-128"/>
              </a:rPr>
              <a:t>Supervisor and the staff need to ensure compliance with licence terms</a:t>
            </a:r>
            <a:endParaRPr lang="en-GB" altLang="en-US" sz="2800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ea typeface="Arial Unicode MS" pitchFamily="34" charset="-128"/>
                <a:cs typeface="Arial Unicode MS" pitchFamily="34" charset="-128"/>
              </a:rPr>
              <a:t>Weights and measures</a:t>
            </a:r>
          </a:p>
        </p:txBody>
      </p:sp>
      <p:sp>
        <p:nvSpPr>
          <p:cNvPr id="1873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>
                <a:cs typeface="Times New Roman" charset="0"/>
              </a:rPr>
              <a:t>Generally requires: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Display of the prices and measures used for all alcohol served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Food and beverage items for sale to be of the quantity and quality demanded by the customer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The use of officially stamped measures</a:t>
            </a:r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7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7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cs typeface="Times New Roman" charset="0"/>
              </a:rPr>
              <a:t>Contract</a:t>
            </a:r>
            <a:endParaRPr lang="en-GB" altLang="en-US"/>
          </a:p>
        </p:txBody>
      </p:sp>
      <p:sp>
        <p:nvSpPr>
          <p:cNvPr id="1884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>
                <a:ea typeface="Arial Unicode MS" pitchFamily="34" charset="-128"/>
                <a:cs typeface="Arial Unicode MS" pitchFamily="34" charset="-128"/>
              </a:rPr>
              <a:t>Made when one party agrees to the terms of an offer made by another party; this can be written or verbal</a:t>
            </a:r>
          </a:p>
          <a:p>
            <a:pPr>
              <a:lnSpc>
                <a:spcPct val="90000"/>
              </a:lnSpc>
            </a:pPr>
            <a:r>
              <a:rPr lang="en-GB" altLang="en-US" sz="2800" dirty="0">
                <a:ea typeface="Arial Unicode MS" pitchFamily="34" charset="-128"/>
                <a:cs typeface="Arial Unicode MS" pitchFamily="34" charset="-128"/>
              </a:rPr>
              <a:t>All food service establishments should be clear on: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circumstances where the operation may seek compensation from the customer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taking care when dealing with minors (persons under 18)</a:t>
            </a:r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8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8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8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8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8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8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8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8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419" grpId="0" build="p" autoUpdateAnimBg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Selling goods by description</a:t>
            </a:r>
          </a:p>
        </p:txBody>
      </p:sp>
      <p:sp>
        <p:nvSpPr>
          <p:cNvPr id="1894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All </a:t>
            </a:r>
            <a:r>
              <a:rPr lang="en-GB" altLang="en-US" sz="2800" dirty="0">
                <a:cs typeface="Times New Roman" charset="0"/>
              </a:rPr>
              <a:t>food, beverages and other services provided must be: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fit for purpose and of satisfactory quality in relation to price and description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accurately described in terms of size, quality, composition, production, quantity and standard </a:t>
            </a:r>
          </a:p>
          <a:p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9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9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9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9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And:</a:t>
            </a:r>
          </a:p>
        </p:txBody>
      </p:sp>
      <p:sp>
        <p:nvSpPr>
          <p:cNvPr id="1904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All statements of price must be clear and accurate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Food, beverages and other services must correspond to their description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Times, dates, locations and nature of service are as promised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>
                <a:cs typeface="Times New Roman" charset="0"/>
              </a:rPr>
              <a:t>Billing is fair, transparent and reflects the prices quoted</a:t>
            </a:r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0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0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0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0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0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0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0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0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0467" grpId="0" build="p" autoUpdateAnimBg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To ensure compliance</a:t>
            </a:r>
          </a:p>
        </p:txBody>
      </p:sp>
      <p:sp>
        <p:nvSpPr>
          <p:cNvPr id="1914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Take care when:</a:t>
            </a:r>
          </a:p>
          <a:p>
            <a:pPr lvl="1"/>
            <a:r>
              <a:rPr lang="en-GB" altLang="en-US" dirty="0">
                <a:cs typeface="Times New Roman" charset="0"/>
              </a:rPr>
              <a:t>wording menus and wine lists</a:t>
            </a:r>
          </a:p>
          <a:p>
            <a:pPr lvl="1"/>
            <a:r>
              <a:rPr lang="en-GB" altLang="en-US" dirty="0">
                <a:cs typeface="Times New Roman" charset="0"/>
              </a:rPr>
              <a:t>describing items to customers</a:t>
            </a:r>
          </a:p>
          <a:p>
            <a:pPr lvl="1"/>
            <a:r>
              <a:rPr lang="en-GB" altLang="en-US" dirty="0">
                <a:cs typeface="Times New Roman" charset="0"/>
              </a:rPr>
              <a:t>stating if prices include local and/or government taxes</a:t>
            </a:r>
          </a:p>
          <a:p>
            <a:pPr lvl="1"/>
            <a:r>
              <a:rPr lang="en-GB" altLang="en-US" dirty="0">
                <a:cs typeface="Times New Roman" charset="0"/>
              </a:rPr>
              <a:t>describing conditions such as cover charges, service charges or extras</a:t>
            </a:r>
          </a:p>
          <a:p>
            <a:pPr lvl="1"/>
            <a:r>
              <a:rPr lang="en-GB" altLang="en-US" dirty="0">
                <a:cs typeface="Times New Roman" charset="0"/>
              </a:rPr>
              <a:t>describing the service provision</a:t>
            </a:r>
            <a:endParaRPr lang="en-GB" altLang="en-US" dirty="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Avoiding discrimination</a:t>
            </a:r>
          </a:p>
        </p:txBody>
      </p:sp>
      <p:sp>
        <p:nvSpPr>
          <p:cNvPr id="1925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>
                <a:ea typeface="Arial Unicode MS" pitchFamily="34" charset="-128"/>
                <a:cs typeface="Arial Unicode MS" pitchFamily="34" charset="-128"/>
              </a:rPr>
              <a:t>Covers behaviour relating to discrimination on grounds of ethnic origin, race, creed, sex or disability</a:t>
            </a:r>
          </a:p>
          <a:p>
            <a:r>
              <a:rPr lang="en-GB" altLang="en-US" sz="2800" dirty="0">
                <a:ea typeface="Arial Unicode MS" pitchFamily="34" charset="-128"/>
                <a:cs typeface="Arial Unicode MS" pitchFamily="34" charset="-128"/>
              </a:rPr>
              <a:t>Three types of discrimination:</a:t>
            </a:r>
          </a:p>
          <a:p>
            <a:pPr lvl="1"/>
            <a:r>
              <a:rPr lang="en-GB" altLang="en-US" sz="2400" dirty="0">
                <a:ea typeface="Arial Unicode MS" pitchFamily="34" charset="-128"/>
                <a:cs typeface="Arial Unicode MS" pitchFamily="34" charset="-128"/>
              </a:rPr>
              <a:t>Direct discrimination</a:t>
            </a:r>
          </a:p>
          <a:p>
            <a:pPr lvl="1"/>
            <a:r>
              <a:rPr lang="en-GB" altLang="en-US" sz="2400" dirty="0">
                <a:ea typeface="Arial Unicode MS" pitchFamily="34" charset="-128"/>
                <a:cs typeface="Arial Unicode MS" pitchFamily="34" charset="-128"/>
              </a:rPr>
              <a:t>I</a:t>
            </a:r>
            <a:r>
              <a:rPr lang="en-GB" altLang="en-US" sz="2400" dirty="0">
                <a:cs typeface="Times New Roman" charset="0"/>
              </a:rPr>
              <a:t>ndirect discrimination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Discrimination through victimisation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2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2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2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2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2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2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2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2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2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2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15" grpId="0" build="p" autoUpdateAnimBg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Providing services</a:t>
            </a:r>
          </a:p>
        </p:txBody>
      </p:sp>
      <p:sp>
        <p:nvSpPr>
          <p:cNvPr id="1935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>
                <a:cs typeface="Times New Roman" charset="0"/>
              </a:rPr>
              <a:t>Generally no specific requirement to serve anyone</a:t>
            </a:r>
          </a:p>
          <a:p>
            <a:r>
              <a:rPr lang="en-GB" altLang="en-US" sz="2800" dirty="0">
                <a:cs typeface="Times New Roman" charset="0"/>
              </a:rPr>
              <a:t>Important to be aware of: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Circumstances where there may be a mandatory requirement to provide services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Valid reasons for refusal </a:t>
            </a:r>
            <a:endParaRPr lang="en-US" altLang="en-US" sz="2400" dirty="0">
              <a:cs typeface="Times New Roman" charset="0"/>
            </a:endParaRPr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3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3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3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3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3539" grpId="0" build="p" autoUpdateAnimBg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cs typeface="Times New Roman" charset="0"/>
              </a:rPr>
              <a:t>Customer property and debt</a:t>
            </a:r>
            <a:endParaRPr lang="en-GB" altLang="en-US"/>
          </a:p>
        </p:txBody>
      </p:sp>
      <p:sp>
        <p:nvSpPr>
          <p:cNvPr id="1945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>
                <a:ea typeface="Arial Unicode MS" pitchFamily="34" charset="-128"/>
                <a:cs typeface="Arial Unicode MS" pitchFamily="34" charset="-128"/>
              </a:rPr>
              <a:t>Good practice to ensure: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Care is taken of customers</a:t>
            </a:r>
            <a:r>
              <a:rPr lang="en-GB" altLang="en-US" sz="2400" dirty="0">
                <a:latin typeface="Times New Roman"/>
                <a:cs typeface="Times New Roman" charset="0"/>
              </a:rPr>
              <a:t>’</a:t>
            </a:r>
            <a:r>
              <a:rPr lang="en-GB" altLang="en-US" sz="2400" dirty="0">
                <a:cs typeface="Times New Roman" charset="0"/>
              </a:rPr>
              <a:t> property in order to minimise potential loss or damage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Clear guidance on the procedures to follow if the customer is unable or unwilling to pay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cs typeface="Times New Roman" charset="0"/>
              </a:rPr>
              <a:t>Data protection</a:t>
            </a:r>
            <a:endParaRPr lang="en-GB" altLang="en-US"/>
          </a:p>
        </p:txBody>
      </p:sp>
      <p:sp>
        <p:nvSpPr>
          <p:cNvPr id="1955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>
                <a:ea typeface="Arial Unicode MS" pitchFamily="34" charset="-128"/>
                <a:cs typeface="Arial Unicode MS" pitchFamily="34" charset="-128"/>
              </a:rPr>
              <a:t>Customers’ have the right to expect that data about them is:</a:t>
            </a:r>
          </a:p>
          <a:p>
            <a:pPr lvl="1"/>
            <a:r>
              <a:rPr lang="en-GB" altLang="en-US" sz="2400" dirty="0">
                <a:ea typeface="Arial Unicode MS" pitchFamily="34" charset="-128"/>
                <a:cs typeface="Arial Unicode MS" pitchFamily="34" charset="-128"/>
              </a:rPr>
              <a:t>kept secure</a:t>
            </a:r>
          </a:p>
          <a:p>
            <a:pPr lvl="1"/>
            <a:r>
              <a:rPr lang="en-GB" altLang="en-US" sz="2400" dirty="0">
                <a:ea typeface="Arial Unicode MS" pitchFamily="34" charset="-128"/>
                <a:cs typeface="Arial Unicode MS" pitchFamily="34" charset="-128"/>
              </a:rPr>
              <a:t>only used for the published business purposes</a:t>
            </a:r>
          </a:p>
          <a:p>
            <a:r>
              <a:rPr lang="en-GB" altLang="en-US" sz="2800" dirty="0">
                <a:cs typeface="Times New Roman" charset="0"/>
              </a:rPr>
              <a:t>Operations must ensure data is: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kept up to date, fairly, lawfully and securely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not passed on to third parties without prior consent</a:t>
            </a:r>
          </a:p>
          <a:p>
            <a:pPr lvl="1"/>
            <a:r>
              <a:rPr lang="en-GB" altLang="en-US" sz="2400" dirty="0">
                <a:cs typeface="Times New Roman" charset="0"/>
              </a:rPr>
              <a:t>and, that staff are aware of required procedures</a:t>
            </a:r>
            <a:endParaRPr lang="en-GB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55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955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5587" grpId="0" build="p" autoUpdateAnimBg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Q&amp;A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196637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459</TotalTime>
  <Words>1725</Words>
  <Application>Microsoft Office PowerPoint</Application>
  <PresentationFormat>On-screen Show (4:3)</PresentationFormat>
  <Paragraphs>309</Paragraphs>
  <Slides>55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6" baseType="lpstr">
      <vt:lpstr>MS PGothic</vt:lpstr>
      <vt:lpstr>PMingLiU</vt:lpstr>
      <vt:lpstr>PMingLiU</vt:lpstr>
      <vt:lpstr>宋体</vt:lpstr>
      <vt:lpstr>Arial</vt:lpstr>
      <vt:lpstr>Arial Unicode MS</vt:lpstr>
      <vt:lpstr>Myriad Pro</vt:lpstr>
      <vt:lpstr>Tahoma</vt:lpstr>
      <vt:lpstr>Times New Roman</vt:lpstr>
      <vt:lpstr>Wingdings</vt:lpstr>
      <vt:lpstr>1_20140311PresentationUWTSDTemplate</vt:lpstr>
      <vt:lpstr>Hospitality Managemment</vt:lpstr>
      <vt:lpstr>AIM:</vt:lpstr>
      <vt:lpstr>Food and beverage operations</vt:lpstr>
      <vt:lpstr>Food and beverage management</vt:lpstr>
      <vt:lpstr>The Food Service Cycle</vt:lpstr>
      <vt:lpstr>The Food Service Cycle</vt:lpstr>
      <vt:lpstr>Food and beverages  </vt:lpstr>
      <vt:lpstr>Systems approach</vt:lpstr>
      <vt:lpstr>Traditional vs systems approaches</vt:lpstr>
      <vt:lpstr>Management of operations</vt:lpstr>
      <vt:lpstr>Four systems for food service</vt:lpstr>
      <vt:lpstr>Food and beverage operation</vt:lpstr>
      <vt:lpstr>PowerPoint Presentation</vt:lpstr>
      <vt:lpstr>Managing service operations</vt:lpstr>
      <vt:lpstr>Hospitality industry</vt:lpstr>
      <vt:lpstr>The experience economy</vt:lpstr>
      <vt:lpstr>Example comparison of roles</vt:lpstr>
      <vt:lpstr>The four realms</vt:lpstr>
      <vt:lpstr>Four realms in food and beverage </vt:lpstr>
      <vt:lpstr>Five perspectives of hospitality</vt:lpstr>
      <vt:lpstr>Dimensions of the hospitality product</vt:lpstr>
      <vt:lpstr>Sectors of the industry</vt:lpstr>
      <vt:lpstr>Variables in food service sectors </vt:lpstr>
      <vt:lpstr>Profit and cost markets</vt:lpstr>
      <vt:lpstr>Summary of food service sectors</vt:lpstr>
      <vt:lpstr>Food and restaurant styles</vt:lpstr>
      <vt:lpstr>Food and restaurant styles (cont’d)</vt:lpstr>
      <vt:lpstr>Types of market</vt:lpstr>
      <vt:lpstr>Customer is central</vt:lpstr>
      <vt:lpstr>Different food service operations</vt:lpstr>
      <vt:lpstr>Main aim</vt:lpstr>
      <vt:lpstr>Reasons for a customer’s choice</vt:lpstr>
      <vt:lpstr>Potential dissatisfactions</vt:lpstr>
      <vt:lpstr>Product augmentation</vt:lpstr>
      <vt:lpstr>Reasons for eating out</vt:lpstr>
      <vt:lpstr>Meal experience factors</vt:lpstr>
      <vt:lpstr>Look inwards at the organisation</vt:lpstr>
      <vt:lpstr>Sources of information</vt:lpstr>
      <vt:lpstr>Legal framework includes:</vt:lpstr>
      <vt:lpstr>Important of compliance</vt:lpstr>
      <vt:lpstr>Health, safety and security</vt:lpstr>
      <vt:lpstr>Health, safety and security</vt:lpstr>
      <vt:lpstr>Licensing framework</vt:lpstr>
      <vt:lpstr>Requirements include:</vt:lpstr>
      <vt:lpstr>Other types of licences include:</vt:lpstr>
      <vt:lpstr>Weights and measures</vt:lpstr>
      <vt:lpstr>Contract</vt:lpstr>
      <vt:lpstr>Selling goods by description</vt:lpstr>
      <vt:lpstr>And:</vt:lpstr>
      <vt:lpstr>To ensure compliance</vt:lpstr>
      <vt:lpstr>Avoiding discrimination</vt:lpstr>
      <vt:lpstr>Providing services</vt:lpstr>
      <vt:lpstr>Customer property and debt</vt:lpstr>
      <vt:lpstr>Data protection</vt:lpstr>
      <vt:lpstr>Q&amp;A</vt:lpstr>
    </vt:vector>
  </TitlesOfParts>
  <Company>The Food and Beverage Training Company London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 and Beverage Managment 5th Edition 2019</dc:title>
  <dc:subject>Chapter 1 Food and beverage operations and management</dc:subject>
  <dc:creator>John Cousins The Food and Beverage Training Company</dc:creator>
  <cp:keywords>Chapter 1 Food and beverage operations and managment</cp:keywords>
  <dc:description>This presentation is copyright.  Any use or adaptions must always include proper acknowledgement of the source.</dc:description>
  <cp:lastModifiedBy>Olu Adegbite</cp:lastModifiedBy>
  <cp:revision>83</cp:revision>
  <dcterms:created xsi:type="dcterms:W3CDTF">2011-08-30T14:41:49Z</dcterms:created>
  <dcterms:modified xsi:type="dcterms:W3CDTF">2020-01-23T16:01:14Z</dcterms:modified>
  <cp:category>This presentation is copyright.  Source must always be acknowledged.</cp:category>
</cp:coreProperties>
</file>