
<file path=[Content_Types].xml><?xml version="1.0" encoding="utf-8"?>
<Types xmlns="http://schemas.openxmlformats.org/package/2006/content-types">
  <Default Extension="png" ContentType="image/png"/>
  <Default Extension="m4a" ContentType="audio/mp4"/>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4.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6.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34"/>
  </p:notesMasterIdLst>
  <p:handoutMasterIdLst>
    <p:handoutMasterId r:id="rId35"/>
  </p:handoutMasterIdLst>
  <p:sldIdLst>
    <p:sldId id="269" r:id="rId2"/>
    <p:sldId id="312" r:id="rId3"/>
    <p:sldId id="314" r:id="rId4"/>
    <p:sldId id="270" r:id="rId5"/>
    <p:sldId id="275" r:id="rId6"/>
    <p:sldId id="322" r:id="rId7"/>
    <p:sldId id="323" r:id="rId8"/>
    <p:sldId id="308" r:id="rId9"/>
    <p:sldId id="299" r:id="rId10"/>
    <p:sldId id="324" r:id="rId11"/>
    <p:sldId id="325" r:id="rId12"/>
    <p:sldId id="326" r:id="rId13"/>
    <p:sldId id="328" r:id="rId14"/>
    <p:sldId id="329" r:id="rId15"/>
    <p:sldId id="330" r:id="rId16"/>
    <p:sldId id="331" r:id="rId17"/>
    <p:sldId id="332" r:id="rId18"/>
    <p:sldId id="336" r:id="rId19"/>
    <p:sldId id="337" r:id="rId20"/>
    <p:sldId id="338" r:id="rId21"/>
    <p:sldId id="339" r:id="rId22"/>
    <p:sldId id="340" r:id="rId23"/>
    <p:sldId id="342" r:id="rId24"/>
    <p:sldId id="343" r:id="rId25"/>
    <p:sldId id="344" r:id="rId26"/>
    <p:sldId id="345" r:id="rId27"/>
    <p:sldId id="346" r:id="rId28"/>
    <p:sldId id="347" r:id="rId29"/>
    <p:sldId id="348" r:id="rId30"/>
    <p:sldId id="350" r:id="rId31"/>
    <p:sldId id="351" r:id="rId32"/>
    <p:sldId id="352" r:id="rId3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3" autoAdjust="0"/>
    <p:restoredTop sz="51885" autoAdjust="0"/>
  </p:normalViewPr>
  <p:slideViewPr>
    <p:cSldViewPr>
      <p:cViewPr varScale="1">
        <p:scale>
          <a:sx n="38" d="100"/>
          <a:sy n="38" d="100"/>
        </p:scale>
        <p:origin x="2412"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05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714" name="Rectangle 2"/>
          <p:cNvSpPr>
            <a:spLocks noGrp="1" noChangeArrowheads="1"/>
          </p:cNvSpPr>
          <p:nvPr>
            <p:ph type="hdr" sz="quarter"/>
          </p:nvPr>
        </p:nvSpPr>
        <p:spPr bwMode="auto">
          <a:xfrm>
            <a:off x="0" y="0"/>
            <a:ext cx="2889250" cy="487363"/>
          </a:xfrm>
          <a:prstGeom prst="rect">
            <a:avLst/>
          </a:prstGeom>
          <a:noFill/>
          <a:ln w="9525">
            <a:noFill/>
            <a:miter lim="800000"/>
            <a:headEnd/>
            <a:tailEnd/>
          </a:ln>
          <a:effectLst/>
        </p:spPr>
        <p:txBody>
          <a:bodyPr vert="horz" wrap="square" lIns="90243" tIns="45121" rIns="90243" bIns="45121"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115715" name="Rectangle 3"/>
          <p:cNvSpPr>
            <a:spLocks noGrp="1" noChangeArrowheads="1"/>
          </p:cNvSpPr>
          <p:nvPr>
            <p:ph type="dt" sz="quarter" idx="1"/>
          </p:nvPr>
        </p:nvSpPr>
        <p:spPr bwMode="auto">
          <a:xfrm>
            <a:off x="3778250" y="0"/>
            <a:ext cx="2889250" cy="487363"/>
          </a:xfrm>
          <a:prstGeom prst="rect">
            <a:avLst/>
          </a:prstGeom>
          <a:noFill/>
          <a:ln w="9525">
            <a:noFill/>
            <a:miter lim="800000"/>
            <a:headEnd/>
            <a:tailEnd/>
          </a:ln>
          <a:effectLst/>
        </p:spPr>
        <p:txBody>
          <a:bodyPr vert="horz" wrap="square" lIns="90243" tIns="45121" rIns="90243" bIns="45121"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115716" name="Rectangle 4"/>
          <p:cNvSpPr>
            <a:spLocks noGrp="1" noChangeArrowheads="1"/>
          </p:cNvSpPr>
          <p:nvPr>
            <p:ph type="ftr" sz="quarter" idx="2"/>
          </p:nvPr>
        </p:nvSpPr>
        <p:spPr bwMode="auto">
          <a:xfrm>
            <a:off x="0" y="9263063"/>
            <a:ext cx="2889250" cy="488950"/>
          </a:xfrm>
          <a:prstGeom prst="rect">
            <a:avLst/>
          </a:prstGeom>
          <a:noFill/>
          <a:ln w="9525">
            <a:noFill/>
            <a:miter lim="800000"/>
            <a:headEnd/>
            <a:tailEnd/>
          </a:ln>
          <a:effectLst/>
        </p:spPr>
        <p:txBody>
          <a:bodyPr vert="horz" wrap="square" lIns="90243" tIns="45121" rIns="90243" bIns="45121"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115717" name="Rectangle 5"/>
          <p:cNvSpPr>
            <a:spLocks noGrp="1" noChangeArrowheads="1"/>
          </p:cNvSpPr>
          <p:nvPr>
            <p:ph type="sldNum" sz="quarter" idx="3"/>
          </p:nvPr>
        </p:nvSpPr>
        <p:spPr bwMode="auto">
          <a:xfrm>
            <a:off x="3778250" y="9263063"/>
            <a:ext cx="2889250" cy="488950"/>
          </a:xfrm>
          <a:prstGeom prst="rect">
            <a:avLst/>
          </a:prstGeom>
          <a:noFill/>
          <a:ln w="9525">
            <a:noFill/>
            <a:miter lim="800000"/>
            <a:headEnd/>
            <a:tailEnd/>
          </a:ln>
          <a:effectLst/>
        </p:spPr>
        <p:txBody>
          <a:bodyPr vert="horz" wrap="square" lIns="90243" tIns="45121" rIns="90243" bIns="45121" numCol="1" anchor="b" anchorCtr="0" compatLnSpc="1">
            <a:prstTxWarp prst="textNoShape">
              <a:avLst/>
            </a:prstTxWarp>
          </a:bodyPr>
          <a:lstStyle>
            <a:lvl1pPr algn="r" eaLnBrk="1" hangingPunct="1">
              <a:defRPr sz="1200"/>
            </a:lvl1pPr>
          </a:lstStyle>
          <a:p>
            <a:pPr>
              <a:defRPr/>
            </a:pPr>
            <a:fld id="{68F3FC12-F34A-40F1-A967-63D8C6482A54}" type="slidenum">
              <a:rPr lang="en-GB" altLang="en-US"/>
              <a:pPr>
                <a:defRPr/>
              </a:pPr>
              <a:t>‹#›</a:t>
            </a:fld>
            <a:endParaRPr lang="en-GB" altLang="en-US"/>
          </a:p>
        </p:txBody>
      </p:sp>
    </p:spTree>
    <p:extLst>
      <p:ext uri="{BB962C8B-B14F-4D97-AF65-F5344CB8AC3E}">
        <p14:creationId xmlns:p14="http://schemas.microsoft.com/office/powerpoint/2010/main" val="26227848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0243" tIns="45121" rIns="90243" bIns="45121" rtlCol="0"/>
          <a:lstStyle>
            <a:lvl1pPr algn="l">
              <a:defRPr sz="1200"/>
            </a:lvl1pPr>
          </a:lstStyle>
          <a:p>
            <a:pPr>
              <a:defRPr/>
            </a:pPr>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0243" tIns="45121" rIns="90243" bIns="45121" rtlCol="0"/>
          <a:lstStyle>
            <a:lvl1pPr algn="r">
              <a:defRPr sz="1200"/>
            </a:lvl1pPr>
          </a:lstStyle>
          <a:p>
            <a:pPr>
              <a:defRPr/>
            </a:pPr>
            <a:fld id="{99A5E309-BAED-47BD-8100-29BEDE4E96FF}" type="datetimeFigureOut">
              <a:rPr lang="en-GB"/>
              <a:pPr>
                <a:defRPr/>
              </a:pPr>
              <a:t>03/12/2020</a:t>
            </a:fld>
            <a:endParaRPr lang="en-GB"/>
          </a:p>
        </p:txBody>
      </p:sp>
      <p:sp>
        <p:nvSpPr>
          <p:cNvPr id="4" name="Slide Image Placeholder 3"/>
          <p:cNvSpPr>
            <a:spLocks noGrp="1" noRot="1" noChangeAspect="1"/>
          </p:cNvSpPr>
          <p:nvPr>
            <p:ph type="sldImg" idx="2"/>
          </p:nvPr>
        </p:nvSpPr>
        <p:spPr>
          <a:xfrm>
            <a:off x="1139825" y="1217613"/>
            <a:ext cx="4389438" cy="3294062"/>
          </a:xfrm>
          <a:prstGeom prst="rect">
            <a:avLst/>
          </a:prstGeom>
          <a:noFill/>
          <a:ln w="12700">
            <a:solidFill>
              <a:prstClr val="black"/>
            </a:solidFill>
          </a:ln>
        </p:spPr>
        <p:txBody>
          <a:bodyPr vert="horz" lIns="90243" tIns="45121" rIns="90243" bIns="45121" rtlCol="0" anchor="ctr"/>
          <a:lstStyle/>
          <a:p>
            <a:pPr lvl="0"/>
            <a:endParaRPr lang="en-GB" noProof="0" smtClean="0"/>
          </a:p>
        </p:txBody>
      </p:sp>
      <p:sp>
        <p:nvSpPr>
          <p:cNvPr id="5" name="Notes Placeholder 4"/>
          <p:cNvSpPr>
            <a:spLocks noGrp="1"/>
          </p:cNvSpPr>
          <p:nvPr>
            <p:ph type="body" sz="quarter" idx="3"/>
          </p:nvPr>
        </p:nvSpPr>
        <p:spPr>
          <a:xfrm>
            <a:off x="666750" y="4694238"/>
            <a:ext cx="5335588" cy="3841750"/>
          </a:xfrm>
          <a:prstGeom prst="rect">
            <a:avLst/>
          </a:prstGeom>
        </p:spPr>
        <p:txBody>
          <a:bodyPr vert="horz" lIns="90243" tIns="45121" rIns="90243" bIns="45121"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264650"/>
            <a:ext cx="2889250" cy="488950"/>
          </a:xfrm>
          <a:prstGeom prst="rect">
            <a:avLst/>
          </a:prstGeom>
        </p:spPr>
        <p:txBody>
          <a:bodyPr vert="horz" lIns="90243" tIns="45121" rIns="90243" bIns="45121"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0243" tIns="45121" rIns="90243" bIns="45121" rtlCol="0" anchor="b"/>
          <a:lstStyle>
            <a:lvl1pPr algn="r">
              <a:defRPr sz="1200"/>
            </a:lvl1pPr>
          </a:lstStyle>
          <a:p>
            <a:pPr>
              <a:defRPr/>
            </a:pPr>
            <a:fld id="{57120E02-653F-4287-9AA0-D3071A222401}" type="slidenum">
              <a:rPr lang="en-GB"/>
              <a:pPr>
                <a:defRPr/>
              </a:pPr>
              <a:t>‹#›</a:t>
            </a:fld>
            <a:endParaRPr lang="en-GB"/>
          </a:p>
        </p:txBody>
      </p:sp>
    </p:spTree>
    <p:extLst>
      <p:ext uri="{BB962C8B-B14F-4D97-AF65-F5344CB8AC3E}">
        <p14:creationId xmlns:p14="http://schemas.microsoft.com/office/powerpoint/2010/main" val="232466901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4389D233-3D2E-4F4F-9C83-2EF0C81F9F7F}" type="slidenum">
              <a:rPr lang="en-GB" altLang="en-US" smtClean="0"/>
              <a:pPr/>
              <a:t>1</a:t>
            </a:fld>
            <a:endParaRPr lang="en-GB" altLang="en-US" smtClean="0"/>
          </a:p>
        </p:txBody>
      </p:sp>
    </p:spTree>
    <p:extLst>
      <p:ext uri="{BB962C8B-B14F-4D97-AF65-F5344CB8AC3E}">
        <p14:creationId xmlns:p14="http://schemas.microsoft.com/office/powerpoint/2010/main" val="2739416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D7EC53B5-F48D-4D0E-AC90-6B50729892C6}" type="slidenum">
              <a:rPr lang="en-GB" altLang="en-US" smtClean="0"/>
              <a:pPr/>
              <a:t>2</a:t>
            </a:fld>
            <a:endParaRPr lang="en-GB" altLang="en-US" smtClean="0"/>
          </a:p>
        </p:txBody>
      </p:sp>
    </p:spTree>
    <p:extLst>
      <p:ext uri="{BB962C8B-B14F-4D97-AF65-F5344CB8AC3E}">
        <p14:creationId xmlns:p14="http://schemas.microsoft.com/office/powerpoint/2010/main" val="2340524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534184C9-AB59-4064-8C0C-D7D86260DFA5}" type="slidenum">
              <a:rPr lang="en-GB" altLang="en-US" smtClean="0"/>
              <a:pPr/>
              <a:t>3</a:t>
            </a:fld>
            <a:endParaRPr lang="en-GB" altLang="en-US" smtClean="0"/>
          </a:p>
        </p:txBody>
      </p:sp>
    </p:spTree>
    <p:extLst>
      <p:ext uri="{BB962C8B-B14F-4D97-AF65-F5344CB8AC3E}">
        <p14:creationId xmlns:p14="http://schemas.microsoft.com/office/powerpoint/2010/main" val="1377381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FC023ABF-E018-4EA3-851E-5AB072FA5AAD}" type="slidenum">
              <a:rPr lang="en-GB" altLang="en-US" smtClean="0"/>
              <a:pPr/>
              <a:t>4</a:t>
            </a:fld>
            <a:endParaRPr lang="en-GB" altLang="en-US" smtClean="0"/>
          </a:p>
        </p:txBody>
      </p:sp>
    </p:spTree>
    <p:extLst>
      <p:ext uri="{BB962C8B-B14F-4D97-AF65-F5344CB8AC3E}">
        <p14:creationId xmlns:p14="http://schemas.microsoft.com/office/powerpoint/2010/main" val="4064053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The starting point when considering whether or not a public body has acted unreasonably is the decision of the Court of Appeal in Associated Provincial Picture Houses v Wednesday Corporation.</a:t>
            </a:r>
          </a:p>
          <a:p>
            <a:pPr eaLnBrk="1" hangingPunct="1">
              <a:spcBef>
                <a:spcPct val="0"/>
              </a:spcBef>
            </a:pPr>
            <a:r>
              <a:rPr lang="en-GB" altLang="en-US" smtClean="0"/>
              <a:t>Under the Sunday Entertainment Act 1932, the council had the power to licence cinemas and impose such conditions as it thought fit. Wednesday corporation banned children under 15 from attending cinemas on Sundays, unless they were accompanied by an adult in order to increase attendance at Sunday school. The court held that the imposition of the condition was not unreasonable.</a:t>
            </a: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BE756FD4-7853-4C41-9DC2-0DF64710EAA1}" type="slidenum">
              <a:rPr lang="en-GB" altLang="en-US" smtClean="0"/>
              <a:pPr/>
              <a:t>5</a:t>
            </a:fld>
            <a:endParaRPr lang="en-GB" altLang="en-US" smtClean="0"/>
          </a:p>
        </p:txBody>
      </p:sp>
    </p:spTree>
    <p:extLst>
      <p:ext uri="{BB962C8B-B14F-4D97-AF65-F5344CB8AC3E}">
        <p14:creationId xmlns:p14="http://schemas.microsoft.com/office/powerpoint/2010/main" val="3996725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D434D327-D2B1-4ACB-A17B-FEFADF136CAD}" type="slidenum">
              <a:rPr lang="en-GB" altLang="en-US" smtClean="0"/>
              <a:pPr/>
              <a:t>6</a:t>
            </a:fld>
            <a:endParaRPr lang="en-GB" altLang="en-US" smtClean="0"/>
          </a:p>
        </p:txBody>
      </p:sp>
    </p:spTree>
    <p:extLst>
      <p:ext uri="{BB962C8B-B14F-4D97-AF65-F5344CB8AC3E}">
        <p14:creationId xmlns:p14="http://schemas.microsoft.com/office/powerpoint/2010/main" val="2595488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Wheeler v Leicester City Council [1985]</a:t>
            </a:r>
          </a:p>
          <a:p>
            <a:r>
              <a:rPr lang="en-GB" altLang="en-US" smtClean="0"/>
              <a:t>The council administered playing fields which various clubs used. One of the clubs was Leicester Football Club (rugby club). The council banned the club from using the fields. What are reasonable reasons for banning a club? For example, leaving changing room messy or not paying the money for the use of the fields. Why did the council ban the club?</a:t>
            </a:r>
          </a:p>
          <a:p>
            <a:r>
              <a:rPr lang="en-GB" altLang="en-US" smtClean="0"/>
              <a:t>The club had not done enough to dissuade members from going on a sporting tour of South Africa. This was during Apartheid, where people thought the way to end this regime was to not engage with it.</a:t>
            </a:r>
          </a:p>
          <a:p>
            <a:r>
              <a:rPr lang="en-GB" altLang="en-US" smtClean="0"/>
              <a:t>On one hand, you can see where the council was coming from, on the other, was the club to encourage its members not to go sufficient reason for them to be banned.</a:t>
            </a:r>
          </a:p>
          <a:p>
            <a:r>
              <a:rPr lang="en-GB" altLang="en-US" smtClean="0"/>
              <a:t>Held: The House of Lords judges had “nothing good” to say about the council’s decision.</a:t>
            </a:r>
          </a:p>
          <a:p>
            <a:r>
              <a:rPr lang="en-GB" altLang="en-US" smtClean="0"/>
              <a:t>Lord Templeman: “the laws of this country are not like Nazi’s, a private individual cannot be obliged to display zeal in pursuit of an objective pursued by a public authority. This use by the council of its statutory power was misuse of power, the council could not use its statutory power of management or any statutory power for the purpose of punishing the club when they had done no wrong”.</a:t>
            </a:r>
          </a:p>
          <a:p>
            <a:r>
              <a:rPr lang="en-GB" altLang="en-US" smtClean="0"/>
              <a:t/>
            </a:r>
            <a:br>
              <a:rPr lang="en-GB" altLang="en-US" smtClean="0"/>
            </a:br>
            <a:endParaRPr lang="en-GB" alt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D95BFCD2-2522-4453-A939-5F4186C5B145}" type="slidenum">
              <a:rPr lang="en-GB" altLang="en-US" smtClean="0"/>
              <a:pPr/>
              <a:t>7</a:t>
            </a:fld>
            <a:endParaRPr lang="en-GB" altLang="en-US" smtClean="0"/>
          </a:p>
        </p:txBody>
      </p:sp>
    </p:spTree>
    <p:extLst>
      <p:ext uri="{BB962C8B-B14F-4D97-AF65-F5344CB8AC3E}">
        <p14:creationId xmlns:p14="http://schemas.microsoft.com/office/powerpoint/2010/main" val="1066216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In some cases the irrationality of a decision may be so manifest that there is little room to doubt that it is </a:t>
            </a:r>
            <a:r>
              <a:rPr lang="en-GB" altLang="en-US" i="1" smtClean="0"/>
              <a:t>ultra vires – </a:t>
            </a:r>
            <a:r>
              <a:rPr lang="en-GB" altLang="en-US" smtClean="0"/>
              <a:t>for example, in Short v Poole Corporation [1926] Warrington LJ gave the example of a red haired teacher, dismissed because she had red hair. </a:t>
            </a:r>
          </a:p>
          <a:p>
            <a:pPr eaLnBrk="1" hangingPunct="1">
              <a:spcBef>
                <a:spcPct val="0"/>
              </a:spcBef>
            </a:pPr>
            <a:endParaRPr lang="en-GB" altLang="en-US" smtClean="0"/>
          </a:p>
          <a:p>
            <a:pPr eaLnBrk="1" hangingPunct="1">
              <a:spcBef>
                <a:spcPct val="0"/>
              </a:spcBef>
            </a:pPr>
            <a:r>
              <a:rPr lang="en-GB" altLang="en-US" smtClean="0"/>
              <a:t>In other cases it might not be so straightforward. </a:t>
            </a: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38859429-3D93-4D80-8AF0-92B51E5F1C6E}" type="slidenum">
              <a:rPr lang="en-GB" altLang="en-US" smtClean="0"/>
              <a:pPr/>
              <a:t>8</a:t>
            </a:fld>
            <a:endParaRPr lang="en-GB" altLang="en-US" smtClean="0"/>
          </a:p>
        </p:txBody>
      </p:sp>
    </p:spTree>
    <p:extLst>
      <p:ext uri="{BB962C8B-B14F-4D97-AF65-F5344CB8AC3E}">
        <p14:creationId xmlns:p14="http://schemas.microsoft.com/office/powerpoint/2010/main" val="4067616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r>
              <a:rPr lang="en-GB" dirty="0" smtClean="0"/>
              <a:t>Examples of cases in which decisions of public authorities have been struck down for being irrational are limited in number. This could be for 2 reasons:</a:t>
            </a:r>
          </a:p>
          <a:p>
            <a:pPr marL="228600" indent="-228600">
              <a:buFontTx/>
              <a:buAutoNum type="alphaLcParenR"/>
              <a:defRPr/>
            </a:pPr>
            <a:r>
              <a:rPr lang="en-GB" dirty="0" smtClean="0"/>
              <a:t>The requirements of the test are not easy to satisfy</a:t>
            </a:r>
          </a:p>
          <a:p>
            <a:pPr marL="228600" indent="-228600">
              <a:buFontTx/>
              <a:buAutoNum type="alphaLcParenR"/>
              <a:defRPr/>
            </a:pPr>
            <a:r>
              <a:rPr lang="en-GB" dirty="0" smtClean="0"/>
              <a:t>For a decision to approach the required threshold, set as high as it is, it will in most cases, be almost inevitable that one of the more specific types of abuse which are easier to establish e.g. irrelevancy or improper purpose will be present. </a:t>
            </a:r>
          </a:p>
          <a:p>
            <a:pPr marL="228600" indent="-228600">
              <a:buFontTx/>
              <a:buAutoNum type="alphaLcParenR"/>
              <a:defRPr/>
            </a:pPr>
            <a:endParaRPr lang="en-GB" dirty="0" smtClean="0"/>
          </a:p>
          <a:p>
            <a:pPr marL="228600" indent="-228600">
              <a:buFontTx/>
              <a:buAutoNum type="alphaLcParenR"/>
              <a:defRPr/>
            </a:pPr>
            <a:endParaRPr lang="en-GB" dirty="0" smtClean="0"/>
          </a:p>
          <a:p>
            <a:pPr>
              <a:defRPr/>
            </a:pPr>
            <a:r>
              <a:rPr lang="en-GB" dirty="0" smtClean="0"/>
              <a:t>Proportionality p. 363</a:t>
            </a:r>
          </a:p>
          <a:p>
            <a:pPr eaLnBrk="1" hangingPunct="1">
              <a:spcBef>
                <a:spcPct val="0"/>
              </a:spcBef>
              <a:defRPr/>
            </a:pPr>
            <a:endParaRPr lang="en-GB" altLang="en-US" dirty="0"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D08E3954-6C7C-48E9-898E-CBB6FD3DF68E}" type="slidenum">
              <a:rPr lang="en-GB" altLang="en-US" smtClean="0"/>
              <a:pPr/>
              <a:t>9</a:t>
            </a:fld>
            <a:endParaRPr lang="en-GB" altLang="en-US" smtClean="0"/>
          </a:p>
        </p:txBody>
      </p:sp>
    </p:spTree>
    <p:extLst>
      <p:ext uri="{BB962C8B-B14F-4D97-AF65-F5344CB8AC3E}">
        <p14:creationId xmlns:p14="http://schemas.microsoft.com/office/powerpoint/2010/main" val="1987507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09D5C066-497A-4258-81D4-C79111D1A66E}" type="slidenum">
              <a:rPr lang="en-GB" altLang="en-US" smtClean="0"/>
              <a:pPr/>
              <a:t>10</a:t>
            </a:fld>
            <a:endParaRPr lang="en-GB" altLang="en-US" smtClean="0"/>
          </a:p>
        </p:txBody>
      </p:sp>
    </p:spTree>
    <p:extLst>
      <p:ext uri="{BB962C8B-B14F-4D97-AF65-F5344CB8AC3E}">
        <p14:creationId xmlns:p14="http://schemas.microsoft.com/office/powerpoint/2010/main" val="166344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FD7ABCA5-809B-4484-9A77-1F8702D4904D}" type="slidenum">
              <a:rPr lang="en-GB" altLang="en-US" smtClean="0"/>
              <a:pPr/>
              <a:t>11</a:t>
            </a:fld>
            <a:endParaRPr lang="en-GB" altLang="en-US" smtClean="0"/>
          </a:p>
        </p:txBody>
      </p:sp>
    </p:spTree>
    <p:extLst>
      <p:ext uri="{BB962C8B-B14F-4D97-AF65-F5344CB8AC3E}">
        <p14:creationId xmlns:p14="http://schemas.microsoft.com/office/powerpoint/2010/main" val="2547386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Albeit a public body acts within its powers or jurisdiction and uses its discretion according to the law, the validity of its decisions can still be questioned on grounds of procedural impropriety. The complaint may allege procedural </a:t>
            </a:r>
            <a:r>
              <a:rPr lang="en-GB" altLang="en-US" i="1" smtClean="0"/>
              <a:t>ultra vires</a:t>
            </a:r>
            <a:r>
              <a:rPr lang="en-GB" altLang="en-US" smtClean="0"/>
              <a:t> or a breach of the rules of natural justice.</a:t>
            </a:r>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357BA08D-A0B5-438A-A9E2-B83F8DA8DE62}" type="slidenum">
              <a:rPr lang="en-GB" altLang="en-US" smtClean="0"/>
              <a:pPr/>
              <a:t>12</a:t>
            </a:fld>
            <a:endParaRPr lang="en-GB" altLang="en-US" smtClean="0"/>
          </a:p>
        </p:txBody>
      </p:sp>
    </p:spTree>
    <p:extLst>
      <p:ext uri="{BB962C8B-B14F-4D97-AF65-F5344CB8AC3E}">
        <p14:creationId xmlns:p14="http://schemas.microsoft.com/office/powerpoint/2010/main" val="25916212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It is common place for enabling statutes to require the powers they confer to be exercised in accordance with specified procedural requirements. Thus, where an Act gives a Minister the power to legislate by way of statutory instrument, it will often stipulate that he/she should consult with interests affected and that the instrument should be laid before Parliament according to one of the procedures set out in the Statutory Instruments Act 1946. </a:t>
            </a:r>
          </a:p>
          <a:p>
            <a:pPr eaLnBrk="1" hangingPunct="1">
              <a:spcBef>
                <a:spcPct val="0"/>
              </a:spcBef>
            </a:pPr>
            <a:endParaRPr lang="en-GB" altLang="en-US" smtClean="0"/>
          </a:p>
          <a:p>
            <a:pPr eaLnBrk="1" hangingPunct="1">
              <a:spcBef>
                <a:spcPct val="0"/>
              </a:spcBef>
            </a:pPr>
            <a:r>
              <a:rPr lang="en-GB" altLang="en-US" smtClean="0"/>
              <a:t>As a matter of statutory construction, the courts draw a distinction between procedural requirements which should be treated as mandatory and those which may be regarded as directory. </a:t>
            </a:r>
          </a:p>
          <a:p>
            <a:pPr eaLnBrk="1" hangingPunct="1">
              <a:spcBef>
                <a:spcPct val="0"/>
              </a:spcBef>
            </a:pPr>
            <a:endParaRPr lang="en-GB" altLang="en-US" smtClean="0"/>
          </a:p>
          <a:p>
            <a:pPr eaLnBrk="1" hangingPunct="1">
              <a:spcBef>
                <a:spcPct val="0"/>
              </a:spcBef>
            </a:pPr>
            <a:r>
              <a:rPr lang="en-GB" altLang="en-US" smtClean="0"/>
              <a:t>A mandatory procedural requirement must be complied with if the action or decision taken is to be valid in law. </a:t>
            </a:r>
          </a:p>
          <a:p>
            <a:pPr eaLnBrk="1" hangingPunct="1">
              <a:spcBef>
                <a:spcPct val="0"/>
              </a:spcBef>
            </a:pPr>
            <a:endParaRPr lang="en-GB" altLang="en-US"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C6AB1763-C9B0-46AC-A188-0056D3E986B5}" type="slidenum">
              <a:rPr lang="en-GB" altLang="en-US" smtClean="0"/>
              <a:pPr/>
              <a:t>13</a:t>
            </a:fld>
            <a:endParaRPr lang="en-GB" altLang="en-US" smtClean="0"/>
          </a:p>
        </p:txBody>
      </p:sp>
    </p:spTree>
    <p:extLst>
      <p:ext uri="{BB962C8B-B14F-4D97-AF65-F5344CB8AC3E}">
        <p14:creationId xmlns:p14="http://schemas.microsoft.com/office/powerpoint/2010/main" val="2613044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fontAlgn="auto" hangingPunct="1">
              <a:lnSpc>
                <a:spcPct val="80000"/>
              </a:lnSpc>
              <a:spcAft>
                <a:spcPts val="0"/>
              </a:spcAft>
              <a:buFont typeface="Wingdings 3" charset="2"/>
              <a:buNone/>
              <a:defRPr/>
            </a:pPr>
            <a:r>
              <a:rPr lang="en-GB" altLang="en-US" sz="2700" b="1" dirty="0" smtClean="0">
                <a:solidFill>
                  <a:schemeClr val="tx1">
                    <a:lumMod val="75000"/>
                    <a:lumOff val="25000"/>
                  </a:schemeClr>
                </a:solidFill>
              </a:rPr>
              <a:t>Page 368</a:t>
            </a:r>
          </a:p>
          <a:p>
            <a:pPr eaLnBrk="1" fontAlgn="auto" hangingPunct="1">
              <a:lnSpc>
                <a:spcPct val="80000"/>
              </a:lnSpc>
              <a:spcAft>
                <a:spcPts val="0"/>
              </a:spcAft>
              <a:buFont typeface="Wingdings 3" charset="2"/>
              <a:buChar char=""/>
              <a:defRPr/>
            </a:pPr>
            <a:endParaRPr lang="en-GB" altLang="en-US" sz="2700" b="1" dirty="0" smtClean="0">
              <a:solidFill>
                <a:schemeClr val="tx1">
                  <a:lumMod val="75000"/>
                  <a:lumOff val="25000"/>
                </a:schemeClr>
              </a:solidFill>
            </a:endParaRPr>
          </a:p>
          <a:p>
            <a:pPr eaLnBrk="1" fontAlgn="auto" hangingPunct="1">
              <a:lnSpc>
                <a:spcPct val="80000"/>
              </a:lnSpc>
              <a:spcAft>
                <a:spcPts val="0"/>
              </a:spcAft>
              <a:buFont typeface="Wingdings 3" charset="2"/>
              <a:buChar char=""/>
              <a:defRPr/>
            </a:pPr>
            <a:endParaRPr lang="en-GB" altLang="en-US" sz="2700" b="1" dirty="0" smtClean="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700" b="1" dirty="0" smtClean="0">
                <a:solidFill>
                  <a:schemeClr val="tx1">
                    <a:lumMod val="75000"/>
                    <a:lumOff val="25000"/>
                  </a:schemeClr>
                </a:solidFill>
              </a:rPr>
              <a:t>Mandatory </a:t>
            </a:r>
            <a:r>
              <a:rPr lang="en-GB" altLang="en-US" sz="2700" b="1" dirty="0">
                <a:solidFill>
                  <a:schemeClr val="tx1">
                    <a:lumMod val="75000"/>
                    <a:lumOff val="25000"/>
                  </a:schemeClr>
                </a:solidFill>
              </a:rPr>
              <a:t>requirements</a:t>
            </a:r>
          </a:p>
          <a:p>
            <a:pPr lvl="1"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 so important to overall fairness of procedure…</a:t>
            </a:r>
          </a:p>
          <a:p>
            <a:pPr lvl="1"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 … that breach makes the decision invalid</a:t>
            </a:r>
          </a:p>
          <a:p>
            <a:pPr lvl="1"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 </a:t>
            </a:r>
            <a:r>
              <a:rPr lang="en-GB" altLang="en-US" sz="2400" b="1" i="1" dirty="0">
                <a:solidFill>
                  <a:schemeClr val="accent2"/>
                </a:solidFill>
              </a:rPr>
              <a:t>Bradbury v Enfield LBC (1967)</a:t>
            </a:r>
          </a:p>
          <a:p>
            <a:pPr lvl="2" eaLnBrk="1" fontAlgn="auto" hangingPunct="1">
              <a:lnSpc>
                <a:spcPct val="80000"/>
              </a:lnSpc>
              <a:spcAft>
                <a:spcPts val="0"/>
              </a:spcAft>
              <a:buFont typeface="Wingdings 3" charset="2"/>
              <a:buChar char=""/>
              <a:defRPr/>
            </a:pPr>
            <a:r>
              <a:rPr lang="en-GB" altLang="en-US" sz="2000" b="1" dirty="0">
                <a:solidFill>
                  <a:schemeClr val="tx1">
                    <a:lumMod val="75000"/>
                    <a:lumOff val="25000"/>
                  </a:schemeClr>
                </a:solidFill>
              </a:rPr>
              <a:t> </a:t>
            </a:r>
            <a:r>
              <a:rPr lang="en-GB" altLang="en-US" sz="2000" b="1" dirty="0">
                <a:solidFill>
                  <a:schemeClr val="accent2"/>
                </a:solidFill>
              </a:rPr>
              <a:t>failure to give public </a:t>
            </a:r>
            <a:r>
              <a:rPr lang="en-GB" altLang="en-US" sz="2000" b="1" u="sng" dirty="0">
                <a:solidFill>
                  <a:schemeClr val="accent2"/>
                </a:solidFill>
              </a:rPr>
              <a:t>any</a:t>
            </a:r>
            <a:r>
              <a:rPr lang="en-GB" altLang="en-US" sz="2000" b="1" dirty="0">
                <a:solidFill>
                  <a:schemeClr val="accent2"/>
                </a:solidFill>
              </a:rPr>
              <a:t> notice of schools re-organisation</a:t>
            </a:r>
          </a:p>
          <a:p>
            <a:pPr lvl="2" eaLnBrk="1" fontAlgn="auto" hangingPunct="1">
              <a:lnSpc>
                <a:spcPct val="80000"/>
              </a:lnSpc>
              <a:spcAft>
                <a:spcPts val="0"/>
              </a:spcAft>
              <a:buFont typeface="Wingdings 3" charset="2"/>
              <a:buChar char=""/>
              <a:defRPr/>
            </a:pPr>
            <a:r>
              <a:rPr lang="en-GB" altLang="en-US" sz="2000" b="1" dirty="0">
                <a:solidFill>
                  <a:schemeClr val="accent2"/>
                </a:solidFill>
              </a:rPr>
              <a:t> Court of Appeal quashed decision to re-organise</a:t>
            </a:r>
          </a:p>
          <a:p>
            <a:pPr lvl="2" eaLnBrk="1" fontAlgn="auto" hangingPunct="1">
              <a:lnSpc>
                <a:spcPct val="80000"/>
              </a:lnSpc>
              <a:spcAft>
                <a:spcPts val="0"/>
              </a:spcAft>
              <a:buFont typeface="Wingdings 3" charset="2"/>
              <a:buChar char=""/>
              <a:defRPr/>
            </a:pPr>
            <a:endParaRPr lang="en-GB" altLang="en-US" sz="2000" b="1" dirty="0">
              <a:solidFill>
                <a:schemeClr val="accent2"/>
              </a:solidFill>
            </a:endParaRPr>
          </a:p>
          <a:p>
            <a:pPr eaLnBrk="1" fontAlgn="auto" hangingPunct="1">
              <a:lnSpc>
                <a:spcPct val="80000"/>
              </a:lnSpc>
              <a:spcAft>
                <a:spcPts val="0"/>
              </a:spcAft>
              <a:buFont typeface="Wingdings 3" charset="2"/>
              <a:buChar char=""/>
              <a:defRPr/>
            </a:pPr>
            <a:r>
              <a:rPr lang="en-GB" altLang="en-US" sz="2700" b="1" dirty="0">
                <a:solidFill>
                  <a:schemeClr val="tx1">
                    <a:lumMod val="75000"/>
                    <a:lumOff val="25000"/>
                  </a:schemeClr>
                </a:solidFill>
              </a:rPr>
              <a:t>Directory requirements</a:t>
            </a:r>
          </a:p>
          <a:p>
            <a:pPr lvl="1"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 treated by courts as “best practice” or advisory</a:t>
            </a:r>
          </a:p>
          <a:p>
            <a:pPr lvl="1"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 breach doesn’t necessarily invalidate decision</a:t>
            </a:r>
          </a:p>
          <a:p>
            <a:pPr lvl="1" eaLnBrk="1" fontAlgn="auto" hangingPunct="1">
              <a:lnSpc>
                <a:spcPct val="80000"/>
              </a:lnSpc>
              <a:spcAft>
                <a:spcPts val="0"/>
              </a:spcAft>
              <a:buFont typeface="Wingdings 3" charset="2"/>
              <a:buChar char=""/>
              <a:defRPr/>
            </a:pPr>
            <a:r>
              <a:rPr lang="en-GB" altLang="en-US" sz="2400" b="1" dirty="0">
                <a:solidFill>
                  <a:schemeClr val="accent2"/>
                </a:solidFill>
              </a:rPr>
              <a:t> </a:t>
            </a:r>
            <a:r>
              <a:rPr lang="en-GB" altLang="en-US" sz="2400" b="1" i="1" dirty="0">
                <a:solidFill>
                  <a:schemeClr val="accent2"/>
                </a:solidFill>
              </a:rPr>
              <a:t>Coney v Choyce (1975)</a:t>
            </a:r>
          </a:p>
          <a:p>
            <a:pPr lvl="2" eaLnBrk="1" fontAlgn="auto" hangingPunct="1">
              <a:lnSpc>
                <a:spcPct val="80000"/>
              </a:lnSpc>
              <a:spcAft>
                <a:spcPts val="0"/>
              </a:spcAft>
              <a:buFont typeface="Wingdings 3" charset="2"/>
              <a:buChar char=""/>
              <a:defRPr/>
            </a:pPr>
            <a:r>
              <a:rPr lang="en-GB" altLang="en-US" sz="2000" b="1" dirty="0">
                <a:solidFill>
                  <a:schemeClr val="accent2"/>
                </a:solidFill>
              </a:rPr>
              <a:t> another schools re-organisation case: similar to </a:t>
            </a:r>
            <a:r>
              <a:rPr lang="en-GB" altLang="en-US" sz="2000" b="1" i="1" dirty="0">
                <a:solidFill>
                  <a:schemeClr val="accent2"/>
                </a:solidFill>
              </a:rPr>
              <a:t>Bradbury</a:t>
            </a:r>
          </a:p>
          <a:p>
            <a:pPr lvl="2" eaLnBrk="1" fontAlgn="auto" hangingPunct="1">
              <a:lnSpc>
                <a:spcPct val="80000"/>
              </a:lnSpc>
              <a:spcAft>
                <a:spcPts val="0"/>
              </a:spcAft>
              <a:buFont typeface="Wingdings 3" charset="2"/>
              <a:buChar char=""/>
              <a:defRPr/>
            </a:pPr>
            <a:r>
              <a:rPr lang="en-GB" altLang="en-US" sz="2000" b="1" i="1" dirty="0">
                <a:solidFill>
                  <a:schemeClr val="accent2"/>
                </a:solidFill>
              </a:rPr>
              <a:t> </a:t>
            </a:r>
            <a:r>
              <a:rPr lang="en-GB" altLang="en-US" sz="2000" b="1" dirty="0">
                <a:solidFill>
                  <a:schemeClr val="accent2"/>
                </a:solidFill>
              </a:rPr>
              <a:t>but notice given everywhere except 2 school entrances</a:t>
            </a:r>
          </a:p>
          <a:p>
            <a:pPr lvl="2" eaLnBrk="1" fontAlgn="auto" hangingPunct="1">
              <a:lnSpc>
                <a:spcPct val="80000"/>
              </a:lnSpc>
              <a:spcAft>
                <a:spcPts val="0"/>
              </a:spcAft>
              <a:buFont typeface="Wingdings 3" charset="2"/>
              <a:buChar char=""/>
              <a:defRPr/>
            </a:pPr>
            <a:r>
              <a:rPr lang="en-GB" altLang="en-US" sz="2000" b="1" dirty="0">
                <a:solidFill>
                  <a:schemeClr val="accent2"/>
                </a:solidFill>
              </a:rPr>
              <a:t> High Court allowed re-organisation to go ahead</a:t>
            </a:r>
          </a:p>
          <a:p>
            <a:pPr eaLnBrk="1" hangingPunct="1">
              <a:spcBef>
                <a:spcPct val="0"/>
              </a:spcBef>
              <a:defRPr/>
            </a:pPr>
            <a:endParaRPr lang="en-GB" altLang="en-US"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C3D6F212-39A2-471D-A442-407314AE40B8}" type="slidenum">
              <a:rPr lang="en-GB" altLang="en-US" smtClean="0"/>
              <a:pPr/>
              <a:t>14</a:t>
            </a:fld>
            <a:endParaRPr lang="en-GB" altLang="en-US" smtClean="0"/>
          </a:p>
        </p:txBody>
      </p:sp>
    </p:spTree>
    <p:extLst>
      <p:ext uri="{BB962C8B-B14F-4D97-AF65-F5344CB8AC3E}">
        <p14:creationId xmlns:p14="http://schemas.microsoft.com/office/powerpoint/2010/main" val="34792933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The applicant had failed to comply with the Rules in not using the form prescribed for appliying for leave to appeal against a special adjudicator’s decision to the Immigration Appeal Tribunal. The application, by letter, included all the relevant information required by the prescribed form except. The difference was in the absence of a statement of truth. The question was whether the failure to use the prescribed form rendered the application for leave to appeal a nullity.</a:t>
            </a:r>
            <a:br>
              <a:rPr lang="en-GB" altLang="en-US" smtClean="0"/>
            </a:br>
            <a:r>
              <a:rPr lang="en-GB" altLang="en-US" smtClean="0"/>
              <a:t>Held: The court must look at what was the intended effect of non-compliance, not just whether the requirement was expressed to be mandatory.</a:t>
            </a:r>
            <a:br>
              <a:rPr lang="en-GB" altLang="en-US" smtClean="0"/>
            </a:br>
            <a:r>
              <a:rPr lang="en-GB" altLang="en-US" smtClean="0"/>
              <a:t>The court discussed the conventional distinction between directory and mandatory requirements. The position is complex and the legislation should be judged as to what were intended to be the consequences of the non-compliance. This is assessed on a consideration of the language of the legislation against the factual circumstances of the non-compliance. Procedural requirements are designed to further the interests of justice and any consequence which would achieve a result contrary to those interests should be treated with considerable caution: ‘Because of what can be the very undesirable consequences of a procedural requirement which is made so fundamental that any departure from the requirement makes everything that happens thereafter irreversibly a nullity it is to be hoped that provisions intended to have this effect will be few and far between.’</a:t>
            </a:r>
            <a:br>
              <a:rPr lang="en-GB" altLang="en-US" smtClean="0"/>
            </a:br>
            <a:r>
              <a:rPr lang="en-GB" altLang="en-US" smtClean="0"/>
              <a:t>The starting point is that where the word ‘shall’ is used ‘the requirement is never intended to be optional’.</a:t>
            </a:r>
            <a:br>
              <a:rPr lang="en-GB" altLang="en-US" smtClean="0"/>
            </a:br>
            <a:r>
              <a:rPr lang="en-GB" altLang="en-US" smtClean="0"/>
              <a:t>Lord Woolf MR said: ‘I suggest that the right approach is to regard the question of whether a requirement is directory or mandatory as only at most a first step. In the majority of cases there are other questions which have to be asked which are more likely to be of greater assistance than the application of the mandatory/directory test: The questions which are likely to arise are as follows:</a:t>
            </a:r>
            <a:br>
              <a:rPr lang="en-GB" altLang="en-US" smtClean="0"/>
            </a:br>
            <a:r>
              <a:rPr lang="en-GB" altLang="en-US" smtClean="0"/>
              <a:t>(a) Is the statutory requirement fulfilled if there has been substantial compliance with the requirement and, if so, has there been substantial compliance in the case in issue even though there has not been strict compliance? (The substantial compliance question.)</a:t>
            </a:r>
            <a:br>
              <a:rPr lang="en-GB" altLang="en-US" smtClean="0"/>
            </a:br>
            <a:r>
              <a:rPr lang="en-GB" altLang="en-US" smtClean="0"/>
              <a:t>(b) Is the non-compliance capable of being waived, and if so, has it, or can it and should it be waived in this particular case? (The discretionary question.) I treat the grant of an extension of time for compliance as a waiver.</a:t>
            </a:r>
            <a:br>
              <a:rPr lang="en-GB" altLang="en-US" smtClean="0"/>
            </a:br>
            <a:r>
              <a:rPr lang="en-GB" altLang="en-US" smtClean="0"/>
              <a:t>(c) If it is not capable of being waived or is not waived then what is the consequence of the non-compliance? (The consequences question.)</a:t>
            </a:r>
            <a:br>
              <a:rPr lang="en-GB" altLang="en-US" smtClean="0"/>
            </a:br>
            <a:r>
              <a:rPr lang="en-GB" altLang="en-US" smtClean="0"/>
              <a:t>Which questions arise will depend upon the facts of the case and the nature of the particular requirement. The advantage of focusing on these questions is that they should avoid the unjust and unintended consequences which can flow from an approach solely dependent on dividing requirements into mandatory ones, which oust jurisdiction, or directory, which do not. If the result of non-compliance goes to jurisdiction it will be said jurisdiction cannot be conferred where it does not otherwise exist by consent or waiver.’</a:t>
            </a: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3FDDF433-4B2A-468B-A189-D16D159B1CB9}" type="slidenum">
              <a:rPr lang="en-GB" altLang="en-US" smtClean="0"/>
              <a:pPr/>
              <a:t>15</a:t>
            </a:fld>
            <a:endParaRPr lang="en-GB" altLang="en-US" smtClean="0"/>
          </a:p>
        </p:txBody>
      </p:sp>
    </p:spTree>
    <p:extLst>
      <p:ext uri="{BB962C8B-B14F-4D97-AF65-F5344CB8AC3E}">
        <p14:creationId xmlns:p14="http://schemas.microsoft.com/office/powerpoint/2010/main" val="91233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The courts impose minimum standards of fair decision-making upon some of the persons or bodies entrusted with the power to make decisions, particularly decisions affecting individuals. There are two basic rules of natural justice:</a:t>
            </a:r>
          </a:p>
          <a:p>
            <a:pPr eaLnBrk="1" hangingPunct="1">
              <a:spcBef>
                <a:spcPct val="0"/>
              </a:spcBef>
            </a:pPr>
            <a:r>
              <a:rPr lang="en-GB" altLang="en-US" smtClean="0"/>
              <a:t>The rule against bias; and</a:t>
            </a:r>
          </a:p>
          <a:p>
            <a:pPr eaLnBrk="1" hangingPunct="1">
              <a:spcBef>
                <a:spcPct val="0"/>
              </a:spcBef>
            </a:pPr>
            <a:r>
              <a:rPr lang="en-GB" altLang="en-US" smtClean="0"/>
              <a:t>The right to a fair hearing</a:t>
            </a:r>
          </a:p>
          <a:p>
            <a:pPr eaLnBrk="1" hangingPunct="1">
              <a:spcBef>
                <a:spcPct val="0"/>
              </a:spcBef>
            </a:pPr>
            <a:endParaRPr lang="en-GB" altLang="en-US" smtClean="0"/>
          </a:p>
          <a:p>
            <a:pPr eaLnBrk="1" hangingPunct="1">
              <a:spcBef>
                <a:spcPct val="0"/>
              </a:spcBef>
            </a:pPr>
            <a:r>
              <a:rPr lang="en-GB" altLang="en-US" smtClean="0"/>
              <a:t>A tendency in the last 40 years has been to equate natural justice with just a general standard to be “fair”, as in Re HK (an Infant) [1967] in which it was held that the claimant was not entitled to a hearing before he was made the subject of a deportation order, but the immigration officer has to act “fairly” and should have checked the claimant’s story before rejecting it out of hand.</a:t>
            </a: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D2AE6FDD-B6C0-4FD9-ACC9-99F7C34DD663}" type="slidenum">
              <a:rPr lang="en-GB" altLang="en-US" smtClean="0"/>
              <a:pPr/>
              <a:t>16</a:t>
            </a:fld>
            <a:endParaRPr lang="en-GB" altLang="en-US" smtClean="0"/>
          </a:p>
        </p:txBody>
      </p:sp>
    </p:spTree>
    <p:extLst>
      <p:ext uri="{BB962C8B-B14F-4D97-AF65-F5344CB8AC3E}">
        <p14:creationId xmlns:p14="http://schemas.microsoft.com/office/powerpoint/2010/main" val="1352082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There is a general rule of natural justice that an individual should be given a fair hearing before a decision affecting his interests is made. The difficulty with this principle is in identifying how it should be applied in practice. Does it apply to all decision-making processes?</a:t>
            </a:r>
          </a:p>
          <a:p>
            <a:pPr eaLnBrk="1" hangingPunct="1">
              <a:spcBef>
                <a:spcPct val="0"/>
              </a:spcBef>
            </a:pPr>
            <a:r>
              <a:rPr lang="en-GB" altLang="en-US" b="1" u="sng" smtClean="0"/>
              <a:t>Ridge v Baldwin</a:t>
            </a:r>
          </a:p>
          <a:p>
            <a:pPr eaLnBrk="1" hangingPunct="1">
              <a:spcBef>
                <a:spcPct val="0"/>
              </a:spcBef>
            </a:pPr>
            <a:r>
              <a:rPr lang="en-GB" altLang="en-US" smtClean="0"/>
              <a:t>Ridge was Chief Constable of Brighton. He was charged, with other officers, with conspiracy to obstruct the course of justice. He was acquitted, but the quality of his leadership was severely criticised by the judge. The Watch Committee read newspaper reports of the trial and dismissed Ridge without giving him a hearing or an opportunity to put his case. The relevant act said: The Watch Committee may at any time suspend and dismiss any borough constable whom they think negligent in the discharge of his duty or otherwise unfit for the same. The decision was confirmed by the Home Secretary. According to the Act, his decision was final and binding on all parties. It was held that the court would not accept the distinction between administrative and judicial acts. A person had a right to natural justice (a right to be heard) if his property rights were at stake or if he was being dismissed from office. Nowadays, all decisions made by public bodies are potentially subject to the rules of natural justice. </a:t>
            </a:r>
          </a:p>
          <a:p>
            <a:pPr eaLnBrk="1" hangingPunct="1">
              <a:spcBef>
                <a:spcPct val="0"/>
              </a:spcBef>
            </a:pPr>
            <a:endParaRPr lang="en-GB" altLang="en-US" smtClean="0"/>
          </a:p>
          <a:p>
            <a:pPr eaLnBrk="1" hangingPunct="1">
              <a:spcBef>
                <a:spcPct val="0"/>
              </a:spcBef>
            </a:pPr>
            <a:r>
              <a:rPr lang="en-GB" altLang="en-US" smtClean="0"/>
              <a:t>In Ridge v Baldwin Lord Hodson identified three facets of the fair hearing rule:</a:t>
            </a:r>
          </a:p>
          <a:p>
            <a:pPr eaLnBrk="1" hangingPunct="1">
              <a:spcBef>
                <a:spcPct val="0"/>
              </a:spcBef>
            </a:pPr>
            <a:r>
              <a:rPr lang="en-GB" altLang="en-US" smtClean="0"/>
              <a:t>The right to be heard by an unbiased tribunal</a:t>
            </a:r>
          </a:p>
          <a:p>
            <a:pPr eaLnBrk="1" hangingPunct="1">
              <a:spcBef>
                <a:spcPct val="0"/>
              </a:spcBef>
            </a:pPr>
            <a:r>
              <a:rPr lang="en-GB" altLang="en-US" smtClean="0"/>
              <a:t>The right to have notice of charges of misconduct</a:t>
            </a:r>
          </a:p>
          <a:p>
            <a:pPr eaLnBrk="1" hangingPunct="1">
              <a:spcBef>
                <a:spcPct val="0"/>
              </a:spcBef>
            </a:pPr>
            <a:r>
              <a:rPr lang="en-GB" altLang="en-US" smtClean="0"/>
              <a:t>The right to be heard in answer to those charges</a:t>
            </a:r>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F8FE8308-944F-4177-BF8A-C4EBBD83FB1D}" type="slidenum">
              <a:rPr lang="en-GB" altLang="en-US" smtClean="0"/>
              <a:pPr/>
              <a:t>17</a:t>
            </a:fld>
            <a:endParaRPr lang="en-GB" altLang="en-US" smtClean="0"/>
          </a:p>
        </p:txBody>
      </p:sp>
    </p:spTree>
    <p:extLst>
      <p:ext uri="{BB962C8B-B14F-4D97-AF65-F5344CB8AC3E}">
        <p14:creationId xmlns:p14="http://schemas.microsoft.com/office/powerpoint/2010/main" val="15637106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The rule against bias, also known as “no one may be a judge in his own cause” is designed to ensure that decision-making is not only fair but appears to be fair.</a:t>
            </a: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9706F23E-3CF4-4506-81B1-E9D9735C6C0D}" type="slidenum">
              <a:rPr lang="en-GB" altLang="en-US" smtClean="0"/>
              <a:pPr/>
              <a:t>18</a:t>
            </a:fld>
            <a:endParaRPr lang="en-GB" altLang="en-US" smtClean="0"/>
          </a:p>
        </p:txBody>
      </p:sp>
    </p:spTree>
    <p:extLst>
      <p:ext uri="{BB962C8B-B14F-4D97-AF65-F5344CB8AC3E}">
        <p14:creationId xmlns:p14="http://schemas.microsoft.com/office/powerpoint/2010/main" val="11731095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smtClean="0"/>
              <a:t>R v Sussex Justices ex parte McCarthy [1924</a:t>
            </a:r>
            <a:r>
              <a:rPr lang="en-GB" altLang="en-US" smtClean="0"/>
              <a:t>]. McCarthy was convicted of a motoring offence. The acting clerk to the justices was also involved in the civil proceedings against McCarthy stemming from the same offence. It was held that the decision would have to be quashed even though the clerk took no part in the decision to convict. As Lord Hewart CJ memorably observed: “</a:t>
            </a:r>
            <a:r>
              <a:rPr lang="en-GB" altLang="en-US" i="1" smtClean="0"/>
              <a:t>it is of fundamental importance that justice should not only be done but should manifestly and undoubtedly be seen to be done”.</a:t>
            </a:r>
          </a:p>
          <a:p>
            <a:pPr eaLnBrk="1" hangingPunct="1">
              <a:spcBef>
                <a:spcPct val="0"/>
              </a:spcBef>
            </a:pPr>
            <a:endParaRPr lang="en-GB" altLang="en-US" i="1" smtClean="0"/>
          </a:p>
          <a:p>
            <a:pPr eaLnBrk="1" hangingPunct="1">
              <a:spcBef>
                <a:spcPct val="0"/>
              </a:spcBef>
            </a:pPr>
            <a:r>
              <a:rPr lang="en-GB" altLang="en-US" smtClean="0"/>
              <a:t>The rule is a fundamental aspect of the common law doctrine of natural justice. HRA 1998, by incorporating ECHR into domestic law, effectively puts the rule on a statutory basis in respect of public bodies. Art 6 ECHR provides that every person is entitled to have his legal rights determined by an independent tribunal. For these purposes, that means a tribunal that is not biased, and does not appear to be biased. At common law and under ECHR, therefore, a decision vitiated by bias will be </a:t>
            </a:r>
            <a:r>
              <a:rPr lang="en-GB" altLang="en-US" i="1" smtClean="0"/>
              <a:t>ultra vires</a:t>
            </a:r>
            <a:r>
              <a:rPr lang="en-GB" altLang="en-US" smtClean="0"/>
              <a:t> and therefore illegal. </a:t>
            </a: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860CC8E0-DB84-4881-87A0-54EE13E4C738}" type="slidenum">
              <a:rPr lang="en-GB" altLang="en-US" smtClean="0"/>
              <a:pPr/>
              <a:t>19</a:t>
            </a:fld>
            <a:endParaRPr lang="en-GB" altLang="en-US" smtClean="0"/>
          </a:p>
        </p:txBody>
      </p:sp>
    </p:spTree>
    <p:extLst>
      <p:ext uri="{BB962C8B-B14F-4D97-AF65-F5344CB8AC3E}">
        <p14:creationId xmlns:p14="http://schemas.microsoft.com/office/powerpoint/2010/main" val="6705103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u="sng" smtClean="0"/>
              <a:t>AUTOMATIC DISQUALIFICATION</a:t>
            </a:r>
          </a:p>
          <a:p>
            <a:pPr eaLnBrk="1" hangingPunct="1">
              <a:spcBef>
                <a:spcPct val="0"/>
              </a:spcBef>
            </a:pPr>
            <a:r>
              <a:rPr lang="en-GB" altLang="en-US" smtClean="0"/>
              <a:t>A decision maker will automatically be disqualified if it can be shown that he presided over a matter and, at the time, his decisions were motivated by </a:t>
            </a:r>
            <a:r>
              <a:rPr lang="en-GB" altLang="en-US" b="1" smtClean="0"/>
              <a:t>actual bias</a:t>
            </a:r>
            <a:r>
              <a:rPr lang="en-GB" altLang="en-US" smtClean="0"/>
              <a:t>. The difficulty with this proposition, in practice, is that bias will be very difficult to establish. In the absence of a confession by the decision-maker, or the discovery of other objective evidence, such as covertly recorded conversations, the person impugning the decision making process will have to rely on inferences drawn from the way in which proceedings were conducted. </a:t>
            </a:r>
          </a:p>
          <a:p>
            <a:pPr eaLnBrk="1" hangingPunct="1">
              <a:spcBef>
                <a:spcPct val="0"/>
              </a:spcBef>
            </a:pPr>
            <a:endParaRPr lang="en-GB" altLang="en-US" smtClean="0"/>
          </a:p>
          <a:p>
            <a:pPr eaLnBrk="1" hangingPunct="1">
              <a:spcBef>
                <a:spcPct val="0"/>
              </a:spcBef>
            </a:pPr>
            <a:r>
              <a:rPr lang="en-GB" altLang="en-US" smtClean="0"/>
              <a:t>The existence of a </a:t>
            </a:r>
            <a:r>
              <a:rPr lang="en-GB" altLang="en-US" b="1" smtClean="0"/>
              <a:t>financial interest</a:t>
            </a:r>
            <a:r>
              <a:rPr lang="en-GB" altLang="en-US" smtClean="0"/>
              <a:t> was enough in </a:t>
            </a:r>
            <a:r>
              <a:rPr lang="en-GB" altLang="en-US" b="1" smtClean="0"/>
              <a:t>Dimes v Grand Junction Canal (1852), </a:t>
            </a:r>
            <a:r>
              <a:rPr lang="en-GB" altLang="en-US" smtClean="0"/>
              <a:t>where the Lord Chancellor heard a case involving a company which he was a substantial shareholder. It was held that his ruling would have to be quashed, even though there was no indication that he has been biased. Disqualification might also be automatic if the financial interest was that of someone close to the decision maker, such as spouse or child. Only if the financial interest is so small as to come within the </a:t>
            </a:r>
            <a:r>
              <a:rPr lang="en-GB" altLang="en-US" i="1" smtClean="0"/>
              <a:t>de minimus</a:t>
            </a:r>
            <a:r>
              <a:rPr lang="en-GB" altLang="en-US" smtClean="0"/>
              <a:t> principle, or so remote as not to possibly to have had any bearing on the decision, can the disqualification be avoided. </a:t>
            </a:r>
          </a:p>
          <a:p>
            <a:pPr eaLnBrk="1" hangingPunct="1">
              <a:spcBef>
                <a:spcPct val="0"/>
              </a:spcBef>
            </a:pPr>
            <a:endParaRPr lang="en-GB" altLang="en-US" b="1" u="sng" smtClean="0"/>
          </a:p>
          <a:p>
            <a:pPr eaLnBrk="1" hangingPunct="1">
              <a:spcBef>
                <a:spcPct val="0"/>
              </a:spcBef>
            </a:pPr>
            <a:r>
              <a:rPr lang="en-GB" altLang="en-US" b="1" u="sng" smtClean="0"/>
              <a:t>NON-AUTOMATIC DISQUALIFICATION</a:t>
            </a:r>
          </a:p>
          <a:p>
            <a:pPr eaLnBrk="1" hangingPunct="1">
              <a:spcBef>
                <a:spcPct val="0"/>
              </a:spcBef>
            </a:pPr>
            <a:r>
              <a:rPr lang="en-GB" altLang="en-US" smtClean="0"/>
              <a:t>Where the allegation is not one of actual bias, significant pecuniary interest or close involvement with one of the protagonists, a decision maker will not automatically be disqualified from adjudicating.</a:t>
            </a:r>
          </a:p>
          <a:p>
            <a:pPr eaLnBrk="1" hangingPunct="1">
              <a:spcBef>
                <a:spcPct val="0"/>
              </a:spcBef>
            </a:pPr>
            <a:r>
              <a:rPr lang="en-GB" altLang="en-US" smtClean="0"/>
              <a:t>The court must ask whether or not there was a “real danger of bias” given the “relevant circumstances”.</a:t>
            </a: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D5A73216-A88C-47F7-AF73-DAD9261D2D0A}" type="slidenum">
              <a:rPr lang="en-GB" altLang="en-US" smtClean="0"/>
              <a:pPr/>
              <a:t>20</a:t>
            </a:fld>
            <a:endParaRPr lang="en-GB" altLang="en-US" smtClean="0"/>
          </a:p>
        </p:txBody>
      </p:sp>
    </p:spTree>
    <p:extLst>
      <p:ext uri="{BB962C8B-B14F-4D97-AF65-F5344CB8AC3E}">
        <p14:creationId xmlns:p14="http://schemas.microsoft.com/office/powerpoint/2010/main" val="24847267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1B360084-820E-4F48-A34F-328F470870AE}" type="slidenum">
              <a:rPr lang="en-GB" altLang="en-US" smtClean="0"/>
              <a:pPr/>
              <a:t>21</a:t>
            </a:fld>
            <a:endParaRPr lang="en-GB" altLang="en-US" smtClean="0"/>
          </a:p>
        </p:txBody>
      </p:sp>
    </p:spTree>
    <p:extLst>
      <p:ext uri="{BB962C8B-B14F-4D97-AF65-F5344CB8AC3E}">
        <p14:creationId xmlns:p14="http://schemas.microsoft.com/office/powerpoint/2010/main" val="9137011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F34FC08F-53B7-4D6C-8673-EF36C482937E}" type="slidenum">
              <a:rPr lang="en-GB" altLang="en-US" smtClean="0"/>
              <a:pPr/>
              <a:t>22</a:t>
            </a:fld>
            <a:endParaRPr lang="en-GB" altLang="en-US" smtClean="0"/>
          </a:p>
        </p:txBody>
      </p:sp>
    </p:spTree>
    <p:extLst>
      <p:ext uri="{BB962C8B-B14F-4D97-AF65-F5344CB8AC3E}">
        <p14:creationId xmlns:p14="http://schemas.microsoft.com/office/powerpoint/2010/main" val="23173743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35CC4F31-56B9-4B06-85A8-F3B5F1FF1EE7}" type="slidenum">
              <a:rPr lang="en-GB" altLang="en-US" smtClean="0"/>
              <a:pPr/>
              <a:t>23</a:t>
            </a:fld>
            <a:endParaRPr lang="en-GB" altLang="en-US" smtClean="0"/>
          </a:p>
        </p:txBody>
      </p:sp>
    </p:spTree>
    <p:extLst>
      <p:ext uri="{BB962C8B-B14F-4D97-AF65-F5344CB8AC3E}">
        <p14:creationId xmlns:p14="http://schemas.microsoft.com/office/powerpoint/2010/main" val="1316324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03DD209F-CCD5-4284-AC12-2BBCDCE8E475}" type="slidenum">
              <a:rPr lang="en-GB" altLang="en-US" smtClean="0"/>
              <a:pPr/>
              <a:t>24</a:t>
            </a:fld>
            <a:endParaRPr lang="en-GB" altLang="en-US" smtClean="0"/>
          </a:p>
        </p:txBody>
      </p:sp>
    </p:spTree>
    <p:extLst>
      <p:ext uri="{BB962C8B-B14F-4D97-AF65-F5344CB8AC3E}">
        <p14:creationId xmlns:p14="http://schemas.microsoft.com/office/powerpoint/2010/main" val="22732785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7863A7AD-E5D8-44A5-88A1-C1F301FD47B6}" type="slidenum">
              <a:rPr lang="en-GB" altLang="en-US" smtClean="0"/>
              <a:pPr/>
              <a:t>25</a:t>
            </a:fld>
            <a:endParaRPr lang="en-GB" altLang="en-US" smtClean="0"/>
          </a:p>
        </p:txBody>
      </p:sp>
    </p:spTree>
    <p:extLst>
      <p:ext uri="{BB962C8B-B14F-4D97-AF65-F5344CB8AC3E}">
        <p14:creationId xmlns:p14="http://schemas.microsoft.com/office/powerpoint/2010/main" val="26817373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552DAD60-75F6-43B4-AFB0-99446E3C979F}" type="slidenum">
              <a:rPr lang="en-GB" altLang="en-US" smtClean="0"/>
              <a:pPr/>
              <a:t>26</a:t>
            </a:fld>
            <a:endParaRPr lang="en-GB" altLang="en-US" smtClean="0"/>
          </a:p>
        </p:txBody>
      </p:sp>
    </p:spTree>
    <p:extLst>
      <p:ext uri="{BB962C8B-B14F-4D97-AF65-F5344CB8AC3E}">
        <p14:creationId xmlns:p14="http://schemas.microsoft.com/office/powerpoint/2010/main" val="27243238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D72A2D3B-762A-4788-82E2-58A43F1DA395}" type="slidenum">
              <a:rPr lang="en-GB" altLang="en-US" smtClean="0"/>
              <a:pPr/>
              <a:t>27</a:t>
            </a:fld>
            <a:endParaRPr lang="en-GB" altLang="en-US" smtClean="0"/>
          </a:p>
        </p:txBody>
      </p:sp>
    </p:spTree>
    <p:extLst>
      <p:ext uri="{BB962C8B-B14F-4D97-AF65-F5344CB8AC3E}">
        <p14:creationId xmlns:p14="http://schemas.microsoft.com/office/powerpoint/2010/main" val="21512306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D91E8811-B7A7-4667-A0AF-D8E4A36E80BF}" type="slidenum">
              <a:rPr lang="en-GB" altLang="en-US" smtClean="0"/>
              <a:pPr/>
              <a:t>28</a:t>
            </a:fld>
            <a:endParaRPr lang="en-GB" altLang="en-US" smtClean="0"/>
          </a:p>
        </p:txBody>
      </p:sp>
    </p:spTree>
    <p:extLst>
      <p:ext uri="{BB962C8B-B14F-4D97-AF65-F5344CB8AC3E}">
        <p14:creationId xmlns:p14="http://schemas.microsoft.com/office/powerpoint/2010/main" val="25628982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A8DCA537-6365-47C0-B13A-01FF1A8E3F6E}" type="slidenum">
              <a:rPr lang="en-GB" altLang="en-US" smtClean="0"/>
              <a:pPr/>
              <a:t>29</a:t>
            </a:fld>
            <a:endParaRPr lang="en-GB" altLang="en-US" smtClean="0"/>
          </a:p>
        </p:txBody>
      </p:sp>
    </p:spTree>
    <p:extLst>
      <p:ext uri="{BB962C8B-B14F-4D97-AF65-F5344CB8AC3E}">
        <p14:creationId xmlns:p14="http://schemas.microsoft.com/office/powerpoint/2010/main" val="29473047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FDDAB62D-D0E2-4EDC-B63D-873A5957578D}" type="slidenum">
              <a:rPr lang="en-GB" altLang="en-US" smtClean="0"/>
              <a:pPr/>
              <a:t>30</a:t>
            </a:fld>
            <a:endParaRPr lang="en-GB" altLang="en-US" smtClean="0"/>
          </a:p>
        </p:txBody>
      </p:sp>
    </p:spTree>
    <p:extLst>
      <p:ext uri="{BB962C8B-B14F-4D97-AF65-F5344CB8AC3E}">
        <p14:creationId xmlns:p14="http://schemas.microsoft.com/office/powerpoint/2010/main" val="711717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A1C96CD9-E8F8-4244-937D-5F69ACCAD6F3}" type="slidenum">
              <a:rPr lang="en-GB" altLang="en-US" smtClean="0"/>
              <a:pPr/>
              <a:t>31</a:t>
            </a:fld>
            <a:endParaRPr lang="en-GB" altLang="en-US" smtClean="0"/>
          </a:p>
        </p:txBody>
      </p:sp>
    </p:spTree>
    <p:extLst>
      <p:ext uri="{BB962C8B-B14F-4D97-AF65-F5344CB8AC3E}">
        <p14:creationId xmlns:p14="http://schemas.microsoft.com/office/powerpoint/2010/main" val="18720975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a:t>
            </a:r>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C65C4347-39C6-4F88-BCDF-154D8433A375}" type="slidenum">
              <a:rPr lang="en-GB" altLang="en-US" smtClean="0"/>
              <a:pPr/>
              <a:t>32</a:t>
            </a:fld>
            <a:endParaRPr lang="en-GB" altLang="en-US" smtClean="0"/>
          </a:p>
        </p:txBody>
      </p:sp>
    </p:spTree>
    <p:extLst>
      <p:ext uri="{BB962C8B-B14F-4D97-AF65-F5344CB8AC3E}">
        <p14:creationId xmlns:p14="http://schemas.microsoft.com/office/powerpoint/2010/main" val="3399182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p:cNvGrpSpPr>
            <a:grpSpLocks/>
          </p:cNvGrpSpPr>
          <p:nvPr/>
        </p:nvGrpSpPr>
        <p:grpSpPr bwMode="auto">
          <a:xfrm>
            <a:off x="-7938" y="-7938"/>
            <a:ext cx="9170988" cy="6873876"/>
            <a:chOff x="-8466" y="-8468"/>
            <a:chExt cx="9171316" cy="6874935"/>
          </a:xfrm>
        </p:grpSpPr>
        <p:cxnSp>
          <p:nvCxnSpPr>
            <p:cNvPr id="5" name="Straight Connector 4"/>
            <p:cNvCxnSpPr/>
            <p:nvPr/>
          </p:nvCxnSpPr>
          <p:spPr>
            <a:xfrm flipV="1">
              <a:off x="5130456" y="4175239"/>
              <a:ext cx="4022869" cy="2683288"/>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a:off x="7043462" y="-529"/>
              <a:ext cx="1217656" cy="685905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 name="Freeform 6"/>
            <p:cNvSpPr/>
            <p:nvPr/>
          </p:nvSpPr>
          <p:spPr>
            <a:xfrm>
              <a:off x="6892644" y="-529"/>
              <a:ext cx="2268619"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7"/>
            <p:cNvSpPr/>
            <p:nvPr/>
          </p:nvSpPr>
          <p:spPr>
            <a:xfrm>
              <a:off x="7205393" y="-8468"/>
              <a:ext cx="1947932"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a:xfrm>
              <a:off x="6638635" y="3919613"/>
              <a:ext cx="251310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7010123" y="-8468"/>
              <a:ext cx="2143202"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8296044" y="-8468"/>
              <a:ext cx="857281"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8094425" y="-8468"/>
              <a:ext cx="1066838"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8069024" y="4894488"/>
              <a:ext cx="1093826"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466" y="-8468"/>
              <a:ext cx="863632"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Date Placeholder 3"/>
          <p:cNvSpPr>
            <a:spLocks noGrp="1"/>
          </p:cNvSpPr>
          <p:nvPr>
            <p:ph type="dt" sz="half" idx="10"/>
          </p:nvPr>
        </p:nvSpPr>
        <p:spPr/>
        <p:txBody>
          <a:bodyPr/>
          <a:lstStyle>
            <a:lvl1pPr>
              <a:defRPr/>
            </a:lvl1pPr>
          </a:lstStyle>
          <a:p>
            <a:pPr>
              <a:defRPr/>
            </a:pPr>
            <a:endParaRPr lang="en-US"/>
          </a:p>
        </p:txBody>
      </p:sp>
      <p:sp>
        <p:nvSpPr>
          <p:cNvPr id="16" name="Footer Placeholder 4"/>
          <p:cNvSpPr>
            <a:spLocks noGrp="1"/>
          </p:cNvSpPr>
          <p:nvPr>
            <p:ph type="ftr" sz="quarter" idx="11"/>
          </p:nvPr>
        </p:nvSpPr>
        <p:spPr/>
        <p:txBody>
          <a:bodyPr/>
          <a:lstStyle>
            <a:lvl1pPr>
              <a:defRPr/>
            </a:lvl1pPr>
          </a:lstStyle>
          <a:p>
            <a:pPr>
              <a:defRPr/>
            </a:pPr>
            <a:endParaRPr lang="en-US"/>
          </a:p>
        </p:txBody>
      </p:sp>
      <p:sp>
        <p:nvSpPr>
          <p:cNvPr id="17" name="Slide Number Placeholder 5"/>
          <p:cNvSpPr>
            <a:spLocks noGrp="1"/>
          </p:cNvSpPr>
          <p:nvPr>
            <p:ph type="sldNum" sz="quarter" idx="12"/>
          </p:nvPr>
        </p:nvSpPr>
        <p:spPr/>
        <p:txBody>
          <a:bodyPr/>
          <a:lstStyle>
            <a:lvl1pPr>
              <a:defRPr/>
            </a:lvl1pPr>
          </a:lstStyle>
          <a:p>
            <a:pPr>
              <a:defRPr/>
            </a:pPr>
            <a:fld id="{F3018AE5-485D-45D3-9986-F810435E9835}" type="slidenum">
              <a:rPr lang="en-US" altLang="en-US"/>
              <a:pPr>
                <a:defRPr/>
              </a:pPr>
              <a:t>‹#›</a:t>
            </a:fld>
            <a:endParaRPr lang="en-US" altLang="en-US"/>
          </a:p>
        </p:txBody>
      </p:sp>
    </p:spTree>
    <p:extLst>
      <p:ext uri="{BB962C8B-B14F-4D97-AF65-F5344CB8AC3E}">
        <p14:creationId xmlns:p14="http://schemas.microsoft.com/office/powerpoint/2010/main" val="4046018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34730C3-E07D-4E50-9F89-F12EFDF9B87F}" type="slidenum">
              <a:rPr lang="en-US" altLang="en-US"/>
              <a:pPr>
                <a:defRPr/>
              </a:pPr>
              <a:t>‹#›</a:t>
            </a:fld>
            <a:endParaRPr lang="en-US" altLang="en-US"/>
          </a:p>
        </p:txBody>
      </p:sp>
    </p:spTree>
    <p:extLst>
      <p:ext uri="{BB962C8B-B14F-4D97-AF65-F5344CB8AC3E}">
        <p14:creationId xmlns:p14="http://schemas.microsoft.com/office/powerpoint/2010/main" val="256221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CC5BBE0-2C8B-44EA-93C1-64BFCEDF1CA6}" type="slidenum">
              <a:rPr lang="en-US" altLang="en-US"/>
              <a:pPr>
                <a:defRPr/>
              </a:pPr>
              <a:t>‹#›</a:t>
            </a:fld>
            <a:endParaRPr lang="en-US" altLang="en-US"/>
          </a:p>
        </p:txBody>
      </p:sp>
    </p:spTree>
    <p:extLst>
      <p:ext uri="{BB962C8B-B14F-4D97-AF65-F5344CB8AC3E}">
        <p14:creationId xmlns:p14="http://schemas.microsoft.com/office/powerpoint/2010/main" val="2216249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FC6BA906-2A12-41F9-A007-CF71F79EC1D9}" type="slidenum">
              <a:rPr lang="en-US" altLang="en-US"/>
              <a:pPr>
                <a:defRPr/>
              </a:pPr>
              <a:t>‹#›</a:t>
            </a:fld>
            <a:endParaRPr lang="en-US" altLang="en-US"/>
          </a:p>
        </p:txBody>
      </p:sp>
    </p:spTree>
    <p:extLst>
      <p:ext uri="{BB962C8B-B14F-4D97-AF65-F5344CB8AC3E}">
        <p14:creationId xmlns:p14="http://schemas.microsoft.com/office/powerpoint/2010/main" val="102472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054654EA-4484-4B68-A49F-FCC6261CD357}" type="slidenum">
              <a:rPr lang="en-US" altLang="en-US"/>
              <a:pPr>
                <a:defRPr/>
              </a:pPr>
              <a:t>‹#›</a:t>
            </a:fld>
            <a:endParaRPr lang="en-US" altLang="en-US"/>
          </a:p>
        </p:txBody>
      </p:sp>
    </p:spTree>
    <p:extLst>
      <p:ext uri="{BB962C8B-B14F-4D97-AF65-F5344CB8AC3E}">
        <p14:creationId xmlns:p14="http://schemas.microsoft.com/office/powerpoint/2010/main" val="1860927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8337C5D5-658A-4535-9FFD-A9E8C49D6AEE}" type="slidenum">
              <a:rPr lang="en-US" altLang="en-US"/>
              <a:pPr>
                <a:defRPr/>
              </a:pPr>
              <a:t>‹#›</a:t>
            </a:fld>
            <a:endParaRPr lang="en-US" altLang="en-US"/>
          </a:p>
        </p:txBody>
      </p:sp>
    </p:spTree>
    <p:extLst>
      <p:ext uri="{BB962C8B-B14F-4D97-AF65-F5344CB8AC3E}">
        <p14:creationId xmlns:p14="http://schemas.microsoft.com/office/powerpoint/2010/main" val="3961789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1374D136-A097-41DD-9D09-FFA3DCE1052D}" type="slidenum">
              <a:rPr lang="en-US" altLang="en-US"/>
              <a:pPr>
                <a:defRPr/>
              </a:pPr>
              <a:t>‹#›</a:t>
            </a:fld>
            <a:endParaRPr lang="en-US" altLang="en-US"/>
          </a:p>
        </p:txBody>
      </p:sp>
    </p:spTree>
    <p:extLst>
      <p:ext uri="{BB962C8B-B14F-4D97-AF65-F5344CB8AC3E}">
        <p14:creationId xmlns:p14="http://schemas.microsoft.com/office/powerpoint/2010/main" val="3972939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89D7251A-2757-408D-933C-F261360B16BB}" type="slidenum">
              <a:rPr lang="en-US" altLang="en-US"/>
              <a:pPr>
                <a:defRPr/>
              </a:pPr>
              <a:t>‹#›</a:t>
            </a:fld>
            <a:endParaRPr lang="en-US" altLang="en-US"/>
          </a:p>
        </p:txBody>
      </p:sp>
    </p:spTree>
    <p:extLst>
      <p:ext uri="{BB962C8B-B14F-4D97-AF65-F5344CB8AC3E}">
        <p14:creationId xmlns:p14="http://schemas.microsoft.com/office/powerpoint/2010/main" val="3319128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9BC16EA-ACD0-406E-B1D1-71871C4DF773}" type="slidenum">
              <a:rPr lang="en-US" altLang="en-US"/>
              <a:pPr>
                <a:defRPr/>
              </a:pPr>
              <a:t>‹#›</a:t>
            </a:fld>
            <a:endParaRPr lang="en-US" altLang="en-US"/>
          </a:p>
        </p:txBody>
      </p:sp>
    </p:spTree>
    <p:extLst>
      <p:ext uri="{BB962C8B-B14F-4D97-AF65-F5344CB8AC3E}">
        <p14:creationId xmlns:p14="http://schemas.microsoft.com/office/powerpoint/2010/main" val="415780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18EDC45-C38C-413A-B83C-DF438396648E}" type="slidenum">
              <a:rPr lang="en-US" altLang="en-US"/>
              <a:pPr>
                <a:defRPr/>
              </a:pPr>
              <a:t>‹#›</a:t>
            </a:fld>
            <a:endParaRPr lang="en-US" altLang="en-US"/>
          </a:p>
        </p:txBody>
      </p:sp>
    </p:spTree>
    <p:extLst>
      <p:ext uri="{BB962C8B-B14F-4D97-AF65-F5344CB8AC3E}">
        <p14:creationId xmlns:p14="http://schemas.microsoft.com/office/powerpoint/2010/main" val="2678143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smtClean="0">
                <a:solidFill>
                  <a:srgbClr val="9FE0F5"/>
                </a:solidFill>
              </a:rPr>
              <a:t>“</a:t>
            </a:r>
          </a:p>
        </p:txBody>
      </p:sp>
      <p:sp>
        <p:nvSpPr>
          <p:cNvPr id="6" name="TextBox 5"/>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smtClean="0">
                <a:solidFill>
                  <a:srgbClr val="9FE0F5"/>
                </a:solidFill>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78C70D8E-C637-4873-A5CF-6F0CCEEE1BB7}" type="slidenum">
              <a:rPr lang="en-US" altLang="en-US"/>
              <a:pPr>
                <a:defRPr/>
              </a:pPr>
              <a:t>‹#›</a:t>
            </a:fld>
            <a:endParaRPr lang="en-US" altLang="en-US"/>
          </a:p>
        </p:txBody>
      </p:sp>
    </p:spTree>
    <p:extLst>
      <p:ext uri="{BB962C8B-B14F-4D97-AF65-F5344CB8AC3E}">
        <p14:creationId xmlns:p14="http://schemas.microsoft.com/office/powerpoint/2010/main" val="150865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11333D3-6F91-40C9-9C50-1F9122EBF6E5}" type="slidenum">
              <a:rPr lang="en-US" altLang="en-US"/>
              <a:pPr>
                <a:defRPr/>
              </a:pPr>
              <a:t>‹#›</a:t>
            </a:fld>
            <a:endParaRPr lang="en-US" altLang="en-US"/>
          </a:p>
        </p:txBody>
      </p:sp>
    </p:spTree>
    <p:extLst>
      <p:ext uri="{BB962C8B-B14F-4D97-AF65-F5344CB8AC3E}">
        <p14:creationId xmlns:p14="http://schemas.microsoft.com/office/powerpoint/2010/main" val="1644987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smtClean="0">
                <a:solidFill>
                  <a:srgbClr val="9FE0F5"/>
                </a:solidFill>
              </a:rPr>
              <a:t>“</a:t>
            </a:r>
          </a:p>
        </p:txBody>
      </p:sp>
      <p:sp>
        <p:nvSpPr>
          <p:cNvPr id="6" name="TextBox 5"/>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smtClean="0">
                <a:solidFill>
                  <a:srgbClr val="9FE0F5"/>
                </a:solidFill>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34827240-A0EB-4C71-89DB-D8C75B1DFBB6}" type="slidenum">
              <a:rPr lang="en-US" altLang="en-US"/>
              <a:pPr>
                <a:defRPr/>
              </a:pPr>
              <a:t>‹#›</a:t>
            </a:fld>
            <a:endParaRPr lang="en-US" altLang="en-US"/>
          </a:p>
        </p:txBody>
      </p:sp>
    </p:spTree>
    <p:extLst>
      <p:ext uri="{BB962C8B-B14F-4D97-AF65-F5344CB8AC3E}">
        <p14:creationId xmlns:p14="http://schemas.microsoft.com/office/powerpoint/2010/main" val="15946330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CB95D150-AF3E-4D0B-9684-D54739BB0C35}" type="slidenum">
              <a:rPr lang="en-US" altLang="en-US"/>
              <a:pPr>
                <a:defRPr/>
              </a:pPr>
              <a:t>‹#›</a:t>
            </a:fld>
            <a:endParaRPr lang="en-US" altLang="en-US"/>
          </a:p>
        </p:txBody>
      </p:sp>
    </p:spTree>
    <p:extLst>
      <p:ext uri="{BB962C8B-B14F-4D97-AF65-F5344CB8AC3E}">
        <p14:creationId xmlns:p14="http://schemas.microsoft.com/office/powerpoint/2010/main" val="10307883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6F6432D-67D0-43E4-9858-A7507BC6BD53}" type="slidenum">
              <a:rPr lang="en-US" altLang="en-US"/>
              <a:pPr>
                <a:defRPr/>
              </a:pPr>
              <a:t>‹#›</a:t>
            </a:fld>
            <a:endParaRPr lang="en-US" altLang="en-US"/>
          </a:p>
        </p:txBody>
      </p:sp>
    </p:spTree>
    <p:extLst>
      <p:ext uri="{BB962C8B-B14F-4D97-AF65-F5344CB8AC3E}">
        <p14:creationId xmlns:p14="http://schemas.microsoft.com/office/powerpoint/2010/main" val="3523893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C5CF876-D774-4A68-A1DE-E522BB8509D6}" type="slidenum">
              <a:rPr lang="en-US" altLang="en-US"/>
              <a:pPr>
                <a:defRPr/>
              </a:pPr>
              <a:t>‹#›</a:t>
            </a:fld>
            <a:endParaRPr lang="en-US" altLang="en-US"/>
          </a:p>
        </p:txBody>
      </p:sp>
    </p:spTree>
    <p:extLst>
      <p:ext uri="{BB962C8B-B14F-4D97-AF65-F5344CB8AC3E}">
        <p14:creationId xmlns:p14="http://schemas.microsoft.com/office/powerpoint/2010/main" val="410277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p:cNvGrpSpPr>
            <a:grpSpLocks/>
          </p:cNvGrpSpPr>
          <p:nvPr/>
        </p:nvGrpSpPr>
        <p:grpSpPr bwMode="auto">
          <a:xfrm>
            <a:off x="-7938" y="-7938"/>
            <a:ext cx="9170988" cy="6873876"/>
            <a:chOff x="-8467" y="-8468"/>
            <a:chExt cx="9171317" cy="6874935"/>
          </a:xfrm>
        </p:grpSpPr>
        <p:sp>
          <p:nvSpPr>
            <p:cNvPr id="7" name="Freeform 6"/>
            <p:cNvSpPr/>
            <p:nvPr/>
          </p:nvSpPr>
          <p:spPr>
            <a:xfrm>
              <a:off x="-8467" y="4013290"/>
              <a:ext cx="457217"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455" y="4175239"/>
              <a:ext cx="4022869" cy="2683288"/>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3462" y="-529"/>
              <a:ext cx="1217656" cy="685905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2644" y="-529"/>
              <a:ext cx="2268619"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393" y="-8468"/>
              <a:ext cx="1947932"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8634" y="3919613"/>
              <a:ext cx="251310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123" y="-8468"/>
              <a:ext cx="2143202"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6044" y="-8468"/>
              <a:ext cx="857281"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425" y="-8468"/>
              <a:ext cx="1066838"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9024" y="4894488"/>
              <a:ext cx="1093826"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p>
        </p:txBody>
      </p:sp>
      <p:sp>
        <p:nvSpPr>
          <p:cNvPr id="1028" name="Text Placeholder 2"/>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45250" y="6042025"/>
            <a:ext cx="512763" cy="365125"/>
          </a:xfrm>
          <a:prstGeom prst="rect">
            <a:avLst/>
          </a:prstGeom>
        </p:spPr>
        <p:txBody>
          <a:bodyPr vert="horz" lIns="91440" tIns="45720" rIns="91440" bIns="45720" rtlCol="0" anchor="ctr"/>
          <a:lstStyle>
            <a:lvl1pPr algn="r">
              <a:defRPr sz="900">
                <a:solidFill>
                  <a:schemeClr val="accent1"/>
                </a:solidFill>
              </a:defRPr>
            </a:lvl1pPr>
          </a:lstStyle>
          <a:p>
            <a:pPr>
              <a:defRPr/>
            </a:pPr>
            <a:fld id="{57B1AC69-1D00-4A55-9559-75051A7641B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828"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9" r:id="rId11"/>
    <p:sldLayoutId id="2147483824" r:id="rId12"/>
    <p:sldLayoutId id="2147483830" r:id="rId13"/>
    <p:sldLayoutId id="2147483825" r:id="rId14"/>
    <p:sldLayoutId id="2147483826" r:id="rId15"/>
    <p:sldLayoutId id="2147483827" r:id="rId16"/>
  </p:sldLayoutIdLst>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2.png"/><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2.xml"/><Relationship Id="rId4"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gif"/><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5.m4a"/><Relationship Id="rId7" Type="http://schemas.openxmlformats.org/officeDocument/2006/relationships/image" Target="../media/image4.jpe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hyperlink" Target="http://images.google.co.uk/imgres?imgurl=http://mawgrim.sathosting.net/cavalcade/wednesbury.jpg&amp;imgrefurl=http://mawgrim.sathosting.net/cavalcade/&amp;h=377&amp;w=600&amp;sz=47&amp;hl=en&amp;start=5&amp;tbnid=7jPzaAmk0vLHDM:&amp;tbnh=85&amp;tbnw=135&amp;prev=/images%3Fq%3Dwednesbury%26gbv%3D2%26svnum%3D10%26hl%3Den" TargetMode="External"/><Relationship Id="rId5" Type="http://schemas.openxmlformats.org/officeDocument/2006/relationships/notesSlide" Target="../notesSlides/notesSlide5.xml"/><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2.png"/><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1.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5.wmf"/><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3.gif"/><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2.png"/><Relationship Id="rId2" Type="http://schemas.microsoft.com/office/2007/relationships/media" Target="../media/media11.m4a"/><Relationship Id="rId1" Type="http://schemas.openxmlformats.org/officeDocument/2006/relationships/tags" Target="../tags/tag4.xml"/><Relationship Id="rId6" Type="http://schemas.openxmlformats.org/officeDocument/2006/relationships/image" Target="../media/image1.png"/><Relationship Id="rId5" Type="http://schemas.openxmlformats.org/officeDocument/2006/relationships/notesSlide" Target="../notesSlides/notesSlide11.xml"/><Relationship Id="rId4"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3.gif"/><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2.png"/><Relationship Id="rId2" Type="http://schemas.microsoft.com/office/2007/relationships/media" Target="../media/media14.m4a"/><Relationship Id="rId1" Type="http://schemas.openxmlformats.org/officeDocument/2006/relationships/tags" Target="../tags/tag5.xml"/><Relationship Id="rId6" Type="http://schemas.openxmlformats.org/officeDocument/2006/relationships/image" Target="../media/image1.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7" Type="http://schemas.openxmlformats.org/officeDocument/2006/relationships/image" Target="../media/image2.png"/><Relationship Id="rId2" Type="http://schemas.microsoft.com/office/2007/relationships/media" Target="../media/media22.m4a"/><Relationship Id="rId1" Type="http://schemas.openxmlformats.org/officeDocument/2006/relationships/tags" Target="../tags/tag6.xml"/><Relationship Id="rId6" Type="http://schemas.openxmlformats.org/officeDocument/2006/relationships/image" Target="../media/image1.png"/><Relationship Id="rId5" Type="http://schemas.openxmlformats.org/officeDocument/2006/relationships/notesSlide" Target="../notesSlides/notesSlide22.xml"/><Relationship Id="rId4"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a:xfrm>
            <a:off x="22225" y="3213100"/>
            <a:ext cx="8353425" cy="1470025"/>
          </a:xfrm>
        </p:spPr>
        <p:txBody>
          <a:bodyPr/>
          <a:lstStyle/>
          <a:p>
            <a:pPr algn="ctr" eaLnBrk="1" hangingPunct="1"/>
            <a:r>
              <a:rPr lang="en-GB" altLang="en-US" sz="6000" b="1" smtClean="0"/>
              <a:t>Grounds for review: Irrationality</a:t>
            </a:r>
            <a:r>
              <a:rPr lang="en-GB" altLang="en-US" sz="3600" b="1" smtClean="0"/>
              <a:t/>
            </a:r>
            <a:br>
              <a:rPr lang="en-GB" altLang="en-US" sz="3600" b="1" smtClean="0"/>
            </a:br>
            <a:endParaRPr lang="en-US" altLang="en-US" sz="3600" b="1" smtClean="0"/>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3467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a:xfrm>
            <a:off x="609600" y="609600"/>
            <a:ext cx="6348413" cy="1320800"/>
          </a:xfrm>
        </p:spPr>
        <p:txBody>
          <a:bodyPr/>
          <a:lstStyle/>
          <a:p>
            <a:pPr eaLnBrk="1" hangingPunct="1"/>
            <a:r>
              <a:rPr lang="en-GB" altLang="en-US" b="1" smtClean="0"/>
              <a:t>Anatomy of a JR claim</a:t>
            </a:r>
            <a:endParaRPr lang="en-US" altLang="en-US" b="1" smtClean="0"/>
          </a:p>
        </p:txBody>
      </p:sp>
      <p:sp>
        <p:nvSpPr>
          <p:cNvPr id="121861" name="AutoShape 5"/>
          <p:cNvSpPr>
            <a:spLocks noChangeArrowheads="1"/>
          </p:cNvSpPr>
          <p:nvPr/>
        </p:nvSpPr>
        <p:spPr bwMode="auto">
          <a:xfrm>
            <a:off x="323850" y="1341438"/>
            <a:ext cx="3382963" cy="2447925"/>
          </a:xfrm>
          <a:prstGeom prst="flowChartPunchedTape">
            <a:avLst/>
          </a:prstGeom>
          <a:solidFill>
            <a:schemeClr val="accent1"/>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1</a:t>
            </a:r>
          </a:p>
          <a:p>
            <a:pPr algn="ctr" eaLnBrk="1" hangingPunct="1">
              <a:spcBef>
                <a:spcPct val="0"/>
              </a:spcBef>
              <a:buClrTx/>
              <a:buSzTx/>
              <a:buFontTx/>
              <a:buNone/>
            </a:pPr>
            <a:r>
              <a:rPr lang="en-GB" altLang="en-US" sz="2000" b="1">
                <a:solidFill>
                  <a:schemeClr val="tx1"/>
                </a:solidFill>
                <a:latin typeface="Arial" panose="020B0604020202020204" pitchFamily="34" charset="0"/>
              </a:rPr>
              <a:t>Obtaining court’s </a:t>
            </a:r>
          </a:p>
          <a:p>
            <a:pPr algn="ctr" eaLnBrk="1" hangingPunct="1">
              <a:spcBef>
                <a:spcPct val="0"/>
              </a:spcBef>
              <a:buClrTx/>
              <a:buSzTx/>
              <a:buFontTx/>
              <a:buNone/>
            </a:pPr>
            <a:r>
              <a:rPr lang="en-GB" altLang="en-US" sz="2000" b="1">
                <a:solidFill>
                  <a:schemeClr val="tx1"/>
                </a:solidFill>
                <a:latin typeface="Arial" panose="020B0604020202020204" pitchFamily="34" charset="0"/>
              </a:rPr>
              <a:t>permission to proceed </a:t>
            </a:r>
          </a:p>
          <a:p>
            <a:pPr algn="ctr" eaLnBrk="1" hangingPunct="1">
              <a:spcBef>
                <a:spcPct val="0"/>
              </a:spcBef>
              <a:buClrTx/>
              <a:buSzTx/>
              <a:buFontTx/>
              <a:buNone/>
            </a:pPr>
            <a:r>
              <a:rPr lang="en-GB" altLang="en-US" sz="2000" b="1">
                <a:solidFill>
                  <a:schemeClr val="tx1"/>
                </a:solidFill>
                <a:latin typeface="Arial" panose="020B0604020202020204" pitchFamily="34" charset="0"/>
              </a:rPr>
              <a:t>with claim</a:t>
            </a:r>
            <a:endParaRPr lang="en-US" altLang="en-US" sz="2000" b="1">
              <a:solidFill>
                <a:schemeClr val="tx1"/>
              </a:solidFill>
              <a:latin typeface="Arial" panose="020B0604020202020204" pitchFamily="34" charset="0"/>
            </a:endParaRPr>
          </a:p>
        </p:txBody>
      </p:sp>
      <p:sp>
        <p:nvSpPr>
          <p:cNvPr id="121862" name="AutoShape 6"/>
          <p:cNvSpPr>
            <a:spLocks noChangeArrowheads="1"/>
          </p:cNvSpPr>
          <p:nvPr/>
        </p:nvSpPr>
        <p:spPr bwMode="auto">
          <a:xfrm>
            <a:off x="5292725" y="1268413"/>
            <a:ext cx="3382963" cy="2376487"/>
          </a:xfrm>
          <a:prstGeom prst="flowChartPunchedTape">
            <a:avLst/>
          </a:prstGeom>
          <a:solidFill>
            <a:srgbClr val="FFFF00"/>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2</a:t>
            </a:r>
          </a:p>
          <a:p>
            <a:pPr algn="ctr" eaLnBrk="1" hangingPunct="1">
              <a:spcBef>
                <a:spcPct val="0"/>
              </a:spcBef>
              <a:buClrTx/>
              <a:buSzTx/>
              <a:buFontTx/>
              <a:buNone/>
            </a:pPr>
            <a:r>
              <a:rPr lang="en-GB" altLang="en-US" sz="2000" b="1">
                <a:solidFill>
                  <a:schemeClr val="tx1"/>
                </a:solidFill>
                <a:latin typeface="Arial" panose="020B0604020202020204" pitchFamily="34" charset="0"/>
              </a:rPr>
              <a:t>Full hearing on alleged</a:t>
            </a:r>
          </a:p>
          <a:p>
            <a:pPr algn="ctr" eaLnBrk="1" hangingPunct="1">
              <a:spcBef>
                <a:spcPct val="0"/>
              </a:spcBef>
              <a:buClrTx/>
              <a:buSzTx/>
              <a:buFontTx/>
              <a:buNone/>
            </a:pPr>
            <a:r>
              <a:rPr lang="en-GB" altLang="en-US" sz="2000" b="1">
                <a:solidFill>
                  <a:schemeClr val="tx1"/>
                </a:solidFill>
                <a:latin typeface="Arial" panose="020B0604020202020204" pitchFamily="34" charset="0"/>
              </a:rPr>
              <a:t>grounds of review</a:t>
            </a:r>
            <a:endParaRPr lang="en-US" altLang="en-US" sz="2000" b="1">
              <a:solidFill>
                <a:schemeClr val="tx1"/>
              </a:solidFill>
              <a:latin typeface="Arial" panose="020B0604020202020204" pitchFamily="34" charset="0"/>
            </a:endParaRPr>
          </a:p>
        </p:txBody>
      </p:sp>
      <p:sp>
        <p:nvSpPr>
          <p:cNvPr id="121863" name="Line 7"/>
          <p:cNvSpPr>
            <a:spLocks noChangeShapeType="1"/>
          </p:cNvSpPr>
          <p:nvPr/>
        </p:nvSpPr>
        <p:spPr bwMode="auto">
          <a:xfrm>
            <a:off x="3995738" y="2276475"/>
            <a:ext cx="1008062" cy="0"/>
          </a:xfrm>
          <a:prstGeom prst="line">
            <a:avLst/>
          </a:prstGeom>
          <a:noFill/>
          <a:ln w="63500">
            <a:solidFill>
              <a:schemeClr val="tx1"/>
            </a:solidFill>
            <a:round/>
            <a:headEnd/>
            <a:tailEnd type="arrow" w="lg" len="lg"/>
          </a:ln>
          <a:extLst>
            <a:ext uri="{909E8E84-426E-40DD-AFC4-6F175D3DCCD1}">
              <a14:hiddenFill xmlns:a14="http://schemas.microsoft.com/office/drawing/2010/main">
                <a:noFill/>
              </a14:hiddenFill>
            </a:ext>
          </a:extLst>
        </p:spPr>
        <p:txBody>
          <a:bodyPr/>
          <a:lstStyle/>
          <a:p>
            <a:endParaRPr lang="en-GB"/>
          </a:p>
        </p:txBody>
      </p:sp>
      <p:sp>
        <p:nvSpPr>
          <p:cNvPr id="121866" name="Text Box 10"/>
          <p:cNvSpPr txBox="1">
            <a:spLocks noChangeArrowheads="1"/>
          </p:cNvSpPr>
          <p:nvPr/>
        </p:nvSpPr>
        <p:spPr bwMode="auto">
          <a:xfrm>
            <a:off x="3779838" y="2708275"/>
            <a:ext cx="14398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b="1">
                <a:solidFill>
                  <a:schemeClr val="tx1"/>
                </a:solidFill>
                <a:latin typeface="Arial" panose="020B0604020202020204" pitchFamily="34" charset="0"/>
              </a:rPr>
              <a:t>if granted</a:t>
            </a:r>
            <a:endParaRPr lang="en-US" altLang="en-US" b="1">
              <a:solidFill>
                <a:schemeClr val="tx1"/>
              </a:solidFill>
              <a:latin typeface="Arial" panose="020B0604020202020204" pitchFamily="34" charset="0"/>
            </a:endParaRPr>
          </a:p>
        </p:txBody>
      </p:sp>
      <p:sp>
        <p:nvSpPr>
          <p:cNvPr id="121867" name="AutoShape 11"/>
          <p:cNvSpPr>
            <a:spLocks noChangeArrowheads="1"/>
          </p:cNvSpPr>
          <p:nvPr/>
        </p:nvSpPr>
        <p:spPr bwMode="auto">
          <a:xfrm>
            <a:off x="3924300" y="4005263"/>
            <a:ext cx="1584325" cy="1112837"/>
          </a:xfrm>
          <a:prstGeom prst="flowChartProcess">
            <a:avLst/>
          </a:prstGeom>
          <a:solidFill>
            <a:srgbClr val="FF99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a:solidFill>
                  <a:schemeClr val="tx1"/>
                </a:solidFill>
                <a:latin typeface="Arial" panose="020B0604020202020204" pitchFamily="34" charset="0"/>
              </a:rPr>
              <a:t> </a:t>
            </a:r>
          </a:p>
          <a:p>
            <a:pPr algn="ctr" eaLnBrk="1" hangingPunct="1">
              <a:spcBef>
                <a:spcPct val="0"/>
              </a:spcBef>
              <a:buClrTx/>
              <a:buSzTx/>
              <a:buFontTx/>
              <a:buNone/>
            </a:pPr>
            <a:r>
              <a:rPr lang="en-GB" altLang="en-US">
                <a:solidFill>
                  <a:schemeClr val="tx1"/>
                </a:solidFill>
                <a:latin typeface="Arial" panose="020B0604020202020204" pitchFamily="34" charset="0"/>
              </a:rPr>
              <a:t>illegality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0" name="AutoShape 14"/>
          <p:cNvSpPr>
            <a:spLocks noChangeArrowheads="1"/>
          </p:cNvSpPr>
          <p:nvPr/>
        </p:nvSpPr>
        <p:spPr bwMode="auto">
          <a:xfrm>
            <a:off x="5651500" y="4005263"/>
            <a:ext cx="1584325" cy="1112837"/>
          </a:xfrm>
          <a:prstGeom prst="flowChartProcess">
            <a:avLst/>
          </a:prstGeom>
          <a:solidFill>
            <a:srgbClr val="CCFF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a:solidFill>
                  <a:schemeClr val="tx1"/>
                </a:solidFill>
                <a:latin typeface="Arial" panose="020B0604020202020204" pitchFamily="34" charset="0"/>
              </a:rPr>
              <a:t>irrationality /</a:t>
            </a:r>
          </a:p>
          <a:p>
            <a:pPr algn="ctr" eaLnBrk="1" hangingPunct="1">
              <a:spcBef>
                <a:spcPct val="0"/>
              </a:spcBef>
              <a:buClrTx/>
              <a:buSzTx/>
              <a:buFontTx/>
              <a:buNone/>
            </a:pPr>
            <a:r>
              <a:rPr lang="en-GB" altLang="en-US">
                <a:solidFill>
                  <a:schemeClr val="tx1"/>
                </a:solidFill>
                <a:latin typeface="Arial" panose="020B0604020202020204" pitchFamily="34" charset="0"/>
              </a:rPr>
              <a:t>proportionality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1" name="AutoShape 15"/>
          <p:cNvSpPr>
            <a:spLocks noChangeArrowheads="1"/>
          </p:cNvSpPr>
          <p:nvPr/>
        </p:nvSpPr>
        <p:spPr bwMode="auto">
          <a:xfrm>
            <a:off x="7380288" y="4005263"/>
            <a:ext cx="1584325" cy="1112837"/>
          </a:xfrm>
          <a:prstGeom prst="flowChartProcess">
            <a:avLst/>
          </a:prstGeom>
          <a:solidFill>
            <a:srgbClr val="CC99FF"/>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Arial" panose="020B0604020202020204" pitchFamily="34" charset="0"/>
              </a:rPr>
              <a:t> </a:t>
            </a:r>
          </a:p>
          <a:p>
            <a:pPr algn="ctr" eaLnBrk="1" hangingPunct="1">
              <a:spcBef>
                <a:spcPct val="0"/>
              </a:spcBef>
              <a:buClrTx/>
              <a:buSzTx/>
              <a:buFontTx/>
              <a:buNone/>
            </a:pPr>
            <a:r>
              <a:rPr lang="en-GB" altLang="en-US">
                <a:solidFill>
                  <a:schemeClr val="tx1"/>
                </a:solidFill>
                <a:latin typeface="Arial" panose="020B0604020202020204" pitchFamily="34" charset="0"/>
              </a:rPr>
              <a:t>procedural </a:t>
            </a:r>
          </a:p>
          <a:p>
            <a:pPr algn="ctr" eaLnBrk="1" hangingPunct="1">
              <a:spcBef>
                <a:spcPct val="0"/>
              </a:spcBef>
              <a:buClrTx/>
              <a:buSzTx/>
              <a:buFontTx/>
              <a:buNone/>
            </a:pPr>
            <a:r>
              <a:rPr lang="en-GB" altLang="en-US">
                <a:solidFill>
                  <a:schemeClr val="tx1"/>
                </a:solidFill>
                <a:latin typeface="Arial" panose="020B0604020202020204" pitchFamily="34" charset="0"/>
              </a:rPr>
              <a:t>impropriety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2" name="Line 16"/>
          <p:cNvSpPr>
            <a:spLocks noChangeShapeType="1"/>
          </p:cNvSpPr>
          <p:nvPr/>
        </p:nvSpPr>
        <p:spPr bwMode="auto">
          <a:xfrm flipH="1">
            <a:off x="4716463" y="3500438"/>
            <a:ext cx="719137" cy="504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3" name="Line 17"/>
          <p:cNvSpPr>
            <a:spLocks noChangeShapeType="1"/>
          </p:cNvSpPr>
          <p:nvPr/>
        </p:nvSpPr>
        <p:spPr bwMode="auto">
          <a:xfrm>
            <a:off x="6588125" y="3573463"/>
            <a:ext cx="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4" name="Line 18"/>
          <p:cNvSpPr>
            <a:spLocks noChangeShapeType="1"/>
          </p:cNvSpPr>
          <p:nvPr/>
        </p:nvSpPr>
        <p:spPr bwMode="auto">
          <a:xfrm>
            <a:off x="7524750" y="3213100"/>
            <a:ext cx="719138" cy="7921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p:transition spd="slow" advTm="229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18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186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186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186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187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1867"/>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187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187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187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18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3"/>
                </p:tgtEl>
              </p:cMediaNode>
            </p:audio>
          </p:childTnLst>
        </p:cTn>
      </p:par>
    </p:tnLst>
    <p:bldLst>
      <p:bldP spid="121861" grpId="0" animBg="1"/>
      <p:bldP spid="121862" grpId="0" animBg="1"/>
      <p:bldP spid="121863" grpId="0" animBg="1"/>
      <p:bldP spid="121866" grpId="0"/>
      <p:bldP spid="121867" grpId="0" animBg="1"/>
      <p:bldP spid="121870" grpId="0" animBg="1"/>
      <p:bldP spid="121871" grpId="0" animBg="1"/>
      <p:bldP spid="121872" grpId="0" animBg="1"/>
      <p:bldP spid="121873" grpId="0" animBg="1"/>
      <p:bldP spid="12187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b="1" smtClean="0"/>
              <a:t>Introduction</a:t>
            </a:r>
            <a:endParaRPr lang="en-US" altLang="en-US" b="1" smtClean="0"/>
          </a:p>
        </p:txBody>
      </p:sp>
      <p:sp>
        <p:nvSpPr>
          <p:cNvPr id="5123" name="Rectangle 3"/>
          <p:cNvSpPr>
            <a:spLocks noGrp="1" noChangeArrowheads="1"/>
          </p:cNvSpPr>
          <p:nvPr>
            <p:ph idx="1"/>
          </p:nvPr>
        </p:nvSpPr>
        <p:spPr/>
        <p:txBody>
          <a:bodyPr rtlCol="0">
            <a:normAutofit fontScale="77500" lnSpcReduction="20000"/>
          </a:bodyPr>
          <a:lstStyle/>
          <a:p>
            <a:pPr eaLnBrk="1" fontAlgn="auto" hangingPunct="1">
              <a:lnSpc>
                <a:spcPct val="90000"/>
              </a:lnSpc>
              <a:spcAft>
                <a:spcPts val="0"/>
              </a:spcAft>
              <a:buFont typeface="Wingdings 3" charset="2"/>
              <a:buChar char=""/>
              <a:defRPr/>
            </a:pPr>
            <a:r>
              <a:rPr lang="en-GB" altLang="en-US" sz="2800" b="1" i="1" smtClean="0">
                <a:solidFill>
                  <a:schemeClr val="tx1">
                    <a:lumMod val="75000"/>
                    <a:lumOff val="25000"/>
                  </a:schemeClr>
                </a:solidFill>
              </a:rPr>
              <a:t>*CCSU v Minister for Civil Service</a:t>
            </a:r>
          </a:p>
          <a:p>
            <a:pPr lvl="1" eaLnBrk="1" fontAlgn="auto" hangingPunct="1">
              <a:lnSpc>
                <a:spcPct val="90000"/>
              </a:lnSpc>
              <a:spcAft>
                <a:spcPts val="0"/>
              </a:spcAft>
              <a:buFont typeface="Wingdings 3" charset="2"/>
              <a:buChar char=""/>
              <a:defRPr/>
            </a:pPr>
            <a:r>
              <a:rPr lang="en-GB" altLang="en-US" sz="2400" b="1" i="1" smtClean="0">
                <a:solidFill>
                  <a:schemeClr val="tx1">
                    <a:lumMod val="75000"/>
                    <a:lumOff val="25000"/>
                  </a:schemeClr>
                </a:solidFill>
              </a:rPr>
              <a:t> </a:t>
            </a:r>
            <a:r>
              <a:rPr lang="en-GB" altLang="en-US" sz="2400" b="1" smtClean="0">
                <a:solidFill>
                  <a:schemeClr val="tx1">
                    <a:lumMod val="75000"/>
                    <a:lumOff val="25000"/>
                  </a:schemeClr>
                </a:solidFill>
              </a:rPr>
              <a:t>Lord Diplock: 4 potential grounds of review:</a:t>
            </a:r>
          </a:p>
          <a:p>
            <a:pPr lvl="2" eaLnBrk="1" fontAlgn="auto" hangingPunct="1">
              <a:lnSpc>
                <a:spcPct val="90000"/>
              </a:lnSpc>
              <a:spcAft>
                <a:spcPts val="0"/>
              </a:spcAft>
              <a:buFont typeface="Wingdings 3" charset="2"/>
              <a:buChar char=""/>
              <a:defRPr/>
            </a:pPr>
            <a:r>
              <a:rPr lang="en-GB" altLang="en-US" sz="2000" b="1" i="1" smtClean="0">
                <a:solidFill>
                  <a:schemeClr val="tx1">
                    <a:lumMod val="75000"/>
                    <a:lumOff val="25000"/>
                  </a:schemeClr>
                </a:solidFill>
              </a:rPr>
              <a:t> </a:t>
            </a:r>
            <a:r>
              <a:rPr lang="en-GB" altLang="en-US" sz="2000" b="1" smtClean="0">
                <a:solidFill>
                  <a:schemeClr val="tx1">
                    <a:lumMod val="75000"/>
                    <a:lumOff val="25000"/>
                  </a:schemeClr>
                </a:solidFill>
              </a:rPr>
              <a:t>illegality </a:t>
            </a:r>
          </a:p>
          <a:p>
            <a:pPr lvl="2" eaLnBrk="1" fontAlgn="auto" hangingPunct="1">
              <a:lnSpc>
                <a:spcPct val="90000"/>
              </a:lnSpc>
              <a:spcAft>
                <a:spcPts val="0"/>
              </a:spcAft>
              <a:buFont typeface="Wingdings 3" charset="2"/>
              <a:buChar char=""/>
              <a:defRPr/>
            </a:pPr>
            <a:r>
              <a:rPr lang="en-GB" altLang="en-US" sz="2000" b="1" smtClean="0">
                <a:solidFill>
                  <a:schemeClr val="tx1">
                    <a:lumMod val="75000"/>
                    <a:lumOff val="25000"/>
                  </a:schemeClr>
                </a:solidFill>
              </a:rPr>
              <a:t> </a:t>
            </a:r>
            <a:r>
              <a:rPr lang="en-GB" altLang="en-US" sz="2000" b="1" smtClean="0">
                <a:solidFill>
                  <a:schemeClr val="accent2"/>
                </a:solidFill>
              </a:rPr>
              <a:t>irrationality (unreasonableness)</a:t>
            </a:r>
          </a:p>
          <a:p>
            <a:pPr lvl="2" eaLnBrk="1" fontAlgn="auto" hangingPunct="1">
              <a:lnSpc>
                <a:spcPct val="90000"/>
              </a:lnSpc>
              <a:spcAft>
                <a:spcPts val="0"/>
              </a:spcAft>
              <a:buFont typeface="Wingdings 3" charset="2"/>
              <a:buChar char=""/>
              <a:defRPr/>
            </a:pPr>
            <a:r>
              <a:rPr lang="en-GB" altLang="en-US" sz="2000" b="1" smtClean="0">
                <a:solidFill>
                  <a:schemeClr val="tx1">
                    <a:lumMod val="75000"/>
                    <a:lumOff val="25000"/>
                  </a:schemeClr>
                </a:solidFill>
              </a:rPr>
              <a:t> procedural impropriety (unfairness)</a:t>
            </a:r>
          </a:p>
          <a:p>
            <a:pPr lvl="2" eaLnBrk="1" fontAlgn="auto" hangingPunct="1">
              <a:lnSpc>
                <a:spcPct val="90000"/>
              </a:lnSpc>
              <a:spcAft>
                <a:spcPts val="0"/>
              </a:spcAft>
              <a:buFont typeface="Wingdings 3" charset="2"/>
              <a:buChar char=""/>
              <a:defRPr/>
            </a:pPr>
            <a:r>
              <a:rPr lang="en-GB" altLang="en-US" sz="2000" b="1" smtClean="0">
                <a:solidFill>
                  <a:schemeClr val="tx1">
                    <a:lumMod val="75000"/>
                    <a:lumOff val="25000"/>
                  </a:schemeClr>
                </a:solidFill>
              </a:rPr>
              <a:t> proportionality (if EC law / Human rights issue)</a:t>
            </a:r>
          </a:p>
          <a:p>
            <a:pPr lvl="2" eaLnBrk="1" fontAlgn="auto" hangingPunct="1">
              <a:lnSpc>
                <a:spcPct val="90000"/>
              </a:lnSpc>
              <a:spcAft>
                <a:spcPts val="0"/>
              </a:spcAft>
              <a:buFont typeface="Wingdings 3" charset="2"/>
              <a:buChar char=""/>
              <a:defRPr/>
            </a:pPr>
            <a:endParaRPr lang="en-GB" altLang="en-US" sz="2000" b="1" smtClean="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800" b="1" smtClean="0">
                <a:solidFill>
                  <a:schemeClr val="tx1">
                    <a:lumMod val="75000"/>
                    <a:lumOff val="25000"/>
                  </a:schemeClr>
                </a:solidFill>
              </a:rPr>
              <a:t>NB: some overlap between these grounds</a:t>
            </a:r>
          </a:p>
          <a:p>
            <a:pPr lvl="1" eaLnBrk="1" fontAlgn="auto" hangingPunct="1">
              <a:lnSpc>
                <a:spcPct val="90000"/>
              </a:lnSpc>
              <a:spcAft>
                <a:spcPts val="0"/>
              </a:spcAft>
              <a:buFont typeface="Wingdings 3" charset="2"/>
              <a:buChar char=""/>
              <a:defRPr/>
            </a:pPr>
            <a:r>
              <a:rPr lang="en-GB" altLang="en-US" sz="2400" b="1" smtClean="0">
                <a:solidFill>
                  <a:schemeClr val="tx1">
                    <a:lumMod val="75000"/>
                    <a:lumOff val="25000"/>
                  </a:schemeClr>
                </a:solidFill>
              </a:rPr>
              <a:t> e.g decision could be classed as illegal/irrational</a:t>
            </a:r>
          </a:p>
          <a:p>
            <a:pPr lvl="1" eaLnBrk="1" fontAlgn="auto" hangingPunct="1">
              <a:lnSpc>
                <a:spcPct val="90000"/>
              </a:lnSpc>
              <a:spcAft>
                <a:spcPts val="0"/>
              </a:spcAft>
              <a:buFont typeface="Wingdings 3" charset="2"/>
              <a:buChar char=""/>
              <a:defRPr/>
            </a:pPr>
            <a:r>
              <a:rPr lang="en-GB" altLang="en-US" sz="2400" b="1" smtClean="0">
                <a:solidFill>
                  <a:schemeClr val="tx1">
                    <a:lumMod val="75000"/>
                    <a:lumOff val="25000"/>
                  </a:schemeClr>
                </a:solidFill>
              </a:rPr>
              <a:t> do not be put off by that!</a:t>
            </a:r>
          </a:p>
          <a:p>
            <a:pPr lvl="1" eaLnBrk="1" fontAlgn="auto" hangingPunct="1">
              <a:lnSpc>
                <a:spcPct val="90000"/>
              </a:lnSpc>
              <a:spcAft>
                <a:spcPts val="0"/>
              </a:spcAft>
              <a:buFont typeface="Wingdings 3" charset="2"/>
              <a:buChar char=""/>
              <a:defRPr/>
            </a:pPr>
            <a:r>
              <a:rPr lang="en-GB" altLang="en-US" sz="2400" b="1" smtClean="0">
                <a:solidFill>
                  <a:schemeClr val="tx1">
                    <a:lumMod val="75000"/>
                    <a:lumOff val="25000"/>
                  </a:schemeClr>
                </a:solidFill>
              </a:rPr>
              <a:t> argue as many grounds as the facts support</a:t>
            </a:r>
          </a:p>
        </p:txBody>
      </p:sp>
      <p:pic>
        <p:nvPicPr>
          <p:cNvPr id="11268" name="Picture 4" descr="MMj03567970000[1]"/>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524750" y="692150"/>
            <a:ext cx="136842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cSld>
  <p:clrMapOvr>
    <a:masterClrMapping/>
  </p:clrMapOvr>
  <p:transition spd="slow" advTm="413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74638"/>
            <a:ext cx="8229600" cy="706437"/>
          </a:xfrm>
        </p:spPr>
        <p:txBody>
          <a:bodyPr/>
          <a:lstStyle/>
          <a:p>
            <a:pPr eaLnBrk="1" hangingPunct="1"/>
            <a:r>
              <a:rPr lang="en-GB" altLang="en-US" sz="4000" b="1" smtClean="0"/>
              <a:t>Irrationality: overview</a:t>
            </a:r>
            <a:endParaRPr lang="en-US" altLang="en-US" sz="4000" b="1" smtClean="0"/>
          </a:p>
        </p:txBody>
      </p:sp>
      <p:sp>
        <p:nvSpPr>
          <p:cNvPr id="13315" name="Rectangle 3"/>
          <p:cNvSpPr>
            <a:spLocks noGrp="1" noChangeArrowheads="1"/>
          </p:cNvSpPr>
          <p:nvPr>
            <p:ph idx="1"/>
          </p:nvPr>
        </p:nvSpPr>
        <p:spPr>
          <a:xfrm>
            <a:off x="179388" y="1125538"/>
            <a:ext cx="8785225" cy="4824412"/>
          </a:xfrm>
        </p:spPr>
        <p:txBody>
          <a:bodyPr/>
          <a:lstStyle/>
          <a:p>
            <a:pPr eaLnBrk="1" hangingPunct="1">
              <a:lnSpc>
                <a:spcPct val="80000"/>
              </a:lnSpc>
            </a:pPr>
            <a:r>
              <a:rPr lang="en-GB" altLang="en-US" sz="2800" b="1" smtClean="0"/>
              <a:t>JR not about reviewing merits of decision</a:t>
            </a:r>
          </a:p>
          <a:p>
            <a:pPr lvl="1" eaLnBrk="1" hangingPunct="1">
              <a:lnSpc>
                <a:spcPct val="80000"/>
              </a:lnSpc>
            </a:pPr>
            <a:r>
              <a:rPr lang="en-GB" altLang="en-US" sz="2400" smtClean="0"/>
              <a:t> </a:t>
            </a:r>
            <a:r>
              <a:rPr lang="en-GB" altLang="en-US" sz="2400" b="1" smtClean="0"/>
              <a:t>question: did public body act within limits set by P?</a:t>
            </a:r>
          </a:p>
          <a:p>
            <a:pPr lvl="1" eaLnBrk="1" hangingPunct="1">
              <a:lnSpc>
                <a:spcPct val="80000"/>
              </a:lnSpc>
            </a:pPr>
            <a:r>
              <a:rPr lang="en-GB" altLang="en-US" sz="2400" b="1" smtClean="0"/>
              <a:t> easy to reconcile “illegality” with this</a:t>
            </a:r>
          </a:p>
          <a:p>
            <a:pPr lvl="1" eaLnBrk="1" hangingPunct="1">
              <a:lnSpc>
                <a:spcPct val="80000"/>
              </a:lnSpc>
            </a:pPr>
            <a:r>
              <a:rPr lang="en-GB" altLang="en-US" sz="2400" b="1" smtClean="0"/>
              <a:t> harder to reconcile “irrationality”</a:t>
            </a:r>
          </a:p>
          <a:p>
            <a:pPr lvl="1" eaLnBrk="1" hangingPunct="1">
              <a:lnSpc>
                <a:spcPct val="80000"/>
              </a:lnSpc>
            </a:pPr>
            <a:endParaRPr lang="en-GB" altLang="en-US" sz="1200" smtClean="0"/>
          </a:p>
          <a:p>
            <a:pPr eaLnBrk="1" hangingPunct="1">
              <a:lnSpc>
                <a:spcPct val="80000"/>
              </a:lnSpc>
            </a:pPr>
            <a:r>
              <a:rPr lang="en-GB" altLang="en-US" sz="2800" b="1" smtClean="0"/>
              <a:t>How does “irrationality” fit with that?</a:t>
            </a:r>
          </a:p>
          <a:p>
            <a:pPr lvl="1" eaLnBrk="1" hangingPunct="1">
              <a:lnSpc>
                <a:spcPct val="80000"/>
              </a:lnSpc>
            </a:pPr>
            <a:r>
              <a:rPr lang="en-GB" altLang="en-US" b="1" smtClean="0"/>
              <a:t> when Parliament passes an Act…</a:t>
            </a:r>
          </a:p>
          <a:p>
            <a:pPr lvl="1" eaLnBrk="1" hangingPunct="1">
              <a:lnSpc>
                <a:spcPct val="80000"/>
              </a:lnSpc>
            </a:pPr>
            <a:r>
              <a:rPr lang="en-GB" altLang="en-US" b="1" smtClean="0"/>
              <a:t> …giving statutory powers to a public body</a:t>
            </a:r>
          </a:p>
          <a:p>
            <a:pPr lvl="1" eaLnBrk="1" hangingPunct="1">
              <a:lnSpc>
                <a:spcPct val="80000"/>
              </a:lnSpc>
            </a:pPr>
            <a:r>
              <a:rPr lang="en-GB" altLang="en-US" b="1" smtClean="0"/>
              <a:t> it assumes they will be used rationally</a:t>
            </a:r>
          </a:p>
          <a:p>
            <a:pPr lvl="1" eaLnBrk="1" hangingPunct="1">
              <a:lnSpc>
                <a:spcPct val="80000"/>
              </a:lnSpc>
            </a:pPr>
            <a:r>
              <a:rPr lang="en-GB" altLang="en-US" b="1" i="1" smtClean="0"/>
              <a:t> </a:t>
            </a:r>
            <a:r>
              <a:rPr lang="en-GB" altLang="en-US" b="1" smtClean="0"/>
              <a:t>i.e. decisions made under those powers:</a:t>
            </a:r>
          </a:p>
          <a:p>
            <a:pPr lvl="2" eaLnBrk="1" hangingPunct="1">
              <a:lnSpc>
                <a:spcPct val="80000"/>
              </a:lnSpc>
            </a:pPr>
            <a:r>
              <a:rPr lang="en-GB" altLang="en-US" b="1" smtClean="0"/>
              <a:t> will be reasonable and capable of explanation</a:t>
            </a:r>
          </a:p>
          <a:p>
            <a:pPr lvl="2" eaLnBrk="1" hangingPunct="1">
              <a:lnSpc>
                <a:spcPct val="80000"/>
              </a:lnSpc>
            </a:pPr>
            <a:r>
              <a:rPr lang="en-GB" altLang="en-US" b="1" smtClean="0"/>
              <a:t> will not be outrageous, illogical or perverse</a:t>
            </a: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9993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68313" y="333375"/>
            <a:ext cx="8207375" cy="1008063"/>
          </a:xfrm>
        </p:spPr>
        <p:txBody>
          <a:bodyPr/>
          <a:lstStyle/>
          <a:p>
            <a:pPr eaLnBrk="1" hangingPunct="1"/>
            <a:r>
              <a:rPr lang="en-US" altLang="en-US" b="1" smtClean="0"/>
              <a:t>The test for irrationality</a:t>
            </a:r>
          </a:p>
        </p:txBody>
      </p:sp>
      <p:sp>
        <p:nvSpPr>
          <p:cNvPr id="33795" name="Rectangle 3"/>
          <p:cNvSpPr>
            <a:spLocks noGrp="1" noChangeArrowheads="1"/>
          </p:cNvSpPr>
          <p:nvPr>
            <p:ph idx="1"/>
          </p:nvPr>
        </p:nvSpPr>
        <p:spPr>
          <a:xfrm>
            <a:off x="250825" y="1700213"/>
            <a:ext cx="8424863" cy="4681537"/>
          </a:xfrm>
        </p:spPr>
        <p:txBody>
          <a:bodyPr/>
          <a:lstStyle/>
          <a:p>
            <a:pPr eaLnBrk="1" hangingPunct="1">
              <a:lnSpc>
                <a:spcPct val="80000"/>
              </a:lnSpc>
            </a:pPr>
            <a:r>
              <a:rPr lang="en-GB" altLang="en-US" sz="3600" b="1" i="1" smtClean="0"/>
              <a:t>Wednesbury </a:t>
            </a:r>
            <a:r>
              <a:rPr lang="en-GB" altLang="en-US" sz="3600" b="1" smtClean="0"/>
              <a:t>unreasonableness</a:t>
            </a:r>
            <a:endParaRPr lang="en-GB" altLang="en-US" sz="3600" b="1" i="1" smtClean="0"/>
          </a:p>
          <a:p>
            <a:pPr lvl="1" eaLnBrk="1" hangingPunct="1">
              <a:lnSpc>
                <a:spcPct val="80000"/>
              </a:lnSpc>
            </a:pPr>
            <a:endParaRPr lang="en-GB" altLang="en-US" sz="2400" b="1" smtClean="0"/>
          </a:p>
          <a:p>
            <a:pPr lvl="1" eaLnBrk="1" hangingPunct="1">
              <a:lnSpc>
                <a:spcPct val="80000"/>
              </a:lnSpc>
            </a:pPr>
            <a:r>
              <a:rPr lang="en-GB" altLang="en-US" sz="2400" b="1" smtClean="0"/>
              <a:t> *</a:t>
            </a:r>
            <a:r>
              <a:rPr lang="en-GB" altLang="en-US" sz="2400" b="1" i="1" smtClean="0"/>
              <a:t>Associated Provincial Picture House v Wednesbury Corporation (1948)</a:t>
            </a:r>
          </a:p>
          <a:p>
            <a:pPr lvl="2" eaLnBrk="1" hangingPunct="1">
              <a:lnSpc>
                <a:spcPct val="80000"/>
              </a:lnSpc>
            </a:pPr>
            <a:r>
              <a:rPr lang="en-GB" altLang="en-US" sz="2000" smtClean="0"/>
              <a:t>local authority had cinema licensing powers</a:t>
            </a:r>
          </a:p>
          <a:p>
            <a:pPr lvl="2" eaLnBrk="1" hangingPunct="1">
              <a:lnSpc>
                <a:spcPct val="80000"/>
              </a:lnSpc>
            </a:pPr>
            <a:r>
              <a:rPr lang="en-GB" altLang="en-US" sz="2000" smtClean="0"/>
              <a:t>banned under-15s from all cinemas on Sundays</a:t>
            </a:r>
          </a:p>
          <a:p>
            <a:pPr lvl="1" eaLnBrk="1" hangingPunct="1">
              <a:lnSpc>
                <a:spcPct val="80000"/>
              </a:lnSpc>
            </a:pPr>
            <a:endParaRPr lang="en-GB" altLang="en-US" sz="2400" b="1" i="1" smtClean="0"/>
          </a:p>
          <a:p>
            <a:pPr lvl="1" eaLnBrk="1" hangingPunct="1">
              <a:lnSpc>
                <a:spcPct val="80000"/>
              </a:lnSpc>
            </a:pPr>
            <a:r>
              <a:rPr lang="en-GB" altLang="en-US" sz="2400" b="1" i="1" smtClean="0"/>
              <a:t> </a:t>
            </a:r>
            <a:r>
              <a:rPr lang="en-GB" altLang="en-US" sz="2400" smtClean="0"/>
              <a:t>is the decision </a:t>
            </a:r>
            <a:r>
              <a:rPr lang="en-GB" altLang="en-US" sz="2400" b="1" u="sng" smtClean="0"/>
              <a:t>so</a:t>
            </a:r>
            <a:r>
              <a:rPr lang="en-GB" altLang="en-US" sz="2400" b="1" smtClean="0"/>
              <a:t> unreasonable that…</a:t>
            </a:r>
          </a:p>
          <a:p>
            <a:pPr lvl="1" eaLnBrk="1" hangingPunct="1">
              <a:lnSpc>
                <a:spcPct val="80000"/>
              </a:lnSpc>
            </a:pPr>
            <a:r>
              <a:rPr lang="en-GB" altLang="en-US" sz="2400" b="1" smtClean="0"/>
              <a:t> </a:t>
            </a:r>
            <a:r>
              <a:rPr lang="en-GB" altLang="en-US" sz="2400" b="1" u="sng" smtClean="0"/>
              <a:t>no</a:t>
            </a:r>
            <a:r>
              <a:rPr lang="en-GB" altLang="en-US" sz="2400" b="1" smtClean="0"/>
              <a:t> reasonable public body </a:t>
            </a:r>
            <a:r>
              <a:rPr lang="en-GB" altLang="en-US" sz="2400" b="1" u="sng" smtClean="0"/>
              <a:t>could</a:t>
            </a:r>
            <a:r>
              <a:rPr lang="en-GB" altLang="en-US" sz="2400" b="1" smtClean="0"/>
              <a:t> have made it?</a:t>
            </a:r>
          </a:p>
          <a:p>
            <a:pPr lvl="1" eaLnBrk="1" hangingPunct="1">
              <a:lnSpc>
                <a:spcPct val="80000"/>
              </a:lnSpc>
            </a:pPr>
            <a:endParaRPr lang="en-GB" altLang="en-US" sz="2400" b="1" smtClean="0"/>
          </a:p>
          <a:p>
            <a:pPr lvl="1" eaLnBrk="1" hangingPunct="1">
              <a:lnSpc>
                <a:spcPct val="80000"/>
              </a:lnSpc>
            </a:pPr>
            <a:r>
              <a:rPr lang="en-GB" altLang="en-US" sz="2400" b="1" i="1" smtClean="0"/>
              <a:t>Wednesbury</a:t>
            </a:r>
            <a:r>
              <a:rPr lang="en-GB" altLang="en-US" sz="2400" b="1" smtClean="0"/>
              <a:t>: </a:t>
            </a:r>
            <a:r>
              <a:rPr lang="en-GB" altLang="en-US" sz="2400" smtClean="0"/>
              <a:t>the Court of Appeal said no!</a:t>
            </a:r>
            <a:endParaRPr lang="en-GB" altLang="en-US" sz="2400" i="1" smtClean="0"/>
          </a:p>
        </p:txBody>
      </p:sp>
      <p:pic>
        <p:nvPicPr>
          <p:cNvPr id="15364" name="Picture 10" descr="wednesbury">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92950" y="2492375"/>
            <a:ext cx="1800225" cy="145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18500" y="6032500"/>
            <a:ext cx="609600" cy="609600"/>
          </a:xfrm>
          <a:prstGeom prst="rect">
            <a:avLst/>
          </a:prstGeom>
        </p:spPr>
      </p:pic>
    </p:spTree>
    <p:custDataLst>
      <p:tags r:id="rId1"/>
    </p:custDataLst>
  </p:cSld>
  <p:clrMapOvr>
    <a:masterClrMapping/>
  </p:clrMapOvr>
  <p:transition spd="slow" advTm="6493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379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379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379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379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3795">
                                            <p:txEl>
                                              <p:pRg st="7" end="7"/>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3379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68313" y="333375"/>
            <a:ext cx="8207375" cy="1008063"/>
          </a:xfrm>
        </p:spPr>
        <p:txBody>
          <a:bodyPr/>
          <a:lstStyle/>
          <a:p>
            <a:pPr eaLnBrk="1" hangingPunct="1"/>
            <a:r>
              <a:rPr lang="en-US" altLang="en-US" b="1" smtClean="0"/>
              <a:t>The test for irrationality</a:t>
            </a:r>
          </a:p>
        </p:txBody>
      </p:sp>
      <p:sp>
        <p:nvSpPr>
          <p:cNvPr id="174083" name="Rectangle 3"/>
          <p:cNvSpPr>
            <a:spLocks noGrp="1" noChangeArrowheads="1"/>
          </p:cNvSpPr>
          <p:nvPr>
            <p:ph idx="1"/>
          </p:nvPr>
        </p:nvSpPr>
        <p:spPr>
          <a:xfrm>
            <a:off x="250825" y="1484313"/>
            <a:ext cx="8642350" cy="4392612"/>
          </a:xfrm>
        </p:spPr>
        <p:txBody>
          <a:bodyPr rtlCol="0">
            <a:normAutofit fontScale="92500" lnSpcReduction="20000"/>
          </a:bodyPr>
          <a:lstStyle/>
          <a:p>
            <a:pPr eaLnBrk="1" fontAlgn="auto" hangingPunct="1">
              <a:lnSpc>
                <a:spcPct val="80000"/>
              </a:lnSpc>
              <a:spcAft>
                <a:spcPts val="0"/>
              </a:spcAft>
              <a:buFont typeface="Wingdings 3" charset="2"/>
              <a:buChar char=""/>
              <a:defRPr/>
            </a:pPr>
            <a:r>
              <a:rPr lang="en-GB" altLang="en-US" sz="3600" b="1" i="1" smtClean="0">
                <a:solidFill>
                  <a:schemeClr val="tx1">
                    <a:lumMod val="75000"/>
                    <a:lumOff val="25000"/>
                  </a:schemeClr>
                </a:solidFill>
              </a:rPr>
              <a:t>Wednesbury </a:t>
            </a:r>
            <a:r>
              <a:rPr lang="en-GB" altLang="en-US" sz="3600" b="1" smtClean="0">
                <a:solidFill>
                  <a:schemeClr val="tx1">
                    <a:lumMod val="75000"/>
                    <a:lumOff val="25000"/>
                  </a:schemeClr>
                </a:solidFill>
              </a:rPr>
              <a:t>principles</a:t>
            </a:r>
          </a:p>
          <a:p>
            <a:pPr eaLnBrk="1" fontAlgn="auto" hangingPunct="1">
              <a:lnSpc>
                <a:spcPct val="80000"/>
              </a:lnSpc>
              <a:spcAft>
                <a:spcPts val="0"/>
              </a:spcAft>
              <a:buFont typeface="Wingdings 3" charset="2"/>
              <a:buChar char=""/>
              <a:defRPr/>
            </a:pPr>
            <a:endParaRPr lang="en-GB" altLang="en-US" sz="1200" b="1" smtClean="0">
              <a:solidFill>
                <a:schemeClr val="tx1">
                  <a:lumMod val="75000"/>
                  <a:lumOff val="25000"/>
                </a:schemeClr>
              </a:solidFill>
            </a:endParaRPr>
          </a:p>
          <a:p>
            <a:pPr lvl="1" eaLnBrk="1" fontAlgn="auto" hangingPunct="1">
              <a:lnSpc>
                <a:spcPct val="80000"/>
              </a:lnSpc>
              <a:spcAft>
                <a:spcPts val="0"/>
              </a:spcAft>
              <a:buFont typeface="Wingdings 3" charset="2"/>
              <a:buChar char=""/>
              <a:defRPr/>
            </a:pPr>
            <a:r>
              <a:rPr lang="en-GB" altLang="en-US" sz="2400" smtClean="0">
                <a:solidFill>
                  <a:schemeClr val="tx1">
                    <a:lumMod val="75000"/>
                    <a:lumOff val="25000"/>
                  </a:schemeClr>
                </a:solidFill>
              </a:rPr>
              <a:t> is the decision </a:t>
            </a:r>
            <a:r>
              <a:rPr lang="en-GB" altLang="en-US" sz="2400" b="1" u="sng" smtClean="0">
                <a:solidFill>
                  <a:schemeClr val="tx1">
                    <a:lumMod val="75000"/>
                    <a:lumOff val="25000"/>
                  </a:schemeClr>
                </a:solidFill>
              </a:rPr>
              <a:t>so</a:t>
            </a:r>
            <a:r>
              <a:rPr lang="en-GB" altLang="en-US" sz="2400" b="1" smtClean="0">
                <a:solidFill>
                  <a:schemeClr val="tx1">
                    <a:lumMod val="75000"/>
                    <a:lumOff val="25000"/>
                  </a:schemeClr>
                </a:solidFill>
              </a:rPr>
              <a:t> unreasonable that…</a:t>
            </a:r>
          </a:p>
          <a:p>
            <a:pPr lvl="1" eaLnBrk="1" fontAlgn="auto" hangingPunct="1">
              <a:lnSpc>
                <a:spcPct val="80000"/>
              </a:lnSpc>
              <a:spcAft>
                <a:spcPts val="0"/>
              </a:spcAft>
              <a:buFont typeface="Wingdings 3" charset="2"/>
              <a:buChar char=""/>
              <a:defRPr/>
            </a:pPr>
            <a:r>
              <a:rPr lang="en-GB" altLang="en-US" sz="2400" b="1" smtClean="0">
                <a:solidFill>
                  <a:schemeClr val="tx1">
                    <a:lumMod val="75000"/>
                    <a:lumOff val="25000"/>
                  </a:schemeClr>
                </a:solidFill>
              </a:rPr>
              <a:t> </a:t>
            </a:r>
            <a:r>
              <a:rPr lang="en-GB" altLang="en-US" sz="2400" b="1" u="sng" smtClean="0">
                <a:solidFill>
                  <a:schemeClr val="tx1">
                    <a:lumMod val="75000"/>
                    <a:lumOff val="25000"/>
                  </a:schemeClr>
                </a:solidFill>
              </a:rPr>
              <a:t>no</a:t>
            </a:r>
            <a:r>
              <a:rPr lang="en-GB" altLang="en-US" sz="2400" b="1" smtClean="0">
                <a:solidFill>
                  <a:schemeClr val="tx1">
                    <a:lumMod val="75000"/>
                    <a:lumOff val="25000"/>
                  </a:schemeClr>
                </a:solidFill>
              </a:rPr>
              <a:t> reasonable public body </a:t>
            </a:r>
            <a:r>
              <a:rPr lang="en-GB" altLang="en-US" sz="2400" b="1" u="sng" smtClean="0">
                <a:solidFill>
                  <a:schemeClr val="tx1">
                    <a:lumMod val="75000"/>
                    <a:lumOff val="25000"/>
                  </a:schemeClr>
                </a:solidFill>
              </a:rPr>
              <a:t>could</a:t>
            </a:r>
            <a:r>
              <a:rPr lang="en-GB" altLang="en-US" sz="2400" b="1" smtClean="0">
                <a:solidFill>
                  <a:schemeClr val="tx1">
                    <a:lumMod val="75000"/>
                    <a:lumOff val="25000"/>
                  </a:schemeClr>
                </a:solidFill>
              </a:rPr>
              <a:t> have made it?</a:t>
            </a:r>
          </a:p>
          <a:p>
            <a:pPr lvl="1" eaLnBrk="1" fontAlgn="auto" hangingPunct="1">
              <a:lnSpc>
                <a:spcPct val="80000"/>
              </a:lnSpc>
              <a:spcAft>
                <a:spcPts val="0"/>
              </a:spcAft>
              <a:buFontTx/>
              <a:buNone/>
              <a:defRPr/>
            </a:pPr>
            <a:endParaRPr lang="en-GB" altLang="en-US" sz="1200" b="1" smtClean="0">
              <a:solidFill>
                <a:schemeClr val="tx1">
                  <a:lumMod val="75000"/>
                  <a:lumOff val="25000"/>
                </a:schemeClr>
              </a:solidFill>
            </a:endParaRPr>
          </a:p>
          <a:p>
            <a:pPr lvl="1" eaLnBrk="1" fontAlgn="auto" hangingPunct="1">
              <a:lnSpc>
                <a:spcPct val="80000"/>
              </a:lnSpc>
              <a:spcAft>
                <a:spcPts val="0"/>
              </a:spcAft>
              <a:buFontTx/>
              <a:buNone/>
              <a:defRPr/>
            </a:pPr>
            <a:r>
              <a:rPr lang="en-GB" altLang="en-US" sz="2400" b="1" smtClean="0">
                <a:solidFill>
                  <a:schemeClr val="tx1">
                    <a:lumMod val="75000"/>
                    <a:lumOff val="25000"/>
                  </a:schemeClr>
                </a:solidFill>
              </a:rPr>
              <a:t>Factors which help the court decide:</a:t>
            </a:r>
          </a:p>
          <a:p>
            <a:pPr lvl="1" eaLnBrk="1" fontAlgn="auto" hangingPunct="1">
              <a:lnSpc>
                <a:spcPct val="80000"/>
              </a:lnSpc>
              <a:spcAft>
                <a:spcPts val="0"/>
              </a:spcAft>
              <a:buFontTx/>
              <a:buNone/>
              <a:defRPr/>
            </a:pPr>
            <a:endParaRPr lang="en-GB" altLang="en-US" sz="1200" b="1" smtClean="0">
              <a:solidFill>
                <a:schemeClr val="tx1">
                  <a:lumMod val="75000"/>
                  <a:lumOff val="25000"/>
                </a:schemeClr>
              </a:solidFill>
            </a:endParaRPr>
          </a:p>
          <a:p>
            <a:pPr lvl="1" eaLnBrk="1" fontAlgn="auto" hangingPunct="1">
              <a:lnSpc>
                <a:spcPct val="80000"/>
              </a:lnSpc>
              <a:spcAft>
                <a:spcPts val="0"/>
              </a:spcAft>
              <a:buFont typeface="Wingdings 3" charset="2"/>
              <a:buChar char=""/>
              <a:defRPr/>
            </a:pPr>
            <a:r>
              <a:rPr lang="en-GB" altLang="en-US" sz="2400" b="1" smtClean="0">
                <a:solidFill>
                  <a:schemeClr val="tx1">
                    <a:lumMod val="75000"/>
                    <a:lumOff val="25000"/>
                  </a:schemeClr>
                </a:solidFill>
              </a:rPr>
              <a:t> </a:t>
            </a:r>
            <a:r>
              <a:rPr lang="en-GB" altLang="en-US" sz="2400" smtClean="0">
                <a:solidFill>
                  <a:schemeClr val="tx1">
                    <a:lumMod val="75000"/>
                    <a:lumOff val="25000"/>
                  </a:schemeClr>
                </a:solidFill>
              </a:rPr>
              <a:t>exercise of discretion must be real &amp; genuine*</a:t>
            </a:r>
          </a:p>
          <a:p>
            <a:pPr lvl="1" eaLnBrk="1" fontAlgn="auto" hangingPunct="1">
              <a:lnSpc>
                <a:spcPct val="80000"/>
              </a:lnSpc>
              <a:spcAft>
                <a:spcPts val="0"/>
              </a:spcAft>
              <a:buFont typeface="Wingdings 3" charset="2"/>
              <a:buChar char=""/>
              <a:defRPr/>
            </a:pPr>
            <a:r>
              <a:rPr lang="en-GB" altLang="en-US" sz="2400" smtClean="0">
                <a:solidFill>
                  <a:schemeClr val="tx1">
                    <a:lumMod val="75000"/>
                    <a:lumOff val="25000"/>
                  </a:schemeClr>
                </a:solidFill>
              </a:rPr>
              <a:t> decision-maker must consider all relevant matters*…</a:t>
            </a:r>
          </a:p>
          <a:p>
            <a:pPr lvl="1" eaLnBrk="1" fontAlgn="auto" hangingPunct="1">
              <a:lnSpc>
                <a:spcPct val="80000"/>
              </a:lnSpc>
              <a:spcAft>
                <a:spcPts val="0"/>
              </a:spcAft>
              <a:buFont typeface="Wingdings 3" charset="2"/>
              <a:buChar char=""/>
              <a:defRPr/>
            </a:pPr>
            <a:r>
              <a:rPr lang="en-GB" altLang="en-US" sz="2400" smtClean="0">
                <a:solidFill>
                  <a:schemeClr val="tx1">
                    <a:lumMod val="75000"/>
                    <a:lumOff val="25000"/>
                  </a:schemeClr>
                </a:solidFill>
              </a:rPr>
              <a:t> … and ignore irrelevant matters*</a:t>
            </a:r>
          </a:p>
          <a:p>
            <a:pPr lvl="1" eaLnBrk="1" fontAlgn="auto" hangingPunct="1">
              <a:lnSpc>
                <a:spcPct val="80000"/>
              </a:lnSpc>
              <a:spcAft>
                <a:spcPts val="0"/>
              </a:spcAft>
              <a:buFont typeface="Wingdings 3" charset="2"/>
              <a:buChar char=""/>
              <a:defRPr/>
            </a:pPr>
            <a:r>
              <a:rPr lang="en-GB" altLang="en-US" sz="2400" smtClean="0">
                <a:solidFill>
                  <a:schemeClr val="tx1">
                    <a:lumMod val="75000"/>
                    <a:lumOff val="25000"/>
                  </a:schemeClr>
                </a:solidFill>
              </a:rPr>
              <a:t>discretion must not be exercised in bad faith</a:t>
            </a:r>
          </a:p>
          <a:p>
            <a:pPr lvl="1" eaLnBrk="1" fontAlgn="auto" hangingPunct="1">
              <a:lnSpc>
                <a:spcPct val="80000"/>
              </a:lnSpc>
              <a:spcAft>
                <a:spcPts val="0"/>
              </a:spcAft>
              <a:buFont typeface="Wingdings 3" charset="2"/>
              <a:buChar char=""/>
              <a:defRPr/>
            </a:pPr>
            <a:r>
              <a:rPr lang="en-GB" altLang="en-US" sz="2400" smtClean="0">
                <a:solidFill>
                  <a:schemeClr val="tx1">
                    <a:lumMod val="75000"/>
                    <a:lumOff val="25000"/>
                  </a:schemeClr>
                </a:solidFill>
              </a:rPr>
              <a:t>discretion must be exercised for intended purpose*</a:t>
            </a:r>
          </a:p>
          <a:p>
            <a:pPr lvl="1" eaLnBrk="1" fontAlgn="auto" hangingPunct="1">
              <a:lnSpc>
                <a:spcPct val="80000"/>
              </a:lnSpc>
              <a:spcAft>
                <a:spcPts val="0"/>
              </a:spcAft>
              <a:buFontTx/>
              <a:buNone/>
              <a:defRPr/>
            </a:pPr>
            <a:endParaRPr lang="en-GB" altLang="en-US" sz="1200" b="1" smtClean="0">
              <a:solidFill>
                <a:schemeClr val="tx1">
                  <a:lumMod val="75000"/>
                  <a:lumOff val="25000"/>
                </a:schemeClr>
              </a:solidFill>
            </a:endParaRPr>
          </a:p>
          <a:p>
            <a:pPr lvl="1" eaLnBrk="1" fontAlgn="auto" hangingPunct="1">
              <a:lnSpc>
                <a:spcPct val="80000"/>
              </a:lnSpc>
              <a:spcAft>
                <a:spcPts val="0"/>
              </a:spcAft>
              <a:buFontTx/>
              <a:buNone/>
              <a:defRPr/>
            </a:pPr>
            <a:r>
              <a:rPr lang="en-GB" altLang="en-US" sz="2400" b="1" smtClean="0">
                <a:solidFill>
                  <a:schemeClr val="tx1">
                    <a:lumMod val="75000"/>
                    <a:lumOff val="25000"/>
                  </a:schemeClr>
                </a:solidFill>
              </a:rPr>
              <a:t>*Note</a:t>
            </a:r>
            <a:r>
              <a:rPr lang="en-GB" altLang="en-US" sz="2400" smtClean="0">
                <a:solidFill>
                  <a:schemeClr val="tx1">
                    <a:lumMod val="75000"/>
                    <a:lumOff val="25000"/>
                  </a:schemeClr>
                </a:solidFill>
              </a:rPr>
              <a:t>:</a:t>
            </a:r>
            <a:r>
              <a:rPr lang="en-GB" altLang="en-US" sz="2400" b="1" smtClean="0">
                <a:solidFill>
                  <a:schemeClr val="tx1">
                    <a:lumMod val="75000"/>
                    <a:lumOff val="25000"/>
                  </a:schemeClr>
                </a:solidFill>
              </a:rPr>
              <a:t> overlap with sub-grounds of illegality</a:t>
            </a:r>
          </a:p>
        </p:txBody>
      </p:sp>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p:transition spd="slow" advTm="5196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408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40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408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408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408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408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7408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4083">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4083">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7408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74638"/>
            <a:ext cx="8229600" cy="922337"/>
          </a:xfrm>
        </p:spPr>
        <p:txBody>
          <a:bodyPr/>
          <a:lstStyle/>
          <a:p>
            <a:pPr eaLnBrk="1" hangingPunct="1"/>
            <a:r>
              <a:rPr lang="en-GB" altLang="en-US" b="1" smtClean="0"/>
              <a:t>Overlap: illegality/irrationality</a:t>
            </a:r>
            <a:endParaRPr lang="en-US" altLang="en-US" b="1" smtClean="0"/>
          </a:p>
        </p:txBody>
      </p:sp>
      <p:sp>
        <p:nvSpPr>
          <p:cNvPr id="19459" name="Rectangle 3"/>
          <p:cNvSpPr>
            <a:spLocks noGrp="1" noChangeArrowheads="1"/>
          </p:cNvSpPr>
          <p:nvPr>
            <p:ph idx="1"/>
          </p:nvPr>
        </p:nvSpPr>
        <p:spPr>
          <a:xfrm>
            <a:off x="457200" y="1412875"/>
            <a:ext cx="8229600" cy="4713288"/>
          </a:xfrm>
        </p:spPr>
        <p:txBody>
          <a:bodyPr/>
          <a:lstStyle/>
          <a:p>
            <a:pPr eaLnBrk="1" hangingPunct="1"/>
            <a:r>
              <a:rPr lang="en-GB" altLang="en-US" sz="2800" b="1" i="1" smtClean="0"/>
              <a:t>*Wheeler v Leicester City Council [1985]</a:t>
            </a:r>
          </a:p>
          <a:p>
            <a:pPr lvl="1" eaLnBrk="1" hangingPunct="1"/>
            <a:r>
              <a:rPr lang="en-GB" altLang="en-US" sz="2400" b="1" smtClean="0"/>
              <a:t>rugby club denied use of Council-owned pitch </a:t>
            </a:r>
          </a:p>
          <a:p>
            <a:pPr lvl="1" eaLnBrk="1" hangingPunct="1"/>
            <a:r>
              <a:rPr lang="en-GB" altLang="en-US" sz="2400" b="1" smtClean="0"/>
              <a:t>because some of club’s players toured S.Africa</a:t>
            </a:r>
          </a:p>
          <a:p>
            <a:pPr lvl="1" eaLnBrk="1" hangingPunct="1"/>
            <a:endParaRPr lang="en-GB" altLang="en-US" sz="1200" b="1" smtClean="0"/>
          </a:p>
          <a:p>
            <a:pPr lvl="1" eaLnBrk="1" hangingPunct="1"/>
            <a:r>
              <a:rPr lang="en-GB" altLang="en-US" sz="2400" b="1" u="sng" smtClean="0"/>
              <a:t>Held:</a:t>
            </a:r>
            <a:r>
              <a:rPr lang="en-GB" altLang="en-US" sz="2400" b="1" smtClean="0"/>
              <a:t> Council acted </a:t>
            </a:r>
            <a:r>
              <a:rPr lang="en-GB" altLang="en-US" sz="2400" b="1" u="sng" smtClean="0"/>
              <a:t>illegally</a:t>
            </a:r>
          </a:p>
          <a:p>
            <a:pPr lvl="2" eaLnBrk="1" hangingPunct="1"/>
            <a:r>
              <a:rPr lang="en-GB" altLang="en-US" sz="2000" b="1" smtClean="0"/>
              <a:t>took into account irrelevant considerations</a:t>
            </a:r>
          </a:p>
          <a:p>
            <a:pPr lvl="2" eaLnBrk="1" hangingPunct="1"/>
            <a:r>
              <a:rPr lang="en-GB" altLang="en-US" sz="2000" b="1" smtClean="0"/>
              <a:t>used statutory powers for wrong purpose</a:t>
            </a:r>
          </a:p>
          <a:p>
            <a:pPr lvl="2" eaLnBrk="1" hangingPunct="1">
              <a:buFontTx/>
              <a:buNone/>
            </a:pPr>
            <a:endParaRPr lang="en-GB" altLang="en-US" sz="1200" b="1" smtClean="0"/>
          </a:p>
          <a:p>
            <a:pPr lvl="1" eaLnBrk="1" hangingPunct="1"/>
            <a:r>
              <a:rPr lang="en-GB" altLang="en-US" sz="2400" b="1" u="sng" smtClean="0"/>
              <a:t>Also</a:t>
            </a:r>
            <a:r>
              <a:rPr lang="en-GB" altLang="en-US" sz="2400" b="1" smtClean="0"/>
              <a:t>: Council acted </a:t>
            </a:r>
            <a:r>
              <a:rPr lang="en-GB" altLang="en-US" sz="2400" b="1" u="sng" smtClean="0"/>
              <a:t>irrationally</a:t>
            </a:r>
          </a:p>
          <a:p>
            <a:pPr lvl="2" eaLnBrk="1" hangingPunct="1"/>
            <a:r>
              <a:rPr lang="en-US" altLang="en-US" sz="2000" b="1" smtClean="0"/>
              <a:t> no reasonable Council would have used its</a:t>
            </a:r>
            <a:br>
              <a:rPr lang="en-US" altLang="en-US" sz="2000" b="1" smtClean="0"/>
            </a:br>
            <a:r>
              <a:rPr lang="en-US" altLang="en-US" sz="2000" b="1" smtClean="0"/>
              <a:t>sports ground management powers in this way</a:t>
            </a:r>
          </a:p>
        </p:txBody>
      </p:sp>
      <p:pic>
        <p:nvPicPr>
          <p:cNvPr id="19460" name="Picture 5" descr="MCj0318766000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96188" y="3357563"/>
            <a:ext cx="1116012"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cSld>
  <p:clrMapOvr>
    <a:masterClrMapping/>
  </p:clrMapOvr>
  <p:transition spd="slow" advTm="13722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993775"/>
          </a:xfrm>
        </p:spPr>
        <p:txBody>
          <a:bodyPr/>
          <a:lstStyle/>
          <a:p>
            <a:pPr eaLnBrk="1" hangingPunct="1"/>
            <a:r>
              <a:rPr lang="en-GB" altLang="en-US" b="1" i="1" smtClean="0"/>
              <a:t>Wednesbury </a:t>
            </a:r>
            <a:r>
              <a:rPr lang="en-GB" altLang="en-US" b="1" smtClean="0"/>
              <a:t>rephrased</a:t>
            </a:r>
            <a:endParaRPr lang="en-GB" altLang="en-US" b="1" i="1" smtClean="0"/>
          </a:p>
        </p:txBody>
      </p:sp>
      <p:sp>
        <p:nvSpPr>
          <p:cNvPr id="21507" name="Rectangle 3"/>
          <p:cNvSpPr>
            <a:spLocks noGrp="1" noChangeArrowheads="1"/>
          </p:cNvSpPr>
          <p:nvPr>
            <p:ph idx="1"/>
          </p:nvPr>
        </p:nvSpPr>
        <p:spPr>
          <a:xfrm>
            <a:off x="457200" y="1412875"/>
            <a:ext cx="8147050" cy="4032250"/>
          </a:xfrm>
        </p:spPr>
        <p:txBody>
          <a:bodyPr/>
          <a:lstStyle/>
          <a:p>
            <a:pPr eaLnBrk="1" hangingPunct="1"/>
            <a:r>
              <a:rPr lang="en-GB" altLang="en-US" sz="2800" b="1" i="1" smtClean="0"/>
              <a:t> *CCSU v Minister for Civil Service</a:t>
            </a:r>
          </a:p>
          <a:p>
            <a:pPr lvl="1" eaLnBrk="1" hangingPunct="1"/>
            <a:r>
              <a:rPr lang="en-GB" altLang="en-US" sz="2400" b="1" smtClean="0"/>
              <a:t> Lord Diplock, House of Lords</a:t>
            </a:r>
          </a:p>
          <a:p>
            <a:pPr lvl="1" eaLnBrk="1" hangingPunct="1"/>
            <a:r>
              <a:rPr lang="en-GB" altLang="en-US" sz="2400" b="1" smtClean="0"/>
              <a:t> alternative formulation of </a:t>
            </a:r>
            <a:r>
              <a:rPr lang="en-GB" altLang="en-US" sz="2400" b="1" i="1" smtClean="0"/>
              <a:t>Wednesbury</a:t>
            </a:r>
            <a:r>
              <a:rPr lang="en-GB" altLang="en-US" sz="2400" b="1" smtClean="0"/>
              <a:t> test</a:t>
            </a:r>
          </a:p>
          <a:p>
            <a:pPr lvl="1" eaLnBrk="1" hangingPunct="1"/>
            <a:r>
              <a:rPr lang="en-GB" altLang="en-US" sz="2400" b="1" smtClean="0"/>
              <a:t> unreasonableness = irrationality</a:t>
            </a:r>
          </a:p>
          <a:p>
            <a:pPr lvl="1" eaLnBrk="1" hangingPunct="1">
              <a:buFontTx/>
              <a:buNone/>
            </a:pPr>
            <a:endParaRPr lang="en-GB" altLang="en-US" sz="1200" b="1" smtClean="0"/>
          </a:p>
          <a:p>
            <a:pPr lvl="1" eaLnBrk="1" hangingPunct="1">
              <a:buFontTx/>
              <a:buNone/>
            </a:pPr>
            <a:r>
              <a:rPr lang="en-GB" altLang="en-US" sz="2400" b="1" smtClean="0"/>
              <a:t>   “a decision </a:t>
            </a:r>
            <a:r>
              <a:rPr lang="en-GB" altLang="en-US" sz="2400" b="1" u="sng" smtClean="0"/>
              <a:t>so outrageous</a:t>
            </a:r>
            <a:r>
              <a:rPr lang="en-GB" altLang="en-US" sz="2400" b="1" smtClean="0"/>
              <a:t> in its defiance of accepted moral standards that </a:t>
            </a:r>
            <a:r>
              <a:rPr lang="en-GB" altLang="en-US" sz="2400" b="1" u="sng" smtClean="0"/>
              <a:t>no sensible person</a:t>
            </a:r>
            <a:r>
              <a:rPr lang="en-GB" altLang="en-US" sz="2400" b="1" smtClean="0"/>
              <a:t> who had applied his mind to the question to be decided </a:t>
            </a:r>
            <a:r>
              <a:rPr lang="en-GB" altLang="en-US" sz="2400" b="1" u="sng" smtClean="0"/>
              <a:t>would have arrived at it</a:t>
            </a:r>
            <a:r>
              <a:rPr lang="en-GB" altLang="en-US" sz="2400" b="1" smtClean="0"/>
              <a:t>”</a:t>
            </a:r>
          </a:p>
          <a:p>
            <a:pPr lvl="1" eaLnBrk="1" hangingPunct="1">
              <a:buFontTx/>
              <a:buNone/>
            </a:pPr>
            <a:endParaRPr lang="en-GB" altLang="en-US" sz="2400" b="1" smtClean="0"/>
          </a:p>
          <a:p>
            <a:pPr lvl="1" eaLnBrk="1" hangingPunct="1">
              <a:buFontTx/>
              <a:buNone/>
            </a:pPr>
            <a:r>
              <a:rPr lang="en-GB" altLang="en-US" sz="2400" b="1" smtClean="0"/>
              <a:t>Short v Poole Corporation [1926]</a:t>
            </a:r>
          </a:p>
          <a:p>
            <a:pPr eaLnBrk="1" hangingPunct="1">
              <a:buFontTx/>
              <a:buNone/>
            </a:pPr>
            <a:endParaRPr lang="en-GB" altLang="en-US" sz="2800" smtClean="0"/>
          </a:p>
        </p:txBody>
      </p:sp>
      <p:pic>
        <p:nvPicPr>
          <p:cNvPr id="21508" name="Picture 15" descr="MMj03567970000[1]"/>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596188" y="1341438"/>
            <a:ext cx="136842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cSld>
  <p:clrMapOvr>
    <a:masterClrMapping/>
  </p:clrMapOvr>
  <p:transition spd="slow" advTm="8105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77875"/>
          </a:xfrm>
        </p:spPr>
        <p:txBody>
          <a:bodyPr/>
          <a:lstStyle/>
          <a:p>
            <a:pPr eaLnBrk="1" hangingPunct="1"/>
            <a:r>
              <a:rPr lang="en-GB" altLang="en-US" b="1" smtClean="0"/>
              <a:t>Problems with irrationality</a:t>
            </a:r>
            <a:endParaRPr lang="en-US" altLang="en-US" b="1" smtClean="0"/>
          </a:p>
        </p:txBody>
      </p:sp>
      <p:sp>
        <p:nvSpPr>
          <p:cNvPr id="11267" name="Rectangle 3"/>
          <p:cNvSpPr>
            <a:spLocks noGrp="1" noChangeArrowheads="1"/>
          </p:cNvSpPr>
          <p:nvPr>
            <p:ph idx="1"/>
          </p:nvPr>
        </p:nvSpPr>
        <p:spPr>
          <a:xfrm>
            <a:off x="395288" y="1412875"/>
            <a:ext cx="8424862" cy="4752975"/>
          </a:xfrm>
        </p:spPr>
        <p:txBody>
          <a:bodyPr rtlCol="0">
            <a:normAutofit lnSpcReduction="10000"/>
          </a:bodyPr>
          <a:lstStyle/>
          <a:p>
            <a:pPr eaLnBrk="1" fontAlgn="auto" hangingPunct="1">
              <a:spcAft>
                <a:spcPts val="0"/>
              </a:spcAft>
              <a:buFont typeface="Wingdings 3" charset="2"/>
              <a:buChar char=""/>
              <a:defRPr/>
            </a:pPr>
            <a:r>
              <a:rPr lang="en-GB" altLang="en-US" sz="2800" b="1" i="1" smtClean="0">
                <a:solidFill>
                  <a:schemeClr val="tx1">
                    <a:lumMod val="75000"/>
                    <a:lumOff val="25000"/>
                  </a:schemeClr>
                </a:solidFill>
              </a:rPr>
              <a:t>*Wednesbury</a:t>
            </a:r>
            <a:r>
              <a:rPr lang="en-GB" altLang="en-US" sz="2800" i="1" smtClean="0">
                <a:solidFill>
                  <a:schemeClr val="tx1">
                    <a:lumMod val="75000"/>
                    <a:lumOff val="25000"/>
                  </a:schemeClr>
                </a:solidFill>
              </a:rPr>
              <a:t> </a:t>
            </a:r>
            <a:r>
              <a:rPr lang="en-GB" altLang="en-US" sz="2800" smtClean="0">
                <a:solidFill>
                  <a:schemeClr val="tx1">
                    <a:lumMod val="75000"/>
                    <a:lumOff val="25000"/>
                  </a:schemeClr>
                </a:solidFill>
              </a:rPr>
              <a:t>test</a:t>
            </a:r>
            <a:endParaRPr lang="en-GB" altLang="en-US" sz="2800" i="1" smtClean="0">
              <a:solidFill>
                <a:schemeClr val="tx1">
                  <a:lumMod val="75000"/>
                  <a:lumOff val="25000"/>
                </a:schemeClr>
              </a:solidFill>
            </a:endParaRPr>
          </a:p>
          <a:p>
            <a:pPr lvl="1" eaLnBrk="1" fontAlgn="auto" hangingPunct="1">
              <a:spcAft>
                <a:spcPts val="0"/>
              </a:spcAft>
              <a:buFontTx/>
              <a:buChar char="•"/>
              <a:defRPr/>
            </a:pPr>
            <a:r>
              <a:rPr lang="en-GB" altLang="en-US" sz="2400" smtClean="0">
                <a:solidFill>
                  <a:schemeClr val="tx1">
                    <a:lumMod val="75000"/>
                    <a:lumOff val="25000"/>
                  </a:schemeClr>
                </a:solidFill>
              </a:rPr>
              <a:t> only affects decisions which are </a:t>
            </a:r>
            <a:r>
              <a:rPr lang="en-GB" altLang="en-US" sz="2400" u="sng" smtClean="0">
                <a:solidFill>
                  <a:schemeClr val="tx1">
                    <a:lumMod val="75000"/>
                    <a:lumOff val="25000"/>
                  </a:schemeClr>
                </a:solidFill>
              </a:rPr>
              <a:t>so</a:t>
            </a:r>
            <a:r>
              <a:rPr lang="en-GB" altLang="en-US" sz="2400" smtClean="0">
                <a:solidFill>
                  <a:schemeClr val="tx1">
                    <a:lumMod val="75000"/>
                    <a:lumOff val="25000"/>
                  </a:schemeClr>
                </a:solidFill>
              </a:rPr>
              <a:t> unreasonable…</a:t>
            </a:r>
          </a:p>
          <a:p>
            <a:pPr lvl="1" eaLnBrk="1" fontAlgn="auto" hangingPunct="1">
              <a:spcAft>
                <a:spcPts val="0"/>
              </a:spcAft>
              <a:buFontTx/>
              <a:buChar char="•"/>
              <a:defRPr/>
            </a:pPr>
            <a:r>
              <a:rPr lang="en-GB" altLang="en-US" sz="2400" smtClean="0">
                <a:solidFill>
                  <a:schemeClr val="tx1">
                    <a:lumMod val="75000"/>
                    <a:lumOff val="25000"/>
                  </a:schemeClr>
                </a:solidFill>
              </a:rPr>
              <a:t> … that </a:t>
            </a:r>
            <a:r>
              <a:rPr lang="en-GB" altLang="en-US" sz="2400" u="sng" smtClean="0">
                <a:solidFill>
                  <a:schemeClr val="tx1">
                    <a:lumMod val="75000"/>
                    <a:lumOff val="25000"/>
                  </a:schemeClr>
                </a:solidFill>
              </a:rPr>
              <a:t>no</a:t>
            </a:r>
            <a:r>
              <a:rPr lang="en-GB" altLang="en-US" sz="2400" smtClean="0">
                <a:solidFill>
                  <a:schemeClr val="tx1">
                    <a:lumMod val="75000"/>
                    <a:lumOff val="25000"/>
                  </a:schemeClr>
                </a:solidFill>
              </a:rPr>
              <a:t> reasonable authority could have made them</a:t>
            </a:r>
          </a:p>
          <a:p>
            <a:pPr lvl="1" eaLnBrk="1" fontAlgn="auto" hangingPunct="1">
              <a:spcAft>
                <a:spcPts val="0"/>
              </a:spcAft>
              <a:buFontTx/>
              <a:buChar char="•"/>
              <a:defRPr/>
            </a:pPr>
            <a:endParaRPr lang="en-GB" altLang="en-US" sz="1200" smtClean="0">
              <a:solidFill>
                <a:schemeClr val="tx1">
                  <a:lumMod val="75000"/>
                  <a:lumOff val="25000"/>
                </a:schemeClr>
              </a:solidFill>
            </a:endParaRPr>
          </a:p>
          <a:p>
            <a:pPr eaLnBrk="1" fontAlgn="auto" hangingPunct="1">
              <a:spcAft>
                <a:spcPts val="0"/>
              </a:spcAft>
              <a:buFont typeface="Wingdings 3" charset="2"/>
              <a:buChar char=""/>
              <a:defRPr/>
            </a:pPr>
            <a:r>
              <a:rPr lang="en-GB" altLang="en-US" sz="2800" b="1" i="1" smtClean="0">
                <a:solidFill>
                  <a:schemeClr val="tx1">
                    <a:lumMod val="75000"/>
                    <a:lumOff val="25000"/>
                  </a:schemeClr>
                </a:solidFill>
              </a:rPr>
              <a:t>*CCSU</a:t>
            </a:r>
            <a:r>
              <a:rPr lang="en-GB" altLang="en-US" sz="2800" i="1" smtClean="0">
                <a:solidFill>
                  <a:schemeClr val="tx1">
                    <a:lumMod val="75000"/>
                    <a:lumOff val="25000"/>
                  </a:schemeClr>
                </a:solidFill>
              </a:rPr>
              <a:t> </a:t>
            </a:r>
            <a:r>
              <a:rPr lang="en-GB" altLang="en-US" sz="2800" smtClean="0">
                <a:solidFill>
                  <a:schemeClr val="tx1">
                    <a:lumMod val="75000"/>
                    <a:lumOff val="25000"/>
                  </a:schemeClr>
                </a:solidFill>
              </a:rPr>
              <a:t>test</a:t>
            </a:r>
          </a:p>
          <a:p>
            <a:pPr lvl="1" eaLnBrk="1" fontAlgn="auto" hangingPunct="1">
              <a:spcAft>
                <a:spcPts val="0"/>
              </a:spcAft>
              <a:buFontTx/>
              <a:buChar char="•"/>
              <a:defRPr/>
            </a:pPr>
            <a:r>
              <a:rPr lang="en-GB" altLang="en-US" sz="2400" b="1" i="1" smtClean="0">
                <a:solidFill>
                  <a:schemeClr val="tx1">
                    <a:lumMod val="75000"/>
                    <a:lumOff val="25000"/>
                  </a:schemeClr>
                </a:solidFill>
              </a:rPr>
              <a:t> </a:t>
            </a:r>
            <a:r>
              <a:rPr lang="en-GB" altLang="en-US" sz="2400" smtClean="0">
                <a:solidFill>
                  <a:schemeClr val="tx1">
                    <a:lumMod val="75000"/>
                    <a:lumOff val="25000"/>
                  </a:schemeClr>
                </a:solidFill>
              </a:rPr>
              <a:t>only affects decisions which are </a:t>
            </a:r>
            <a:r>
              <a:rPr lang="en-GB" altLang="en-US" sz="2400" u="sng" smtClean="0">
                <a:solidFill>
                  <a:schemeClr val="tx1">
                    <a:lumMod val="75000"/>
                    <a:lumOff val="25000"/>
                  </a:schemeClr>
                </a:solidFill>
              </a:rPr>
              <a:t>so</a:t>
            </a:r>
            <a:r>
              <a:rPr lang="en-GB" altLang="en-US" sz="2400" smtClean="0">
                <a:solidFill>
                  <a:schemeClr val="tx1">
                    <a:lumMod val="75000"/>
                    <a:lumOff val="25000"/>
                  </a:schemeClr>
                </a:solidFill>
              </a:rPr>
              <a:t> outrageous…</a:t>
            </a:r>
          </a:p>
          <a:p>
            <a:pPr lvl="1" eaLnBrk="1" fontAlgn="auto" hangingPunct="1">
              <a:spcAft>
                <a:spcPts val="0"/>
              </a:spcAft>
              <a:buFontTx/>
              <a:buChar char="•"/>
              <a:defRPr/>
            </a:pPr>
            <a:r>
              <a:rPr lang="en-GB" altLang="en-US" sz="2400" b="1" i="1" smtClean="0">
                <a:solidFill>
                  <a:schemeClr val="tx1">
                    <a:lumMod val="75000"/>
                    <a:lumOff val="25000"/>
                  </a:schemeClr>
                </a:solidFill>
              </a:rPr>
              <a:t> </a:t>
            </a:r>
            <a:r>
              <a:rPr lang="en-GB" altLang="en-US" sz="2400" smtClean="0">
                <a:solidFill>
                  <a:schemeClr val="tx1">
                    <a:lumMod val="75000"/>
                    <a:lumOff val="25000"/>
                  </a:schemeClr>
                </a:solidFill>
              </a:rPr>
              <a:t>… that </a:t>
            </a:r>
            <a:r>
              <a:rPr lang="en-GB" altLang="en-US" sz="2400" u="sng" smtClean="0">
                <a:solidFill>
                  <a:schemeClr val="tx1">
                    <a:lumMod val="75000"/>
                    <a:lumOff val="25000"/>
                  </a:schemeClr>
                </a:solidFill>
              </a:rPr>
              <a:t>no</a:t>
            </a:r>
            <a:r>
              <a:rPr lang="en-GB" altLang="en-US" sz="2400" smtClean="0">
                <a:solidFill>
                  <a:schemeClr val="tx1">
                    <a:lumMod val="75000"/>
                    <a:lumOff val="25000"/>
                  </a:schemeClr>
                </a:solidFill>
              </a:rPr>
              <a:t> sensible person could have made them</a:t>
            </a:r>
            <a:endParaRPr lang="en-GB" altLang="en-US" sz="2400" b="1" i="1" smtClean="0">
              <a:solidFill>
                <a:schemeClr val="tx1">
                  <a:lumMod val="75000"/>
                  <a:lumOff val="25000"/>
                </a:schemeClr>
              </a:solidFill>
            </a:endParaRPr>
          </a:p>
          <a:p>
            <a:pPr lvl="1" eaLnBrk="1" fontAlgn="auto" hangingPunct="1">
              <a:spcAft>
                <a:spcPts val="0"/>
              </a:spcAft>
              <a:buFontTx/>
              <a:buChar char="•"/>
              <a:defRPr/>
            </a:pPr>
            <a:endParaRPr lang="en-GB" altLang="en-US" sz="1200" b="1" smtClean="0">
              <a:solidFill>
                <a:schemeClr val="tx1">
                  <a:lumMod val="75000"/>
                  <a:lumOff val="25000"/>
                </a:schemeClr>
              </a:solidFill>
            </a:endParaRPr>
          </a:p>
          <a:p>
            <a:pPr eaLnBrk="1" fontAlgn="auto" hangingPunct="1">
              <a:spcAft>
                <a:spcPts val="0"/>
              </a:spcAft>
              <a:buFont typeface="Wingdings 3" charset="2"/>
              <a:buChar char=""/>
              <a:defRPr/>
            </a:pPr>
            <a:r>
              <a:rPr lang="en-GB" altLang="en-US" sz="2800" b="1" smtClean="0">
                <a:solidFill>
                  <a:schemeClr val="tx1">
                    <a:lumMod val="75000"/>
                    <a:lumOff val="25000"/>
                  </a:schemeClr>
                </a:solidFill>
              </a:rPr>
              <a:t>Both tests set a very high threshold</a:t>
            </a:r>
          </a:p>
          <a:p>
            <a:pPr lvl="1" eaLnBrk="1" fontAlgn="auto" hangingPunct="1">
              <a:spcAft>
                <a:spcPts val="0"/>
              </a:spcAft>
              <a:buFontTx/>
              <a:buChar char="•"/>
              <a:defRPr/>
            </a:pPr>
            <a:r>
              <a:rPr lang="en-GB" altLang="en-US" smtClean="0">
                <a:solidFill>
                  <a:schemeClr val="tx1">
                    <a:lumMod val="75000"/>
                    <a:lumOff val="25000"/>
                  </a:schemeClr>
                </a:solidFill>
              </a:rPr>
              <a:t> very difficult to succeed on this ground alone</a:t>
            </a: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840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1042988" y="2349500"/>
            <a:ext cx="6400800" cy="1752600"/>
          </a:xfrm>
        </p:spPr>
        <p:txBody>
          <a:bodyPr rtlCol="0">
            <a:normAutofit fontScale="92500" lnSpcReduction="20000"/>
          </a:bodyPr>
          <a:lstStyle/>
          <a:p>
            <a:pPr eaLnBrk="1" fontAlgn="auto" hangingPunct="1">
              <a:spcAft>
                <a:spcPts val="0"/>
              </a:spcAft>
              <a:buFont typeface="Wingdings 3" charset="2"/>
              <a:buNone/>
              <a:defRPr/>
            </a:pPr>
            <a:endParaRPr lang="en-GB" altLang="en-US" b="1" dirty="0" smtClean="0"/>
          </a:p>
          <a:p>
            <a:pPr eaLnBrk="1" fontAlgn="auto" hangingPunct="1">
              <a:spcAft>
                <a:spcPts val="0"/>
              </a:spcAft>
              <a:buFont typeface="Wingdings 3" charset="2"/>
              <a:buNone/>
              <a:defRPr/>
            </a:pPr>
            <a:r>
              <a:rPr lang="en-GB" altLang="en-US" sz="4800" b="1" dirty="0" smtClean="0"/>
              <a:t>Grounds for review: </a:t>
            </a:r>
          </a:p>
          <a:p>
            <a:pPr eaLnBrk="1" fontAlgn="auto" hangingPunct="1">
              <a:spcAft>
                <a:spcPts val="0"/>
              </a:spcAft>
              <a:buFont typeface="Wingdings 3" charset="2"/>
              <a:buNone/>
              <a:defRPr/>
            </a:pPr>
            <a:r>
              <a:rPr lang="en-GB" altLang="en-US" sz="4800" b="1" dirty="0"/>
              <a:t>P</a:t>
            </a:r>
            <a:r>
              <a:rPr lang="en-GB" altLang="en-US" sz="4800" b="1" dirty="0" smtClean="0"/>
              <a:t>rocedural impropriety</a:t>
            </a: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3274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Grp="1" noChangeArrowheads="1"/>
          </p:cNvSpPr>
          <p:nvPr>
            <p:ph type="title"/>
          </p:nvPr>
        </p:nvSpPr>
        <p:spPr>
          <a:xfrm>
            <a:off x="609600" y="609600"/>
            <a:ext cx="6348413" cy="1320800"/>
          </a:xfrm>
        </p:spPr>
        <p:txBody>
          <a:bodyPr/>
          <a:lstStyle/>
          <a:p>
            <a:pPr eaLnBrk="1" hangingPunct="1"/>
            <a:r>
              <a:rPr lang="en-GB" altLang="en-US" b="1" smtClean="0"/>
              <a:t>Anatomy of a JR claim</a:t>
            </a:r>
            <a:endParaRPr lang="en-US" altLang="en-US" b="1" smtClean="0"/>
          </a:p>
        </p:txBody>
      </p:sp>
      <p:sp>
        <p:nvSpPr>
          <p:cNvPr id="121861" name="AutoShape 5"/>
          <p:cNvSpPr>
            <a:spLocks noChangeArrowheads="1"/>
          </p:cNvSpPr>
          <p:nvPr/>
        </p:nvSpPr>
        <p:spPr bwMode="auto">
          <a:xfrm>
            <a:off x="323850" y="1341438"/>
            <a:ext cx="3382963" cy="2447925"/>
          </a:xfrm>
          <a:prstGeom prst="flowChartPunchedTape">
            <a:avLst/>
          </a:prstGeom>
          <a:solidFill>
            <a:schemeClr val="accent1"/>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1</a:t>
            </a:r>
          </a:p>
          <a:p>
            <a:pPr algn="ctr" eaLnBrk="1" hangingPunct="1">
              <a:spcBef>
                <a:spcPct val="0"/>
              </a:spcBef>
              <a:buClrTx/>
              <a:buSzTx/>
              <a:buFontTx/>
              <a:buNone/>
            </a:pPr>
            <a:r>
              <a:rPr lang="en-GB" altLang="en-US" sz="2000" b="1">
                <a:solidFill>
                  <a:schemeClr val="tx1"/>
                </a:solidFill>
                <a:latin typeface="Arial" panose="020B0604020202020204" pitchFamily="34" charset="0"/>
              </a:rPr>
              <a:t>Obtaining court’s </a:t>
            </a:r>
          </a:p>
          <a:p>
            <a:pPr algn="ctr" eaLnBrk="1" hangingPunct="1">
              <a:spcBef>
                <a:spcPct val="0"/>
              </a:spcBef>
              <a:buClrTx/>
              <a:buSzTx/>
              <a:buFontTx/>
              <a:buNone/>
            </a:pPr>
            <a:r>
              <a:rPr lang="en-GB" altLang="en-US" sz="2000" b="1">
                <a:solidFill>
                  <a:schemeClr val="tx1"/>
                </a:solidFill>
                <a:latin typeface="Arial" panose="020B0604020202020204" pitchFamily="34" charset="0"/>
              </a:rPr>
              <a:t>permission to proceed </a:t>
            </a:r>
          </a:p>
          <a:p>
            <a:pPr algn="ctr" eaLnBrk="1" hangingPunct="1">
              <a:spcBef>
                <a:spcPct val="0"/>
              </a:spcBef>
              <a:buClrTx/>
              <a:buSzTx/>
              <a:buFontTx/>
              <a:buNone/>
            </a:pPr>
            <a:r>
              <a:rPr lang="en-GB" altLang="en-US" sz="2000" b="1">
                <a:solidFill>
                  <a:schemeClr val="tx1"/>
                </a:solidFill>
                <a:latin typeface="Arial" panose="020B0604020202020204" pitchFamily="34" charset="0"/>
              </a:rPr>
              <a:t>with claim</a:t>
            </a:r>
            <a:endParaRPr lang="en-US" altLang="en-US" sz="2000" b="1">
              <a:solidFill>
                <a:schemeClr val="tx1"/>
              </a:solidFill>
              <a:latin typeface="Arial" panose="020B0604020202020204" pitchFamily="34" charset="0"/>
            </a:endParaRPr>
          </a:p>
        </p:txBody>
      </p:sp>
      <p:sp>
        <p:nvSpPr>
          <p:cNvPr id="121862" name="AutoShape 6"/>
          <p:cNvSpPr>
            <a:spLocks noChangeArrowheads="1"/>
          </p:cNvSpPr>
          <p:nvPr/>
        </p:nvSpPr>
        <p:spPr bwMode="auto">
          <a:xfrm>
            <a:off x="5292725" y="1268413"/>
            <a:ext cx="3382963" cy="2376487"/>
          </a:xfrm>
          <a:prstGeom prst="flowChartPunchedTape">
            <a:avLst/>
          </a:prstGeom>
          <a:solidFill>
            <a:srgbClr val="FFFF00"/>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2</a:t>
            </a:r>
          </a:p>
          <a:p>
            <a:pPr algn="ctr" eaLnBrk="1" hangingPunct="1">
              <a:spcBef>
                <a:spcPct val="0"/>
              </a:spcBef>
              <a:buClrTx/>
              <a:buSzTx/>
              <a:buFontTx/>
              <a:buNone/>
            </a:pPr>
            <a:r>
              <a:rPr lang="en-GB" altLang="en-US" sz="2000" b="1">
                <a:solidFill>
                  <a:schemeClr val="tx1"/>
                </a:solidFill>
                <a:latin typeface="Arial" panose="020B0604020202020204" pitchFamily="34" charset="0"/>
              </a:rPr>
              <a:t>Full hearing on alleged</a:t>
            </a:r>
          </a:p>
          <a:p>
            <a:pPr algn="ctr" eaLnBrk="1" hangingPunct="1">
              <a:spcBef>
                <a:spcPct val="0"/>
              </a:spcBef>
              <a:buClrTx/>
              <a:buSzTx/>
              <a:buFontTx/>
              <a:buNone/>
            </a:pPr>
            <a:r>
              <a:rPr lang="en-GB" altLang="en-US" sz="2000" b="1">
                <a:solidFill>
                  <a:schemeClr val="tx1"/>
                </a:solidFill>
                <a:latin typeface="Arial" panose="020B0604020202020204" pitchFamily="34" charset="0"/>
              </a:rPr>
              <a:t>grounds of review</a:t>
            </a:r>
            <a:endParaRPr lang="en-US" altLang="en-US" sz="2000" b="1">
              <a:solidFill>
                <a:schemeClr val="tx1"/>
              </a:solidFill>
              <a:latin typeface="Arial" panose="020B0604020202020204" pitchFamily="34" charset="0"/>
            </a:endParaRPr>
          </a:p>
        </p:txBody>
      </p:sp>
      <p:sp>
        <p:nvSpPr>
          <p:cNvPr id="121863" name="Line 7"/>
          <p:cNvSpPr>
            <a:spLocks noChangeShapeType="1"/>
          </p:cNvSpPr>
          <p:nvPr/>
        </p:nvSpPr>
        <p:spPr bwMode="auto">
          <a:xfrm>
            <a:off x="3995738" y="2276475"/>
            <a:ext cx="1008062" cy="0"/>
          </a:xfrm>
          <a:prstGeom prst="line">
            <a:avLst/>
          </a:prstGeom>
          <a:noFill/>
          <a:ln w="63500">
            <a:solidFill>
              <a:schemeClr val="tx1"/>
            </a:solidFill>
            <a:round/>
            <a:headEnd/>
            <a:tailEnd type="arrow" w="lg" len="lg"/>
          </a:ln>
          <a:extLst>
            <a:ext uri="{909E8E84-426E-40DD-AFC4-6F175D3DCCD1}">
              <a14:hiddenFill xmlns:a14="http://schemas.microsoft.com/office/drawing/2010/main">
                <a:noFill/>
              </a14:hiddenFill>
            </a:ext>
          </a:extLst>
        </p:spPr>
        <p:txBody>
          <a:bodyPr/>
          <a:lstStyle/>
          <a:p>
            <a:endParaRPr lang="en-GB"/>
          </a:p>
        </p:txBody>
      </p:sp>
      <p:sp>
        <p:nvSpPr>
          <p:cNvPr id="121866" name="Text Box 10"/>
          <p:cNvSpPr txBox="1">
            <a:spLocks noChangeArrowheads="1"/>
          </p:cNvSpPr>
          <p:nvPr/>
        </p:nvSpPr>
        <p:spPr bwMode="auto">
          <a:xfrm>
            <a:off x="3779838" y="2708275"/>
            <a:ext cx="14398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b="1">
                <a:solidFill>
                  <a:schemeClr val="tx1"/>
                </a:solidFill>
                <a:latin typeface="Arial" panose="020B0604020202020204" pitchFamily="34" charset="0"/>
              </a:rPr>
              <a:t>if granted</a:t>
            </a:r>
            <a:endParaRPr lang="en-US" altLang="en-US" b="1">
              <a:solidFill>
                <a:schemeClr val="tx1"/>
              </a:solidFill>
              <a:latin typeface="Arial" panose="020B0604020202020204" pitchFamily="34" charset="0"/>
            </a:endParaRPr>
          </a:p>
        </p:txBody>
      </p:sp>
      <p:sp>
        <p:nvSpPr>
          <p:cNvPr id="121867" name="AutoShape 11"/>
          <p:cNvSpPr>
            <a:spLocks noChangeArrowheads="1"/>
          </p:cNvSpPr>
          <p:nvPr/>
        </p:nvSpPr>
        <p:spPr bwMode="auto">
          <a:xfrm>
            <a:off x="3924300" y="4005263"/>
            <a:ext cx="1584325" cy="1112837"/>
          </a:xfrm>
          <a:prstGeom prst="flowChartProcess">
            <a:avLst/>
          </a:prstGeom>
          <a:solidFill>
            <a:srgbClr val="FF99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endParaRPr lang="en-GB" altLang="en-US" b="1">
              <a:solidFill>
                <a:schemeClr val="tx1"/>
              </a:solidFill>
              <a:latin typeface="Arial" panose="020B0604020202020204" pitchFamily="34" charset="0"/>
            </a:endParaRPr>
          </a:p>
          <a:p>
            <a:pPr algn="ctr" eaLnBrk="1" hangingPunct="1">
              <a:spcBef>
                <a:spcPct val="0"/>
              </a:spcBef>
              <a:buClrTx/>
              <a:buSzTx/>
              <a:buFontTx/>
              <a:buNone/>
            </a:pPr>
            <a:r>
              <a:rPr lang="en-GB" altLang="en-US" b="1">
                <a:solidFill>
                  <a:schemeClr val="tx1"/>
                </a:solidFill>
                <a:latin typeface="Arial" panose="020B0604020202020204" pitchFamily="34" charset="0"/>
              </a:rPr>
              <a:t>illegality</a:t>
            </a:r>
          </a:p>
          <a:p>
            <a:pPr algn="ctr" eaLnBrk="1" hangingPunct="1">
              <a:spcBef>
                <a:spcPct val="0"/>
              </a:spcBef>
              <a:buClrTx/>
              <a:buSzTx/>
              <a:buFontTx/>
              <a:buNone/>
            </a:pPr>
            <a:endParaRPr lang="en-US" altLang="en-US" b="1">
              <a:solidFill>
                <a:schemeClr val="tx1"/>
              </a:solidFill>
              <a:latin typeface="Arial" panose="020B0604020202020204" pitchFamily="34" charset="0"/>
            </a:endParaRPr>
          </a:p>
        </p:txBody>
      </p:sp>
      <p:sp>
        <p:nvSpPr>
          <p:cNvPr id="121870" name="AutoShape 14"/>
          <p:cNvSpPr>
            <a:spLocks noChangeArrowheads="1"/>
          </p:cNvSpPr>
          <p:nvPr/>
        </p:nvSpPr>
        <p:spPr bwMode="auto">
          <a:xfrm>
            <a:off x="5651500" y="4005263"/>
            <a:ext cx="1657350" cy="1112837"/>
          </a:xfrm>
          <a:prstGeom prst="flowChartProcess">
            <a:avLst/>
          </a:prstGeom>
          <a:solidFill>
            <a:srgbClr val="CCFF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b="1">
                <a:solidFill>
                  <a:schemeClr val="tx1"/>
                </a:solidFill>
                <a:latin typeface="Arial" panose="020B0604020202020204" pitchFamily="34" charset="0"/>
              </a:rPr>
              <a:t> </a:t>
            </a:r>
          </a:p>
          <a:p>
            <a:pPr algn="ctr" eaLnBrk="1" hangingPunct="1">
              <a:spcBef>
                <a:spcPct val="0"/>
              </a:spcBef>
              <a:buClrTx/>
              <a:buSzTx/>
              <a:buFontTx/>
              <a:buNone/>
            </a:pPr>
            <a:r>
              <a:rPr lang="en-GB" altLang="en-US" b="1">
                <a:solidFill>
                  <a:schemeClr val="tx1"/>
                </a:solidFill>
                <a:latin typeface="Arial" panose="020B0604020202020204" pitchFamily="34" charset="0"/>
              </a:rPr>
              <a:t>irrationality /</a:t>
            </a:r>
          </a:p>
          <a:p>
            <a:pPr algn="ctr" eaLnBrk="1" hangingPunct="1">
              <a:spcBef>
                <a:spcPct val="0"/>
              </a:spcBef>
              <a:buClrTx/>
              <a:buSzTx/>
              <a:buFontTx/>
              <a:buNone/>
            </a:pPr>
            <a:r>
              <a:rPr lang="en-GB" altLang="en-US" b="1">
                <a:solidFill>
                  <a:schemeClr val="tx1"/>
                </a:solidFill>
                <a:latin typeface="Arial" panose="020B0604020202020204" pitchFamily="34" charset="0"/>
              </a:rPr>
              <a:t>proportionality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1" name="AutoShape 15"/>
          <p:cNvSpPr>
            <a:spLocks noChangeArrowheads="1"/>
          </p:cNvSpPr>
          <p:nvPr/>
        </p:nvSpPr>
        <p:spPr bwMode="auto">
          <a:xfrm>
            <a:off x="7380288" y="4005263"/>
            <a:ext cx="1584325" cy="1112837"/>
          </a:xfrm>
          <a:prstGeom prst="flowChartProcess">
            <a:avLst/>
          </a:prstGeom>
          <a:solidFill>
            <a:srgbClr val="CC99FF"/>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endParaRPr lang="en-GB" altLang="en-US" b="1">
              <a:solidFill>
                <a:schemeClr val="tx1"/>
              </a:solidFill>
              <a:latin typeface="Arial" panose="020B0604020202020204" pitchFamily="34" charset="0"/>
            </a:endParaRPr>
          </a:p>
          <a:p>
            <a:pPr algn="ctr" eaLnBrk="1" hangingPunct="1">
              <a:spcBef>
                <a:spcPct val="0"/>
              </a:spcBef>
              <a:buClrTx/>
              <a:buSzTx/>
              <a:buFontTx/>
              <a:buNone/>
            </a:pPr>
            <a:r>
              <a:rPr lang="en-GB" altLang="en-US" b="1">
                <a:solidFill>
                  <a:schemeClr val="tx1"/>
                </a:solidFill>
                <a:latin typeface="Arial" panose="020B0604020202020204" pitchFamily="34" charset="0"/>
              </a:rPr>
              <a:t>procedural </a:t>
            </a:r>
          </a:p>
          <a:p>
            <a:pPr algn="ctr" eaLnBrk="1" hangingPunct="1">
              <a:spcBef>
                <a:spcPct val="0"/>
              </a:spcBef>
              <a:buClrTx/>
              <a:buSzTx/>
              <a:buFontTx/>
              <a:buNone/>
            </a:pPr>
            <a:r>
              <a:rPr lang="en-GB" altLang="en-US" b="1">
                <a:solidFill>
                  <a:schemeClr val="tx1"/>
                </a:solidFill>
                <a:latin typeface="Arial" panose="020B0604020202020204" pitchFamily="34" charset="0"/>
              </a:rPr>
              <a:t>impropriety</a:t>
            </a:r>
          </a:p>
          <a:p>
            <a:pPr algn="ctr" eaLnBrk="1" hangingPunct="1">
              <a:spcBef>
                <a:spcPct val="0"/>
              </a:spcBef>
              <a:buClrTx/>
              <a:buSzTx/>
              <a:buFontTx/>
              <a:buNone/>
            </a:pPr>
            <a:endParaRPr lang="en-US" altLang="en-US" b="1">
              <a:solidFill>
                <a:schemeClr val="tx1"/>
              </a:solidFill>
              <a:latin typeface="Arial" panose="020B0604020202020204" pitchFamily="34" charset="0"/>
            </a:endParaRPr>
          </a:p>
        </p:txBody>
      </p:sp>
      <p:sp>
        <p:nvSpPr>
          <p:cNvPr id="121872" name="Line 16"/>
          <p:cNvSpPr>
            <a:spLocks noChangeShapeType="1"/>
          </p:cNvSpPr>
          <p:nvPr/>
        </p:nvSpPr>
        <p:spPr bwMode="auto">
          <a:xfrm flipH="1">
            <a:off x="4716463" y="3500438"/>
            <a:ext cx="719137" cy="504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3" name="Line 17"/>
          <p:cNvSpPr>
            <a:spLocks noChangeShapeType="1"/>
          </p:cNvSpPr>
          <p:nvPr/>
        </p:nvSpPr>
        <p:spPr bwMode="auto">
          <a:xfrm>
            <a:off x="6588125" y="3573463"/>
            <a:ext cx="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4" name="Line 18"/>
          <p:cNvSpPr>
            <a:spLocks noChangeShapeType="1"/>
          </p:cNvSpPr>
          <p:nvPr/>
        </p:nvSpPr>
        <p:spPr bwMode="auto">
          <a:xfrm>
            <a:off x="7524750" y="3213100"/>
            <a:ext cx="719138" cy="7921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5" name="Text Box 19"/>
          <p:cNvSpPr txBox="1">
            <a:spLocks noChangeArrowheads="1"/>
          </p:cNvSpPr>
          <p:nvPr/>
        </p:nvSpPr>
        <p:spPr bwMode="auto">
          <a:xfrm>
            <a:off x="2771775" y="5373688"/>
            <a:ext cx="63722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50000"/>
              </a:spcBef>
              <a:buClrTx/>
              <a:buSzTx/>
              <a:buFontTx/>
              <a:buNone/>
            </a:pPr>
            <a:r>
              <a:rPr lang="en-GB" altLang="en-US" sz="2000" b="1">
                <a:solidFill>
                  <a:schemeClr val="tx1"/>
                </a:solidFill>
                <a:latin typeface="Arial" panose="020B0604020202020204" pitchFamily="34" charset="0"/>
              </a:rPr>
              <a:t>Grounds of review identified by L.Diplock in </a:t>
            </a:r>
            <a:r>
              <a:rPr lang="en-GB" altLang="en-US" sz="2000" b="1" i="1">
                <a:solidFill>
                  <a:schemeClr val="tx1"/>
                </a:solidFill>
                <a:latin typeface="Arial" panose="020B0604020202020204" pitchFamily="34" charset="0"/>
              </a:rPr>
              <a:t>CCSU</a:t>
            </a:r>
            <a:endParaRPr lang="en-US" altLang="en-US" sz="2000" b="1">
              <a:solidFill>
                <a:schemeClr val="tx1"/>
              </a:solidFill>
              <a:latin typeface="Arial" panose="020B0604020202020204" pitchFamily="34" charset="0"/>
            </a:endParaRPr>
          </a:p>
        </p:txBody>
      </p:sp>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p:transition spd="slow" advTm="3229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18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186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186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186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187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1867"/>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187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187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187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1871"/>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218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3"/>
                </p:tgtEl>
              </p:cMediaNode>
            </p:audio>
          </p:childTnLst>
        </p:cTn>
      </p:par>
    </p:tnLst>
    <p:bldLst>
      <p:bldP spid="121861" grpId="0" animBg="1"/>
      <p:bldP spid="121862" grpId="0" animBg="1"/>
      <p:bldP spid="121863" grpId="0" animBg="1"/>
      <p:bldP spid="121866" grpId="0"/>
      <p:bldP spid="121867" grpId="0" animBg="1"/>
      <p:bldP spid="121870" grpId="0" animBg="1"/>
      <p:bldP spid="121871" grpId="0" animBg="1"/>
      <p:bldP spid="121872" grpId="0" animBg="1"/>
      <p:bldP spid="121873" grpId="0" animBg="1"/>
      <p:bldP spid="121874" grpId="0" animBg="1"/>
      <p:bldP spid="12187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b="1" smtClean="0"/>
              <a:t>Introduction</a:t>
            </a:r>
            <a:endParaRPr lang="en-US" altLang="en-US" b="1" smtClean="0"/>
          </a:p>
        </p:txBody>
      </p:sp>
      <p:sp>
        <p:nvSpPr>
          <p:cNvPr id="5123" name="Rectangle 3"/>
          <p:cNvSpPr>
            <a:spLocks noGrp="1" noChangeArrowheads="1"/>
          </p:cNvSpPr>
          <p:nvPr>
            <p:ph type="body" idx="1"/>
          </p:nvPr>
        </p:nvSpPr>
        <p:spPr>
          <a:xfrm>
            <a:off x="457200" y="1628775"/>
            <a:ext cx="8686800" cy="4497388"/>
          </a:xfrm>
        </p:spPr>
        <p:txBody>
          <a:bodyPr rtlCol="0">
            <a:normAutofit lnSpcReduction="10000"/>
          </a:bodyPr>
          <a:lstStyle/>
          <a:p>
            <a:pPr eaLnBrk="1" fontAlgn="auto" hangingPunct="1">
              <a:lnSpc>
                <a:spcPct val="90000"/>
              </a:lnSpc>
              <a:spcAft>
                <a:spcPts val="0"/>
              </a:spcAft>
              <a:buFont typeface="Wingdings 3" charset="2"/>
              <a:buChar char=""/>
              <a:defRPr/>
            </a:pPr>
            <a:r>
              <a:rPr lang="en-GB" altLang="en-US" sz="2800" b="1" i="1" smtClean="0">
                <a:solidFill>
                  <a:schemeClr val="tx1">
                    <a:lumMod val="75000"/>
                    <a:lumOff val="25000"/>
                  </a:schemeClr>
                </a:solidFill>
              </a:rPr>
              <a:t>*CCSU v Minister for Civil Service</a:t>
            </a:r>
          </a:p>
          <a:p>
            <a:pPr lvl="1" eaLnBrk="1" fontAlgn="auto" hangingPunct="1">
              <a:lnSpc>
                <a:spcPct val="90000"/>
              </a:lnSpc>
              <a:spcAft>
                <a:spcPts val="0"/>
              </a:spcAft>
              <a:buFont typeface="Wingdings 3" charset="2"/>
              <a:buChar char=""/>
              <a:defRPr/>
            </a:pPr>
            <a:r>
              <a:rPr lang="en-GB" altLang="en-US" sz="2400" b="1" i="1" smtClean="0">
                <a:solidFill>
                  <a:schemeClr val="tx1">
                    <a:lumMod val="75000"/>
                    <a:lumOff val="25000"/>
                  </a:schemeClr>
                </a:solidFill>
              </a:rPr>
              <a:t> </a:t>
            </a:r>
            <a:r>
              <a:rPr lang="en-GB" altLang="en-US" sz="2400" b="1" smtClean="0">
                <a:solidFill>
                  <a:schemeClr val="tx1">
                    <a:lumMod val="75000"/>
                    <a:lumOff val="25000"/>
                  </a:schemeClr>
                </a:solidFill>
              </a:rPr>
              <a:t>Lord Diplock: grounds of review:</a:t>
            </a:r>
          </a:p>
          <a:p>
            <a:pPr lvl="2" eaLnBrk="1" fontAlgn="auto" hangingPunct="1">
              <a:lnSpc>
                <a:spcPct val="90000"/>
              </a:lnSpc>
              <a:spcAft>
                <a:spcPts val="0"/>
              </a:spcAft>
              <a:buFont typeface="Wingdings 3" charset="2"/>
              <a:buChar char=""/>
              <a:defRPr/>
            </a:pPr>
            <a:r>
              <a:rPr lang="en-GB" altLang="en-US" sz="2000" b="1" i="1" smtClean="0">
                <a:solidFill>
                  <a:schemeClr val="tx1">
                    <a:lumMod val="75000"/>
                    <a:lumOff val="25000"/>
                  </a:schemeClr>
                </a:solidFill>
              </a:rPr>
              <a:t> </a:t>
            </a:r>
            <a:r>
              <a:rPr lang="en-GB" altLang="en-US" sz="2000" b="1" smtClean="0">
                <a:solidFill>
                  <a:schemeClr val="tx1">
                    <a:lumMod val="75000"/>
                    <a:lumOff val="25000"/>
                  </a:schemeClr>
                </a:solidFill>
              </a:rPr>
              <a:t>illegality </a:t>
            </a:r>
          </a:p>
          <a:p>
            <a:pPr lvl="2" eaLnBrk="1" fontAlgn="auto" hangingPunct="1">
              <a:lnSpc>
                <a:spcPct val="90000"/>
              </a:lnSpc>
              <a:spcAft>
                <a:spcPts val="0"/>
              </a:spcAft>
              <a:buFont typeface="Wingdings 3" charset="2"/>
              <a:buChar char=""/>
              <a:defRPr/>
            </a:pPr>
            <a:r>
              <a:rPr lang="en-GB" altLang="en-US" sz="2000" b="1" smtClean="0">
                <a:solidFill>
                  <a:schemeClr val="tx1">
                    <a:lumMod val="75000"/>
                    <a:lumOff val="25000"/>
                  </a:schemeClr>
                </a:solidFill>
              </a:rPr>
              <a:t> irrationality (unreasonableness) / proportionality</a:t>
            </a:r>
          </a:p>
          <a:p>
            <a:pPr lvl="2" eaLnBrk="1" fontAlgn="auto" hangingPunct="1">
              <a:lnSpc>
                <a:spcPct val="90000"/>
              </a:lnSpc>
              <a:spcAft>
                <a:spcPts val="0"/>
              </a:spcAft>
              <a:buFont typeface="Wingdings 3" charset="2"/>
              <a:buChar char=""/>
              <a:defRPr/>
            </a:pPr>
            <a:r>
              <a:rPr lang="en-GB" altLang="en-US" sz="2000" b="1" smtClean="0">
                <a:solidFill>
                  <a:schemeClr val="tx1">
                    <a:lumMod val="75000"/>
                    <a:lumOff val="25000"/>
                  </a:schemeClr>
                </a:solidFill>
              </a:rPr>
              <a:t> </a:t>
            </a:r>
            <a:r>
              <a:rPr lang="en-GB" altLang="en-US" sz="2000" b="1" smtClean="0">
                <a:solidFill>
                  <a:schemeClr val="accent2"/>
                </a:solidFill>
              </a:rPr>
              <a:t>procedural impropriety (unfairness)</a:t>
            </a:r>
          </a:p>
          <a:p>
            <a:pPr lvl="2" eaLnBrk="1" fontAlgn="auto" hangingPunct="1">
              <a:lnSpc>
                <a:spcPct val="90000"/>
              </a:lnSpc>
              <a:spcAft>
                <a:spcPts val="0"/>
              </a:spcAft>
              <a:buFontTx/>
              <a:buNone/>
              <a:defRPr/>
            </a:pPr>
            <a:endParaRPr lang="en-GB" altLang="en-US" sz="2000" b="1" smtClean="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800" b="1" smtClean="0">
                <a:solidFill>
                  <a:schemeClr val="tx1">
                    <a:lumMod val="75000"/>
                    <a:lumOff val="25000"/>
                  </a:schemeClr>
                </a:solidFill>
              </a:rPr>
              <a:t>2 types of procedural impropriety</a:t>
            </a:r>
          </a:p>
          <a:p>
            <a:pPr lvl="1" eaLnBrk="1" fontAlgn="auto" hangingPunct="1">
              <a:lnSpc>
                <a:spcPct val="90000"/>
              </a:lnSpc>
              <a:spcAft>
                <a:spcPts val="0"/>
              </a:spcAft>
              <a:buFont typeface="Wingdings 3" charset="2"/>
              <a:buChar char=""/>
              <a:defRPr/>
            </a:pPr>
            <a:r>
              <a:rPr lang="en-GB" altLang="en-US" sz="2400" b="1" smtClean="0">
                <a:solidFill>
                  <a:schemeClr val="tx1">
                    <a:lumMod val="75000"/>
                    <a:lumOff val="25000"/>
                  </a:schemeClr>
                </a:solidFill>
              </a:rPr>
              <a:t>  procedural </a:t>
            </a:r>
            <a:r>
              <a:rPr lang="en-GB" altLang="en-US" sz="2400" b="1" i="1" smtClean="0">
                <a:solidFill>
                  <a:schemeClr val="tx1">
                    <a:lumMod val="75000"/>
                    <a:lumOff val="25000"/>
                  </a:schemeClr>
                </a:solidFill>
              </a:rPr>
              <a:t>“ultra vires”</a:t>
            </a:r>
          </a:p>
          <a:p>
            <a:pPr lvl="2" eaLnBrk="1" fontAlgn="auto" hangingPunct="1">
              <a:lnSpc>
                <a:spcPct val="90000"/>
              </a:lnSpc>
              <a:spcAft>
                <a:spcPts val="0"/>
              </a:spcAft>
              <a:buFont typeface="Wingdings 3" charset="2"/>
              <a:buChar char=""/>
              <a:defRPr/>
            </a:pPr>
            <a:r>
              <a:rPr lang="en-GB" altLang="en-US" sz="2000" b="1" smtClean="0">
                <a:solidFill>
                  <a:schemeClr val="tx1">
                    <a:lumMod val="75000"/>
                    <a:lumOff val="25000"/>
                  </a:schemeClr>
                </a:solidFill>
              </a:rPr>
              <a:t> failure to follow procedural rules in Act of P</a:t>
            </a:r>
          </a:p>
          <a:p>
            <a:pPr lvl="1" eaLnBrk="1" fontAlgn="auto" hangingPunct="1">
              <a:lnSpc>
                <a:spcPct val="90000"/>
              </a:lnSpc>
              <a:spcAft>
                <a:spcPts val="0"/>
              </a:spcAft>
              <a:buFont typeface="Wingdings 3" charset="2"/>
              <a:buChar char=""/>
              <a:defRPr/>
            </a:pPr>
            <a:r>
              <a:rPr lang="en-GB" altLang="en-US" sz="2400" b="1" smtClean="0">
                <a:solidFill>
                  <a:schemeClr val="tx1">
                    <a:lumMod val="75000"/>
                    <a:lumOff val="25000"/>
                  </a:schemeClr>
                </a:solidFill>
              </a:rPr>
              <a:t> breach of common law “natural justice”</a:t>
            </a:r>
          </a:p>
          <a:p>
            <a:pPr lvl="2" eaLnBrk="1" fontAlgn="auto" hangingPunct="1">
              <a:lnSpc>
                <a:spcPct val="90000"/>
              </a:lnSpc>
              <a:spcAft>
                <a:spcPts val="0"/>
              </a:spcAft>
              <a:buFont typeface="Wingdings 3" charset="2"/>
              <a:buChar char=""/>
              <a:defRPr/>
            </a:pPr>
            <a:r>
              <a:rPr lang="en-GB" altLang="en-US" sz="2000" b="1" smtClean="0">
                <a:solidFill>
                  <a:schemeClr val="tx1">
                    <a:lumMod val="75000"/>
                    <a:lumOff val="25000"/>
                  </a:schemeClr>
                </a:solidFill>
              </a:rPr>
              <a:t>  courts impose own minimum standards: “rule of law”</a:t>
            </a:r>
          </a:p>
          <a:p>
            <a:pPr lvl="2" eaLnBrk="1" fontAlgn="auto" hangingPunct="1">
              <a:lnSpc>
                <a:spcPct val="90000"/>
              </a:lnSpc>
              <a:spcAft>
                <a:spcPts val="0"/>
              </a:spcAft>
              <a:buFontTx/>
              <a:buNone/>
              <a:defRPr/>
            </a:pPr>
            <a:endParaRPr lang="en-GB" altLang="en-US" sz="2000" b="1" smtClean="0">
              <a:solidFill>
                <a:schemeClr val="tx1">
                  <a:lumMod val="75000"/>
                  <a:lumOff val="25000"/>
                </a:schemeClr>
              </a:solidFill>
            </a:endParaRPr>
          </a:p>
        </p:txBody>
      </p:sp>
      <p:pic>
        <p:nvPicPr>
          <p:cNvPr id="29700" name="Picture 4" descr="MMj03567970000[1]"/>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524750" y="692150"/>
            <a:ext cx="136842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cSld>
  <p:clrMapOvr>
    <a:masterClrMapping/>
  </p:clrMapOvr>
  <p:transition spd="slow" advTm="619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68313" y="333375"/>
            <a:ext cx="8207375" cy="647700"/>
          </a:xfrm>
        </p:spPr>
        <p:txBody>
          <a:bodyPr rtlCol="0">
            <a:normAutofit fontScale="90000"/>
          </a:bodyPr>
          <a:lstStyle/>
          <a:p>
            <a:pPr eaLnBrk="1" fontAlgn="auto" hangingPunct="1">
              <a:spcAft>
                <a:spcPts val="0"/>
              </a:spcAft>
              <a:defRPr/>
            </a:pPr>
            <a:r>
              <a:rPr lang="en-US" altLang="en-US" sz="4000" b="1" smtClean="0"/>
              <a:t>Procedural “ultra vires”</a:t>
            </a:r>
          </a:p>
        </p:txBody>
      </p:sp>
      <p:sp>
        <p:nvSpPr>
          <p:cNvPr id="7171" name="Rectangle 3"/>
          <p:cNvSpPr>
            <a:spLocks noGrp="1" noChangeArrowheads="1"/>
          </p:cNvSpPr>
          <p:nvPr>
            <p:ph type="body" idx="1"/>
          </p:nvPr>
        </p:nvSpPr>
        <p:spPr>
          <a:xfrm>
            <a:off x="250825" y="1341438"/>
            <a:ext cx="8713788" cy="5040312"/>
          </a:xfrm>
        </p:spPr>
        <p:txBody>
          <a:bodyPr rtlCol="0">
            <a:normAutofit lnSpcReduction="10000"/>
          </a:bodyPr>
          <a:lstStyle/>
          <a:p>
            <a:pPr eaLnBrk="1" fontAlgn="auto" hangingPunct="1">
              <a:lnSpc>
                <a:spcPct val="80000"/>
              </a:lnSpc>
              <a:spcAft>
                <a:spcPts val="0"/>
              </a:spcAft>
              <a:buFont typeface="Wingdings 3" charset="2"/>
              <a:buChar char=""/>
              <a:defRPr/>
            </a:pPr>
            <a:r>
              <a:rPr lang="en-GB" altLang="en-US" sz="2800" b="1" dirty="0" smtClean="0">
                <a:solidFill>
                  <a:schemeClr val="tx1">
                    <a:lumMod val="75000"/>
                    <a:lumOff val="25000"/>
                  </a:schemeClr>
                </a:solidFill>
              </a:rPr>
              <a:t>Some Acts of P impose procedural rules</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rules about how public body should take decision</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e.g. giving a certain notice period; consultation etc.</a:t>
            </a:r>
          </a:p>
          <a:p>
            <a:pPr eaLnBrk="1" fontAlgn="auto" hangingPunct="1">
              <a:lnSpc>
                <a:spcPct val="80000"/>
              </a:lnSpc>
              <a:spcAft>
                <a:spcPts val="0"/>
              </a:spcAft>
              <a:buFont typeface="Wingdings 3" charset="2"/>
              <a:buChar char=""/>
              <a:defRPr/>
            </a:pPr>
            <a:endParaRPr lang="en-GB" altLang="en-US" sz="1200" b="1" dirty="0" smtClean="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dirty="0" smtClean="0">
                <a:solidFill>
                  <a:schemeClr val="tx1">
                    <a:lumMod val="75000"/>
                    <a:lumOff val="25000"/>
                  </a:schemeClr>
                </a:solidFill>
              </a:rPr>
              <a:t>What if the public body breaks those rules?</a:t>
            </a:r>
          </a:p>
          <a:p>
            <a:pPr eaLnBrk="1" fontAlgn="auto" hangingPunct="1">
              <a:lnSpc>
                <a:spcPct val="80000"/>
              </a:lnSpc>
              <a:spcAft>
                <a:spcPts val="0"/>
              </a:spcAft>
              <a:buFont typeface="Wingdings 3" charset="2"/>
              <a:buChar char=""/>
              <a:defRPr/>
            </a:pPr>
            <a:endParaRPr lang="en-GB" altLang="en-US" sz="1200" b="1" dirty="0" smtClean="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dirty="0" smtClean="0">
                <a:solidFill>
                  <a:schemeClr val="tx1">
                    <a:lumMod val="75000"/>
                    <a:lumOff val="25000"/>
                  </a:schemeClr>
                </a:solidFill>
              </a:rPr>
              <a:t>Mandatory requirements</a:t>
            </a:r>
          </a:p>
          <a:p>
            <a:pPr lvl="1" eaLnBrk="1" fontAlgn="auto" hangingPunct="1">
              <a:lnSpc>
                <a:spcPct val="80000"/>
              </a:lnSpc>
              <a:spcAft>
                <a:spcPts val="0"/>
              </a:spcAft>
              <a:buFont typeface="Wingdings 3" charset="2"/>
              <a:buChar char=""/>
              <a:defRPr/>
            </a:pPr>
            <a:r>
              <a:rPr lang="en-GB" altLang="en-US" b="1" dirty="0" smtClean="0">
                <a:solidFill>
                  <a:schemeClr val="tx1">
                    <a:lumMod val="75000"/>
                    <a:lumOff val="25000"/>
                  </a:schemeClr>
                </a:solidFill>
              </a:rPr>
              <a:t> </a:t>
            </a:r>
            <a:r>
              <a:rPr lang="en-GB" altLang="en-US" sz="2400" b="1" dirty="0" smtClean="0">
                <a:solidFill>
                  <a:schemeClr val="tx1">
                    <a:lumMod val="75000"/>
                    <a:lumOff val="25000"/>
                  </a:schemeClr>
                </a:solidFill>
              </a:rPr>
              <a:t>procedural rules which </a:t>
            </a:r>
            <a:r>
              <a:rPr lang="en-GB" altLang="en-US" sz="2400" b="1" u="sng" dirty="0" smtClean="0">
                <a:solidFill>
                  <a:schemeClr val="tx1">
                    <a:lumMod val="75000"/>
                    <a:lumOff val="25000"/>
                  </a:schemeClr>
                </a:solidFill>
              </a:rPr>
              <a:t>must</a:t>
            </a:r>
            <a:r>
              <a:rPr lang="en-GB" altLang="en-US" sz="2400" b="1" dirty="0" smtClean="0">
                <a:solidFill>
                  <a:schemeClr val="tx1">
                    <a:lumMod val="75000"/>
                    <a:lumOff val="25000"/>
                  </a:schemeClr>
                </a:solidFill>
              </a:rPr>
              <a:t> be followed</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otherwise decision is invalid</a:t>
            </a:r>
          </a:p>
          <a:p>
            <a:pPr lvl="1" eaLnBrk="1" fontAlgn="auto" hangingPunct="1">
              <a:lnSpc>
                <a:spcPct val="80000"/>
              </a:lnSpc>
              <a:spcAft>
                <a:spcPts val="0"/>
              </a:spcAft>
              <a:buFontTx/>
              <a:buNone/>
              <a:defRPr/>
            </a:pPr>
            <a:endParaRPr lang="en-GB" altLang="en-US" sz="1200" b="1" dirty="0" smtClean="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dirty="0" smtClean="0">
                <a:solidFill>
                  <a:schemeClr val="tx1">
                    <a:lumMod val="75000"/>
                    <a:lumOff val="25000"/>
                  </a:schemeClr>
                </a:solidFill>
              </a:rPr>
              <a:t>Directory requirements</a:t>
            </a:r>
          </a:p>
          <a:p>
            <a:pPr lvl="1" eaLnBrk="1" fontAlgn="auto" hangingPunct="1">
              <a:lnSpc>
                <a:spcPct val="80000"/>
              </a:lnSpc>
              <a:spcAft>
                <a:spcPts val="0"/>
              </a:spcAft>
              <a:buFont typeface="Wingdings 3" charset="2"/>
              <a:buChar char=""/>
              <a:defRPr/>
            </a:pPr>
            <a:r>
              <a:rPr lang="en-GB" altLang="en-US" b="1" dirty="0" smtClean="0">
                <a:solidFill>
                  <a:schemeClr val="tx1">
                    <a:lumMod val="75000"/>
                    <a:lumOff val="25000"/>
                  </a:schemeClr>
                </a:solidFill>
              </a:rPr>
              <a:t> </a:t>
            </a:r>
            <a:r>
              <a:rPr lang="en-GB" altLang="en-US" sz="2400" b="1" dirty="0" smtClean="0">
                <a:solidFill>
                  <a:schemeClr val="tx1">
                    <a:lumMod val="75000"/>
                    <a:lumOff val="25000"/>
                  </a:schemeClr>
                </a:solidFill>
              </a:rPr>
              <a:t>procedural rules which </a:t>
            </a:r>
            <a:r>
              <a:rPr lang="en-GB" altLang="en-US" sz="2400" b="1" u="sng" dirty="0" smtClean="0">
                <a:solidFill>
                  <a:schemeClr val="tx1">
                    <a:lumMod val="75000"/>
                    <a:lumOff val="25000"/>
                  </a:schemeClr>
                </a:solidFill>
              </a:rPr>
              <a:t>should</a:t>
            </a:r>
            <a:r>
              <a:rPr lang="en-GB" altLang="en-US" sz="2400" b="1" dirty="0" smtClean="0">
                <a:solidFill>
                  <a:schemeClr val="tx1">
                    <a:lumMod val="75000"/>
                    <a:lumOff val="25000"/>
                  </a:schemeClr>
                </a:solidFill>
              </a:rPr>
              <a:t> be followed</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but if not, decision might still be valid</a:t>
            </a:r>
          </a:p>
          <a:p>
            <a:pPr marL="0" indent="0" eaLnBrk="1" fontAlgn="auto" hangingPunct="1">
              <a:lnSpc>
                <a:spcPct val="80000"/>
              </a:lnSpc>
              <a:spcAft>
                <a:spcPts val="0"/>
              </a:spcAft>
              <a:buFont typeface="Wingdings 3" panose="05040102010807070707" pitchFamily="18" charset="2"/>
              <a:buNone/>
              <a:defRPr/>
            </a:pPr>
            <a:endParaRPr lang="en-GB" altLang="en-US" sz="2400" b="1" dirty="0" smtClean="0">
              <a:solidFill>
                <a:schemeClr val="tx1">
                  <a:lumMod val="75000"/>
                  <a:lumOff val="25000"/>
                </a:schemeClr>
              </a:solidFill>
            </a:endParaRPr>
          </a:p>
          <a:p>
            <a:pPr eaLnBrk="1" fontAlgn="auto" hangingPunct="1">
              <a:lnSpc>
                <a:spcPct val="80000"/>
              </a:lnSpc>
              <a:spcAft>
                <a:spcPts val="0"/>
              </a:spcAft>
              <a:buFont typeface="Wingdings 3" charset="2"/>
              <a:buChar char=""/>
              <a:defRPr/>
            </a:pPr>
            <a:endParaRPr lang="en-GB" altLang="en-US" sz="2800" b="1" dirty="0" smtClean="0">
              <a:solidFill>
                <a:schemeClr val="tx1">
                  <a:lumMod val="75000"/>
                  <a:lumOff val="25000"/>
                </a:schemeClr>
              </a:solidFill>
            </a:endParaRP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1031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8313" y="333375"/>
            <a:ext cx="8207375" cy="647700"/>
          </a:xfrm>
        </p:spPr>
        <p:txBody>
          <a:bodyPr rtlCol="0">
            <a:normAutofit fontScale="90000"/>
          </a:bodyPr>
          <a:lstStyle/>
          <a:p>
            <a:pPr eaLnBrk="1" fontAlgn="auto" hangingPunct="1">
              <a:spcAft>
                <a:spcPts val="0"/>
              </a:spcAft>
              <a:defRPr/>
            </a:pPr>
            <a:r>
              <a:rPr lang="en-US" altLang="en-US" sz="4000" b="1" smtClean="0"/>
              <a:t>Mandatory or directory?</a:t>
            </a:r>
          </a:p>
        </p:txBody>
      </p:sp>
      <p:sp>
        <p:nvSpPr>
          <p:cNvPr id="174083" name="Rectangle 3"/>
          <p:cNvSpPr>
            <a:spLocks noGrp="1" noChangeArrowheads="1"/>
          </p:cNvSpPr>
          <p:nvPr>
            <p:ph type="body" idx="1"/>
          </p:nvPr>
        </p:nvSpPr>
        <p:spPr>
          <a:xfrm>
            <a:off x="593725" y="1557338"/>
            <a:ext cx="7956550" cy="4462462"/>
          </a:xfrm>
          <a:solidFill>
            <a:schemeClr val="bg1"/>
          </a:solidFill>
        </p:spPr>
        <p:txBody>
          <a:bodyPr rtlCol="0">
            <a:normAutofit/>
          </a:bodyPr>
          <a:lstStyle/>
          <a:p>
            <a:pPr eaLnBrk="1" fontAlgn="auto" hangingPunct="1">
              <a:lnSpc>
                <a:spcPct val="80000"/>
              </a:lnSpc>
              <a:spcAft>
                <a:spcPts val="0"/>
              </a:spcAft>
              <a:buFont typeface="Wingdings 3" charset="2"/>
              <a:buChar char=""/>
              <a:defRPr/>
            </a:pPr>
            <a:r>
              <a:rPr lang="en-GB" altLang="en-US" sz="2800" b="1" dirty="0" smtClean="0">
                <a:solidFill>
                  <a:schemeClr val="tx1">
                    <a:lumMod val="75000"/>
                    <a:lumOff val="25000"/>
                  </a:schemeClr>
                </a:solidFill>
              </a:rPr>
              <a:t>Mandatory requirements</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so important to overall fairness of procedure…</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 that breach makes the decision invalid</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a:t>
            </a:r>
            <a:r>
              <a:rPr lang="en-GB" altLang="en-US" sz="2400" b="1" i="1" dirty="0" smtClean="0">
                <a:solidFill>
                  <a:schemeClr val="accent2"/>
                </a:solidFill>
              </a:rPr>
              <a:t>Bradbury v Enfield LBC (1967)</a:t>
            </a:r>
          </a:p>
          <a:p>
            <a:pPr marL="914400" lvl="2" indent="0" eaLnBrk="1" fontAlgn="auto" hangingPunct="1">
              <a:lnSpc>
                <a:spcPct val="80000"/>
              </a:lnSpc>
              <a:spcAft>
                <a:spcPts val="0"/>
              </a:spcAft>
              <a:buFont typeface="Wingdings 3" panose="05040102010807070707" pitchFamily="18" charset="2"/>
              <a:buNone/>
              <a:defRPr/>
            </a:pPr>
            <a:endParaRPr lang="en-GB" altLang="en-US" sz="2000" b="1" dirty="0" smtClean="0">
              <a:solidFill>
                <a:schemeClr val="accent2"/>
              </a:solidFill>
            </a:endParaRPr>
          </a:p>
          <a:p>
            <a:pPr eaLnBrk="1" fontAlgn="auto" hangingPunct="1">
              <a:lnSpc>
                <a:spcPct val="80000"/>
              </a:lnSpc>
              <a:spcAft>
                <a:spcPts val="0"/>
              </a:spcAft>
              <a:buFont typeface="Wingdings 3" charset="2"/>
              <a:buChar char=""/>
              <a:defRPr/>
            </a:pPr>
            <a:r>
              <a:rPr lang="en-GB" altLang="en-US" sz="2800" b="1" dirty="0" smtClean="0">
                <a:solidFill>
                  <a:schemeClr val="tx1">
                    <a:lumMod val="75000"/>
                    <a:lumOff val="25000"/>
                  </a:schemeClr>
                </a:solidFill>
              </a:rPr>
              <a:t>Directory requirements</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treated by courts as “best practice” or advisory</a:t>
            </a:r>
          </a:p>
          <a:p>
            <a:pPr lvl="1" eaLnBrk="1" fontAlgn="auto" hangingPunct="1">
              <a:lnSpc>
                <a:spcPct val="80000"/>
              </a:lnSpc>
              <a:spcAft>
                <a:spcPts val="0"/>
              </a:spcAft>
              <a:buFont typeface="Wingdings 3" charset="2"/>
              <a:buChar char=""/>
              <a:defRPr/>
            </a:pPr>
            <a:r>
              <a:rPr lang="en-GB" altLang="en-US" sz="2400" b="1" dirty="0" smtClean="0">
                <a:solidFill>
                  <a:schemeClr val="tx1">
                    <a:lumMod val="75000"/>
                    <a:lumOff val="25000"/>
                  </a:schemeClr>
                </a:solidFill>
              </a:rPr>
              <a:t> breach doesn’t necessarily invalidate decision</a:t>
            </a:r>
          </a:p>
          <a:p>
            <a:pPr lvl="1" eaLnBrk="1" fontAlgn="auto" hangingPunct="1">
              <a:lnSpc>
                <a:spcPct val="80000"/>
              </a:lnSpc>
              <a:spcAft>
                <a:spcPts val="0"/>
              </a:spcAft>
              <a:buFont typeface="Wingdings 3" charset="2"/>
              <a:buChar char=""/>
              <a:defRPr/>
            </a:pPr>
            <a:r>
              <a:rPr lang="en-GB" altLang="en-US" sz="2400" b="1" dirty="0" smtClean="0">
                <a:solidFill>
                  <a:schemeClr val="accent2"/>
                </a:solidFill>
              </a:rPr>
              <a:t> </a:t>
            </a:r>
            <a:r>
              <a:rPr lang="en-GB" altLang="en-US" sz="2400" b="1" i="1" dirty="0" smtClean="0">
                <a:solidFill>
                  <a:schemeClr val="accent2"/>
                </a:solidFill>
              </a:rPr>
              <a:t>Coney v Choyce (1975)</a:t>
            </a:r>
          </a:p>
        </p:txBody>
      </p:sp>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p:transition spd="slow" advTm="154213"/>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1" presetClass="entr" presetSubtype="0" fill="hold" nodeType="withEffect">
                                  <p:stCondLst>
                                    <p:cond delay="0"/>
                                  </p:stCondLst>
                                  <p:childTnLst>
                                    <p:set>
                                      <p:cBhvr>
                                        <p:cTn id="8" dur="1" fill="hold">
                                          <p:stCondLst>
                                            <p:cond delay="0"/>
                                          </p:stCondLst>
                                        </p:cTn>
                                        <p:tgtEl>
                                          <p:spTgt spid="174083">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7408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40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408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7408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408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7408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40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50825" y="274638"/>
            <a:ext cx="8713788" cy="922337"/>
          </a:xfrm>
          <a:solidFill>
            <a:schemeClr val="bg1"/>
          </a:solidFill>
        </p:spPr>
        <p:txBody>
          <a:bodyPr/>
          <a:lstStyle/>
          <a:p>
            <a:pPr eaLnBrk="1" hangingPunct="1"/>
            <a:r>
              <a:rPr lang="en-GB" altLang="en-US" sz="4000" b="1" smtClean="0"/>
              <a:t>Test of substantial non-compliance</a:t>
            </a:r>
            <a:endParaRPr lang="en-US" altLang="en-US" sz="4000" b="1" smtClean="0"/>
          </a:p>
        </p:txBody>
      </p:sp>
      <p:sp>
        <p:nvSpPr>
          <p:cNvPr id="9219" name="Rectangle 3"/>
          <p:cNvSpPr>
            <a:spLocks noGrp="1" noChangeArrowheads="1"/>
          </p:cNvSpPr>
          <p:nvPr>
            <p:ph type="body" idx="1"/>
          </p:nvPr>
        </p:nvSpPr>
        <p:spPr>
          <a:xfrm>
            <a:off x="250825" y="1412875"/>
            <a:ext cx="8713788" cy="4752975"/>
          </a:xfrm>
        </p:spPr>
        <p:txBody>
          <a:bodyPr rtlCol="0">
            <a:normAutofit fontScale="92500" lnSpcReduction="10000"/>
          </a:bodyPr>
          <a:lstStyle/>
          <a:p>
            <a:pPr eaLnBrk="1" fontAlgn="auto" hangingPunct="1">
              <a:lnSpc>
                <a:spcPct val="90000"/>
              </a:lnSpc>
              <a:spcAft>
                <a:spcPts val="0"/>
              </a:spcAft>
              <a:buFont typeface="Wingdings 3" charset="2"/>
              <a:buChar char=""/>
              <a:defRPr/>
            </a:pPr>
            <a:r>
              <a:rPr lang="en-GB" altLang="en-US" sz="2800" b="1" dirty="0" smtClean="0">
                <a:solidFill>
                  <a:schemeClr val="tx1">
                    <a:lumMod val="75000"/>
                    <a:lumOff val="25000"/>
                  </a:schemeClr>
                </a:solidFill>
              </a:rPr>
              <a:t>Mandatory / directory is confusing</a:t>
            </a:r>
          </a:p>
          <a:p>
            <a:pPr eaLnBrk="1" fontAlgn="auto" hangingPunct="1">
              <a:lnSpc>
                <a:spcPct val="90000"/>
              </a:lnSpc>
              <a:spcAft>
                <a:spcPts val="0"/>
              </a:spcAft>
              <a:buFont typeface="Wingdings 3" charset="2"/>
              <a:buChar char=""/>
              <a:defRPr/>
            </a:pPr>
            <a:endParaRPr lang="en-GB" altLang="en-US" sz="1400" b="1" dirty="0" smtClean="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800" b="1" i="1" dirty="0" smtClean="0">
                <a:solidFill>
                  <a:schemeClr val="tx1">
                    <a:lumMod val="75000"/>
                    <a:lumOff val="25000"/>
                  </a:schemeClr>
                </a:solidFill>
              </a:rPr>
              <a:t>*</a:t>
            </a:r>
            <a:r>
              <a:rPr lang="en-GB" altLang="en-US" sz="2800" b="1" i="1" dirty="0" smtClean="0">
                <a:solidFill>
                  <a:srgbClr val="FF0000"/>
                </a:solidFill>
              </a:rPr>
              <a:t>R v IAT ex p </a:t>
            </a:r>
            <a:r>
              <a:rPr lang="en-GB" altLang="en-US" sz="2800" b="1" i="1" dirty="0" err="1" smtClean="0">
                <a:solidFill>
                  <a:srgbClr val="FF0000"/>
                </a:solidFill>
              </a:rPr>
              <a:t>Jeyeanthan</a:t>
            </a:r>
            <a:endParaRPr lang="en-GB" altLang="en-US" sz="2800" b="1" i="1" dirty="0" smtClean="0">
              <a:solidFill>
                <a:srgbClr val="FF0000"/>
              </a:solidFill>
            </a:endParaRPr>
          </a:p>
          <a:p>
            <a:pPr lvl="1" eaLnBrk="1" fontAlgn="auto" hangingPunct="1">
              <a:lnSpc>
                <a:spcPct val="90000"/>
              </a:lnSpc>
              <a:spcAft>
                <a:spcPts val="0"/>
              </a:spcAft>
              <a:buFont typeface="Wingdings 3" charset="2"/>
              <a:buChar char=""/>
              <a:defRPr/>
            </a:pPr>
            <a:r>
              <a:rPr lang="en-GB" altLang="en-US" sz="2400" b="1" dirty="0" smtClean="0">
                <a:solidFill>
                  <a:schemeClr val="tx1">
                    <a:lumMod val="75000"/>
                    <a:lumOff val="25000"/>
                  </a:schemeClr>
                </a:solidFill>
              </a:rPr>
              <a:t> appeal against refusal of asylum by </a:t>
            </a:r>
            <a:r>
              <a:rPr lang="en-GB" altLang="en-US" sz="2400" b="1" dirty="0" err="1" smtClean="0">
                <a:solidFill>
                  <a:schemeClr val="tx1">
                    <a:lumMod val="75000"/>
                    <a:lumOff val="25000"/>
                  </a:schemeClr>
                </a:solidFill>
              </a:rPr>
              <a:t>SofS</a:t>
            </a:r>
            <a:endParaRPr lang="en-GB" altLang="en-US" sz="2400" b="1" dirty="0" smtClean="0">
              <a:solidFill>
                <a:schemeClr val="tx1">
                  <a:lumMod val="75000"/>
                  <a:lumOff val="25000"/>
                </a:schemeClr>
              </a:solidFill>
            </a:endParaRPr>
          </a:p>
          <a:p>
            <a:pPr lvl="1" eaLnBrk="1" fontAlgn="auto" hangingPunct="1">
              <a:lnSpc>
                <a:spcPct val="90000"/>
              </a:lnSpc>
              <a:spcAft>
                <a:spcPts val="0"/>
              </a:spcAft>
              <a:buFont typeface="Wingdings 3" charset="2"/>
              <a:buChar char=""/>
              <a:defRPr/>
            </a:pPr>
            <a:r>
              <a:rPr lang="en-GB" altLang="en-US" sz="2400" b="1" dirty="0" smtClean="0">
                <a:solidFill>
                  <a:schemeClr val="tx1">
                    <a:lumMod val="75000"/>
                    <a:lumOff val="25000"/>
                  </a:schemeClr>
                </a:solidFill>
              </a:rPr>
              <a:t> </a:t>
            </a:r>
            <a:r>
              <a:rPr lang="en-GB" altLang="en-US" sz="2400" b="1" dirty="0" err="1" smtClean="0">
                <a:solidFill>
                  <a:schemeClr val="tx1">
                    <a:lumMod val="75000"/>
                    <a:lumOff val="25000"/>
                  </a:schemeClr>
                </a:solidFill>
              </a:rPr>
              <a:t>SofS</a:t>
            </a:r>
            <a:r>
              <a:rPr lang="en-GB" altLang="en-US" sz="2400" b="1" dirty="0" smtClean="0">
                <a:solidFill>
                  <a:schemeClr val="tx1">
                    <a:lumMod val="75000"/>
                    <a:lumOff val="25000"/>
                  </a:schemeClr>
                </a:solidFill>
              </a:rPr>
              <a:t> failed to include statement of truth</a:t>
            </a:r>
          </a:p>
          <a:p>
            <a:pPr lvl="1" eaLnBrk="1" fontAlgn="auto" hangingPunct="1">
              <a:lnSpc>
                <a:spcPct val="90000"/>
              </a:lnSpc>
              <a:spcAft>
                <a:spcPts val="0"/>
              </a:spcAft>
              <a:buFont typeface="Wingdings 3" charset="2"/>
              <a:buChar char=""/>
              <a:defRPr/>
            </a:pPr>
            <a:r>
              <a:rPr lang="en-GB" altLang="en-US" sz="2400" b="1" dirty="0" smtClean="0">
                <a:solidFill>
                  <a:schemeClr val="tx1">
                    <a:lumMod val="75000"/>
                    <a:lumOff val="25000"/>
                  </a:schemeClr>
                </a:solidFill>
              </a:rPr>
              <a:t> Court of Appeal: didn’t invalidate decision</a:t>
            </a:r>
          </a:p>
          <a:p>
            <a:pPr lvl="1" eaLnBrk="1" fontAlgn="auto" hangingPunct="1">
              <a:lnSpc>
                <a:spcPct val="90000"/>
              </a:lnSpc>
              <a:spcAft>
                <a:spcPts val="0"/>
              </a:spcAft>
              <a:buFont typeface="Wingdings 3" charset="2"/>
              <a:buChar char=""/>
              <a:defRPr/>
            </a:pPr>
            <a:r>
              <a:rPr lang="en-GB" altLang="en-US" sz="2400" b="1" dirty="0" smtClean="0">
                <a:solidFill>
                  <a:schemeClr val="tx1">
                    <a:lumMod val="75000"/>
                    <a:lumOff val="25000"/>
                  </a:schemeClr>
                </a:solidFill>
              </a:rPr>
              <a:t> satisfied that what </a:t>
            </a:r>
            <a:r>
              <a:rPr lang="en-GB" altLang="en-US" sz="2400" b="1" dirty="0" err="1" smtClean="0">
                <a:solidFill>
                  <a:schemeClr val="tx1">
                    <a:lumMod val="75000"/>
                    <a:lumOff val="25000"/>
                  </a:schemeClr>
                </a:solidFill>
              </a:rPr>
              <a:t>SofS</a:t>
            </a:r>
            <a:r>
              <a:rPr lang="en-GB" altLang="en-US" sz="2400" b="1" dirty="0" smtClean="0">
                <a:solidFill>
                  <a:schemeClr val="tx1">
                    <a:lumMod val="75000"/>
                    <a:lumOff val="25000"/>
                  </a:schemeClr>
                </a:solidFill>
              </a:rPr>
              <a:t> said </a:t>
            </a:r>
            <a:r>
              <a:rPr lang="en-GB" altLang="en-US" sz="2400" b="1" u="sng" dirty="0" smtClean="0">
                <a:solidFill>
                  <a:schemeClr val="tx1">
                    <a:lumMod val="75000"/>
                    <a:lumOff val="25000"/>
                  </a:schemeClr>
                </a:solidFill>
              </a:rPr>
              <a:t>was</a:t>
            </a:r>
            <a:r>
              <a:rPr lang="en-GB" altLang="en-US" sz="2400" b="1" dirty="0" smtClean="0">
                <a:solidFill>
                  <a:schemeClr val="tx1">
                    <a:lumMod val="75000"/>
                    <a:lumOff val="25000"/>
                  </a:schemeClr>
                </a:solidFill>
              </a:rPr>
              <a:t> true</a:t>
            </a:r>
          </a:p>
          <a:p>
            <a:pPr lvl="1" eaLnBrk="1" fontAlgn="auto" hangingPunct="1">
              <a:lnSpc>
                <a:spcPct val="90000"/>
              </a:lnSpc>
              <a:spcAft>
                <a:spcPts val="0"/>
              </a:spcAft>
              <a:buFont typeface="Wingdings 3" charset="2"/>
              <a:buChar char=""/>
              <a:defRPr/>
            </a:pPr>
            <a:r>
              <a:rPr lang="en-GB" altLang="en-US" sz="2400" b="1" dirty="0" smtClean="0">
                <a:solidFill>
                  <a:schemeClr val="tx1">
                    <a:lumMod val="75000"/>
                    <a:lumOff val="25000"/>
                  </a:schemeClr>
                </a:solidFill>
              </a:rPr>
              <a:t> use of wrong form didn’t cause injustice to J</a:t>
            </a:r>
          </a:p>
          <a:p>
            <a:pPr lvl="1" eaLnBrk="1" fontAlgn="auto" hangingPunct="1">
              <a:lnSpc>
                <a:spcPct val="90000"/>
              </a:lnSpc>
              <a:spcAft>
                <a:spcPts val="0"/>
              </a:spcAft>
              <a:buFont typeface="Wingdings 3" charset="2"/>
              <a:buChar char=""/>
              <a:defRPr/>
            </a:pPr>
            <a:r>
              <a:rPr lang="en-GB" altLang="en-US" sz="2400" b="1" dirty="0" smtClean="0">
                <a:solidFill>
                  <a:schemeClr val="tx1">
                    <a:lumMod val="75000"/>
                    <a:lumOff val="25000"/>
                  </a:schemeClr>
                </a:solidFill>
              </a:rPr>
              <a:t> new test: “substantial non-compliance”</a:t>
            </a:r>
          </a:p>
          <a:p>
            <a:pPr lvl="2" eaLnBrk="1" fontAlgn="auto" hangingPunct="1">
              <a:lnSpc>
                <a:spcPct val="90000"/>
              </a:lnSpc>
              <a:spcAft>
                <a:spcPts val="0"/>
              </a:spcAft>
              <a:buFont typeface="Wingdings 3" charset="2"/>
              <a:buChar char=""/>
              <a:defRPr/>
            </a:pPr>
            <a:r>
              <a:rPr lang="en-GB" altLang="en-US" sz="2000" b="1" dirty="0" smtClean="0">
                <a:solidFill>
                  <a:schemeClr val="tx1">
                    <a:lumMod val="75000"/>
                    <a:lumOff val="25000"/>
                  </a:schemeClr>
                </a:solidFill>
              </a:rPr>
              <a:t> has public body substantially complied with rule?</a:t>
            </a:r>
          </a:p>
          <a:p>
            <a:pPr lvl="2" eaLnBrk="1" fontAlgn="auto" hangingPunct="1">
              <a:lnSpc>
                <a:spcPct val="90000"/>
              </a:lnSpc>
              <a:spcAft>
                <a:spcPts val="0"/>
              </a:spcAft>
              <a:buFont typeface="Wingdings 3" charset="2"/>
              <a:buChar char=""/>
              <a:defRPr/>
            </a:pPr>
            <a:r>
              <a:rPr lang="en-GB" altLang="en-US" sz="2000" b="1" dirty="0" smtClean="0">
                <a:solidFill>
                  <a:schemeClr val="tx1">
                    <a:lumMod val="75000"/>
                    <a:lumOff val="25000"/>
                  </a:schemeClr>
                </a:solidFill>
              </a:rPr>
              <a:t> if not, can that rule be waived (ignored)?</a:t>
            </a:r>
          </a:p>
          <a:p>
            <a:pPr lvl="2" eaLnBrk="1" fontAlgn="auto" hangingPunct="1">
              <a:lnSpc>
                <a:spcPct val="90000"/>
              </a:lnSpc>
              <a:spcAft>
                <a:spcPts val="0"/>
              </a:spcAft>
              <a:buFont typeface="Wingdings 3" charset="2"/>
              <a:buChar char=""/>
              <a:defRPr/>
            </a:pPr>
            <a:r>
              <a:rPr lang="en-GB" altLang="en-US" sz="2000" b="1" dirty="0" smtClean="0">
                <a:solidFill>
                  <a:schemeClr val="tx1">
                    <a:lumMod val="75000"/>
                    <a:lumOff val="25000"/>
                  </a:schemeClr>
                </a:solidFill>
              </a:rPr>
              <a:t> if it can’t be waived, what are the consequences of breach?</a:t>
            </a:r>
            <a:endParaRPr lang="en-US" altLang="en-US" sz="2000" b="1" dirty="0" smtClean="0">
              <a:solidFill>
                <a:schemeClr val="tx1">
                  <a:lumMod val="75000"/>
                  <a:lumOff val="25000"/>
                </a:schemeClr>
              </a:solidFill>
            </a:endParaRP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16237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274638"/>
            <a:ext cx="8229600" cy="777875"/>
          </a:xfrm>
        </p:spPr>
        <p:txBody>
          <a:bodyPr/>
          <a:lstStyle/>
          <a:p>
            <a:pPr eaLnBrk="1" hangingPunct="1"/>
            <a:r>
              <a:rPr lang="en-GB" altLang="en-US" b="1" smtClean="0"/>
              <a:t>Natural justice</a:t>
            </a:r>
            <a:endParaRPr lang="en-US" altLang="en-US" b="1" smtClean="0"/>
          </a:p>
        </p:txBody>
      </p:sp>
      <p:sp>
        <p:nvSpPr>
          <p:cNvPr id="10243" name="Rectangle 3"/>
          <p:cNvSpPr>
            <a:spLocks noGrp="1" noChangeArrowheads="1"/>
          </p:cNvSpPr>
          <p:nvPr>
            <p:ph type="body" idx="1"/>
          </p:nvPr>
        </p:nvSpPr>
        <p:spPr>
          <a:xfrm>
            <a:off x="395288" y="1412875"/>
            <a:ext cx="8424862" cy="4464050"/>
          </a:xfrm>
        </p:spPr>
        <p:txBody>
          <a:bodyPr rtlCol="0">
            <a:normAutofit lnSpcReduction="10000"/>
          </a:bodyPr>
          <a:lstStyle/>
          <a:p>
            <a:pPr eaLnBrk="1" fontAlgn="auto" hangingPunct="1">
              <a:spcAft>
                <a:spcPts val="0"/>
              </a:spcAft>
              <a:buFont typeface="Wingdings 3" charset="2"/>
              <a:buChar char=""/>
              <a:defRPr/>
            </a:pPr>
            <a:r>
              <a:rPr lang="en-GB" altLang="en-US" sz="2800" b="1" smtClean="0">
                <a:solidFill>
                  <a:schemeClr val="tx1">
                    <a:lumMod val="75000"/>
                    <a:lumOff val="25000"/>
                  </a:schemeClr>
                </a:solidFill>
              </a:rPr>
              <a:t>Right to a fair hearing</a:t>
            </a:r>
          </a:p>
          <a:p>
            <a:pPr eaLnBrk="1" fontAlgn="auto" hangingPunct="1">
              <a:spcAft>
                <a:spcPts val="0"/>
              </a:spcAft>
              <a:buFont typeface="Wingdings 3" charset="2"/>
              <a:buChar char=""/>
              <a:defRPr/>
            </a:pPr>
            <a:endParaRPr lang="en-GB" altLang="en-US" b="1" smtClean="0">
              <a:solidFill>
                <a:schemeClr val="tx1">
                  <a:lumMod val="75000"/>
                  <a:lumOff val="25000"/>
                </a:schemeClr>
              </a:solidFill>
            </a:endParaRPr>
          </a:p>
          <a:p>
            <a:pPr eaLnBrk="1" fontAlgn="auto" hangingPunct="1">
              <a:spcAft>
                <a:spcPts val="0"/>
              </a:spcAft>
              <a:buFont typeface="Wingdings 3" charset="2"/>
              <a:buChar char=""/>
              <a:defRPr/>
            </a:pPr>
            <a:r>
              <a:rPr lang="en-GB" altLang="en-US" sz="2800" b="1" smtClean="0">
                <a:solidFill>
                  <a:schemeClr val="tx1">
                    <a:lumMod val="75000"/>
                    <a:lumOff val="25000"/>
                  </a:schemeClr>
                </a:solidFill>
              </a:rPr>
              <a:t>Rule against bias</a:t>
            </a:r>
          </a:p>
          <a:p>
            <a:pPr eaLnBrk="1" fontAlgn="auto" hangingPunct="1">
              <a:spcAft>
                <a:spcPts val="0"/>
              </a:spcAft>
              <a:buFont typeface="Wingdings 3" charset="2"/>
              <a:buChar char=""/>
              <a:defRPr/>
            </a:pPr>
            <a:endParaRPr lang="en-GB" altLang="en-US" b="1" smtClean="0">
              <a:solidFill>
                <a:schemeClr val="tx1">
                  <a:lumMod val="75000"/>
                  <a:lumOff val="25000"/>
                </a:schemeClr>
              </a:solidFill>
            </a:endParaRPr>
          </a:p>
          <a:p>
            <a:pPr eaLnBrk="1" fontAlgn="auto" hangingPunct="1">
              <a:spcAft>
                <a:spcPts val="0"/>
              </a:spcAft>
              <a:buFont typeface="Wingdings 3" charset="2"/>
              <a:buChar char=""/>
              <a:defRPr/>
            </a:pPr>
            <a:r>
              <a:rPr lang="en-GB" altLang="en-US" sz="2800" b="1" smtClean="0">
                <a:solidFill>
                  <a:schemeClr val="tx1">
                    <a:lumMod val="75000"/>
                    <a:lumOff val="25000"/>
                  </a:schemeClr>
                </a:solidFill>
              </a:rPr>
              <a:t>These are common law principles</a:t>
            </a:r>
          </a:p>
          <a:p>
            <a:pPr lvl="1" eaLnBrk="1" fontAlgn="auto" hangingPunct="1">
              <a:spcAft>
                <a:spcPts val="0"/>
              </a:spcAft>
              <a:buFontTx/>
              <a:buChar char="•"/>
              <a:defRPr/>
            </a:pPr>
            <a:r>
              <a:rPr lang="en-GB" altLang="en-US" sz="2400" b="1" smtClean="0">
                <a:solidFill>
                  <a:schemeClr val="tx1">
                    <a:lumMod val="75000"/>
                    <a:lumOff val="25000"/>
                  </a:schemeClr>
                </a:solidFill>
              </a:rPr>
              <a:t> i.e. developed by judges through case law</a:t>
            </a:r>
          </a:p>
          <a:p>
            <a:pPr lvl="1" eaLnBrk="1" fontAlgn="auto" hangingPunct="1">
              <a:spcAft>
                <a:spcPts val="0"/>
              </a:spcAft>
              <a:buFontTx/>
              <a:buChar char="•"/>
              <a:defRPr/>
            </a:pPr>
            <a:r>
              <a:rPr lang="en-GB" altLang="en-US" sz="2400" b="1" smtClean="0">
                <a:solidFill>
                  <a:schemeClr val="tx1">
                    <a:lumMod val="75000"/>
                    <a:lumOff val="25000"/>
                  </a:schemeClr>
                </a:solidFill>
              </a:rPr>
              <a:t> but note impact of Article 6 ECHR</a:t>
            </a:r>
          </a:p>
          <a:p>
            <a:pPr lvl="2" eaLnBrk="1" fontAlgn="auto" hangingPunct="1">
              <a:spcAft>
                <a:spcPts val="0"/>
              </a:spcAft>
              <a:buFont typeface="Wingdings 3" charset="2"/>
              <a:buChar char=""/>
              <a:defRPr/>
            </a:pPr>
            <a:r>
              <a:rPr lang="en-GB" altLang="en-US" sz="2000" b="1" smtClean="0">
                <a:solidFill>
                  <a:schemeClr val="tx1">
                    <a:lumMod val="75000"/>
                    <a:lumOff val="25000"/>
                  </a:schemeClr>
                </a:solidFill>
              </a:rPr>
              <a:t> in determination of civil rights &amp; obligations</a:t>
            </a:r>
          </a:p>
          <a:p>
            <a:pPr lvl="2" eaLnBrk="1" fontAlgn="auto" hangingPunct="1">
              <a:spcAft>
                <a:spcPts val="0"/>
              </a:spcAft>
              <a:buFont typeface="Wingdings 3" charset="2"/>
              <a:buChar char=""/>
              <a:defRPr/>
            </a:pPr>
            <a:r>
              <a:rPr lang="en-GB" altLang="en-US" sz="2000" b="1" smtClean="0">
                <a:solidFill>
                  <a:schemeClr val="tx1">
                    <a:lumMod val="75000"/>
                    <a:lumOff val="25000"/>
                  </a:schemeClr>
                </a:solidFill>
              </a:rPr>
              <a:t> everyone is entitled to a fair, public &amp; timely hearing</a:t>
            </a:r>
          </a:p>
          <a:p>
            <a:pPr lvl="2" eaLnBrk="1" fontAlgn="auto" hangingPunct="1">
              <a:spcAft>
                <a:spcPts val="0"/>
              </a:spcAft>
              <a:buFont typeface="Wingdings 3" charset="2"/>
              <a:buChar char=""/>
              <a:defRPr/>
            </a:pPr>
            <a:r>
              <a:rPr lang="en-GB" altLang="en-US" sz="2000" b="1" smtClean="0">
                <a:solidFill>
                  <a:schemeClr val="tx1">
                    <a:lumMod val="75000"/>
                    <a:lumOff val="25000"/>
                  </a:schemeClr>
                </a:solidFill>
              </a:rPr>
              <a:t> by an independent and impartial body</a:t>
            </a:r>
          </a:p>
        </p:txBody>
      </p:sp>
      <p:pic>
        <p:nvPicPr>
          <p:cNvPr id="3" name="Audio 2">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446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274638"/>
            <a:ext cx="8229600" cy="706437"/>
          </a:xfrm>
          <a:solidFill>
            <a:schemeClr val="bg1"/>
          </a:solidFill>
        </p:spPr>
        <p:txBody>
          <a:bodyPr/>
          <a:lstStyle/>
          <a:p>
            <a:pPr eaLnBrk="1" hangingPunct="1"/>
            <a:r>
              <a:rPr lang="en-GB" altLang="en-US" sz="4000" b="1" smtClean="0"/>
              <a:t>Right to a fair hearing - minimum</a:t>
            </a:r>
            <a:endParaRPr lang="en-US" altLang="en-US" sz="4000" b="1" smtClean="0"/>
          </a:p>
        </p:txBody>
      </p:sp>
      <p:sp>
        <p:nvSpPr>
          <p:cNvPr id="11267" name="Rectangle 3"/>
          <p:cNvSpPr>
            <a:spLocks noGrp="1" noChangeArrowheads="1"/>
          </p:cNvSpPr>
          <p:nvPr>
            <p:ph type="body" idx="1"/>
          </p:nvPr>
        </p:nvSpPr>
        <p:spPr>
          <a:xfrm>
            <a:off x="250825" y="1196975"/>
            <a:ext cx="8713788" cy="4968875"/>
          </a:xfrm>
        </p:spPr>
        <p:txBody>
          <a:bodyPr rtlCol="0">
            <a:normAutofit/>
          </a:bodyPr>
          <a:lstStyle/>
          <a:p>
            <a:pPr eaLnBrk="1" fontAlgn="auto" hangingPunct="1">
              <a:lnSpc>
                <a:spcPct val="80000"/>
              </a:lnSpc>
              <a:spcAft>
                <a:spcPts val="0"/>
              </a:spcAft>
              <a:buFont typeface="Wingdings 3" charset="2"/>
              <a:buChar char=""/>
              <a:defRPr/>
            </a:pPr>
            <a:r>
              <a:rPr lang="en-GB" altLang="en-US" sz="2400" i="1" dirty="0" smtClean="0">
                <a:solidFill>
                  <a:schemeClr val="tx1">
                    <a:lumMod val="75000"/>
                    <a:lumOff val="25000"/>
                  </a:schemeClr>
                </a:solidFill>
              </a:rPr>
              <a:t> </a:t>
            </a:r>
            <a:r>
              <a:rPr lang="en-GB" altLang="en-US" sz="2400" b="1" dirty="0" smtClean="0">
                <a:solidFill>
                  <a:schemeClr val="tx1">
                    <a:lumMod val="75000"/>
                    <a:lumOff val="25000"/>
                  </a:schemeClr>
                </a:solidFill>
              </a:rPr>
              <a:t>Person affected </a:t>
            </a:r>
            <a:r>
              <a:rPr lang="en-GB" altLang="en-US" sz="2400" b="1" u="sng" dirty="0" smtClean="0">
                <a:solidFill>
                  <a:schemeClr val="tx1">
                    <a:lumMod val="75000"/>
                    <a:lumOff val="25000"/>
                  </a:schemeClr>
                </a:solidFill>
              </a:rPr>
              <a:t>must</a:t>
            </a:r>
            <a:r>
              <a:rPr lang="en-GB" altLang="en-US" sz="2400" b="1" dirty="0" smtClean="0">
                <a:solidFill>
                  <a:schemeClr val="tx1">
                    <a:lumMod val="75000"/>
                    <a:lumOff val="25000"/>
                  </a:schemeClr>
                </a:solidFill>
              </a:rPr>
              <a:t> have the right to:</a:t>
            </a:r>
          </a:p>
          <a:p>
            <a:pPr lvl="1" eaLnBrk="1" fontAlgn="auto" hangingPunct="1">
              <a:lnSpc>
                <a:spcPct val="80000"/>
              </a:lnSpc>
              <a:spcAft>
                <a:spcPts val="0"/>
              </a:spcAft>
              <a:buFont typeface="Wingdings 3" charset="2"/>
              <a:buChar char=""/>
              <a:defRPr/>
            </a:pPr>
            <a:r>
              <a:rPr lang="en-GB" altLang="en-US" sz="2000" b="1" dirty="0" smtClean="0">
                <a:solidFill>
                  <a:schemeClr val="tx1">
                    <a:lumMod val="75000"/>
                    <a:lumOff val="25000"/>
                  </a:schemeClr>
                </a:solidFill>
              </a:rPr>
              <a:t> put their case to public body</a:t>
            </a:r>
          </a:p>
          <a:p>
            <a:pPr lvl="2" eaLnBrk="1" fontAlgn="auto" hangingPunct="1">
              <a:lnSpc>
                <a:spcPct val="80000"/>
              </a:lnSpc>
              <a:spcAft>
                <a:spcPts val="0"/>
              </a:spcAft>
              <a:buFont typeface="Wingdings 3" charset="2"/>
              <a:buChar char=""/>
              <a:defRPr/>
            </a:pPr>
            <a:r>
              <a:rPr lang="en-GB" altLang="en-US" sz="1800" b="1" dirty="0" smtClean="0">
                <a:solidFill>
                  <a:schemeClr val="tx1">
                    <a:lumMod val="75000"/>
                    <a:lumOff val="25000"/>
                  </a:schemeClr>
                </a:solidFill>
              </a:rPr>
              <a:t> but this doesn’t necessarily mean an oral hearing</a:t>
            </a:r>
          </a:p>
          <a:p>
            <a:pPr lvl="2" eaLnBrk="1" fontAlgn="auto" hangingPunct="1">
              <a:lnSpc>
                <a:spcPct val="80000"/>
              </a:lnSpc>
              <a:spcAft>
                <a:spcPts val="0"/>
              </a:spcAft>
              <a:buFont typeface="Wingdings 3" charset="2"/>
              <a:buChar char=""/>
              <a:defRPr/>
            </a:pPr>
            <a:r>
              <a:rPr lang="en-GB" altLang="en-US" sz="1800" b="1" dirty="0" smtClean="0">
                <a:solidFill>
                  <a:schemeClr val="tx1">
                    <a:lumMod val="75000"/>
                    <a:lumOff val="25000"/>
                  </a:schemeClr>
                </a:solidFill>
              </a:rPr>
              <a:t> sometimes enough to put case in writing</a:t>
            </a:r>
          </a:p>
          <a:p>
            <a:pPr lvl="2" eaLnBrk="1" fontAlgn="auto" hangingPunct="1">
              <a:lnSpc>
                <a:spcPct val="80000"/>
              </a:lnSpc>
              <a:spcAft>
                <a:spcPts val="0"/>
              </a:spcAft>
              <a:buFont typeface="Wingdings 3" charset="2"/>
              <a:buChar char=""/>
              <a:defRPr/>
            </a:pPr>
            <a:r>
              <a:rPr lang="en-GB" altLang="en-US" sz="1800" b="1" dirty="0" smtClean="0">
                <a:solidFill>
                  <a:schemeClr val="tx1">
                    <a:lumMod val="75000"/>
                    <a:lumOff val="25000"/>
                  </a:schemeClr>
                </a:solidFill>
              </a:rPr>
              <a:t> no guarantee of oral hearing under Article 6</a:t>
            </a:r>
          </a:p>
          <a:p>
            <a:pPr lvl="1" eaLnBrk="1" fontAlgn="auto" hangingPunct="1">
              <a:lnSpc>
                <a:spcPct val="80000"/>
              </a:lnSpc>
              <a:spcAft>
                <a:spcPts val="0"/>
              </a:spcAft>
              <a:buFont typeface="Wingdings 3" charset="2"/>
              <a:buChar char=""/>
              <a:defRPr/>
            </a:pPr>
            <a:r>
              <a:rPr lang="en-GB" altLang="en-US" sz="2000" b="1" dirty="0" smtClean="0">
                <a:solidFill>
                  <a:schemeClr val="tx1">
                    <a:lumMod val="75000"/>
                    <a:lumOff val="25000"/>
                  </a:schemeClr>
                </a:solidFill>
              </a:rPr>
              <a:t> adequate prior notice of the hearing</a:t>
            </a:r>
          </a:p>
          <a:p>
            <a:pPr lvl="2" eaLnBrk="1" fontAlgn="auto" hangingPunct="1">
              <a:lnSpc>
                <a:spcPct val="80000"/>
              </a:lnSpc>
              <a:spcAft>
                <a:spcPts val="0"/>
              </a:spcAft>
              <a:buFont typeface="Wingdings 3" charset="2"/>
              <a:buChar char=""/>
              <a:defRPr/>
            </a:pPr>
            <a:r>
              <a:rPr lang="en-GB" altLang="en-US" sz="1800" b="1" dirty="0" smtClean="0">
                <a:solidFill>
                  <a:schemeClr val="tx1">
                    <a:lumMod val="75000"/>
                    <a:lumOff val="25000"/>
                  </a:schemeClr>
                </a:solidFill>
              </a:rPr>
              <a:t> and adequate advance notice of case against them</a:t>
            </a:r>
          </a:p>
          <a:p>
            <a:pPr lvl="2" eaLnBrk="1" fontAlgn="auto" hangingPunct="1">
              <a:lnSpc>
                <a:spcPct val="80000"/>
              </a:lnSpc>
              <a:spcAft>
                <a:spcPts val="0"/>
              </a:spcAft>
              <a:buFont typeface="Wingdings 3" charset="2"/>
              <a:buChar char=""/>
              <a:defRPr/>
            </a:pPr>
            <a:r>
              <a:rPr lang="en-GB" altLang="en-US" sz="1800" b="1" dirty="0" smtClean="0">
                <a:solidFill>
                  <a:schemeClr val="tx1">
                    <a:lumMod val="75000"/>
                    <a:lumOff val="25000"/>
                  </a:schemeClr>
                </a:solidFill>
              </a:rPr>
              <a:t> so they can prepare their own case</a:t>
            </a:r>
          </a:p>
          <a:p>
            <a:pPr lvl="1" eaLnBrk="1" fontAlgn="auto" hangingPunct="1">
              <a:lnSpc>
                <a:spcPct val="80000"/>
              </a:lnSpc>
              <a:spcAft>
                <a:spcPts val="0"/>
              </a:spcAft>
              <a:buFont typeface="Wingdings 3" charset="2"/>
              <a:buChar char=""/>
              <a:defRPr/>
            </a:pPr>
            <a:r>
              <a:rPr lang="en-GB" altLang="en-US" sz="2000" b="1" dirty="0" smtClean="0">
                <a:solidFill>
                  <a:schemeClr val="tx1">
                    <a:lumMod val="75000"/>
                    <a:lumOff val="25000"/>
                  </a:schemeClr>
                </a:solidFill>
              </a:rPr>
              <a:t> have their arguments properly considered</a:t>
            </a:r>
          </a:p>
          <a:p>
            <a:pPr lvl="2" eaLnBrk="1" fontAlgn="auto" hangingPunct="1">
              <a:lnSpc>
                <a:spcPct val="80000"/>
              </a:lnSpc>
              <a:spcAft>
                <a:spcPts val="0"/>
              </a:spcAft>
              <a:buFont typeface="Wingdings 3" charset="2"/>
              <a:buChar char=""/>
              <a:defRPr/>
            </a:pPr>
            <a:r>
              <a:rPr lang="en-GB" altLang="en-US" sz="1800" b="1" dirty="0" smtClean="0">
                <a:solidFill>
                  <a:schemeClr val="tx1">
                    <a:lumMod val="75000"/>
                    <a:lumOff val="25000"/>
                  </a:schemeClr>
                </a:solidFill>
              </a:rPr>
              <a:t> public body must listen fairly to both sides</a:t>
            </a:r>
          </a:p>
          <a:p>
            <a:pPr lvl="2" eaLnBrk="1" fontAlgn="auto" hangingPunct="1">
              <a:lnSpc>
                <a:spcPct val="80000"/>
              </a:lnSpc>
              <a:spcAft>
                <a:spcPts val="0"/>
              </a:spcAft>
              <a:buFont typeface="Wingdings 3" charset="2"/>
              <a:buChar char=""/>
              <a:defRPr/>
            </a:pPr>
            <a:endParaRPr lang="en-GB" altLang="en-US" sz="1800" b="1" dirty="0" smtClean="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400" b="1" i="1" dirty="0" smtClean="0">
                <a:solidFill>
                  <a:schemeClr val="accent2"/>
                </a:solidFill>
              </a:rPr>
              <a:t>Ridge v Baldwin (1964)</a:t>
            </a:r>
          </a:p>
          <a:p>
            <a:pPr marL="457200" lvl="1" indent="0" eaLnBrk="1" fontAlgn="auto" hangingPunct="1">
              <a:lnSpc>
                <a:spcPct val="80000"/>
              </a:lnSpc>
              <a:spcAft>
                <a:spcPts val="0"/>
              </a:spcAft>
              <a:buFont typeface="Wingdings 3" panose="05040102010807070707" pitchFamily="18" charset="2"/>
              <a:buNone/>
              <a:defRPr/>
            </a:pPr>
            <a:endParaRPr lang="en-GB" altLang="en-US" sz="2000" b="1" dirty="0" smtClean="0">
              <a:solidFill>
                <a:schemeClr val="tx1">
                  <a:lumMod val="75000"/>
                  <a:lumOff val="25000"/>
                </a:schemeClr>
              </a:solidFill>
            </a:endParaRPr>
          </a:p>
        </p:txBody>
      </p:sp>
      <p:pic>
        <p:nvPicPr>
          <p:cNvPr id="3" name="Audio 2">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13198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79388" y="274638"/>
            <a:ext cx="8785225" cy="706437"/>
          </a:xfrm>
          <a:solidFill>
            <a:schemeClr val="bg1"/>
          </a:solidFill>
        </p:spPr>
        <p:txBody>
          <a:bodyPr/>
          <a:lstStyle/>
          <a:p>
            <a:pPr eaLnBrk="1" hangingPunct="1"/>
            <a:r>
              <a:rPr lang="en-GB" altLang="en-US" sz="4000" b="1" smtClean="0"/>
              <a:t>Natural justice: rule against bias</a:t>
            </a:r>
            <a:endParaRPr lang="en-US" altLang="en-US" sz="4000" b="1" smtClean="0"/>
          </a:p>
        </p:txBody>
      </p:sp>
      <p:sp>
        <p:nvSpPr>
          <p:cNvPr id="41987" name="Rectangle 3"/>
          <p:cNvSpPr>
            <a:spLocks noGrp="1" noChangeArrowheads="1"/>
          </p:cNvSpPr>
          <p:nvPr>
            <p:ph type="body" idx="1"/>
          </p:nvPr>
        </p:nvSpPr>
        <p:spPr>
          <a:xfrm>
            <a:off x="457200" y="1268413"/>
            <a:ext cx="8686800" cy="4857750"/>
          </a:xfrm>
        </p:spPr>
        <p:txBody>
          <a:bodyPr/>
          <a:lstStyle/>
          <a:p>
            <a:pPr eaLnBrk="1" hangingPunct="1"/>
            <a:r>
              <a:rPr lang="en-GB" altLang="en-US" sz="3200" smtClean="0">
                <a:solidFill>
                  <a:srgbClr val="FF0000"/>
                </a:solidFill>
              </a:rPr>
              <a:t>Article 6 ECHR:</a:t>
            </a:r>
          </a:p>
          <a:p>
            <a:pPr lvl="1" eaLnBrk="1" hangingPunct="1"/>
            <a:r>
              <a:rPr lang="en-GB" altLang="en-US" sz="2800" smtClean="0"/>
              <a:t> demands “independent &amp; impartial” decision maker</a:t>
            </a:r>
          </a:p>
          <a:p>
            <a:pPr lvl="1" eaLnBrk="1" hangingPunct="1"/>
            <a:r>
              <a:rPr lang="en-GB" altLang="en-US" sz="2800" smtClean="0"/>
              <a:t> s.6 HRA: public bodies must comply</a:t>
            </a:r>
          </a:p>
          <a:p>
            <a:pPr lvl="1" eaLnBrk="1" hangingPunct="1"/>
            <a:endParaRPr lang="en-GB" altLang="en-US" sz="2800" smtClean="0"/>
          </a:p>
          <a:p>
            <a:pPr eaLnBrk="1" hangingPunct="1"/>
            <a:r>
              <a:rPr lang="en-GB" altLang="en-US" sz="3200" smtClean="0"/>
              <a:t>Common law can disqualify decision-maker on grounds of:</a:t>
            </a:r>
          </a:p>
          <a:p>
            <a:pPr lvl="1" eaLnBrk="1" hangingPunct="1"/>
            <a:r>
              <a:rPr lang="en-GB" altLang="en-US" sz="2800" smtClean="0"/>
              <a:t> actual bias</a:t>
            </a:r>
          </a:p>
          <a:p>
            <a:pPr lvl="1" eaLnBrk="1" hangingPunct="1"/>
            <a:r>
              <a:rPr lang="en-GB" altLang="en-US" sz="2800" smtClean="0"/>
              <a:t> apparent bias</a:t>
            </a:r>
          </a:p>
          <a:p>
            <a:pPr lvl="1" eaLnBrk="1" hangingPunct="1"/>
            <a:endParaRPr lang="en-GB" altLang="en-US" smtClean="0"/>
          </a:p>
          <a:p>
            <a:pPr lvl="1" eaLnBrk="1" hangingPunct="1"/>
            <a:endParaRPr lang="en-US" altLang="en-US" smtClean="0"/>
          </a:p>
        </p:txBody>
      </p:sp>
      <p:pic>
        <p:nvPicPr>
          <p:cNvPr id="3" name="Audio 2">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9058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274638"/>
            <a:ext cx="8229600" cy="706437"/>
          </a:xfrm>
        </p:spPr>
        <p:txBody>
          <a:bodyPr/>
          <a:lstStyle/>
          <a:p>
            <a:pPr eaLnBrk="1" hangingPunct="1"/>
            <a:r>
              <a:rPr lang="en-GB" altLang="en-US" sz="4000" b="1" smtClean="0"/>
              <a:t>Natural justice: rule against bias</a:t>
            </a:r>
          </a:p>
        </p:txBody>
      </p:sp>
      <p:sp>
        <p:nvSpPr>
          <p:cNvPr id="44035" name="Rectangle 3"/>
          <p:cNvSpPr>
            <a:spLocks noGrp="1" noChangeArrowheads="1"/>
          </p:cNvSpPr>
          <p:nvPr>
            <p:ph type="body" idx="1"/>
          </p:nvPr>
        </p:nvSpPr>
        <p:spPr>
          <a:xfrm>
            <a:off x="250825" y="1052513"/>
            <a:ext cx="8893175" cy="5184775"/>
          </a:xfrm>
        </p:spPr>
        <p:txBody>
          <a:bodyPr/>
          <a:lstStyle/>
          <a:p>
            <a:pPr eaLnBrk="1" hangingPunct="1"/>
            <a:r>
              <a:rPr lang="en-GB" altLang="en-US" sz="2800" smtClean="0"/>
              <a:t>Article 6 ECHR:</a:t>
            </a:r>
          </a:p>
          <a:p>
            <a:pPr lvl="1" eaLnBrk="1" hangingPunct="1"/>
            <a:r>
              <a:rPr lang="en-GB" altLang="en-US" sz="2400" smtClean="0"/>
              <a:t> demands independent &amp; impartial decision maker</a:t>
            </a:r>
          </a:p>
          <a:p>
            <a:pPr lvl="1" eaLnBrk="1" hangingPunct="1"/>
            <a:r>
              <a:rPr lang="en-GB" altLang="en-US" sz="2400" smtClean="0"/>
              <a:t> s.6 HRA: public bodies must comply</a:t>
            </a:r>
          </a:p>
          <a:p>
            <a:pPr lvl="1" eaLnBrk="1" hangingPunct="1"/>
            <a:endParaRPr lang="en-GB" altLang="en-US" sz="1800" smtClean="0"/>
          </a:p>
          <a:p>
            <a:pPr eaLnBrk="1" hangingPunct="1"/>
            <a:r>
              <a:rPr lang="en-GB" altLang="en-US" sz="2800" smtClean="0"/>
              <a:t>Common law disqualifies on grounds of:</a:t>
            </a:r>
          </a:p>
          <a:p>
            <a:pPr lvl="1" eaLnBrk="1" hangingPunct="1"/>
            <a:r>
              <a:rPr lang="en-GB" altLang="en-US" sz="2400" smtClean="0"/>
              <a:t> actual bias / apparent bias</a:t>
            </a:r>
          </a:p>
          <a:p>
            <a:pPr lvl="1" eaLnBrk="1" hangingPunct="1"/>
            <a:endParaRPr lang="en-GB" altLang="en-US" sz="1800" smtClean="0"/>
          </a:p>
          <a:p>
            <a:pPr eaLnBrk="1" hangingPunct="1"/>
            <a:r>
              <a:rPr lang="en-GB" altLang="en-US" sz="2800" smtClean="0"/>
              <a:t>“justice must not only be done, but must … be seen to be done”</a:t>
            </a:r>
          </a:p>
          <a:p>
            <a:pPr lvl="1" eaLnBrk="1" hangingPunct="1"/>
            <a:r>
              <a:rPr lang="en-GB" altLang="en-US" sz="2400" smtClean="0"/>
              <a:t> </a:t>
            </a:r>
            <a:r>
              <a:rPr lang="en-GB" altLang="en-US" sz="2400" b="1" i="1" smtClean="0">
                <a:solidFill>
                  <a:schemeClr val="accent2"/>
                </a:solidFill>
              </a:rPr>
              <a:t>R v Sussex Justices ex p McCarthy</a:t>
            </a:r>
            <a:endParaRPr lang="en-US" altLang="en-US" sz="2400" b="1" i="1" smtClean="0">
              <a:solidFill>
                <a:schemeClr val="accent2"/>
              </a:solidFill>
            </a:endParaRPr>
          </a:p>
          <a:p>
            <a:pPr eaLnBrk="1" hangingPunct="1"/>
            <a:endParaRPr lang="en-GB" altLang="en-US" smtClean="0"/>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3529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50825" y="274638"/>
            <a:ext cx="8713788" cy="777875"/>
          </a:xfrm>
        </p:spPr>
        <p:txBody>
          <a:bodyPr/>
          <a:lstStyle/>
          <a:p>
            <a:pPr eaLnBrk="1" hangingPunct="1"/>
            <a:r>
              <a:rPr lang="en-GB" altLang="en-US" sz="4000" b="1" smtClean="0"/>
              <a:t>When is a decision-maker biased?</a:t>
            </a:r>
          </a:p>
        </p:txBody>
      </p:sp>
      <p:sp>
        <p:nvSpPr>
          <p:cNvPr id="17411" name="Rectangle 3"/>
          <p:cNvSpPr>
            <a:spLocks noGrp="1" noChangeArrowheads="1"/>
          </p:cNvSpPr>
          <p:nvPr>
            <p:ph type="body" idx="1"/>
          </p:nvPr>
        </p:nvSpPr>
        <p:spPr>
          <a:xfrm>
            <a:off x="179388" y="1125538"/>
            <a:ext cx="8964612" cy="4895850"/>
          </a:xfrm>
        </p:spPr>
        <p:txBody>
          <a:bodyPr rtlCol="0">
            <a:normAutofit lnSpcReduction="10000"/>
          </a:bodyPr>
          <a:lstStyle/>
          <a:p>
            <a:pPr eaLnBrk="1" fontAlgn="auto" hangingPunct="1">
              <a:lnSpc>
                <a:spcPct val="90000"/>
              </a:lnSpc>
              <a:spcAft>
                <a:spcPts val="0"/>
              </a:spcAft>
              <a:buFont typeface="Wingdings 3" charset="2"/>
              <a:buChar char=""/>
              <a:defRPr/>
            </a:pPr>
            <a:r>
              <a:rPr lang="en-GB" altLang="en-US" sz="2800" b="1" smtClean="0">
                <a:solidFill>
                  <a:schemeClr val="tx1">
                    <a:lumMod val="75000"/>
                    <a:lumOff val="25000"/>
                  </a:schemeClr>
                </a:solidFill>
              </a:rPr>
              <a:t>Where s/he has a direct interest in decision</a:t>
            </a:r>
          </a:p>
          <a:p>
            <a:pPr lvl="1" eaLnBrk="1" fontAlgn="auto" hangingPunct="1">
              <a:lnSpc>
                <a:spcPct val="90000"/>
              </a:lnSpc>
              <a:spcAft>
                <a:spcPts val="0"/>
              </a:spcAft>
              <a:buFont typeface="Wingdings 3" charset="2"/>
              <a:buChar char=""/>
              <a:defRPr/>
            </a:pPr>
            <a:r>
              <a:rPr lang="en-GB" altLang="en-US" sz="2400" smtClean="0">
                <a:solidFill>
                  <a:schemeClr val="tx1">
                    <a:lumMod val="75000"/>
                    <a:lumOff val="25000"/>
                  </a:schemeClr>
                </a:solidFill>
              </a:rPr>
              <a:t> can be a direct financial interest</a:t>
            </a:r>
          </a:p>
          <a:p>
            <a:pPr lvl="2" eaLnBrk="1" fontAlgn="auto" hangingPunct="1">
              <a:lnSpc>
                <a:spcPct val="90000"/>
              </a:lnSpc>
              <a:spcAft>
                <a:spcPts val="0"/>
              </a:spcAft>
              <a:buFont typeface="Wingdings 3" charset="2"/>
              <a:buChar char=""/>
              <a:defRPr/>
            </a:pPr>
            <a:r>
              <a:rPr lang="en-GB" altLang="en-US" sz="2000" smtClean="0">
                <a:solidFill>
                  <a:schemeClr val="tx1">
                    <a:lumMod val="75000"/>
                    <a:lumOff val="25000"/>
                  </a:schemeClr>
                </a:solidFill>
              </a:rPr>
              <a:t> </a:t>
            </a:r>
            <a:r>
              <a:rPr lang="en-GB" altLang="en-US" sz="2000" smtClean="0">
                <a:solidFill>
                  <a:schemeClr val="accent2"/>
                </a:solidFill>
              </a:rPr>
              <a:t>* </a:t>
            </a:r>
            <a:r>
              <a:rPr lang="en-GB" altLang="en-US" sz="2000" b="1" i="1" smtClean="0">
                <a:solidFill>
                  <a:schemeClr val="accent2"/>
                </a:solidFill>
              </a:rPr>
              <a:t>Dimes v Grand Junction Canal </a:t>
            </a:r>
          </a:p>
          <a:p>
            <a:pPr lvl="1" eaLnBrk="1" fontAlgn="auto" hangingPunct="1">
              <a:lnSpc>
                <a:spcPct val="90000"/>
              </a:lnSpc>
              <a:spcAft>
                <a:spcPts val="0"/>
              </a:spcAft>
              <a:buFont typeface="Wingdings 3" charset="2"/>
              <a:buChar char=""/>
              <a:defRPr/>
            </a:pPr>
            <a:r>
              <a:rPr lang="en-GB" altLang="en-US" sz="2400" smtClean="0">
                <a:solidFill>
                  <a:schemeClr val="tx1">
                    <a:lumMod val="75000"/>
                    <a:lumOff val="25000"/>
                  </a:schemeClr>
                </a:solidFill>
              </a:rPr>
              <a:t> or a different kind of direct personal interest</a:t>
            </a:r>
          </a:p>
          <a:p>
            <a:pPr lvl="2" eaLnBrk="1" fontAlgn="auto" hangingPunct="1">
              <a:lnSpc>
                <a:spcPct val="90000"/>
              </a:lnSpc>
              <a:spcAft>
                <a:spcPts val="0"/>
              </a:spcAft>
              <a:buFont typeface="Wingdings 3" charset="2"/>
              <a:buChar char=""/>
              <a:defRPr/>
            </a:pPr>
            <a:r>
              <a:rPr lang="en-GB" altLang="en-US" sz="2000" smtClean="0">
                <a:solidFill>
                  <a:schemeClr val="tx1">
                    <a:lumMod val="75000"/>
                    <a:lumOff val="25000"/>
                  </a:schemeClr>
                </a:solidFill>
              </a:rPr>
              <a:t> </a:t>
            </a:r>
            <a:r>
              <a:rPr lang="en-GB" altLang="en-US" sz="2000" smtClean="0">
                <a:solidFill>
                  <a:schemeClr val="accent2"/>
                </a:solidFill>
              </a:rPr>
              <a:t>* </a:t>
            </a:r>
            <a:r>
              <a:rPr lang="en-GB" altLang="en-US" sz="2000" b="1" i="1" smtClean="0">
                <a:solidFill>
                  <a:schemeClr val="accent2"/>
                </a:solidFill>
              </a:rPr>
              <a:t>Pinochet (No.2)</a:t>
            </a:r>
          </a:p>
          <a:p>
            <a:pPr lvl="2" eaLnBrk="1" fontAlgn="auto" hangingPunct="1">
              <a:lnSpc>
                <a:spcPct val="90000"/>
              </a:lnSpc>
              <a:spcAft>
                <a:spcPts val="0"/>
              </a:spcAft>
              <a:buFont typeface="Wingdings 3" charset="2"/>
              <a:buChar char=""/>
              <a:defRPr/>
            </a:pPr>
            <a:endParaRPr lang="en-GB" altLang="en-US" sz="2000" b="1" i="1" smtClean="0">
              <a:solidFill>
                <a:schemeClr val="accent2"/>
              </a:solidFill>
            </a:endParaRPr>
          </a:p>
          <a:p>
            <a:pPr eaLnBrk="1" fontAlgn="auto" hangingPunct="1">
              <a:lnSpc>
                <a:spcPct val="90000"/>
              </a:lnSpc>
              <a:spcAft>
                <a:spcPts val="0"/>
              </a:spcAft>
              <a:buFont typeface="Wingdings 3" charset="2"/>
              <a:buChar char=""/>
              <a:defRPr/>
            </a:pPr>
            <a:r>
              <a:rPr lang="en-GB" altLang="en-US" sz="2800" b="1" smtClean="0">
                <a:solidFill>
                  <a:schemeClr val="tx1">
                    <a:lumMod val="75000"/>
                    <a:lumOff val="25000"/>
                  </a:schemeClr>
                </a:solidFill>
              </a:rPr>
              <a:t>Or where s/he has an indirect interest</a:t>
            </a:r>
          </a:p>
          <a:p>
            <a:pPr lvl="1" eaLnBrk="1" fontAlgn="auto" hangingPunct="1">
              <a:lnSpc>
                <a:spcPct val="90000"/>
              </a:lnSpc>
              <a:spcAft>
                <a:spcPts val="0"/>
              </a:spcAft>
              <a:buFont typeface="Wingdings 3" charset="2"/>
              <a:buChar char=""/>
              <a:defRPr/>
            </a:pPr>
            <a:r>
              <a:rPr lang="en-GB" altLang="en-US" sz="2400" smtClean="0">
                <a:solidFill>
                  <a:schemeClr val="tx1">
                    <a:lumMod val="75000"/>
                    <a:lumOff val="25000"/>
                  </a:schemeClr>
                </a:solidFill>
              </a:rPr>
              <a:t> </a:t>
            </a:r>
            <a:r>
              <a:rPr lang="en-GB" altLang="en-US" sz="2400" smtClean="0">
                <a:solidFill>
                  <a:schemeClr val="accent2"/>
                </a:solidFill>
              </a:rPr>
              <a:t>* </a:t>
            </a:r>
            <a:r>
              <a:rPr lang="en-GB" altLang="en-US" sz="2400" b="1" i="1" smtClean="0">
                <a:solidFill>
                  <a:schemeClr val="accent2"/>
                </a:solidFill>
              </a:rPr>
              <a:t>Porter v Magill</a:t>
            </a:r>
          </a:p>
          <a:p>
            <a:pPr lvl="2" eaLnBrk="1" fontAlgn="auto" hangingPunct="1">
              <a:lnSpc>
                <a:spcPct val="90000"/>
              </a:lnSpc>
              <a:spcAft>
                <a:spcPts val="0"/>
              </a:spcAft>
              <a:buFont typeface="Wingdings 3" charset="2"/>
              <a:buChar char=""/>
              <a:defRPr/>
            </a:pPr>
            <a:r>
              <a:rPr lang="en-GB" altLang="en-US" sz="2000" smtClean="0">
                <a:solidFill>
                  <a:schemeClr val="tx1">
                    <a:lumMod val="75000"/>
                    <a:lumOff val="25000"/>
                  </a:schemeClr>
                </a:solidFill>
              </a:rPr>
              <a:t> DA imposed £1M surcharge (fine) on Shirley Porter</a:t>
            </a:r>
          </a:p>
          <a:p>
            <a:pPr lvl="2" eaLnBrk="1" fontAlgn="auto" hangingPunct="1">
              <a:lnSpc>
                <a:spcPct val="90000"/>
              </a:lnSpc>
              <a:spcAft>
                <a:spcPts val="0"/>
              </a:spcAft>
              <a:buFont typeface="Wingdings 3" charset="2"/>
              <a:buChar char=""/>
              <a:defRPr/>
            </a:pPr>
            <a:r>
              <a:rPr lang="en-GB" altLang="en-US" sz="2000" smtClean="0">
                <a:solidFill>
                  <a:schemeClr val="tx1">
                    <a:lumMod val="75000"/>
                    <a:lumOff val="25000"/>
                  </a:schemeClr>
                </a:solidFill>
              </a:rPr>
              <a:t> she alleged DA was biased as result of press conference</a:t>
            </a:r>
          </a:p>
          <a:p>
            <a:pPr lvl="2" eaLnBrk="1" fontAlgn="auto" hangingPunct="1">
              <a:lnSpc>
                <a:spcPct val="90000"/>
              </a:lnSpc>
              <a:spcAft>
                <a:spcPts val="0"/>
              </a:spcAft>
              <a:buFont typeface="Wingdings 3" charset="2"/>
              <a:buChar char=""/>
              <a:defRPr/>
            </a:pPr>
            <a:r>
              <a:rPr lang="en-GB" altLang="en-US" sz="2000" smtClean="0">
                <a:solidFill>
                  <a:schemeClr val="tx1">
                    <a:lumMod val="75000"/>
                    <a:lumOff val="25000"/>
                  </a:schemeClr>
                </a:solidFill>
              </a:rPr>
              <a:t> </a:t>
            </a:r>
            <a:r>
              <a:rPr lang="en-GB" altLang="en-US" sz="2000" b="1" smtClean="0">
                <a:solidFill>
                  <a:schemeClr val="accent2"/>
                </a:solidFill>
              </a:rPr>
              <a:t>wld </a:t>
            </a:r>
            <a:r>
              <a:rPr lang="en-GB" altLang="en-US" sz="2000" b="1" u="sng" smtClean="0">
                <a:solidFill>
                  <a:schemeClr val="accent2"/>
                </a:solidFill>
              </a:rPr>
              <a:t>reasonable person</a:t>
            </a:r>
            <a:r>
              <a:rPr lang="en-GB" altLang="en-US" sz="2000" b="1" smtClean="0">
                <a:solidFill>
                  <a:schemeClr val="accent2"/>
                </a:solidFill>
              </a:rPr>
              <a:t> think there was </a:t>
            </a:r>
            <a:r>
              <a:rPr lang="en-GB" altLang="en-US" sz="2000" b="1" u="sng" smtClean="0">
                <a:solidFill>
                  <a:schemeClr val="accent2"/>
                </a:solidFill>
              </a:rPr>
              <a:t>real possibility</a:t>
            </a:r>
            <a:r>
              <a:rPr lang="en-GB" altLang="en-US" sz="2000" b="1" smtClean="0">
                <a:solidFill>
                  <a:schemeClr val="accent2"/>
                </a:solidFill>
              </a:rPr>
              <a:t> of bias?</a:t>
            </a:r>
          </a:p>
          <a:p>
            <a:pPr lvl="2" eaLnBrk="1" fontAlgn="auto" hangingPunct="1">
              <a:lnSpc>
                <a:spcPct val="90000"/>
              </a:lnSpc>
              <a:spcAft>
                <a:spcPts val="0"/>
              </a:spcAft>
              <a:buFont typeface="Wingdings 3" charset="2"/>
              <a:buChar char=""/>
              <a:defRPr/>
            </a:pPr>
            <a:r>
              <a:rPr lang="en-GB" altLang="en-US" sz="2000" smtClean="0">
                <a:solidFill>
                  <a:schemeClr val="accent2"/>
                </a:solidFill>
              </a:rPr>
              <a:t> </a:t>
            </a:r>
            <a:r>
              <a:rPr lang="en-GB" altLang="en-US" sz="2000" smtClean="0">
                <a:solidFill>
                  <a:schemeClr val="tx1">
                    <a:lumMod val="75000"/>
                    <a:lumOff val="25000"/>
                  </a:schemeClr>
                </a:solidFill>
              </a:rPr>
              <a:t>not on those facts, according to House of Lords</a:t>
            </a: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13778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subTitle" idx="1"/>
          </p:nvPr>
        </p:nvSpPr>
        <p:spPr>
          <a:xfrm>
            <a:off x="827088" y="2492375"/>
            <a:ext cx="6400800" cy="1752600"/>
          </a:xfrm>
        </p:spPr>
        <p:txBody>
          <a:bodyPr rtlCol="0">
            <a:normAutofit/>
          </a:bodyPr>
          <a:lstStyle/>
          <a:p>
            <a:pPr algn="ctr" eaLnBrk="1" fontAlgn="auto" hangingPunct="1">
              <a:spcAft>
                <a:spcPts val="0"/>
              </a:spcAft>
              <a:buFont typeface="Wingdings 3" charset="2"/>
              <a:buNone/>
              <a:defRPr/>
            </a:pPr>
            <a:r>
              <a:rPr lang="en-GB" altLang="en-US" sz="5400" b="1" dirty="0" smtClean="0"/>
              <a:t>Judicial review: remedies</a:t>
            </a: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562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p:cNvSpPr>
            <a:spLocks noGrp="1" noChangeArrowheads="1"/>
          </p:cNvSpPr>
          <p:nvPr>
            <p:ph type="title"/>
          </p:nvPr>
        </p:nvSpPr>
        <p:spPr>
          <a:xfrm>
            <a:off x="609600" y="609600"/>
            <a:ext cx="6348413" cy="1320800"/>
          </a:xfrm>
        </p:spPr>
        <p:txBody>
          <a:bodyPr/>
          <a:lstStyle/>
          <a:p>
            <a:pPr eaLnBrk="1" hangingPunct="1"/>
            <a:r>
              <a:rPr lang="en-GB" altLang="en-US" b="1" smtClean="0"/>
              <a:t>Anatomy of a JR claim</a:t>
            </a:r>
            <a:endParaRPr lang="en-US" altLang="en-US" b="1" smtClean="0"/>
          </a:p>
        </p:txBody>
      </p:sp>
      <p:sp>
        <p:nvSpPr>
          <p:cNvPr id="121861" name="AutoShape 5"/>
          <p:cNvSpPr>
            <a:spLocks noChangeArrowheads="1"/>
          </p:cNvSpPr>
          <p:nvPr/>
        </p:nvSpPr>
        <p:spPr bwMode="auto">
          <a:xfrm>
            <a:off x="323850" y="1341438"/>
            <a:ext cx="3382963" cy="2447925"/>
          </a:xfrm>
          <a:prstGeom prst="flowChartPunchedTape">
            <a:avLst/>
          </a:prstGeom>
          <a:solidFill>
            <a:schemeClr val="accent1"/>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1</a:t>
            </a:r>
          </a:p>
          <a:p>
            <a:pPr algn="ctr" eaLnBrk="1" hangingPunct="1">
              <a:spcBef>
                <a:spcPct val="0"/>
              </a:spcBef>
              <a:buClrTx/>
              <a:buSzTx/>
              <a:buFontTx/>
              <a:buNone/>
            </a:pPr>
            <a:r>
              <a:rPr lang="en-GB" altLang="en-US" sz="2000" b="1">
                <a:solidFill>
                  <a:schemeClr val="tx1"/>
                </a:solidFill>
                <a:latin typeface="Arial" panose="020B0604020202020204" pitchFamily="34" charset="0"/>
              </a:rPr>
              <a:t>Obtaining court’s </a:t>
            </a:r>
          </a:p>
          <a:p>
            <a:pPr algn="ctr" eaLnBrk="1" hangingPunct="1">
              <a:spcBef>
                <a:spcPct val="0"/>
              </a:spcBef>
              <a:buClrTx/>
              <a:buSzTx/>
              <a:buFontTx/>
              <a:buNone/>
            </a:pPr>
            <a:r>
              <a:rPr lang="en-GB" altLang="en-US" sz="2000" b="1">
                <a:solidFill>
                  <a:schemeClr val="tx1"/>
                </a:solidFill>
                <a:latin typeface="Arial" panose="020B0604020202020204" pitchFamily="34" charset="0"/>
              </a:rPr>
              <a:t>permission to proceed </a:t>
            </a:r>
          </a:p>
          <a:p>
            <a:pPr algn="ctr" eaLnBrk="1" hangingPunct="1">
              <a:spcBef>
                <a:spcPct val="0"/>
              </a:spcBef>
              <a:buClrTx/>
              <a:buSzTx/>
              <a:buFontTx/>
              <a:buNone/>
            </a:pPr>
            <a:r>
              <a:rPr lang="en-GB" altLang="en-US" sz="2000" b="1">
                <a:solidFill>
                  <a:schemeClr val="tx1"/>
                </a:solidFill>
                <a:latin typeface="Arial" panose="020B0604020202020204" pitchFamily="34" charset="0"/>
              </a:rPr>
              <a:t>with claim</a:t>
            </a:r>
            <a:endParaRPr lang="en-US" altLang="en-US" sz="2000" b="1">
              <a:solidFill>
                <a:schemeClr val="tx1"/>
              </a:solidFill>
              <a:latin typeface="Arial" panose="020B0604020202020204" pitchFamily="34" charset="0"/>
            </a:endParaRPr>
          </a:p>
        </p:txBody>
      </p:sp>
      <p:sp>
        <p:nvSpPr>
          <p:cNvPr id="121862" name="AutoShape 6"/>
          <p:cNvSpPr>
            <a:spLocks noChangeArrowheads="1"/>
          </p:cNvSpPr>
          <p:nvPr/>
        </p:nvSpPr>
        <p:spPr bwMode="auto">
          <a:xfrm>
            <a:off x="5292725" y="1268413"/>
            <a:ext cx="3382963" cy="2376487"/>
          </a:xfrm>
          <a:prstGeom prst="flowChartPunchedTape">
            <a:avLst/>
          </a:prstGeom>
          <a:solidFill>
            <a:srgbClr val="FFFF00"/>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2</a:t>
            </a:r>
          </a:p>
          <a:p>
            <a:pPr algn="ctr" eaLnBrk="1" hangingPunct="1">
              <a:spcBef>
                <a:spcPct val="0"/>
              </a:spcBef>
              <a:buClrTx/>
              <a:buSzTx/>
              <a:buFontTx/>
              <a:buNone/>
            </a:pPr>
            <a:r>
              <a:rPr lang="en-GB" altLang="en-US" sz="2000" b="1">
                <a:solidFill>
                  <a:schemeClr val="tx1"/>
                </a:solidFill>
                <a:latin typeface="Arial" panose="020B0604020202020204" pitchFamily="34" charset="0"/>
              </a:rPr>
              <a:t>Full hearing on alleged</a:t>
            </a:r>
          </a:p>
          <a:p>
            <a:pPr algn="ctr" eaLnBrk="1" hangingPunct="1">
              <a:spcBef>
                <a:spcPct val="0"/>
              </a:spcBef>
              <a:buClrTx/>
              <a:buSzTx/>
              <a:buFontTx/>
              <a:buNone/>
            </a:pPr>
            <a:r>
              <a:rPr lang="en-GB" altLang="en-US" sz="2000" b="1">
                <a:solidFill>
                  <a:schemeClr val="tx1"/>
                </a:solidFill>
                <a:latin typeface="Arial" panose="020B0604020202020204" pitchFamily="34" charset="0"/>
              </a:rPr>
              <a:t>grounds of review</a:t>
            </a:r>
            <a:endParaRPr lang="en-US" altLang="en-US" sz="2000" b="1">
              <a:solidFill>
                <a:schemeClr val="tx1"/>
              </a:solidFill>
              <a:latin typeface="Arial" panose="020B0604020202020204" pitchFamily="34" charset="0"/>
            </a:endParaRPr>
          </a:p>
        </p:txBody>
      </p:sp>
      <p:sp>
        <p:nvSpPr>
          <p:cNvPr id="121863" name="Line 7"/>
          <p:cNvSpPr>
            <a:spLocks noChangeShapeType="1"/>
          </p:cNvSpPr>
          <p:nvPr/>
        </p:nvSpPr>
        <p:spPr bwMode="auto">
          <a:xfrm>
            <a:off x="3995738" y="2276475"/>
            <a:ext cx="1008062" cy="0"/>
          </a:xfrm>
          <a:prstGeom prst="line">
            <a:avLst/>
          </a:prstGeom>
          <a:noFill/>
          <a:ln w="63500">
            <a:solidFill>
              <a:schemeClr val="tx1"/>
            </a:solidFill>
            <a:round/>
            <a:headEnd/>
            <a:tailEnd type="arrow" w="lg" len="lg"/>
          </a:ln>
          <a:extLst>
            <a:ext uri="{909E8E84-426E-40DD-AFC4-6F175D3DCCD1}">
              <a14:hiddenFill xmlns:a14="http://schemas.microsoft.com/office/drawing/2010/main">
                <a:noFill/>
              </a14:hiddenFill>
            </a:ext>
          </a:extLst>
        </p:spPr>
        <p:txBody>
          <a:bodyPr/>
          <a:lstStyle/>
          <a:p>
            <a:endParaRPr lang="en-GB"/>
          </a:p>
        </p:txBody>
      </p:sp>
      <p:sp>
        <p:nvSpPr>
          <p:cNvPr id="121866" name="Text Box 10"/>
          <p:cNvSpPr txBox="1">
            <a:spLocks noChangeArrowheads="1"/>
          </p:cNvSpPr>
          <p:nvPr/>
        </p:nvSpPr>
        <p:spPr bwMode="auto">
          <a:xfrm>
            <a:off x="3779838" y="2708275"/>
            <a:ext cx="14398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b="1">
                <a:solidFill>
                  <a:schemeClr val="tx1"/>
                </a:solidFill>
                <a:latin typeface="Arial" panose="020B0604020202020204" pitchFamily="34" charset="0"/>
              </a:rPr>
              <a:t>if granted</a:t>
            </a:r>
            <a:endParaRPr lang="en-US" altLang="en-US" b="1">
              <a:solidFill>
                <a:schemeClr val="tx1"/>
              </a:solidFill>
              <a:latin typeface="Arial" panose="020B0604020202020204" pitchFamily="34" charset="0"/>
            </a:endParaRPr>
          </a:p>
        </p:txBody>
      </p:sp>
      <p:sp>
        <p:nvSpPr>
          <p:cNvPr id="121867" name="AutoShape 11"/>
          <p:cNvSpPr>
            <a:spLocks noChangeArrowheads="1"/>
          </p:cNvSpPr>
          <p:nvPr/>
        </p:nvSpPr>
        <p:spPr bwMode="auto">
          <a:xfrm>
            <a:off x="3924300" y="4005263"/>
            <a:ext cx="1584325" cy="1112837"/>
          </a:xfrm>
          <a:prstGeom prst="flowChartProcess">
            <a:avLst/>
          </a:prstGeom>
          <a:solidFill>
            <a:srgbClr val="FF99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Arial" panose="020B0604020202020204" pitchFamily="34" charset="0"/>
              </a:rPr>
              <a:t> </a:t>
            </a:r>
          </a:p>
          <a:p>
            <a:pPr algn="ctr" eaLnBrk="1" hangingPunct="1">
              <a:spcBef>
                <a:spcPct val="0"/>
              </a:spcBef>
              <a:buClrTx/>
              <a:buSzTx/>
              <a:buFontTx/>
              <a:buNone/>
            </a:pPr>
            <a:r>
              <a:rPr lang="en-GB" altLang="en-US">
                <a:solidFill>
                  <a:schemeClr val="tx1"/>
                </a:solidFill>
                <a:latin typeface="Arial" panose="020B0604020202020204" pitchFamily="34" charset="0"/>
              </a:rPr>
              <a:t>illegality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0" name="AutoShape 14"/>
          <p:cNvSpPr>
            <a:spLocks noChangeArrowheads="1"/>
          </p:cNvSpPr>
          <p:nvPr/>
        </p:nvSpPr>
        <p:spPr bwMode="auto">
          <a:xfrm>
            <a:off x="5651500" y="4005263"/>
            <a:ext cx="1584325" cy="1112837"/>
          </a:xfrm>
          <a:prstGeom prst="flowChartProcess">
            <a:avLst/>
          </a:prstGeom>
          <a:solidFill>
            <a:srgbClr val="CCFF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a:solidFill>
                  <a:schemeClr val="tx1"/>
                </a:solidFill>
                <a:latin typeface="Arial" panose="020B0604020202020204" pitchFamily="34" charset="0"/>
              </a:rPr>
              <a:t>irrationality /</a:t>
            </a:r>
          </a:p>
          <a:p>
            <a:pPr algn="ctr" eaLnBrk="1" hangingPunct="1">
              <a:spcBef>
                <a:spcPct val="0"/>
              </a:spcBef>
              <a:buClrTx/>
              <a:buSzTx/>
              <a:buFontTx/>
              <a:buNone/>
            </a:pPr>
            <a:r>
              <a:rPr lang="en-GB" altLang="en-US">
                <a:solidFill>
                  <a:schemeClr val="tx1"/>
                </a:solidFill>
                <a:latin typeface="Arial" panose="020B0604020202020204" pitchFamily="34" charset="0"/>
              </a:rPr>
              <a:t>proportionality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1" name="AutoShape 15"/>
          <p:cNvSpPr>
            <a:spLocks noChangeArrowheads="1"/>
          </p:cNvSpPr>
          <p:nvPr/>
        </p:nvSpPr>
        <p:spPr bwMode="auto">
          <a:xfrm>
            <a:off x="7380288" y="4005263"/>
            <a:ext cx="1584325" cy="1112837"/>
          </a:xfrm>
          <a:prstGeom prst="flowChartProcess">
            <a:avLst/>
          </a:prstGeom>
          <a:solidFill>
            <a:srgbClr val="CC99FF"/>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a:solidFill>
                  <a:schemeClr val="tx1"/>
                </a:solidFill>
                <a:latin typeface="Arial" panose="020B0604020202020204" pitchFamily="34" charset="0"/>
              </a:rPr>
              <a:t> </a:t>
            </a:r>
          </a:p>
          <a:p>
            <a:pPr algn="ctr" eaLnBrk="1" hangingPunct="1">
              <a:spcBef>
                <a:spcPct val="0"/>
              </a:spcBef>
              <a:buClrTx/>
              <a:buSzTx/>
              <a:buFontTx/>
              <a:buNone/>
            </a:pPr>
            <a:r>
              <a:rPr lang="en-GB" altLang="en-US">
                <a:solidFill>
                  <a:schemeClr val="tx1"/>
                </a:solidFill>
                <a:latin typeface="Arial" panose="020B0604020202020204" pitchFamily="34" charset="0"/>
              </a:rPr>
              <a:t>procedural </a:t>
            </a:r>
          </a:p>
          <a:p>
            <a:pPr algn="ctr" eaLnBrk="1" hangingPunct="1">
              <a:spcBef>
                <a:spcPct val="0"/>
              </a:spcBef>
              <a:buClrTx/>
              <a:buSzTx/>
              <a:buFontTx/>
              <a:buNone/>
            </a:pPr>
            <a:r>
              <a:rPr lang="en-GB" altLang="en-US">
                <a:solidFill>
                  <a:schemeClr val="tx1"/>
                </a:solidFill>
                <a:latin typeface="Arial" panose="020B0604020202020204" pitchFamily="34" charset="0"/>
              </a:rPr>
              <a:t>impropriety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2" name="Line 16"/>
          <p:cNvSpPr>
            <a:spLocks noChangeShapeType="1"/>
          </p:cNvSpPr>
          <p:nvPr/>
        </p:nvSpPr>
        <p:spPr bwMode="auto">
          <a:xfrm flipH="1">
            <a:off x="4716463" y="3500438"/>
            <a:ext cx="719137" cy="504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3" name="Line 17"/>
          <p:cNvSpPr>
            <a:spLocks noChangeShapeType="1"/>
          </p:cNvSpPr>
          <p:nvPr/>
        </p:nvSpPr>
        <p:spPr bwMode="auto">
          <a:xfrm>
            <a:off x="6588125" y="3573463"/>
            <a:ext cx="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4" name="Line 18"/>
          <p:cNvSpPr>
            <a:spLocks noChangeShapeType="1"/>
          </p:cNvSpPr>
          <p:nvPr/>
        </p:nvSpPr>
        <p:spPr bwMode="auto">
          <a:xfrm>
            <a:off x="7524750" y="3213100"/>
            <a:ext cx="719138" cy="7921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 name="Audio 1">
            <a:hlinkClick r:id="" action="ppaction://media"/>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p:transition spd="slow" advTm="921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18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186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186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186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187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1867"/>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187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187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187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18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3"/>
                </p:tgtEl>
              </p:cMediaNode>
            </p:audio>
          </p:childTnLst>
        </p:cTn>
      </p:par>
    </p:tnLst>
    <p:bldLst>
      <p:bldP spid="121861" grpId="0" animBg="1"/>
      <p:bldP spid="121862" grpId="0" animBg="1"/>
      <p:bldP spid="121863" grpId="0" animBg="1"/>
      <p:bldP spid="121866" grpId="0"/>
      <p:bldP spid="121867" grpId="0" animBg="1"/>
      <p:bldP spid="121870" grpId="0" animBg="1"/>
      <p:bldP spid="121871" grpId="0" animBg="1"/>
      <p:bldP spid="121872" grpId="0" animBg="1"/>
      <p:bldP spid="121873" grpId="0" animBg="1"/>
      <p:bldP spid="12187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74638"/>
            <a:ext cx="8229600" cy="706437"/>
          </a:xfrm>
        </p:spPr>
        <p:txBody>
          <a:bodyPr rtlCol="0">
            <a:normAutofit fontScale="90000"/>
          </a:bodyPr>
          <a:lstStyle/>
          <a:p>
            <a:pPr eaLnBrk="1" fontAlgn="auto" hangingPunct="1">
              <a:spcAft>
                <a:spcPts val="0"/>
              </a:spcAft>
              <a:defRPr/>
            </a:pPr>
            <a:r>
              <a:rPr lang="en-GB" altLang="en-US" sz="4000" b="1" i="1" smtClean="0"/>
              <a:t>Overview</a:t>
            </a:r>
            <a:br>
              <a:rPr lang="en-GB" altLang="en-US" sz="4000" b="1" i="1" smtClean="0"/>
            </a:br>
            <a:endParaRPr lang="en-US" altLang="en-US" sz="4000" b="1" smtClean="0"/>
          </a:p>
        </p:txBody>
      </p:sp>
      <p:sp>
        <p:nvSpPr>
          <p:cNvPr id="52227" name="Rectangle 3"/>
          <p:cNvSpPr>
            <a:spLocks noGrp="1" noChangeArrowheads="1"/>
          </p:cNvSpPr>
          <p:nvPr>
            <p:ph type="body" idx="1"/>
          </p:nvPr>
        </p:nvSpPr>
        <p:spPr>
          <a:xfrm>
            <a:off x="457200" y="1125538"/>
            <a:ext cx="8218488" cy="5543550"/>
          </a:xfrm>
          <a:solidFill>
            <a:schemeClr val="bg1"/>
          </a:solidFill>
        </p:spPr>
        <p:txBody>
          <a:bodyPr/>
          <a:lstStyle/>
          <a:p>
            <a:pPr eaLnBrk="1" hangingPunct="1">
              <a:defRPr/>
            </a:pPr>
            <a:endParaRPr lang="en-GB" altLang="en-US" b="1" i="1" dirty="0" smtClean="0"/>
          </a:p>
          <a:p>
            <a:pPr eaLnBrk="1" hangingPunct="1">
              <a:defRPr/>
            </a:pPr>
            <a:r>
              <a:rPr lang="en-GB" altLang="en-US" sz="2400" b="1" i="1" dirty="0" smtClean="0"/>
              <a:t>The remedies which the court may award are set out in CPR r.54.2.</a:t>
            </a:r>
          </a:p>
          <a:p>
            <a:pPr eaLnBrk="1" hangingPunct="1">
              <a:defRPr/>
            </a:pPr>
            <a:endParaRPr lang="en-GB" altLang="en-US" sz="2400" b="1" i="1" dirty="0" smtClean="0"/>
          </a:p>
          <a:p>
            <a:pPr eaLnBrk="1" hangingPunct="1">
              <a:defRPr/>
            </a:pPr>
            <a:r>
              <a:rPr lang="en-GB" altLang="en-US" sz="2400" b="1" i="1" dirty="0" smtClean="0"/>
              <a:t>The following remedies are known as prerogative orders and can only be obtained by a successful application for judicial review:</a:t>
            </a:r>
          </a:p>
          <a:p>
            <a:pPr eaLnBrk="1" hangingPunct="1">
              <a:defRPr/>
            </a:pPr>
            <a:endParaRPr lang="en-GB" altLang="en-US" sz="2400" b="1" i="1" dirty="0" smtClean="0"/>
          </a:p>
          <a:p>
            <a:pPr marL="0" indent="0" eaLnBrk="1" hangingPunct="1">
              <a:buFont typeface="Wingdings 3" panose="05040102010807070707" pitchFamily="18" charset="2"/>
              <a:buNone/>
              <a:defRPr/>
            </a:pPr>
            <a:r>
              <a:rPr lang="en-GB" altLang="en-US" sz="2400" b="1" i="1" dirty="0" smtClean="0"/>
              <a:t>•	quashing order</a:t>
            </a:r>
          </a:p>
          <a:p>
            <a:pPr marL="0" indent="0" eaLnBrk="1" hangingPunct="1">
              <a:buFont typeface="Wingdings 3" panose="05040102010807070707" pitchFamily="18" charset="2"/>
              <a:buNone/>
              <a:defRPr/>
            </a:pPr>
            <a:r>
              <a:rPr lang="en-GB" altLang="en-US" sz="2400" b="1" i="1" dirty="0" smtClean="0"/>
              <a:t>•	prohibiting order</a:t>
            </a:r>
          </a:p>
          <a:p>
            <a:pPr marL="0" indent="0" eaLnBrk="1" hangingPunct="1">
              <a:buFont typeface="Wingdings 3" panose="05040102010807070707" pitchFamily="18" charset="2"/>
              <a:buNone/>
              <a:defRPr/>
            </a:pPr>
            <a:r>
              <a:rPr lang="en-GB" altLang="en-US" sz="2400" b="1" i="1" dirty="0" smtClean="0"/>
              <a:t>•	mandatory order</a:t>
            </a:r>
          </a:p>
          <a:p>
            <a:pPr eaLnBrk="1" hangingPunct="1">
              <a:defRPr/>
            </a:pPr>
            <a:endParaRPr lang="en-GB" altLang="en-US" b="1" i="1" dirty="0" smtClean="0"/>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626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eaLnBrk="1" hangingPunct="1"/>
            <a:r>
              <a:rPr lang="en-GB" altLang="en-US" smtClean="0"/>
              <a:t>Private Law remedies</a:t>
            </a:r>
          </a:p>
        </p:txBody>
      </p:sp>
      <p:sp>
        <p:nvSpPr>
          <p:cNvPr id="7171" name="Content Placeholder 2"/>
          <p:cNvSpPr>
            <a:spLocks noGrp="1"/>
          </p:cNvSpPr>
          <p:nvPr>
            <p:ph idx="1"/>
          </p:nvPr>
        </p:nvSpPr>
        <p:spPr>
          <a:xfrm>
            <a:off x="609600" y="1484313"/>
            <a:ext cx="6348413" cy="4557712"/>
          </a:xfrm>
        </p:spPr>
        <p:txBody>
          <a:bodyPr rtlCol="0">
            <a:normAutofit lnSpcReduction="10000"/>
          </a:bodyPr>
          <a:lstStyle/>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In addition, or as an alternative, to making one of the prerogative orders, the court can award one or more of the following private law remedies (i.e. these remedies are not unique to judicial review, but can be awarded to a successful judicial review claimant):</a:t>
            </a:r>
          </a:p>
          <a:p>
            <a:pPr eaLnBrk="1" fontAlgn="auto" hangingPunct="1">
              <a:spcAft>
                <a:spcPts val="0"/>
              </a:spcAft>
              <a:buFont typeface="Wingdings 3" charset="2"/>
              <a:buChar char=""/>
              <a:defRPr/>
            </a:pPr>
            <a:endParaRPr lang="en-GB" altLang="en-US" sz="2400" dirty="0" smtClean="0">
              <a:solidFill>
                <a:schemeClr val="tx1">
                  <a:lumMod val="75000"/>
                  <a:lumOff val="25000"/>
                </a:schemeClr>
              </a:solidFill>
            </a:endParaRPr>
          </a:p>
          <a:p>
            <a:pPr eaLnBrk="1" fontAlgn="auto" hangingPunct="1">
              <a:spcAft>
                <a:spcPts val="0"/>
              </a:spcAft>
              <a:buFont typeface="Wingdings 3" charset="2"/>
              <a:buChar char=""/>
              <a:defRPr/>
            </a:pPr>
            <a:r>
              <a:rPr lang="en-GB" altLang="en-US" sz="2400" b="1" dirty="0" smtClean="0">
                <a:solidFill>
                  <a:schemeClr val="tx1">
                    <a:lumMod val="75000"/>
                    <a:lumOff val="25000"/>
                  </a:schemeClr>
                </a:solidFill>
              </a:rPr>
              <a:t>declaration</a:t>
            </a:r>
            <a:endParaRPr lang="en-GB" altLang="en-US" sz="2400" dirty="0" smtClean="0">
              <a:solidFill>
                <a:schemeClr val="tx1">
                  <a:lumMod val="75000"/>
                  <a:lumOff val="25000"/>
                </a:schemeClr>
              </a:solidFill>
            </a:endParaRPr>
          </a:p>
          <a:p>
            <a:pPr eaLnBrk="1" fontAlgn="auto" hangingPunct="1">
              <a:spcAft>
                <a:spcPts val="0"/>
              </a:spcAft>
              <a:buFont typeface="Wingdings 3" charset="2"/>
              <a:buChar char=""/>
              <a:defRPr/>
            </a:pPr>
            <a:r>
              <a:rPr lang="en-GB" altLang="en-US" sz="2400" b="1" dirty="0" smtClean="0">
                <a:solidFill>
                  <a:schemeClr val="tx1">
                    <a:lumMod val="75000"/>
                    <a:lumOff val="25000"/>
                  </a:schemeClr>
                </a:solidFill>
              </a:rPr>
              <a:t>injunction</a:t>
            </a:r>
            <a:endParaRPr lang="en-GB" altLang="en-US" sz="2400" dirty="0" smtClean="0">
              <a:solidFill>
                <a:schemeClr val="tx1">
                  <a:lumMod val="75000"/>
                  <a:lumOff val="25000"/>
                </a:schemeClr>
              </a:solidFill>
            </a:endParaRPr>
          </a:p>
          <a:p>
            <a:pPr eaLnBrk="1" fontAlgn="auto" hangingPunct="1">
              <a:spcAft>
                <a:spcPts val="0"/>
              </a:spcAft>
              <a:buFont typeface="Wingdings 3" charset="2"/>
              <a:buChar char=""/>
              <a:defRPr/>
            </a:pPr>
            <a:r>
              <a:rPr lang="en-GB" altLang="en-US" sz="2400" b="1" dirty="0" smtClean="0">
                <a:solidFill>
                  <a:schemeClr val="tx1">
                    <a:lumMod val="75000"/>
                    <a:lumOff val="25000"/>
                  </a:schemeClr>
                </a:solidFill>
              </a:rPr>
              <a:t>damages</a:t>
            </a:r>
            <a:endParaRPr lang="en-GB" altLang="en-US" sz="2400" dirty="0" smtClean="0">
              <a:solidFill>
                <a:schemeClr val="tx1">
                  <a:lumMod val="75000"/>
                  <a:lumOff val="25000"/>
                </a:schemeClr>
              </a:solidFill>
            </a:endParaRP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33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Content Placeholder 2"/>
          <p:cNvSpPr>
            <a:spLocks noGrp="1"/>
          </p:cNvSpPr>
          <p:nvPr>
            <p:ph idx="1"/>
          </p:nvPr>
        </p:nvSpPr>
        <p:spPr>
          <a:xfrm>
            <a:off x="609600" y="981075"/>
            <a:ext cx="6348413" cy="5060950"/>
          </a:xfrm>
        </p:spPr>
        <p:txBody>
          <a:bodyPr/>
          <a:lstStyle/>
          <a:p>
            <a:pPr eaLnBrk="1" hangingPunct="1">
              <a:defRPr/>
            </a:pPr>
            <a:r>
              <a:rPr lang="en-GB" altLang="en-US" sz="2400" dirty="0" smtClean="0"/>
              <a:t>It is important to note that all of the above remedies are </a:t>
            </a:r>
            <a:r>
              <a:rPr lang="en-GB" altLang="en-US" sz="2400" b="1" dirty="0" smtClean="0"/>
              <a:t>discretionary</a:t>
            </a:r>
            <a:r>
              <a:rPr lang="en-GB" altLang="en-US" sz="2400" dirty="0" smtClean="0"/>
              <a:t> i.e. the court does not have to award them as of right. </a:t>
            </a:r>
          </a:p>
          <a:p>
            <a:pPr eaLnBrk="1" hangingPunct="1">
              <a:defRPr/>
            </a:pPr>
            <a:endParaRPr lang="en-GB" altLang="en-US" sz="2400" dirty="0" smtClean="0"/>
          </a:p>
          <a:p>
            <a:pPr eaLnBrk="1" hangingPunct="1">
              <a:defRPr/>
            </a:pPr>
            <a:r>
              <a:rPr lang="en-GB" altLang="en-US" sz="2400" dirty="0" smtClean="0"/>
              <a:t>Under </a:t>
            </a:r>
            <a:r>
              <a:rPr lang="en-GB" altLang="en-US" sz="2400" b="1" dirty="0" smtClean="0">
                <a:solidFill>
                  <a:srgbClr val="FF0000"/>
                </a:solidFill>
              </a:rPr>
              <a:t>s.31(6) Supreme Court Act 1981</a:t>
            </a:r>
            <a:r>
              <a:rPr lang="en-GB" altLang="en-US" sz="2400" dirty="0" smtClean="0">
                <a:solidFill>
                  <a:srgbClr val="FF0000"/>
                </a:solidFill>
              </a:rPr>
              <a:t>, </a:t>
            </a:r>
            <a:r>
              <a:rPr lang="en-GB" altLang="en-US" sz="2400" dirty="0" smtClean="0"/>
              <a:t>the court will balance the interests of the individual claimant against the wider public interest in deciding </a:t>
            </a:r>
          </a:p>
          <a:p>
            <a:pPr marL="457200" indent="-457200" eaLnBrk="1" hangingPunct="1">
              <a:buFont typeface="Wingdings 3" panose="05040102010807070707" pitchFamily="18" charset="2"/>
              <a:buAutoNum type="alphaLcParenBoth"/>
              <a:defRPr/>
            </a:pPr>
            <a:r>
              <a:rPr lang="en-GB" altLang="en-US" sz="2400" dirty="0" smtClean="0"/>
              <a:t>whether to grant a remedy at all, and </a:t>
            </a:r>
          </a:p>
          <a:p>
            <a:pPr marL="457200" indent="-457200" eaLnBrk="1" hangingPunct="1">
              <a:buFont typeface="Wingdings 3" panose="05040102010807070707" pitchFamily="18" charset="2"/>
              <a:buAutoNum type="alphaLcParenBoth"/>
              <a:defRPr/>
            </a:pPr>
            <a:r>
              <a:rPr lang="en-GB" altLang="en-US" sz="2400" dirty="0" smtClean="0"/>
              <a:t>if so, which remedy is appropriate</a:t>
            </a:r>
          </a:p>
          <a:p>
            <a:pPr eaLnBrk="1" hangingPunct="1">
              <a:defRPr/>
            </a:pPr>
            <a:endParaRPr lang="en-GB" altLang="en-US" dirty="0" smtClean="0"/>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886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eaLnBrk="1" hangingPunct="1"/>
            <a:r>
              <a:rPr lang="en-GB" altLang="en-US" smtClean="0"/>
              <a:t>Public Law remedies</a:t>
            </a:r>
          </a:p>
        </p:txBody>
      </p:sp>
      <p:sp>
        <p:nvSpPr>
          <p:cNvPr id="58371" name="Content Placeholder 2"/>
          <p:cNvSpPr>
            <a:spLocks noGrp="1"/>
          </p:cNvSpPr>
          <p:nvPr>
            <p:ph idx="1"/>
          </p:nvPr>
        </p:nvSpPr>
        <p:spPr>
          <a:xfrm>
            <a:off x="628650" y="1700213"/>
            <a:ext cx="6348413" cy="3881437"/>
          </a:xfrm>
        </p:spPr>
        <p:txBody>
          <a:bodyPr/>
          <a:lstStyle/>
          <a:p>
            <a:pPr marL="0" indent="0" eaLnBrk="1" hangingPunct="1">
              <a:buFont typeface="Wingdings 3" panose="05040102010807070707" pitchFamily="18" charset="2"/>
              <a:buNone/>
              <a:defRPr/>
            </a:pPr>
            <a:r>
              <a:rPr lang="en-GB" altLang="en-US" sz="2800" b="1" u="sng" dirty="0" smtClean="0"/>
              <a:t>Prerogative orders</a:t>
            </a:r>
            <a:r>
              <a:rPr lang="en-GB" altLang="en-US" sz="2800" b="1" dirty="0" smtClean="0"/>
              <a:t> </a:t>
            </a:r>
            <a:endParaRPr lang="en-GB" altLang="en-US" sz="2800" dirty="0" smtClean="0"/>
          </a:p>
          <a:p>
            <a:pPr eaLnBrk="1" hangingPunct="1">
              <a:defRPr/>
            </a:pPr>
            <a:r>
              <a:rPr lang="en-GB" altLang="en-US" sz="2800" dirty="0" smtClean="0"/>
              <a:t>These are known as </a:t>
            </a:r>
            <a:r>
              <a:rPr lang="en-GB" altLang="en-US" sz="2800" b="1" dirty="0" smtClean="0"/>
              <a:t>public law remedies</a:t>
            </a:r>
            <a:r>
              <a:rPr lang="en-GB" altLang="en-US" sz="2800" dirty="0" smtClean="0"/>
              <a:t>, because they can </a:t>
            </a:r>
            <a:r>
              <a:rPr lang="en-GB" altLang="en-US" sz="2800" u="sng" dirty="0" smtClean="0"/>
              <a:t>only</a:t>
            </a:r>
            <a:r>
              <a:rPr lang="en-GB" altLang="en-US" sz="2800" dirty="0" smtClean="0"/>
              <a:t> be obtained by making a successful application for judicial review.</a:t>
            </a:r>
          </a:p>
          <a:p>
            <a:pPr marL="0" indent="0" eaLnBrk="1" hangingPunct="1">
              <a:buFont typeface="Wingdings 3" panose="05040102010807070707" pitchFamily="18" charset="2"/>
              <a:buNone/>
              <a:defRPr/>
            </a:pPr>
            <a:endParaRPr lang="en-GB" altLang="en-US" sz="2800" dirty="0" smtClean="0"/>
          </a:p>
          <a:p>
            <a:pPr eaLnBrk="1" hangingPunct="1">
              <a:defRPr/>
            </a:pPr>
            <a:r>
              <a:rPr lang="en-GB" altLang="en-US" sz="2400" dirty="0" smtClean="0"/>
              <a:t>NB: even if the claimant is successful there is no right to one of these remedies – it is up to the court to decide whether, in all the circumstances, it is appropriate to grant one.</a:t>
            </a:r>
          </a:p>
          <a:p>
            <a:pPr eaLnBrk="1" hangingPunct="1">
              <a:defRPr/>
            </a:pPr>
            <a:endParaRPr lang="en-GB" altLang="en-US" dirty="0" smtClean="0"/>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272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GB" altLang="en-US" smtClean="0"/>
              <a:t>Quashing order</a:t>
            </a:r>
          </a:p>
        </p:txBody>
      </p:sp>
      <p:sp>
        <p:nvSpPr>
          <p:cNvPr id="60419" name="Content Placeholder 2"/>
          <p:cNvSpPr>
            <a:spLocks noGrp="1"/>
          </p:cNvSpPr>
          <p:nvPr>
            <p:ph idx="1"/>
          </p:nvPr>
        </p:nvSpPr>
        <p:spPr>
          <a:xfrm>
            <a:off x="609600" y="1557338"/>
            <a:ext cx="6348413" cy="4484687"/>
          </a:xfrm>
        </p:spPr>
        <p:txBody>
          <a:bodyPr/>
          <a:lstStyle/>
          <a:p>
            <a:pPr marL="457200" lvl="1" indent="0" eaLnBrk="1" hangingPunct="1">
              <a:buFontTx/>
              <a:buNone/>
            </a:pPr>
            <a:endParaRPr lang="en-GB" altLang="en-US" sz="2800" smtClean="0"/>
          </a:p>
          <a:p>
            <a:pPr eaLnBrk="1" hangingPunct="1"/>
            <a:r>
              <a:rPr lang="en-GB" altLang="en-US" sz="3200" smtClean="0"/>
              <a:t>A quashing order invalidates a public body’s decision, i.e. deprives it of legal effect.</a:t>
            </a:r>
          </a:p>
          <a:p>
            <a:pPr eaLnBrk="1" hangingPunct="1"/>
            <a:r>
              <a:rPr lang="en-GB" altLang="en-US" sz="3200" b="1" smtClean="0">
                <a:solidFill>
                  <a:srgbClr val="FF0000"/>
                </a:solidFill>
              </a:rPr>
              <a:t>*Wheeler v Leicester City Council (1985)</a:t>
            </a:r>
          </a:p>
          <a:p>
            <a:pPr eaLnBrk="1" hangingPunct="1"/>
            <a:endParaRPr lang="en-GB" altLang="en-US" sz="3200" smtClean="0"/>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136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pPr eaLnBrk="1" hangingPunct="1"/>
            <a:r>
              <a:rPr lang="en-GB" altLang="en-US" smtClean="0"/>
              <a:t>Prohibiting Order</a:t>
            </a:r>
          </a:p>
        </p:txBody>
      </p:sp>
      <p:sp>
        <p:nvSpPr>
          <p:cNvPr id="11267" name="Content Placeholder 2"/>
          <p:cNvSpPr>
            <a:spLocks noGrp="1"/>
          </p:cNvSpPr>
          <p:nvPr>
            <p:ph idx="1"/>
          </p:nvPr>
        </p:nvSpPr>
        <p:spPr>
          <a:xfrm>
            <a:off x="609600" y="1412875"/>
            <a:ext cx="6348413" cy="4968875"/>
          </a:xfrm>
        </p:spPr>
        <p:txBody>
          <a:bodyPr rtlCol="0">
            <a:normAutofit fontScale="92500"/>
          </a:bodyPr>
          <a:lstStyle/>
          <a:p>
            <a:pPr marL="0" indent="0" eaLnBrk="1" fontAlgn="auto" hangingPunct="1">
              <a:spcAft>
                <a:spcPts val="0"/>
              </a:spcAft>
              <a:buFont typeface="Wingdings 3" panose="05040102010807070707" pitchFamily="18" charset="2"/>
              <a:buNone/>
              <a:defRPr/>
            </a:pPr>
            <a:r>
              <a:rPr lang="en-GB" altLang="en-US" sz="2400" dirty="0" smtClean="0">
                <a:solidFill>
                  <a:schemeClr val="tx1">
                    <a:lumMod val="75000"/>
                    <a:lumOff val="25000"/>
                  </a:schemeClr>
                </a:solidFill>
              </a:rPr>
              <a:t>		</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A prohibiting order forbids the public body from taking a particular decision, or from acting in a particular way.</a:t>
            </a:r>
          </a:p>
          <a:p>
            <a:pPr eaLnBrk="1" fontAlgn="auto" hangingPunct="1">
              <a:spcAft>
                <a:spcPts val="0"/>
              </a:spcAft>
              <a:buFont typeface="Wingdings 3" charset="2"/>
              <a:buChar char=""/>
              <a:defRPr/>
            </a:pPr>
            <a:endParaRPr lang="en-GB" altLang="en-US" sz="2400" dirty="0" smtClean="0">
              <a:solidFill>
                <a:schemeClr val="tx1">
                  <a:lumMod val="75000"/>
                  <a:lumOff val="25000"/>
                </a:schemeClr>
              </a:solidFill>
            </a:endParaRP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It is useful where the claimant wants to prevent the public from doing something it has not yet done which would be illegal, irrational or unfair. It can also be used to prevent the body from continuing to act in an illegal, irrational or unfair way.</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a:t>
            </a:r>
            <a:r>
              <a:rPr lang="en-GB" altLang="en-US" sz="2400" b="1" dirty="0" smtClean="0">
                <a:solidFill>
                  <a:srgbClr val="FF0000"/>
                </a:solidFill>
              </a:rPr>
              <a:t>R v Liverpool Corporation ex p Liverpool Taxi Fleet Operators (1972)</a:t>
            </a:r>
          </a:p>
          <a:p>
            <a:pPr eaLnBrk="1" fontAlgn="auto" hangingPunct="1">
              <a:spcAft>
                <a:spcPts val="0"/>
              </a:spcAft>
              <a:buFont typeface="Wingdings 3" charset="2"/>
              <a:buChar char=""/>
              <a:defRPr/>
            </a:pPr>
            <a:endParaRPr lang="en-GB" altLang="en-US" dirty="0" smtClean="0">
              <a:solidFill>
                <a:schemeClr val="tx1">
                  <a:lumMod val="75000"/>
                  <a:lumOff val="25000"/>
                </a:schemeClr>
              </a:solidFill>
            </a:endParaRP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3326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pPr eaLnBrk="1" hangingPunct="1"/>
            <a:r>
              <a:rPr lang="en-GB" altLang="en-US" smtClean="0"/>
              <a:t>Mandatory Order</a:t>
            </a:r>
          </a:p>
        </p:txBody>
      </p:sp>
      <p:sp>
        <p:nvSpPr>
          <p:cNvPr id="64515" name="Content Placeholder 2"/>
          <p:cNvSpPr>
            <a:spLocks noGrp="1"/>
          </p:cNvSpPr>
          <p:nvPr>
            <p:ph idx="1"/>
          </p:nvPr>
        </p:nvSpPr>
        <p:spPr/>
        <p:txBody>
          <a:bodyPr/>
          <a:lstStyle/>
          <a:p>
            <a:pPr eaLnBrk="1" hangingPunct="1"/>
            <a:r>
              <a:rPr lang="en-GB" altLang="en-US" sz="3200" smtClean="0"/>
              <a:t>A mandatory order may be made by the court in order to force a public body to perform a statutory duty.</a:t>
            </a:r>
          </a:p>
          <a:p>
            <a:pPr eaLnBrk="1" hangingPunct="1"/>
            <a:r>
              <a:rPr lang="en-GB" altLang="en-US" sz="3200" b="1" i="1" smtClean="0">
                <a:solidFill>
                  <a:srgbClr val="FF0000"/>
                </a:solidFill>
              </a:rPr>
              <a:t>Padfield v Minister of Agriculture (1968)</a:t>
            </a:r>
            <a:endParaRPr lang="en-GB" altLang="en-US" sz="3200" smtClean="0">
              <a:solidFill>
                <a:srgbClr val="FF0000"/>
              </a:solidFill>
            </a:endParaRPr>
          </a:p>
          <a:p>
            <a:pPr eaLnBrk="1" hangingPunct="1"/>
            <a:endParaRPr lang="en-GB" altLang="en-US" smtClean="0"/>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1810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lstStyle/>
          <a:p>
            <a:pPr eaLnBrk="1" hangingPunct="1"/>
            <a:r>
              <a:rPr lang="en-GB" altLang="en-US" smtClean="0"/>
              <a:t>Alternative Remedies</a:t>
            </a:r>
          </a:p>
        </p:txBody>
      </p:sp>
      <p:sp>
        <p:nvSpPr>
          <p:cNvPr id="14339" name="Content Placeholder 2"/>
          <p:cNvSpPr>
            <a:spLocks noGrp="1"/>
          </p:cNvSpPr>
          <p:nvPr>
            <p:ph idx="1"/>
          </p:nvPr>
        </p:nvSpPr>
        <p:spPr>
          <a:xfrm>
            <a:off x="609600" y="1412875"/>
            <a:ext cx="6348413" cy="4629150"/>
          </a:xfrm>
        </p:spPr>
        <p:txBody>
          <a:bodyPr rtlCol="0">
            <a:normAutofit fontScale="77500" lnSpcReduction="20000"/>
          </a:bodyPr>
          <a:lstStyle/>
          <a:p>
            <a:pPr marL="457200" lvl="1" indent="0" eaLnBrk="1" fontAlgn="auto" hangingPunct="1">
              <a:spcAft>
                <a:spcPts val="0"/>
              </a:spcAft>
              <a:buFontTx/>
              <a:buNone/>
              <a:defRPr/>
            </a:pPr>
            <a:r>
              <a:rPr lang="en-GB" altLang="en-US" sz="4600" b="1" u="sng" dirty="0" smtClean="0">
                <a:solidFill>
                  <a:schemeClr val="tx1">
                    <a:lumMod val="75000"/>
                    <a:lumOff val="25000"/>
                  </a:schemeClr>
                </a:solidFill>
              </a:rPr>
              <a:t>Declaration</a:t>
            </a:r>
          </a:p>
          <a:p>
            <a:pPr eaLnBrk="1" fontAlgn="auto" hangingPunct="1">
              <a:spcAft>
                <a:spcPts val="0"/>
              </a:spcAft>
              <a:buFont typeface="Wingdings 3" charset="2"/>
              <a:buChar char=""/>
              <a:defRPr/>
            </a:pPr>
            <a:r>
              <a:rPr lang="en-GB" altLang="en-US" sz="3000" dirty="0" smtClean="0">
                <a:solidFill>
                  <a:schemeClr val="tx1">
                    <a:lumMod val="75000"/>
                    <a:lumOff val="25000"/>
                  </a:schemeClr>
                </a:solidFill>
              </a:rPr>
              <a:t>A declaration is a statement by the court which clarifies the legal position as between the claimant and the public body. Note that a declaration does not change their legal position or rights, it merely clarifies them. However, the public body is expected to act in accordance with the declaration (i.e. not to persist with an action or decision which the court has declared to be unlawful).</a:t>
            </a:r>
          </a:p>
          <a:p>
            <a:pPr eaLnBrk="1" fontAlgn="auto" hangingPunct="1">
              <a:spcAft>
                <a:spcPts val="0"/>
              </a:spcAft>
              <a:buFont typeface="Wingdings 3" charset="2"/>
              <a:buChar char=""/>
              <a:defRPr/>
            </a:pPr>
            <a:r>
              <a:rPr lang="en-GB" altLang="en-US" sz="4100" b="1" i="1" dirty="0" smtClean="0">
                <a:solidFill>
                  <a:srgbClr val="FF0000"/>
                </a:solidFill>
              </a:rPr>
              <a:t>Congreve v Home Office (1975)</a:t>
            </a:r>
            <a:endParaRPr lang="en-GB" altLang="en-US" sz="4100" b="1" dirty="0" smtClean="0">
              <a:solidFill>
                <a:srgbClr val="FF0000"/>
              </a:solidFill>
            </a:endParaRPr>
          </a:p>
          <a:p>
            <a:pPr eaLnBrk="1" fontAlgn="auto" hangingPunct="1">
              <a:spcAft>
                <a:spcPts val="0"/>
              </a:spcAft>
              <a:buFont typeface="Wingdings 3" charset="2"/>
              <a:buChar char=""/>
              <a:defRPr/>
            </a:pPr>
            <a:endParaRPr lang="en-GB" altLang="en-US" dirty="0" smtClean="0">
              <a:solidFill>
                <a:schemeClr val="tx1">
                  <a:lumMod val="75000"/>
                  <a:lumOff val="25000"/>
                </a:schemeClr>
              </a:solidFill>
            </a:endParaRP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3331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pPr eaLnBrk="1" hangingPunct="1"/>
            <a:r>
              <a:rPr lang="en-GB" altLang="en-US" smtClean="0"/>
              <a:t>Injunctions</a:t>
            </a:r>
          </a:p>
        </p:txBody>
      </p:sp>
      <p:sp>
        <p:nvSpPr>
          <p:cNvPr id="68611" name="Content Placeholder 2"/>
          <p:cNvSpPr>
            <a:spLocks noGrp="1"/>
          </p:cNvSpPr>
          <p:nvPr>
            <p:ph idx="1"/>
          </p:nvPr>
        </p:nvSpPr>
        <p:spPr/>
        <p:txBody>
          <a:bodyPr/>
          <a:lstStyle/>
          <a:p>
            <a:pPr eaLnBrk="1" hangingPunct="1"/>
            <a:r>
              <a:rPr lang="en-GB" altLang="en-US" sz="3200" smtClean="0"/>
              <a:t>An injunction is a court order restraining a person or body from taking illegal action. Essentially, it performs a similar function to a prohibiting order.</a:t>
            </a:r>
          </a:p>
          <a:p>
            <a:pPr eaLnBrk="1" hangingPunct="1"/>
            <a:r>
              <a:rPr lang="en-GB" altLang="en-US" sz="2400" b="1" i="1" smtClean="0">
                <a:solidFill>
                  <a:srgbClr val="FF0000"/>
                </a:solidFill>
              </a:rPr>
              <a:t>Attorney-General v Fulham Corporation (1920)</a:t>
            </a:r>
            <a:endParaRPr lang="en-GB" altLang="en-US" sz="2400" smtClean="0">
              <a:solidFill>
                <a:srgbClr val="FF0000"/>
              </a:solidFill>
            </a:endParaRPr>
          </a:p>
          <a:p>
            <a:pPr eaLnBrk="1" hangingPunct="1"/>
            <a:endParaRPr lang="en-GB" altLang="en-US" smtClean="0"/>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2301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lstStyle/>
          <a:p>
            <a:pPr eaLnBrk="1" hangingPunct="1"/>
            <a:r>
              <a:rPr lang="en-GB" altLang="en-US" smtClean="0"/>
              <a:t>Damages</a:t>
            </a:r>
          </a:p>
        </p:txBody>
      </p:sp>
      <p:sp>
        <p:nvSpPr>
          <p:cNvPr id="16387" name="Content Placeholder 2"/>
          <p:cNvSpPr>
            <a:spLocks noGrp="1"/>
          </p:cNvSpPr>
          <p:nvPr>
            <p:ph idx="1"/>
          </p:nvPr>
        </p:nvSpPr>
        <p:spPr>
          <a:xfrm>
            <a:off x="609600" y="1412875"/>
            <a:ext cx="6348413" cy="5040313"/>
          </a:xfrm>
        </p:spPr>
        <p:txBody>
          <a:bodyPr rtlCol="0">
            <a:normAutofit fontScale="92500" lnSpcReduction="10000"/>
          </a:bodyPr>
          <a:lstStyle/>
          <a:p>
            <a:pPr eaLnBrk="1" fontAlgn="auto" hangingPunct="1">
              <a:spcAft>
                <a:spcPts val="0"/>
              </a:spcAft>
              <a:buFont typeface="Wingdings 3" charset="2"/>
              <a:buChar char=""/>
              <a:defRPr/>
            </a:pPr>
            <a:r>
              <a:rPr lang="en-GB" altLang="en-US" sz="3000" b="1" dirty="0" smtClean="0">
                <a:solidFill>
                  <a:schemeClr val="tx1">
                    <a:lumMod val="75000"/>
                    <a:lumOff val="25000"/>
                  </a:schemeClr>
                </a:solidFill>
              </a:rPr>
              <a:t>CPR r.54.3 </a:t>
            </a:r>
            <a:r>
              <a:rPr lang="en-GB" altLang="en-US" sz="3000" dirty="0" smtClean="0">
                <a:solidFill>
                  <a:schemeClr val="tx1">
                    <a:lumMod val="75000"/>
                    <a:lumOff val="25000"/>
                  </a:schemeClr>
                </a:solidFill>
              </a:rPr>
              <a:t>provides that a claim for judicial review may </a:t>
            </a:r>
            <a:r>
              <a:rPr lang="en-GB" altLang="en-US" sz="3000" b="1" dirty="0" smtClean="0">
                <a:solidFill>
                  <a:schemeClr val="tx1">
                    <a:lumMod val="75000"/>
                    <a:lumOff val="25000"/>
                  </a:schemeClr>
                </a:solidFill>
              </a:rPr>
              <a:t>include </a:t>
            </a:r>
            <a:r>
              <a:rPr lang="en-GB" altLang="en-US" sz="3000" dirty="0" smtClean="0">
                <a:solidFill>
                  <a:schemeClr val="tx1">
                    <a:lumMod val="75000"/>
                    <a:lumOff val="25000"/>
                  </a:schemeClr>
                </a:solidFill>
              </a:rPr>
              <a:t>a claim for damages, but may not seek damages alone.</a:t>
            </a:r>
          </a:p>
          <a:p>
            <a:pPr eaLnBrk="1" fontAlgn="auto" hangingPunct="1">
              <a:spcAft>
                <a:spcPts val="0"/>
              </a:spcAft>
              <a:buFont typeface="Wingdings 3" charset="2"/>
              <a:buChar char=""/>
              <a:defRPr/>
            </a:pPr>
            <a:r>
              <a:rPr lang="en-GB" altLang="en-US" sz="3000" dirty="0" smtClean="0">
                <a:solidFill>
                  <a:schemeClr val="tx1">
                    <a:lumMod val="75000"/>
                    <a:lumOff val="25000"/>
                  </a:schemeClr>
                </a:solidFill>
              </a:rPr>
              <a:t>The effect of </a:t>
            </a:r>
            <a:r>
              <a:rPr lang="en-GB" altLang="en-US" sz="3000" b="1" dirty="0" smtClean="0">
                <a:solidFill>
                  <a:schemeClr val="tx1">
                    <a:lumMod val="75000"/>
                    <a:lumOff val="25000"/>
                  </a:schemeClr>
                </a:solidFill>
              </a:rPr>
              <a:t>s.31(4) Supreme Court Act 1981 </a:t>
            </a:r>
            <a:r>
              <a:rPr lang="en-GB" altLang="en-US" sz="3000" dirty="0" smtClean="0">
                <a:solidFill>
                  <a:schemeClr val="tx1">
                    <a:lumMod val="75000"/>
                    <a:lumOff val="25000"/>
                  </a:schemeClr>
                </a:solidFill>
              </a:rPr>
              <a:t>is that in order to claim damages on a judicial review, the claimant has to show that they would have been entitled to damages at private law (e.g. in contract or tort).</a:t>
            </a:r>
          </a:p>
          <a:p>
            <a:pPr eaLnBrk="1" fontAlgn="auto" hangingPunct="1">
              <a:spcAft>
                <a:spcPts val="0"/>
              </a:spcAft>
              <a:buFont typeface="Wingdings 3" charset="2"/>
              <a:buChar char=""/>
              <a:defRPr/>
            </a:pPr>
            <a:r>
              <a:rPr lang="en-GB" altLang="en-US" sz="2600" b="1" i="1" dirty="0" smtClean="0">
                <a:solidFill>
                  <a:srgbClr val="FF0000"/>
                </a:solidFill>
              </a:rPr>
              <a:t>R v </a:t>
            </a:r>
            <a:r>
              <a:rPr lang="en-GB" altLang="en-US" sz="2600" b="1" i="1" dirty="0" err="1" smtClean="0">
                <a:solidFill>
                  <a:srgbClr val="FF0000"/>
                </a:solidFill>
              </a:rPr>
              <a:t>Knowsley</a:t>
            </a:r>
            <a:r>
              <a:rPr lang="en-GB" altLang="en-US" sz="2600" b="1" i="1" dirty="0" smtClean="0">
                <a:solidFill>
                  <a:srgbClr val="FF0000"/>
                </a:solidFill>
              </a:rPr>
              <a:t> MBC ex p Maguire (1992) </a:t>
            </a:r>
            <a:endParaRPr lang="en-GB" altLang="en-US" sz="2600" dirty="0" smtClean="0">
              <a:solidFill>
                <a:srgbClr val="FF0000"/>
              </a:solidFill>
            </a:endParaRPr>
          </a:p>
          <a:p>
            <a:pPr eaLnBrk="1" fontAlgn="auto" hangingPunct="1">
              <a:spcAft>
                <a:spcPts val="0"/>
              </a:spcAft>
              <a:buFont typeface="Wingdings 3" charset="2"/>
              <a:buChar char=""/>
              <a:defRPr/>
            </a:pPr>
            <a:endParaRPr lang="en-GB" altLang="en-US" dirty="0" smtClean="0">
              <a:solidFill>
                <a:schemeClr val="tx1">
                  <a:lumMod val="75000"/>
                  <a:lumOff val="25000"/>
                </a:schemeClr>
              </a:solidFill>
            </a:endParaRPr>
          </a:p>
        </p:txBody>
      </p:sp>
      <p:pic>
        <p:nvPicPr>
          <p:cNvPr id="2" name="Audio 1">
            <a:hlinkClick r:id="" action="ppaction://media"/>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p:transition spd="slow" advTm="4657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7|11.2|4|0.9|1.5"/>
</p:tagLst>
</file>

<file path=ppt/tags/tag2.xml><?xml version="1.0" encoding="utf-8"?>
<p:tagLst xmlns:a="http://schemas.openxmlformats.org/drawingml/2006/main" xmlns:r="http://schemas.openxmlformats.org/officeDocument/2006/relationships" xmlns:p="http://schemas.openxmlformats.org/presentationml/2006/main">
  <p:tag name="TIMING" val="|3.1"/>
</p:tagLst>
</file>

<file path=ppt/tags/tag3.xml><?xml version="1.0" encoding="utf-8"?>
<p:tagLst xmlns:a="http://schemas.openxmlformats.org/drawingml/2006/main" xmlns:r="http://schemas.openxmlformats.org/officeDocument/2006/relationships" xmlns:p="http://schemas.openxmlformats.org/presentationml/2006/main">
  <p:tag name="TIMING" val="|3"/>
</p:tagLst>
</file>

<file path=ppt/tags/tag4.xml><?xml version="1.0" encoding="utf-8"?>
<p:tagLst xmlns:a="http://schemas.openxmlformats.org/drawingml/2006/main" xmlns:r="http://schemas.openxmlformats.org/officeDocument/2006/relationships" xmlns:p="http://schemas.openxmlformats.org/presentationml/2006/main">
  <p:tag name="TIMING" val="|2.8|10|3.2|1|4.4|7.7"/>
</p:tagLst>
</file>

<file path=ppt/tags/tag5.xml><?xml version="1.0" encoding="utf-8"?>
<p:tagLst xmlns:a="http://schemas.openxmlformats.org/drawingml/2006/main" xmlns:r="http://schemas.openxmlformats.org/officeDocument/2006/relationships" xmlns:p="http://schemas.openxmlformats.org/presentationml/2006/main">
  <p:tag name="TIMING" val="|64.7"/>
</p:tagLst>
</file>

<file path=ppt/tags/tag6.xml><?xml version="1.0" encoding="utf-8"?>
<p:tagLst xmlns:a="http://schemas.openxmlformats.org/drawingml/2006/main" xmlns:r="http://schemas.openxmlformats.org/officeDocument/2006/relationships" xmlns:p="http://schemas.openxmlformats.org/presentationml/2006/main">
  <p:tag name="TIMING" val="|0.6|4.9|1.3|0.3|0.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3374</TotalTime>
  <Words>3533</Words>
  <Application>Microsoft Office PowerPoint</Application>
  <PresentationFormat>On-screen Show (4:3)</PresentationFormat>
  <Paragraphs>398</Paragraphs>
  <Slides>32</Slides>
  <Notes>32</Notes>
  <HiddenSlides>0</HiddenSlides>
  <MMClips>32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Trebuchet MS</vt:lpstr>
      <vt:lpstr>Wingdings 3</vt:lpstr>
      <vt:lpstr>Calibri</vt:lpstr>
      <vt:lpstr>Facet</vt:lpstr>
      <vt:lpstr>Grounds for review: Irrationality </vt:lpstr>
      <vt:lpstr>Anatomy of a JR claim</vt:lpstr>
      <vt:lpstr>Introduction</vt:lpstr>
      <vt:lpstr>Irrationality: overview</vt:lpstr>
      <vt:lpstr>The test for irrationality</vt:lpstr>
      <vt:lpstr>The test for irrationality</vt:lpstr>
      <vt:lpstr>Overlap: illegality/irrationality</vt:lpstr>
      <vt:lpstr>Wednesbury rephrased</vt:lpstr>
      <vt:lpstr>Problems with irrationality</vt:lpstr>
      <vt:lpstr>PowerPoint Presentation</vt:lpstr>
      <vt:lpstr>Anatomy of a JR claim</vt:lpstr>
      <vt:lpstr>Introduction</vt:lpstr>
      <vt:lpstr>Procedural “ultra vires”</vt:lpstr>
      <vt:lpstr>Mandatory or directory?</vt:lpstr>
      <vt:lpstr>Test of substantial non-compliance</vt:lpstr>
      <vt:lpstr>Natural justice</vt:lpstr>
      <vt:lpstr>Right to a fair hearing - minimum</vt:lpstr>
      <vt:lpstr>Natural justice: rule against bias</vt:lpstr>
      <vt:lpstr>Natural justice: rule against bias</vt:lpstr>
      <vt:lpstr>When is a decision-maker biased?</vt:lpstr>
      <vt:lpstr>PowerPoint Presentation</vt:lpstr>
      <vt:lpstr>Anatomy of a JR claim</vt:lpstr>
      <vt:lpstr>Overview </vt:lpstr>
      <vt:lpstr>Private Law remedies</vt:lpstr>
      <vt:lpstr>PowerPoint Presentation</vt:lpstr>
      <vt:lpstr>Public Law remedies</vt:lpstr>
      <vt:lpstr>Quashing order</vt:lpstr>
      <vt:lpstr>Prohibiting Order</vt:lpstr>
      <vt:lpstr>Mandatory Order</vt:lpstr>
      <vt:lpstr>Alternative Remedies</vt:lpstr>
      <vt:lpstr>Injunctions</vt:lpstr>
      <vt:lpstr>Damages</vt:lpstr>
    </vt:vector>
  </TitlesOfParts>
  <Company>Dell Computers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Constitutional &amp; Administrative Law</dc:title>
  <dc:creator>Rebecca Brookes</dc:creator>
  <cp:lastModifiedBy>Laura Knight</cp:lastModifiedBy>
  <cp:revision>120</cp:revision>
  <cp:lastPrinted>2018-05-01T07:49:48Z</cp:lastPrinted>
  <dcterms:created xsi:type="dcterms:W3CDTF">2007-09-28T08:34:49Z</dcterms:created>
  <dcterms:modified xsi:type="dcterms:W3CDTF">2020-12-03T16:27:46Z</dcterms:modified>
</cp:coreProperties>
</file>