
<file path=[Content_Types].xml><?xml version="1.0" encoding="utf-8"?>
<Types xmlns="http://schemas.openxmlformats.org/package/2006/content-types">
  <Default Extension="fntdata" ContentType="application/x-fontdata"/>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08" r:id="rId1"/>
  </p:sldMasterIdLst>
  <p:notesMasterIdLst>
    <p:notesMasterId r:id="rId19"/>
  </p:notesMasterIdLst>
  <p:sldIdLst>
    <p:sldId id="256" r:id="rId2"/>
    <p:sldId id="257" r:id="rId3"/>
    <p:sldId id="258" r:id="rId4"/>
    <p:sldId id="273" r:id="rId5"/>
    <p:sldId id="265" r:id="rId6"/>
    <p:sldId id="259" r:id="rId7"/>
    <p:sldId id="262" r:id="rId8"/>
    <p:sldId id="260" r:id="rId9"/>
    <p:sldId id="261" r:id="rId10"/>
    <p:sldId id="264" r:id="rId11"/>
    <p:sldId id="263" r:id="rId12"/>
    <p:sldId id="268" r:id="rId13"/>
    <p:sldId id="266" r:id="rId14"/>
    <p:sldId id="267" r:id="rId15"/>
    <p:sldId id="269" r:id="rId16"/>
    <p:sldId id="270" r:id="rId17"/>
    <p:sldId id="274" r:id="rId18"/>
  </p:sldIdLst>
  <p:sldSz cx="18288000" cy="10287000"/>
  <p:notesSz cx="6858000" cy="9144000"/>
  <p:embeddedFontLst>
    <p:embeddedFont>
      <p:font typeface="Arial Bold"/>
      <p:regular r:id="rId20"/>
      <p:bold r:id="rId21"/>
    </p:embeddedFont>
    <p:embeddedFont>
      <p:font typeface="Poppins Bold" panose="020B0604020202020204" charset="0"/>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09EE6"/>
    <a:srgbClr val="63A4F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p:scale>
          <a:sx n="61" d="100"/>
          <a:sy n="61" d="100"/>
        </p:scale>
        <p:origin x="78" y="21"/>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AA351C-B56A-4EFC-9DA4-D825D101EFDF}" type="doc">
      <dgm:prSet loTypeId="urn:microsoft.com/office/officeart/2016/7/layout/BasicProcessNew" loCatId="process" qsTypeId="urn:microsoft.com/office/officeart/2005/8/quickstyle/simple1" qsCatId="simple" csTypeId="urn:microsoft.com/office/officeart/2005/8/colors/accent1_2" csCatId="accent1"/>
      <dgm:spPr/>
      <dgm:t>
        <a:bodyPr/>
        <a:lstStyle/>
        <a:p>
          <a:endParaRPr lang="en-US"/>
        </a:p>
      </dgm:t>
    </dgm:pt>
    <dgm:pt modelId="{AF9161C7-DC47-41A1-8DCA-32B73281CC77}">
      <dgm:prSet/>
      <dgm:spPr/>
      <dgm:t>
        <a:bodyPr/>
        <a:lstStyle/>
        <a:p>
          <a:r>
            <a:rPr lang="en-US" b="1"/>
            <a:t>Why Ageing Matters</a:t>
          </a:r>
          <a:endParaRPr lang="en-US"/>
        </a:p>
      </dgm:t>
    </dgm:pt>
    <dgm:pt modelId="{9C4FAEDE-609F-4BC2-8BA0-E14970660119}" type="parTrans" cxnId="{76E5241D-F52D-43BE-9B8B-12416F896071}">
      <dgm:prSet/>
      <dgm:spPr/>
      <dgm:t>
        <a:bodyPr/>
        <a:lstStyle/>
        <a:p>
          <a:endParaRPr lang="en-US"/>
        </a:p>
      </dgm:t>
    </dgm:pt>
    <dgm:pt modelId="{4A3DC68E-ECCC-4062-BA3E-9358F5F8FA6F}" type="sibTrans" cxnId="{76E5241D-F52D-43BE-9B8B-12416F896071}">
      <dgm:prSet/>
      <dgm:spPr/>
      <dgm:t>
        <a:bodyPr/>
        <a:lstStyle/>
        <a:p>
          <a:endParaRPr lang="en-US"/>
        </a:p>
      </dgm:t>
    </dgm:pt>
    <dgm:pt modelId="{7A5B1FF9-AA2E-4B0F-A5E1-C28F0EC8042A}">
      <dgm:prSet/>
      <dgm:spPr/>
      <dgm:t>
        <a:bodyPr/>
        <a:lstStyle/>
        <a:p>
          <a:r>
            <a:rPr lang="en-US"/>
            <a:t>Nearly 4.5 million adults 65 and older are expected to live alone by 2043 (Centre for Ageing Better, 2024).</a:t>
          </a:r>
        </a:p>
      </dgm:t>
    </dgm:pt>
    <dgm:pt modelId="{89030BBE-28EB-40A1-81E4-6843D3A3B639}" type="parTrans" cxnId="{1AB603FD-9DE0-4301-966C-ACA6F92D5E14}">
      <dgm:prSet/>
      <dgm:spPr/>
      <dgm:t>
        <a:bodyPr/>
        <a:lstStyle/>
        <a:p>
          <a:endParaRPr lang="en-US"/>
        </a:p>
      </dgm:t>
    </dgm:pt>
    <dgm:pt modelId="{8186A1A6-9B61-4B3D-BB7F-60A4E11230FC}" type="sibTrans" cxnId="{1AB603FD-9DE0-4301-966C-ACA6F92D5E14}">
      <dgm:prSet/>
      <dgm:spPr/>
      <dgm:t>
        <a:bodyPr/>
        <a:lstStyle/>
        <a:p>
          <a:endParaRPr lang="en-US"/>
        </a:p>
      </dgm:t>
    </dgm:pt>
    <dgm:pt modelId="{2D623E1E-93FE-4A32-A8C5-CCCB2AB4EC77}">
      <dgm:prSet/>
      <dgm:spPr/>
      <dgm:t>
        <a:bodyPr/>
        <a:lstStyle/>
        <a:p>
          <a:r>
            <a:rPr lang="en-US"/>
            <a:t>Public health is significantly impacted by this demographic shift. For older adults to maintain their independence and take an active role in their social lives and maintaining their health is essential (World Health Organization, 2025).</a:t>
          </a:r>
        </a:p>
      </dgm:t>
    </dgm:pt>
    <dgm:pt modelId="{97BE3FC1-F9CD-408B-89E2-94A2250C5939}" type="parTrans" cxnId="{79B7AE94-1770-443B-8404-308CF5C398F4}">
      <dgm:prSet/>
      <dgm:spPr/>
      <dgm:t>
        <a:bodyPr/>
        <a:lstStyle/>
        <a:p>
          <a:endParaRPr lang="en-US"/>
        </a:p>
      </dgm:t>
    </dgm:pt>
    <dgm:pt modelId="{1EC4389E-1AF1-492F-BCC8-D24AD321DB7E}" type="sibTrans" cxnId="{79B7AE94-1770-443B-8404-308CF5C398F4}">
      <dgm:prSet/>
      <dgm:spPr/>
      <dgm:t>
        <a:bodyPr/>
        <a:lstStyle/>
        <a:p>
          <a:endParaRPr lang="en-US"/>
        </a:p>
      </dgm:t>
    </dgm:pt>
    <dgm:pt modelId="{31EEC34E-B234-457C-8A21-CAE5132B6104}">
      <dgm:prSet/>
      <dgm:spPr/>
      <dgm:t>
        <a:bodyPr/>
        <a:lstStyle/>
        <a:p>
          <a:r>
            <a:rPr lang="en-US"/>
            <a:t>The population of the UK is getting older, and more people are dealing with a range of health issues. According to research, the pressure on the health and social care systems may make it difficult to promote healthy ageing and enhance the quality of life for older people (Stevenson and Mutebi, 2024).</a:t>
          </a:r>
        </a:p>
      </dgm:t>
    </dgm:pt>
    <dgm:pt modelId="{C47809FB-A64E-4FA0-8FF7-D199CFCA5674}" type="parTrans" cxnId="{E515EE11-6B82-4DEA-9587-FFEDD41DD383}">
      <dgm:prSet/>
      <dgm:spPr/>
      <dgm:t>
        <a:bodyPr/>
        <a:lstStyle/>
        <a:p>
          <a:endParaRPr lang="en-US"/>
        </a:p>
      </dgm:t>
    </dgm:pt>
    <dgm:pt modelId="{C068CA1B-2239-4CF2-9705-E3687D167F8C}" type="sibTrans" cxnId="{E515EE11-6B82-4DEA-9587-FFEDD41DD383}">
      <dgm:prSet/>
      <dgm:spPr/>
      <dgm:t>
        <a:bodyPr/>
        <a:lstStyle/>
        <a:p>
          <a:endParaRPr lang="en-US"/>
        </a:p>
      </dgm:t>
    </dgm:pt>
    <dgm:pt modelId="{E51E16D8-C6C0-42D2-8A6A-A7393E8AE488}" type="pres">
      <dgm:prSet presAssocID="{36AA351C-B56A-4EFC-9DA4-D825D101EFDF}" presName="Name0" presStyleCnt="0">
        <dgm:presLayoutVars>
          <dgm:dir/>
          <dgm:resizeHandles val="exact"/>
        </dgm:presLayoutVars>
      </dgm:prSet>
      <dgm:spPr/>
    </dgm:pt>
    <dgm:pt modelId="{B3225C6E-7BF9-43CC-978D-747BF56C2C0C}" type="pres">
      <dgm:prSet presAssocID="{AF9161C7-DC47-41A1-8DCA-32B73281CC77}" presName="node" presStyleLbl="node1" presStyleIdx="0" presStyleCnt="1">
        <dgm:presLayoutVars>
          <dgm:bulletEnabled val="1"/>
        </dgm:presLayoutVars>
      </dgm:prSet>
      <dgm:spPr/>
    </dgm:pt>
  </dgm:ptLst>
  <dgm:cxnLst>
    <dgm:cxn modelId="{E515EE11-6B82-4DEA-9587-FFEDD41DD383}" srcId="{AF9161C7-DC47-41A1-8DCA-32B73281CC77}" destId="{31EEC34E-B234-457C-8A21-CAE5132B6104}" srcOrd="2" destOrd="0" parTransId="{C47809FB-A64E-4FA0-8FF7-D199CFCA5674}" sibTransId="{C068CA1B-2239-4CF2-9705-E3687D167F8C}"/>
    <dgm:cxn modelId="{76E5241D-F52D-43BE-9B8B-12416F896071}" srcId="{36AA351C-B56A-4EFC-9DA4-D825D101EFDF}" destId="{AF9161C7-DC47-41A1-8DCA-32B73281CC77}" srcOrd="0" destOrd="0" parTransId="{9C4FAEDE-609F-4BC2-8BA0-E14970660119}" sibTransId="{4A3DC68E-ECCC-4062-BA3E-9358F5F8FA6F}"/>
    <dgm:cxn modelId="{CCA92F2F-85A6-4A26-8028-CAAF9AFFA7B8}" type="presOf" srcId="{2D623E1E-93FE-4A32-A8C5-CCCB2AB4EC77}" destId="{B3225C6E-7BF9-43CC-978D-747BF56C2C0C}" srcOrd="0" destOrd="2" presId="urn:microsoft.com/office/officeart/2016/7/layout/BasicProcessNew"/>
    <dgm:cxn modelId="{6B18DE2F-7F71-4EE2-AA64-1391C96C180A}" type="presOf" srcId="{36AA351C-B56A-4EFC-9DA4-D825D101EFDF}" destId="{E51E16D8-C6C0-42D2-8A6A-A7393E8AE488}" srcOrd="0" destOrd="0" presId="urn:microsoft.com/office/officeart/2016/7/layout/BasicProcessNew"/>
    <dgm:cxn modelId="{2010A932-2EA0-4E68-B092-824214136C90}" type="presOf" srcId="{AF9161C7-DC47-41A1-8DCA-32B73281CC77}" destId="{B3225C6E-7BF9-43CC-978D-747BF56C2C0C}" srcOrd="0" destOrd="0" presId="urn:microsoft.com/office/officeart/2016/7/layout/BasicProcessNew"/>
    <dgm:cxn modelId="{41B02992-41D1-449C-86B1-2B9E1E30A499}" type="presOf" srcId="{7A5B1FF9-AA2E-4B0F-A5E1-C28F0EC8042A}" destId="{B3225C6E-7BF9-43CC-978D-747BF56C2C0C}" srcOrd="0" destOrd="1" presId="urn:microsoft.com/office/officeart/2016/7/layout/BasicProcessNew"/>
    <dgm:cxn modelId="{79B7AE94-1770-443B-8404-308CF5C398F4}" srcId="{AF9161C7-DC47-41A1-8DCA-32B73281CC77}" destId="{2D623E1E-93FE-4A32-A8C5-CCCB2AB4EC77}" srcOrd="1" destOrd="0" parTransId="{97BE3FC1-F9CD-408B-89E2-94A2250C5939}" sibTransId="{1EC4389E-1AF1-492F-BCC8-D24AD321DB7E}"/>
    <dgm:cxn modelId="{29478FE4-2521-4442-AE82-16D2FEB662F6}" type="presOf" srcId="{31EEC34E-B234-457C-8A21-CAE5132B6104}" destId="{B3225C6E-7BF9-43CC-978D-747BF56C2C0C}" srcOrd="0" destOrd="3" presId="urn:microsoft.com/office/officeart/2016/7/layout/BasicProcessNew"/>
    <dgm:cxn modelId="{1AB603FD-9DE0-4301-966C-ACA6F92D5E14}" srcId="{AF9161C7-DC47-41A1-8DCA-32B73281CC77}" destId="{7A5B1FF9-AA2E-4B0F-A5E1-C28F0EC8042A}" srcOrd="0" destOrd="0" parTransId="{89030BBE-28EB-40A1-81E4-6843D3A3B639}" sibTransId="{8186A1A6-9B61-4B3D-BB7F-60A4E11230FC}"/>
    <dgm:cxn modelId="{F8CD7D38-190F-461E-8069-6E2A0D850FCF}" type="presParOf" srcId="{E51E16D8-C6C0-42D2-8A6A-A7393E8AE488}" destId="{B3225C6E-7BF9-43CC-978D-747BF56C2C0C}" srcOrd="0" destOrd="0" presId="urn:microsoft.com/office/officeart/2016/7/layout/Basic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225C6E-7BF9-43CC-978D-747BF56C2C0C}">
      <dsp:nvSpPr>
        <dsp:cNvPr id="0" name=""/>
        <dsp:cNvSpPr/>
      </dsp:nvSpPr>
      <dsp:spPr>
        <a:xfrm>
          <a:off x="4589" y="0"/>
          <a:ext cx="9390398" cy="46519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t" anchorCtr="0">
          <a:noAutofit/>
        </a:bodyPr>
        <a:lstStyle/>
        <a:p>
          <a:pPr marL="0" lvl="0" indent="0" algn="l" defTabSz="1333500">
            <a:lnSpc>
              <a:spcPct val="90000"/>
            </a:lnSpc>
            <a:spcBef>
              <a:spcPct val="0"/>
            </a:spcBef>
            <a:spcAft>
              <a:spcPct val="35000"/>
            </a:spcAft>
            <a:buNone/>
          </a:pPr>
          <a:r>
            <a:rPr lang="en-US" sz="3000" b="1" kern="1200"/>
            <a:t>Why Ageing Matters</a:t>
          </a:r>
          <a:endParaRPr lang="en-US" sz="3000" kern="1200"/>
        </a:p>
        <a:p>
          <a:pPr marL="228600" lvl="1" indent="-228600" algn="l" defTabSz="1022350">
            <a:lnSpc>
              <a:spcPct val="90000"/>
            </a:lnSpc>
            <a:spcBef>
              <a:spcPct val="0"/>
            </a:spcBef>
            <a:spcAft>
              <a:spcPct val="15000"/>
            </a:spcAft>
            <a:buChar char="•"/>
          </a:pPr>
          <a:r>
            <a:rPr lang="en-US" sz="2300" kern="1200"/>
            <a:t>Nearly 4.5 million adults 65 and older are expected to live alone by 2043 (Centre for Ageing Better, 2024).</a:t>
          </a:r>
        </a:p>
        <a:p>
          <a:pPr marL="228600" lvl="1" indent="-228600" algn="l" defTabSz="1022350">
            <a:lnSpc>
              <a:spcPct val="90000"/>
            </a:lnSpc>
            <a:spcBef>
              <a:spcPct val="0"/>
            </a:spcBef>
            <a:spcAft>
              <a:spcPct val="15000"/>
            </a:spcAft>
            <a:buChar char="•"/>
          </a:pPr>
          <a:r>
            <a:rPr lang="en-US" sz="2300" kern="1200"/>
            <a:t>Public health is significantly impacted by this demographic shift. For older adults to maintain their independence and take an active role in their social lives and maintaining their health is essential (World Health Organization, 2025).</a:t>
          </a:r>
        </a:p>
        <a:p>
          <a:pPr marL="228600" lvl="1" indent="-228600" algn="l" defTabSz="1022350">
            <a:lnSpc>
              <a:spcPct val="90000"/>
            </a:lnSpc>
            <a:spcBef>
              <a:spcPct val="0"/>
            </a:spcBef>
            <a:spcAft>
              <a:spcPct val="15000"/>
            </a:spcAft>
            <a:buChar char="•"/>
          </a:pPr>
          <a:r>
            <a:rPr lang="en-US" sz="2300" kern="1200"/>
            <a:t>The population of the UK is getting older, and more people are dealing with a range of health issues. According to research, the pressure on the health and social care systems may make it difficult to promote healthy ageing and enhance the quality of life for older people (Stevenson and Mutebi, 2024).</a:t>
          </a:r>
        </a:p>
      </dsp:txBody>
      <dsp:txXfrm>
        <a:off x="4589" y="0"/>
        <a:ext cx="9390398" cy="4651979"/>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202E40-43DC-4D6B-BA80-528104C065BA}" type="datetimeFigureOut">
              <a:rPr lang="en-GB" smtClean="0"/>
              <a:t>23/10/2025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758DA4-F58C-450E-A945-214CC41D74CF}" type="slidenum">
              <a:rPr lang="en-GB" smtClean="0"/>
              <a:t>‹#›</a:t>
            </a:fld>
            <a:endParaRPr lang="en-GB"/>
          </a:p>
        </p:txBody>
      </p:sp>
    </p:spTree>
    <p:extLst>
      <p:ext uri="{BB962C8B-B14F-4D97-AF65-F5344CB8AC3E}">
        <p14:creationId xmlns:p14="http://schemas.microsoft.com/office/powerpoint/2010/main" val="3312298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758DA4-F58C-450E-A945-214CC41D74CF}" type="slidenum">
              <a:rPr lang="en-GB" smtClean="0"/>
              <a:t>2</a:t>
            </a:fld>
            <a:endParaRPr lang="en-GB"/>
          </a:p>
        </p:txBody>
      </p:sp>
    </p:spTree>
    <p:extLst>
      <p:ext uri="{BB962C8B-B14F-4D97-AF65-F5344CB8AC3E}">
        <p14:creationId xmlns:p14="http://schemas.microsoft.com/office/powerpoint/2010/main" val="25286872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2F6FE-49F8-0FB9-9551-245AD3A043D5}"/>
              </a:ext>
            </a:extLst>
          </p:cNvPr>
          <p:cNvSpPr>
            <a:spLocks noGrp="1"/>
          </p:cNvSpPr>
          <p:nvPr>
            <p:ph type="ctrTitle"/>
          </p:nvPr>
        </p:nvSpPr>
        <p:spPr>
          <a:xfrm>
            <a:off x="2286000" y="1683545"/>
            <a:ext cx="13716000" cy="3581400"/>
          </a:xfrm>
        </p:spPr>
        <p:txBody>
          <a:bodyPr anchor="b"/>
          <a:lstStyle>
            <a:lvl1pPr algn="ctr">
              <a:defRPr sz="9000"/>
            </a:lvl1pPr>
          </a:lstStyle>
          <a:p>
            <a:r>
              <a:rPr lang="en-US"/>
              <a:t>Click to edit Master title style</a:t>
            </a:r>
            <a:endParaRPr lang="en-GB"/>
          </a:p>
        </p:txBody>
      </p:sp>
      <p:sp>
        <p:nvSpPr>
          <p:cNvPr id="3" name="Subtitle 2">
            <a:extLst>
              <a:ext uri="{FF2B5EF4-FFF2-40B4-BE49-F238E27FC236}">
                <a16:creationId xmlns:a16="http://schemas.microsoft.com/office/drawing/2014/main" id="{C4302AD3-4190-239D-11EF-445C4E934D10}"/>
              </a:ext>
            </a:extLst>
          </p:cNvPr>
          <p:cNvSpPr>
            <a:spLocks noGrp="1"/>
          </p:cNvSpPr>
          <p:nvPr>
            <p:ph type="subTitle" idx="1"/>
          </p:nvPr>
        </p:nvSpPr>
        <p:spPr>
          <a:xfrm>
            <a:off x="2286000" y="5403057"/>
            <a:ext cx="13716000" cy="2483643"/>
          </a:xfr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F07B470-7286-CC67-A98F-29BE3632BD7C}"/>
              </a:ext>
            </a:extLst>
          </p:cNvPr>
          <p:cNvSpPr>
            <a:spLocks noGrp="1"/>
          </p:cNvSpPr>
          <p:nvPr>
            <p:ph type="dt" sz="half" idx="10"/>
          </p:nvPr>
        </p:nvSpPr>
        <p:spPr/>
        <p:txBody>
          <a:bodyPr/>
          <a:lstStyle/>
          <a:p>
            <a:fld id="{1D8BD707-D9CF-40AE-B4C6-C98DA3205C09}" type="datetimeFigureOut">
              <a:rPr lang="en-US" smtClean="0"/>
              <a:pPr/>
              <a:t>10/23/2025</a:t>
            </a:fld>
            <a:endParaRPr lang="en-US" dirty="0"/>
          </a:p>
        </p:txBody>
      </p:sp>
      <p:sp>
        <p:nvSpPr>
          <p:cNvPr id="5" name="Footer Placeholder 4">
            <a:extLst>
              <a:ext uri="{FF2B5EF4-FFF2-40B4-BE49-F238E27FC236}">
                <a16:creationId xmlns:a16="http://schemas.microsoft.com/office/drawing/2014/main" id="{49DCD8F6-7211-518A-CDE6-C3DFAFF803F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6BD3373-9D0F-13C1-7AC2-DB20D94B057E}"/>
              </a:ext>
            </a:extLst>
          </p:cNvPr>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975491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DE48B-ABD7-E5C2-114E-E019CB91D8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61B6B9-FB0E-CF41-6B7A-6659041F42D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156CDC-C823-3775-CC70-F257DC4A3C42}"/>
              </a:ext>
            </a:extLst>
          </p:cNvPr>
          <p:cNvSpPr>
            <a:spLocks noGrp="1"/>
          </p:cNvSpPr>
          <p:nvPr>
            <p:ph type="dt" sz="half" idx="10"/>
          </p:nvPr>
        </p:nvSpPr>
        <p:spPr/>
        <p:txBody>
          <a:bodyPr/>
          <a:lstStyle/>
          <a:p>
            <a:fld id="{1D8BD707-D9CF-40AE-B4C6-C98DA3205C09}" type="datetimeFigureOut">
              <a:rPr lang="en-US" smtClean="0"/>
              <a:pPr/>
              <a:t>10/23/2025</a:t>
            </a:fld>
            <a:endParaRPr lang="en-US" dirty="0"/>
          </a:p>
        </p:txBody>
      </p:sp>
      <p:sp>
        <p:nvSpPr>
          <p:cNvPr id="5" name="Footer Placeholder 4">
            <a:extLst>
              <a:ext uri="{FF2B5EF4-FFF2-40B4-BE49-F238E27FC236}">
                <a16:creationId xmlns:a16="http://schemas.microsoft.com/office/drawing/2014/main" id="{9160E99A-4FF4-3AB0-73D8-ABF4B2E0558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936D3A7-B055-78BE-1661-77421466C0E7}"/>
              </a:ext>
            </a:extLst>
          </p:cNvPr>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087383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6C612-593E-6F32-97DA-86FA65732AD6}"/>
              </a:ext>
            </a:extLst>
          </p:cNvPr>
          <p:cNvSpPr>
            <a:spLocks noGrp="1"/>
          </p:cNvSpPr>
          <p:nvPr>
            <p:ph type="title"/>
          </p:nvPr>
        </p:nvSpPr>
        <p:spPr>
          <a:xfrm>
            <a:off x="1247775" y="2564608"/>
            <a:ext cx="15773400" cy="4279106"/>
          </a:xfrm>
        </p:spPr>
        <p:txBody>
          <a:bodyPr anchor="b"/>
          <a:lstStyle>
            <a:lvl1pPr>
              <a:defRPr sz="9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506B3F9-74F2-81D7-6034-1564AB21AF4C}"/>
              </a:ext>
            </a:extLst>
          </p:cNvPr>
          <p:cNvSpPr>
            <a:spLocks noGrp="1"/>
          </p:cNvSpPr>
          <p:nvPr>
            <p:ph type="body" idx="1"/>
          </p:nvPr>
        </p:nvSpPr>
        <p:spPr>
          <a:xfrm>
            <a:off x="1247775" y="6884195"/>
            <a:ext cx="15773400" cy="2250281"/>
          </a:xfrm>
        </p:spPr>
        <p:txBody>
          <a:bodyPr/>
          <a:lstStyle>
            <a:lvl1pPr marL="0" indent="0">
              <a:buNone/>
              <a:defRPr sz="3600">
                <a:solidFill>
                  <a:schemeClr val="tx1">
                    <a:tint val="75000"/>
                  </a:schemeClr>
                </a:solidFill>
              </a:defRPr>
            </a:lvl1pPr>
            <a:lvl2pPr marL="685800" indent="0">
              <a:buNone/>
              <a:defRPr sz="30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637FA4-1BE3-2204-CAFA-D37D2694AD83}"/>
              </a:ext>
            </a:extLst>
          </p:cNvPr>
          <p:cNvSpPr>
            <a:spLocks noGrp="1"/>
          </p:cNvSpPr>
          <p:nvPr>
            <p:ph type="dt" sz="half" idx="10"/>
          </p:nvPr>
        </p:nvSpPr>
        <p:spPr/>
        <p:txBody>
          <a:bodyPr/>
          <a:lstStyle/>
          <a:p>
            <a:fld id="{1D8BD707-D9CF-40AE-B4C6-C98DA3205C09}" type="datetimeFigureOut">
              <a:rPr lang="en-US" smtClean="0"/>
              <a:pPr/>
              <a:t>10/23/2025</a:t>
            </a:fld>
            <a:endParaRPr lang="en-US" dirty="0"/>
          </a:p>
        </p:txBody>
      </p:sp>
      <p:sp>
        <p:nvSpPr>
          <p:cNvPr id="5" name="Footer Placeholder 4">
            <a:extLst>
              <a:ext uri="{FF2B5EF4-FFF2-40B4-BE49-F238E27FC236}">
                <a16:creationId xmlns:a16="http://schemas.microsoft.com/office/drawing/2014/main" id="{AA6F5BE9-A2D2-24BB-AD3C-D6EA69232A7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8038D9F-8D13-5C6F-C393-4E503EA6B3D9}"/>
              </a:ext>
            </a:extLst>
          </p:cNvPr>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4273558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D0156-8E77-CCA2-3E7B-E3F0D58E2B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D36902-330A-7B86-FF38-CFC6462A2C59}"/>
              </a:ext>
            </a:extLst>
          </p:cNvPr>
          <p:cNvSpPr>
            <a:spLocks noGrp="1"/>
          </p:cNvSpPr>
          <p:nvPr>
            <p:ph sz="half" idx="1"/>
          </p:nvPr>
        </p:nvSpPr>
        <p:spPr>
          <a:xfrm>
            <a:off x="1257300" y="2738438"/>
            <a:ext cx="7772400" cy="65270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DBF09BC-D7E1-0A35-F192-978C40688151}"/>
              </a:ext>
            </a:extLst>
          </p:cNvPr>
          <p:cNvSpPr>
            <a:spLocks noGrp="1"/>
          </p:cNvSpPr>
          <p:nvPr>
            <p:ph sz="half" idx="2"/>
          </p:nvPr>
        </p:nvSpPr>
        <p:spPr>
          <a:xfrm>
            <a:off x="9258300" y="2738438"/>
            <a:ext cx="7772400" cy="65270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28831A-10EA-4173-E4D4-4CFB60F8103A}"/>
              </a:ext>
            </a:extLst>
          </p:cNvPr>
          <p:cNvSpPr>
            <a:spLocks noGrp="1"/>
          </p:cNvSpPr>
          <p:nvPr>
            <p:ph type="dt" sz="half" idx="10"/>
          </p:nvPr>
        </p:nvSpPr>
        <p:spPr/>
        <p:txBody>
          <a:bodyPr/>
          <a:lstStyle/>
          <a:p>
            <a:fld id="{1D8BD707-D9CF-40AE-B4C6-C98DA3205C09}" type="datetimeFigureOut">
              <a:rPr lang="en-US" smtClean="0"/>
              <a:pPr/>
              <a:t>10/23/2025</a:t>
            </a:fld>
            <a:endParaRPr lang="en-US" dirty="0"/>
          </a:p>
        </p:txBody>
      </p:sp>
      <p:sp>
        <p:nvSpPr>
          <p:cNvPr id="6" name="Footer Placeholder 5">
            <a:extLst>
              <a:ext uri="{FF2B5EF4-FFF2-40B4-BE49-F238E27FC236}">
                <a16:creationId xmlns:a16="http://schemas.microsoft.com/office/drawing/2014/main" id="{74B8FAFF-9F4E-EAE7-F74B-B6D8401B462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21586D-21E3-AD5F-346E-CBED5758058E}"/>
              </a:ext>
            </a:extLst>
          </p:cNvPr>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327378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84F8A-94D8-0304-5DEA-65919E146B11}"/>
              </a:ext>
            </a:extLst>
          </p:cNvPr>
          <p:cNvSpPr>
            <a:spLocks noGrp="1"/>
          </p:cNvSpPr>
          <p:nvPr>
            <p:ph type="title"/>
          </p:nvPr>
        </p:nvSpPr>
        <p:spPr>
          <a:xfrm>
            <a:off x="1259682" y="547688"/>
            <a:ext cx="15773400" cy="1988345"/>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7C666A-E87C-42C0-2364-65E3F352894E}"/>
              </a:ext>
            </a:extLst>
          </p:cNvPr>
          <p:cNvSpPr>
            <a:spLocks noGrp="1"/>
          </p:cNvSpPr>
          <p:nvPr>
            <p:ph type="body" idx="1"/>
          </p:nvPr>
        </p:nvSpPr>
        <p:spPr>
          <a:xfrm>
            <a:off x="1259683" y="2521745"/>
            <a:ext cx="7736681"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a:extLst>
              <a:ext uri="{FF2B5EF4-FFF2-40B4-BE49-F238E27FC236}">
                <a16:creationId xmlns:a16="http://schemas.microsoft.com/office/drawing/2014/main" id="{1861F591-526E-B181-6F8D-C5B9A6353ADB}"/>
              </a:ext>
            </a:extLst>
          </p:cNvPr>
          <p:cNvSpPr>
            <a:spLocks noGrp="1"/>
          </p:cNvSpPr>
          <p:nvPr>
            <p:ph sz="half" idx="2"/>
          </p:nvPr>
        </p:nvSpPr>
        <p:spPr>
          <a:xfrm>
            <a:off x="1259683" y="3757613"/>
            <a:ext cx="7736681" cy="55268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0CC3662-05CC-9F9F-2F9D-8478CE6BDFAC}"/>
              </a:ext>
            </a:extLst>
          </p:cNvPr>
          <p:cNvSpPr>
            <a:spLocks noGrp="1"/>
          </p:cNvSpPr>
          <p:nvPr>
            <p:ph type="body" sz="quarter" idx="3"/>
          </p:nvPr>
        </p:nvSpPr>
        <p:spPr>
          <a:xfrm>
            <a:off x="9258300" y="2521745"/>
            <a:ext cx="7774782"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a:extLst>
              <a:ext uri="{FF2B5EF4-FFF2-40B4-BE49-F238E27FC236}">
                <a16:creationId xmlns:a16="http://schemas.microsoft.com/office/drawing/2014/main" id="{8E371A18-8BFA-703D-9C14-30B4ABBB98C8}"/>
              </a:ext>
            </a:extLst>
          </p:cNvPr>
          <p:cNvSpPr>
            <a:spLocks noGrp="1"/>
          </p:cNvSpPr>
          <p:nvPr>
            <p:ph sz="quarter" idx="4"/>
          </p:nvPr>
        </p:nvSpPr>
        <p:spPr>
          <a:xfrm>
            <a:off x="9258300" y="3757613"/>
            <a:ext cx="7774782" cy="55268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F1C8ED2-7CFB-435B-3774-53107006D32B}"/>
              </a:ext>
            </a:extLst>
          </p:cNvPr>
          <p:cNvSpPr>
            <a:spLocks noGrp="1"/>
          </p:cNvSpPr>
          <p:nvPr>
            <p:ph type="dt" sz="half" idx="10"/>
          </p:nvPr>
        </p:nvSpPr>
        <p:spPr/>
        <p:txBody>
          <a:bodyPr/>
          <a:lstStyle/>
          <a:p>
            <a:fld id="{1D8BD707-D9CF-40AE-B4C6-C98DA3205C09}" type="datetimeFigureOut">
              <a:rPr lang="en-US" smtClean="0"/>
              <a:pPr/>
              <a:t>10/23/2025</a:t>
            </a:fld>
            <a:endParaRPr lang="en-US" dirty="0"/>
          </a:p>
        </p:txBody>
      </p:sp>
      <p:sp>
        <p:nvSpPr>
          <p:cNvPr id="8" name="Footer Placeholder 7">
            <a:extLst>
              <a:ext uri="{FF2B5EF4-FFF2-40B4-BE49-F238E27FC236}">
                <a16:creationId xmlns:a16="http://schemas.microsoft.com/office/drawing/2014/main" id="{8C48D507-507F-8DBF-581F-69CAECAA54E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CF6648A-2A14-6FC0-EFA5-B8BAF0727FF7}"/>
              </a:ext>
            </a:extLst>
          </p:cNvPr>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1794084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DC242-1536-8FCC-8C03-01B64A76358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11A2E82-AE44-55AC-A6DA-7FC6A770BC83}"/>
              </a:ext>
            </a:extLst>
          </p:cNvPr>
          <p:cNvSpPr>
            <a:spLocks noGrp="1"/>
          </p:cNvSpPr>
          <p:nvPr>
            <p:ph type="dt" sz="half" idx="10"/>
          </p:nvPr>
        </p:nvSpPr>
        <p:spPr/>
        <p:txBody>
          <a:bodyPr/>
          <a:lstStyle/>
          <a:p>
            <a:fld id="{1D8BD707-D9CF-40AE-B4C6-C98DA3205C09}" type="datetimeFigureOut">
              <a:rPr lang="en-US" smtClean="0"/>
              <a:pPr/>
              <a:t>10/23/2025</a:t>
            </a:fld>
            <a:endParaRPr lang="en-US" dirty="0"/>
          </a:p>
        </p:txBody>
      </p:sp>
      <p:sp>
        <p:nvSpPr>
          <p:cNvPr id="4" name="Footer Placeholder 3">
            <a:extLst>
              <a:ext uri="{FF2B5EF4-FFF2-40B4-BE49-F238E27FC236}">
                <a16:creationId xmlns:a16="http://schemas.microsoft.com/office/drawing/2014/main" id="{9B55AC29-53A2-D996-A485-8682DC5874A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4D84D4B-003A-87B9-1EC9-F06B5724A927}"/>
              </a:ext>
            </a:extLst>
          </p:cNvPr>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90187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720973-021B-7476-B848-1F63642AF508}"/>
              </a:ext>
            </a:extLst>
          </p:cNvPr>
          <p:cNvSpPr>
            <a:spLocks noGrp="1"/>
          </p:cNvSpPr>
          <p:nvPr>
            <p:ph type="dt" sz="half" idx="10"/>
          </p:nvPr>
        </p:nvSpPr>
        <p:spPr/>
        <p:txBody>
          <a:bodyPr/>
          <a:lstStyle/>
          <a:p>
            <a:fld id="{1D8BD707-D9CF-40AE-B4C6-C98DA3205C09}" type="datetimeFigureOut">
              <a:rPr lang="en-US" smtClean="0"/>
              <a:pPr/>
              <a:t>10/23/2025</a:t>
            </a:fld>
            <a:endParaRPr lang="en-US" dirty="0"/>
          </a:p>
        </p:txBody>
      </p:sp>
      <p:sp>
        <p:nvSpPr>
          <p:cNvPr id="3" name="Footer Placeholder 2">
            <a:extLst>
              <a:ext uri="{FF2B5EF4-FFF2-40B4-BE49-F238E27FC236}">
                <a16:creationId xmlns:a16="http://schemas.microsoft.com/office/drawing/2014/main" id="{58B19629-B431-1909-A69A-D34852C3457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D71F467-34F5-AD1A-E489-9887D5D47FFC}"/>
              </a:ext>
            </a:extLst>
          </p:cNvPr>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4184142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E3DF5-E5D6-476C-B913-20545A702937}"/>
              </a:ext>
            </a:extLst>
          </p:cNvPr>
          <p:cNvSpPr>
            <a:spLocks noGrp="1"/>
          </p:cNvSpPr>
          <p:nvPr>
            <p:ph type="title"/>
          </p:nvPr>
        </p:nvSpPr>
        <p:spPr>
          <a:xfrm>
            <a:off x="1259683" y="685800"/>
            <a:ext cx="5898356" cy="2400300"/>
          </a:xfrm>
        </p:spPr>
        <p:txBody>
          <a:bodyPr anchor="b"/>
          <a:lstStyle>
            <a:lvl1pPr>
              <a:defRPr sz="48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A1BD037-6D82-7EAE-A5D6-89F8FCD8DF6D}"/>
              </a:ext>
            </a:extLst>
          </p:cNvPr>
          <p:cNvSpPr>
            <a:spLocks noGrp="1"/>
          </p:cNvSpPr>
          <p:nvPr>
            <p:ph idx="1"/>
          </p:nvPr>
        </p:nvSpPr>
        <p:spPr>
          <a:xfrm>
            <a:off x="7774782" y="1481138"/>
            <a:ext cx="9258300" cy="7310438"/>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3A5F09-5E42-CD7B-509D-DE176D37ED8A}"/>
              </a:ext>
            </a:extLst>
          </p:cNvPr>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a:extLst>
              <a:ext uri="{FF2B5EF4-FFF2-40B4-BE49-F238E27FC236}">
                <a16:creationId xmlns:a16="http://schemas.microsoft.com/office/drawing/2014/main" id="{4C6DC324-5A37-5BC4-6E5C-A1A7626E9F28}"/>
              </a:ext>
            </a:extLst>
          </p:cNvPr>
          <p:cNvSpPr>
            <a:spLocks noGrp="1"/>
          </p:cNvSpPr>
          <p:nvPr>
            <p:ph type="dt" sz="half" idx="10"/>
          </p:nvPr>
        </p:nvSpPr>
        <p:spPr/>
        <p:txBody>
          <a:bodyPr/>
          <a:lstStyle/>
          <a:p>
            <a:fld id="{1D8BD707-D9CF-40AE-B4C6-C98DA3205C09}" type="datetimeFigureOut">
              <a:rPr lang="en-US" smtClean="0"/>
              <a:pPr/>
              <a:t>10/23/2025</a:t>
            </a:fld>
            <a:endParaRPr lang="en-US" dirty="0"/>
          </a:p>
        </p:txBody>
      </p:sp>
      <p:sp>
        <p:nvSpPr>
          <p:cNvPr id="6" name="Footer Placeholder 5">
            <a:extLst>
              <a:ext uri="{FF2B5EF4-FFF2-40B4-BE49-F238E27FC236}">
                <a16:creationId xmlns:a16="http://schemas.microsoft.com/office/drawing/2014/main" id="{64588CA1-719F-3F73-9E09-DB2016CA975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39EE831-4550-B895-2E64-B86FB76C890E}"/>
              </a:ext>
            </a:extLst>
          </p:cNvPr>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3865960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DE625-79AE-3683-8092-E63F4A1FB39E}"/>
              </a:ext>
            </a:extLst>
          </p:cNvPr>
          <p:cNvSpPr>
            <a:spLocks noGrp="1"/>
          </p:cNvSpPr>
          <p:nvPr>
            <p:ph type="title"/>
          </p:nvPr>
        </p:nvSpPr>
        <p:spPr>
          <a:xfrm>
            <a:off x="1259683" y="685800"/>
            <a:ext cx="5898356" cy="2400300"/>
          </a:xfrm>
        </p:spPr>
        <p:txBody>
          <a:bodyPr anchor="b"/>
          <a:lstStyle>
            <a:lvl1pPr>
              <a:defRPr sz="48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B4E3E1E-AA2B-B4FF-8278-CE980925A181}"/>
              </a:ext>
            </a:extLst>
          </p:cNvPr>
          <p:cNvSpPr>
            <a:spLocks noGrp="1"/>
          </p:cNvSpPr>
          <p:nvPr>
            <p:ph type="pic" idx="1"/>
          </p:nvPr>
        </p:nvSpPr>
        <p:spPr>
          <a:xfrm>
            <a:off x="7774782" y="1481138"/>
            <a:ext cx="9258300" cy="7310438"/>
          </a:xfrm>
        </p:spPr>
        <p:txBody>
          <a:bodyPr/>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endParaRPr lang="en-GB"/>
          </a:p>
        </p:txBody>
      </p:sp>
      <p:sp>
        <p:nvSpPr>
          <p:cNvPr id="4" name="Text Placeholder 3">
            <a:extLst>
              <a:ext uri="{FF2B5EF4-FFF2-40B4-BE49-F238E27FC236}">
                <a16:creationId xmlns:a16="http://schemas.microsoft.com/office/drawing/2014/main" id="{6D4E41AA-91E4-5911-D2FB-99C00D7C2042}"/>
              </a:ext>
            </a:extLst>
          </p:cNvPr>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a:extLst>
              <a:ext uri="{FF2B5EF4-FFF2-40B4-BE49-F238E27FC236}">
                <a16:creationId xmlns:a16="http://schemas.microsoft.com/office/drawing/2014/main" id="{129D83C6-8DF9-D587-829C-AFD70B40D02C}"/>
              </a:ext>
            </a:extLst>
          </p:cNvPr>
          <p:cNvSpPr>
            <a:spLocks noGrp="1"/>
          </p:cNvSpPr>
          <p:nvPr>
            <p:ph type="dt" sz="half" idx="10"/>
          </p:nvPr>
        </p:nvSpPr>
        <p:spPr/>
        <p:txBody>
          <a:bodyPr/>
          <a:lstStyle/>
          <a:p>
            <a:fld id="{1D8BD707-D9CF-40AE-B4C6-C98DA3205C09}" type="datetimeFigureOut">
              <a:rPr lang="en-US" smtClean="0"/>
              <a:pPr/>
              <a:t>10/23/2025</a:t>
            </a:fld>
            <a:endParaRPr lang="en-US" dirty="0"/>
          </a:p>
        </p:txBody>
      </p:sp>
      <p:sp>
        <p:nvSpPr>
          <p:cNvPr id="6" name="Footer Placeholder 5">
            <a:extLst>
              <a:ext uri="{FF2B5EF4-FFF2-40B4-BE49-F238E27FC236}">
                <a16:creationId xmlns:a16="http://schemas.microsoft.com/office/drawing/2014/main" id="{4B40E51B-0612-8AE2-875A-BBE25A9B23A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5AC6C6-6C47-218A-6E13-7481FE13A1CB}"/>
              </a:ext>
            </a:extLst>
          </p:cNvPr>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349132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71DEB-B8CA-8DE4-E630-5CB414F1601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4E2293-03C3-7009-165C-D8FEEA6211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FC9C38-8589-D234-D64E-7348860A8491}"/>
              </a:ext>
            </a:extLst>
          </p:cNvPr>
          <p:cNvSpPr>
            <a:spLocks noGrp="1"/>
          </p:cNvSpPr>
          <p:nvPr>
            <p:ph type="dt" sz="half" idx="10"/>
          </p:nvPr>
        </p:nvSpPr>
        <p:spPr/>
        <p:txBody>
          <a:bodyPr/>
          <a:lstStyle/>
          <a:p>
            <a:fld id="{1D8BD707-D9CF-40AE-B4C6-C98DA3205C09}" type="datetimeFigureOut">
              <a:rPr lang="en-US" smtClean="0"/>
              <a:pPr/>
              <a:t>10/23/2025</a:t>
            </a:fld>
            <a:endParaRPr lang="en-US" dirty="0"/>
          </a:p>
        </p:txBody>
      </p:sp>
      <p:sp>
        <p:nvSpPr>
          <p:cNvPr id="5" name="Footer Placeholder 4">
            <a:extLst>
              <a:ext uri="{FF2B5EF4-FFF2-40B4-BE49-F238E27FC236}">
                <a16:creationId xmlns:a16="http://schemas.microsoft.com/office/drawing/2014/main" id="{E5E0DC02-1684-D3E6-5EB6-A11253C28C4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6A856F0-7D27-2A05-C59E-C49478016945}"/>
              </a:ext>
            </a:extLst>
          </p:cNvPr>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39863262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280227-9557-12A4-BDD8-4BF896F09258}"/>
              </a:ext>
            </a:extLst>
          </p:cNvPr>
          <p:cNvSpPr>
            <a:spLocks noGrp="1"/>
          </p:cNvSpPr>
          <p:nvPr>
            <p:ph type="title" orient="vert"/>
          </p:nvPr>
        </p:nvSpPr>
        <p:spPr>
          <a:xfrm>
            <a:off x="13087350" y="547688"/>
            <a:ext cx="3943350" cy="8717757"/>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BB523EC-5159-A107-7599-891100BC4D7D}"/>
              </a:ext>
            </a:extLst>
          </p:cNvPr>
          <p:cNvSpPr>
            <a:spLocks noGrp="1"/>
          </p:cNvSpPr>
          <p:nvPr>
            <p:ph type="body" orient="vert" idx="1"/>
          </p:nvPr>
        </p:nvSpPr>
        <p:spPr>
          <a:xfrm>
            <a:off x="1257300" y="547688"/>
            <a:ext cx="11601450" cy="871775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760E58-22B9-0821-A8EB-8FE14425B434}"/>
              </a:ext>
            </a:extLst>
          </p:cNvPr>
          <p:cNvSpPr>
            <a:spLocks noGrp="1"/>
          </p:cNvSpPr>
          <p:nvPr>
            <p:ph type="dt" sz="half" idx="10"/>
          </p:nvPr>
        </p:nvSpPr>
        <p:spPr/>
        <p:txBody>
          <a:bodyPr/>
          <a:lstStyle/>
          <a:p>
            <a:fld id="{1D8BD707-D9CF-40AE-B4C6-C98DA3205C09}" type="datetimeFigureOut">
              <a:rPr lang="en-US" smtClean="0"/>
              <a:pPr/>
              <a:t>10/23/2025</a:t>
            </a:fld>
            <a:endParaRPr lang="en-US" dirty="0"/>
          </a:p>
        </p:txBody>
      </p:sp>
      <p:sp>
        <p:nvSpPr>
          <p:cNvPr id="5" name="Footer Placeholder 4">
            <a:extLst>
              <a:ext uri="{FF2B5EF4-FFF2-40B4-BE49-F238E27FC236}">
                <a16:creationId xmlns:a16="http://schemas.microsoft.com/office/drawing/2014/main" id="{628C84F8-0039-4263-236C-A0E5FC24E6C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35022DB-9D58-7F80-BC5D-FB4CDC043AE8}"/>
              </a:ext>
            </a:extLst>
          </p:cNvPr>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38446667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B96644-0F80-52F3-DE4A-96FD5B70CD7F}"/>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19171CB-1E50-38AC-6BD8-D7372BB8693C}"/>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01EF5D-6920-FB8B-DC15-0E6242E8913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75000"/>
                  </a:schemeClr>
                </a:solidFill>
              </a:defRPr>
            </a:lvl1pPr>
          </a:lstStyle>
          <a:p>
            <a:fld id="{1D8BD707-D9CF-40AE-B4C6-C98DA3205C09}" type="datetimeFigureOut">
              <a:rPr lang="en-US" smtClean="0"/>
              <a:pPr/>
              <a:t>10/23/2025</a:t>
            </a:fld>
            <a:endParaRPr lang="en-US" dirty="0"/>
          </a:p>
        </p:txBody>
      </p:sp>
      <p:sp>
        <p:nvSpPr>
          <p:cNvPr id="5" name="Footer Placeholder 4">
            <a:extLst>
              <a:ext uri="{FF2B5EF4-FFF2-40B4-BE49-F238E27FC236}">
                <a16:creationId xmlns:a16="http://schemas.microsoft.com/office/drawing/2014/main" id="{DFB34689-7C61-CA81-F166-EE39B0DAE65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B20A3D9E-B01A-5814-E249-8C30D67516D8}"/>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75000"/>
                  </a:schemeClr>
                </a:solidFill>
              </a:defRPr>
            </a:lvl1p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59434763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jpeg"/><Relationship Id="rId7" Type="http://schemas.openxmlformats.org/officeDocument/2006/relationships/diagramColors" Target="../diagrams/colors1.xml"/><Relationship Id="rId2" Type="http://schemas.openxmlformats.org/officeDocument/2006/relationships/image" Target="../media/image4.jpe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hyperlink" Target="https://www.pikist.com/free-photo-vjngd" TargetMode="External"/><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pxfuel.com/en/free-photo-xhcza" TargetMode="External"/><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7.xml"/><Relationship Id="rId5" Type="http://schemas.openxmlformats.org/officeDocument/2006/relationships/image" Target="../media/image21.jpeg"/><Relationship Id="rId4" Type="http://schemas.openxmlformats.org/officeDocument/2006/relationships/image" Target="../media/image20.jpeg"/></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3" Type="http://schemas.openxmlformats.org/officeDocument/2006/relationships/hyperlink" Target="https://www.health-ni.gov.uk/articles/domiciliary-care" TargetMode="External"/><Relationship Id="rId18" Type="http://schemas.openxmlformats.org/officeDocument/2006/relationships/hyperlink" Target="https://doi.org/10.1177/1745691614568352" TargetMode="External"/><Relationship Id="rId26" Type="http://schemas.openxmlformats.org/officeDocument/2006/relationships/hyperlink" Target="https://www.england.nhs.uk/long-read/case-study-improving-care-home-residents-wellbeing-through-digital-technology-south-devon-and-torbay/" TargetMode="External"/><Relationship Id="rId39" Type="http://schemas.openxmlformats.org/officeDocument/2006/relationships/hyperlink" Target="https://publications.parliament.uk/pa/cm5901/cmselect/cmwomeq/414/report.html" TargetMode="External"/><Relationship Id="rId21" Type="http://schemas.openxmlformats.org/officeDocument/2006/relationships/hyperlink" Target="https://doi.org/10.1111/hsc.12921" TargetMode="External"/><Relationship Id="rId34" Type="http://schemas.openxmlformats.org/officeDocument/2006/relationships/hyperlink" Target="https://www.publicsectorexecutive.com/News-archive/public-embarrassed-as-thousands-of-disabled-adults-stuck-in-old-peoples-homes" TargetMode="External"/><Relationship Id="rId42" Type="http://schemas.openxmlformats.org/officeDocument/2006/relationships/hyperlink" Target="https://www.theaccessgroup.com/en-gb/blog/hsc-the-challenges-facing-the-domiciliary-care-market/" TargetMode="External"/><Relationship Id="rId47" Type="http://schemas.openxmlformats.org/officeDocument/2006/relationships/hyperlink" Target="https://www.who.int/news-room/questions-and-answers/item/population-ageing" TargetMode="External"/><Relationship Id="rId7" Type="http://schemas.openxmlformats.org/officeDocument/2006/relationships/hyperlink" Target="https://www.bgs.org.uk/nhs-ten-year-health-plan-how-it-affects-you" TargetMode="External"/><Relationship Id="rId2" Type="http://schemas.openxmlformats.org/officeDocument/2006/relationships/hyperlink" Target="https://www.ageuk.org.uk/" TargetMode="External"/><Relationship Id="rId16" Type="http://schemas.openxmlformats.org/officeDocument/2006/relationships/hyperlink" Target="https://freedomeldercare.co.uk/elder-care-vs-child-care/" TargetMode="External"/><Relationship Id="rId29" Type="http://schemas.openxmlformats.org/officeDocument/2006/relationships/hyperlink" Target="https://www.england.nhs.uk/ourwork/clinical-policy/older-people/improving-care-for-older-people/" TargetMode="External"/><Relationship Id="rId1" Type="http://schemas.openxmlformats.org/officeDocument/2006/relationships/slideLayout" Target="../slideLayouts/slideLayout7.xml"/><Relationship Id="rId6" Type="http://schemas.openxmlformats.org/officeDocument/2006/relationships/hyperlink" Target="https://commonslibrary.parliament.uk/the-uks-changing-population/" TargetMode="External"/><Relationship Id="rId11" Type="http://schemas.openxmlformats.org/officeDocument/2006/relationships/hyperlink" Target="https://ageing-better.org.uk/our-ageing-population-state-ageing-2025" TargetMode="External"/><Relationship Id="rId24" Type="http://schemas.openxmlformats.org/officeDocument/2006/relationships/hyperlink" Target="https://graciasliving.com/how-to-take-care-of-old-age-person/" TargetMode="External"/><Relationship Id="rId32" Type="http://schemas.openxmlformats.org/officeDocument/2006/relationships/hyperlink" Target="https://doi.org/10.3928/0098-9134-19970601-11" TargetMode="External"/><Relationship Id="rId37" Type="http://schemas.openxmlformats.org/officeDocument/2006/relationships/hyperlink" Target="https://doi.org/10.1017/s0144686x14001214" TargetMode="External"/><Relationship Id="rId40" Type="http://schemas.openxmlformats.org/officeDocument/2006/relationships/hyperlink" Target="https://www.un.org/en/desa" TargetMode="External"/><Relationship Id="rId45" Type="http://schemas.openxmlformats.org/officeDocument/2006/relationships/hyperlink" Target="https://doi.org/10.1177/0733464814537701" TargetMode="External"/><Relationship Id="rId5" Type="http://schemas.openxmlformats.org/officeDocument/2006/relationships/hyperlink" Target="https://doi.org/10.1007/s12369-021-00816-3" TargetMode="External"/><Relationship Id="rId15" Type="http://schemas.openxmlformats.org/officeDocument/2006/relationships/hyperlink" Target="https://www.legislation.gov.uk/uksi/2002/3214/part/III/made" TargetMode="External"/><Relationship Id="rId23" Type="http://schemas.openxmlformats.org/officeDocument/2006/relationships/hyperlink" Target="https://doi.org/10.1016/j.intcar.2021.100078" TargetMode="External"/><Relationship Id="rId28" Type="http://schemas.openxmlformats.org/officeDocument/2006/relationships/hyperlink" Target="https://www.england.nhs.uk/integratedcare/resources/case-studies/older-people-living-with-frailty-on-virtual-ward-keeps-them-well-at-home-and-out-of-hospital/" TargetMode="External"/><Relationship Id="rId36" Type="http://schemas.openxmlformats.org/officeDocument/2006/relationships/hyperlink" Target="https://post.parliament.uk/healthy-ageing-and-care-for-older-populations/" TargetMode="External"/><Relationship Id="rId10" Type="http://schemas.openxmlformats.org/officeDocument/2006/relationships/hyperlink" Target="https://ageing-better.org.uk/our-ageing-population-state-ageing-2023-4" TargetMode="External"/><Relationship Id="rId19" Type="http://schemas.openxmlformats.org/officeDocument/2006/relationships/hyperlink" Target="https://www.hospiceuk.org/our-campaigns/dying-matters" TargetMode="External"/><Relationship Id="rId31" Type="http://schemas.openxmlformats.org/officeDocument/2006/relationships/hyperlink" Target="https://www.nhs.uk/tests-and-treatments/end-of-life-care/where-you-can-have-care/hospice-care/" TargetMode="External"/><Relationship Id="rId44" Type="http://schemas.openxmlformats.org/officeDocument/2006/relationships/hyperlink" Target="https://www.policybee.co.uk/blog/domiciliary-care-statistics" TargetMode="External"/><Relationship Id="rId4" Type="http://schemas.openxmlformats.org/officeDocument/2006/relationships/hyperlink" Target="https://www.ageuk.org.uk/information-advice/work-learning/discrimination-rights/ageism/" TargetMode="External"/><Relationship Id="rId9" Type="http://schemas.openxmlformats.org/officeDocument/2006/relationships/hyperlink" Target="https://caringforcare.co.uk/empowerment-in-healthcare/" TargetMode="External"/><Relationship Id="rId14" Type="http://schemas.openxmlformats.org/officeDocument/2006/relationships/hyperlink" Target="https://doi.org/10.1007/978-0-387-33754-8_103" TargetMode="External"/><Relationship Id="rId22" Type="http://schemas.openxmlformats.org/officeDocument/2006/relationships/hyperlink" Target="https://www.nursingtimes.net/older-peoples-nursing/anatomy-and-physiology-of-ageing-7-the-endocrine-system-31-07-2017/" TargetMode="External"/><Relationship Id="rId27" Type="http://schemas.openxmlformats.org/officeDocument/2006/relationships/hyperlink" Target="https://leedscommunityhealthcare.nhs.uk/our-services-a-z/palliative-and-end-of-life-care/" TargetMode="External"/><Relationship Id="rId30" Type="http://schemas.openxmlformats.org/officeDocument/2006/relationships/hyperlink" Target="https://www.nhs.uk/social-care-and-support/care-services-equipment-and-care-homes/national-homecare-providers/" TargetMode="External"/><Relationship Id="rId35" Type="http://schemas.openxmlformats.org/officeDocument/2006/relationships/hyperlink" Target="https://www.yourhomecare.co.uk/service/restore2/" TargetMode="External"/><Relationship Id="rId43" Type="http://schemas.openxmlformats.org/officeDocument/2006/relationships/hyperlink" Target="https://doi.org/10.1111/j.1748-3743.2012.00311.x" TargetMode="External"/><Relationship Id="rId8" Type="http://schemas.openxmlformats.org/officeDocument/2006/relationships/hyperlink" Target="https://www.kingsfund.org.uk/insight-and-analysis/long-reads/whats-your-problem-social-care" TargetMode="External"/><Relationship Id="rId3" Type="http://schemas.openxmlformats.org/officeDocument/2006/relationships/hyperlink" Target="https://www.ageuk.org.uk/discover/2024/september/state-of-health-and-care-of-older-people-in-england-2024/" TargetMode="External"/><Relationship Id="rId12" Type="http://schemas.openxmlformats.org/officeDocument/2006/relationships/hyperlink" Target="https://www.cipd.org/globalassets/media/comms/get-involved/events/fragmented-time-and-domiciliary-care-quality_2016-no-one-sets-out-to-provide-bad-care-but-you-re-dragged-to-it-dragged-into-the-gutter_tcm18-20007.pdf" TargetMode="External"/><Relationship Id="rId17" Type="http://schemas.openxmlformats.org/officeDocument/2006/relationships/hyperlink" Target="https://doi.org/10.1080/15298860601118769" TargetMode="External"/><Relationship Id="rId25" Type="http://schemas.openxmlformats.org/officeDocument/2006/relationships/hyperlink" Target="https://www.longtermplan.nhs.uk/blog/helping-people-to-age-well-in-the-nhs-long-term-plan-a-big-challenge-and-an-exciting-opportunity/" TargetMode="External"/><Relationship Id="rId33" Type="http://schemas.openxmlformats.org/officeDocument/2006/relationships/hyperlink" Target="https://doi.org/10.1093/acprof:oso/9780190676681.003.0003" TargetMode="External"/><Relationship Id="rId38" Type="http://schemas.openxmlformats.org/officeDocument/2006/relationships/hyperlink" Target="https://napa-activities.co.uk/activity-theory-of-ageing-and-modern-practice" TargetMode="External"/><Relationship Id="rId46" Type="http://schemas.openxmlformats.org/officeDocument/2006/relationships/hyperlink" Target="https://cpdonline.co.uk/knowledge-base/care/assistive-technology" TargetMode="External"/><Relationship Id="rId20" Type="http://schemas.openxmlformats.org/officeDocument/2006/relationships/hyperlink" Target="https://www.hospiceuk.org/about-us/key-facts-about-hospice-care" TargetMode="External"/><Relationship Id="rId41" Type="http://schemas.openxmlformats.org/officeDocument/2006/relationships/hyperlink" Target="https://medicareadvocacy.org/hospice-care-act-introduced-to-improve-end-of-life-care-and-reduce-frau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10"/>
          <p:cNvSpPr txBox="1"/>
          <p:nvPr/>
        </p:nvSpPr>
        <p:spPr>
          <a:xfrm>
            <a:off x="419099" y="2019300"/>
            <a:ext cx="10058400" cy="2124749"/>
          </a:xfrm>
          <a:prstGeom prst="rect">
            <a:avLst/>
          </a:prstGeom>
        </p:spPr>
        <p:txBody>
          <a:bodyPr wrap="square" lIns="0" tIns="0" rIns="0" bIns="0" rtlCol="0" anchor="t">
            <a:spAutoFit/>
          </a:bodyPr>
          <a:lstStyle/>
          <a:p>
            <a:pPr algn="ctr">
              <a:lnSpc>
                <a:spcPct val="150000"/>
              </a:lnSpc>
            </a:pPr>
            <a:r>
              <a:rPr lang="en-US" sz="3200" b="1" dirty="0">
                <a:solidFill>
                  <a:srgbClr val="000000"/>
                </a:solidFill>
                <a:latin typeface="Arial" panose="020B0604020202020204" pitchFamily="34" charset="0"/>
                <a:ea typeface="Poppins Bold"/>
                <a:cs typeface="Arial" panose="020B0604020202020204" pitchFamily="34" charset="0"/>
                <a:sym typeface="Poppins Bold"/>
              </a:rPr>
              <a:t>Evaluating The Care, Empowerment And Support Needs Of Older People UK Health And Social Care Provision And Role Of Technology</a:t>
            </a:r>
          </a:p>
        </p:txBody>
      </p:sp>
      <p:sp>
        <p:nvSpPr>
          <p:cNvPr id="11" name="TextBox 11"/>
          <p:cNvSpPr txBox="1"/>
          <p:nvPr/>
        </p:nvSpPr>
        <p:spPr>
          <a:xfrm>
            <a:off x="1657350" y="5645440"/>
            <a:ext cx="7391400" cy="3693319"/>
          </a:xfrm>
          <a:prstGeom prst="rect">
            <a:avLst/>
          </a:prstGeom>
        </p:spPr>
        <p:txBody>
          <a:bodyPr wrap="square" lIns="0" tIns="0" rIns="0" bIns="0" rtlCol="0" anchor="t">
            <a:spAutoFit/>
          </a:bodyPr>
          <a:lstStyle/>
          <a:p>
            <a:pPr algn="ctr"/>
            <a:r>
              <a:rPr lang="en-US" sz="2400" b="1" dirty="0">
                <a:solidFill>
                  <a:srgbClr val="000000"/>
                </a:solidFill>
                <a:latin typeface="Arial" panose="020B0604020202020204" pitchFamily="34" charset="0"/>
                <a:ea typeface="Arial Bold"/>
                <a:cs typeface="Arial" panose="020B0604020202020204" pitchFamily="34" charset="0"/>
                <a:sym typeface="Arial Bold"/>
              </a:rPr>
              <a:t>Name: Freeda Zeb</a:t>
            </a:r>
          </a:p>
          <a:p>
            <a:pPr algn="ctr"/>
            <a:endParaRPr lang="en-US" sz="2400" b="1" dirty="0">
              <a:solidFill>
                <a:srgbClr val="000000"/>
              </a:solidFill>
              <a:latin typeface="Arial" panose="020B0604020202020204" pitchFamily="34" charset="0"/>
              <a:ea typeface="Arial Bold"/>
              <a:cs typeface="Arial" panose="020B0604020202020204" pitchFamily="34" charset="0"/>
              <a:sym typeface="Arial Bold"/>
            </a:endParaRPr>
          </a:p>
          <a:p>
            <a:pPr algn="ctr"/>
            <a:r>
              <a:rPr lang="en-US" sz="2400" b="1" dirty="0">
                <a:solidFill>
                  <a:srgbClr val="000000"/>
                </a:solidFill>
                <a:latin typeface="Arial" panose="020B0604020202020204" pitchFamily="34" charset="0"/>
                <a:ea typeface="Arial Bold"/>
                <a:cs typeface="Arial" panose="020B0604020202020204" pitchFamily="34" charset="0"/>
                <a:sym typeface="Arial Bold"/>
              </a:rPr>
              <a:t>Student ID: 2126497</a:t>
            </a:r>
          </a:p>
          <a:p>
            <a:pPr algn="ctr"/>
            <a:endParaRPr lang="en-US" sz="2400" b="1" dirty="0">
              <a:solidFill>
                <a:srgbClr val="000000"/>
              </a:solidFill>
              <a:latin typeface="Arial" panose="020B0604020202020204" pitchFamily="34" charset="0"/>
              <a:ea typeface="Arial Bold"/>
              <a:cs typeface="Arial" panose="020B0604020202020204" pitchFamily="34" charset="0"/>
              <a:sym typeface="Arial Bold"/>
            </a:endParaRPr>
          </a:p>
          <a:p>
            <a:pPr algn="ctr"/>
            <a:r>
              <a:rPr lang="en-US" sz="2400" b="1" dirty="0">
                <a:solidFill>
                  <a:srgbClr val="000000"/>
                </a:solidFill>
                <a:latin typeface="Arial" panose="020B0604020202020204" pitchFamily="34" charset="0"/>
                <a:ea typeface="Arial Bold"/>
                <a:cs typeface="Arial" panose="020B0604020202020204" pitchFamily="34" charset="0"/>
                <a:sym typeface="Arial Bold"/>
              </a:rPr>
              <a:t>Module Code: BMHP6027</a:t>
            </a:r>
          </a:p>
          <a:p>
            <a:pPr algn="ctr"/>
            <a:endParaRPr lang="en-US" sz="2400" b="1" dirty="0">
              <a:solidFill>
                <a:srgbClr val="000000"/>
              </a:solidFill>
              <a:latin typeface="Arial" panose="020B0604020202020204" pitchFamily="34" charset="0"/>
              <a:ea typeface="Arial Bold"/>
              <a:cs typeface="Arial" panose="020B0604020202020204" pitchFamily="34" charset="0"/>
              <a:sym typeface="Arial Bold"/>
            </a:endParaRPr>
          </a:p>
          <a:p>
            <a:pPr algn="ctr"/>
            <a:r>
              <a:rPr lang="en-US" sz="2400" b="1" dirty="0">
                <a:solidFill>
                  <a:srgbClr val="000000"/>
                </a:solidFill>
                <a:latin typeface="Arial" panose="020B0604020202020204" pitchFamily="34" charset="0"/>
                <a:ea typeface="Arial Bold"/>
                <a:cs typeface="Arial" panose="020B0604020202020204" pitchFamily="34" charset="0"/>
                <a:sym typeface="Arial Bold"/>
              </a:rPr>
              <a:t>Lecture: Tomy </a:t>
            </a:r>
            <a:r>
              <a:rPr lang="en-US" sz="2400" b="1" dirty="0" err="1">
                <a:solidFill>
                  <a:srgbClr val="000000"/>
                </a:solidFill>
                <a:latin typeface="Arial" panose="020B0604020202020204" pitchFamily="34" charset="0"/>
                <a:ea typeface="Arial Bold"/>
                <a:cs typeface="Arial" panose="020B0604020202020204" pitchFamily="34" charset="0"/>
                <a:sym typeface="Arial Bold"/>
              </a:rPr>
              <a:t>Adattu</a:t>
            </a:r>
            <a:endParaRPr lang="en-US" sz="2400" b="1" dirty="0">
              <a:solidFill>
                <a:srgbClr val="000000"/>
              </a:solidFill>
              <a:latin typeface="Arial" panose="020B0604020202020204" pitchFamily="34" charset="0"/>
              <a:ea typeface="Arial Bold"/>
              <a:cs typeface="Arial" panose="020B0604020202020204" pitchFamily="34" charset="0"/>
              <a:sym typeface="Arial Bold"/>
            </a:endParaRPr>
          </a:p>
          <a:p>
            <a:pPr algn="ctr"/>
            <a:endParaRPr lang="en-US" sz="2400" b="1" dirty="0">
              <a:solidFill>
                <a:srgbClr val="000000"/>
              </a:solidFill>
              <a:latin typeface="Arial" panose="020B0604020202020204" pitchFamily="34" charset="0"/>
              <a:ea typeface="Arial Bold"/>
              <a:cs typeface="Arial" panose="020B0604020202020204" pitchFamily="34" charset="0"/>
              <a:sym typeface="Arial Bold"/>
            </a:endParaRPr>
          </a:p>
          <a:p>
            <a:pPr algn="ctr"/>
            <a:r>
              <a:rPr lang="en-US" sz="2400" b="1" dirty="0">
                <a:solidFill>
                  <a:srgbClr val="000000"/>
                </a:solidFill>
                <a:latin typeface="Arial" panose="020B0604020202020204" pitchFamily="34" charset="0"/>
                <a:ea typeface="Arial Bold"/>
                <a:cs typeface="Arial" panose="020B0604020202020204" pitchFamily="34" charset="0"/>
                <a:sym typeface="Arial Bold"/>
              </a:rPr>
              <a:t>Module: Empowering the Older Person</a:t>
            </a:r>
          </a:p>
          <a:p>
            <a:endParaRPr lang="en-US" sz="2400" b="1" dirty="0">
              <a:solidFill>
                <a:srgbClr val="000000"/>
              </a:solidFill>
              <a:latin typeface="Arial" panose="020B0604020202020204" pitchFamily="34" charset="0"/>
              <a:ea typeface="Arial Bold"/>
              <a:cs typeface="Arial" panose="020B0604020202020204" pitchFamily="34" charset="0"/>
              <a:sym typeface="Arial Bold"/>
            </a:endParaRPr>
          </a:p>
        </p:txBody>
      </p:sp>
      <p:pic>
        <p:nvPicPr>
          <p:cNvPr id="1028" name="Picture 4" descr="How To Take Care Of Old Age Person (Tips and Benefits)">
            <a:extLst>
              <a:ext uri="{FF2B5EF4-FFF2-40B4-BE49-F238E27FC236}">
                <a16:creationId xmlns:a16="http://schemas.microsoft.com/office/drawing/2014/main" id="{257B916E-2367-E45E-3371-EB1DABE5D4D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750" r="17500"/>
          <a:stretch>
            <a:fillRect/>
          </a:stretch>
        </p:blipFill>
        <p:spPr bwMode="auto">
          <a:xfrm>
            <a:off x="10477501" y="952500"/>
            <a:ext cx="7391400" cy="792480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A43E4C94-D3E9-4F0E-C1D4-65DA402C22E0}"/>
              </a:ext>
            </a:extLst>
          </p:cNvPr>
          <p:cNvSpPr txBox="1"/>
          <p:nvPr/>
        </p:nvSpPr>
        <p:spPr>
          <a:xfrm>
            <a:off x="12954000" y="8877300"/>
            <a:ext cx="29718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(Meenakshi Dawar, 2024)</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pic>
        <p:nvPicPr>
          <p:cNvPr id="2" name="Freeda Zeb">
            <a:hlinkClick r:id="" action="ppaction://media"/>
            <a:extLst>
              <a:ext uri="{FF2B5EF4-FFF2-40B4-BE49-F238E27FC236}">
                <a16:creationId xmlns:a16="http://schemas.microsoft.com/office/drawing/2014/main" id="{6AF49C54-BD2B-94BB-4C60-581B3D98E5B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991600" y="49911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231856"/>
    </mc:Choice>
    <mc:Fallback>
      <p:transition spd="slow" advTm="12318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3185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9"/>
          <p:cNvSpPr txBox="1"/>
          <p:nvPr/>
        </p:nvSpPr>
        <p:spPr>
          <a:xfrm>
            <a:off x="6248400" y="228600"/>
            <a:ext cx="4876800" cy="749501"/>
          </a:xfrm>
          <a:prstGeom prst="rect">
            <a:avLst/>
          </a:prstGeom>
        </p:spPr>
        <p:txBody>
          <a:bodyPr wrap="square" lIns="0" tIns="0" rIns="0" bIns="0" rtlCol="0" anchor="t">
            <a:spAutoFit/>
          </a:bodyPr>
          <a:lstStyle/>
          <a:p>
            <a:pPr algn="ctr">
              <a:lnSpc>
                <a:spcPts val="6716"/>
              </a:lnSpc>
            </a:pPr>
            <a:r>
              <a:rPr lang="en-US" sz="3600" b="1" dirty="0">
                <a:solidFill>
                  <a:srgbClr val="000000"/>
                </a:solidFill>
                <a:latin typeface="Arial Bold"/>
                <a:ea typeface="Arial Bold"/>
                <a:cs typeface="Arial Bold"/>
                <a:sym typeface="Arial Bold"/>
              </a:rPr>
              <a:t>INTRODUCTION</a:t>
            </a:r>
          </a:p>
        </p:txBody>
      </p:sp>
      <p:sp>
        <p:nvSpPr>
          <p:cNvPr id="10" name="TextBox 10"/>
          <p:cNvSpPr txBox="1"/>
          <p:nvPr/>
        </p:nvSpPr>
        <p:spPr>
          <a:xfrm>
            <a:off x="311727" y="1485900"/>
            <a:ext cx="9745269" cy="8010654"/>
          </a:xfrm>
          <a:prstGeom prst="rect">
            <a:avLst/>
          </a:prstGeom>
        </p:spPr>
        <p:txBody>
          <a:bodyPr wrap="square" lIns="0" tIns="0" rIns="0" bIns="0" rtlCol="0" anchor="t">
            <a:spAutoFit/>
          </a:bodyPr>
          <a:lstStyle/>
          <a:p>
            <a:pPr marL="666747" lvl="1" indent="-342900" algn="just">
              <a:lnSpc>
                <a:spcPct val="200000"/>
              </a:lnSpc>
              <a:buFont typeface="Arial" panose="020B0604020202020204" pitchFamily="34" charset="0"/>
              <a:buChar char="•"/>
            </a:pPr>
            <a:r>
              <a:rPr lang="en-US" altLang="en-US" sz="2400" b="1" dirty="0">
                <a:solidFill>
                  <a:srgbClr val="FF0000"/>
                </a:solidFill>
                <a:latin typeface="Arial" panose="020B0604020202020204" pitchFamily="34" charset="0"/>
              </a:rPr>
              <a:t>Purpose</a:t>
            </a:r>
            <a:r>
              <a:rPr lang="en-US" altLang="en-US" sz="2400" b="1" dirty="0">
                <a:solidFill>
                  <a:schemeClr val="tx2">
                    <a:lumMod val="60000"/>
                    <a:lumOff val="40000"/>
                  </a:schemeClr>
                </a:solidFill>
                <a:latin typeface="Arial" panose="020B0604020202020204" pitchFamily="34" charset="0"/>
              </a:rPr>
              <a:t>:</a:t>
            </a:r>
            <a:r>
              <a:rPr lang="en-US" altLang="en-US" sz="2400" dirty="0">
                <a:latin typeface="Arial" panose="020B0604020202020204" pitchFamily="34" charset="0"/>
              </a:rPr>
              <a:t> Assessing ageism and healthy ageing in health and social care for older adults. How assistive technologies changing the care scenario and empowering old people.</a:t>
            </a:r>
          </a:p>
          <a:p>
            <a:pPr marL="666747" lvl="1" indent="-342900" algn="just">
              <a:lnSpc>
                <a:spcPct val="200000"/>
              </a:lnSpc>
              <a:buFont typeface="Arial" panose="020B0604020202020204" pitchFamily="34" charset="0"/>
              <a:buChar char="•"/>
            </a:pPr>
            <a:r>
              <a:rPr lang="en-US" altLang="en-US" sz="2400" b="1" dirty="0">
                <a:solidFill>
                  <a:srgbClr val="FF0000"/>
                </a:solidFill>
                <a:latin typeface="Arial" panose="020B0604020202020204" pitchFamily="34" charset="0"/>
              </a:rPr>
              <a:t>Healthy ageing </a:t>
            </a:r>
            <a:r>
              <a:rPr lang="en-US" altLang="en-US" sz="2400" dirty="0">
                <a:latin typeface="Arial" panose="020B0604020202020204" pitchFamily="34" charset="0"/>
              </a:rPr>
              <a:t>is defined as "developing and maintaining the functional ability for well-being in older age" (WHO, 2020).</a:t>
            </a:r>
          </a:p>
          <a:p>
            <a:pPr marL="666747" lvl="1" indent="-342900" algn="just">
              <a:lnSpc>
                <a:spcPct val="200000"/>
              </a:lnSpc>
              <a:buFont typeface="Arial" panose="020B0604020202020204" pitchFamily="34" charset="0"/>
              <a:buChar char="•"/>
            </a:pPr>
            <a:r>
              <a:rPr lang="en-US" altLang="en-US" sz="2400" b="1" dirty="0">
                <a:solidFill>
                  <a:srgbClr val="FF0000"/>
                </a:solidFill>
                <a:latin typeface="Arial" panose="020B0604020202020204" pitchFamily="34" charset="0"/>
              </a:rPr>
              <a:t>Ageism</a:t>
            </a:r>
            <a:r>
              <a:rPr lang="en-US" altLang="en-US" sz="2400" b="1" dirty="0">
                <a:latin typeface="Arial" panose="020B0604020202020204" pitchFamily="34" charset="0"/>
              </a:rPr>
              <a:t> </a:t>
            </a:r>
            <a:r>
              <a:rPr lang="en-US" altLang="en-US" sz="2400" dirty="0">
                <a:latin typeface="Arial" panose="020B0604020202020204" pitchFamily="34" charset="0"/>
              </a:rPr>
              <a:t>is when someone treats a person unfairly because of age. It is also known as </a:t>
            </a:r>
            <a:r>
              <a:rPr lang="en-US" altLang="en-US" sz="2400" b="1" dirty="0">
                <a:latin typeface="Arial" panose="020B0604020202020204" pitchFamily="34" charset="0"/>
              </a:rPr>
              <a:t>age discrimination</a:t>
            </a:r>
            <a:r>
              <a:rPr lang="en-US" altLang="en-US" sz="2400" dirty="0">
                <a:latin typeface="Arial" panose="020B0604020202020204" pitchFamily="34" charset="0"/>
              </a:rPr>
              <a:t>. Ageism can take many different forms, ranging from casual remarks made in daily life to </a:t>
            </a:r>
            <a:r>
              <a:rPr lang="en-US" altLang="en-US" sz="2400" b="1" dirty="0">
                <a:latin typeface="Arial" panose="020B0604020202020204" pitchFamily="34" charset="0"/>
              </a:rPr>
              <a:t>inequality</a:t>
            </a:r>
            <a:r>
              <a:rPr lang="en-US" altLang="en-US" sz="2400" dirty="0">
                <a:latin typeface="Arial" panose="020B0604020202020204" pitchFamily="34" charset="0"/>
              </a:rPr>
              <a:t> in social policies, healthcare, and employment. It can also refer to how elderly people are portrayed in the media, which can influence public opinion more broadly </a:t>
            </a:r>
            <a:r>
              <a:rPr lang="en-US" altLang="en-US" sz="2400" dirty="0">
                <a:latin typeface="Arial" panose="020B0604020202020204" pitchFamily="34" charset="0"/>
                <a:cs typeface="Arial" panose="020B0604020202020204" pitchFamily="34" charset="0"/>
              </a:rPr>
              <a:t>(Age Uk, 2024).</a:t>
            </a:r>
            <a:endParaRPr lang="en-US" altLang="en-US" sz="3600" dirty="0">
              <a:latin typeface="Arial" panose="020B0604020202020204" pitchFamily="34" charset="0"/>
            </a:endParaRPr>
          </a:p>
        </p:txBody>
      </p:sp>
      <p:sp>
        <p:nvSpPr>
          <p:cNvPr id="2" name="Rectangle 1">
            <a:extLst>
              <a:ext uri="{FF2B5EF4-FFF2-40B4-BE49-F238E27FC236}">
                <a16:creationId xmlns:a16="http://schemas.microsoft.com/office/drawing/2014/main" id="{6D293461-C11E-0F4D-39ED-5EAA0CE2C630}"/>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2052" name="Picture 4" descr="Elder Care vs. Child Care - Freedom Elder Care">
            <a:extLst>
              <a:ext uri="{FF2B5EF4-FFF2-40B4-BE49-F238E27FC236}">
                <a16:creationId xmlns:a16="http://schemas.microsoft.com/office/drawing/2014/main" id="{CDA08F51-9F41-8971-921A-4A2F7515A2A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558" b="12437"/>
          <a:stretch>
            <a:fillRect/>
          </a:stretch>
        </p:blipFill>
        <p:spPr bwMode="auto">
          <a:xfrm>
            <a:off x="10668000" y="1884926"/>
            <a:ext cx="7308273" cy="60960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2" name="TextBox 11">
            <a:extLst>
              <a:ext uri="{FF2B5EF4-FFF2-40B4-BE49-F238E27FC236}">
                <a16:creationId xmlns:a16="http://schemas.microsoft.com/office/drawing/2014/main" id="{E6D3F86A-1238-383E-59B8-ED39ACC7D3ED}"/>
              </a:ext>
            </a:extLst>
          </p:cNvPr>
          <p:cNvSpPr txBox="1"/>
          <p:nvPr/>
        </p:nvSpPr>
        <p:spPr>
          <a:xfrm>
            <a:off x="16078200" y="8032742"/>
            <a:ext cx="17526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(Graves, 2022)</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5"/>
          <p:cNvSpPr txBox="1"/>
          <p:nvPr/>
        </p:nvSpPr>
        <p:spPr>
          <a:xfrm>
            <a:off x="568036" y="1168920"/>
            <a:ext cx="8804564" cy="3636316"/>
          </a:xfrm>
          <a:prstGeom prst="rect">
            <a:avLst/>
          </a:prstGeom>
        </p:spPr>
        <p:txBody>
          <a:bodyPr wrap="square" lIns="0" tIns="0" rIns="0" bIns="0" rtlCol="0" anchor="t">
            <a:spAutoFit/>
          </a:bodyPr>
          <a:lstStyle/>
          <a:p>
            <a:pPr algn="l">
              <a:lnSpc>
                <a:spcPct val="150000"/>
              </a:lnSpc>
            </a:pPr>
            <a:r>
              <a:rPr lang="en-US" sz="2000" b="1" dirty="0">
                <a:latin typeface="Arial" panose="020B0604020202020204" pitchFamily="34" charset="0"/>
                <a:ea typeface="Arial Bold"/>
                <a:cs typeface="Arial" panose="020B0604020202020204" pitchFamily="34" charset="0"/>
                <a:sym typeface="Arial Bold"/>
              </a:rPr>
              <a:t>Significance of Growing Ageing Population</a:t>
            </a:r>
          </a:p>
          <a:p>
            <a:pPr marL="342900" indent="-342900" algn="just">
              <a:lnSpc>
                <a:spcPct val="150000"/>
              </a:lnSpc>
              <a:buFont typeface="Arial" panose="020B0604020202020204" pitchFamily="34" charset="0"/>
              <a:buChar char="•"/>
            </a:pPr>
            <a:r>
              <a:rPr lang="en-US" altLang="en-US" sz="2000" dirty="0">
                <a:latin typeface="Arial" panose="020B0604020202020204" pitchFamily="34" charset="0"/>
                <a:cs typeface="Arial" panose="020B0604020202020204" pitchFamily="34" charset="0"/>
              </a:rPr>
              <a:t>By 2030, there will be </a:t>
            </a:r>
            <a:r>
              <a:rPr lang="en-US" altLang="en-US" sz="2000" b="1" dirty="0">
                <a:latin typeface="Arial" panose="020B0604020202020204" pitchFamily="34" charset="0"/>
                <a:cs typeface="Arial" panose="020B0604020202020204" pitchFamily="34" charset="0"/>
              </a:rPr>
              <a:t>1.4 billion </a:t>
            </a:r>
            <a:r>
              <a:rPr lang="en-US" altLang="en-US" sz="2000" dirty="0">
                <a:latin typeface="Arial" panose="020B0604020202020204" pitchFamily="34" charset="0"/>
                <a:cs typeface="Arial" panose="020B0604020202020204" pitchFamily="34" charset="0"/>
              </a:rPr>
              <a:t>people over 60 globally, from </a:t>
            </a:r>
            <a:r>
              <a:rPr lang="en-US" altLang="en-US" sz="2000" b="1" dirty="0">
                <a:latin typeface="Arial" panose="020B0604020202020204" pitchFamily="34" charset="0"/>
                <a:cs typeface="Arial" panose="020B0604020202020204" pitchFamily="34" charset="0"/>
              </a:rPr>
              <a:t>1.1 billion in 2023 </a:t>
            </a:r>
            <a:r>
              <a:rPr lang="en-US" altLang="en-US" sz="2000" dirty="0">
                <a:latin typeface="Arial" panose="020B0604020202020204" pitchFamily="34" charset="0"/>
                <a:cs typeface="Arial" panose="020B0604020202020204" pitchFamily="34" charset="0"/>
              </a:rPr>
              <a:t>(World Health Organization, 2025)</a:t>
            </a:r>
            <a:r>
              <a:rPr lang="en-US" altLang="en-US" sz="2000" dirty="0">
                <a:latin typeface="Arial Bold"/>
                <a:cs typeface="Arial Bold"/>
                <a:sym typeface="Arial Bold"/>
              </a:rPr>
              <a:t>.</a:t>
            </a:r>
          </a:p>
          <a:p>
            <a:pPr marL="342900" indent="-342900" algn="just">
              <a:lnSpc>
                <a:spcPct val="150000"/>
              </a:lnSpc>
              <a:buFont typeface="Arial" panose="020B0604020202020204" pitchFamily="34" charset="0"/>
              <a:buChar char="•"/>
            </a:pPr>
            <a:r>
              <a:rPr lang="en-US" altLang="en-US" sz="2000" dirty="0">
                <a:latin typeface="Arial" panose="020B0604020202020204" pitchFamily="34" charset="0"/>
              </a:rPr>
              <a:t>In UK,  more over </a:t>
            </a:r>
            <a:r>
              <a:rPr lang="en-US" altLang="en-US" sz="2000" b="1" dirty="0">
                <a:latin typeface="Arial" panose="020B0604020202020204" pitchFamily="34" charset="0"/>
              </a:rPr>
              <a:t>10 million people</a:t>
            </a:r>
            <a:r>
              <a:rPr lang="en-US" altLang="en-US" sz="2000" dirty="0">
                <a:latin typeface="Arial" panose="020B0604020202020204" pitchFamily="34" charset="0"/>
              </a:rPr>
              <a:t>, or 18% of the population, are 65 years of age or older(Centre for Ageing Better, 2024).</a:t>
            </a:r>
          </a:p>
          <a:p>
            <a:pPr marL="342900" indent="-342900" algn="just">
              <a:lnSpc>
                <a:spcPct val="150000"/>
              </a:lnSpc>
              <a:buFont typeface="Arial" panose="020B0604020202020204" pitchFamily="34" charset="0"/>
              <a:buChar char="•"/>
            </a:pPr>
            <a:r>
              <a:rPr lang="en-US" altLang="en-US" sz="2000" dirty="0">
                <a:latin typeface="Arial" panose="020B0604020202020204" pitchFamily="34" charset="0"/>
              </a:rPr>
              <a:t>By 2072, this might increase to 22.1 million people, or 27% of the population, according to ONS population predictions (</a:t>
            </a:r>
            <a:r>
              <a:rPr lang="en-US" altLang="en-US" sz="2000" dirty="0">
                <a:latin typeface="Arial" panose="020B0604020202020204" pitchFamily="34" charset="0"/>
                <a:cs typeface="Arial" panose="020B0604020202020204" pitchFamily="34" charset="0"/>
              </a:rPr>
              <a:t>Barton, Sturge and Harker, 2024).</a:t>
            </a:r>
            <a:endParaRPr lang="en-US" altLang="en-US" sz="2000" dirty="0">
              <a:latin typeface="Arial" panose="020B0604020202020204" pitchFamily="34" charset="0"/>
            </a:endParaRPr>
          </a:p>
        </p:txBody>
      </p:sp>
      <p:sp>
        <p:nvSpPr>
          <p:cNvPr id="6" name="TextBox 6"/>
          <p:cNvSpPr txBox="1"/>
          <p:nvPr/>
        </p:nvSpPr>
        <p:spPr>
          <a:xfrm>
            <a:off x="582821" y="157370"/>
            <a:ext cx="2833986" cy="807913"/>
          </a:xfrm>
          <a:prstGeom prst="rect">
            <a:avLst/>
          </a:prstGeom>
        </p:spPr>
        <p:txBody>
          <a:bodyPr wrap="square" lIns="0" tIns="0" rIns="0" bIns="0" rtlCol="0" anchor="t">
            <a:spAutoFit/>
          </a:bodyPr>
          <a:lstStyle/>
          <a:p>
            <a:pPr algn="ctr">
              <a:lnSpc>
                <a:spcPts val="6302"/>
              </a:lnSpc>
            </a:pPr>
            <a:r>
              <a:rPr lang="en-US" sz="6000" b="1" dirty="0">
                <a:solidFill>
                  <a:srgbClr val="000000"/>
                </a:solidFill>
                <a:latin typeface="Arial Bold"/>
                <a:ea typeface="Arial Bold"/>
                <a:cs typeface="Arial Bold"/>
                <a:sym typeface="Arial Bold"/>
              </a:rPr>
              <a:t>SCOPE</a:t>
            </a:r>
          </a:p>
        </p:txBody>
      </p:sp>
      <p:pic>
        <p:nvPicPr>
          <p:cNvPr id="3076" name="Picture 4" descr="No photo description available.">
            <a:extLst>
              <a:ext uri="{FF2B5EF4-FFF2-40B4-BE49-F238E27FC236}">
                <a16:creationId xmlns:a16="http://schemas.microsoft.com/office/drawing/2014/main" id="{27206486-8E4B-9783-7CD5-AF6AEF8A63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9400" y="356040"/>
            <a:ext cx="6711421" cy="4158799"/>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5F621936-79AE-94CB-4B66-FE17D5854019}"/>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34" name="Picture 10" descr="State of Health and Care of Older People in England 2024">
            <a:extLst>
              <a:ext uri="{FF2B5EF4-FFF2-40B4-BE49-F238E27FC236}">
                <a16:creationId xmlns:a16="http://schemas.microsoft.com/office/drawing/2014/main" id="{D1A02F1F-B0DA-3C8A-DAA9-E21C294ECE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49100" y="5265872"/>
            <a:ext cx="5892020" cy="4702051"/>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F03C9219-7363-D41E-D48E-1955F6501E24}"/>
              </a:ext>
            </a:extLst>
          </p:cNvPr>
          <p:cNvSpPr txBox="1"/>
          <p:nvPr/>
        </p:nvSpPr>
        <p:spPr>
          <a:xfrm>
            <a:off x="16223673" y="9876619"/>
            <a:ext cx="20574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(Age UK, 2024)</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
        <p:nvSpPr>
          <p:cNvPr id="24" name="TextBox 23">
            <a:extLst>
              <a:ext uri="{FF2B5EF4-FFF2-40B4-BE49-F238E27FC236}">
                <a16:creationId xmlns:a16="http://schemas.microsoft.com/office/drawing/2014/main" id="{425F971C-2073-0A4A-D2D0-216D54B5EB4A}"/>
              </a:ext>
            </a:extLst>
          </p:cNvPr>
          <p:cNvSpPr txBox="1"/>
          <p:nvPr/>
        </p:nvSpPr>
        <p:spPr>
          <a:xfrm>
            <a:off x="13182600" y="4652482"/>
            <a:ext cx="2514600" cy="369332"/>
          </a:xfrm>
          <a:prstGeom prst="rect">
            <a:avLst/>
          </a:prstGeom>
          <a:noFill/>
        </p:spPr>
        <p:txBody>
          <a:bodyPr wrap="square">
            <a:spAutoFit/>
          </a:bodyPr>
          <a:lstStyle/>
          <a:p>
            <a:r>
              <a:rPr lang="en-US" altLang="en-US" dirty="0">
                <a:latin typeface="Arial" panose="020B0604020202020204" pitchFamily="34" charset="0"/>
                <a:cs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United Nations, 2021)</a:t>
            </a:r>
            <a:endParaRPr lang="en-GB" dirty="0"/>
          </a:p>
        </p:txBody>
      </p:sp>
      <p:sp>
        <p:nvSpPr>
          <p:cNvPr id="25" name="Rectangle 13">
            <a:extLst>
              <a:ext uri="{FF2B5EF4-FFF2-40B4-BE49-F238E27FC236}">
                <a16:creationId xmlns:a16="http://schemas.microsoft.com/office/drawing/2014/main" id="{4D844C1D-F1CD-410D-3953-A817BC1D85E7}"/>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3078" name="TextBox 7">
            <a:extLst>
              <a:ext uri="{FF2B5EF4-FFF2-40B4-BE49-F238E27FC236}">
                <a16:creationId xmlns:a16="http://schemas.microsoft.com/office/drawing/2014/main" id="{31F705A6-36ED-5FE3-D2AB-CB536F094ECD}"/>
              </a:ext>
            </a:extLst>
          </p:cNvPr>
          <p:cNvGraphicFramePr/>
          <p:nvPr/>
        </p:nvGraphicFramePr>
        <p:xfrm>
          <a:off x="735022" y="4929290"/>
          <a:ext cx="9399578" cy="46519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9">
            <a:extLst>
              <a:ext uri="{FF2B5EF4-FFF2-40B4-BE49-F238E27FC236}">
                <a16:creationId xmlns:a16="http://schemas.microsoft.com/office/drawing/2014/main" id="{1B752B3A-9C89-E273-0FB2-7D87E8BC8FDF}"/>
              </a:ext>
            </a:extLst>
          </p:cNvPr>
          <p:cNvSpPr txBox="1"/>
          <p:nvPr/>
        </p:nvSpPr>
        <p:spPr>
          <a:xfrm>
            <a:off x="3058060" y="7886700"/>
            <a:ext cx="13030200" cy="2030108"/>
          </a:xfrm>
          <a:prstGeom prst="rect">
            <a:avLst/>
          </a:prstGeom>
        </p:spPr>
        <p:style>
          <a:lnRef idx="2">
            <a:schemeClr val="accent1"/>
          </a:lnRef>
          <a:fillRef idx="1">
            <a:schemeClr val="lt1"/>
          </a:fillRef>
          <a:effectRef idx="0">
            <a:schemeClr val="accent1"/>
          </a:effectRef>
          <a:fontRef idx="minor">
            <a:schemeClr val="dk1"/>
          </a:fontRef>
        </p:style>
        <p:txBody>
          <a:bodyPr wrap="square" lIns="0" tIns="0" rIns="0" bIns="0" rtlCol="0" anchor="t">
            <a:spAutoFit/>
          </a:bodyPr>
          <a:lstStyle/>
          <a:p>
            <a:pPr algn="ctr">
              <a:lnSpc>
                <a:spcPts val="4088"/>
              </a:lnSpc>
            </a:pPr>
            <a:r>
              <a:rPr lang="en-US" sz="2000" b="1" dirty="0">
                <a:latin typeface="Arial" panose="020B0604020202020204" pitchFamily="34" charset="0"/>
                <a:ea typeface="Arial Bold"/>
                <a:cs typeface="Arial" panose="020B0604020202020204" pitchFamily="34" charset="0"/>
                <a:sym typeface="Arial Bold"/>
              </a:rPr>
              <a:t>Effectiveness and Challenges</a:t>
            </a:r>
          </a:p>
          <a:p>
            <a:pPr algn="ctr">
              <a:lnSpc>
                <a:spcPts val="4088"/>
              </a:lnSpc>
            </a:pPr>
            <a:r>
              <a:rPr lang="en-US" altLang="en-US" sz="2000" b="1" dirty="0">
                <a:latin typeface="Arial" panose="020B0604020202020204" pitchFamily="34" charset="0"/>
              </a:rPr>
              <a:t>Strengths:</a:t>
            </a:r>
            <a:r>
              <a:rPr lang="en-US" altLang="en-US" sz="2000" dirty="0">
                <a:latin typeface="Arial" panose="020B0604020202020204" pitchFamily="34" charset="0"/>
              </a:rPr>
              <a:t> Expanding privatisation, Care Quality Commission supervision, and NHS free access. </a:t>
            </a:r>
          </a:p>
          <a:p>
            <a:pPr>
              <a:lnSpc>
                <a:spcPts val="4088"/>
              </a:lnSpc>
            </a:pPr>
            <a:r>
              <a:rPr lang="en-US" altLang="en-US" sz="2000" b="1" dirty="0">
                <a:latin typeface="Arial" panose="020B0604020202020204" pitchFamily="34" charset="0"/>
              </a:rPr>
              <a:t>                Challenges:</a:t>
            </a:r>
            <a:r>
              <a:rPr lang="en-US" altLang="en-US" sz="2000" dirty="0">
                <a:latin typeface="Arial" panose="020B0604020202020204" pitchFamily="34" charset="0"/>
              </a:rPr>
              <a:t> Long waiting lists, social inequities, lack of staff, and inadequate funding.</a:t>
            </a:r>
          </a:p>
          <a:p>
            <a:pPr algn="ctr">
              <a:lnSpc>
                <a:spcPts val="4088"/>
              </a:lnSpc>
            </a:pPr>
            <a:r>
              <a:rPr lang="en-US" altLang="en-US" sz="2000" b="1" dirty="0">
                <a:latin typeface="Arial" panose="020B0604020202020204" pitchFamily="34" charset="0"/>
              </a:rPr>
              <a:t>Solution:</a:t>
            </a:r>
            <a:r>
              <a:rPr lang="en-US" altLang="en-US" sz="2000" dirty="0">
                <a:latin typeface="Arial" panose="020B0604020202020204" pitchFamily="34" charset="0"/>
              </a:rPr>
              <a:t> Tech-driven, customised, and diverse solutions (Bardaro, Antonini, and Motta, 2021).</a:t>
            </a:r>
          </a:p>
        </p:txBody>
      </p:sp>
      <p:sp>
        <p:nvSpPr>
          <p:cNvPr id="3" name="TextBox 6">
            <a:extLst>
              <a:ext uri="{FF2B5EF4-FFF2-40B4-BE49-F238E27FC236}">
                <a16:creationId xmlns:a16="http://schemas.microsoft.com/office/drawing/2014/main" id="{977F24AB-6B74-17A0-7876-84773094851D}"/>
              </a:ext>
            </a:extLst>
          </p:cNvPr>
          <p:cNvSpPr txBox="1"/>
          <p:nvPr/>
        </p:nvSpPr>
        <p:spPr>
          <a:xfrm>
            <a:off x="4191000" y="190500"/>
            <a:ext cx="10764320" cy="737318"/>
          </a:xfrm>
          <a:prstGeom prst="rect">
            <a:avLst/>
          </a:prstGeom>
        </p:spPr>
        <p:txBody>
          <a:bodyPr wrap="square" lIns="0" tIns="0" rIns="0" bIns="0" rtlCol="0" anchor="t">
            <a:spAutoFit/>
          </a:bodyPr>
          <a:lstStyle/>
          <a:p>
            <a:pPr algn="ctr">
              <a:lnSpc>
                <a:spcPts val="6302"/>
              </a:lnSpc>
            </a:pPr>
            <a:r>
              <a:rPr lang="en-US" sz="4501" b="1" dirty="0">
                <a:solidFill>
                  <a:srgbClr val="000000"/>
                </a:solidFill>
                <a:latin typeface="Arial Bold"/>
                <a:ea typeface="Arial Bold"/>
                <a:cs typeface="Arial Bold"/>
                <a:sym typeface="Arial Bold"/>
              </a:rPr>
              <a:t>Care and Support For Old People in UK</a:t>
            </a:r>
          </a:p>
        </p:txBody>
      </p:sp>
      <p:pic>
        <p:nvPicPr>
          <p:cNvPr id="2050" name="Picture 2" descr="Public 'embarrassed' as thousands of disabled adults stuck in old people's  homes">
            <a:extLst>
              <a:ext uri="{FF2B5EF4-FFF2-40B4-BE49-F238E27FC236}">
                <a16:creationId xmlns:a16="http://schemas.microsoft.com/office/drawing/2014/main" id="{5B99A4F2-5A96-A457-8905-D3163108BB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1199248"/>
            <a:ext cx="6324600" cy="610651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3107F5D8-4C3A-0E49-F40E-77670E56F0AE}"/>
              </a:ext>
            </a:extLst>
          </p:cNvPr>
          <p:cNvSpPr txBox="1"/>
          <p:nvPr/>
        </p:nvSpPr>
        <p:spPr>
          <a:xfrm>
            <a:off x="609600" y="1482662"/>
            <a:ext cx="1905000" cy="38242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(PSE, 2021)</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
        <p:nvSpPr>
          <p:cNvPr id="9" name="TextBox 8">
            <a:extLst>
              <a:ext uri="{FF2B5EF4-FFF2-40B4-BE49-F238E27FC236}">
                <a16:creationId xmlns:a16="http://schemas.microsoft.com/office/drawing/2014/main" id="{25A847FF-F62B-3104-BE8B-8444DE446223}"/>
              </a:ext>
            </a:extLst>
          </p:cNvPr>
          <p:cNvSpPr txBox="1"/>
          <p:nvPr/>
        </p:nvSpPr>
        <p:spPr>
          <a:xfrm>
            <a:off x="7391400" y="1232493"/>
            <a:ext cx="10515600" cy="6498639"/>
          </a:xfrm>
          <a:prstGeom prst="rect">
            <a:avLst/>
          </a:prstGeom>
          <a:noFill/>
        </p:spPr>
        <p:txBody>
          <a:bodyPr wrap="square">
            <a:spAutoFit/>
          </a:bodyPr>
          <a:lstStyle/>
          <a:p>
            <a:pPr algn="just" eaLnBrk="0" fontAlgn="base" hangingPunct="0">
              <a:lnSpc>
                <a:spcPct val="150000"/>
              </a:lnSpc>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Supporting older adults to maintain their health and independence for as long as possible is crucial, as is ensuring that they receive the best care possible when they need it. </a:t>
            </a:r>
          </a:p>
          <a:p>
            <a:pPr algn="just" eaLnBrk="0" fontAlgn="base" hangingPunct="0">
              <a:lnSpc>
                <a:spcPct val="150000"/>
              </a:lnSpc>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UK offers following health and care services:</a:t>
            </a:r>
          </a:p>
          <a:p>
            <a:pPr marL="342900" indent="-342900" algn="just" eaLnBrk="0" fontAlgn="base" hangingPunct="0">
              <a:lnSpc>
                <a:spcPct val="150000"/>
              </a:lnSpc>
              <a:spcBef>
                <a:spcPct val="0"/>
              </a:spcBef>
              <a:spcAft>
                <a:spcPct val="0"/>
              </a:spcAft>
              <a:buFont typeface="Arial" panose="020B0604020202020204" pitchFamily="34" charset="0"/>
              <a:buChar char="•"/>
            </a:pPr>
            <a:r>
              <a:rPr kumimoji="0" lang="en-US" altLang="en-US" sz="2000" b="1" i="0" u="none" strike="noStrike" cap="none" normalizeH="0" baseline="0" dirty="0">
                <a:ln>
                  <a:noFill/>
                </a:ln>
                <a:solidFill>
                  <a:schemeClr val="tx1"/>
                </a:solidFill>
                <a:effectLst/>
                <a:latin typeface="Arial" panose="020B0604020202020204" pitchFamily="34" charset="0"/>
              </a:rPr>
              <a:t>Robust healthcare systems </a:t>
            </a:r>
            <a:r>
              <a:rPr kumimoji="0" lang="en-US" altLang="en-US" sz="2000" b="0" i="0" u="none" strike="noStrike" cap="none" normalizeH="0" baseline="0" dirty="0">
                <a:ln>
                  <a:noFill/>
                </a:ln>
                <a:solidFill>
                  <a:schemeClr val="tx1"/>
                </a:solidFill>
                <a:effectLst/>
                <a:latin typeface="Arial" panose="020B0604020202020204" pitchFamily="34" charset="0"/>
              </a:rPr>
              <a:t>that provide access to both preventative care and cutting-edge medical treatments. </a:t>
            </a:r>
          </a:p>
          <a:p>
            <a:pPr marL="342900" indent="-342900" algn="just" eaLnBrk="0" fontAlgn="base" hangingPunct="0">
              <a:lnSpc>
                <a:spcPct val="150000"/>
              </a:lnSpc>
              <a:spcBef>
                <a:spcPct val="0"/>
              </a:spcBef>
              <a:spcAft>
                <a:spcPct val="0"/>
              </a:spcAft>
              <a:buFont typeface="Arial" panose="020B0604020202020204" pitchFamily="34" charset="0"/>
              <a:buChar char="•"/>
            </a:pPr>
            <a:r>
              <a:rPr lang="en-US" altLang="en-US" sz="2000" b="1" dirty="0">
                <a:latin typeface="Arial" panose="020B0604020202020204" pitchFamily="34" charset="0"/>
              </a:rPr>
              <a:t>A</a:t>
            </a:r>
            <a:r>
              <a:rPr kumimoji="0" lang="en-US" altLang="en-US" sz="2000" b="1" i="0" u="none" strike="noStrike" cap="none" normalizeH="0" baseline="0" dirty="0">
                <a:ln>
                  <a:noFill/>
                </a:ln>
                <a:solidFill>
                  <a:schemeClr val="tx1"/>
                </a:solidFill>
                <a:effectLst/>
                <a:latin typeface="Arial" panose="020B0604020202020204" pitchFamily="34" charset="0"/>
              </a:rPr>
              <a:t>ssistance with independent </a:t>
            </a:r>
            <a:r>
              <a:rPr lang="en-US" altLang="en-US" sz="2000" dirty="0">
                <a:latin typeface="Arial" panose="020B0604020202020204" pitchFamily="34" charset="0"/>
              </a:rPr>
              <a:t>with </a:t>
            </a:r>
            <a:r>
              <a:rPr kumimoji="0" lang="en-US" altLang="en-US" sz="2000" b="0" i="0" u="none" strike="noStrike" cap="none" normalizeH="0" baseline="0" dirty="0">
                <a:ln>
                  <a:noFill/>
                </a:ln>
                <a:solidFill>
                  <a:schemeClr val="tx1"/>
                </a:solidFill>
                <a:effectLst/>
                <a:latin typeface="Arial" panose="020B0604020202020204" pitchFamily="34" charset="0"/>
              </a:rPr>
              <a:t>accessible housing, mobility aids, and home care services.</a:t>
            </a:r>
          </a:p>
          <a:p>
            <a:pPr marL="342900" indent="-342900" algn="just" eaLnBrk="0" fontAlgn="base" hangingPunct="0">
              <a:lnSpc>
                <a:spcPct val="150000"/>
              </a:lnSpc>
              <a:spcBef>
                <a:spcPct val="0"/>
              </a:spcBef>
              <a:spcAft>
                <a:spcPct val="0"/>
              </a:spcAft>
              <a:buFont typeface="Arial" panose="020B0604020202020204" pitchFamily="34" charset="0"/>
              <a:buChar char="•"/>
            </a:pPr>
            <a:r>
              <a:rPr kumimoji="0" lang="en-US" altLang="en-US" sz="2000" b="1" i="0" u="none" strike="noStrike" cap="none" normalizeH="0" baseline="0" dirty="0">
                <a:ln>
                  <a:noFill/>
                </a:ln>
                <a:solidFill>
                  <a:schemeClr val="tx1"/>
                </a:solidFill>
                <a:effectLst/>
                <a:latin typeface="Arial" panose="020B0604020202020204" pitchFamily="34" charset="0"/>
              </a:rPr>
              <a:t>Protection of senior citizens' rights </a:t>
            </a:r>
            <a:r>
              <a:rPr kumimoji="0" lang="en-US" altLang="en-US" sz="2000" b="0" i="0" u="none" strike="noStrike" cap="none" normalizeH="0" baseline="0" dirty="0">
                <a:ln>
                  <a:noFill/>
                </a:ln>
                <a:solidFill>
                  <a:schemeClr val="tx1"/>
                </a:solidFill>
                <a:effectLst/>
                <a:latin typeface="Arial" panose="020B0604020202020204" pitchFamily="34" charset="0"/>
              </a:rPr>
              <a:t>through legislation prohibiting age discrimination and granting them access to benefits and pensions.</a:t>
            </a:r>
          </a:p>
          <a:p>
            <a:pPr marL="342900" indent="-342900" algn="just" eaLnBrk="0" fontAlgn="base" hangingPunct="0">
              <a:lnSpc>
                <a:spcPct val="150000"/>
              </a:lnSpc>
              <a:spcBef>
                <a:spcPct val="0"/>
              </a:spcBef>
              <a:spcAft>
                <a:spcPct val="0"/>
              </a:spcAft>
              <a:buFont typeface="Arial" panose="020B0604020202020204" pitchFamily="34" charset="0"/>
              <a:buChar char="•"/>
            </a:pPr>
            <a:r>
              <a:rPr lang="en-US" altLang="en-US" sz="2000" b="1" dirty="0">
                <a:latin typeface="Arial" panose="020B0604020202020204" pitchFamily="34" charset="0"/>
              </a:rPr>
              <a:t>E</a:t>
            </a:r>
            <a:r>
              <a:rPr kumimoji="0" lang="en-US" altLang="en-US" sz="2000" b="1" i="0" u="none" strike="noStrike" cap="none" normalizeH="0" baseline="0" dirty="0">
                <a:ln>
                  <a:noFill/>
                </a:ln>
                <a:solidFill>
                  <a:schemeClr val="tx1"/>
                </a:solidFill>
                <a:effectLst/>
                <a:latin typeface="Arial" panose="020B0604020202020204" pitchFamily="34" charset="0"/>
              </a:rPr>
              <a:t>ncouragement of involvement and lifelong learning </a:t>
            </a:r>
            <a:r>
              <a:rPr kumimoji="0" lang="en-US" altLang="en-US" sz="2000" b="0" i="0" u="none" strike="noStrike" cap="none" normalizeH="0" baseline="0" dirty="0">
                <a:ln>
                  <a:noFill/>
                </a:ln>
                <a:solidFill>
                  <a:schemeClr val="tx1"/>
                </a:solidFill>
                <a:effectLst/>
                <a:latin typeface="Arial" panose="020B0604020202020204" pitchFamily="34" charset="0"/>
              </a:rPr>
              <a:t>through senior organisations, volunteer work, and community activities. </a:t>
            </a:r>
          </a:p>
          <a:p>
            <a:pPr marL="342900" indent="-342900" algn="just" eaLnBrk="0" fontAlgn="base" hangingPunct="0">
              <a:lnSpc>
                <a:spcPct val="150000"/>
              </a:lnSpc>
              <a:spcBef>
                <a:spcPct val="0"/>
              </a:spcBef>
              <a:spcAft>
                <a:spcPct val="0"/>
              </a:spcAft>
              <a:buFont typeface="Arial" panose="020B0604020202020204" pitchFamily="34" charset="0"/>
              <a:buChar char="•"/>
            </a:pPr>
            <a:r>
              <a:rPr kumimoji="0" lang="en-US" altLang="en-US" sz="2000" b="1" i="0" u="none" strike="noStrike" cap="none" normalizeH="0" baseline="0" dirty="0">
                <a:ln>
                  <a:noFill/>
                </a:ln>
                <a:solidFill>
                  <a:schemeClr val="tx1"/>
                </a:solidFill>
                <a:effectLst/>
                <a:latin typeface="Arial" panose="020B0604020202020204" pitchFamily="34" charset="0"/>
              </a:rPr>
              <a:t>Technology driven solutions</a:t>
            </a:r>
            <a:r>
              <a:rPr kumimoji="0" lang="en-US" altLang="en-US" sz="2000" b="0" i="0" u="none" strike="noStrike" cap="none" normalizeH="0" baseline="0" dirty="0">
                <a:ln>
                  <a:noFill/>
                </a:ln>
                <a:solidFill>
                  <a:schemeClr val="tx1"/>
                </a:solidFill>
                <a:effectLst/>
                <a:latin typeface="Arial" panose="020B0604020202020204" pitchFamily="34" charset="0"/>
              </a:rPr>
              <a:t>, such as smart devices, telemedicine, and tools that promote connected</a:t>
            </a:r>
            <a:r>
              <a:rPr lang="en-US" altLang="en-US" sz="2000" dirty="0">
                <a:latin typeface="Arial" panose="020B0604020202020204" pitchFamily="34" charset="0"/>
              </a:rPr>
              <a:t> and </a:t>
            </a:r>
            <a:r>
              <a:rPr kumimoji="0" lang="en-US" altLang="en-US" sz="2000" b="0" i="0" u="none" strike="noStrike" cap="none" normalizeH="0" baseline="0" dirty="0">
                <a:ln>
                  <a:noFill/>
                </a:ln>
                <a:solidFill>
                  <a:schemeClr val="tx1"/>
                </a:solidFill>
                <a:effectLst/>
                <a:latin typeface="Arial" panose="020B0604020202020204" pitchFamily="34" charset="0"/>
              </a:rPr>
              <a:t>safe living</a:t>
            </a:r>
            <a:r>
              <a:rPr lang="en-US" altLang="en-US" sz="2000" dirty="0">
                <a:latin typeface="Arial" panose="020B0604020202020204" pitchFamily="34" charset="0"/>
              </a:rPr>
              <a:t> </a:t>
            </a:r>
            <a:r>
              <a:rPr kumimoji="0" lang="en-US" altLang="en-US" sz="2000" b="0" i="0" u="none" strike="noStrike" cap="none" normalizeH="0" baseline="0" dirty="0">
                <a:ln>
                  <a:noFill/>
                </a:ln>
                <a:solidFill>
                  <a:schemeClr val="tx1"/>
                </a:solidFill>
                <a:effectLst/>
                <a:latin typeface="Arial" panose="020B0604020202020204" pitchFamily="34" charset="0"/>
              </a:rPr>
              <a:t>to improve ageing</a:t>
            </a:r>
            <a:r>
              <a:rPr lang="en-US" altLang="en-US" sz="2000" dirty="0">
                <a:latin typeface="Arial" panose="020B0604020202020204" pitchFamily="34" charset="0"/>
                <a:cs typeface="Arial" panose="020B0604020202020204" pitchFamily="34" charset="0"/>
              </a:rPr>
              <a:t>(NHS England, 2025; Stevenson and Mutebi, 2024).</a:t>
            </a:r>
            <a:endParaRPr lang="en-US" altLang="en-US" sz="2000" dirty="0">
              <a:latin typeface="Arial" panose="020B0604020202020204" pitchFamily="34" charset="0"/>
            </a:endParaRPr>
          </a:p>
        </p:txBody>
      </p:sp>
      <p:sp>
        <p:nvSpPr>
          <p:cNvPr id="10" name="Rectangle 5">
            <a:extLst>
              <a:ext uri="{FF2B5EF4-FFF2-40B4-BE49-F238E27FC236}">
                <a16:creationId xmlns:a16="http://schemas.microsoft.com/office/drawing/2014/main" id="{67069C0F-BF2B-2585-61DD-97F783AB4C6F}"/>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 name="Rectangle 6">
            <a:extLst>
              <a:ext uri="{FF2B5EF4-FFF2-40B4-BE49-F238E27FC236}">
                <a16:creationId xmlns:a16="http://schemas.microsoft.com/office/drawing/2014/main" id="{5E67298A-6BD4-D413-1978-0A6E2038432E}"/>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342162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6">
            <a:extLst>
              <a:ext uri="{FF2B5EF4-FFF2-40B4-BE49-F238E27FC236}">
                <a16:creationId xmlns:a16="http://schemas.microsoft.com/office/drawing/2014/main" id="{CA95C0A0-024C-5E07-657D-55C8A846EA9B}"/>
              </a:ext>
            </a:extLst>
          </p:cNvPr>
          <p:cNvSpPr txBox="1"/>
          <p:nvPr/>
        </p:nvSpPr>
        <p:spPr>
          <a:xfrm>
            <a:off x="3124200" y="266700"/>
            <a:ext cx="11615356" cy="682174"/>
          </a:xfrm>
          <a:prstGeom prst="rect">
            <a:avLst/>
          </a:prstGeom>
        </p:spPr>
        <p:txBody>
          <a:bodyPr wrap="square" lIns="0" tIns="0" rIns="0" bIns="0" rtlCol="0" anchor="t">
            <a:spAutoFit/>
          </a:bodyPr>
          <a:lstStyle/>
          <a:p>
            <a:pPr algn="ctr">
              <a:lnSpc>
                <a:spcPts val="6016"/>
              </a:lnSpc>
            </a:pPr>
            <a:r>
              <a:rPr lang="en-US" sz="3600" b="1" dirty="0">
                <a:solidFill>
                  <a:srgbClr val="000000"/>
                </a:solidFill>
                <a:latin typeface="Arial Bold"/>
                <a:ea typeface="Arial Bold"/>
                <a:cs typeface="Arial Bold"/>
                <a:sym typeface="Arial Bold"/>
              </a:rPr>
              <a:t>EFFECTIVENESS OF CARE AND EMPOWERMENT </a:t>
            </a:r>
          </a:p>
        </p:txBody>
      </p:sp>
      <p:sp>
        <p:nvSpPr>
          <p:cNvPr id="7" name="TextBox 6">
            <a:extLst>
              <a:ext uri="{FF2B5EF4-FFF2-40B4-BE49-F238E27FC236}">
                <a16:creationId xmlns:a16="http://schemas.microsoft.com/office/drawing/2014/main" id="{F12D2D0B-9FF8-C757-B3CD-305F405B95F9}"/>
              </a:ext>
            </a:extLst>
          </p:cNvPr>
          <p:cNvSpPr txBox="1"/>
          <p:nvPr/>
        </p:nvSpPr>
        <p:spPr>
          <a:xfrm>
            <a:off x="762000" y="1098947"/>
            <a:ext cx="9372600" cy="8614602"/>
          </a:xfrm>
          <a:prstGeom prst="rect">
            <a:avLst/>
          </a:prstGeom>
          <a:noFill/>
        </p:spPr>
        <p:txBody>
          <a:bodyPr wrap="square">
            <a:spAutoFit/>
          </a:bodyPr>
          <a:lstStyle/>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The process through which people gain greater control over the decisions and actions that affect their health is </a:t>
            </a:r>
            <a:r>
              <a:rPr kumimoji="0" lang="en-US" altLang="en-US" sz="2000" b="1" i="0" u="none" strike="noStrike" cap="none" normalizeH="0" baseline="0" dirty="0">
                <a:ln>
                  <a:noFill/>
                </a:ln>
                <a:solidFill>
                  <a:schemeClr val="tx1"/>
                </a:solidFill>
                <a:effectLst/>
                <a:latin typeface="Arial" panose="020B0604020202020204" pitchFamily="34" charset="0"/>
              </a:rPr>
              <a:t>empowerment</a:t>
            </a:r>
            <a:r>
              <a:rPr kumimoji="0" lang="en-US" altLang="en-US" sz="2000" b="0" i="0" u="none" strike="noStrike" cap="none" normalizeH="0" baseline="0" dirty="0">
                <a:ln>
                  <a:noFill/>
                </a:ln>
                <a:solidFill>
                  <a:schemeClr val="tx1"/>
                </a:solidFill>
                <a:effectLst/>
                <a:latin typeface="Arial" panose="020B0604020202020204" pitchFamily="34" charset="0"/>
              </a:rPr>
              <a:t> (WHO).</a:t>
            </a:r>
          </a:p>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According to Hodgins, Brown, and Carver (2007), </a:t>
            </a:r>
            <a:r>
              <a:rPr kumimoji="0" lang="en-US" altLang="en-US" sz="2000" b="1" i="0" u="none" strike="noStrike" cap="none" normalizeH="0" baseline="0" dirty="0">
                <a:ln>
                  <a:noFill/>
                </a:ln>
                <a:solidFill>
                  <a:schemeClr val="tx1"/>
                </a:solidFill>
                <a:effectLst/>
                <a:latin typeface="Arial" panose="020B0604020202020204" pitchFamily="34" charset="0"/>
              </a:rPr>
              <a:t>control</a:t>
            </a:r>
            <a:r>
              <a:rPr kumimoji="0" lang="en-US" altLang="en-US" sz="2000" b="0" i="0" u="none" strike="noStrike" cap="none" normalizeH="0" baseline="0" dirty="0">
                <a:ln>
                  <a:noFill/>
                </a:ln>
                <a:solidFill>
                  <a:schemeClr val="tx1"/>
                </a:solidFill>
                <a:effectLst/>
                <a:latin typeface="Arial" panose="020B0604020202020204" pitchFamily="34" charset="0"/>
              </a:rPr>
              <a:t> is the ability to actively participate in one's immediate environment.</a:t>
            </a:r>
            <a:endParaRPr lang="en-US" altLang="en-US" sz="2000" dirty="0">
              <a:latin typeface="Arial" panose="020B0604020202020204" pitchFamily="34" charset="0"/>
            </a:endParaRPr>
          </a:p>
          <a:p>
            <a:pPr marR="0" lvl="0" algn="just" defTabSz="914400" rtl="0" eaLnBrk="0" fontAlgn="base" latinLnBrk="0" hangingPunct="0">
              <a:lnSpc>
                <a:spcPct val="200000"/>
              </a:lnSpc>
              <a:spcBef>
                <a:spcPct val="0"/>
              </a:spcBef>
              <a:spcAft>
                <a:spcPct val="0"/>
              </a:spcAft>
              <a:buClrTx/>
              <a:buSzTx/>
              <a:tabLst/>
            </a:pPr>
            <a:r>
              <a:rPr kumimoji="0" lang="en-US" altLang="en-US" sz="2000" b="1" i="0" u="none" strike="noStrike" cap="none" normalizeH="0" baseline="0" dirty="0">
                <a:ln>
                  <a:noFill/>
                </a:ln>
                <a:solidFill>
                  <a:schemeClr val="tx1"/>
                </a:solidFill>
                <a:effectLst/>
                <a:latin typeface="Arial" panose="020B0604020202020204" pitchFamily="34" charset="0"/>
              </a:rPr>
              <a:t>The Concept of Autonomy for older adults in Social and Health Care Is Important:</a:t>
            </a:r>
          </a:p>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Regardless of the physical circumstances, it offers old people </a:t>
            </a:r>
            <a:r>
              <a:rPr kumimoji="0" lang="en-US" altLang="en-US" sz="2000" b="1" i="0" u="none" strike="noStrike" cap="none" normalizeH="0" baseline="0" dirty="0">
                <a:ln>
                  <a:noFill/>
                </a:ln>
                <a:solidFill>
                  <a:schemeClr val="tx1"/>
                </a:solidFill>
                <a:effectLst/>
                <a:latin typeface="Arial" panose="020B0604020202020204" pitchFamily="34" charset="0"/>
              </a:rPr>
              <a:t>dignity. </a:t>
            </a:r>
          </a:p>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lang="en-US" altLang="en-US" sz="2000" dirty="0">
                <a:latin typeface="Arial" panose="020B0604020202020204" pitchFamily="34" charset="0"/>
              </a:rPr>
              <a:t>T</a:t>
            </a:r>
            <a:r>
              <a:rPr kumimoji="0" lang="en-US" altLang="en-US" sz="2000" b="0" i="0" u="none" strike="noStrike" cap="none" normalizeH="0" baseline="0" dirty="0">
                <a:ln>
                  <a:noFill/>
                </a:ln>
                <a:solidFill>
                  <a:schemeClr val="tx1"/>
                </a:solidFill>
                <a:effectLst/>
                <a:latin typeface="Arial" panose="020B0604020202020204" pitchFamily="34" charset="0"/>
              </a:rPr>
              <a:t>o administer care that help </a:t>
            </a:r>
            <a:r>
              <a:rPr kumimoji="0" lang="en-US" altLang="en-US" sz="2000" b="1" i="0" u="none" strike="noStrike" cap="none" normalizeH="0" baseline="0" dirty="0">
                <a:ln>
                  <a:noFill/>
                </a:ln>
                <a:solidFill>
                  <a:schemeClr val="tx1"/>
                </a:solidFill>
                <a:effectLst/>
                <a:latin typeface="Arial" panose="020B0604020202020204" pitchFamily="34" charset="0"/>
              </a:rPr>
              <a:t>older people </a:t>
            </a:r>
            <a:r>
              <a:rPr kumimoji="0" lang="en-US" altLang="en-US" sz="2000" b="0" i="0" u="none" strike="noStrike" cap="none" normalizeH="0" baseline="0" dirty="0">
                <a:ln>
                  <a:noFill/>
                </a:ln>
                <a:solidFill>
                  <a:schemeClr val="tx1"/>
                </a:solidFill>
                <a:effectLst/>
                <a:latin typeface="Arial" panose="020B0604020202020204" pitchFamily="34" charset="0"/>
              </a:rPr>
              <a:t>maintain or improve their quality of life, a care provider must be aware of their </a:t>
            </a:r>
            <a:r>
              <a:rPr kumimoji="0" lang="en-US" altLang="en-US" sz="2000" b="1" i="0" u="none" strike="noStrike" cap="none" normalizeH="0" baseline="0" dirty="0">
                <a:ln>
                  <a:noFill/>
                </a:ln>
                <a:solidFill>
                  <a:schemeClr val="tx1"/>
                </a:solidFill>
                <a:effectLst/>
                <a:latin typeface="Arial" panose="020B0604020202020204" pitchFamily="34" charset="0"/>
              </a:rPr>
              <a:t>autonomy</a:t>
            </a:r>
            <a:r>
              <a:rPr kumimoji="0" lang="en-US" altLang="en-US" sz="2000" b="0" i="0" u="none" strike="noStrike" cap="none" normalizeH="0" baseline="0" dirty="0">
                <a:ln>
                  <a:noFill/>
                </a:ln>
                <a:solidFill>
                  <a:schemeClr val="tx1"/>
                </a:solidFill>
                <a:effectLst/>
                <a:latin typeface="Arial" panose="020B0604020202020204" pitchFamily="34" charset="0"/>
              </a:rPr>
              <a:t> (Welford et al., 2012).</a:t>
            </a:r>
          </a:p>
          <a:p>
            <a:pPr marL="342900" indent="-342900" algn="just"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Supporting people to take charge of their lives and make </a:t>
            </a:r>
            <a:r>
              <a:rPr lang="en-US" altLang="en-US" sz="2000" b="1" dirty="0">
                <a:latin typeface="Arial" panose="020B0604020202020204" pitchFamily="34" charset="0"/>
              </a:rPr>
              <a:t>knowledgeable decisions</a:t>
            </a:r>
            <a:r>
              <a:rPr lang="en-US" altLang="en-US" sz="2000" dirty="0">
                <a:latin typeface="Arial" panose="020B0604020202020204" pitchFamily="34" charset="0"/>
              </a:rPr>
              <a:t> about their care is a key component of </a:t>
            </a:r>
            <a:r>
              <a:rPr lang="en-US" altLang="en-US" sz="2000" b="1" dirty="0">
                <a:latin typeface="Arial" panose="020B0604020202020204" pitchFamily="34" charset="0"/>
              </a:rPr>
              <a:t>empowerment in the health and social care </a:t>
            </a:r>
            <a:r>
              <a:rPr lang="en-US" altLang="en-US" sz="2000" dirty="0">
                <a:latin typeface="Arial" panose="020B0604020202020204" pitchFamily="34" charset="0"/>
              </a:rPr>
              <a:t>sectors. Person-centred care is emphasised by the </a:t>
            </a:r>
            <a:r>
              <a:rPr lang="en-US" altLang="en-US" sz="2000" b="1" dirty="0">
                <a:latin typeface="Arial" panose="020B0604020202020204" pitchFamily="34" charset="0"/>
              </a:rPr>
              <a:t>Care Act of 2014,</a:t>
            </a:r>
            <a:r>
              <a:rPr lang="en-US" altLang="en-US" sz="2000" dirty="0">
                <a:latin typeface="Arial" panose="020B0604020202020204" pitchFamily="34" charset="0"/>
              </a:rPr>
              <a:t> which supports each person's autonomy, choice, and well-being </a:t>
            </a:r>
            <a:r>
              <a:rPr lang="en-US" altLang="en-US" sz="2000" dirty="0">
                <a:latin typeface="Arial" panose="020B0604020202020204" pitchFamily="34" charset="0"/>
                <a:cs typeface="Arial" panose="020B0604020202020204" pitchFamily="34" charset="0"/>
              </a:rPr>
              <a:t>(caringforcare.co.uk, 2025).</a:t>
            </a:r>
            <a:endParaRPr lang="en-US" altLang="en-US" sz="3200" dirty="0">
              <a:latin typeface="Arial" panose="020B0604020202020204" pitchFamily="34" charset="0"/>
            </a:endParaRPr>
          </a:p>
        </p:txBody>
      </p:sp>
      <p:pic>
        <p:nvPicPr>
          <p:cNvPr id="7171" name="Picture 3" descr="Empowerment in Healthcare: Patient-Centric Care">
            <a:extLst>
              <a:ext uri="{FF2B5EF4-FFF2-40B4-BE49-F238E27FC236}">
                <a16:creationId xmlns:a16="http://schemas.microsoft.com/office/drawing/2014/main" id="{5A5E57D3-DE99-80F4-8850-2B52AD336E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15600" y="2091548"/>
            <a:ext cx="7466876" cy="66294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8" name="Rectangle 4">
            <a:extLst>
              <a:ext uri="{FF2B5EF4-FFF2-40B4-BE49-F238E27FC236}">
                <a16:creationId xmlns:a16="http://schemas.microsoft.com/office/drawing/2014/main" id="{B1462473-32CF-DDE1-5B60-A7178D8F054F}"/>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 name="TextBox 10">
            <a:extLst>
              <a:ext uri="{FF2B5EF4-FFF2-40B4-BE49-F238E27FC236}">
                <a16:creationId xmlns:a16="http://schemas.microsoft.com/office/drawing/2014/main" id="{D8BAB5D9-788A-15E4-B999-D6D480C664C0}"/>
              </a:ext>
            </a:extLst>
          </p:cNvPr>
          <p:cNvSpPr txBox="1"/>
          <p:nvPr/>
        </p:nvSpPr>
        <p:spPr>
          <a:xfrm>
            <a:off x="15011400" y="8738266"/>
            <a:ext cx="3048000" cy="369332"/>
          </a:xfrm>
          <a:prstGeom prst="rect">
            <a:avLst/>
          </a:prstGeom>
          <a:noFill/>
        </p:spPr>
        <p:txBody>
          <a:bodyPr wrap="square">
            <a:spAutoFit/>
          </a:bodyPr>
          <a:lstStyle/>
          <a:p>
            <a:r>
              <a:rPr lang="en-US" altLang="en-US" sz="1800" dirty="0">
                <a:latin typeface="Arial" panose="020B0604020202020204" pitchFamily="34" charset="0"/>
                <a:cs typeface="Arial" panose="020B0604020202020204" pitchFamily="34" charset="0"/>
              </a:rPr>
              <a:t>(caringforcare.co.uk, 2025).</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p:nvPr/>
        </p:nvSpPr>
        <p:spPr>
          <a:xfrm>
            <a:off x="381000" y="160421"/>
            <a:ext cx="17208230" cy="678071"/>
          </a:xfrm>
          <a:prstGeom prst="rect">
            <a:avLst/>
          </a:prstGeom>
        </p:spPr>
        <p:txBody>
          <a:bodyPr lIns="0" tIns="0" rIns="0" bIns="0" rtlCol="0" anchor="t">
            <a:spAutoFit/>
          </a:bodyPr>
          <a:lstStyle/>
          <a:p>
            <a:pPr algn="ctr">
              <a:lnSpc>
                <a:spcPts val="6156"/>
              </a:lnSpc>
            </a:pPr>
            <a:r>
              <a:rPr lang="en-US" sz="2800" b="1" dirty="0">
                <a:solidFill>
                  <a:srgbClr val="000000"/>
                </a:solidFill>
                <a:latin typeface="Arial Bold"/>
                <a:ea typeface="Arial Bold"/>
                <a:cs typeface="Arial Bold"/>
                <a:sym typeface="Arial Bold"/>
              </a:rPr>
              <a:t>THEORETICAL FRAMEWORKS RELEVANT TO ELDERLY CARE</a:t>
            </a:r>
          </a:p>
        </p:txBody>
      </p:sp>
      <p:sp>
        <p:nvSpPr>
          <p:cNvPr id="8" name="TextBox 8"/>
          <p:cNvSpPr txBox="1"/>
          <p:nvPr/>
        </p:nvSpPr>
        <p:spPr>
          <a:xfrm>
            <a:off x="685800" y="1333500"/>
            <a:ext cx="11201400" cy="8935844"/>
          </a:xfrm>
          <a:prstGeom prst="rect">
            <a:avLst/>
          </a:prstGeom>
        </p:spPr>
        <p:txBody>
          <a:bodyPr wrap="square" lIns="0" tIns="0" rIns="0" bIns="0" rtlCol="0" anchor="t">
            <a:spAutoFit/>
          </a:bodyPr>
          <a:lstStyle/>
          <a:p>
            <a:pPr algn="l">
              <a:lnSpc>
                <a:spcPts val="3948"/>
              </a:lnSpc>
            </a:pPr>
            <a:r>
              <a:rPr lang="en-US" sz="2000" b="1" dirty="0">
                <a:latin typeface="Arial" panose="020B0604020202020204" pitchFamily="34" charset="0"/>
                <a:ea typeface="Arial Bold"/>
                <a:cs typeface="Arial" panose="020B0604020202020204" pitchFamily="34" charset="0"/>
                <a:sym typeface="Arial Bold"/>
              </a:rPr>
              <a:t>OVERVIEW OF THEORY</a:t>
            </a:r>
          </a:p>
          <a:p>
            <a:pPr marL="342900" indent="-342900" algn="just">
              <a:lnSpc>
                <a:spcPts val="3948"/>
              </a:lnSpc>
              <a:buFont typeface="Arial" panose="020B0604020202020204" pitchFamily="34" charset="0"/>
              <a:buChar char="•"/>
            </a:pPr>
            <a:r>
              <a:rPr lang="en-US" altLang="en-US" sz="2000" dirty="0">
                <a:latin typeface="Arial" panose="020B0604020202020204" pitchFamily="34" charset="0"/>
              </a:rPr>
              <a:t>According to Robert Atchley's (1989) </a:t>
            </a:r>
            <a:r>
              <a:rPr lang="en-US" altLang="en-US" sz="2000" b="1" dirty="0">
                <a:latin typeface="Arial" panose="020B0604020202020204" pitchFamily="34" charset="0"/>
              </a:rPr>
              <a:t>Continuity Theory</a:t>
            </a:r>
            <a:r>
              <a:rPr lang="en-US" altLang="en-US" sz="2000" dirty="0">
                <a:latin typeface="Arial" panose="020B0604020202020204" pitchFamily="34" charset="0"/>
              </a:rPr>
              <a:t>, older adults maintain as much of their early-developed habits, personalities, and lifestyle as possible (Wang, 2012). </a:t>
            </a:r>
          </a:p>
          <a:p>
            <a:pPr marL="342900" indent="-342900" algn="just">
              <a:lnSpc>
                <a:spcPts val="3948"/>
              </a:lnSpc>
              <a:buFont typeface="Arial" panose="020B0604020202020204" pitchFamily="34" charset="0"/>
              <a:buChar char="•"/>
            </a:pPr>
            <a:r>
              <a:rPr lang="en-US" altLang="en-US" sz="2000" dirty="0">
                <a:latin typeface="Arial" panose="020B0604020202020204" pitchFamily="34" charset="0"/>
              </a:rPr>
              <a:t>According to the </a:t>
            </a:r>
            <a:r>
              <a:rPr lang="en-US" altLang="en-US" sz="2000" b="1" dirty="0">
                <a:latin typeface="Arial" panose="020B0604020202020204" pitchFamily="34" charset="0"/>
              </a:rPr>
              <a:t>psychosocial continuity theory</a:t>
            </a:r>
            <a:r>
              <a:rPr lang="en-US" altLang="en-US" sz="2000" dirty="0">
                <a:latin typeface="Arial" panose="020B0604020202020204" pitchFamily="34" charset="0"/>
              </a:rPr>
              <a:t>, older adults’ experiences, choices, and behaviours will continue to influence their current and future choices and behaviours as they adjust to the changes that come with ageing naturally.  By holding on familiar aspects of identity older people can better manage the changes (</a:t>
            </a:r>
            <a:r>
              <a:rPr lang="en-US" altLang="en-US" sz="2000" dirty="0">
                <a:latin typeface="Arial" panose="020B0604020202020204" pitchFamily="34" charset="0"/>
                <a:cs typeface="Arial" panose="020B0604020202020204" pitchFamily="34" charset="0"/>
              </a:rPr>
              <a:t>Diggs, 2019).</a:t>
            </a:r>
            <a:endParaRPr lang="en-US" altLang="en-US" sz="2000" dirty="0">
              <a:latin typeface="Arial" panose="020B0604020202020204" pitchFamily="34" charset="0"/>
            </a:endParaRPr>
          </a:p>
          <a:p>
            <a:pPr marL="342900" indent="-342900" algn="just">
              <a:lnSpc>
                <a:spcPts val="3948"/>
              </a:lnSpc>
              <a:buFont typeface="Arial" panose="020B0604020202020204" pitchFamily="34" charset="0"/>
              <a:buChar char="•"/>
            </a:pPr>
            <a:r>
              <a:rPr lang="en-US" altLang="en-US" sz="2000" b="1" dirty="0">
                <a:latin typeface="Arial" panose="020B0604020202020204" pitchFamily="34" charset="0"/>
              </a:rPr>
              <a:t>Continuity Theory may be useful to carers </a:t>
            </a:r>
            <a:r>
              <a:rPr lang="en-US" altLang="en-US" sz="2000" dirty="0">
                <a:latin typeface="Arial" panose="020B0604020202020204" pitchFamily="34" charset="0"/>
              </a:rPr>
              <a:t>who work with older patients in any environment because it allows them to evaluate their experiences holistically and from a life course perspective. </a:t>
            </a:r>
          </a:p>
          <a:p>
            <a:pPr marL="342900" indent="-342900" algn="just">
              <a:lnSpc>
                <a:spcPts val="3948"/>
              </a:lnSpc>
              <a:buFont typeface="Arial" panose="020B0604020202020204" pitchFamily="34" charset="0"/>
              <a:buChar char="•"/>
            </a:pPr>
            <a:r>
              <a:rPr lang="en-US" altLang="en-US" sz="2000" b="1" dirty="0">
                <a:latin typeface="Arial" panose="020B0604020202020204" pitchFamily="34" charset="0"/>
              </a:rPr>
              <a:t>Caregivers in Domiliciary Care </a:t>
            </a:r>
            <a:r>
              <a:rPr lang="en-US" altLang="en-US" sz="2000" dirty="0">
                <a:latin typeface="Arial" panose="020B0604020202020204" pitchFamily="34" charset="0"/>
              </a:rPr>
              <a:t>may be better equipped to give elderly patients individualised, appropriate care by incorporating continuity theory into their  practice </a:t>
            </a:r>
            <a:r>
              <a:rPr lang="en-US" altLang="en-US" sz="2000" dirty="0">
                <a:latin typeface="Arial" panose="020B0604020202020204" pitchFamily="34" charset="0"/>
                <a:cs typeface="Arial" panose="020B0604020202020204" pitchFamily="34" charset="0"/>
              </a:rPr>
              <a:t>(Onega and Tripp-Reimer, 1997).</a:t>
            </a:r>
          </a:p>
          <a:p>
            <a:pPr marL="342900" indent="-342900" algn="just">
              <a:lnSpc>
                <a:spcPts val="3948"/>
              </a:lnSpc>
              <a:buFont typeface="Arial" panose="020B0604020202020204" pitchFamily="34" charset="0"/>
              <a:buChar char="•"/>
            </a:pPr>
            <a:r>
              <a:rPr lang="en-US" altLang="en-US" sz="2000" b="1" dirty="0">
                <a:latin typeface="Arial" panose="020B0604020202020204" pitchFamily="34" charset="0"/>
                <a:cs typeface="Arial" panose="020B0604020202020204" pitchFamily="34" charset="0"/>
              </a:rPr>
              <a:t>Domiciliary Care and Continuity Theory </a:t>
            </a:r>
            <a:r>
              <a:rPr lang="en-US" altLang="en-US" sz="2000" dirty="0">
                <a:latin typeface="Arial" panose="020B0604020202020204" pitchFamily="34" charset="0"/>
                <a:cs typeface="Arial" panose="020B0604020202020204" pitchFamily="34" charset="0"/>
              </a:rPr>
              <a:t>are also interlinked in understanding the sense of autonomy an old person feel at home. A</a:t>
            </a:r>
            <a:r>
              <a:rPr lang="en-US" altLang="en-US" sz="2000" dirty="0">
                <a:latin typeface="Arial" panose="020B0604020202020204" pitchFamily="34" charset="0"/>
              </a:rPr>
              <a:t> care approach that undermines autonomy and sense of self cannot be considered good care. For old people moderating their needs for independence, seclusion, and authenticity, home care provides a forum for social interaction </a:t>
            </a:r>
            <a:r>
              <a:rPr lang="en-US" altLang="en-US" sz="2000" dirty="0">
                <a:latin typeface="Arial" panose="020B0604020202020204" pitchFamily="34" charset="0"/>
                <a:cs typeface="Arial" panose="020B0604020202020204" pitchFamily="34" charset="0"/>
              </a:rPr>
              <a:t>(Stones and Gullifer, 2014).</a:t>
            </a:r>
            <a:endParaRPr lang="en-US" altLang="en-US" sz="2000" dirty="0">
              <a:latin typeface="Arial" panose="020B0604020202020204" pitchFamily="34" charset="0"/>
            </a:endParaRPr>
          </a:p>
        </p:txBody>
      </p:sp>
      <p:sp>
        <p:nvSpPr>
          <p:cNvPr id="9" name="TextBox 9"/>
          <p:cNvSpPr txBox="1"/>
          <p:nvPr/>
        </p:nvSpPr>
        <p:spPr>
          <a:xfrm>
            <a:off x="12339745" y="6667500"/>
            <a:ext cx="5719655" cy="2860463"/>
          </a:xfrm>
          <a:prstGeom prst="rect">
            <a:avLst/>
          </a:prstGeom>
        </p:spPr>
        <p:style>
          <a:lnRef idx="2">
            <a:schemeClr val="accent1"/>
          </a:lnRef>
          <a:fillRef idx="1">
            <a:schemeClr val="lt1"/>
          </a:fillRef>
          <a:effectRef idx="0">
            <a:schemeClr val="accent1"/>
          </a:effectRef>
          <a:fontRef idx="minor">
            <a:schemeClr val="dk1"/>
          </a:fontRef>
        </p:style>
        <p:txBody>
          <a:bodyPr wrap="square" lIns="0" tIns="0" rIns="0" bIns="0" rtlCol="0" anchor="t">
            <a:spAutoFit/>
          </a:bodyPr>
          <a:lstStyle/>
          <a:p>
            <a:pPr algn="ctr">
              <a:lnSpc>
                <a:spcPts val="3808"/>
              </a:lnSpc>
            </a:pPr>
            <a:r>
              <a:rPr lang="en-US" sz="2000" b="1" dirty="0">
                <a:solidFill>
                  <a:schemeClr val="tx1"/>
                </a:solidFill>
                <a:latin typeface="Arial" panose="020B0604020202020204" pitchFamily="34" charset="0"/>
                <a:ea typeface="Arial Bold"/>
                <a:cs typeface="Arial" panose="020B0604020202020204" pitchFamily="34" charset="0"/>
                <a:sym typeface="Arial Bold"/>
              </a:rPr>
              <a:t>Purpose Of Theoretical Implication</a:t>
            </a:r>
          </a:p>
          <a:p>
            <a:pPr marL="587252" lvl="1" indent="-293626" algn="l">
              <a:lnSpc>
                <a:spcPts val="3808"/>
              </a:lnSpc>
              <a:buFont typeface="Arial"/>
              <a:buChar char="•"/>
            </a:pPr>
            <a:r>
              <a:rPr lang="en-US" sz="2000" dirty="0">
                <a:solidFill>
                  <a:srgbClr val="000000"/>
                </a:solidFill>
                <a:latin typeface="Arial" panose="020B0604020202020204" pitchFamily="34" charset="0"/>
                <a:ea typeface="Arial"/>
                <a:cs typeface="Arial" panose="020B0604020202020204" pitchFamily="34" charset="0"/>
                <a:sym typeface="Arial"/>
              </a:rPr>
              <a:t>Influence How People See Old People</a:t>
            </a:r>
          </a:p>
          <a:p>
            <a:pPr marL="587252" lvl="1" indent="-293626" algn="l">
              <a:lnSpc>
                <a:spcPts val="3808"/>
              </a:lnSpc>
              <a:buFont typeface="Arial"/>
              <a:buChar char="•"/>
            </a:pPr>
            <a:r>
              <a:rPr lang="en-US" sz="2000" dirty="0">
                <a:solidFill>
                  <a:srgbClr val="000000"/>
                </a:solidFill>
                <a:latin typeface="Arial" panose="020B0604020202020204" pitchFamily="34" charset="0"/>
                <a:ea typeface="Arial"/>
                <a:cs typeface="Arial" panose="020B0604020202020204" pitchFamily="34" charset="0"/>
                <a:sym typeface="Arial"/>
              </a:rPr>
              <a:t>Improved Person-Centered Care</a:t>
            </a:r>
          </a:p>
          <a:p>
            <a:pPr marL="587252" lvl="1" indent="-293626" algn="l">
              <a:lnSpc>
                <a:spcPts val="3808"/>
              </a:lnSpc>
              <a:buFont typeface="Arial"/>
              <a:buChar char="•"/>
            </a:pPr>
            <a:r>
              <a:rPr lang="en-US" sz="2000" dirty="0">
                <a:solidFill>
                  <a:srgbClr val="000000"/>
                </a:solidFill>
                <a:latin typeface="Arial" panose="020B0604020202020204" pitchFamily="34" charset="0"/>
                <a:ea typeface="Arial"/>
                <a:cs typeface="Arial" panose="020B0604020202020204" pitchFamily="34" charset="0"/>
                <a:sym typeface="Arial"/>
              </a:rPr>
              <a:t>Improved Decision Making</a:t>
            </a:r>
          </a:p>
          <a:p>
            <a:pPr marL="587252" lvl="1" indent="-293626" algn="l">
              <a:lnSpc>
                <a:spcPts val="3808"/>
              </a:lnSpc>
              <a:buFont typeface="Arial"/>
              <a:buChar char="•"/>
            </a:pPr>
            <a:r>
              <a:rPr lang="en-US" sz="2000" dirty="0">
                <a:solidFill>
                  <a:srgbClr val="000000"/>
                </a:solidFill>
                <a:latin typeface="Arial" panose="020B0604020202020204" pitchFamily="34" charset="0"/>
                <a:ea typeface="Arial"/>
                <a:cs typeface="Arial" panose="020B0604020202020204" pitchFamily="34" charset="0"/>
                <a:sym typeface="Arial"/>
              </a:rPr>
              <a:t>Shaping Policies And Guidelines </a:t>
            </a:r>
          </a:p>
          <a:p>
            <a:pPr marL="293626" lvl="1" algn="l">
              <a:lnSpc>
                <a:spcPts val="3808"/>
              </a:lnSpc>
            </a:pPr>
            <a:r>
              <a:rPr lang="en-US" sz="2000" dirty="0">
                <a:solidFill>
                  <a:srgbClr val="000000"/>
                </a:solidFill>
                <a:latin typeface="Arial" panose="020B0604020202020204" pitchFamily="34" charset="0"/>
                <a:ea typeface="Arial"/>
                <a:cs typeface="Arial" panose="020B0604020202020204" pitchFamily="34" charset="0"/>
                <a:sym typeface="Arial"/>
              </a:rPr>
              <a:t> (Vahab Karamivand and Mohamadi, 2022).</a:t>
            </a:r>
          </a:p>
        </p:txBody>
      </p:sp>
      <p:pic>
        <p:nvPicPr>
          <p:cNvPr id="3074" name="Picture 2" descr="Elderly Hand - Images et vidéos libres de droits | Adobe Stock">
            <a:extLst>
              <a:ext uri="{FF2B5EF4-FFF2-40B4-BE49-F238E27FC236}">
                <a16:creationId xmlns:a16="http://schemas.microsoft.com/office/drawing/2014/main" id="{D2A93E63-1441-20D8-7830-B4E5480D40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720745" y="1017568"/>
            <a:ext cx="5567255" cy="5351702"/>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 name="Rectangle 4">
            <a:extLst>
              <a:ext uri="{FF2B5EF4-FFF2-40B4-BE49-F238E27FC236}">
                <a16:creationId xmlns:a16="http://schemas.microsoft.com/office/drawing/2014/main" id="{9DDF793A-9205-2A0B-07E1-80D225195D5F}"/>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5">
            <a:extLst>
              <a:ext uri="{FF2B5EF4-FFF2-40B4-BE49-F238E27FC236}">
                <a16:creationId xmlns:a16="http://schemas.microsoft.com/office/drawing/2014/main" id="{89E3D435-1039-1873-FAE6-40FA46EE2FF6}"/>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Rectangle 6">
            <a:extLst>
              <a:ext uri="{FF2B5EF4-FFF2-40B4-BE49-F238E27FC236}">
                <a16:creationId xmlns:a16="http://schemas.microsoft.com/office/drawing/2014/main" id="{D6B11A2B-961C-2E8D-65BE-31E61CBE8DB9}"/>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10000">
              <a:schemeClr val="tx2">
                <a:lumMod val="20000"/>
                <a:lumOff val="80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Freeform 2"/>
          <p:cNvSpPr/>
          <p:nvPr/>
        </p:nvSpPr>
        <p:spPr>
          <a:xfrm>
            <a:off x="290945" y="827868"/>
            <a:ext cx="5042038" cy="3723408"/>
          </a:xfrm>
          <a:custGeom>
            <a:avLst/>
            <a:gdLst/>
            <a:ahLst/>
            <a:cxnLst/>
            <a:rect l="l" t="t" r="r" b="b"/>
            <a:pathLst>
              <a:path w="7915522" h="4466742">
                <a:moveTo>
                  <a:pt x="0" y="0"/>
                </a:moveTo>
                <a:lnTo>
                  <a:pt x="7915522" y="0"/>
                </a:lnTo>
                <a:lnTo>
                  <a:pt x="7915522" y="4466743"/>
                </a:lnTo>
                <a:lnTo>
                  <a:pt x="0" y="4466743"/>
                </a:lnTo>
                <a:lnTo>
                  <a:pt x="0" y="0"/>
                </a:lnTo>
                <a:close/>
              </a:path>
            </a:pathLst>
          </a:custGeom>
          <a:blipFill>
            <a:blip r:embed="rId2"/>
            <a:stretch>
              <a:fillRect t="-788"/>
            </a:stretch>
          </a:blipFill>
        </p:spPr>
        <p:txBody>
          <a:bodyPr/>
          <a:lstStyle/>
          <a:p>
            <a:endParaRPr lang="en-GB"/>
          </a:p>
        </p:txBody>
      </p:sp>
      <p:sp>
        <p:nvSpPr>
          <p:cNvPr id="8" name="TextBox 8"/>
          <p:cNvSpPr txBox="1"/>
          <p:nvPr/>
        </p:nvSpPr>
        <p:spPr>
          <a:xfrm>
            <a:off x="451431" y="29775"/>
            <a:ext cx="17385138" cy="678071"/>
          </a:xfrm>
          <a:prstGeom prst="rect">
            <a:avLst/>
          </a:prstGeom>
        </p:spPr>
        <p:txBody>
          <a:bodyPr wrap="square" lIns="0" tIns="0" rIns="0" bIns="0" rtlCol="0" anchor="t">
            <a:spAutoFit/>
          </a:bodyPr>
          <a:lstStyle/>
          <a:p>
            <a:pPr algn="ctr">
              <a:lnSpc>
                <a:spcPts val="6156"/>
              </a:lnSpc>
              <a:spcBef>
                <a:spcPct val="0"/>
              </a:spcBef>
            </a:pPr>
            <a:r>
              <a:rPr lang="en-US" sz="2800" dirty="0">
                <a:solidFill>
                  <a:srgbClr val="000000"/>
                </a:solidFill>
                <a:latin typeface="Arial"/>
                <a:ea typeface="Arial"/>
                <a:cs typeface="Arial"/>
                <a:sym typeface="Arial"/>
              </a:rPr>
              <a:t> </a:t>
            </a:r>
            <a:r>
              <a:rPr lang="en-US" sz="2800" b="1" dirty="0">
                <a:solidFill>
                  <a:srgbClr val="000000"/>
                </a:solidFill>
                <a:latin typeface="Arial" panose="020B0604020202020204" pitchFamily="34" charset="0"/>
                <a:ea typeface="Arial"/>
                <a:cs typeface="Arial" panose="020B0604020202020204" pitchFamily="34" charset="0"/>
                <a:sym typeface="Arial"/>
              </a:rPr>
              <a:t>Legislations Are To </a:t>
            </a:r>
            <a:r>
              <a:rPr lang="en-US" sz="2800" b="1" dirty="0">
                <a:solidFill>
                  <a:srgbClr val="000000"/>
                </a:solidFill>
                <a:latin typeface="Arial" panose="020B0604020202020204" pitchFamily="34" charset="0"/>
                <a:ea typeface="Arial Bold"/>
                <a:cs typeface="Arial" panose="020B0604020202020204" pitchFamily="34" charset="0"/>
                <a:sym typeface="Arial Bold"/>
              </a:rPr>
              <a:t>Empower And Assess The Holistic Needs Of Older Adults</a:t>
            </a:r>
          </a:p>
        </p:txBody>
      </p:sp>
      <p:sp>
        <p:nvSpPr>
          <p:cNvPr id="9" name="TextBox 9"/>
          <p:cNvSpPr txBox="1"/>
          <p:nvPr/>
        </p:nvSpPr>
        <p:spPr>
          <a:xfrm>
            <a:off x="304800" y="4578469"/>
            <a:ext cx="1733011" cy="344861"/>
          </a:xfrm>
          <a:prstGeom prst="rect">
            <a:avLst/>
          </a:prstGeom>
        </p:spPr>
        <p:txBody>
          <a:bodyPr lIns="0" tIns="0" rIns="0" bIns="0" rtlCol="0" anchor="t">
            <a:spAutoFit/>
          </a:bodyPr>
          <a:lstStyle/>
          <a:p>
            <a:pPr algn="ctr">
              <a:lnSpc>
                <a:spcPts val="2516"/>
              </a:lnSpc>
              <a:spcBef>
                <a:spcPct val="0"/>
              </a:spcBef>
            </a:pPr>
            <a:r>
              <a:rPr lang="en-US" sz="1797" dirty="0">
                <a:solidFill>
                  <a:srgbClr val="000000"/>
                </a:solidFill>
                <a:latin typeface="Arial"/>
                <a:ea typeface="Arial"/>
                <a:cs typeface="Arial"/>
                <a:sym typeface="Arial"/>
              </a:rPr>
              <a:t>(Peden, 2017) </a:t>
            </a:r>
          </a:p>
        </p:txBody>
      </p:sp>
      <p:sp>
        <p:nvSpPr>
          <p:cNvPr id="11" name="Rectangle 2">
            <a:extLst>
              <a:ext uri="{FF2B5EF4-FFF2-40B4-BE49-F238E27FC236}">
                <a16:creationId xmlns:a16="http://schemas.microsoft.com/office/drawing/2014/main" id="{9619675A-AE53-6E01-FEBE-383694BD890C}"/>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3" name="Rectangle 3">
            <a:extLst>
              <a:ext uri="{FF2B5EF4-FFF2-40B4-BE49-F238E27FC236}">
                <a16:creationId xmlns:a16="http://schemas.microsoft.com/office/drawing/2014/main" id="{06F72553-5764-1AB0-D061-CDC1FA228F2D}"/>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5" name="Rectangle 5">
            <a:extLst>
              <a:ext uri="{FF2B5EF4-FFF2-40B4-BE49-F238E27FC236}">
                <a16:creationId xmlns:a16="http://schemas.microsoft.com/office/drawing/2014/main" id="{CC1D94F6-9BA8-D089-E241-C416AB520901}"/>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26" name="Picture 2" descr="Key messages">
            <a:extLst>
              <a:ext uri="{FF2B5EF4-FFF2-40B4-BE49-F238E27FC236}">
                <a16:creationId xmlns:a16="http://schemas.microsoft.com/office/drawing/2014/main" id="{BD21E0C6-7D29-1D76-C330-37FFC4AB44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0945" y="4950523"/>
            <a:ext cx="5181600" cy="283305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89E6E66-E9F2-6080-E684-542B1C827501}"/>
              </a:ext>
            </a:extLst>
          </p:cNvPr>
          <p:cNvSpPr txBox="1"/>
          <p:nvPr/>
        </p:nvSpPr>
        <p:spPr>
          <a:xfrm>
            <a:off x="3519055" y="7873449"/>
            <a:ext cx="1579418"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(BGS, 2025)</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pic>
        <p:nvPicPr>
          <p:cNvPr id="1029" name="Picture 5" descr="NHS England's Long Term Plan: the next ten years - Brainstrust, brain  tumour charity">
            <a:extLst>
              <a:ext uri="{FF2B5EF4-FFF2-40B4-BE49-F238E27FC236}">
                <a16:creationId xmlns:a16="http://schemas.microsoft.com/office/drawing/2014/main" id="{A9846527-980C-D43D-6845-1D938E1B4AB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8185" b="29747"/>
          <a:stretch>
            <a:fillRect/>
          </a:stretch>
        </p:blipFill>
        <p:spPr bwMode="auto">
          <a:xfrm>
            <a:off x="247810" y="7947043"/>
            <a:ext cx="3320469" cy="72642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1032" name="Picture 8" descr="The Care Act 2014">
            <a:extLst>
              <a:ext uri="{FF2B5EF4-FFF2-40B4-BE49-F238E27FC236}">
                <a16:creationId xmlns:a16="http://schemas.microsoft.com/office/drawing/2014/main" id="{D0901828-E484-E65E-B732-C8D311E78FE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7235" r="17235"/>
          <a:stretch>
            <a:fillRect/>
          </a:stretch>
        </p:blipFill>
        <p:spPr bwMode="auto">
          <a:xfrm>
            <a:off x="3657090" y="8364169"/>
            <a:ext cx="1828801" cy="16383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EF9394FA-97EE-5058-9C08-A861CDD84411}"/>
              </a:ext>
            </a:extLst>
          </p:cNvPr>
          <p:cNvSpPr txBox="1"/>
          <p:nvPr/>
        </p:nvSpPr>
        <p:spPr>
          <a:xfrm>
            <a:off x="1908044" y="9813725"/>
            <a:ext cx="2047009" cy="377487"/>
          </a:xfrm>
          <a:prstGeom prst="rect">
            <a:avLst/>
          </a:prstGeom>
          <a:noFill/>
        </p:spPr>
        <p:txBody>
          <a:bodyPr wrap="square">
            <a:spAutoFit/>
          </a:bodyPr>
          <a:lstStyle/>
          <a:p>
            <a:r>
              <a:rPr lang="en-US" sz="1800" dirty="0">
                <a:solidFill>
                  <a:srgbClr val="000000"/>
                </a:solidFill>
                <a:latin typeface="Arial"/>
                <a:ea typeface="Arial"/>
                <a:cs typeface="Arial"/>
                <a:sym typeface="Arial"/>
              </a:rPr>
              <a:t>(</a:t>
            </a:r>
            <a:r>
              <a:rPr lang="en-US" altLang="en-US" sz="1800" dirty="0">
                <a:latin typeface="Arial" panose="020B0604020202020204" pitchFamily="34" charset="0"/>
                <a:cs typeface="Arial" panose="020B0604020202020204" pitchFamily="34" charset="0"/>
              </a:rPr>
              <a:t>GOV.UK, 2025).</a:t>
            </a:r>
            <a:endParaRPr lang="en-GB" dirty="0"/>
          </a:p>
        </p:txBody>
      </p:sp>
      <p:sp>
        <p:nvSpPr>
          <p:cNvPr id="6" name="TextBox 5">
            <a:extLst>
              <a:ext uri="{FF2B5EF4-FFF2-40B4-BE49-F238E27FC236}">
                <a16:creationId xmlns:a16="http://schemas.microsoft.com/office/drawing/2014/main" id="{F7A3423C-E203-D51D-B0FF-EB9282761027}"/>
              </a:ext>
            </a:extLst>
          </p:cNvPr>
          <p:cNvSpPr txBox="1"/>
          <p:nvPr/>
        </p:nvSpPr>
        <p:spPr>
          <a:xfrm>
            <a:off x="5749353" y="818843"/>
            <a:ext cx="12204838" cy="9230155"/>
          </a:xfrm>
          <a:prstGeom prst="rect">
            <a:avLst/>
          </a:prstGeom>
          <a:noFill/>
        </p:spPr>
        <p:txBody>
          <a:bodyPr wrap="square">
            <a:spAutoFit/>
          </a:bodyPr>
          <a:lstStyle/>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Beveridge Report (1942) laid the foundation for the modern Welfare State, shaping UK social policy (Peden, 2017).</a:t>
            </a:r>
          </a:p>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The Domiciliary Care Regulation outlines standards to prevent neglect and abuse of older adults (GOV.UK, 2025).</a:t>
            </a:r>
          </a:p>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The regulation requires caregivers to:</a:t>
            </a:r>
          </a:p>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(a) Recognize and respect service users’ desires and emotions.</a:t>
            </a:r>
          </a:p>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(b) Provide information and options for personal care.</a:t>
            </a:r>
          </a:p>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(c) Empower individuals to make informed choices (GOV.UK, 2025).</a:t>
            </a:r>
          </a:p>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The policy enhances awareness and understanding of ageing issues (Lloyd, Tse &amp; Deane, 2006).</a:t>
            </a:r>
          </a:p>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The Hospice CARE Act aims to control fraud, waste, and abuse in hospice services (W. Kwok, 2024).</a:t>
            </a:r>
          </a:p>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The Equality Act 2010 protects older adults from discrimination and ageism in services and associations (UK Parliament, 2024).</a:t>
            </a:r>
          </a:p>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The Care Act 2014 promotes wellbeing and rights of vulnerable adults (GOV.UK, 2025).</a:t>
            </a:r>
          </a:p>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The NHS Long Term Plan (2019) ensures integrated and </a:t>
            </a:r>
            <a:r>
              <a:rPr kumimoji="0" lang="en-US" altLang="en-US" sz="2000" b="0" i="0" u="none" strike="noStrike" cap="none" normalizeH="0" baseline="0" dirty="0" err="1">
                <a:ln>
                  <a:noFill/>
                </a:ln>
                <a:solidFill>
                  <a:schemeClr val="tx1"/>
                </a:solidFill>
                <a:effectLst/>
                <a:latin typeface="Arial" panose="020B0604020202020204" pitchFamily="34" charset="0"/>
              </a:rPr>
              <a:t>personalised</a:t>
            </a:r>
            <a:r>
              <a:rPr kumimoji="0" lang="en-US" altLang="en-US" sz="2000" b="0" i="0" u="none" strike="noStrike" cap="none" normalizeH="0" baseline="0" dirty="0">
                <a:ln>
                  <a:noFill/>
                </a:ln>
                <a:solidFill>
                  <a:schemeClr val="tx1"/>
                </a:solidFill>
                <a:effectLst/>
                <a:latin typeface="Arial" panose="020B0604020202020204" pitchFamily="34" charset="0"/>
              </a:rPr>
              <a:t> care for older adults in both home and end-of-life settings (NHS, 2025).</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10000">
              <a:schemeClr val="tx2">
                <a:lumMod val="20000"/>
                <a:lumOff val="80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extBox 2"/>
          <p:cNvSpPr txBox="1"/>
          <p:nvPr/>
        </p:nvSpPr>
        <p:spPr>
          <a:xfrm>
            <a:off x="533400" y="1257300"/>
            <a:ext cx="10820400" cy="8522269"/>
          </a:xfrm>
          <a:prstGeom prst="rect">
            <a:avLst/>
          </a:prstGeom>
        </p:spPr>
        <p:txBody>
          <a:bodyPr wrap="square" lIns="0" tIns="0" rIns="0" bIns="0" rtlCol="0" anchor="t">
            <a:spAutoFit/>
          </a:bodyPr>
          <a:lstStyle/>
          <a:p>
            <a:pPr marL="342900" lvl="0" indent="-342900" algn="just" eaLnBrk="0" fontAlgn="base" hangingPunct="0">
              <a:lnSpc>
                <a:spcPct val="200000"/>
              </a:lnSpc>
              <a:spcBef>
                <a:spcPct val="0"/>
              </a:spcBef>
              <a:spcAft>
                <a:spcPct val="0"/>
              </a:spcAft>
              <a:buFont typeface="Arial" panose="020B0604020202020204" pitchFamily="34" charset="0"/>
              <a:buChar char="•"/>
            </a:pPr>
            <a:r>
              <a:rPr lang="en-US" altLang="en-US" sz="2000" b="1" dirty="0">
                <a:latin typeface="Arial" panose="020B0604020202020204" pitchFamily="34" charset="0"/>
              </a:rPr>
              <a:t>Domiciliary care </a:t>
            </a:r>
            <a:r>
              <a:rPr lang="en-US" altLang="en-US" sz="2000" dirty="0">
                <a:latin typeface="Arial" panose="020B0604020202020204" pitchFamily="34" charset="0"/>
              </a:rPr>
              <a:t>refers to a combination of services that help individuals live independently in their own homes (Department of Health, 2015).</a:t>
            </a:r>
          </a:p>
          <a:p>
            <a:pPr marL="342900" lvl="0" indent="-342900" algn="just"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It includes basic healthcare, meal preparation, and personal support, often delivered by private providers funded by local authorities (Department of Health, 2015).</a:t>
            </a:r>
          </a:p>
          <a:p>
            <a:pPr marL="342900" lvl="0" indent="-342900" algn="just"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In the UK, around </a:t>
            </a:r>
            <a:r>
              <a:rPr lang="en-US" altLang="en-US" sz="2000" b="1" dirty="0">
                <a:latin typeface="Arial" panose="020B0604020202020204" pitchFamily="34" charset="0"/>
              </a:rPr>
              <a:t>820,000 people </a:t>
            </a:r>
            <a:r>
              <a:rPr lang="en-US" altLang="en-US" sz="2000" dirty="0">
                <a:latin typeface="Arial" panose="020B0604020202020204" pitchFamily="34" charset="0"/>
              </a:rPr>
              <a:t>receive domiciliary care services (Williams, 2024).</a:t>
            </a:r>
          </a:p>
          <a:p>
            <a:pPr marL="342900" lvl="0" indent="-342900" algn="just"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Recipients include older adults, individuals with chronic conditions, recovering patients, and those recently discharged from hospitals (Williams, 2024).</a:t>
            </a:r>
          </a:p>
          <a:p>
            <a:pPr marL="342900" lvl="0" indent="-342900" algn="just"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About </a:t>
            </a:r>
            <a:r>
              <a:rPr lang="en-US" altLang="en-US" sz="2000" b="1" dirty="0">
                <a:latin typeface="Arial" panose="020B0604020202020204" pitchFamily="34" charset="0"/>
              </a:rPr>
              <a:t>23.5% of people self-fund their domiciliary care</a:t>
            </a:r>
            <a:r>
              <a:rPr lang="en-US" altLang="en-US" sz="2000" dirty="0">
                <a:latin typeface="Arial" panose="020B0604020202020204" pitchFamily="34" charset="0"/>
              </a:rPr>
              <a:t>, while most receive support through local authority funding (Williams, 2024).</a:t>
            </a:r>
          </a:p>
          <a:p>
            <a:pPr marL="342900" lvl="0" indent="-342900" algn="just" eaLnBrk="0" fontAlgn="base" hangingPunct="0">
              <a:lnSpc>
                <a:spcPct val="200000"/>
              </a:lnSpc>
              <a:spcBef>
                <a:spcPct val="0"/>
              </a:spcBef>
              <a:spcAft>
                <a:spcPct val="0"/>
              </a:spcAft>
              <a:buFont typeface="Arial" panose="020B0604020202020204" pitchFamily="34" charset="0"/>
              <a:buChar char="•"/>
            </a:pPr>
            <a:r>
              <a:rPr lang="en-US" altLang="en-US" sz="2000" b="1" dirty="0">
                <a:latin typeface="Arial" panose="020B0604020202020204" pitchFamily="34" charset="0"/>
              </a:rPr>
              <a:t>Hospice care </a:t>
            </a:r>
            <a:r>
              <a:rPr lang="en-US" altLang="en-US" sz="2000" dirty="0">
                <a:latin typeface="Arial" panose="020B0604020202020204" pitchFamily="34" charset="0"/>
              </a:rPr>
              <a:t>supports patients from diagnosis of a terminal illness until death (NHS, 2023).</a:t>
            </a:r>
          </a:p>
          <a:p>
            <a:pPr marL="342900" lvl="0" indent="-342900" algn="just"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It is provided free of charge, funded through a mix of public donations and NHS support (NHS, 2023).</a:t>
            </a:r>
          </a:p>
          <a:p>
            <a:pPr marL="342900" lvl="0" indent="-342900" algn="just" eaLnBrk="0" fontAlgn="base" hangingPunct="0">
              <a:lnSpc>
                <a:spcPct val="20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In 2023–2024, approximately </a:t>
            </a:r>
            <a:r>
              <a:rPr lang="en-US" altLang="en-US" sz="2000" b="1" dirty="0">
                <a:latin typeface="Arial" panose="020B0604020202020204" pitchFamily="34" charset="0"/>
              </a:rPr>
              <a:t>310,000 people </a:t>
            </a:r>
            <a:r>
              <a:rPr lang="en-US" altLang="en-US" sz="2000" dirty="0">
                <a:latin typeface="Arial" panose="020B0604020202020204" pitchFamily="34" charset="0"/>
              </a:rPr>
              <a:t>in the UK received palliative and end-of-life care through hospices (Hospice UK, 2024).</a:t>
            </a:r>
          </a:p>
        </p:txBody>
      </p:sp>
      <p:sp>
        <p:nvSpPr>
          <p:cNvPr id="5" name="TextBox 5"/>
          <p:cNvSpPr txBox="1"/>
          <p:nvPr/>
        </p:nvSpPr>
        <p:spPr>
          <a:xfrm>
            <a:off x="1231531" y="184666"/>
            <a:ext cx="15824937" cy="749501"/>
          </a:xfrm>
          <a:prstGeom prst="rect">
            <a:avLst/>
          </a:prstGeom>
        </p:spPr>
        <p:txBody>
          <a:bodyPr wrap="square" lIns="0" tIns="0" rIns="0" bIns="0" rtlCol="0" anchor="t">
            <a:spAutoFit/>
          </a:bodyPr>
          <a:lstStyle/>
          <a:p>
            <a:pPr algn="ctr">
              <a:lnSpc>
                <a:spcPts val="6716"/>
              </a:lnSpc>
            </a:pPr>
            <a:r>
              <a:rPr lang="en-US" sz="3600" b="1" dirty="0">
                <a:solidFill>
                  <a:srgbClr val="000000"/>
                </a:solidFill>
                <a:latin typeface="Arial Bold"/>
                <a:ea typeface="Arial Bold"/>
                <a:cs typeface="Arial Bold"/>
                <a:sym typeface="Arial Bold"/>
              </a:rPr>
              <a:t> Elder Current Care Provisions In Uk : Domiciliary Care, Hospice Care</a:t>
            </a:r>
            <a:endParaRPr lang="en-US" sz="2000" b="1" dirty="0">
              <a:solidFill>
                <a:srgbClr val="000000"/>
              </a:solidFill>
              <a:latin typeface="Arial Bold"/>
              <a:ea typeface="Arial Bold"/>
              <a:cs typeface="Arial Bold"/>
              <a:sym typeface="Arial Bold"/>
            </a:endParaRPr>
          </a:p>
        </p:txBody>
      </p:sp>
      <p:sp>
        <p:nvSpPr>
          <p:cNvPr id="6" name="Rectangle 1">
            <a:extLst>
              <a:ext uri="{FF2B5EF4-FFF2-40B4-BE49-F238E27FC236}">
                <a16:creationId xmlns:a16="http://schemas.microsoft.com/office/drawing/2014/main" id="{9E23B4BE-B60E-5C9F-93A2-1E77CA029077}"/>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23077E32-B14B-8C86-F143-4AFF5FBBB2E5}"/>
              </a:ext>
            </a:extLst>
          </p:cNvPr>
          <p:cNvSpPr txBox="1"/>
          <p:nvPr/>
        </p:nvSpPr>
        <p:spPr>
          <a:xfrm>
            <a:off x="11811000" y="7152809"/>
            <a:ext cx="6096000" cy="2949525"/>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604519" lvl="1" indent="-302260" algn="just">
              <a:lnSpc>
                <a:spcPct val="150000"/>
              </a:lnSpc>
              <a:buFont typeface="Arial"/>
              <a:buChar char="•"/>
            </a:pPr>
            <a:r>
              <a:rPr lang="en-US" altLang="en-US" sz="1800" b="1" dirty="0">
                <a:latin typeface="Arial" panose="020B0604020202020204" pitchFamily="34" charset="0"/>
              </a:rPr>
              <a:t>Challenges: </a:t>
            </a:r>
          </a:p>
          <a:p>
            <a:pPr marL="302259" lvl="1" algn="just">
              <a:lnSpc>
                <a:spcPct val="150000"/>
              </a:lnSpc>
            </a:pPr>
            <a:r>
              <a:rPr lang="en-US" altLang="en-US" sz="1800" dirty="0">
                <a:latin typeface="Arial" panose="020B0604020202020204" pitchFamily="34" charset="0"/>
              </a:rPr>
              <a:t>Recruitment and retention of employees, funding, safety and compliance, and social isolation. To address some of the major obstacles that agencies, carers, persons, and care providers have been facing, additional funding is needed to invest in a range of digital solutions (Wardle, 2024).</a:t>
            </a:r>
          </a:p>
        </p:txBody>
      </p:sp>
      <p:pic>
        <p:nvPicPr>
          <p:cNvPr id="9" name="Picture 8">
            <a:extLst>
              <a:ext uri="{FF2B5EF4-FFF2-40B4-BE49-F238E27FC236}">
                <a16:creationId xmlns:a16="http://schemas.microsoft.com/office/drawing/2014/main" id="{50107804-79A7-9397-93D2-FE4E7E5383C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2727"/>
          <a:stretch>
            <a:fillRect/>
          </a:stretch>
        </p:blipFill>
        <p:spPr>
          <a:xfrm>
            <a:off x="11811000" y="1399309"/>
            <a:ext cx="6175950" cy="532221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2743200" y="475268"/>
            <a:ext cx="7277100" cy="784446"/>
          </a:xfrm>
          <a:prstGeom prst="rect">
            <a:avLst/>
          </a:prstGeom>
        </p:spPr>
        <p:txBody>
          <a:bodyPr wrap="square" lIns="0" tIns="0" rIns="0" bIns="0" rtlCol="0" anchor="t">
            <a:spAutoFit/>
          </a:bodyPr>
          <a:lstStyle/>
          <a:p>
            <a:pPr algn="ctr">
              <a:lnSpc>
                <a:spcPts val="6716"/>
              </a:lnSpc>
            </a:pPr>
            <a:r>
              <a:rPr lang="en-US" sz="4797" b="1" dirty="0">
                <a:solidFill>
                  <a:srgbClr val="000000"/>
                </a:solidFill>
                <a:latin typeface="Arial Bold"/>
                <a:ea typeface="Arial Bold"/>
                <a:cs typeface="Arial Bold"/>
                <a:sym typeface="Arial Bold"/>
              </a:rPr>
              <a:t> </a:t>
            </a:r>
            <a:r>
              <a:rPr lang="en-US" sz="3600" b="1" dirty="0">
                <a:solidFill>
                  <a:srgbClr val="000000"/>
                </a:solidFill>
                <a:latin typeface="Arial Bold"/>
                <a:ea typeface="Arial Bold"/>
                <a:cs typeface="Arial Bold"/>
                <a:sym typeface="Arial Bold"/>
              </a:rPr>
              <a:t>CURRENT CARE PROVISIONS</a:t>
            </a:r>
          </a:p>
        </p:txBody>
      </p:sp>
      <p:sp>
        <p:nvSpPr>
          <p:cNvPr id="8" name="TextBox 7">
            <a:extLst>
              <a:ext uri="{FF2B5EF4-FFF2-40B4-BE49-F238E27FC236}">
                <a16:creationId xmlns:a16="http://schemas.microsoft.com/office/drawing/2014/main" id="{6B5CBB3E-5D9A-3F78-22F0-D459E99E70A8}"/>
              </a:ext>
            </a:extLst>
          </p:cNvPr>
          <p:cNvSpPr txBox="1"/>
          <p:nvPr/>
        </p:nvSpPr>
        <p:spPr>
          <a:xfrm>
            <a:off x="762000" y="1635957"/>
            <a:ext cx="9677400" cy="7779822"/>
          </a:xfrm>
          <a:prstGeom prst="rect">
            <a:avLst/>
          </a:prstGeom>
          <a:noFill/>
        </p:spPr>
        <p:txBody>
          <a:bodyPr wrap="square">
            <a:spAutoFit/>
          </a:bodyPr>
          <a:lstStyle/>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lang="en-US" altLang="en-US" sz="2400" dirty="0">
                <a:latin typeface="Arial" panose="020B0604020202020204" pitchFamily="34" charset="0"/>
              </a:rPr>
              <a:t>N</a:t>
            </a:r>
            <a:r>
              <a:rPr kumimoji="0" lang="en-US" altLang="en-US" sz="2400" b="0" i="0" u="none" strike="noStrike" cap="none" normalizeH="0" baseline="0" dirty="0">
                <a:ln>
                  <a:noFill/>
                </a:ln>
                <a:solidFill>
                  <a:schemeClr val="tx1"/>
                </a:solidFill>
                <a:effectLst/>
                <a:latin typeface="Arial" panose="020B0604020202020204" pitchFamily="34" charset="0"/>
              </a:rPr>
              <a:t>HS, along with private care services provide home care services with all the additional information and listing of care services on its website (NHS INFORM, 2023).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Medical and mental health services are provided by the </a:t>
            </a:r>
            <a:r>
              <a:rPr kumimoji="0" lang="en-US" altLang="en-US" sz="2400" b="1" i="0" u="none" strike="noStrike" cap="none" normalizeH="0" baseline="0" dirty="0">
                <a:ln>
                  <a:noFill/>
                </a:ln>
                <a:solidFill>
                  <a:schemeClr val="tx1"/>
                </a:solidFill>
                <a:effectLst/>
                <a:latin typeface="Arial" panose="020B0604020202020204" pitchFamily="34" charset="0"/>
              </a:rPr>
              <a:t>NHS.</a:t>
            </a:r>
            <a:r>
              <a:rPr kumimoji="0" lang="en-US" altLang="en-US" sz="2400" b="0" i="0" u="none" strike="noStrike" cap="none" normalizeH="0" baseline="0" dirty="0">
                <a:ln>
                  <a:noFill/>
                </a:ln>
                <a:solidFill>
                  <a:schemeClr val="tx1"/>
                </a:solidFill>
                <a:effectLst/>
                <a:latin typeface="Arial" panose="020B0604020202020204" pitchFamily="34" charset="0"/>
              </a:rPr>
              <a:t>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Hospital stays, rehabilitation, routine examinations, and special care (such as for dementia).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NHS collaborates with community organisations and social services to ensure treatment continuity (NHS England, 2025).</a:t>
            </a:r>
          </a:p>
          <a:p>
            <a:pPr marL="342900" indent="-342900" algn="just"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C</a:t>
            </a:r>
            <a:r>
              <a:rPr kumimoji="0" lang="en-US" altLang="en-US" sz="2400" b="0" i="0" u="none" strike="noStrike" cap="none" normalizeH="0" baseline="0" dirty="0">
                <a:ln>
                  <a:noFill/>
                </a:ln>
                <a:solidFill>
                  <a:schemeClr val="tx1"/>
                </a:solidFill>
                <a:effectLst/>
                <a:latin typeface="Arial" panose="020B0604020202020204" pitchFamily="34" charset="0"/>
              </a:rPr>
              <a:t>haritable groups and campaigns like </a:t>
            </a:r>
            <a:r>
              <a:rPr kumimoji="0" lang="en-US" altLang="en-US" sz="2400" b="1" i="0" u="none" strike="noStrike" cap="none" normalizeH="0" baseline="0" dirty="0">
                <a:ln>
                  <a:noFill/>
                </a:ln>
                <a:solidFill>
                  <a:schemeClr val="tx1"/>
                </a:solidFill>
                <a:effectLst/>
                <a:latin typeface="Arial" panose="020B0604020202020204" pitchFamily="34" charset="0"/>
              </a:rPr>
              <a:t>Age UK</a:t>
            </a:r>
            <a:r>
              <a:rPr kumimoji="0" lang="en-US" altLang="en-US" sz="2400" b="0" i="0" u="none" strike="noStrike" cap="none" normalizeH="0" baseline="0" dirty="0">
                <a:ln>
                  <a:noFill/>
                </a:ln>
                <a:solidFill>
                  <a:schemeClr val="tx1"/>
                </a:solidFill>
                <a:effectLst/>
                <a:latin typeface="Arial" panose="020B0604020202020204" pitchFamily="34" charset="0"/>
              </a:rPr>
              <a:t>, </a:t>
            </a:r>
            <a:r>
              <a:rPr kumimoji="0" lang="en-US" altLang="en-US" sz="2400" b="1" i="0" u="none" strike="noStrike" cap="none" normalizeH="0" baseline="0" dirty="0">
                <a:ln>
                  <a:noFill/>
                </a:ln>
                <a:solidFill>
                  <a:schemeClr val="tx1"/>
                </a:solidFill>
                <a:effectLst/>
                <a:latin typeface="Arial" panose="020B0604020202020204" pitchFamily="34" charset="0"/>
              </a:rPr>
              <a:t>The Silver Line</a:t>
            </a:r>
            <a:r>
              <a:rPr kumimoji="0" lang="en-US" altLang="en-US" sz="2400" b="0" i="0" u="none" strike="noStrike" cap="none" normalizeH="0" baseline="0" dirty="0">
                <a:ln>
                  <a:noFill/>
                </a:ln>
                <a:solidFill>
                  <a:schemeClr val="tx1"/>
                </a:solidFill>
                <a:effectLst/>
                <a:latin typeface="Arial" panose="020B0604020202020204" pitchFamily="34" charset="0"/>
              </a:rPr>
              <a:t>, and </a:t>
            </a:r>
            <a:r>
              <a:rPr kumimoji="0" lang="en-US" altLang="en-US" sz="2400" b="1" i="0" u="none" strike="noStrike" cap="none" normalizeH="0" baseline="0" dirty="0">
                <a:ln>
                  <a:noFill/>
                </a:ln>
                <a:solidFill>
                  <a:schemeClr val="tx1"/>
                </a:solidFill>
                <a:effectLst/>
                <a:latin typeface="Arial" panose="020B0604020202020204" pitchFamily="34" charset="0"/>
              </a:rPr>
              <a:t>Hourglass</a:t>
            </a:r>
            <a:r>
              <a:rPr lang="en-US" altLang="en-US" sz="2400" dirty="0">
                <a:latin typeface="Arial" panose="020B0604020202020204" pitchFamily="34" charset="0"/>
              </a:rPr>
              <a:t>, </a:t>
            </a:r>
            <a:r>
              <a:rPr lang="en-US" altLang="en-US" sz="2400" b="1" dirty="0">
                <a:latin typeface="Arial" panose="020B0604020202020204" pitchFamily="34" charset="0"/>
              </a:rPr>
              <a:t>Dying Matters </a:t>
            </a:r>
            <a:r>
              <a:rPr kumimoji="0" lang="en-US" altLang="en-US" sz="2400" b="0" i="0" u="none" strike="noStrike" cap="none" normalizeH="0" baseline="0" dirty="0">
                <a:ln>
                  <a:noFill/>
                </a:ln>
                <a:solidFill>
                  <a:schemeClr val="tx1"/>
                </a:solidFill>
                <a:effectLst/>
                <a:latin typeface="Arial" panose="020B0604020202020204" pitchFamily="34" charset="0"/>
              </a:rPr>
              <a:t>offers resources regarding care quality and guidelines, social activities, legal aid, and information about alternative forms of care (Age UK, 2018; </a:t>
            </a:r>
            <a:r>
              <a:rPr lang="en-US" altLang="en-US" sz="2400" dirty="0">
                <a:latin typeface="Arial" panose="020B0604020202020204" pitchFamily="34" charset="0"/>
                <a:cs typeface="Arial" panose="020B0604020202020204" pitchFamily="34" charset="0"/>
              </a:rPr>
              <a:t>Hospice UK, 2022</a:t>
            </a:r>
            <a:r>
              <a:rPr kumimoji="0" lang="en-US" altLang="en-US" sz="2400" b="0" i="0" u="none" strike="noStrike" cap="none" normalizeH="0" baseline="0" dirty="0">
                <a:ln>
                  <a:noFill/>
                </a:ln>
                <a:solidFill>
                  <a:schemeClr val="tx1"/>
                </a:solidFill>
                <a:effectLst/>
                <a:latin typeface="Arial" panose="020B0604020202020204" pitchFamily="34" charset="0"/>
              </a:rPr>
              <a:t>).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The </a:t>
            </a:r>
            <a:r>
              <a:rPr kumimoji="0" lang="en-US" altLang="en-US" sz="2400" b="1" i="0" u="none" strike="noStrike" cap="none" normalizeH="0" baseline="0" dirty="0">
                <a:ln>
                  <a:noFill/>
                </a:ln>
                <a:solidFill>
                  <a:schemeClr val="tx1"/>
                </a:solidFill>
                <a:effectLst/>
                <a:latin typeface="Arial" panose="020B0604020202020204" pitchFamily="34" charset="0"/>
              </a:rPr>
              <a:t>CQC and NICE </a:t>
            </a:r>
            <a:r>
              <a:rPr kumimoji="0" lang="en-US" altLang="en-US" sz="2400" b="0" i="0" u="none" strike="noStrike" cap="none" normalizeH="0" baseline="0" dirty="0">
                <a:ln>
                  <a:noFill/>
                </a:ln>
                <a:solidFill>
                  <a:schemeClr val="tx1"/>
                </a:solidFill>
                <a:effectLst/>
                <a:latin typeface="Arial" panose="020B0604020202020204" pitchFamily="34" charset="0"/>
              </a:rPr>
              <a:t>gives care facilities guidelines to prevent elder abuse, neglect, and damage (Age UK, 2023).</a:t>
            </a:r>
          </a:p>
        </p:txBody>
      </p:sp>
      <p:pic>
        <p:nvPicPr>
          <p:cNvPr id="5125" name="Picture 5" descr="RESTORE2 - Your Home Care">
            <a:extLst>
              <a:ext uri="{FF2B5EF4-FFF2-40B4-BE49-F238E27FC236}">
                <a16:creationId xmlns:a16="http://schemas.microsoft.com/office/drawing/2014/main" id="{F146290F-B19A-E8B4-9004-C461917B28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94067" y="475268"/>
            <a:ext cx="6692306" cy="50506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1B2921E4-5713-7F09-176E-6F1278528B7E}"/>
              </a:ext>
            </a:extLst>
          </p:cNvPr>
          <p:cNvSpPr txBox="1"/>
          <p:nvPr/>
        </p:nvSpPr>
        <p:spPr>
          <a:xfrm>
            <a:off x="15705173" y="5604411"/>
            <a:ext cx="19812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(Restore2, 2020)</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pic>
        <p:nvPicPr>
          <p:cNvPr id="5128" name="Picture 8" descr="Palliative and end of life care - Leeds Community Healthcare">
            <a:extLst>
              <a:ext uri="{FF2B5EF4-FFF2-40B4-BE49-F238E27FC236}">
                <a16:creationId xmlns:a16="http://schemas.microsoft.com/office/drawing/2014/main" id="{8973892E-2C8C-D52E-BCD7-390D9AE91B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94067" y="6134100"/>
            <a:ext cx="6798633" cy="38100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75E9EDAA-46FE-DBC0-C983-6BF35925A799}"/>
              </a:ext>
            </a:extLst>
          </p:cNvPr>
          <p:cNvSpPr txBox="1"/>
          <p:nvPr/>
        </p:nvSpPr>
        <p:spPr>
          <a:xfrm>
            <a:off x="16192500" y="9886495"/>
            <a:ext cx="16002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 2025)</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28600" y="239142"/>
            <a:ext cx="7013478" cy="9928287"/>
            <a:chOff x="3806" y="0"/>
            <a:chExt cx="1138765" cy="1631605"/>
          </a:xfrm>
        </p:grpSpPr>
        <p:sp>
          <p:nvSpPr>
            <p:cNvPr id="4" name="Freeform 4"/>
            <p:cNvSpPr/>
            <p:nvPr/>
          </p:nvSpPr>
          <p:spPr>
            <a:xfrm>
              <a:off x="3806" y="0"/>
              <a:ext cx="1138765" cy="1631605"/>
            </a:xfrm>
            <a:custGeom>
              <a:avLst/>
              <a:gdLst/>
              <a:ahLst/>
              <a:cxnLst/>
              <a:rect l="l" t="t" r="r" b="b"/>
              <a:pathLst>
                <a:path w="1138765" h="1631605">
                  <a:moveTo>
                    <a:pt x="0" y="0"/>
                  </a:moveTo>
                  <a:lnTo>
                    <a:pt x="1138765" y="0"/>
                  </a:lnTo>
                  <a:lnTo>
                    <a:pt x="1138765" y="1631605"/>
                  </a:lnTo>
                  <a:lnTo>
                    <a:pt x="0" y="1631605"/>
                  </a:lnTo>
                  <a:close/>
                </a:path>
              </a:pathLst>
            </a:custGeom>
            <a:blipFill>
              <a:blip r:embed="rId2"/>
              <a:stretch>
                <a:fillRect l="-57526" r="-57526"/>
              </a:stretch>
            </a:blipFill>
          </p:spPr>
          <p:txBody>
            <a:bodyPr/>
            <a:lstStyle/>
            <a:p>
              <a:endParaRPr lang="en-GB"/>
            </a:p>
          </p:txBody>
        </p:sp>
      </p:grpSp>
      <p:sp>
        <p:nvSpPr>
          <p:cNvPr id="6" name="TextBox 6"/>
          <p:cNvSpPr txBox="1"/>
          <p:nvPr/>
        </p:nvSpPr>
        <p:spPr>
          <a:xfrm>
            <a:off x="7339344" y="495300"/>
            <a:ext cx="10733911" cy="658835"/>
          </a:xfrm>
          <a:prstGeom prst="rect">
            <a:avLst/>
          </a:prstGeom>
        </p:spPr>
        <p:txBody>
          <a:bodyPr wrap="square" lIns="0" tIns="0" rIns="0" bIns="0" rtlCol="0" anchor="t">
            <a:spAutoFit/>
          </a:bodyPr>
          <a:lstStyle/>
          <a:p>
            <a:pPr algn="ctr">
              <a:lnSpc>
                <a:spcPts val="6016"/>
              </a:lnSpc>
            </a:pPr>
            <a:r>
              <a:rPr lang="en-US" sz="2800" b="1" dirty="0">
                <a:solidFill>
                  <a:srgbClr val="000000"/>
                </a:solidFill>
                <a:latin typeface="Arial Bold"/>
                <a:ea typeface="Arial Bold"/>
                <a:cs typeface="Arial Bold"/>
                <a:sym typeface="Arial Bold"/>
              </a:rPr>
              <a:t>PERSONALIZED CARE GAPS AND CHALLENGES</a:t>
            </a:r>
          </a:p>
        </p:txBody>
      </p:sp>
      <p:sp>
        <p:nvSpPr>
          <p:cNvPr id="7" name="TextBox 7"/>
          <p:cNvSpPr txBox="1"/>
          <p:nvPr/>
        </p:nvSpPr>
        <p:spPr>
          <a:xfrm rot="10800000" flipV="1">
            <a:off x="7593779" y="1790700"/>
            <a:ext cx="10225040" cy="7329635"/>
          </a:xfrm>
          <a:prstGeom prst="rect">
            <a:avLst/>
          </a:prstGeom>
        </p:spPr>
        <p:txBody>
          <a:bodyPr wrap="square" lIns="0" tIns="0" rIns="0" bIns="0" rtlCol="0" anchor="t">
            <a:spAutoFit/>
          </a:bodyPr>
          <a:lstStyle/>
          <a:p>
            <a:pPr marL="582925" lvl="1" indent="-291463" algn="just">
              <a:lnSpc>
                <a:spcPct val="150000"/>
              </a:lnSpc>
              <a:buFont typeface="Arial"/>
              <a:buChar char="•"/>
            </a:pPr>
            <a:r>
              <a:rPr lang="en-US" sz="2000" dirty="0">
                <a:solidFill>
                  <a:srgbClr val="000000"/>
                </a:solidFill>
                <a:latin typeface="Arial"/>
                <a:ea typeface="Arial"/>
                <a:cs typeface="Arial"/>
                <a:sym typeface="Arial"/>
              </a:rPr>
              <a:t>To keep senior citizens involved and feeling appreciated, care facilities can use a variety of social activities.  </a:t>
            </a:r>
          </a:p>
          <a:p>
            <a:pPr marL="291462" lvl="1" algn="just">
              <a:lnSpc>
                <a:spcPct val="150000"/>
              </a:lnSpc>
            </a:pPr>
            <a:endParaRPr lang="en-US" sz="2000" dirty="0">
              <a:solidFill>
                <a:srgbClr val="000000"/>
              </a:solidFill>
              <a:latin typeface="Arial"/>
              <a:ea typeface="Arial"/>
              <a:cs typeface="Arial"/>
              <a:sym typeface="Arial"/>
            </a:endParaRPr>
          </a:p>
          <a:p>
            <a:pPr marL="582925" lvl="1" indent="-291463" algn="just">
              <a:lnSpc>
                <a:spcPct val="150000"/>
              </a:lnSpc>
              <a:buFont typeface="Arial"/>
              <a:buChar char="•"/>
            </a:pPr>
            <a:r>
              <a:rPr lang="en-US" sz="2000" dirty="0">
                <a:solidFill>
                  <a:srgbClr val="000000"/>
                </a:solidFill>
                <a:latin typeface="Arial"/>
                <a:ea typeface="Arial"/>
                <a:cs typeface="Arial"/>
                <a:sym typeface="Arial"/>
              </a:rPr>
              <a:t>Older adults suffer from a variety of losses which can lead to feelings of loneliness, shame, and identity loss </a:t>
            </a:r>
            <a:r>
              <a:rPr lang="en-US" altLang="en-US" sz="2000" dirty="0">
                <a:latin typeface="Arial" panose="020B0604020202020204" pitchFamily="34" charset="0"/>
                <a:cs typeface="Arial" panose="020B0604020202020204" pitchFamily="34" charset="0"/>
              </a:rPr>
              <a:t>(Holt-Lunstad </a:t>
            </a:r>
            <a:r>
              <a:rPr lang="en-US" altLang="en-US" sz="2000" i="1" dirty="0">
                <a:latin typeface="Arial" panose="020B0604020202020204" pitchFamily="34" charset="0"/>
                <a:cs typeface="Arial" panose="020B0604020202020204" pitchFamily="34" charset="0"/>
              </a:rPr>
              <a:t>et al.</a:t>
            </a:r>
            <a:r>
              <a:rPr lang="en-US" altLang="en-US" sz="2000" dirty="0">
                <a:latin typeface="Arial" panose="020B0604020202020204" pitchFamily="34" charset="0"/>
                <a:cs typeface="Arial" panose="020B0604020202020204" pitchFamily="34" charset="0"/>
              </a:rPr>
              <a:t>, 2015).</a:t>
            </a:r>
          </a:p>
          <a:p>
            <a:pPr marL="582925" lvl="1" indent="-291463" algn="just">
              <a:lnSpc>
                <a:spcPct val="150000"/>
              </a:lnSpc>
              <a:buFont typeface="Arial"/>
              <a:buChar char="•"/>
            </a:pPr>
            <a:endParaRPr lang="en-US" sz="2000" dirty="0">
              <a:solidFill>
                <a:srgbClr val="000000"/>
              </a:solidFill>
              <a:latin typeface="Arial"/>
              <a:ea typeface="Arial"/>
              <a:cs typeface="Arial"/>
              <a:sym typeface="Arial"/>
            </a:endParaRPr>
          </a:p>
          <a:p>
            <a:pPr marL="582925" lvl="1" indent="-291463" algn="just">
              <a:lnSpc>
                <a:spcPct val="150000"/>
              </a:lnSpc>
              <a:buFont typeface="Arial"/>
              <a:buChar char="•"/>
            </a:pPr>
            <a:r>
              <a:rPr lang="en-US" sz="2000" dirty="0">
                <a:solidFill>
                  <a:srgbClr val="000000"/>
                </a:solidFill>
                <a:latin typeface="Arial"/>
                <a:ea typeface="Arial"/>
                <a:cs typeface="Arial"/>
                <a:sym typeface="Arial"/>
              </a:rPr>
              <a:t>Engaging in activities helps them connect with others, make their days healthy, and ultimately give them a new sense of purpose in life (Tirmazee-Kaleem, 2024). </a:t>
            </a:r>
          </a:p>
          <a:p>
            <a:pPr marL="291462" lvl="1" algn="just">
              <a:lnSpc>
                <a:spcPct val="150000"/>
              </a:lnSpc>
            </a:pPr>
            <a:endParaRPr lang="en-US" sz="2000" dirty="0">
              <a:solidFill>
                <a:srgbClr val="000000"/>
              </a:solidFill>
              <a:latin typeface="Arial"/>
              <a:ea typeface="Arial"/>
              <a:cs typeface="Arial"/>
              <a:sym typeface="Arial"/>
            </a:endParaRPr>
          </a:p>
          <a:p>
            <a:pPr marL="582925" lvl="1" indent="-291463" algn="just">
              <a:lnSpc>
                <a:spcPct val="150000"/>
              </a:lnSpc>
              <a:buFont typeface="Arial"/>
              <a:buChar char="•"/>
            </a:pPr>
            <a:r>
              <a:rPr lang="en-US" sz="2000" dirty="0">
                <a:solidFill>
                  <a:srgbClr val="000000"/>
                </a:solidFill>
                <a:latin typeface="Arial"/>
                <a:ea typeface="Arial"/>
                <a:cs typeface="Arial"/>
                <a:sym typeface="Arial"/>
              </a:rPr>
              <a:t>According to Birren (1988), Roles and activities are the two methods that people employ to construct their sense of self </a:t>
            </a:r>
            <a:r>
              <a:rPr lang="en-US" sz="2000" b="1" dirty="0">
                <a:solidFill>
                  <a:srgbClr val="000000"/>
                </a:solidFill>
                <a:latin typeface="Arial"/>
                <a:ea typeface="Arial"/>
                <a:cs typeface="Arial"/>
                <a:sym typeface="Arial"/>
              </a:rPr>
              <a:t>(activity theory). </a:t>
            </a:r>
          </a:p>
          <a:p>
            <a:pPr marL="291462" lvl="1" algn="just">
              <a:lnSpc>
                <a:spcPct val="150000"/>
              </a:lnSpc>
            </a:pPr>
            <a:endParaRPr lang="en-US" sz="2000" b="1" dirty="0">
              <a:solidFill>
                <a:srgbClr val="000000"/>
              </a:solidFill>
              <a:latin typeface="Arial"/>
              <a:ea typeface="Arial"/>
              <a:cs typeface="Arial"/>
              <a:sym typeface="Arial"/>
            </a:endParaRPr>
          </a:p>
          <a:p>
            <a:pPr marL="582925" lvl="1" indent="-291463" algn="just">
              <a:lnSpc>
                <a:spcPct val="150000"/>
              </a:lnSpc>
              <a:buFont typeface="Arial"/>
              <a:buChar char="•"/>
            </a:pPr>
            <a:r>
              <a:rPr lang="en-US" sz="2000" dirty="0">
                <a:solidFill>
                  <a:srgbClr val="000000"/>
                </a:solidFill>
                <a:latin typeface="Arial"/>
                <a:ea typeface="Arial"/>
                <a:cs typeface="Arial"/>
                <a:sym typeface="Arial"/>
              </a:rPr>
              <a:t>Elders lost identity as they give up duties and hobbies. </a:t>
            </a:r>
          </a:p>
          <a:p>
            <a:pPr marL="291462" lvl="1" algn="just">
              <a:lnSpc>
                <a:spcPct val="150000"/>
              </a:lnSpc>
            </a:pPr>
            <a:endParaRPr lang="en-US" sz="2000" dirty="0">
              <a:solidFill>
                <a:srgbClr val="000000"/>
              </a:solidFill>
              <a:latin typeface="Arial"/>
              <a:ea typeface="Arial"/>
              <a:cs typeface="Arial"/>
              <a:sym typeface="Arial"/>
            </a:endParaRPr>
          </a:p>
          <a:p>
            <a:pPr marL="582925" lvl="1" indent="-291463" algn="just">
              <a:lnSpc>
                <a:spcPct val="150000"/>
              </a:lnSpc>
              <a:buFont typeface="Arial"/>
              <a:buChar char="•"/>
            </a:pPr>
            <a:r>
              <a:rPr lang="en-US" sz="2000" dirty="0">
                <a:solidFill>
                  <a:srgbClr val="000000"/>
                </a:solidFill>
                <a:latin typeface="Arial"/>
                <a:ea typeface="Arial"/>
                <a:cs typeface="Arial"/>
                <a:sym typeface="Arial"/>
              </a:rPr>
              <a:t>Activities that replace former roles or behaviours have a restorative purpose (Winstead </a:t>
            </a:r>
            <a:r>
              <a:rPr lang="en-US" sz="2000" i="1" dirty="0">
                <a:solidFill>
                  <a:srgbClr val="000000"/>
                </a:solidFill>
                <a:latin typeface="Arial"/>
                <a:ea typeface="Arial"/>
                <a:cs typeface="Arial"/>
                <a:sym typeface="Arial"/>
              </a:rPr>
              <a:t>et al.</a:t>
            </a:r>
            <a:r>
              <a:rPr lang="en-US" sz="2000" dirty="0">
                <a:solidFill>
                  <a:srgbClr val="000000"/>
                </a:solidFill>
                <a:latin typeface="Arial"/>
                <a:ea typeface="Arial"/>
                <a:cs typeface="Arial"/>
                <a:sym typeface="Arial"/>
              </a:rPr>
              <a:t>, 2014).</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10000">
              <a:schemeClr val="tx2">
                <a:lumMod val="20000"/>
                <a:lumOff val="80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extBox 2"/>
          <p:cNvSpPr txBox="1"/>
          <p:nvPr/>
        </p:nvSpPr>
        <p:spPr>
          <a:xfrm>
            <a:off x="765173" y="800100"/>
            <a:ext cx="16757654" cy="695896"/>
          </a:xfrm>
          <a:prstGeom prst="rect">
            <a:avLst/>
          </a:prstGeom>
        </p:spPr>
        <p:txBody>
          <a:bodyPr wrap="square" lIns="0" tIns="0" rIns="0" bIns="0" rtlCol="0" anchor="t">
            <a:spAutoFit/>
          </a:bodyPr>
          <a:lstStyle/>
          <a:p>
            <a:pPr algn="ctr">
              <a:lnSpc>
                <a:spcPts val="5876"/>
              </a:lnSpc>
            </a:pPr>
            <a:r>
              <a:rPr lang="en-US" sz="3600" b="1" dirty="0">
                <a:solidFill>
                  <a:srgbClr val="000000"/>
                </a:solidFill>
                <a:latin typeface="Arial Bold"/>
                <a:ea typeface="Arial Bold"/>
                <a:cs typeface="Arial Bold"/>
                <a:sym typeface="Arial Bold"/>
              </a:rPr>
              <a:t>GAPS AND CHALLENGES IN THE CARE FRAMEWORK (CONTD).</a:t>
            </a:r>
          </a:p>
        </p:txBody>
      </p:sp>
      <p:sp>
        <p:nvSpPr>
          <p:cNvPr id="6" name="TextBox 5">
            <a:extLst>
              <a:ext uri="{FF2B5EF4-FFF2-40B4-BE49-F238E27FC236}">
                <a16:creationId xmlns:a16="http://schemas.microsoft.com/office/drawing/2014/main" id="{C86EEF74-C172-4871-398F-4A6EE24AC571}"/>
              </a:ext>
            </a:extLst>
          </p:cNvPr>
          <p:cNvSpPr txBox="1"/>
          <p:nvPr/>
        </p:nvSpPr>
        <p:spPr>
          <a:xfrm>
            <a:off x="533400" y="1866900"/>
            <a:ext cx="10058400" cy="7429278"/>
          </a:xfrm>
          <a:prstGeom prst="rect">
            <a:avLst/>
          </a:prstGeom>
          <a:noFill/>
        </p:spPr>
        <p:txBody>
          <a:bodyPr wrap="square">
            <a:spAutoFit/>
          </a:bodyPr>
          <a:lstStyle/>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14,000 fewer people </a:t>
            </a:r>
            <a:r>
              <a:rPr kumimoji="0" lang="en-US" altLang="en-US" sz="2000" b="0" i="0" u="none" strike="noStrike" cap="none" normalizeH="0" baseline="0" dirty="0">
                <a:ln>
                  <a:noFill/>
                </a:ln>
                <a:solidFill>
                  <a:schemeClr val="tx1"/>
                </a:solidFill>
                <a:effectLst/>
                <a:latin typeface="Arial" panose="020B0604020202020204" pitchFamily="34" charset="0"/>
              </a:rPr>
              <a:t>received long-term care in 2023–2024 compared to 2015–2016 (</a:t>
            </a:r>
            <a:r>
              <a:rPr kumimoji="0" lang="en-US" altLang="en-US" sz="2000" b="0" i="0" u="none" strike="noStrike" cap="none" normalizeH="0" baseline="0" dirty="0" err="1">
                <a:ln>
                  <a:noFill/>
                </a:ln>
                <a:solidFill>
                  <a:schemeClr val="tx1"/>
                </a:solidFill>
                <a:effectLst/>
                <a:latin typeface="Arial" panose="020B0604020202020204" pitchFamily="34" charset="0"/>
              </a:rPr>
              <a:t>Bottery</a:t>
            </a:r>
            <a:r>
              <a:rPr kumimoji="0" lang="en-US" altLang="en-US" sz="2000" b="0" i="0" u="none" strike="noStrike" cap="none" normalizeH="0" baseline="0" dirty="0">
                <a:ln>
                  <a:noFill/>
                </a:ln>
                <a:solidFill>
                  <a:schemeClr val="tx1"/>
                </a:solidFill>
                <a:effectLst/>
                <a:latin typeface="Arial" panose="020B0604020202020204" pitchFamily="34" charset="0"/>
              </a:rPr>
              <a:t>, 2019).</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2 million older </a:t>
            </a:r>
            <a:r>
              <a:rPr kumimoji="0" lang="en-US" altLang="en-US" sz="2000" b="0" i="0" u="none" strike="noStrike" cap="none" normalizeH="0" baseline="0" dirty="0">
                <a:ln>
                  <a:noFill/>
                </a:ln>
                <a:solidFill>
                  <a:schemeClr val="tx1"/>
                </a:solidFill>
                <a:effectLst/>
                <a:latin typeface="Arial" panose="020B0604020202020204" pitchFamily="34" charset="0"/>
              </a:rPr>
              <a:t>adults are not getting the care and support they need (</a:t>
            </a:r>
            <a:r>
              <a:rPr kumimoji="0" lang="en-US" altLang="en-US" sz="2000" b="0" i="0" u="none" strike="noStrike" cap="none" normalizeH="0" baseline="0" dirty="0" err="1">
                <a:ln>
                  <a:noFill/>
                </a:ln>
                <a:solidFill>
                  <a:schemeClr val="tx1"/>
                </a:solidFill>
                <a:effectLst/>
                <a:latin typeface="Arial" panose="020B0604020202020204" pitchFamily="34" charset="0"/>
              </a:rPr>
              <a:t>Bottery</a:t>
            </a:r>
            <a:r>
              <a:rPr kumimoji="0" lang="en-US" altLang="en-US" sz="2000" b="0" i="0" u="none" strike="noStrike" cap="none" normalizeH="0" baseline="0" dirty="0">
                <a:ln>
                  <a:noFill/>
                </a:ln>
                <a:solidFill>
                  <a:schemeClr val="tx1"/>
                </a:solidFill>
                <a:effectLst/>
                <a:latin typeface="Arial" panose="020B0604020202020204" pitchFamily="34" charset="0"/>
              </a:rPr>
              <a:t>, 2019).</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Staff shortages </a:t>
            </a:r>
            <a:r>
              <a:rPr kumimoji="0" lang="en-US" altLang="en-US" sz="2000" b="0" i="0" u="none" strike="noStrike" cap="none" normalizeH="0" baseline="0" dirty="0">
                <a:ln>
                  <a:noFill/>
                </a:ln>
                <a:solidFill>
                  <a:schemeClr val="tx1"/>
                </a:solidFill>
                <a:effectLst/>
                <a:latin typeface="Arial" panose="020B0604020202020204" pitchFamily="34" charset="0"/>
              </a:rPr>
              <a:t>contribute to poor care quality, reliability, and continuity.</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Care workers often face </a:t>
            </a:r>
            <a:r>
              <a:rPr kumimoji="0" lang="en-US" altLang="en-US" sz="2000" b="1" i="0" u="none" strike="noStrike" cap="none" normalizeH="0" baseline="0" dirty="0">
                <a:ln>
                  <a:noFill/>
                </a:ln>
                <a:solidFill>
                  <a:schemeClr val="tx1"/>
                </a:solidFill>
                <a:effectLst/>
                <a:latin typeface="Arial" panose="020B0604020202020204" pitchFamily="34" charset="0"/>
              </a:rPr>
              <a:t>high workloads</a:t>
            </a:r>
            <a:r>
              <a:rPr kumimoji="0" lang="en-US" altLang="en-US" sz="2000" b="0" i="0" u="none" strike="noStrike" cap="none" normalizeH="0" baseline="0" dirty="0">
                <a:ln>
                  <a:noFill/>
                </a:ln>
                <a:solidFill>
                  <a:schemeClr val="tx1"/>
                </a:solidFill>
                <a:effectLst/>
                <a:latin typeface="Arial" panose="020B0604020202020204" pitchFamily="34" charset="0"/>
              </a:rPr>
              <a:t>, leading to late or missed visits and insufficient time for proper care.</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Time pressures </a:t>
            </a:r>
            <a:r>
              <a:rPr kumimoji="0" lang="en-US" altLang="en-US" sz="2000" b="0" i="0" u="none" strike="noStrike" cap="none" normalizeH="0" baseline="0" dirty="0">
                <a:ln>
                  <a:noFill/>
                </a:ln>
                <a:solidFill>
                  <a:schemeClr val="tx1"/>
                </a:solidFill>
                <a:effectLst/>
                <a:latin typeface="Arial" panose="020B0604020202020204" pitchFamily="34" charset="0"/>
              </a:rPr>
              <a:t>prevent carers from completing essential tasks, especially for patients with complex needs like dementia (Crozier, 2016).</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Domiciliary services are increasingly failing to respect individuality and diversity among older adults (Hughes &amp; Burch, 2019).</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Person-</a:t>
            </a:r>
            <a:r>
              <a:rPr kumimoji="0" lang="en-US" altLang="en-US" sz="2000" b="0" i="0" u="none" strike="noStrike" cap="none" normalizeH="0" baseline="0" dirty="0" err="1">
                <a:ln>
                  <a:noFill/>
                </a:ln>
                <a:solidFill>
                  <a:schemeClr val="tx1"/>
                </a:solidFill>
                <a:effectLst/>
                <a:latin typeface="Arial" panose="020B0604020202020204" pitchFamily="34" charset="0"/>
              </a:rPr>
              <a:t>centred</a:t>
            </a:r>
            <a:r>
              <a:rPr kumimoji="0" lang="en-US" altLang="en-US" sz="2000" b="0" i="0" u="none" strike="noStrike" cap="none" normalizeH="0" baseline="0" dirty="0">
                <a:ln>
                  <a:noFill/>
                </a:ln>
                <a:solidFill>
                  <a:schemeClr val="tx1"/>
                </a:solidFill>
                <a:effectLst/>
                <a:latin typeface="Arial" panose="020B0604020202020204" pitchFamily="34" charset="0"/>
              </a:rPr>
              <a:t> care should focus on </a:t>
            </a:r>
            <a:r>
              <a:rPr kumimoji="0" lang="en-US" altLang="en-US" sz="2000" b="1" i="0" u="none" strike="noStrike" cap="none" normalizeH="0" baseline="0" dirty="0">
                <a:ln>
                  <a:noFill/>
                </a:ln>
                <a:solidFill>
                  <a:schemeClr val="tx1"/>
                </a:solidFill>
                <a:effectLst/>
                <a:latin typeface="Arial" panose="020B0604020202020204" pitchFamily="34" charset="0"/>
              </a:rPr>
              <a:t>autonomy and self-identity </a:t>
            </a:r>
            <a:r>
              <a:rPr kumimoji="0" lang="en-US" altLang="en-US" sz="2000" b="0" i="0" u="none" strike="noStrike" cap="none" normalizeH="0" baseline="0" dirty="0">
                <a:ln>
                  <a:noFill/>
                </a:ln>
                <a:solidFill>
                  <a:schemeClr val="tx1"/>
                </a:solidFill>
                <a:effectLst/>
                <a:latin typeface="Arial" panose="020B0604020202020204" pitchFamily="34" charset="0"/>
              </a:rPr>
              <a:t>of older people (Care Act, 2014).</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Policy-makers must improve </a:t>
            </a:r>
            <a:r>
              <a:rPr kumimoji="0" lang="en-US" altLang="en-US" sz="2000" b="1" i="0" u="none" strike="noStrike" cap="none" normalizeH="0" baseline="0" dirty="0">
                <a:ln>
                  <a:noFill/>
                </a:ln>
                <a:solidFill>
                  <a:schemeClr val="tx1"/>
                </a:solidFill>
                <a:effectLst/>
                <a:latin typeface="Arial" panose="020B0604020202020204" pitchFamily="34" charset="0"/>
              </a:rPr>
              <a:t>commissioning and funding </a:t>
            </a:r>
            <a:r>
              <a:rPr kumimoji="0" lang="en-US" altLang="en-US" sz="2000" b="0" i="0" u="none" strike="noStrike" cap="none" normalizeH="0" baseline="0" dirty="0">
                <a:ln>
                  <a:noFill/>
                </a:ln>
                <a:solidFill>
                  <a:schemeClr val="tx1"/>
                </a:solidFill>
                <a:effectLst/>
                <a:latin typeface="Arial" panose="020B0604020202020204" pitchFamily="34" charset="0"/>
              </a:rPr>
              <a:t>to support quality care practices (Crozier, 2016).</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Better funding and working conditions</a:t>
            </a:r>
            <a:r>
              <a:rPr kumimoji="0" lang="en-US" altLang="en-US" sz="2000" b="0" i="0" u="none" strike="noStrike" cap="none" normalizeH="0" baseline="0" dirty="0">
                <a:ln>
                  <a:noFill/>
                </a:ln>
                <a:solidFill>
                  <a:schemeClr val="tx1"/>
                </a:solidFill>
                <a:effectLst/>
                <a:latin typeface="Arial" panose="020B0604020202020204" pitchFamily="34" charset="0"/>
              </a:rPr>
              <a:t> can enhance staff retention and overall care quality (Crozier, 2016).</a:t>
            </a:r>
            <a:endParaRPr lang="en-GB" sz="2000" dirty="0"/>
          </a:p>
        </p:txBody>
      </p:sp>
      <p:pic>
        <p:nvPicPr>
          <p:cNvPr id="8" name="Picture 7">
            <a:extLst>
              <a:ext uri="{FF2B5EF4-FFF2-40B4-BE49-F238E27FC236}">
                <a16:creationId xmlns:a16="http://schemas.microsoft.com/office/drawing/2014/main" id="{27FE0936-7DD0-45C0-6A92-F70077290CE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125200" y="2171700"/>
            <a:ext cx="6781800" cy="65532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3177541" y="174257"/>
            <a:ext cx="11410084" cy="773673"/>
          </a:xfrm>
          <a:prstGeom prst="rect">
            <a:avLst/>
          </a:prstGeom>
        </p:spPr>
        <p:txBody>
          <a:bodyPr wrap="square" lIns="0" tIns="0" rIns="0" bIns="0" rtlCol="0" anchor="t">
            <a:spAutoFit/>
          </a:bodyPr>
          <a:lstStyle/>
          <a:p>
            <a:pPr algn="ctr">
              <a:lnSpc>
                <a:spcPts val="6716"/>
              </a:lnSpc>
            </a:pPr>
            <a:r>
              <a:rPr lang="en-US" sz="3600" b="1" dirty="0">
                <a:solidFill>
                  <a:srgbClr val="000000"/>
                </a:solidFill>
                <a:latin typeface="Poppins Bold"/>
                <a:ea typeface="Poppins Bold"/>
                <a:cs typeface="Poppins Bold"/>
                <a:sym typeface="Poppins Bold"/>
              </a:rPr>
              <a:t>TECHNOLOGICAL INNOVATIONS IN ELDERLY CARE</a:t>
            </a:r>
          </a:p>
        </p:txBody>
      </p:sp>
      <p:sp>
        <p:nvSpPr>
          <p:cNvPr id="6" name="TextBox 6"/>
          <p:cNvSpPr txBox="1"/>
          <p:nvPr/>
        </p:nvSpPr>
        <p:spPr>
          <a:xfrm rot="10800000" flipV="1">
            <a:off x="762000" y="7401903"/>
            <a:ext cx="16819418" cy="2693007"/>
          </a:xfrm>
          <a:prstGeom prst="roundRect">
            <a:avLst/>
          </a:prstGeom>
          <a:solidFill>
            <a:schemeClr val="tx2">
              <a:lumMod val="60000"/>
              <a:lumOff val="40000"/>
            </a:schemeClr>
          </a:solidFill>
        </p:spPr>
        <p:txBody>
          <a:bodyPr wrap="square" lIns="0" tIns="0" rIns="0" bIns="0" rtlCol="0" anchor="t">
            <a:spAutoFit/>
          </a:bodyPr>
          <a:lstStyle/>
          <a:p>
            <a:pPr algn="l">
              <a:lnSpc>
                <a:spcPts val="3916"/>
              </a:lnSpc>
              <a:spcBef>
                <a:spcPct val="0"/>
              </a:spcBef>
            </a:pPr>
            <a:r>
              <a:rPr lang="en-US" sz="2000" b="1" dirty="0">
                <a:solidFill>
                  <a:srgbClr val="000000"/>
                </a:solidFill>
                <a:latin typeface="Arial"/>
                <a:ea typeface="Arial"/>
                <a:cs typeface="Arial"/>
                <a:sym typeface="Arial"/>
              </a:rPr>
              <a:t>Limitations:</a:t>
            </a:r>
            <a:r>
              <a:rPr lang="en-US" sz="2000" dirty="0">
                <a:solidFill>
                  <a:srgbClr val="000000"/>
                </a:solidFill>
                <a:latin typeface="Arial"/>
                <a:ea typeface="Arial"/>
                <a:cs typeface="Arial"/>
                <a:sym typeface="Arial"/>
              </a:rPr>
              <a:t> </a:t>
            </a:r>
          </a:p>
          <a:p>
            <a:pPr marL="457200" indent="-457200" algn="l">
              <a:lnSpc>
                <a:spcPts val="3916"/>
              </a:lnSpc>
              <a:spcBef>
                <a:spcPct val="0"/>
              </a:spcBef>
              <a:buFont typeface="Arial" panose="020B0604020202020204" pitchFamily="34" charset="0"/>
              <a:buChar char="•"/>
            </a:pPr>
            <a:r>
              <a:rPr lang="en-US" sz="2000" dirty="0">
                <a:solidFill>
                  <a:srgbClr val="000000"/>
                </a:solidFill>
                <a:latin typeface="Arial"/>
                <a:ea typeface="Arial"/>
                <a:cs typeface="Arial"/>
                <a:sym typeface="Arial"/>
              </a:rPr>
              <a:t>Digital tools cannot replace the personalised, empathetic care that human caregivers provide.</a:t>
            </a:r>
          </a:p>
          <a:p>
            <a:pPr marL="457200" indent="-457200" algn="l">
              <a:lnSpc>
                <a:spcPts val="3916"/>
              </a:lnSpc>
              <a:spcBef>
                <a:spcPct val="0"/>
              </a:spcBef>
              <a:buFont typeface="Arial" panose="020B0604020202020204" pitchFamily="34" charset="0"/>
              <a:buChar char="•"/>
            </a:pPr>
            <a:r>
              <a:rPr lang="en-US" sz="2000" dirty="0">
                <a:solidFill>
                  <a:srgbClr val="000000"/>
                </a:solidFill>
                <a:latin typeface="Arial"/>
                <a:ea typeface="Arial"/>
                <a:cs typeface="Arial"/>
                <a:sym typeface="Arial"/>
              </a:rPr>
              <a:t>Over-reliance on technology might reduce face-to-face interactions, affecting the quality of emotional and social support for older adults. </a:t>
            </a:r>
          </a:p>
          <a:p>
            <a:pPr marL="457200" indent="-457200" algn="l">
              <a:lnSpc>
                <a:spcPts val="3916"/>
              </a:lnSpc>
              <a:spcBef>
                <a:spcPct val="0"/>
              </a:spcBef>
              <a:buFont typeface="Arial" panose="020B0604020202020204" pitchFamily="34" charset="0"/>
              <a:buChar char="•"/>
            </a:pPr>
            <a:r>
              <a:rPr lang="en-US" sz="2000" dirty="0">
                <a:solidFill>
                  <a:srgbClr val="000000"/>
                </a:solidFill>
                <a:latin typeface="Arial"/>
                <a:ea typeface="Arial"/>
                <a:cs typeface="Arial"/>
                <a:sym typeface="Arial"/>
              </a:rPr>
              <a:t>Digital divide</a:t>
            </a:r>
          </a:p>
          <a:p>
            <a:pPr marL="457200" indent="-457200">
              <a:lnSpc>
                <a:spcPts val="3916"/>
              </a:lnSpc>
              <a:spcBef>
                <a:spcPct val="0"/>
              </a:spcBef>
              <a:buFont typeface="Arial" panose="020B0604020202020204" pitchFamily="34" charset="0"/>
              <a:buChar char="•"/>
            </a:pPr>
            <a:r>
              <a:rPr lang="en-US" sz="2000" dirty="0">
                <a:solidFill>
                  <a:srgbClr val="000000"/>
                </a:solidFill>
                <a:latin typeface="Arial"/>
                <a:ea typeface="Arial"/>
                <a:cs typeface="Arial"/>
                <a:sym typeface="Arial"/>
              </a:rPr>
              <a:t>Privacy and autonomy </a:t>
            </a:r>
            <a:r>
              <a:rPr lang="en-US" altLang="en-US" sz="2000" dirty="0">
                <a:latin typeface="Arial" panose="020B0604020202020204" pitchFamily="34" charset="0"/>
                <a:cs typeface="Arial" panose="020B0604020202020204" pitchFamily="34" charset="0"/>
              </a:rPr>
              <a:t>(Woffindin, 2024)</a:t>
            </a:r>
            <a:endParaRPr lang="en-GB" sz="2000" dirty="0">
              <a:latin typeface="Arial" panose="020B0604020202020204" pitchFamily="34" charset="0"/>
              <a:cs typeface="Arial" panose="020B0604020202020204" pitchFamily="34" charset="0"/>
            </a:endParaRPr>
          </a:p>
        </p:txBody>
      </p:sp>
      <p:pic>
        <p:nvPicPr>
          <p:cNvPr id="4098" name="Picture 2" descr="Stannah Siena 600 Straight Stairlift | Millercare">
            <a:extLst>
              <a:ext uri="{FF2B5EF4-FFF2-40B4-BE49-F238E27FC236}">
                <a16:creationId xmlns:a16="http://schemas.microsoft.com/office/drawing/2014/main" id="{E2680341-6156-1EEA-9380-485E5089F1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2002" y="1104451"/>
            <a:ext cx="4309673" cy="35052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4100" name="Picture 4" descr="Keyless Entry Lock Systems for Your Home | Schlage Encode - YouTube">
            <a:extLst>
              <a:ext uri="{FF2B5EF4-FFF2-40B4-BE49-F238E27FC236}">
                <a16:creationId xmlns:a16="http://schemas.microsoft.com/office/drawing/2014/main" id="{B807D4B8-1F96-0D43-7F30-115F7A39A4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3144" y="4687684"/>
            <a:ext cx="4419600" cy="248683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4102" name="Picture 6" descr="Smart Automatic Pill Dispenser - Bluetooth Automatic Medication Dispenser,  28 Day Electronic Pill Dispenser for Elderly with Alarm &amp; Sound Light,  Timed Medicine Dispenser for Prescriptions &amp; Vitamins : Amazon.ae: Health">
            <a:extLst>
              <a:ext uri="{FF2B5EF4-FFF2-40B4-BE49-F238E27FC236}">
                <a16:creationId xmlns:a16="http://schemas.microsoft.com/office/drawing/2014/main" id="{7A870D35-B663-DDD0-0F4A-6946BF71EDBE}"/>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5610" b="7823"/>
          <a:stretch>
            <a:fillRect/>
          </a:stretch>
        </p:blipFill>
        <p:spPr bwMode="auto">
          <a:xfrm>
            <a:off x="5784219" y="1210469"/>
            <a:ext cx="2842651" cy="309483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4104" name="Picture 8" descr="Matt: Alexa reconnects older adults with their families | Alexa Stories">
            <a:extLst>
              <a:ext uri="{FF2B5EF4-FFF2-40B4-BE49-F238E27FC236}">
                <a16:creationId xmlns:a16="http://schemas.microsoft.com/office/drawing/2014/main" id="{5CBBD7D2-611D-6211-2C15-CB9E0B38C04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0625" b="23889"/>
          <a:stretch>
            <a:fillRect/>
          </a:stretch>
        </p:blipFill>
        <p:spPr bwMode="auto">
          <a:xfrm>
            <a:off x="660143" y="4766172"/>
            <a:ext cx="4309674" cy="248683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extBox 4">
            <a:extLst>
              <a:ext uri="{FF2B5EF4-FFF2-40B4-BE49-F238E27FC236}">
                <a16:creationId xmlns:a16="http://schemas.microsoft.com/office/drawing/2014/main" id="{81C86D2F-D612-9F57-A8DA-AC5D735012C9}"/>
              </a:ext>
            </a:extLst>
          </p:cNvPr>
          <p:cNvSpPr txBox="1"/>
          <p:nvPr/>
        </p:nvSpPr>
        <p:spPr>
          <a:xfrm>
            <a:off x="10418618" y="1771988"/>
            <a:ext cx="7162800" cy="4928593"/>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0" marR="0" lvl="0" indent="0" algn="just" defTabSz="914400" rtl="0" eaLnBrk="0" fontAlgn="base" latinLnBrk="0" hangingPunct="0">
              <a:lnSpc>
                <a:spcPct val="2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Technology is vital for encouraging independence, easing the burden on healthcare systems, and raising the standard of care for senior citizens. People with age-related limitations or disabilities can preserve their freedom with the use of assistive technologies. Among the examples are: </a:t>
            </a:r>
          </a:p>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Mobility assistance </a:t>
            </a:r>
          </a:p>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lang="en-US" altLang="en-US" sz="2000" dirty="0">
                <a:latin typeface="Arial" panose="020B0604020202020204" pitchFamily="34" charset="0"/>
              </a:rPr>
              <a:t>H</a:t>
            </a:r>
            <a:r>
              <a:rPr kumimoji="0" lang="en-US" altLang="en-US" sz="2000" b="0" i="0" u="none" strike="noStrike" cap="none" normalizeH="0" baseline="0" dirty="0">
                <a:ln>
                  <a:noFill/>
                </a:ln>
                <a:solidFill>
                  <a:schemeClr val="tx1"/>
                </a:solidFill>
                <a:effectLst/>
                <a:latin typeface="Arial" panose="020B0604020202020204" pitchFamily="34" charset="0"/>
              </a:rPr>
              <a:t>ome Adaptations </a:t>
            </a:r>
          </a:p>
          <a:p>
            <a:pPr marL="342900" indent="-342900" algn="just" eaLnBrk="0" fontAlgn="base" hangingPunct="0">
              <a:lnSpc>
                <a:spcPct val="200000"/>
              </a:lnSpc>
              <a:spcBef>
                <a:spcPct val="0"/>
              </a:spcBef>
              <a:spcAft>
                <a:spcPct val="0"/>
              </a:spcAft>
              <a:buFont typeface="Arial" panose="020B0604020202020204" pitchFamily="34" charset="0"/>
              <a:buChar char="•"/>
            </a:pPr>
            <a:r>
              <a:rPr kumimoji="0" lang="en-US" altLang="en-US" sz="2000" b="0" i="0" u="none" strike="noStrike" cap="none" normalizeH="0" baseline="0" dirty="0">
                <a:ln>
                  <a:noFill/>
                </a:ln>
                <a:solidFill>
                  <a:schemeClr val="tx1"/>
                </a:solidFill>
                <a:effectLst/>
                <a:latin typeface="Arial" panose="020B0604020202020204" pitchFamily="34" charset="0"/>
              </a:rPr>
              <a:t>Wearable Technology </a:t>
            </a:r>
            <a:r>
              <a:rPr lang="en-US" sz="2000" dirty="0">
                <a:solidFill>
                  <a:srgbClr val="000000"/>
                </a:solidFill>
                <a:latin typeface="Arial"/>
                <a:ea typeface="Arial"/>
                <a:cs typeface="Arial"/>
                <a:sym typeface="Arial"/>
              </a:rPr>
              <a:t>(</a:t>
            </a:r>
            <a:r>
              <a:rPr lang="en-US" altLang="en-US" sz="2000" dirty="0">
                <a:latin typeface="Arial" panose="020B0604020202020204" pitchFamily="34" charset="0"/>
                <a:cs typeface="Arial" panose="020B0604020202020204" pitchFamily="34" charset="0"/>
              </a:rPr>
              <a:t>GOV.UK, 2025).</a:t>
            </a:r>
            <a:endParaRPr lang="en-GB" sz="2000" dirty="0"/>
          </a:p>
        </p:txBody>
      </p:sp>
      <p:sp>
        <p:nvSpPr>
          <p:cNvPr id="9" name="TextBox 8">
            <a:extLst>
              <a:ext uri="{FF2B5EF4-FFF2-40B4-BE49-F238E27FC236}">
                <a16:creationId xmlns:a16="http://schemas.microsoft.com/office/drawing/2014/main" id="{A41BC358-671E-8298-BD41-68125AAFA2D0}"/>
              </a:ext>
            </a:extLst>
          </p:cNvPr>
          <p:cNvSpPr txBox="1"/>
          <p:nvPr/>
        </p:nvSpPr>
        <p:spPr>
          <a:xfrm>
            <a:off x="9768365" y="6991260"/>
            <a:ext cx="1981200" cy="366509"/>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(Restore2, 2020)</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1"/>
          <p:cNvSpPr txBox="1"/>
          <p:nvPr/>
        </p:nvSpPr>
        <p:spPr>
          <a:xfrm>
            <a:off x="457200" y="3777355"/>
            <a:ext cx="9448800" cy="6129338"/>
          </a:xfrm>
          <a:prstGeom prst="roundRect">
            <a:avLst/>
          </a:prstGeom>
        </p:spPr>
        <p:style>
          <a:lnRef idx="2">
            <a:schemeClr val="accent1"/>
          </a:lnRef>
          <a:fillRef idx="1">
            <a:schemeClr val="lt1"/>
          </a:fillRef>
          <a:effectRef idx="0">
            <a:schemeClr val="accent1"/>
          </a:effectRef>
          <a:fontRef idx="minor">
            <a:schemeClr val="dk1"/>
          </a:fontRef>
        </p:style>
        <p:txBody>
          <a:bodyPr wrap="square" lIns="0" tIns="0" rIns="0" bIns="0" rtlCol="0" anchor="t">
            <a:spAutoFit/>
          </a:bodyPr>
          <a:lstStyle/>
          <a:p>
            <a:pPr marL="342900" lvl="0" indent="-342900" algn="just" eaLnBrk="0" fontAlgn="base" hangingPunct="0">
              <a:spcBef>
                <a:spcPct val="0"/>
              </a:spcBef>
              <a:spcAft>
                <a:spcPct val="0"/>
              </a:spcAft>
              <a:buFont typeface="Arial" panose="020B0604020202020204" pitchFamily="34" charset="0"/>
              <a:buChar char="•"/>
            </a:pPr>
            <a:r>
              <a:rPr kumimoji="0" lang="en-US" altLang="en-US" sz="2400" b="0" i="0" u="none" strike="noStrike" cap="none" normalizeH="0" baseline="0" dirty="0">
                <a:ln>
                  <a:noFill/>
                </a:ln>
                <a:solidFill>
                  <a:schemeClr val="tx1"/>
                </a:solidFill>
                <a:effectLst/>
                <a:latin typeface="Arial" panose="020B0604020202020204" pitchFamily="34" charset="0"/>
              </a:rPr>
              <a:t>The main challenge is to </a:t>
            </a:r>
            <a:r>
              <a:rPr kumimoji="0" lang="en-US" altLang="en-US" sz="2400" b="1" i="0" u="none" strike="noStrike" cap="none" normalizeH="0" baseline="0" dirty="0">
                <a:ln>
                  <a:noFill/>
                </a:ln>
                <a:solidFill>
                  <a:schemeClr val="tx1"/>
                </a:solidFill>
                <a:effectLst/>
                <a:latin typeface="Arial" panose="020B0604020202020204" pitchFamily="34" charset="0"/>
              </a:rPr>
              <a:t>reduce the workload</a:t>
            </a:r>
            <a:r>
              <a:rPr kumimoji="0" lang="en-US" altLang="en-US" sz="2400" b="0" i="0" u="none" strike="noStrike" cap="none" normalizeH="0" baseline="0" dirty="0">
                <a:ln>
                  <a:noFill/>
                </a:ln>
                <a:solidFill>
                  <a:schemeClr val="tx1"/>
                </a:solidFill>
                <a:effectLst/>
                <a:latin typeface="Arial" panose="020B0604020202020204" pitchFamily="34" charset="0"/>
              </a:rPr>
              <a:t> on GPs and social care workers while helping older adults </a:t>
            </a:r>
            <a:r>
              <a:rPr kumimoji="0" lang="en-US" altLang="en-US" sz="2400" b="1" i="0" u="none" strike="noStrike" cap="none" normalizeH="0" baseline="0" dirty="0">
                <a:ln>
                  <a:noFill/>
                </a:ln>
                <a:solidFill>
                  <a:schemeClr val="tx1"/>
                </a:solidFill>
                <a:effectLst/>
                <a:latin typeface="Arial" panose="020B0604020202020204" pitchFamily="34" charset="0"/>
              </a:rPr>
              <a:t>avoid unnecessary hospital admissions</a:t>
            </a:r>
            <a:r>
              <a:rPr kumimoji="0" lang="en-US" altLang="en-US" sz="2400" b="0" i="0" u="none" strike="noStrike" cap="none" normalizeH="0" baseline="0" dirty="0">
                <a:ln>
                  <a:noFill/>
                </a:ln>
                <a:solidFill>
                  <a:schemeClr val="tx1"/>
                </a:solidFill>
                <a:effectLst/>
                <a:latin typeface="Arial" panose="020B0604020202020204" pitchFamily="34" charset="0"/>
              </a:rPr>
              <a:t> (NHS England, 2017).</a:t>
            </a:r>
          </a:p>
          <a:p>
            <a:pPr marL="342900" lvl="0" indent="-342900" algn="just" eaLnBrk="0" fontAlgn="base" hangingPunct="0">
              <a:spcBef>
                <a:spcPct val="0"/>
              </a:spcBef>
              <a:spcAft>
                <a:spcPct val="0"/>
              </a:spcAft>
              <a:buFont typeface="Arial" panose="020B0604020202020204" pitchFamily="34" charset="0"/>
              <a:buChar char="•"/>
            </a:pPr>
            <a:r>
              <a:rPr kumimoji="0" lang="en-US" altLang="en-US" sz="2400" b="1" i="0" u="none" strike="noStrike" cap="none" normalizeH="0" baseline="0" dirty="0">
                <a:ln>
                  <a:noFill/>
                </a:ln>
                <a:solidFill>
                  <a:schemeClr val="tx1"/>
                </a:solidFill>
                <a:effectLst/>
                <a:latin typeface="Arial" panose="020B0604020202020204" pitchFamily="34" charset="0"/>
              </a:rPr>
              <a:t>Integrated Care Systems (ICS)</a:t>
            </a:r>
            <a:r>
              <a:rPr kumimoji="0" lang="en-US" altLang="en-US" sz="2400" b="0" i="0" u="none" strike="noStrike" cap="none" normalizeH="0" baseline="0" dirty="0">
                <a:ln>
                  <a:noFill/>
                </a:ln>
                <a:solidFill>
                  <a:schemeClr val="tx1"/>
                </a:solidFill>
                <a:effectLst/>
                <a:latin typeface="Arial" panose="020B0604020202020204" pitchFamily="34" charset="0"/>
              </a:rPr>
              <a:t> mark a major shift in healthcare delivery (Mathew &amp; Patel, 2021).</a:t>
            </a:r>
          </a:p>
          <a:p>
            <a:pPr marL="342900" lvl="0" indent="-342900" algn="just" eaLnBrk="0" fontAlgn="base" hangingPunct="0">
              <a:spcBef>
                <a:spcPct val="0"/>
              </a:spcBef>
              <a:spcAft>
                <a:spcPct val="0"/>
              </a:spcAft>
              <a:buFont typeface="Arial" panose="020B0604020202020204" pitchFamily="34" charset="0"/>
              <a:buChar char="•"/>
            </a:pPr>
            <a:r>
              <a:rPr kumimoji="0" lang="en-US" altLang="en-US" sz="2400" b="0" i="0" u="none" strike="noStrike" cap="none" normalizeH="0" baseline="0" dirty="0">
                <a:ln>
                  <a:noFill/>
                </a:ln>
                <a:solidFill>
                  <a:schemeClr val="tx1"/>
                </a:solidFill>
                <a:effectLst/>
                <a:latin typeface="Arial" panose="020B0604020202020204" pitchFamily="34" charset="0"/>
              </a:rPr>
              <a:t>The focus is on </a:t>
            </a:r>
            <a:r>
              <a:rPr kumimoji="0" lang="en-US" altLang="en-US" sz="2400" b="1" i="0" u="none" strike="noStrike" cap="none" normalizeH="0" baseline="0" dirty="0">
                <a:ln>
                  <a:noFill/>
                </a:ln>
                <a:solidFill>
                  <a:schemeClr val="tx1"/>
                </a:solidFill>
                <a:effectLst/>
                <a:latin typeface="Arial" panose="020B0604020202020204" pitchFamily="34" charset="0"/>
              </a:rPr>
              <a:t>treating the whole person</a:t>
            </a:r>
            <a:r>
              <a:rPr kumimoji="0" lang="en-US" altLang="en-US" sz="2400" b="0" i="0" u="none" strike="noStrike" cap="none" normalizeH="0" baseline="0" dirty="0">
                <a:ln>
                  <a:noFill/>
                </a:ln>
                <a:solidFill>
                  <a:schemeClr val="tx1"/>
                </a:solidFill>
                <a:effectLst/>
                <a:latin typeface="Arial" panose="020B0604020202020204" pitchFamily="34" charset="0"/>
              </a:rPr>
              <a:t>, not just individual illnesses or conditions (Mathew &amp; Patel, 2021).</a:t>
            </a:r>
          </a:p>
          <a:p>
            <a:pPr marL="342900" lvl="0" indent="-342900" algn="just" eaLnBrk="0" fontAlgn="base" hangingPunct="0">
              <a:spcBef>
                <a:spcPct val="0"/>
              </a:spcBef>
              <a:spcAft>
                <a:spcPct val="0"/>
              </a:spcAft>
              <a:buFont typeface="Arial" panose="020B0604020202020204" pitchFamily="34" charset="0"/>
              <a:buChar char="•"/>
            </a:pPr>
            <a:r>
              <a:rPr kumimoji="0" lang="en-US" altLang="en-US" sz="2400" b="0" i="0" u="none" strike="noStrike" cap="none" normalizeH="0" baseline="0" dirty="0">
                <a:ln>
                  <a:noFill/>
                </a:ln>
                <a:solidFill>
                  <a:schemeClr val="tx1"/>
                </a:solidFill>
                <a:effectLst/>
                <a:latin typeface="Arial" panose="020B0604020202020204" pitchFamily="34" charset="0"/>
              </a:rPr>
              <a:t>The NHS promotes </a:t>
            </a:r>
            <a:r>
              <a:rPr kumimoji="0" lang="en-US" altLang="en-US" sz="2400" b="1" i="0" u="none" strike="noStrike" cap="none" normalizeH="0" baseline="0" dirty="0" err="1">
                <a:ln>
                  <a:noFill/>
                </a:ln>
                <a:solidFill>
                  <a:schemeClr val="tx1"/>
                </a:solidFill>
                <a:effectLst/>
                <a:latin typeface="Arial" panose="020B0604020202020204" pitchFamily="34" charset="0"/>
              </a:rPr>
              <a:t>personalised</a:t>
            </a:r>
            <a:r>
              <a:rPr kumimoji="0" lang="en-US" altLang="en-US" sz="2400" b="1" i="0" u="none" strike="noStrike" cap="none" normalizeH="0" baseline="0" dirty="0">
                <a:ln>
                  <a:noFill/>
                </a:ln>
                <a:solidFill>
                  <a:schemeClr val="tx1"/>
                </a:solidFill>
                <a:effectLst/>
                <a:latin typeface="Arial" panose="020B0604020202020204" pitchFamily="34" charset="0"/>
              </a:rPr>
              <a:t> and flexible care</a:t>
            </a:r>
            <a:r>
              <a:rPr kumimoji="0" lang="en-US" altLang="en-US" sz="2400" b="0" i="0" u="none" strike="noStrike" cap="none" normalizeH="0" baseline="0" dirty="0">
                <a:ln>
                  <a:noFill/>
                </a:ln>
                <a:solidFill>
                  <a:schemeClr val="tx1"/>
                </a:solidFill>
                <a:effectLst/>
                <a:latin typeface="Arial" panose="020B0604020202020204" pitchFamily="34" charset="0"/>
              </a:rPr>
              <a:t> through </a:t>
            </a:r>
            <a:r>
              <a:rPr kumimoji="0" lang="en-US" altLang="en-US" sz="2400" b="1" i="0" u="none" strike="noStrike" cap="none" normalizeH="0" baseline="0" dirty="0">
                <a:ln>
                  <a:noFill/>
                </a:ln>
                <a:solidFill>
                  <a:schemeClr val="tx1"/>
                </a:solidFill>
                <a:effectLst/>
                <a:latin typeface="Arial" panose="020B0604020202020204" pitchFamily="34" charset="0"/>
              </a:rPr>
              <a:t>Digital Transformation</a:t>
            </a:r>
            <a:r>
              <a:rPr kumimoji="0" lang="en-US" altLang="en-US" sz="2400" b="0" i="0" u="none" strike="noStrike" cap="none" normalizeH="0" baseline="0" dirty="0">
                <a:ln>
                  <a:noFill/>
                </a:ln>
                <a:solidFill>
                  <a:schemeClr val="tx1"/>
                </a:solidFill>
                <a:effectLst/>
                <a:latin typeface="Arial" panose="020B0604020202020204" pitchFamily="34" charset="0"/>
              </a:rPr>
              <a:t> and </a:t>
            </a:r>
            <a:r>
              <a:rPr kumimoji="0" lang="en-US" altLang="en-US" sz="2400" b="1" i="0" u="none" strike="noStrike" cap="none" normalizeH="0" baseline="0" dirty="0">
                <a:ln>
                  <a:noFill/>
                </a:ln>
                <a:solidFill>
                  <a:schemeClr val="tx1"/>
                </a:solidFill>
                <a:effectLst/>
                <a:latin typeface="Arial" panose="020B0604020202020204" pitchFamily="34" charset="0"/>
              </a:rPr>
              <a:t>IT system integration</a:t>
            </a:r>
            <a:r>
              <a:rPr kumimoji="0" lang="en-US" altLang="en-US" sz="2400" b="0" i="0" u="none" strike="noStrike" cap="none" normalizeH="0" baseline="0" dirty="0">
                <a:ln>
                  <a:noFill/>
                </a:ln>
                <a:solidFill>
                  <a:schemeClr val="tx1"/>
                </a:solidFill>
                <a:effectLst/>
                <a:latin typeface="Arial" panose="020B0604020202020204" pitchFamily="34" charset="0"/>
              </a:rPr>
              <a:t>.</a:t>
            </a:r>
          </a:p>
          <a:p>
            <a:pPr marL="342900" lvl="0" indent="-342900" algn="just" eaLnBrk="0" fontAlgn="base" hangingPunct="0">
              <a:spcBef>
                <a:spcPct val="0"/>
              </a:spcBef>
              <a:spcAft>
                <a:spcPct val="0"/>
              </a:spcAft>
              <a:buFont typeface="Arial" panose="020B0604020202020204" pitchFamily="34" charset="0"/>
              <a:buChar char="•"/>
            </a:pPr>
            <a:r>
              <a:rPr kumimoji="0" lang="en-US" altLang="en-US" sz="2400" b="0" i="0" u="none" strike="noStrike" cap="none" normalizeH="0" baseline="0" dirty="0">
                <a:ln>
                  <a:noFill/>
                </a:ln>
                <a:solidFill>
                  <a:schemeClr val="tx1"/>
                </a:solidFill>
                <a:effectLst/>
                <a:latin typeface="Arial" panose="020B0604020202020204" pitchFamily="34" charset="0"/>
              </a:rPr>
              <a:t>The same staff perform their roles </a:t>
            </a:r>
            <a:r>
              <a:rPr kumimoji="0" lang="en-US" altLang="en-US" sz="2400" b="1" i="0" u="none" strike="noStrike" cap="none" normalizeH="0" baseline="0" dirty="0">
                <a:ln>
                  <a:noFill/>
                </a:ln>
                <a:solidFill>
                  <a:schemeClr val="tx1"/>
                </a:solidFill>
                <a:effectLst/>
                <a:latin typeface="Arial" panose="020B0604020202020204" pitchFamily="34" charset="0"/>
              </a:rPr>
              <a:t>more collaboratively and efficiently</a:t>
            </a:r>
            <a:r>
              <a:rPr kumimoji="0" lang="en-US" altLang="en-US" sz="2400" b="0" i="0" u="none" strike="noStrike" cap="none" normalizeH="0" baseline="0" dirty="0">
                <a:ln>
                  <a:noFill/>
                </a:ln>
                <a:solidFill>
                  <a:schemeClr val="tx1"/>
                </a:solidFill>
                <a:effectLst/>
                <a:latin typeface="Arial" panose="020B0604020202020204" pitchFamily="34" charset="0"/>
              </a:rPr>
              <a:t> under the new system.</a:t>
            </a:r>
          </a:p>
          <a:p>
            <a:pPr marL="342900" lvl="0" indent="-342900" algn="just" eaLnBrk="0" fontAlgn="base" hangingPunct="0">
              <a:spcBef>
                <a:spcPct val="0"/>
              </a:spcBef>
              <a:spcAft>
                <a:spcPct val="0"/>
              </a:spcAft>
              <a:buFont typeface="Arial" panose="020B0604020202020204" pitchFamily="34" charset="0"/>
              <a:buChar char="•"/>
            </a:pPr>
            <a:r>
              <a:rPr kumimoji="0" lang="en-US" altLang="en-US" sz="2400" b="0" i="0" u="none" strike="noStrike" cap="none" normalizeH="0" baseline="0" dirty="0">
                <a:ln>
                  <a:noFill/>
                </a:ln>
                <a:solidFill>
                  <a:schemeClr val="tx1"/>
                </a:solidFill>
                <a:effectLst/>
                <a:latin typeface="Arial" panose="020B0604020202020204" pitchFamily="34" charset="0"/>
              </a:rPr>
              <a:t>According to the </a:t>
            </a:r>
            <a:r>
              <a:rPr kumimoji="0" lang="en-US" altLang="en-US" sz="2400" b="1" i="0" u="none" strike="noStrike" cap="none" normalizeH="0" baseline="0" dirty="0">
                <a:ln>
                  <a:noFill/>
                </a:ln>
                <a:solidFill>
                  <a:schemeClr val="tx1"/>
                </a:solidFill>
                <a:effectLst/>
                <a:latin typeface="Arial" panose="020B0604020202020204" pitchFamily="34" charset="0"/>
              </a:rPr>
              <a:t>Damage and Error Theory</a:t>
            </a:r>
            <a:r>
              <a:rPr kumimoji="0" lang="en-US" altLang="en-US" sz="2400" b="0" i="0" u="none" strike="noStrike" cap="none" normalizeH="0" baseline="0" dirty="0">
                <a:ln>
                  <a:noFill/>
                </a:ln>
                <a:solidFill>
                  <a:schemeClr val="tx1"/>
                </a:solidFill>
                <a:effectLst/>
                <a:latin typeface="Arial" panose="020B0604020202020204" pitchFamily="34" charset="0"/>
              </a:rPr>
              <a:t> (Knight, 2017), older adults often have </a:t>
            </a:r>
            <a:r>
              <a:rPr kumimoji="0" lang="en-US" altLang="en-US" sz="2400" b="1" i="0" u="none" strike="noStrike" cap="none" normalizeH="0" baseline="0" dirty="0">
                <a:ln>
                  <a:noFill/>
                </a:ln>
                <a:solidFill>
                  <a:schemeClr val="tx1"/>
                </a:solidFill>
                <a:effectLst/>
                <a:latin typeface="Arial" panose="020B0604020202020204" pitchFamily="34" charset="0"/>
              </a:rPr>
              <a:t>complex care needs</a:t>
            </a:r>
            <a:r>
              <a:rPr kumimoji="0" lang="en-US" altLang="en-US" sz="2400" b="0" i="0" u="none" strike="noStrike" cap="none" normalizeH="0" baseline="0" dirty="0">
                <a:ln>
                  <a:noFill/>
                </a:ln>
                <a:solidFill>
                  <a:schemeClr val="tx1"/>
                </a:solidFill>
                <a:effectLst/>
                <a:latin typeface="Arial" panose="020B0604020202020204" pitchFamily="34" charset="0"/>
              </a:rPr>
              <a:t> due to frailty, multiple medications, frequent admissions, and longer hospital stays (Mathew &amp; Patel, 2021).</a:t>
            </a:r>
          </a:p>
        </p:txBody>
      </p:sp>
      <p:sp>
        <p:nvSpPr>
          <p:cNvPr id="18" name="TextBox 18"/>
          <p:cNvSpPr txBox="1"/>
          <p:nvPr/>
        </p:nvSpPr>
        <p:spPr>
          <a:xfrm>
            <a:off x="3581400" y="187433"/>
            <a:ext cx="11544300" cy="676660"/>
          </a:xfrm>
          <a:prstGeom prst="rect">
            <a:avLst/>
          </a:prstGeom>
        </p:spPr>
        <p:txBody>
          <a:bodyPr wrap="square" lIns="0" tIns="0" rIns="0" bIns="0" rtlCol="0" anchor="t">
            <a:spAutoFit/>
          </a:bodyPr>
          <a:lstStyle/>
          <a:p>
            <a:pPr algn="ctr">
              <a:lnSpc>
                <a:spcPts val="5736"/>
              </a:lnSpc>
            </a:pPr>
            <a:r>
              <a:rPr lang="en-US" sz="3600" b="1" dirty="0">
                <a:solidFill>
                  <a:srgbClr val="000000"/>
                </a:solidFill>
                <a:latin typeface="Arial" panose="020B0604020202020204" pitchFamily="34" charset="0"/>
                <a:ea typeface="Arial Bold"/>
                <a:cs typeface="Arial" panose="020B0604020202020204" pitchFamily="34" charset="0"/>
                <a:sym typeface="Arial Bold"/>
              </a:rPr>
              <a:t>CASE STUDY 1: </a:t>
            </a:r>
            <a:r>
              <a:rPr lang="en-US" altLang="en-US" sz="3600" b="1" dirty="0">
                <a:latin typeface="Arial" panose="020B0604020202020204" pitchFamily="34" charset="0"/>
                <a:cs typeface="Arial" panose="020B0604020202020204" pitchFamily="34" charset="0"/>
              </a:rPr>
              <a:t>Bridport Integrated Hub</a:t>
            </a:r>
            <a:endParaRPr lang="en-US" sz="3600" b="1" dirty="0">
              <a:solidFill>
                <a:srgbClr val="000000"/>
              </a:solidFill>
              <a:latin typeface="Arial" panose="020B0604020202020204" pitchFamily="34" charset="0"/>
              <a:ea typeface="Arial Bold"/>
              <a:cs typeface="Arial" panose="020B0604020202020204" pitchFamily="34" charset="0"/>
              <a:sym typeface="Arial Bold"/>
            </a:endParaRPr>
          </a:p>
        </p:txBody>
      </p:sp>
      <p:sp>
        <p:nvSpPr>
          <p:cNvPr id="25" name="TextBox 24">
            <a:extLst>
              <a:ext uri="{FF2B5EF4-FFF2-40B4-BE49-F238E27FC236}">
                <a16:creationId xmlns:a16="http://schemas.microsoft.com/office/drawing/2014/main" id="{B6EE5E2E-7485-2B30-8CD0-8E7E4E5C27CF}"/>
              </a:ext>
            </a:extLst>
          </p:cNvPr>
          <p:cNvSpPr txBox="1"/>
          <p:nvPr/>
        </p:nvSpPr>
        <p:spPr>
          <a:xfrm>
            <a:off x="337131" y="1022502"/>
            <a:ext cx="17481160" cy="2592980"/>
          </a:xfrm>
          <a:prstGeom prst="roundRect">
            <a:avLst/>
          </a:prstGeom>
          <a:solidFill>
            <a:srgbClr val="63A4F7"/>
          </a:solidFill>
          <a:ln>
            <a:solidFill>
              <a:schemeClr val="tx2"/>
            </a:solidFill>
          </a:ln>
        </p:spPr>
        <p:txBody>
          <a:bodyPr wrap="square">
            <a:spAutoFit/>
          </a:bodyPr>
          <a:lstStyle/>
          <a:p>
            <a:pPr lvl="0" algn="just" eaLnBrk="0" fontAlgn="base" hangingPunct="0">
              <a:lnSpc>
                <a:spcPct val="150000"/>
              </a:lnSpc>
              <a:spcBef>
                <a:spcPct val="0"/>
              </a:spcBef>
              <a:spcAft>
                <a:spcPct val="0"/>
              </a:spcAft>
            </a:pPr>
            <a:r>
              <a:rPr kumimoji="0" lang="en-US" altLang="en-US" sz="2000" b="0" i="0" u="none" strike="noStrike" cap="none" normalizeH="0" baseline="0" dirty="0">
                <a:ln>
                  <a:noFill/>
                </a:ln>
                <a:solidFill>
                  <a:schemeClr val="tx1"/>
                </a:solidFill>
                <a:effectLst/>
                <a:latin typeface="Arial" panose="020B0604020202020204" pitchFamily="34" charset="0"/>
              </a:rPr>
              <a:t>The Bridport Integrated Hub introduced a “virtual ward” for frail older adults to help them stay healthy at home and avoid </a:t>
            </a:r>
            <a:r>
              <a:rPr kumimoji="0" lang="en-US" altLang="en-US" sz="2000" b="0" i="0" u="none" strike="noStrike" cap="none" normalizeH="0" baseline="0" dirty="0" err="1">
                <a:ln>
                  <a:noFill/>
                </a:ln>
                <a:solidFill>
                  <a:schemeClr val="tx1"/>
                </a:solidFill>
                <a:effectLst/>
                <a:latin typeface="Arial" panose="020B0604020202020204" pitchFamily="34" charset="0"/>
              </a:rPr>
              <a:t>hospitalisation</a:t>
            </a:r>
            <a:r>
              <a:rPr kumimoji="0" lang="en-US" altLang="en-US" sz="2000" b="0" i="0" u="none" strike="noStrike" cap="none" normalizeH="0" baseline="0" dirty="0">
                <a:ln>
                  <a:noFill/>
                </a:ln>
                <a:solidFill>
                  <a:schemeClr val="tx1"/>
                </a:solidFill>
                <a:effectLst/>
                <a:latin typeface="Arial" panose="020B0604020202020204" pitchFamily="34" charset="0"/>
              </a:rPr>
              <a:t> (NHS England, 2017). Led by Dr. Riaz Dharamshi, the project began with no extra funding but a clear goal to reduce unnecessary hospital stays. Dorset’s health system predicted a £230 million annual deficit by 2020–2021 without intervention, prompting this innovation. The hub uses risk stratification to identify frail individuals, assess needs, and create proactive care plans. Services include virtual ward assessments, proactive admission prevention, case management, rapid crisis response, and GP support (NHS England, 2020).</a:t>
            </a:r>
          </a:p>
        </p:txBody>
      </p:sp>
      <p:sp>
        <p:nvSpPr>
          <p:cNvPr id="26" name="Rectangle 3">
            <a:extLst>
              <a:ext uri="{FF2B5EF4-FFF2-40B4-BE49-F238E27FC236}">
                <a16:creationId xmlns:a16="http://schemas.microsoft.com/office/drawing/2014/main" id="{C19FA2D6-FF82-6327-1EED-ECA61B91166E}"/>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8" name="Rectangle 5">
            <a:extLst>
              <a:ext uri="{FF2B5EF4-FFF2-40B4-BE49-F238E27FC236}">
                <a16:creationId xmlns:a16="http://schemas.microsoft.com/office/drawing/2014/main" id="{9A777CD8-59D5-C311-040A-190A19C38C4A}"/>
              </a:ext>
            </a:extLst>
          </p:cNvPr>
          <p:cNvSpPr>
            <a:spLocks noChangeArrowheads="1"/>
          </p:cNvSpPr>
          <p:nvPr/>
        </p:nvSpPr>
        <p:spPr bwMode="auto">
          <a:xfrm>
            <a:off x="152400" y="-322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1" name="Rectangle 8">
            <a:extLst>
              <a:ext uri="{FF2B5EF4-FFF2-40B4-BE49-F238E27FC236}">
                <a16:creationId xmlns:a16="http://schemas.microsoft.com/office/drawing/2014/main" id="{BB3D6D46-B467-F53C-6F1E-FD5374962315}"/>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4100" name="Picture 4" descr="Croydon's virtual ward: Healthcare in the comfort of your home - South West  London ICS">
            <a:extLst>
              <a:ext uri="{FF2B5EF4-FFF2-40B4-BE49-F238E27FC236}">
                <a16:creationId xmlns:a16="http://schemas.microsoft.com/office/drawing/2014/main" id="{9917B880-DEE9-ADB0-CACB-44C3C7A415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63200" y="4076700"/>
            <a:ext cx="7315200" cy="533400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B1F65B1C-95CD-7F8D-29B9-A8CB447DF842}"/>
              </a:ext>
            </a:extLst>
          </p:cNvPr>
          <p:cNvSpPr txBox="1"/>
          <p:nvPr/>
        </p:nvSpPr>
        <p:spPr>
          <a:xfrm>
            <a:off x="15125700" y="9471552"/>
            <a:ext cx="2552700" cy="369332"/>
          </a:xfrm>
          <a:prstGeom prst="rect">
            <a:avLst/>
          </a:prstGeom>
          <a:noFill/>
        </p:spPr>
        <p:txBody>
          <a:bodyPr wrap="square">
            <a:spAutoFit/>
          </a:bodyPr>
          <a:lstStyle/>
          <a:p>
            <a:r>
              <a:rPr kumimoji="0" lang="en-US" altLang="en-US" sz="1800" b="0" i="0" u="none" strike="noStrike" cap="none" normalizeH="0" baseline="0" dirty="0">
                <a:ln>
                  <a:noFill/>
                </a:ln>
                <a:solidFill>
                  <a:schemeClr val="tx1"/>
                </a:solidFill>
                <a:effectLst/>
                <a:latin typeface="Arial" panose="020B0604020202020204" pitchFamily="34" charset="0"/>
              </a:rPr>
              <a:t>(NHS England, 2020).</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rot="10800000" flipV="1">
            <a:off x="6477000" y="4104781"/>
            <a:ext cx="11533909" cy="5555493"/>
          </a:xfrm>
          <a:prstGeom prst="roundRect">
            <a:avLst/>
          </a:prstGeom>
          <a:solidFill>
            <a:schemeClr val="accent1">
              <a:lumMod val="20000"/>
              <a:lumOff val="80000"/>
            </a:schemeClr>
          </a:solidFill>
          <a:ln>
            <a:solidFill>
              <a:schemeClr val="tx1"/>
            </a:solidFill>
          </a:ln>
        </p:spPr>
        <p:txBody>
          <a:bodyPr wrap="square" lIns="0" tIns="0" rIns="0" bIns="0" rtlCol="0" anchor="t">
            <a:spAutoFit/>
          </a:bodyPr>
          <a:lstStyle/>
          <a:p>
            <a:pPr marL="582447" lvl="1" indent="-291224" algn="just">
              <a:lnSpc>
                <a:spcPct val="150000"/>
              </a:lnSpc>
              <a:buFont typeface="Arial"/>
              <a:buChar char="•"/>
            </a:pPr>
            <a:r>
              <a:rPr lang="en-US" altLang="en-US" sz="2000" b="1" dirty="0">
                <a:latin typeface="Arial" panose="020B0604020202020204" pitchFamily="34" charset="0"/>
              </a:rPr>
              <a:t>The use of technology </a:t>
            </a:r>
            <a:r>
              <a:rPr lang="en-US" altLang="en-US" sz="2000" dirty="0">
                <a:latin typeface="Arial" panose="020B0604020202020204" pitchFamily="34" charset="0"/>
              </a:rPr>
              <a:t>to help residents maintain autonomy particularly </a:t>
            </a:r>
            <a:r>
              <a:rPr lang="en-US" sz="2000" dirty="0">
                <a:solidFill>
                  <a:srgbClr val="000000"/>
                </a:solidFill>
                <a:latin typeface="Arial"/>
                <a:ea typeface="Arial"/>
                <a:cs typeface="Arial"/>
                <a:sym typeface="Arial"/>
              </a:rPr>
              <a:t>those with restricted mobility.</a:t>
            </a:r>
            <a:r>
              <a:rPr lang="en-US" altLang="en-US" sz="2000" dirty="0">
                <a:latin typeface="Arial" panose="020B0604020202020204" pitchFamily="34" charset="0"/>
              </a:rPr>
              <a:t> </a:t>
            </a:r>
          </a:p>
          <a:p>
            <a:pPr marL="582447" lvl="1" indent="-291224" algn="just">
              <a:lnSpc>
                <a:spcPct val="150000"/>
              </a:lnSpc>
              <a:buFont typeface="Arial"/>
              <a:buChar char="•"/>
            </a:pPr>
            <a:r>
              <a:rPr lang="en-US" sz="2000" dirty="0">
                <a:solidFill>
                  <a:srgbClr val="000000"/>
                </a:solidFill>
                <a:latin typeface="Arial"/>
                <a:ea typeface="Arial"/>
                <a:cs typeface="Arial"/>
                <a:sym typeface="Arial"/>
              </a:rPr>
              <a:t>Enabling them to </a:t>
            </a:r>
            <a:r>
              <a:rPr lang="en-US" sz="2000" b="1" dirty="0">
                <a:solidFill>
                  <a:srgbClr val="000000"/>
                </a:solidFill>
                <a:latin typeface="Arial"/>
                <a:ea typeface="Arial"/>
                <a:cs typeface="Arial"/>
                <a:sym typeface="Arial"/>
              </a:rPr>
              <a:t>call friends </a:t>
            </a:r>
            <a:r>
              <a:rPr lang="en-US" sz="2000" dirty="0">
                <a:solidFill>
                  <a:srgbClr val="000000"/>
                </a:solidFill>
                <a:latin typeface="Arial"/>
                <a:ea typeface="Arial"/>
                <a:cs typeface="Arial"/>
                <a:sym typeface="Arial"/>
              </a:rPr>
              <a:t>and family, </a:t>
            </a:r>
            <a:r>
              <a:rPr lang="en-US" sz="2000" b="1" dirty="0">
                <a:solidFill>
                  <a:srgbClr val="000000"/>
                </a:solidFill>
                <a:latin typeface="Arial"/>
                <a:ea typeface="Arial"/>
                <a:cs typeface="Arial"/>
                <a:sym typeface="Arial"/>
              </a:rPr>
              <a:t>make medicine reminders</a:t>
            </a:r>
            <a:r>
              <a:rPr lang="en-US" sz="2000" dirty="0">
                <a:solidFill>
                  <a:srgbClr val="000000"/>
                </a:solidFill>
                <a:latin typeface="Arial"/>
                <a:ea typeface="Arial"/>
                <a:cs typeface="Arial"/>
                <a:sym typeface="Arial"/>
              </a:rPr>
              <a:t>, </a:t>
            </a:r>
            <a:r>
              <a:rPr lang="en-US" sz="2000" b="1" dirty="0">
                <a:solidFill>
                  <a:srgbClr val="000000"/>
                </a:solidFill>
                <a:latin typeface="Arial"/>
                <a:ea typeface="Arial"/>
                <a:cs typeface="Arial"/>
                <a:sym typeface="Arial"/>
              </a:rPr>
              <a:t>choose specific music</a:t>
            </a:r>
            <a:r>
              <a:rPr lang="en-US" sz="2000" dirty="0">
                <a:solidFill>
                  <a:srgbClr val="000000"/>
                </a:solidFill>
                <a:latin typeface="Arial"/>
                <a:ea typeface="Arial"/>
                <a:cs typeface="Arial"/>
                <a:sym typeface="Arial"/>
              </a:rPr>
              <a:t>, and </a:t>
            </a:r>
            <a:r>
              <a:rPr lang="en-US" sz="2000" b="1" dirty="0">
                <a:solidFill>
                  <a:srgbClr val="000000"/>
                </a:solidFill>
                <a:latin typeface="Arial"/>
                <a:ea typeface="Arial"/>
                <a:cs typeface="Arial"/>
                <a:sym typeface="Arial"/>
              </a:rPr>
              <a:t>manage their surroundings </a:t>
            </a:r>
            <a:r>
              <a:rPr lang="en-US" sz="2000" dirty="0">
                <a:solidFill>
                  <a:srgbClr val="000000"/>
                </a:solidFill>
                <a:latin typeface="Arial"/>
                <a:ea typeface="Arial"/>
                <a:cs typeface="Arial"/>
                <a:sym typeface="Arial"/>
              </a:rPr>
              <a:t>using their voice (NHS England, 2023). </a:t>
            </a:r>
          </a:p>
          <a:p>
            <a:pPr marL="582447" lvl="1" indent="-291224" algn="just">
              <a:lnSpc>
                <a:spcPct val="150000"/>
              </a:lnSpc>
              <a:buFont typeface="Arial"/>
              <a:buChar char="•"/>
            </a:pPr>
            <a:r>
              <a:rPr lang="en-US" sz="2000" dirty="0">
                <a:solidFill>
                  <a:srgbClr val="000000"/>
                </a:solidFill>
                <a:latin typeface="Arial"/>
                <a:ea typeface="Arial"/>
                <a:cs typeface="Arial"/>
                <a:sym typeface="Arial"/>
              </a:rPr>
              <a:t>Their welfare greatly depends on making memories and sharing ordinary moments (Residential Home Manager, NHS England, 2023).</a:t>
            </a:r>
          </a:p>
          <a:p>
            <a:pPr marL="582447" lvl="1" indent="-291224" algn="just">
              <a:lnSpc>
                <a:spcPct val="150000"/>
              </a:lnSpc>
              <a:buFont typeface="Arial"/>
              <a:buChar char="•"/>
            </a:pPr>
            <a:r>
              <a:rPr lang="en-US" sz="2000" dirty="0">
                <a:solidFill>
                  <a:srgbClr val="000000"/>
                </a:solidFill>
                <a:latin typeface="Arial"/>
                <a:ea typeface="Arial"/>
                <a:cs typeface="Arial"/>
                <a:sym typeface="Arial"/>
              </a:rPr>
              <a:t>The </a:t>
            </a:r>
            <a:r>
              <a:rPr lang="en-US" sz="2000" b="1" dirty="0">
                <a:solidFill>
                  <a:srgbClr val="000000"/>
                </a:solidFill>
                <a:latin typeface="Arial"/>
                <a:ea typeface="Arial"/>
                <a:cs typeface="Arial"/>
                <a:sym typeface="Arial"/>
              </a:rPr>
              <a:t>relevance of continuity theory</a:t>
            </a:r>
            <a:r>
              <a:rPr lang="en-US" sz="2000" dirty="0">
                <a:solidFill>
                  <a:srgbClr val="000000"/>
                </a:solidFill>
                <a:latin typeface="Arial"/>
                <a:ea typeface="Arial"/>
                <a:cs typeface="Arial"/>
                <a:sym typeface="Arial"/>
              </a:rPr>
              <a:t>, Health and social care services should recognise and support older individuals in maintaining continuity in their lives. The theory acknowledges that individuals can adapt and find new ways to maintain continuity, fostering resilience in the face of age-related changes (Source: class lectures, Fact Sheet: Social Theories of Ageing in Health and Social Care).</a:t>
            </a:r>
          </a:p>
        </p:txBody>
      </p:sp>
      <p:sp>
        <p:nvSpPr>
          <p:cNvPr id="4" name="TextBox 4"/>
          <p:cNvSpPr txBox="1"/>
          <p:nvPr/>
        </p:nvSpPr>
        <p:spPr>
          <a:xfrm>
            <a:off x="4343400" y="200513"/>
            <a:ext cx="9906000" cy="676660"/>
          </a:xfrm>
          <a:prstGeom prst="rect">
            <a:avLst/>
          </a:prstGeom>
        </p:spPr>
        <p:txBody>
          <a:bodyPr wrap="square" lIns="0" tIns="0" rIns="0" bIns="0" rtlCol="0" anchor="t">
            <a:spAutoFit/>
          </a:bodyPr>
          <a:lstStyle/>
          <a:p>
            <a:pPr algn="ctr">
              <a:lnSpc>
                <a:spcPts val="5736"/>
              </a:lnSpc>
            </a:pPr>
            <a:r>
              <a:rPr lang="en-US" sz="3600" b="1" dirty="0">
                <a:solidFill>
                  <a:srgbClr val="000000"/>
                </a:solidFill>
                <a:latin typeface="Arial" panose="020B0604020202020204" pitchFamily="34" charset="0"/>
                <a:ea typeface="Arial Bold"/>
                <a:cs typeface="Arial" panose="020B0604020202020204" pitchFamily="34" charset="0"/>
                <a:sym typeface="Arial Bold"/>
              </a:rPr>
              <a:t>CASE STUDY 2 : </a:t>
            </a:r>
            <a:r>
              <a:rPr lang="en-US" altLang="en-US" sz="3600" b="1" dirty="0">
                <a:latin typeface="Arial" panose="020B0604020202020204" pitchFamily="34" charset="0"/>
                <a:cs typeface="Arial" panose="020B0604020202020204" pitchFamily="34" charset="0"/>
              </a:rPr>
              <a:t>NHS, Torbay Council</a:t>
            </a:r>
            <a:endParaRPr lang="en-US" sz="3600" b="1" dirty="0">
              <a:solidFill>
                <a:srgbClr val="000000"/>
              </a:solidFill>
              <a:latin typeface="Arial" panose="020B0604020202020204" pitchFamily="34" charset="0"/>
              <a:ea typeface="Arial Bold"/>
              <a:cs typeface="Arial" panose="020B0604020202020204" pitchFamily="34" charset="0"/>
              <a:sym typeface="Arial Bold"/>
            </a:endParaRPr>
          </a:p>
        </p:txBody>
      </p:sp>
      <p:sp>
        <p:nvSpPr>
          <p:cNvPr id="6" name="TextBox 5">
            <a:extLst>
              <a:ext uri="{FF2B5EF4-FFF2-40B4-BE49-F238E27FC236}">
                <a16:creationId xmlns:a16="http://schemas.microsoft.com/office/drawing/2014/main" id="{0FE1F234-5DD8-60A7-9628-C8CDC4EEA997}"/>
              </a:ext>
            </a:extLst>
          </p:cNvPr>
          <p:cNvSpPr txBox="1"/>
          <p:nvPr/>
        </p:nvSpPr>
        <p:spPr>
          <a:xfrm>
            <a:off x="789709" y="1181099"/>
            <a:ext cx="17221200" cy="2592980"/>
          </a:xfrm>
          <a:prstGeom prst="roundRect">
            <a:avLst/>
          </a:prstGeom>
          <a:solidFill>
            <a:srgbClr val="909EE6"/>
          </a:solidFill>
          <a:ln>
            <a:solidFill>
              <a:schemeClr val="accent2">
                <a:lumMod val="75000"/>
              </a:schemeClr>
            </a:solidFill>
          </a:ln>
        </p:spPr>
        <p:txBody>
          <a:bodyPr wrap="square">
            <a:spAutoFit/>
          </a:bodyPr>
          <a:lstStyle/>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Arial" panose="020B0604020202020204" pitchFamily="34" charset="0"/>
              </a:rPr>
              <a:t>Digital Health Devon</a:t>
            </a:r>
            <a:r>
              <a:rPr kumimoji="0" lang="en-US" altLang="en-US" sz="2000" b="0" i="0" u="none" strike="noStrike" cap="none" normalizeH="0" baseline="0" dirty="0">
                <a:ln>
                  <a:noFill/>
                </a:ln>
                <a:solidFill>
                  <a:schemeClr val="tx1"/>
                </a:solidFill>
                <a:effectLst/>
                <a:latin typeface="Arial" panose="020B0604020202020204" pitchFamily="34" charset="0"/>
              </a:rPr>
              <a:t>, a partnership between the </a:t>
            </a:r>
            <a:r>
              <a:rPr kumimoji="0" lang="en-US" altLang="en-US" sz="2000" b="1" i="0" u="none" strike="noStrike" cap="none" normalizeH="0" baseline="0" dirty="0">
                <a:ln>
                  <a:noFill/>
                </a:ln>
                <a:solidFill>
                  <a:schemeClr val="tx1"/>
                </a:solidFill>
                <a:effectLst/>
                <a:latin typeface="Arial" panose="020B0604020202020204" pitchFamily="34" charset="0"/>
              </a:rPr>
              <a:t>NHS, Torbay Council, and Healthwatch</a:t>
            </a:r>
            <a:r>
              <a:rPr kumimoji="0" lang="en-US" altLang="en-US" sz="2000" b="0" i="0" u="none" strike="noStrike" cap="none" normalizeH="0" baseline="0" dirty="0">
                <a:ln>
                  <a:noFill/>
                </a:ln>
                <a:solidFill>
                  <a:schemeClr val="tx1"/>
                </a:solidFill>
                <a:effectLst/>
                <a:latin typeface="Arial" panose="020B0604020202020204" pitchFamily="34" charset="0"/>
              </a:rPr>
              <a:t>, helps care home residents stay connected using </a:t>
            </a:r>
            <a:r>
              <a:rPr kumimoji="0" lang="en-US" altLang="en-US" sz="2000" b="1" i="0" u="none" strike="noStrike" cap="none" normalizeH="0" baseline="0" dirty="0">
                <a:ln>
                  <a:noFill/>
                </a:ln>
                <a:solidFill>
                  <a:schemeClr val="tx1"/>
                </a:solidFill>
                <a:effectLst/>
                <a:latin typeface="Arial" panose="020B0604020202020204" pitchFamily="34" charset="0"/>
              </a:rPr>
              <a:t>SMART technology </a:t>
            </a:r>
            <a:r>
              <a:rPr kumimoji="0" lang="en-US" altLang="en-US" sz="2000" b="0" i="0" u="none" strike="noStrike" cap="none" normalizeH="0" baseline="0" dirty="0">
                <a:ln>
                  <a:noFill/>
                </a:ln>
                <a:solidFill>
                  <a:schemeClr val="tx1"/>
                </a:solidFill>
                <a:effectLst/>
                <a:latin typeface="Arial" panose="020B0604020202020204" pitchFamily="34" charset="0"/>
              </a:rPr>
              <a:t>(NHS, 2023). The project trains care home staff and volunteers to support residents in using digital tools. It aims to </a:t>
            </a:r>
            <a:r>
              <a:rPr kumimoji="0" lang="en-US" altLang="en-US" sz="2000" b="1" i="0" u="none" strike="noStrike" cap="none" normalizeH="0" baseline="0" dirty="0">
                <a:ln>
                  <a:noFill/>
                </a:ln>
                <a:solidFill>
                  <a:schemeClr val="tx1"/>
                </a:solidFill>
                <a:effectLst/>
                <a:latin typeface="Arial" panose="020B0604020202020204" pitchFamily="34" charset="0"/>
              </a:rPr>
              <a:t>reduce isolation</a:t>
            </a:r>
            <a:r>
              <a:rPr kumimoji="0" lang="en-US" altLang="en-US" sz="2000" b="0" i="0" u="none" strike="noStrike" cap="none" normalizeH="0" baseline="0" dirty="0">
                <a:ln>
                  <a:noFill/>
                </a:ln>
                <a:solidFill>
                  <a:schemeClr val="tx1"/>
                </a:solidFill>
                <a:effectLst/>
                <a:latin typeface="Arial" panose="020B0604020202020204" pitchFamily="34" charset="0"/>
              </a:rPr>
              <a:t> for residents with distant family and improve their sense of belonging. </a:t>
            </a:r>
            <a:r>
              <a:rPr kumimoji="0" lang="en-US" altLang="en-US" sz="2000" b="1" i="0" u="none" strike="noStrike" cap="none" normalizeH="0" baseline="0" dirty="0">
                <a:ln>
                  <a:noFill/>
                </a:ln>
                <a:solidFill>
                  <a:schemeClr val="tx1"/>
                </a:solidFill>
                <a:effectLst/>
                <a:latin typeface="Arial" panose="020B0604020202020204" pitchFamily="34" charset="0"/>
              </a:rPr>
              <a:t>Technology such as Wi-Fi extenders, smartphones, Amazon Alexa™, and Meta Portal devices are provided</a:t>
            </a:r>
            <a:r>
              <a:rPr kumimoji="0" lang="en-US" altLang="en-US" sz="2000" b="0" i="0" u="none" strike="noStrike" cap="none" normalizeH="0" baseline="0" dirty="0">
                <a:ln>
                  <a:noFill/>
                </a:ln>
                <a:solidFill>
                  <a:schemeClr val="tx1"/>
                </a:solidFill>
                <a:effectLst/>
                <a:latin typeface="Arial" panose="020B0604020202020204" pitchFamily="34" charset="0"/>
              </a:rPr>
              <a:t>. Tools enable residents to control their environment, set reminders, play music, and call loved ones, boosting well-being and independence (NHS, 2023).</a:t>
            </a:r>
          </a:p>
        </p:txBody>
      </p:sp>
      <p:pic>
        <p:nvPicPr>
          <p:cNvPr id="5125" name="Picture 5">
            <a:extLst>
              <a:ext uri="{FF2B5EF4-FFF2-40B4-BE49-F238E27FC236}">
                <a16:creationId xmlns:a16="http://schemas.microsoft.com/office/drawing/2014/main" id="{5A790DD2-C205-3250-6B49-8D9A679C631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882" t="7038" r="25777" b="5555"/>
          <a:stretch>
            <a:fillRect/>
          </a:stretch>
        </p:blipFill>
        <p:spPr bwMode="auto">
          <a:xfrm>
            <a:off x="685800" y="4053465"/>
            <a:ext cx="5486400" cy="573781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5"/>
          <p:cNvSpPr txBox="1"/>
          <p:nvPr/>
        </p:nvSpPr>
        <p:spPr>
          <a:xfrm>
            <a:off x="6096000" y="221365"/>
            <a:ext cx="5562600" cy="773673"/>
          </a:xfrm>
          <a:prstGeom prst="rect">
            <a:avLst/>
          </a:prstGeom>
        </p:spPr>
        <p:txBody>
          <a:bodyPr wrap="square" lIns="0" tIns="0" rIns="0" bIns="0" rtlCol="0" anchor="t">
            <a:spAutoFit/>
          </a:bodyPr>
          <a:lstStyle/>
          <a:p>
            <a:pPr algn="ctr">
              <a:lnSpc>
                <a:spcPts val="6716"/>
              </a:lnSpc>
            </a:pPr>
            <a:r>
              <a:rPr lang="en-US" sz="3600" b="1" dirty="0">
                <a:latin typeface="Poppins Bold"/>
                <a:ea typeface="Poppins Bold"/>
                <a:cs typeface="Poppins Bold"/>
                <a:sym typeface="Poppins Bold"/>
              </a:rPr>
              <a:t>RECOMMENDATIONS</a:t>
            </a:r>
          </a:p>
        </p:txBody>
      </p:sp>
      <p:sp>
        <p:nvSpPr>
          <p:cNvPr id="12" name="Rectangle 5">
            <a:extLst>
              <a:ext uri="{FF2B5EF4-FFF2-40B4-BE49-F238E27FC236}">
                <a16:creationId xmlns:a16="http://schemas.microsoft.com/office/drawing/2014/main" id="{95E231F6-4D33-42A3-6F47-6D2598C00100}"/>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4" name="AutoShape 10" descr="Understanding The Needs Of The Elderly - FasterCapital">
            <a:extLst>
              <a:ext uri="{FF2B5EF4-FFF2-40B4-BE49-F238E27FC236}">
                <a16:creationId xmlns:a16="http://schemas.microsoft.com/office/drawing/2014/main" id="{465105A2-2291-465D-E124-0EBBDB11C72B}"/>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4" name="TextBox 3">
            <a:extLst>
              <a:ext uri="{FF2B5EF4-FFF2-40B4-BE49-F238E27FC236}">
                <a16:creationId xmlns:a16="http://schemas.microsoft.com/office/drawing/2014/main" id="{E83F1657-3B2C-6229-E649-FA464F8D4733}"/>
              </a:ext>
            </a:extLst>
          </p:cNvPr>
          <p:cNvSpPr txBox="1"/>
          <p:nvPr/>
        </p:nvSpPr>
        <p:spPr>
          <a:xfrm>
            <a:off x="762000" y="1333500"/>
            <a:ext cx="9372600" cy="8345298"/>
          </a:xfrm>
          <a:prstGeom prst="rect">
            <a:avLst/>
          </a:prstGeom>
          <a:noFill/>
        </p:spPr>
        <p:txBody>
          <a:bodyPr wrap="square">
            <a:spAutoFit/>
          </a:bodyPr>
          <a:lstStyle/>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Health and care systems</a:t>
            </a:r>
            <a:r>
              <a:rPr kumimoji="0" lang="en-US" altLang="en-US" sz="2000" b="0" i="0" u="none" strike="noStrike" cap="none" normalizeH="0" baseline="0" dirty="0">
                <a:ln>
                  <a:noFill/>
                </a:ln>
                <a:solidFill>
                  <a:schemeClr val="tx1"/>
                </a:solidFill>
                <a:effectLst/>
                <a:latin typeface="Arial" panose="020B0604020202020204" pitchFamily="34" charset="0"/>
              </a:rPr>
              <a:t> face rising </a:t>
            </a:r>
            <a:r>
              <a:rPr kumimoji="0" lang="en-US" altLang="en-US" sz="2000" b="1" i="0" u="none" strike="noStrike" cap="none" normalizeH="0" baseline="0" dirty="0">
                <a:ln>
                  <a:noFill/>
                </a:ln>
                <a:solidFill>
                  <a:schemeClr val="tx1"/>
                </a:solidFill>
                <a:effectLst/>
                <a:latin typeface="Arial" panose="020B0604020202020204" pitchFamily="34" charset="0"/>
              </a:rPr>
              <a:t>financial pressure</a:t>
            </a:r>
            <a:r>
              <a:rPr kumimoji="0" lang="en-US" altLang="en-US" sz="2000" b="0" i="0" u="none" strike="noStrike" cap="none" normalizeH="0" baseline="0" dirty="0">
                <a:ln>
                  <a:noFill/>
                </a:ln>
                <a:solidFill>
                  <a:schemeClr val="tx1"/>
                </a:solidFill>
                <a:effectLst/>
                <a:latin typeface="Arial" panose="020B0604020202020204" pitchFamily="34" charset="0"/>
              </a:rPr>
              <a:t>; social care is </a:t>
            </a:r>
            <a:r>
              <a:rPr kumimoji="0" lang="en-US" altLang="en-US" sz="2000" b="1" i="0" u="none" strike="noStrike" cap="none" normalizeH="0" baseline="0" dirty="0">
                <a:ln>
                  <a:noFill/>
                </a:ln>
                <a:solidFill>
                  <a:schemeClr val="tx1"/>
                </a:solidFill>
                <a:effectLst/>
                <a:latin typeface="Arial" panose="020B0604020202020204" pitchFamily="34" charset="0"/>
              </a:rPr>
              <a:t>understaffed, underfunded, and undervalued</a:t>
            </a:r>
            <a:r>
              <a:rPr kumimoji="0" lang="en-US" altLang="en-US" sz="2000" b="0" i="0" u="none" strike="noStrike" cap="none" normalizeH="0" baseline="0" dirty="0">
                <a:ln>
                  <a:noFill/>
                </a:ln>
                <a:solidFill>
                  <a:schemeClr val="tx1"/>
                </a:solidFill>
                <a:effectLst/>
                <a:latin typeface="Arial" panose="020B0604020202020204" pitchFamily="34" charset="0"/>
              </a:rPr>
              <a:t>.</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The </a:t>
            </a:r>
            <a:r>
              <a:rPr kumimoji="0" lang="en-US" altLang="en-US" sz="2000" b="1" i="0" u="none" strike="noStrike" cap="none" normalizeH="0" baseline="0" dirty="0">
                <a:ln>
                  <a:noFill/>
                </a:ln>
                <a:solidFill>
                  <a:schemeClr val="tx1"/>
                </a:solidFill>
                <a:effectLst/>
                <a:latin typeface="Arial" panose="020B0604020202020204" pitchFamily="34" charset="0"/>
              </a:rPr>
              <a:t>Age Well Strategy</a:t>
            </a:r>
            <a:r>
              <a:rPr kumimoji="0" lang="en-US" altLang="en-US" sz="2000" b="0" i="0" u="none" strike="noStrike" cap="none" normalizeH="0" baseline="0" dirty="0">
                <a:ln>
                  <a:noFill/>
                </a:ln>
                <a:solidFill>
                  <a:schemeClr val="tx1"/>
                </a:solidFill>
                <a:effectLst/>
                <a:latin typeface="Arial" panose="020B0604020202020204" pitchFamily="34" charset="0"/>
              </a:rPr>
              <a:t> and </a:t>
            </a:r>
            <a:r>
              <a:rPr kumimoji="0" lang="en-US" altLang="en-US" sz="2000" b="1" i="0" u="none" strike="noStrike" cap="none" normalizeH="0" baseline="0" dirty="0">
                <a:ln>
                  <a:noFill/>
                </a:ln>
                <a:solidFill>
                  <a:schemeClr val="tx1"/>
                </a:solidFill>
                <a:effectLst/>
                <a:latin typeface="Arial" panose="020B0604020202020204" pitchFamily="34" charset="0"/>
              </a:rPr>
              <a:t>Care Act 2014</a:t>
            </a:r>
            <a:r>
              <a:rPr kumimoji="0" lang="en-US" altLang="en-US" sz="2000" b="0" i="0" u="none" strike="noStrike" cap="none" normalizeH="0" baseline="0" dirty="0">
                <a:ln>
                  <a:noFill/>
                </a:ln>
                <a:solidFill>
                  <a:schemeClr val="tx1"/>
                </a:solidFill>
                <a:effectLst/>
                <a:latin typeface="Arial" panose="020B0604020202020204" pitchFamily="34" charset="0"/>
              </a:rPr>
              <a:t> initiated reforms, but </a:t>
            </a:r>
            <a:r>
              <a:rPr kumimoji="0" lang="en-US" altLang="en-US" sz="2000" b="1" i="0" u="none" strike="noStrike" cap="none" normalizeH="0" baseline="0" dirty="0">
                <a:ln>
                  <a:noFill/>
                </a:ln>
                <a:solidFill>
                  <a:schemeClr val="tx1"/>
                </a:solidFill>
                <a:effectLst/>
                <a:latin typeface="Arial" panose="020B0604020202020204" pitchFamily="34" charset="0"/>
              </a:rPr>
              <a:t>sustainable funding</a:t>
            </a:r>
            <a:r>
              <a:rPr kumimoji="0" lang="en-US" altLang="en-US" sz="2000" b="0" i="0" u="none" strike="noStrike" cap="none" normalizeH="0" baseline="0" dirty="0">
                <a:ln>
                  <a:noFill/>
                </a:ln>
                <a:solidFill>
                  <a:schemeClr val="tx1"/>
                </a:solidFill>
                <a:effectLst/>
                <a:latin typeface="Arial" panose="020B0604020202020204" pitchFamily="34" charset="0"/>
              </a:rPr>
              <a:t> remains urgently needed.</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Integrated Care Systems (ICS)</a:t>
            </a:r>
            <a:r>
              <a:rPr kumimoji="0" lang="en-US" altLang="en-US" sz="2000" b="0" i="0" u="none" strike="noStrike" cap="none" normalizeH="0" baseline="0" dirty="0">
                <a:ln>
                  <a:noFill/>
                </a:ln>
                <a:solidFill>
                  <a:schemeClr val="tx1"/>
                </a:solidFill>
                <a:effectLst/>
                <a:latin typeface="Arial" panose="020B0604020202020204" pitchFamily="34" charset="0"/>
              </a:rPr>
              <a:t> should invest in </a:t>
            </a:r>
            <a:r>
              <a:rPr kumimoji="0" lang="en-US" altLang="en-US" sz="2000" b="1" i="0" u="none" strike="noStrike" cap="none" normalizeH="0" baseline="0" dirty="0">
                <a:ln>
                  <a:noFill/>
                </a:ln>
                <a:solidFill>
                  <a:schemeClr val="tx1"/>
                </a:solidFill>
                <a:effectLst/>
                <a:latin typeface="Arial" panose="020B0604020202020204" pitchFamily="34" charset="0"/>
              </a:rPr>
              <a:t>community services, primary care,</a:t>
            </a:r>
            <a:r>
              <a:rPr kumimoji="0" lang="en-US" altLang="en-US" sz="2000" b="0" i="0" u="none" strike="noStrike" cap="none" normalizeH="0" baseline="0" dirty="0">
                <a:ln>
                  <a:noFill/>
                </a:ln>
                <a:solidFill>
                  <a:schemeClr val="tx1"/>
                </a:solidFill>
                <a:effectLst/>
                <a:latin typeface="Arial" panose="020B0604020202020204" pitchFamily="34" charset="0"/>
              </a:rPr>
              <a:t> and </a:t>
            </a:r>
            <a:r>
              <a:rPr kumimoji="0" lang="en-US" altLang="en-US" sz="2000" b="1" i="0" u="none" strike="noStrike" cap="none" normalizeH="0" baseline="0" dirty="0">
                <a:ln>
                  <a:noFill/>
                </a:ln>
                <a:solidFill>
                  <a:schemeClr val="tx1"/>
                </a:solidFill>
                <a:effectLst/>
                <a:latin typeface="Arial" panose="020B0604020202020204" pitchFamily="34" charset="0"/>
              </a:rPr>
              <a:t>GP practices</a:t>
            </a:r>
            <a:r>
              <a:rPr kumimoji="0" lang="en-US" altLang="en-US" sz="2000" b="0" i="0" u="none" strike="noStrike" cap="none" normalizeH="0" baseline="0" dirty="0">
                <a:ln>
                  <a:noFill/>
                </a:ln>
                <a:solidFill>
                  <a:schemeClr val="tx1"/>
                </a:solidFill>
                <a:effectLst/>
                <a:latin typeface="Arial" panose="020B0604020202020204" pitchFamily="34" charset="0"/>
              </a:rPr>
              <a:t> to support people with </a:t>
            </a:r>
            <a:r>
              <a:rPr kumimoji="0" lang="en-US" altLang="en-US" sz="2000" b="1" i="0" u="none" strike="noStrike" cap="none" normalizeH="0" baseline="0" dirty="0">
                <a:ln>
                  <a:noFill/>
                </a:ln>
                <a:solidFill>
                  <a:schemeClr val="tx1"/>
                </a:solidFill>
                <a:effectLst/>
                <a:latin typeface="Arial" panose="020B0604020202020204" pitchFamily="34" charset="0"/>
              </a:rPr>
              <a:t>frailty and chronic illness</a:t>
            </a:r>
            <a:r>
              <a:rPr kumimoji="0" lang="en-US" altLang="en-US" sz="2000" b="0" i="0" u="none" strike="noStrike" cap="none" normalizeH="0" baseline="0" dirty="0">
                <a:ln>
                  <a:noFill/>
                </a:ln>
                <a:solidFill>
                  <a:schemeClr val="tx1"/>
                </a:solidFill>
                <a:effectLst/>
                <a:latin typeface="Arial" panose="020B0604020202020204" pitchFamily="34" charset="0"/>
              </a:rPr>
              <a:t>.</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Nearly </a:t>
            </a:r>
            <a:r>
              <a:rPr kumimoji="0" lang="en-US" altLang="en-US" sz="2000" b="1" i="0" u="none" strike="noStrike" cap="none" normalizeH="0" baseline="0" dirty="0">
                <a:ln>
                  <a:noFill/>
                </a:ln>
                <a:solidFill>
                  <a:schemeClr val="tx1"/>
                </a:solidFill>
                <a:effectLst/>
                <a:latin typeface="Arial" panose="020B0604020202020204" pitchFamily="34" charset="0"/>
              </a:rPr>
              <a:t>46% of adults over 65</a:t>
            </a:r>
            <a:r>
              <a:rPr kumimoji="0" lang="en-US" altLang="en-US" sz="2000" b="0" i="0" u="none" strike="noStrike" cap="none" normalizeH="0" baseline="0" dirty="0">
                <a:ln>
                  <a:noFill/>
                </a:ln>
                <a:solidFill>
                  <a:schemeClr val="tx1"/>
                </a:solidFill>
                <a:effectLst/>
                <a:latin typeface="Arial" panose="020B0604020202020204" pitchFamily="34" charset="0"/>
              </a:rPr>
              <a:t> worry about </a:t>
            </a:r>
            <a:r>
              <a:rPr kumimoji="0" lang="en-US" altLang="en-US" sz="2000" b="1" i="0" u="none" strike="noStrike" cap="none" normalizeH="0" baseline="0" dirty="0">
                <a:ln>
                  <a:noFill/>
                </a:ln>
                <a:solidFill>
                  <a:schemeClr val="tx1"/>
                </a:solidFill>
                <a:effectLst/>
                <a:latin typeface="Arial" panose="020B0604020202020204" pitchFamily="34" charset="0"/>
              </a:rPr>
              <a:t>GP access</a:t>
            </a:r>
            <a:r>
              <a:rPr kumimoji="0" lang="en-US" altLang="en-US" sz="2000" b="0" i="0" u="none" strike="noStrike" cap="none" normalizeH="0" baseline="0" dirty="0">
                <a:ln>
                  <a:noFill/>
                </a:ln>
                <a:solidFill>
                  <a:schemeClr val="tx1"/>
                </a:solidFill>
                <a:effectLst/>
                <a:latin typeface="Arial" panose="020B0604020202020204" pitchFamily="34" charset="0"/>
              </a:rPr>
              <a:t>, highlighting the need for </a:t>
            </a:r>
            <a:r>
              <a:rPr kumimoji="0" lang="en-US" altLang="en-US" sz="2000" b="1" i="0" u="none" strike="noStrike" cap="none" normalizeH="0" baseline="0" dirty="0">
                <a:ln>
                  <a:noFill/>
                </a:ln>
                <a:solidFill>
                  <a:schemeClr val="tx1"/>
                </a:solidFill>
                <a:effectLst/>
                <a:latin typeface="Arial" panose="020B0604020202020204" pitchFamily="34" charset="0"/>
              </a:rPr>
              <a:t>workforce and technology investment</a:t>
            </a:r>
            <a:r>
              <a:rPr kumimoji="0" lang="en-US" altLang="en-US" sz="2000" b="0" i="0" u="none" strike="noStrike" cap="none" normalizeH="0" baseline="0" dirty="0">
                <a:ln>
                  <a:noFill/>
                </a:ln>
                <a:solidFill>
                  <a:schemeClr val="tx1"/>
                </a:solidFill>
                <a:effectLst/>
                <a:latin typeface="Arial" panose="020B0604020202020204" pitchFamily="34" charset="0"/>
              </a:rPr>
              <a:t> (Age UK, 2025).</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The </a:t>
            </a:r>
            <a:r>
              <a:rPr kumimoji="0" lang="en-US" altLang="en-US" sz="2000" b="1" i="0" u="none" strike="noStrike" cap="none" normalizeH="0" baseline="0" dirty="0">
                <a:ln>
                  <a:noFill/>
                </a:ln>
                <a:solidFill>
                  <a:schemeClr val="tx1"/>
                </a:solidFill>
                <a:effectLst/>
                <a:latin typeface="Arial" panose="020B0604020202020204" pitchFamily="34" charset="0"/>
              </a:rPr>
              <a:t>NHS Long Term Plan (2019)</a:t>
            </a:r>
            <a:r>
              <a:rPr kumimoji="0" lang="en-US" altLang="en-US" sz="2000" b="0" i="0" u="none" strike="noStrike" cap="none" normalizeH="0" baseline="0" dirty="0">
                <a:ln>
                  <a:noFill/>
                </a:ln>
                <a:solidFill>
                  <a:schemeClr val="tx1"/>
                </a:solidFill>
                <a:effectLst/>
                <a:latin typeface="Arial" panose="020B0604020202020204" pitchFamily="34" charset="0"/>
              </a:rPr>
              <a:t> aims to address these issues, but </a:t>
            </a:r>
            <a:r>
              <a:rPr kumimoji="0" lang="en-US" altLang="en-US" sz="2000" b="1" i="0" u="none" strike="noStrike" cap="none" normalizeH="0" baseline="0" dirty="0">
                <a:ln>
                  <a:noFill/>
                </a:ln>
                <a:solidFill>
                  <a:schemeClr val="tx1"/>
                </a:solidFill>
                <a:effectLst/>
                <a:latin typeface="Arial" panose="020B0604020202020204" pitchFamily="34" charset="0"/>
              </a:rPr>
              <a:t>fragmentation risks</a:t>
            </a:r>
            <a:r>
              <a:rPr kumimoji="0" lang="en-US" altLang="en-US" sz="2000" b="0" i="0" u="none" strike="noStrike" cap="none" normalizeH="0" baseline="0" dirty="0">
                <a:ln>
                  <a:noFill/>
                </a:ln>
                <a:solidFill>
                  <a:schemeClr val="tx1"/>
                </a:solidFill>
                <a:effectLst/>
                <a:latin typeface="Arial" panose="020B0604020202020204" pitchFamily="34" charset="0"/>
              </a:rPr>
              <a:t> remain without proper </a:t>
            </a:r>
            <a:r>
              <a:rPr kumimoji="0" lang="en-US" altLang="en-US" sz="2000" b="1" i="0" u="none" strike="noStrike" cap="none" normalizeH="0" baseline="0" dirty="0">
                <a:ln>
                  <a:noFill/>
                </a:ln>
                <a:solidFill>
                  <a:schemeClr val="tx1"/>
                </a:solidFill>
                <a:effectLst/>
                <a:latin typeface="Arial" panose="020B0604020202020204" pitchFamily="34" charset="0"/>
              </a:rPr>
              <a:t>resources and accountability</a:t>
            </a:r>
            <a:r>
              <a:rPr kumimoji="0" lang="en-US" altLang="en-US" sz="2000" b="0" i="0" u="none" strike="noStrike" cap="none" normalizeH="0" baseline="0" dirty="0">
                <a:ln>
                  <a:noFill/>
                </a:ln>
                <a:solidFill>
                  <a:schemeClr val="tx1"/>
                </a:solidFill>
                <a:effectLst/>
                <a:latin typeface="Arial" panose="020B0604020202020204" pitchFamily="34" charset="0"/>
              </a:rPr>
              <a:t>.</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Strong leadership</a:t>
            </a:r>
            <a:r>
              <a:rPr kumimoji="0" lang="en-US" altLang="en-US" sz="2000" b="0" i="0" u="none" strike="noStrike" cap="none" normalizeH="0" baseline="0" dirty="0">
                <a:ln>
                  <a:noFill/>
                </a:ln>
                <a:solidFill>
                  <a:schemeClr val="tx1"/>
                </a:solidFill>
                <a:effectLst/>
                <a:latin typeface="Arial" panose="020B0604020202020204" pitchFamily="34" charset="0"/>
              </a:rPr>
              <a:t> and </a:t>
            </a:r>
            <a:r>
              <a:rPr kumimoji="0" lang="en-US" altLang="en-US" sz="2000" b="1" i="0" u="none" strike="noStrike" cap="none" normalizeH="0" baseline="0" dirty="0">
                <a:ln>
                  <a:noFill/>
                </a:ln>
                <a:solidFill>
                  <a:schemeClr val="tx1"/>
                </a:solidFill>
                <a:effectLst/>
                <a:latin typeface="Arial" panose="020B0604020202020204" pitchFamily="34" charset="0"/>
              </a:rPr>
              <a:t>coordinated commissioning</a:t>
            </a:r>
            <a:r>
              <a:rPr kumimoji="0" lang="en-US" altLang="en-US" sz="2000" b="0" i="0" u="none" strike="noStrike" cap="none" normalizeH="0" baseline="0" dirty="0">
                <a:ln>
                  <a:noFill/>
                </a:ln>
                <a:solidFill>
                  <a:schemeClr val="tx1"/>
                </a:solidFill>
                <a:effectLst/>
                <a:latin typeface="Arial" panose="020B0604020202020204" pitchFamily="34" charset="0"/>
              </a:rPr>
              <a:t> are key to ICS success.</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Digital inclusion</a:t>
            </a:r>
            <a:r>
              <a:rPr kumimoji="0" lang="en-US" altLang="en-US" sz="2000" b="0" i="0" u="none" strike="noStrike" cap="none" normalizeH="0" baseline="0" dirty="0">
                <a:ln>
                  <a:noFill/>
                </a:ln>
                <a:solidFill>
                  <a:schemeClr val="tx1"/>
                </a:solidFill>
                <a:effectLst/>
                <a:latin typeface="Arial" panose="020B0604020202020204" pitchFamily="34" charset="0"/>
              </a:rPr>
              <a:t> is vital as </a:t>
            </a:r>
            <a:r>
              <a:rPr kumimoji="0" lang="en-US" altLang="en-US" sz="2000" b="1" i="0" u="none" strike="noStrike" cap="none" normalizeH="0" baseline="0" dirty="0">
                <a:ln>
                  <a:noFill/>
                </a:ln>
                <a:solidFill>
                  <a:schemeClr val="tx1"/>
                </a:solidFill>
                <a:effectLst/>
                <a:latin typeface="Arial" panose="020B0604020202020204" pitchFamily="34" charset="0"/>
              </a:rPr>
              <a:t>4.7 million older adults</a:t>
            </a:r>
            <a:r>
              <a:rPr kumimoji="0" lang="en-US" altLang="en-US" sz="2000" b="0" i="0" u="none" strike="noStrike" cap="none" normalizeH="0" baseline="0" dirty="0">
                <a:ln>
                  <a:noFill/>
                </a:ln>
                <a:solidFill>
                  <a:schemeClr val="tx1"/>
                </a:solidFill>
                <a:effectLst/>
                <a:latin typeface="Arial" panose="020B0604020202020204" pitchFamily="34" charset="0"/>
              </a:rPr>
              <a:t> lack basic online skills (Age UK, 2025).</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Government should adopt a </a:t>
            </a:r>
            <a:r>
              <a:rPr kumimoji="0" lang="en-US" altLang="en-US" sz="2000" b="1" i="0" u="none" strike="noStrike" cap="none" normalizeH="0" baseline="0" dirty="0">
                <a:ln>
                  <a:noFill/>
                </a:ln>
                <a:solidFill>
                  <a:schemeClr val="tx1"/>
                </a:solidFill>
                <a:effectLst/>
                <a:latin typeface="Arial" panose="020B0604020202020204" pitchFamily="34" charset="0"/>
              </a:rPr>
              <a:t>digital-inclusive strategy</a:t>
            </a:r>
            <a:r>
              <a:rPr kumimoji="0" lang="en-US" altLang="en-US" sz="2000" b="0" i="0" u="none" strike="noStrike" cap="none" normalizeH="0" baseline="0" dirty="0">
                <a:ln>
                  <a:noFill/>
                </a:ln>
                <a:solidFill>
                  <a:schemeClr val="tx1"/>
                </a:solidFill>
                <a:effectLst/>
                <a:latin typeface="Arial" panose="020B0604020202020204" pitchFamily="34" charset="0"/>
              </a:rPr>
              <a:t> across </a:t>
            </a:r>
            <a:r>
              <a:rPr kumimoji="0" lang="en-US" altLang="en-US" sz="2000" b="1" i="0" u="none" strike="noStrike" cap="none" normalizeH="0" baseline="0" dirty="0">
                <a:ln>
                  <a:noFill/>
                </a:ln>
                <a:solidFill>
                  <a:schemeClr val="tx1"/>
                </a:solidFill>
                <a:effectLst/>
                <a:latin typeface="Arial" panose="020B0604020202020204" pitchFamily="34" charset="0"/>
              </a:rPr>
              <a:t>NHS and council services</a:t>
            </a:r>
            <a:r>
              <a:rPr kumimoji="0" lang="en-US" altLang="en-US" sz="2000" b="0" i="0" u="none" strike="noStrike" cap="none" normalizeH="0" baseline="0" dirty="0">
                <a:ln>
                  <a:noFill/>
                </a:ln>
                <a:solidFill>
                  <a:schemeClr val="tx1"/>
                </a:solidFill>
                <a:effectLst/>
                <a:latin typeface="Arial" panose="020B0604020202020204" pitchFamily="34" charset="0"/>
              </a:rPr>
              <a:t>, with </a:t>
            </a:r>
            <a:r>
              <a:rPr kumimoji="0" lang="en-US" altLang="en-US" sz="2000" b="1" i="0" u="none" strike="noStrike" cap="none" normalizeH="0" baseline="0" dirty="0">
                <a:ln>
                  <a:noFill/>
                </a:ln>
                <a:solidFill>
                  <a:schemeClr val="tx1"/>
                </a:solidFill>
                <a:effectLst/>
                <a:latin typeface="Arial" panose="020B0604020202020204" pitchFamily="34" charset="0"/>
              </a:rPr>
              <a:t>affordable offline access options</a:t>
            </a:r>
            <a:r>
              <a:rPr kumimoji="0" lang="en-US" altLang="en-US" sz="2000" b="0" i="0" u="none" strike="noStrike" cap="none" normalizeH="0" baseline="0" dirty="0">
                <a:ln>
                  <a:noFill/>
                </a:ln>
                <a:solidFill>
                  <a:schemeClr val="tx1"/>
                </a:solidFill>
                <a:effectLst/>
                <a:latin typeface="Arial" panose="020B0604020202020204" pitchFamily="34" charset="0"/>
              </a:rPr>
              <a:t>.</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The </a:t>
            </a:r>
            <a:r>
              <a:rPr kumimoji="0" lang="en-US" altLang="en-US" sz="2000" b="1" i="0" u="none" strike="noStrike" cap="none" normalizeH="0" baseline="0" dirty="0">
                <a:ln>
                  <a:noFill/>
                </a:ln>
                <a:solidFill>
                  <a:schemeClr val="tx1"/>
                </a:solidFill>
                <a:effectLst/>
                <a:latin typeface="Arial" panose="020B0604020202020204" pitchFamily="34" charset="0"/>
              </a:rPr>
              <a:t>UK Digital Inclusion Strategy</a:t>
            </a:r>
            <a:r>
              <a:rPr kumimoji="0" lang="en-US" altLang="en-US" sz="2000" b="0" i="0" u="none" strike="noStrike" cap="none" normalizeH="0" baseline="0" dirty="0">
                <a:ln>
                  <a:noFill/>
                </a:ln>
                <a:solidFill>
                  <a:schemeClr val="tx1"/>
                </a:solidFill>
                <a:effectLst/>
                <a:latin typeface="Arial" panose="020B0604020202020204" pitchFamily="34" charset="0"/>
              </a:rPr>
              <a:t> promotes inclusion, but </a:t>
            </a:r>
            <a:r>
              <a:rPr kumimoji="0" lang="en-US" altLang="en-US" sz="2000" b="1" i="0" u="none" strike="noStrike" cap="none" normalizeH="0" baseline="0" dirty="0">
                <a:ln>
                  <a:noFill/>
                </a:ln>
                <a:solidFill>
                  <a:schemeClr val="tx1"/>
                </a:solidFill>
                <a:effectLst/>
                <a:latin typeface="Arial" panose="020B0604020202020204" pitchFamily="34" charset="0"/>
              </a:rPr>
              <a:t>mental health services</a:t>
            </a:r>
            <a:r>
              <a:rPr kumimoji="0" lang="en-US" altLang="en-US" sz="2000" b="0" i="0" u="none" strike="noStrike" cap="none" normalizeH="0" baseline="0" dirty="0">
                <a:ln>
                  <a:noFill/>
                </a:ln>
                <a:solidFill>
                  <a:schemeClr val="tx1"/>
                </a:solidFill>
                <a:effectLst/>
                <a:latin typeface="Arial" panose="020B0604020202020204" pitchFamily="34" charset="0"/>
              </a:rPr>
              <a:t> remain under heavy strain.</a:t>
            </a:r>
          </a:p>
        </p:txBody>
      </p:sp>
      <p:pic>
        <p:nvPicPr>
          <p:cNvPr id="6147" name="Picture 3" descr="What are the Different Kinds of Senior Care Services?">
            <a:extLst>
              <a:ext uri="{FF2B5EF4-FFF2-40B4-BE49-F238E27FC236}">
                <a16:creationId xmlns:a16="http://schemas.microsoft.com/office/drawing/2014/main" id="{0BF2A6D1-67CB-6464-A6CA-CD0457CDB14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6217"/>
          <a:stretch>
            <a:fillRect/>
          </a:stretch>
        </p:blipFill>
        <p:spPr bwMode="auto">
          <a:xfrm>
            <a:off x="10744200" y="2133600"/>
            <a:ext cx="7047089" cy="63246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1125200" y="190500"/>
            <a:ext cx="7038108" cy="9715500"/>
            <a:chOff x="0" y="0"/>
            <a:chExt cx="1138765" cy="1631605"/>
          </a:xfrm>
        </p:grpSpPr>
        <p:sp>
          <p:nvSpPr>
            <p:cNvPr id="4" name="Freeform 4"/>
            <p:cNvSpPr/>
            <p:nvPr/>
          </p:nvSpPr>
          <p:spPr>
            <a:xfrm>
              <a:off x="0" y="0"/>
              <a:ext cx="1138765" cy="1631605"/>
            </a:xfrm>
            <a:custGeom>
              <a:avLst/>
              <a:gdLst/>
              <a:ahLst/>
              <a:cxnLst/>
              <a:rect l="l" t="t" r="r" b="b"/>
              <a:pathLst>
                <a:path w="1138765" h="1631605">
                  <a:moveTo>
                    <a:pt x="0" y="0"/>
                  </a:moveTo>
                  <a:lnTo>
                    <a:pt x="1138765" y="0"/>
                  </a:lnTo>
                  <a:lnTo>
                    <a:pt x="1138765" y="1631605"/>
                  </a:lnTo>
                  <a:lnTo>
                    <a:pt x="0" y="1631605"/>
                  </a:lnTo>
                  <a:close/>
                </a:path>
              </a:pathLst>
            </a:custGeom>
            <a:blipFill>
              <a:blip r:embed="rId2"/>
              <a:stretch>
                <a:fillRect t="-2280" b="-2280"/>
              </a:stretch>
            </a:blipFill>
          </p:spPr>
          <p:txBody>
            <a:bodyPr/>
            <a:lstStyle/>
            <a:p>
              <a:endParaRPr lang="en-GB"/>
            </a:p>
          </p:txBody>
        </p:sp>
      </p:grpSp>
      <p:sp>
        <p:nvSpPr>
          <p:cNvPr id="9" name="TextBox 9"/>
          <p:cNvSpPr txBox="1"/>
          <p:nvPr/>
        </p:nvSpPr>
        <p:spPr>
          <a:xfrm>
            <a:off x="4495800" y="0"/>
            <a:ext cx="5914634" cy="749501"/>
          </a:xfrm>
          <a:prstGeom prst="rect">
            <a:avLst/>
          </a:prstGeom>
        </p:spPr>
        <p:txBody>
          <a:bodyPr lIns="0" tIns="0" rIns="0" bIns="0" rtlCol="0" anchor="t">
            <a:spAutoFit/>
          </a:bodyPr>
          <a:lstStyle/>
          <a:p>
            <a:pPr algn="ctr">
              <a:lnSpc>
                <a:spcPts val="6716"/>
              </a:lnSpc>
            </a:pPr>
            <a:r>
              <a:rPr lang="en-US" sz="3600" b="1" dirty="0">
                <a:latin typeface="Arial Bold"/>
                <a:ea typeface="Arial Bold"/>
                <a:cs typeface="Arial Bold"/>
                <a:sym typeface="Arial Bold"/>
              </a:rPr>
              <a:t>CONCLUSION</a:t>
            </a:r>
          </a:p>
        </p:txBody>
      </p:sp>
      <p:sp>
        <p:nvSpPr>
          <p:cNvPr id="6" name="TextBox 5">
            <a:extLst>
              <a:ext uri="{FF2B5EF4-FFF2-40B4-BE49-F238E27FC236}">
                <a16:creationId xmlns:a16="http://schemas.microsoft.com/office/drawing/2014/main" id="{065043B3-28DC-FE22-0634-AE493A91E84B}"/>
              </a:ext>
            </a:extLst>
          </p:cNvPr>
          <p:cNvSpPr txBox="1"/>
          <p:nvPr/>
        </p:nvSpPr>
        <p:spPr>
          <a:xfrm>
            <a:off x="457200" y="876300"/>
            <a:ext cx="10287000" cy="9191683"/>
          </a:xfrm>
          <a:prstGeom prst="rect">
            <a:avLst/>
          </a:prstGeom>
          <a:noFill/>
        </p:spPr>
        <p:txBody>
          <a:bodyPr wrap="square">
            <a:spAutoFit/>
          </a:bodyPr>
          <a:lstStyle/>
          <a:p>
            <a:pPr marL="342900" marR="0" lvl="0" indent="-342900" defTabSz="914400" rtl="0" eaLnBrk="0" fontAlgn="base" latinLnBrk="0" hangingPunct="0">
              <a:lnSpc>
                <a:spcPct val="2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To empower older persons is more than just  than just providing care. </a:t>
            </a:r>
            <a:endParaRPr lang="en-US" altLang="en-US" sz="2000" dirty="0">
              <a:latin typeface="Arial" panose="020B0604020202020204" pitchFamily="34" charset="0"/>
            </a:endParaRPr>
          </a:p>
          <a:p>
            <a:pPr marL="342900" marR="0" lvl="0" indent="-342900" defTabSz="914400" rtl="0" eaLnBrk="0" fontAlgn="base" latinLnBrk="0" hangingPunct="0">
              <a:lnSpc>
                <a:spcPct val="2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It should involve self-respect, independence, and purposeful existence. </a:t>
            </a:r>
            <a:endParaRPr lang="en-US" altLang="en-US" sz="2000" dirty="0">
              <a:latin typeface="Arial" panose="020B0604020202020204" pitchFamily="34" charset="0"/>
            </a:endParaRPr>
          </a:p>
          <a:p>
            <a:pPr marL="342900" marR="0" lvl="0" indent="-342900" defTabSz="914400" rtl="0" eaLnBrk="0" fontAlgn="base" latinLnBrk="0" hangingPunct="0">
              <a:lnSpc>
                <a:spcPct val="2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 Combating Ageism, adopting ethically sound technologies, and embracing the old population through inclusion in every sector is the true definition of well being and care.</a:t>
            </a:r>
          </a:p>
          <a:p>
            <a:pPr marL="342900" marR="0" lvl="0" indent="-342900" defTabSz="914400" rtl="0" eaLnBrk="0" fontAlgn="base" latinLnBrk="0" hangingPunct="0">
              <a:lnSpc>
                <a:spcPct val="250000"/>
              </a:lnSpc>
              <a:spcBef>
                <a:spcPct val="0"/>
              </a:spcBef>
              <a:spcAft>
                <a:spcPct val="0"/>
              </a:spcAft>
              <a:buClrTx/>
              <a:buSzTx/>
              <a:buFont typeface="Arial" panose="020B0604020202020204" pitchFamily="34" charset="0"/>
              <a:buChar char="•"/>
              <a:tabLst/>
            </a:pPr>
            <a:r>
              <a:rPr lang="en-US" altLang="en-US" sz="2000" dirty="0">
                <a:latin typeface="Arial" panose="020B0604020202020204" pitchFamily="34" charset="0"/>
              </a:rPr>
              <a:t>The target should be </a:t>
            </a:r>
            <a:r>
              <a:rPr kumimoji="0" lang="en-US" altLang="en-US" sz="2000" b="0" i="0" u="none" strike="noStrike" cap="none" normalizeH="0" baseline="0" dirty="0">
                <a:ln>
                  <a:noFill/>
                </a:ln>
                <a:solidFill>
                  <a:schemeClr val="tx1"/>
                </a:solidFill>
                <a:effectLst/>
                <a:latin typeface="Arial" panose="020B0604020202020204" pitchFamily="34" charset="0"/>
              </a:rPr>
              <a:t>giving senior citizens a life where they can flourish with meaning, dignity, and the assistance they  deserve.</a:t>
            </a:r>
          </a:p>
          <a:p>
            <a:pPr marL="342900" marR="0" lvl="0" indent="-342900" defTabSz="914400" rtl="0" eaLnBrk="0" fontAlgn="base" latinLnBrk="0" hangingPunct="0">
              <a:lnSpc>
                <a:spcPct val="250000"/>
              </a:lnSpc>
              <a:spcBef>
                <a:spcPct val="0"/>
              </a:spcBef>
              <a:spcAft>
                <a:spcPct val="0"/>
              </a:spcAft>
              <a:buClrTx/>
              <a:buSzTx/>
              <a:buFont typeface="Arial" panose="020B0604020202020204" pitchFamily="34" charset="0"/>
              <a:buChar char="•"/>
              <a:tabLst/>
            </a:pPr>
            <a:r>
              <a:rPr lang="en-US" altLang="en-US" sz="2000" dirty="0">
                <a:latin typeface="Arial" panose="020B0604020202020204" pitchFamily="34" charset="0"/>
              </a:rPr>
              <a:t>This can only be done by integrating psychosocial theories and strong policies backed by legislation. </a:t>
            </a:r>
          </a:p>
          <a:p>
            <a:pPr marL="342900" marR="0" lvl="0" indent="-342900" defTabSz="914400" rtl="0" eaLnBrk="0" fontAlgn="base" latinLnBrk="0" hangingPunct="0">
              <a:lnSpc>
                <a:spcPct val="250000"/>
              </a:lnSpc>
              <a:spcBef>
                <a:spcPct val="0"/>
              </a:spcBef>
              <a:spcAft>
                <a:spcPct val="0"/>
              </a:spcAft>
              <a:buClrTx/>
              <a:buSzTx/>
              <a:buFont typeface="Arial" panose="020B0604020202020204" pitchFamily="34" charset="0"/>
              <a:buChar char="•"/>
              <a:tabLst/>
            </a:pPr>
            <a:r>
              <a:rPr lang="en-US" altLang="en-US" sz="2000" dirty="0">
                <a:latin typeface="Arial" panose="020B0604020202020204" pitchFamily="34" charset="0"/>
              </a:rPr>
              <a:t>Reforms and legislations like Mental Crae Act, Equity Act, NHS Long Term Plan and Ageing Well Strategies are implemented but there is still room for improvement to target disparities.</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BF72E67-7AF0-733F-6A75-5C1F5827FE21}"/>
              </a:ext>
            </a:extLst>
          </p:cNvPr>
          <p:cNvSpPr txBox="1"/>
          <p:nvPr/>
        </p:nvSpPr>
        <p:spPr>
          <a:xfrm>
            <a:off x="152400" y="142131"/>
            <a:ext cx="17983200" cy="10002738"/>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Reference list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AGE UK (2025)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Age UK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Ageuk.org.uk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
              </a:rPr>
              <a:t>https://www.ageuk.org.uk/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Age UK (2024)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State of Health and Care of Older People in England 2024</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Age 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https://www.ageuk.org.uk/discover/2024/september/state-of-health-and-care-of-older-people-in-england-2024/</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Age Uk (2024)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What Is ageism? | Discrimination &amp; Rights | Age 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AgeUK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https://www.ageuk.org.uk/information-advice/work-learning/discrimination-rights/ageism/</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Bardaro</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G., Antonini, A. and Motta, E. (2021) ‘Robots for Elderly Care in the Home: A Landscape Analysis and Co-Design Toolkit’,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International Journal of Social Robotics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[Preprint].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https://doi.org/10.1007/s12369-021-00816-3</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Barton, C., Sturge, G. and Harker, R. (2024)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UK’s changing population</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House of Commons Library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https://commonslibrary.parliament.uk/the-uks-changing-population/</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BGS (2025)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 Ten Year Health Plan: How it affects you | British Geriatrics Society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British Geriatrics Society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https://www.bgs.org.uk/nhs-ten-year-health-plan-how-it-affects-you</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Bottery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S. (2019)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What’s Your Problem, Social Care? the Eight Key Areas for Reform</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King’s Fund</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https://www.kingsfund.org.uk/insight-and-analysis/long-reads/whats-your-problem-social-care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caringforcare.co.uk (2025)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Empowerment in Health and Social Care: Supporting Informed Decisions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Caring For Care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9"/>
              </a:rPr>
              <a:t>https://caringforcare.co.uk/empowerment-in-healthcare/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Centre for Ageing Better (2024)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Our Ageing Population | the State of Ageing 2023-24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Centre For Ageing Better</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0"/>
              </a:rPr>
              <a:t>https://ageing-better.org.uk/our-ageing-population-state-ageing-2023-4</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Centre for Ageing Better (2025)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Our Ageing Population | the State of Ageing 2025</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Centre for Ageing Better</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1"/>
              </a:rPr>
              <a:t>https://ageing-better.org.uk/our-ageing-population-state-ageing-2025</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Crozier, S. (2016)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Fragmented time and domiciliary care quality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2"/>
              </a:rPr>
              <a:t>https://www.cipd.org/globalassets/media/comms/get-involved/events/fragmented-time-and-domiciliary-care-quality_2016-no-one-sets-out-to-provide-bad-care-but-you-re-dragged-to-it-dragged-into-the-gutter_tcm18-20007.pdf</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Department of Health (2015)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Domiciliary care | Department of Health</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3"/>
              </a:rPr>
              <a:t>https://www.health-ni.gov.uk/articles/domiciliary-care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Diggs, J. (2019) ‘The Continuity Theory of Aging’,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Encyclopedia of Aging and Public Health</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pp. 233–235.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4"/>
              </a:rPr>
              <a:t>https://doi.org/10.1007/978-0-387-33754-8_103</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GOV.UK (2025)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Domiciliary Care Agencies Regulations 2002</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Legislation.gov.uk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5"/>
              </a:rPr>
              <a:t>https://www.legislation.gov.uk/uksi/2002/3214/part/III/made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Graves, F. (2022)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Elder Care vs. Child Care - Freedom Elder Care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Freedom Elder Care - Support Services for the Elderly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6"/>
              </a:rPr>
              <a:t>https://freedomeldercare.co.uk/elder-care-vs-child-care/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Hodgins, H.S., Brown, A.B. and Carver, B. (2007) ‘Autonomy and control motivation and self-esteem’,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Self and Identity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6(2-3), pp. 189–208.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7"/>
              </a:rPr>
              <a:t>https://doi.org/10.1080/15298860601118769</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Holt-Lunstad, J.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(2015) ‘Loneliness and social isolation as risk factors for mortality: A meta-analytic review’,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Perspectives on Psychological Science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10(2), pp. 227–237.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8"/>
              </a:rPr>
              <a:t>https://doi.org/10.1177/1745691614568352</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Hospice UK (2022)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Dying Matters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Hospice 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9"/>
              </a:rPr>
              <a:t>https://www.hospiceuk.org/our-campaigns/dying-matters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Hospice Uk (2024)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Key facts about hospice care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Hospice 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0"/>
              </a:rPr>
              <a:t>https://www.hospiceuk.org/about-us/key-facts-about-hospice-care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Hughes, S. and Burch, S. (2019) ‘“I’m not just a number on a sheet, I’m a person”: Domiciliary care, self and getting older’,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&amp; Social Care in the Community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28(3).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1"/>
              </a:rPr>
              <a:t>https://doi.org/10.1111/hsc.12921</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Knight, J. (2017)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Anatomy and physiology of ageing 7: the endocrine system | Nursing Times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Nursing Times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2"/>
              </a:rPr>
              <a:t>https://www.nursingtimes.net/older-peoples-nursing/anatomy-and-physiology-of-ageing-7-the-endocrine-system-31-07-2017/</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Mathew, J. and Patel, H.P. (2021) ‘Integrated care for older adults living with frailty’,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Clinics in Integrated Care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9, p. 100078.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3"/>
              </a:rPr>
              <a:t>https://doi.org/10.1016/j.intcar.2021.100078</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Meenakshi Dawar (2024)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How To Take Care Of Old Age Person (Tips and Benefits)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Gracias Living</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4"/>
              </a:rPr>
              <a:t>https://graciasliving.com/how-to-take-care-of-old-age-person/</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20 October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(2020)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 Long Term Plan» Helping people to age well in the NHS Long Term Plan: a big challenge and an exciting opportunity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Longtermplan.nhs.uk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5"/>
              </a:rPr>
              <a:t>https://www.longtermplan.nhs.uk/blog/helping-people-to-age-well-in-the-nhs-long-term-plan-a-big-challenge-and-an-exciting-opportunity/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20 October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(2023)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Case study: improving care home residents’ wellbeing through digital technology – South Devon and Torbay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www.england.nhs.uk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6"/>
              </a:rPr>
              <a:t>https://www.england.nhs.uk/long-read/case-study-improving-care-home-residents-wellbeing-through-digital-technology-south-devon-and-torbay/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(2025)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Palliative and End of Life Care - Leeds Community Healthcare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Leeds Community Healthcare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7"/>
              </a:rPr>
              <a:t>https://leedscommunityhealthcare.nhs.uk/our-services-a-z/palliative-and-end-of-life-care/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(2017)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Older people living with frailty on ‘virtual ward’ keeps them well at home and out of hospital</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www.england.nhs.uk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8"/>
              </a:rPr>
              <a:t>https://www.england.nhs.uk/integratedcare/resources/case-studies/older-people-living-with-frailty-on-virtual-ward-keeps-them-well-at-home-and-out-of-hospital/</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(2025)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Improving Care for Older People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9"/>
              </a:rPr>
              <a:t>https://www.england.nhs.uk/ourwork/clinical-policy/older-people/improving-care-for-older-people/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INFORM (2023)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National homecare providers - Social care and support guide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0"/>
              </a:rPr>
              <a:t>https://www.nhs.uk/social-care-and-support/care-services-equipment-and-care-homes/national-homecare-providers/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20 October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website (2023)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Hospice care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1"/>
              </a:rPr>
              <a:t>https://www.nhs.uk/tests-and-treatments/end-of-life-care/where-you-can-have-care/hospice-care/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Onega, L.L. and Tripp-Reimer, T. (1997) ‘EXPANDING THE SCOPE OF CONTINUITY THEORY Application to Gerontological Nursing’,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Journal of Gerontological Nursing</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23(6), pp. 29–35.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2"/>
              </a:rPr>
              <a:t>https://doi.org/10.3928/0098-9134-19970601-11</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Peden, G. (2017)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Liberal Economists and the British Welfare State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Oxford Scholarship Online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Oxford University Press.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3"/>
              </a:rPr>
              <a:t>https://doi.org/10.1093/acprof:oso/9780190676681.003.0003</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PSE (2021)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Public ‘embarrassed’ as thousands of disabled adults stuck in old people’s homes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www.publicsectorexecutive.com</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4"/>
              </a:rPr>
              <a:t>https://www.publicsectorexecutive.com/News-archive/public-embarrassed-as-thousands-of-disabled-adults-stuck-in-old-peoples-homes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Restore2 (2020)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RESTORE2 - Your Home Care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Your Home Care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5"/>
              </a:rPr>
              <a:t>https://www.yourhomecare.co.uk/service/restore2/</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20 October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Stevenson, E. and Mutebi, N. (2024)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Healthy Ageing and Care for Older Populations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UK Parliament</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6"/>
              </a:rPr>
              <a:t>https://post.parliament.uk/healthy-ageing-and-care-for-older-populations/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Stones, D. and Gullifer, J. (2014) ‘“At home it’s just so much easier to be yourself”: older adults’ perceptions of ageing in place’,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Ageing and Society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36(3), pp. 449–481.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7"/>
              </a:rPr>
              <a:t>https://doi.org/10.1017/s0144686x14001214</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Tirmazee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-Kaleem, A. (2024)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Activity Theory of Ageing and Modern Practice: An Opportunity for Transformation in Care Sector</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Napa-activities.co.uk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8"/>
              </a:rPr>
              <a:t>https://napa-activities.co.uk/activity-theory-of-ageing-and-modern-practice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UK Parliament (2024)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rights of older people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Parliament.uk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9"/>
              </a:rPr>
              <a:t>https://publications.parliament.uk/pa/cm5901/cmselect/cmwomeq/414/report.html</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United Nations (2021)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DESA</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United Nations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0"/>
              </a:rPr>
              <a:t>https://www.un.org/en/desa</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 Kwok (2024)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Hospice CARE Act Introduced to Improve End-of-Life Care and Reduce Fraud  - Center for Medicare Advocacy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Center for Medicare Advocacy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1"/>
              </a:rPr>
              <a:t>https://medicareadvocacy.org/hospice-care-act-introduced-to-improve-end-of-life-care-and-reduce-fraud/</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Wardle, C. (2024)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Challenges Facing the Domiciliary Care Market</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www.theaccessgroup.com</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2"/>
              </a:rPr>
              <a:t>https://www.theaccessgroup.com/en-gb/blog/hsc-the-challenges-facing-the-domiciliary-care-market/</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Welford, C.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(2012) ‘Autonomy for older people in residential care: a selective literature review’,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International Journal of Older People Nursing</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7(1), pp. 65–69.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3"/>
              </a:rPr>
              <a:t>https://doi.org/10.1111/j.1748-3743.2012.00311.x</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Williams, A. (2024)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UK domiciliary care statistics 2024</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PolicyBee</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news and risk advice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4"/>
              </a:rPr>
              <a:t>https://www.policybee.co.uk/blog/domiciliary-care-statistics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Winstead, V.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(2014) ‘The Impact of Activity Interventions on the Well-Being of Older Adults in Continuing Care Communities’,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Journal of Applied Gerontology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33(7), pp. 888–911.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5"/>
              </a:rPr>
              <a:t>https://doi.org/10.1177/0733464814537701</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Woffidin</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(2024)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Assistive Technology in Health and Social care | Types &amp; benefits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CPD Online College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6"/>
              </a:rPr>
              <a:t>https://cpdonline.co.uk/knowledge-base/care/assistive-technology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Organization (2025)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Ageing: Global population</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Organization</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7"/>
              </a:rPr>
              <a:t>https://www.who.int/news-room/questions-and-answers/item/population-ageing</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3107693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27</TotalTime>
  <Words>4815</Words>
  <Application>Microsoft Office PowerPoint</Application>
  <PresentationFormat>Custom</PresentationFormat>
  <Paragraphs>209</Paragraphs>
  <Slides>17</Slides>
  <Notes>1</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 Light</vt:lpstr>
      <vt:lpstr>Arial Bold</vt:lpstr>
      <vt:lpstr>Poppins Bold</vt:lpstr>
      <vt:lpstr>Aptos</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White Modern Medical Healthy Presentation</dc:title>
  <dc:creator>Freeda Zeb</dc:creator>
  <cp:lastModifiedBy>Freeda Zeb</cp:lastModifiedBy>
  <cp:revision>24</cp:revision>
  <dcterms:created xsi:type="dcterms:W3CDTF">2006-08-16T00:00:00Z</dcterms:created>
  <dcterms:modified xsi:type="dcterms:W3CDTF">2025-10-23T00:20:15Z</dcterms:modified>
  <dc:identifier>DAGqC8tc_Tg</dc:identifier>
</cp:coreProperties>
</file>