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67" r:id="rId3"/>
    <p:sldId id="265" r:id="rId4"/>
    <p:sldId id="264" r:id="rId5"/>
    <p:sldId id="266" r:id="rId6"/>
    <p:sldId id="263" r:id="rId7"/>
    <p:sldId id="258" r:id="rId8"/>
    <p:sldId id="259" r:id="rId9"/>
    <p:sldId id="260" r:id="rId10"/>
    <p:sldId id="25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8575" autoAdjust="0"/>
  </p:normalViewPr>
  <p:slideViewPr>
    <p:cSldViewPr snapToGrid="0">
      <p:cViewPr varScale="1">
        <p:scale>
          <a:sx n="75" d="100"/>
          <a:sy n="75" d="100"/>
        </p:scale>
        <p:origin x="413"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D37511-C50D-4A86-BD0C-2146AF9C8D2D}" type="doc">
      <dgm:prSet loTypeId="urn:microsoft.com/office/officeart/2011/layout/HexagonRadial" loCatId="cycle" qsTypeId="urn:microsoft.com/office/officeart/2005/8/quickstyle/simple1" qsCatId="simple" csTypeId="urn:microsoft.com/office/officeart/2005/8/colors/accent1_1" csCatId="accent1" phldr="1"/>
      <dgm:spPr/>
      <dgm:t>
        <a:bodyPr/>
        <a:lstStyle/>
        <a:p>
          <a:endParaRPr lang="en-US"/>
        </a:p>
      </dgm:t>
    </dgm:pt>
    <dgm:pt modelId="{AC5D1D44-E4CC-443E-9AF8-13076E0C9D9F}">
      <dgm:prSet phldrT="[Text]"/>
      <dgm:spPr/>
      <dgm:t>
        <a:bodyPr/>
        <a:lstStyle/>
        <a:p>
          <a:r>
            <a:rPr lang="en-GB" dirty="0"/>
            <a:t>IDENTITY</a:t>
          </a:r>
          <a:endParaRPr lang="en-US" dirty="0"/>
        </a:p>
      </dgm:t>
    </dgm:pt>
    <dgm:pt modelId="{A0655F47-C636-450D-BE31-6468B66E5982}" type="parTrans" cxnId="{6BA61739-893A-4770-A3D0-E04D69939D31}">
      <dgm:prSet/>
      <dgm:spPr/>
      <dgm:t>
        <a:bodyPr/>
        <a:lstStyle/>
        <a:p>
          <a:endParaRPr lang="en-US"/>
        </a:p>
      </dgm:t>
    </dgm:pt>
    <dgm:pt modelId="{CFA7BED5-7389-4237-844D-40A9DD330195}" type="sibTrans" cxnId="{6BA61739-893A-4770-A3D0-E04D69939D31}">
      <dgm:prSet/>
      <dgm:spPr/>
      <dgm:t>
        <a:bodyPr/>
        <a:lstStyle/>
        <a:p>
          <a:endParaRPr lang="en-US"/>
        </a:p>
      </dgm:t>
    </dgm:pt>
    <dgm:pt modelId="{4E7A6736-5244-4F13-9037-0FB79D0F5986}">
      <dgm:prSet phldrT="[Text]"/>
      <dgm:spPr/>
      <dgm:t>
        <a:bodyPr/>
        <a:lstStyle/>
        <a:p>
          <a:r>
            <a:rPr lang="en-GB" dirty="0"/>
            <a:t>PRESENCE</a:t>
          </a:r>
          <a:endParaRPr lang="en-US" dirty="0"/>
        </a:p>
      </dgm:t>
    </dgm:pt>
    <dgm:pt modelId="{BBF75544-5F3C-4844-8CA3-22033D83DBEF}" type="parTrans" cxnId="{8937C641-E700-4BB0-8A3A-87F58BD70718}">
      <dgm:prSet/>
      <dgm:spPr/>
      <dgm:t>
        <a:bodyPr/>
        <a:lstStyle/>
        <a:p>
          <a:endParaRPr lang="en-US"/>
        </a:p>
      </dgm:t>
    </dgm:pt>
    <dgm:pt modelId="{07AEF757-38B7-458A-9784-5FFEA45DD196}" type="sibTrans" cxnId="{8937C641-E700-4BB0-8A3A-87F58BD70718}">
      <dgm:prSet/>
      <dgm:spPr/>
      <dgm:t>
        <a:bodyPr/>
        <a:lstStyle/>
        <a:p>
          <a:endParaRPr lang="en-US"/>
        </a:p>
      </dgm:t>
    </dgm:pt>
    <dgm:pt modelId="{34F8F23E-AFB9-45B8-A976-134A2EC58A32}">
      <dgm:prSet phldrT="[Text]"/>
      <dgm:spPr/>
      <dgm:t>
        <a:bodyPr/>
        <a:lstStyle/>
        <a:p>
          <a:r>
            <a:rPr lang="en-GB" dirty="0"/>
            <a:t>RELATIONSHIPS</a:t>
          </a:r>
          <a:endParaRPr lang="en-US" dirty="0"/>
        </a:p>
      </dgm:t>
    </dgm:pt>
    <dgm:pt modelId="{9502754A-45DA-416F-AD7F-7A0239BBADE3}" type="parTrans" cxnId="{B39A6DB4-9F1F-42F1-BA3E-B740F4888C31}">
      <dgm:prSet/>
      <dgm:spPr/>
      <dgm:t>
        <a:bodyPr/>
        <a:lstStyle/>
        <a:p>
          <a:endParaRPr lang="en-US"/>
        </a:p>
      </dgm:t>
    </dgm:pt>
    <dgm:pt modelId="{B6374AAE-184C-4B04-B231-588A2152361C}" type="sibTrans" cxnId="{B39A6DB4-9F1F-42F1-BA3E-B740F4888C31}">
      <dgm:prSet/>
      <dgm:spPr/>
      <dgm:t>
        <a:bodyPr/>
        <a:lstStyle/>
        <a:p>
          <a:endParaRPr lang="en-US"/>
        </a:p>
      </dgm:t>
    </dgm:pt>
    <dgm:pt modelId="{654900B7-6640-44BD-9B1D-587F773640B7}">
      <dgm:prSet phldrT="[Text]"/>
      <dgm:spPr/>
      <dgm:t>
        <a:bodyPr/>
        <a:lstStyle/>
        <a:p>
          <a:r>
            <a:rPr lang="en-GB" dirty="0"/>
            <a:t>REPUTATION</a:t>
          </a:r>
          <a:endParaRPr lang="en-US" dirty="0"/>
        </a:p>
      </dgm:t>
    </dgm:pt>
    <dgm:pt modelId="{1CEF02DE-0AAF-4204-9B2A-550509BB7DA9}" type="parTrans" cxnId="{BE9115C9-1FE7-4707-823E-1C8B696DB710}">
      <dgm:prSet/>
      <dgm:spPr/>
      <dgm:t>
        <a:bodyPr/>
        <a:lstStyle/>
        <a:p>
          <a:endParaRPr lang="en-US"/>
        </a:p>
      </dgm:t>
    </dgm:pt>
    <dgm:pt modelId="{3647BF5F-E60A-4CDC-8149-12535DB6A5B9}" type="sibTrans" cxnId="{BE9115C9-1FE7-4707-823E-1C8B696DB710}">
      <dgm:prSet/>
      <dgm:spPr/>
      <dgm:t>
        <a:bodyPr/>
        <a:lstStyle/>
        <a:p>
          <a:endParaRPr lang="en-US"/>
        </a:p>
      </dgm:t>
    </dgm:pt>
    <dgm:pt modelId="{7871CF28-0521-4064-8915-C4DD5714E940}">
      <dgm:prSet phldrT="[Text]"/>
      <dgm:spPr/>
      <dgm:t>
        <a:bodyPr/>
        <a:lstStyle/>
        <a:p>
          <a:r>
            <a:rPr lang="en-GB" dirty="0"/>
            <a:t>GROUPS</a:t>
          </a:r>
          <a:endParaRPr lang="en-US" dirty="0"/>
        </a:p>
      </dgm:t>
    </dgm:pt>
    <dgm:pt modelId="{299CF5CD-87AF-4A6E-AE5F-1D5FC47FFF66}" type="parTrans" cxnId="{A70BCDD5-63EB-4290-8A6A-E6A37FC8F0CD}">
      <dgm:prSet/>
      <dgm:spPr/>
      <dgm:t>
        <a:bodyPr/>
        <a:lstStyle/>
        <a:p>
          <a:endParaRPr lang="en-US"/>
        </a:p>
      </dgm:t>
    </dgm:pt>
    <dgm:pt modelId="{92812598-ED10-4750-8C7D-00C269EA06CE}" type="sibTrans" cxnId="{A70BCDD5-63EB-4290-8A6A-E6A37FC8F0CD}">
      <dgm:prSet/>
      <dgm:spPr/>
      <dgm:t>
        <a:bodyPr/>
        <a:lstStyle/>
        <a:p>
          <a:endParaRPr lang="en-US"/>
        </a:p>
      </dgm:t>
    </dgm:pt>
    <dgm:pt modelId="{E4A7BD71-D431-4194-858C-322C9346EF76}">
      <dgm:prSet phldrT="[Text]"/>
      <dgm:spPr/>
      <dgm:t>
        <a:bodyPr/>
        <a:lstStyle/>
        <a:p>
          <a:r>
            <a:rPr lang="en-GB" dirty="0"/>
            <a:t>CONVERSATIONS</a:t>
          </a:r>
          <a:endParaRPr lang="en-US" dirty="0"/>
        </a:p>
      </dgm:t>
    </dgm:pt>
    <dgm:pt modelId="{BF4C909F-75EE-4D3D-B8FB-D32B1641C65C}" type="parTrans" cxnId="{CAB37947-027F-4281-8897-7A5F69D87BFB}">
      <dgm:prSet/>
      <dgm:spPr/>
      <dgm:t>
        <a:bodyPr/>
        <a:lstStyle/>
        <a:p>
          <a:endParaRPr lang="en-US"/>
        </a:p>
      </dgm:t>
    </dgm:pt>
    <dgm:pt modelId="{CA96908C-20C4-4855-8628-571E2F2C8541}" type="sibTrans" cxnId="{CAB37947-027F-4281-8897-7A5F69D87BFB}">
      <dgm:prSet/>
      <dgm:spPr/>
      <dgm:t>
        <a:bodyPr/>
        <a:lstStyle/>
        <a:p>
          <a:endParaRPr lang="en-US"/>
        </a:p>
      </dgm:t>
    </dgm:pt>
    <dgm:pt modelId="{E37004FD-CECD-4EB7-8D64-7FB66B8AFD69}">
      <dgm:prSet phldrT="[Text]"/>
      <dgm:spPr/>
      <dgm:t>
        <a:bodyPr/>
        <a:lstStyle/>
        <a:p>
          <a:r>
            <a:rPr lang="en-GB" dirty="0"/>
            <a:t>SHARING</a:t>
          </a:r>
          <a:endParaRPr lang="en-US" dirty="0"/>
        </a:p>
      </dgm:t>
    </dgm:pt>
    <dgm:pt modelId="{B3875C2E-F334-4019-9E1A-84561A472A0A}" type="parTrans" cxnId="{A73BDC64-2FBF-47FE-91B2-D28BDA026DD1}">
      <dgm:prSet/>
      <dgm:spPr/>
      <dgm:t>
        <a:bodyPr/>
        <a:lstStyle/>
        <a:p>
          <a:endParaRPr lang="en-US"/>
        </a:p>
      </dgm:t>
    </dgm:pt>
    <dgm:pt modelId="{71978084-29F6-49F8-98D9-ADE2881A4BAB}" type="sibTrans" cxnId="{A73BDC64-2FBF-47FE-91B2-D28BDA026DD1}">
      <dgm:prSet/>
      <dgm:spPr/>
      <dgm:t>
        <a:bodyPr/>
        <a:lstStyle/>
        <a:p>
          <a:endParaRPr lang="en-US"/>
        </a:p>
      </dgm:t>
    </dgm:pt>
    <dgm:pt modelId="{90514B34-262A-4648-90B2-7164AAD52D52}" type="pres">
      <dgm:prSet presAssocID="{65D37511-C50D-4A86-BD0C-2146AF9C8D2D}" presName="Name0" presStyleCnt="0">
        <dgm:presLayoutVars>
          <dgm:chMax val="1"/>
          <dgm:chPref val="1"/>
          <dgm:dir/>
          <dgm:animOne val="branch"/>
          <dgm:animLvl val="lvl"/>
        </dgm:presLayoutVars>
      </dgm:prSet>
      <dgm:spPr/>
      <dgm:t>
        <a:bodyPr/>
        <a:lstStyle/>
        <a:p>
          <a:endParaRPr lang="en-US"/>
        </a:p>
      </dgm:t>
    </dgm:pt>
    <dgm:pt modelId="{91E77DED-2749-46E9-B465-5DEF728EE519}" type="pres">
      <dgm:prSet presAssocID="{AC5D1D44-E4CC-443E-9AF8-13076E0C9D9F}" presName="Parent" presStyleLbl="node0" presStyleIdx="0" presStyleCnt="1">
        <dgm:presLayoutVars>
          <dgm:chMax val="6"/>
          <dgm:chPref val="6"/>
        </dgm:presLayoutVars>
      </dgm:prSet>
      <dgm:spPr/>
      <dgm:t>
        <a:bodyPr/>
        <a:lstStyle/>
        <a:p>
          <a:endParaRPr lang="en-US"/>
        </a:p>
      </dgm:t>
    </dgm:pt>
    <dgm:pt modelId="{0F3D96CA-8FC4-498A-8BAE-F07E2165024E}" type="pres">
      <dgm:prSet presAssocID="{4E7A6736-5244-4F13-9037-0FB79D0F5986}" presName="Accent1" presStyleCnt="0"/>
      <dgm:spPr/>
    </dgm:pt>
    <dgm:pt modelId="{F8AEB4FA-51B9-4A4A-9410-7BF36558DF32}" type="pres">
      <dgm:prSet presAssocID="{4E7A6736-5244-4F13-9037-0FB79D0F5986}" presName="Accent" presStyleLbl="bgShp" presStyleIdx="0" presStyleCnt="6"/>
      <dgm:spPr/>
    </dgm:pt>
    <dgm:pt modelId="{E3D8DE1F-994C-45A5-857C-31CE2C6DD5A9}" type="pres">
      <dgm:prSet presAssocID="{4E7A6736-5244-4F13-9037-0FB79D0F5986}" presName="Child1" presStyleLbl="node1" presStyleIdx="0" presStyleCnt="6">
        <dgm:presLayoutVars>
          <dgm:chMax val="0"/>
          <dgm:chPref val="0"/>
          <dgm:bulletEnabled val="1"/>
        </dgm:presLayoutVars>
      </dgm:prSet>
      <dgm:spPr/>
      <dgm:t>
        <a:bodyPr/>
        <a:lstStyle/>
        <a:p>
          <a:endParaRPr lang="en-US"/>
        </a:p>
      </dgm:t>
    </dgm:pt>
    <dgm:pt modelId="{BEE274D3-01A0-4BA3-A12E-8EABB090192B}" type="pres">
      <dgm:prSet presAssocID="{34F8F23E-AFB9-45B8-A976-134A2EC58A32}" presName="Accent2" presStyleCnt="0"/>
      <dgm:spPr/>
    </dgm:pt>
    <dgm:pt modelId="{415CC9E5-E350-44C3-B07C-FF41809C9175}" type="pres">
      <dgm:prSet presAssocID="{34F8F23E-AFB9-45B8-A976-134A2EC58A32}" presName="Accent" presStyleLbl="bgShp" presStyleIdx="1" presStyleCnt="6"/>
      <dgm:spPr/>
    </dgm:pt>
    <dgm:pt modelId="{394F0250-7096-41D6-870C-DE92B789CDF3}" type="pres">
      <dgm:prSet presAssocID="{34F8F23E-AFB9-45B8-A976-134A2EC58A32}" presName="Child2" presStyleLbl="node1" presStyleIdx="1" presStyleCnt="6">
        <dgm:presLayoutVars>
          <dgm:chMax val="0"/>
          <dgm:chPref val="0"/>
          <dgm:bulletEnabled val="1"/>
        </dgm:presLayoutVars>
      </dgm:prSet>
      <dgm:spPr/>
      <dgm:t>
        <a:bodyPr/>
        <a:lstStyle/>
        <a:p>
          <a:endParaRPr lang="en-US"/>
        </a:p>
      </dgm:t>
    </dgm:pt>
    <dgm:pt modelId="{901D431A-9828-43BF-B335-1DA0778CCD1E}" type="pres">
      <dgm:prSet presAssocID="{654900B7-6640-44BD-9B1D-587F773640B7}" presName="Accent3" presStyleCnt="0"/>
      <dgm:spPr/>
    </dgm:pt>
    <dgm:pt modelId="{BC0FCBD8-50E8-48EB-8315-4B35D8A2D4D1}" type="pres">
      <dgm:prSet presAssocID="{654900B7-6640-44BD-9B1D-587F773640B7}" presName="Accent" presStyleLbl="bgShp" presStyleIdx="2" presStyleCnt="6"/>
      <dgm:spPr/>
    </dgm:pt>
    <dgm:pt modelId="{DF2B7EF0-35B1-481F-8659-9A1C289FC00C}" type="pres">
      <dgm:prSet presAssocID="{654900B7-6640-44BD-9B1D-587F773640B7}" presName="Child3" presStyleLbl="node1" presStyleIdx="2" presStyleCnt="6">
        <dgm:presLayoutVars>
          <dgm:chMax val="0"/>
          <dgm:chPref val="0"/>
          <dgm:bulletEnabled val="1"/>
        </dgm:presLayoutVars>
      </dgm:prSet>
      <dgm:spPr/>
      <dgm:t>
        <a:bodyPr/>
        <a:lstStyle/>
        <a:p>
          <a:endParaRPr lang="en-US"/>
        </a:p>
      </dgm:t>
    </dgm:pt>
    <dgm:pt modelId="{E2A9BE55-0B01-4FFB-B80F-0F5D4EB94203}" type="pres">
      <dgm:prSet presAssocID="{7871CF28-0521-4064-8915-C4DD5714E940}" presName="Accent4" presStyleCnt="0"/>
      <dgm:spPr/>
    </dgm:pt>
    <dgm:pt modelId="{B2DB0A8B-30CD-4A32-9834-90708806524B}" type="pres">
      <dgm:prSet presAssocID="{7871CF28-0521-4064-8915-C4DD5714E940}" presName="Accent" presStyleLbl="bgShp" presStyleIdx="3" presStyleCnt="6"/>
      <dgm:spPr/>
    </dgm:pt>
    <dgm:pt modelId="{8303F5FD-BC57-429F-8F91-B846BE536F93}" type="pres">
      <dgm:prSet presAssocID="{7871CF28-0521-4064-8915-C4DD5714E940}" presName="Child4" presStyleLbl="node1" presStyleIdx="3" presStyleCnt="6">
        <dgm:presLayoutVars>
          <dgm:chMax val="0"/>
          <dgm:chPref val="0"/>
          <dgm:bulletEnabled val="1"/>
        </dgm:presLayoutVars>
      </dgm:prSet>
      <dgm:spPr/>
      <dgm:t>
        <a:bodyPr/>
        <a:lstStyle/>
        <a:p>
          <a:endParaRPr lang="en-US"/>
        </a:p>
      </dgm:t>
    </dgm:pt>
    <dgm:pt modelId="{7A8AF5E9-26F2-4EF5-840A-3420D7D3EF4E}" type="pres">
      <dgm:prSet presAssocID="{E4A7BD71-D431-4194-858C-322C9346EF76}" presName="Accent5" presStyleCnt="0"/>
      <dgm:spPr/>
    </dgm:pt>
    <dgm:pt modelId="{37AC1D11-14E8-4C75-A3C4-CDFA64422B9E}" type="pres">
      <dgm:prSet presAssocID="{E4A7BD71-D431-4194-858C-322C9346EF76}" presName="Accent" presStyleLbl="bgShp" presStyleIdx="4" presStyleCnt="6"/>
      <dgm:spPr/>
    </dgm:pt>
    <dgm:pt modelId="{33269651-6A30-441D-AB0D-31972515063B}" type="pres">
      <dgm:prSet presAssocID="{E4A7BD71-D431-4194-858C-322C9346EF76}" presName="Child5" presStyleLbl="node1" presStyleIdx="4" presStyleCnt="6">
        <dgm:presLayoutVars>
          <dgm:chMax val="0"/>
          <dgm:chPref val="0"/>
          <dgm:bulletEnabled val="1"/>
        </dgm:presLayoutVars>
      </dgm:prSet>
      <dgm:spPr/>
      <dgm:t>
        <a:bodyPr/>
        <a:lstStyle/>
        <a:p>
          <a:endParaRPr lang="en-US"/>
        </a:p>
      </dgm:t>
    </dgm:pt>
    <dgm:pt modelId="{7927A1CC-F0A8-47F5-9AE2-BE7523654E37}" type="pres">
      <dgm:prSet presAssocID="{E37004FD-CECD-4EB7-8D64-7FB66B8AFD69}" presName="Accent6" presStyleCnt="0"/>
      <dgm:spPr/>
    </dgm:pt>
    <dgm:pt modelId="{4947D2C3-2791-4587-A8B3-4640EEA5E3C7}" type="pres">
      <dgm:prSet presAssocID="{E37004FD-CECD-4EB7-8D64-7FB66B8AFD69}" presName="Accent" presStyleLbl="bgShp" presStyleIdx="5" presStyleCnt="6"/>
      <dgm:spPr/>
    </dgm:pt>
    <dgm:pt modelId="{6F22BE48-F7C1-48DD-B4B4-39A109C70876}" type="pres">
      <dgm:prSet presAssocID="{E37004FD-CECD-4EB7-8D64-7FB66B8AFD69}" presName="Child6" presStyleLbl="node1" presStyleIdx="5" presStyleCnt="6">
        <dgm:presLayoutVars>
          <dgm:chMax val="0"/>
          <dgm:chPref val="0"/>
          <dgm:bulletEnabled val="1"/>
        </dgm:presLayoutVars>
      </dgm:prSet>
      <dgm:spPr/>
      <dgm:t>
        <a:bodyPr/>
        <a:lstStyle/>
        <a:p>
          <a:endParaRPr lang="en-US"/>
        </a:p>
      </dgm:t>
    </dgm:pt>
  </dgm:ptLst>
  <dgm:cxnLst>
    <dgm:cxn modelId="{CAB37947-027F-4281-8897-7A5F69D87BFB}" srcId="{AC5D1D44-E4CC-443E-9AF8-13076E0C9D9F}" destId="{E4A7BD71-D431-4194-858C-322C9346EF76}" srcOrd="4" destOrd="0" parTransId="{BF4C909F-75EE-4D3D-B8FB-D32B1641C65C}" sibTransId="{CA96908C-20C4-4855-8628-571E2F2C8541}"/>
    <dgm:cxn modelId="{B39A6DB4-9F1F-42F1-BA3E-B740F4888C31}" srcId="{AC5D1D44-E4CC-443E-9AF8-13076E0C9D9F}" destId="{34F8F23E-AFB9-45B8-A976-134A2EC58A32}" srcOrd="1" destOrd="0" parTransId="{9502754A-45DA-416F-AD7F-7A0239BBADE3}" sibTransId="{B6374AAE-184C-4B04-B231-588A2152361C}"/>
    <dgm:cxn modelId="{80312688-F005-4BE6-821D-856E770AD63A}" type="presOf" srcId="{7871CF28-0521-4064-8915-C4DD5714E940}" destId="{8303F5FD-BC57-429F-8F91-B846BE536F93}" srcOrd="0" destOrd="0" presId="urn:microsoft.com/office/officeart/2011/layout/HexagonRadial"/>
    <dgm:cxn modelId="{3E36CBB2-153E-4833-ADEB-3336E8ED765C}" type="presOf" srcId="{AC5D1D44-E4CC-443E-9AF8-13076E0C9D9F}" destId="{91E77DED-2749-46E9-B465-5DEF728EE519}" srcOrd="0" destOrd="0" presId="urn:microsoft.com/office/officeart/2011/layout/HexagonRadial"/>
    <dgm:cxn modelId="{A03E9B95-1F43-4B03-9728-E6D552FB1D67}" type="presOf" srcId="{4E7A6736-5244-4F13-9037-0FB79D0F5986}" destId="{E3D8DE1F-994C-45A5-857C-31CE2C6DD5A9}" srcOrd="0" destOrd="0" presId="urn:microsoft.com/office/officeart/2011/layout/HexagonRadial"/>
    <dgm:cxn modelId="{8C563174-F33B-4E6A-A5DE-F2173D609B55}" type="presOf" srcId="{34F8F23E-AFB9-45B8-A976-134A2EC58A32}" destId="{394F0250-7096-41D6-870C-DE92B789CDF3}" srcOrd="0" destOrd="0" presId="urn:microsoft.com/office/officeart/2011/layout/HexagonRadial"/>
    <dgm:cxn modelId="{A70BCDD5-63EB-4290-8A6A-E6A37FC8F0CD}" srcId="{AC5D1D44-E4CC-443E-9AF8-13076E0C9D9F}" destId="{7871CF28-0521-4064-8915-C4DD5714E940}" srcOrd="3" destOrd="0" parTransId="{299CF5CD-87AF-4A6E-AE5F-1D5FC47FFF66}" sibTransId="{92812598-ED10-4750-8C7D-00C269EA06CE}"/>
    <dgm:cxn modelId="{A73BDC64-2FBF-47FE-91B2-D28BDA026DD1}" srcId="{AC5D1D44-E4CC-443E-9AF8-13076E0C9D9F}" destId="{E37004FD-CECD-4EB7-8D64-7FB66B8AFD69}" srcOrd="5" destOrd="0" parTransId="{B3875C2E-F334-4019-9E1A-84561A472A0A}" sibTransId="{71978084-29F6-49F8-98D9-ADE2881A4BAB}"/>
    <dgm:cxn modelId="{BAD5EAB4-7EC4-4BD3-B2B5-B273B69D475D}" type="presOf" srcId="{654900B7-6640-44BD-9B1D-587F773640B7}" destId="{DF2B7EF0-35B1-481F-8659-9A1C289FC00C}" srcOrd="0" destOrd="0" presId="urn:microsoft.com/office/officeart/2011/layout/HexagonRadial"/>
    <dgm:cxn modelId="{6D3E02DE-0259-44FD-93CA-1FFFD100C4CB}" type="presOf" srcId="{E37004FD-CECD-4EB7-8D64-7FB66B8AFD69}" destId="{6F22BE48-F7C1-48DD-B4B4-39A109C70876}" srcOrd="0" destOrd="0" presId="urn:microsoft.com/office/officeart/2011/layout/HexagonRadial"/>
    <dgm:cxn modelId="{0385702E-CF9C-44CB-A0F9-48A52A7E0140}" type="presOf" srcId="{65D37511-C50D-4A86-BD0C-2146AF9C8D2D}" destId="{90514B34-262A-4648-90B2-7164AAD52D52}" srcOrd="0" destOrd="0" presId="urn:microsoft.com/office/officeart/2011/layout/HexagonRadial"/>
    <dgm:cxn modelId="{6BA61739-893A-4770-A3D0-E04D69939D31}" srcId="{65D37511-C50D-4A86-BD0C-2146AF9C8D2D}" destId="{AC5D1D44-E4CC-443E-9AF8-13076E0C9D9F}" srcOrd="0" destOrd="0" parTransId="{A0655F47-C636-450D-BE31-6468B66E5982}" sibTransId="{CFA7BED5-7389-4237-844D-40A9DD330195}"/>
    <dgm:cxn modelId="{BE9115C9-1FE7-4707-823E-1C8B696DB710}" srcId="{AC5D1D44-E4CC-443E-9AF8-13076E0C9D9F}" destId="{654900B7-6640-44BD-9B1D-587F773640B7}" srcOrd="2" destOrd="0" parTransId="{1CEF02DE-0AAF-4204-9B2A-550509BB7DA9}" sibTransId="{3647BF5F-E60A-4CDC-8149-12535DB6A5B9}"/>
    <dgm:cxn modelId="{240F5EEF-A219-4154-9C4B-1F2787DB99CB}" type="presOf" srcId="{E4A7BD71-D431-4194-858C-322C9346EF76}" destId="{33269651-6A30-441D-AB0D-31972515063B}" srcOrd="0" destOrd="0" presId="urn:microsoft.com/office/officeart/2011/layout/HexagonRadial"/>
    <dgm:cxn modelId="{8937C641-E700-4BB0-8A3A-87F58BD70718}" srcId="{AC5D1D44-E4CC-443E-9AF8-13076E0C9D9F}" destId="{4E7A6736-5244-4F13-9037-0FB79D0F5986}" srcOrd="0" destOrd="0" parTransId="{BBF75544-5F3C-4844-8CA3-22033D83DBEF}" sibTransId="{07AEF757-38B7-458A-9784-5FFEA45DD196}"/>
    <dgm:cxn modelId="{C0F0A6DB-1306-4F2C-BFBC-7C9FAC62CB5F}" type="presParOf" srcId="{90514B34-262A-4648-90B2-7164AAD52D52}" destId="{91E77DED-2749-46E9-B465-5DEF728EE519}" srcOrd="0" destOrd="0" presId="urn:microsoft.com/office/officeart/2011/layout/HexagonRadial"/>
    <dgm:cxn modelId="{C2E1E6B7-37BD-4B35-80D0-D32F15CAD5F3}" type="presParOf" srcId="{90514B34-262A-4648-90B2-7164AAD52D52}" destId="{0F3D96CA-8FC4-498A-8BAE-F07E2165024E}" srcOrd="1" destOrd="0" presId="urn:microsoft.com/office/officeart/2011/layout/HexagonRadial"/>
    <dgm:cxn modelId="{EAC4F5A8-A43B-4A5F-815F-E20A51DDBBC0}" type="presParOf" srcId="{0F3D96CA-8FC4-498A-8BAE-F07E2165024E}" destId="{F8AEB4FA-51B9-4A4A-9410-7BF36558DF32}" srcOrd="0" destOrd="0" presId="urn:microsoft.com/office/officeart/2011/layout/HexagonRadial"/>
    <dgm:cxn modelId="{C21E4725-8963-4597-BFC1-2FA1E2E64175}" type="presParOf" srcId="{90514B34-262A-4648-90B2-7164AAD52D52}" destId="{E3D8DE1F-994C-45A5-857C-31CE2C6DD5A9}" srcOrd="2" destOrd="0" presId="urn:microsoft.com/office/officeart/2011/layout/HexagonRadial"/>
    <dgm:cxn modelId="{E1C60D60-48E6-49E1-8C68-E994BA4FCCBF}" type="presParOf" srcId="{90514B34-262A-4648-90B2-7164AAD52D52}" destId="{BEE274D3-01A0-4BA3-A12E-8EABB090192B}" srcOrd="3" destOrd="0" presId="urn:microsoft.com/office/officeart/2011/layout/HexagonRadial"/>
    <dgm:cxn modelId="{911DC6C4-CF68-420D-BB95-E56CC0D7CD10}" type="presParOf" srcId="{BEE274D3-01A0-4BA3-A12E-8EABB090192B}" destId="{415CC9E5-E350-44C3-B07C-FF41809C9175}" srcOrd="0" destOrd="0" presId="urn:microsoft.com/office/officeart/2011/layout/HexagonRadial"/>
    <dgm:cxn modelId="{8BD761ED-3240-4762-9659-87DE22C8E08B}" type="presParOf" srcId="{90514B34-262A-4648-90B2-7164AAD52D52}" destId="{394F0250-7096-41D6-870C-DE92B789CDF3}" srcOrd="4" destOrd="0" presId="urn:microsoft.com/office/officeart/2011/layout/HexagonRadial"/>
    <dgm:cxn modelId="{569B4B12-36AE-4CD6-90A5-EE7BDFB942AD}" type="presParOf" srcId="{90514B34-262A-4648-90B2-7164AAD52D52}" destId="{901D431A-9828-43BF-B335-1DA0778CCD1E}" srcOrd="5" destOrd="0" presId="urn:microsoft.com/office/officeart/2011/layout/HexagonRadial"/>
    <dgm:cxn modelId="{91A30C8D-473B-4EF1-A3CE-E1982CD0DBC3}" type="presParOf" srcId="{901D431A-9828-43BF-B335-1DA0778CCD1E}" destId="{BC0FCBD8-50E8-48EB-8315-4B35D8A2D4D1}" srcOrd="0" destOrd="0" presId="urn:microsoft.com/office/officeart/2011/layout/HexagonRadial"/>
    <dgm:cxn modelId="{61013C01-40D4-4E90-A957-637FF2770588}" type="presParOf" srcId="{90514B34-262A-4648-90B2-7164AAD52D52}" destId="{DF2B7EF0-35B1-481F-8659-9A1C289FC00C}" srcOrd="6" destOrd="0" presId="urn:microsoft.com/office/officeart/2011/layout/HexagonRadial"/>
    <dgm:cxn modelId="{1E86D5A5-EBAE-4FAC-A897-6E3378F9CDDB}" type="presParOf" srcId="{90514B34-262A-4648-90B2-7164AAD52D52}" destId="{E2A9BE55-0B01-4FFB-B80F-0F5D4EB94203}" srcOrd="7" destOrd="0" presId="urn:microsoft.com/office/officeart/2011/layout/HexagonRadial"/>
    <dgm:cxn modelId="{AC00A893-309F-47E6-93A7-BA97F2FF86F2}" type="presParOf" srcId="{E2A9BE55-0B01-4FFB-B80F-0F5D4EB94203}" destId="{B2DB0A8B-30CD-4A32-9834-90708806524B}" srcOrd="0" destOrd="0" presId="urn:microsoft.com/office/officeart/2011/layout/HexagonRadial"/>
    <dgm:cxn modelId="{326E0FBF-F66D-4458-8E60-CCACD1F282CB}" type="presParOf" srcId="{90514B34-262A-4648-90B2-7164AAD52D52}" destId="{8303F5FD-BC57-429F-8F91-B846BE536F93}" srcOrd="8" destOrd="0" presId="urn:microsoft.com/office/officeart/2011/layout/HexagonRadial"/>
    <dgm:cxn modelId="{AA7E839E-BD9E-4422-B193-AC6F4B0829F5}" type="presParOf" srcId="{90514B34-262A-4648-90B2-7164AAD52D52}" destId="{7A8AF5E9-26F2-4EF5-840A-3420D7D3EF4E}" srcOrd="9" destOrd="0" presId="urn:microsoft.com/office/officeart/2011/layout/HexagonRadial"/>
    <dgm:cxn modelId="{3C137F78-996C-44AF-97BF-96AEC650A35B}" type="presParOf" srcId="{7A8AF5E9-26F2-4EF5-840A-3420D7D3EF4E}" destId="{37AC1D11-14E8-4C75-A3C4-CDFA64422B9E}" srcOrd="0" destOrd="0" presId="urn:microsoft.com/office/officeart/2011/layout/HexagonRadial"/>
    <dgm:cxn modelId="{E813F7F3-31BE-4540-B5DD-47C68790999B}" type="presParOf" srcId="{90514B34-262A-4648-90B2-7164AAD52D52}" destId="{33269651-6A30-441D-AB0D-31972515063B}" srcOrd="10" destOrd="0" presId="urn:microsoft.com/office/officeart/2011/layout/HexagonRadial"/>
    <dgm:cxn modelId="{7F612CE5-C8EC-48D0-9903-03A344CCA0A1}" type="presParOf" srcId="{90514B34-262A-4648-90B2-7164AAD52D52}" destId="{7927A1CC-F0A8-47F5-9AE2-BE7523654E37}" srcOrd="11" destOrd="0" presId="urn:microsoft.com/office/officeart/2011/layout/HexagonRadial"/>
    <dgm:cxn modelId="{0FB32FF6-3F69-4FF9-82D9-F933E6A6EB54}" type="presParOf" srcId="{7927A1CC-F0A8-47F5-9AE2-BE7523654E37}" destId="{4947D2C3-2791-4587-A8B3-4640EEA5E3C7}" srcOrd="0" destOrd="0" presId="urn:microsoft.com/office/officeart/2011/layout/HexagonRadial"/>
    <dgm:cxn modelId="{4FE9B996-05C2-4BD6-AD9C-B96B80F11643}" type="presParOf" srcId="{90514B34-262A-4648-90B2-7164AAD52D52}" destId="{6F22BE48-F7C1-48DD-B4B4-39A109C70876}"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77DED-2749-46E9-B465-5DEF728EE519}">
      <dsp:nvSpPr>
        <dsp:cNvPr id="0" name=""/>
        <dsp:cNvSpPr/>
      </dsp:nvSpPr>
      <dsp:spPr>
        <a:xfrm>
          <a:off x="2952810" y="1748061"/>
          <a:ext cx="2221862" cy="1922001"/>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t>IDENTITY</a:t>
          </a:r>
          <a:endParaRPr lang="en-US" sz="1300" kern="1200" dirty="0"/>
        </a:p>
      </dsp:txBody>
      <dsp:txXfrm>
        <a:off x="3321004" y="2066564"/>
        <a:ext cx="1485474" cy="1284995"/>
      </dsp:txXfrm>
    </dsp:sp>
    <dsp:sp modelId="{415CC9E5-E350-44C3-B07C-FF41809C9175}">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D8DE1F-994C-45A5-857C-31CE2C6DD5A9}">
      <dsp:nvSpPr>
        <dsp:cNvPr id="0" name=""/>
        <dsp:cNvSpPr/>
      </dsp:nvSpPr>
      <dsp:spPr>
        <a:xfrm>
          <a:off x="3157475" y="0"/>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t>PRESENCE</a:t>
          </a:r>
          <a:endParaRPr lang="en-US" sz="1300" kern="1200" dirty="0"/>
        </a:p>
      </dsp:txBody>
      <dsp:txXfrm>
        <a:off x="3459220" y="261045"/>
        <a:ext cx="1217310" cy="1053116"/>
      </dsp:txXfrm>
    </dsp:sp>
    <dsp:sp modelId="{BC0FCBD8-50E8-48EB-8315-4B35D8A2D4D1}">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F0250-7096-41D6-870C-DE92B789CDF3}">
      <dsp:nvSpPr>
        <dsp:cNvPr id="0" name=""/>
        <dsp:cNvSpPr/>
      </dsp:nvSpPr>
      <dsp:spPr>
        <a:xfrm>
          <a:off x="4827361" y="968857"/>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t>RELATIONSHIPS</a:t>
          </a:r>
          <a:endParaRPr lang="en-US" sz="1300" kern="1200" dirty="0"/>
        </a:p>
      </dsp:txBody>
      <dsp:txXfrm>
        <a:off x="5129106" y="1229902"/>
        <a:ext cx="1217310" cy="1053116"/>
      </dsp:txXfrm>
    </dsp:sp>
    <dsp:sp modelId="{B2DB0A8B-30CD-4A32-9834-90708806524B}">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2B7EF0-35B1-481F-8659-9A1C289FC00C}">
      <dsp:nvSpPr>
        <dsp:cNvPr id="0" name=""/>
        <dsp:cNvSpPr/>
      </dsp:nvSpPr>
      <dsp:spPr>
        <a:xfrm>
          <a:off x="4827361" y="2873519"/>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t>REPUTATION</a:t>
          </a:r>
          <a:endParaRPr lang="en-US" sz="1300" kern="1200" dirty="0"/>
        </a:p>
      </dsp:txBody>
      <dsp:txXfrm>
        <a:off x="5129106" y="3134564"/>
        <a:ext cx="1217310" cy="1053116"/>
      </dsp:txXfrm>
    </dsp:sp>
    <dsp:sp modelId="{37AC1D11-14E8-4C75-A3C4-CDFA64422B9E}">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03F5FD-BC57-429F-8F91-B846BE536F93}">
      <dsp:nvSpPr>
        <dsp:cNvPr id="0" name=""/>
        <dsp:cNvSpPr/>
      </dsp:nvSpPr>
      <dsp:spPr>
        <a:xfrm>
          <a:off x="3157475" y="3843460"/>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t>GROUPS</a:t>
          </a:r>
          <a:endParaRPr lang="en-US" sz="1300" kern="1200" dirty="0"/>
        </a:p>
      </dsp:txBody>
      <dsp:txXfrm>
        <a:off x="3459220" y="4104505"/>
        <a:ext cx="1217310" cy="1053116"/>
      </dsp:txXfrm>
    </dsp:sp>
    <dsp:sp modelId="{4947D2C3-2791-4587-A8B3-4640EEA5E3C7}">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269651-6A30-441D-AB0D-31972515063B}">
      <dsp:nvSpPr>
        <dsp:cNvPr id="0" name=""/>
        <dsp:cNvSpPr/>
      </dsp:nvSpPr>
      <dsp:spPr>
        <a:xfrm>
          <a:off x="1479837" y="2874602"/>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t>CONVERSATIONS</a:t>
          </a:r>
          <a:endParaRPr lang="en-US" sz="1300" kern="1200" dirty="0"/>
        </a:p>
      </dsp:txBody>
      <dsp:txXfrm>
        <a:off x="1781582" y="3135647"/>
        <a:ext cx="1217310" cy="1053116"/>
      </dsp:txXfrm>
    </dsp:sp>
    <dsp:sp modelId="{6F22BE48-F7C1-48DD-B4B4-39A109C70876}">
      <dsp:nvSpPr>
        <dsp:cNvPr id="0" name=""/>
        <dsp:cNvSpPr/>
      </dsp:nvSpPr>
      <dsp:spPr>
        <a:xfrm>
          <a:off x="1479837" y="966690"/>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t>SHARING</a:t>
          </a:r>
          <a:endParaRPr lang="en-US" sz="1300" kern="1200" dirty="0"/>
        </a:p>
      </dsp:txBody>
      <dsp:txXfrm>
        <a:off x="1781582" y="1227735"/>
        <a:ext cx="1217310" cy="1053116"/>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AA731A-2862-4F19-9211-9125D14BD070}" type="datetimeFigureOut">
              <a:rPr lang="en-US" smtClean="0"/>
              <a:t>5/5/2020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9A0E60-FB7B-4B1A-8088-B263E0239BC8}" type="slidenum">
              <a:rPr lang="en-US" smtClean="0"/>
              <a:t>‹#›</a:t>
            </a:fld>
            <a:endParaRPr lang="en-US"/>
          </a:p>
        </p:txBody>
      </p:sp>
    </p:spTree>
    <p:extLst>
      <p:ext uri="{BB962C8B-B14F-4D97-AF65-F5344CB8AC3E}">
        <p14:creationId xmlns:p14="http://schemas.microsoft.com/office/powerpoint/2010/main" val="2428765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You’re driving along a country road. Choose a nice twisty one with plenty of hazards. Line a few menacing stone walls on the sides of the road. Throw in a bit of rain. Dot the road with the occasional sheep. Chuck in a few angry farmers with tractors and a couple of caravans complete with long queues of irate drivers behind them desperate to overtake them. Having lived in Wales, I know what I’m talking about!</a:t>
            </a:r>
          </a:p>
          <a:p>
            <a:r>
              <a:rPr lang="en-GB" sz="1200" b="1" kern="1200" dirty="0" smtClean="0">
                <a:solidFill>
                  <a:schemeClr val="tx1"/>
                </a:solidFill>
                <a:effectLst/>
                <a:latin typeface="+mn-lt"/>
                <a:ea typeface="+mn-ea"/>
                <a:cs typeface="+mn-cs"/>
              </a:rPr>
              <a:t>D for (RAW) Data</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You’re sat in your car driving country lanes. Outside you see - Dark-grey rainy clouds and a wet road, a triangular warning sign with a squiggly arrow, the word SLOW is written on the road. There are sheep (this is Wales after all). In the distance there are lights for an oncoming car. Inside the car, you note a round dial right in front of you with a bunch of numbers on it, with the white stick thingy in the middle pointing at 90. Inside the round dial is a word that spells MPH.</a:t>
            </a:r>
          </a:p>
          <a:p>
            <a:r>
              <a:rPr lang="en-GB" sz="1200" kern="1200" dirty="0" smtClean="0">
                <a:solidFill>
                  <a:schemeClr val="tx1"/>
                </a:solidFill>
                <a:effectLst/>
                <a:latin typeface="+mn-lt"/>
                <a:ea typeface="+mn-ea"/>
                <a:cs typeface="+mn-cs"/>
              </a:rPr>
              <a:t>That’s the data in its raw format. Not particularly exciting, is it? A couple of words, a symbol and a number. Narrow. Dark. Wet. Frankly, it’s not giving much in the way of what’s going on. It’s certainly not going to make a decent action storyline that’s for sure.</a:t>
            </a:r>
          </a:p>
          <a:p>
            <a:r>
              <a:rPr lang="en-GB" sz="1200" b="1" kern="1200" dirty="0" smtClean="0">
                <a:solidFill>
                  <a:schemeClr val="tx1"/>
                </a:solidFill>
                <a:effectLst/>
                <a:latin typeface="+mn-lt"/>
                <a:ea typeface="+mn-ea"/>
                <a:cs typeface="+mn-cs"/>
              </a:rPr>
              <a:t>I for Information (meaning)</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However, the data presented does offer information as to what’s going on. In terms of information, the above can be re-written as:</a:t>
            </a:r>
          </a:p>
          <a:p>
            <a:r>
              <a:rPr lang="en-GB" sz="1200" kern="1200" dirty="0" smtClean="0">
                <a:solidFill>
                  <a:schemeClr val="tx1"/>
                </a:solidFill>
                <a:effectLst/>
                <a:latin typeface="+mn-lt"/>
                <a:ea typeface="+mn-ea"/>
                <a:cs typeface="+mn-cs"/>
              </a:rPr>
              <a:t>It is wet and rainy. There is a warning sign in front of you stating there is a series of tight bends in the road ahead. The painted words, SLOW, on the road, advise you to slow down. The bright light in the distance tells you that there is a car coming the opposite way with its headlights on. The road is barely wide enough for two cars. You look down on the dash and note that you are going 90 mph.</a:t>
            </a:r>
          </a:p>
          <a:p>
            <a:r>
              <a:rPr lang="en-GB" sz="1200" kern="1200" dirty="0" smtClean="0">
                <a:solidFill>
                  <a:schemeClr val="tx1"/>
                </a:solidFill>
                <a:effectLst/>
                <a:latin typeface="+mn-lt"/>
                <a:ea typeface="+mn-ea"/>
                <a:cs typeface="+mn-cs"/>
              </a:rPr>
              <a:t>You’ve now got the info!</a:t>
            </a:r>
          </a:p>
          <a:p>
            <a:r>
              <a:rPr lang="en-GB" sz="1200" b="1" kern="1200" dirty="0" smtClean="0">
                <a:solidFill>
                  <a:schemeClr val="tx1"/>
                </a:solidFill>
                <a:effectLst/>
                <a:latin typeface="+mn-lt"/>
                <a:ea typeface="+mn-ea"/>
                <a:cs typeface="+mn-cs"/>
              </a:rPr>
              <a:t>K for Knowledge</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That’s a bit more interesting, isn’t it? Armed with this valuable piece of information, one can now gain some knowledge out of it.</a:t>
            </a:r>
          </a:p>
          <a:p>
            <a:r>
              <a:rPr lang="en-GB" sz="1200" kern="1200" dirty="0" smtClean="0">
                <a:solidFill>
                  <a:schemeClr val="tx1"/>
                </a:solidFill>
                <a:effectLst/>
                <a:latin typeface="+mn-lt"/>
                <a:ea typeface="+mn-ea"/>
                <a:cs typeface="+mn-cs"/>
              </a:rPr>
              <a:t>The knowledge can be stated as this:</a:t>
            </a:r>
          </a:p>
          <a:p>
            <a:r>
              <a:rPr lang="en-GB" sz="1200" kern="1200" dirty="0" smtClean="0">
                <a:solidFill>
                  <a:schemeClr val="tx1"/>
                </a:solidFill>
                <a:effectLst/>
                <a:latin typeface="+mn-lt"/>
                <a:ea typeface="+mn-ea"/>
                <a:cs typeface="+mn-cs"/>
              </a:rPr>
              <a:t>You are driving well in excess of the speed limit. It is wet and quite dark outside. You’re approaching a twisty road and there is a car approaching the other way. Moreover, you are all too aware that on roads like this, there could be sheep anywhere. Basically, you’re driving too fast and an accident is more than possible.</a:t>
            </a:r>
          </a:p>
          <a:p>
            <a:r>
              <a:rPr lang="en-GB" sz="1200" kern="1200" dirty="0" smtClean="0">
                <a:solidFill>
                  <a:schemeClr val="tx1"/>
                </a:solidFill>
                <a:effectLst/>
                <a:latin typeface="+mn-lt"/>
                <a:ea typeface="+mn-ea"/>
                <a:cs typeface="+mn-cs"/>
              </a:rPr>
              <a:t>Now you have the knowledge!</a:t>
            </a:r>
          </a:p>
          <a:p>
            <a:r>
              <a:rPr lang="en-GB" sz="1200" b="1" kern="1200" dirty="0" smtClean="0">
                <a:solidFill>
                  <a:schemeClr val="tx1"/>
                </a:solidFill>
                <a:effectLst/>
                <a:latin typeface="+mn-lt"/>
                <a:ea typeface="+mn-ea"/>
                <a:cs typeface="+mn-cs"/>
              </a:rPr>
              <a:t>W for Wisdom</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But it’s not enough. You might take heed of the warnings from the knowledge that you gained, but then again, you might not. You feel certain that your driving abilities can take you safely around the corner in these conditions. You’re in a rush. You’ve got good reflexes. Good tyres. Good brakes. It’s ok.</a:t>
            </a:r>
          </a:p>
          <a:p>
            <a:r>
              <a:rPr lang="en-GB" sz="1200" kern="1200" dirty="0" smtClean="0">
                <a:solidFill>
                  <a:schemeClr val="tx1"/>
                </a:solidFill>
                <a:effectLst/>
                <a:latin typeface="+mn-lt"/>
                <a:ea typeface="+mn-ea"/>
                <a:cs typeface="+mn-cs"/>
              </a:rPr>
              <a:t>You approach the corner. You spot the other car coming the other way. You panic and try to slow down. The other car </a:t>
            </a:r>
            <a:r>
              <a:rPr lang="en-GB" sz="1200" i="1" kern="1200" dirty="0" smtClean="0">
                <a:solidFill>
                  <a:schemeClr val="tx1"/>
                </a:solidFill>
                <a:effectLst/>
                <a:latin typeface="+mn-lt"/>
                <a:ea typeface="+mn-ea"/>
                <a:cs typeface="+mn-cs"/>
              </a:rPr>
              <a:t>just </a:t>
            </a:r>
            <a:r>
              <a:rPr lang="en-GB" sz="1200" kern="1200" dirty="0" smtClean="0">
                <a:solidFill>
                  <a:schemeClr val="tx1"/>
                </a:solidFill>
                <a:effectLst/>
                <a:latin typeface="+mn-lt"/>
                <a:ea typeface="+mn-ea"/>
                <a:cs typeface="+mn-cs"/>
              </a:rPr>
              <a:t>misses you and continues down its merry way. You try to turn but slide instead into the wall up ahead.</a:t>
            </a:r>
          </a:p>
          <a:p>
            <a:r>
              <a:rPr lang="en-GB" sz="1200" b="1" kern="1200" dirty="0" smtClean="0">
                <a:solidFill>
                  <a:schemeClr val="tx1"/>
                </a:solidFill>
                <a:effectLst/>
                <a:latin typeface="+mn-lt"/>
                <a:ea typeface="+mn-ea"/>
                <a:cs typeface="+mn-cs"/>
              </a:rPr>
              <a:t>CRASH!!</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Thankfully, you slowed down enough so as not to injure yourself. You gingerly step out of the car from the passenger side, because the driver’s door won’t open as it’s solidly wedged into the wall. You look in dismay at your car which is now a write-off along with your dignity.</a:t>
            </a:r>
          </a:p>
          <a:p>
            <a:r>
              <a:rPr lang="en-GB" sz="1200" kern="1200" dirty="0" smtClean="0">
                <a:solidFill>
                  <a:schemeClr val="tx1"/>
                </a:solidFill>
                <a:effectLst/>
                <a:latin typeface="+mn-lt"/>
                <a:ea typeface="+mn-ea"/>
                <a:cs typeface="+mn-cs"/>
              </a:rPr>
              <a:t>But you’ve learned something from the experience. And that, my dear reader, is </a:t>
            </a:r>
            <a:r>
              <a:rPr lang="en-GB" sz="1200" i="1" kern="1200" dirty="0" smtClean="0">
                <a:solidFill>
                  <a:schemeClr val="tx1"/>
                </a:solidFill>
                <a:effectLst/>
                <a:latin typeface="+mn-lt"/>
                <a:ea typeface="+mn-ea"/>
                <a:cs typeface="+mn-cs"/>
              </a:rPr>
              <a:t>wisdom</a:t>
            </a:r>
            <a:r>
              <a:rPr lang="en-GB" sz="1200" kern="1200" dirty="0" smtClean="0">
                <a:solidFill>
                  <a:schemeClr val="tx1"/>
                </a:solidFill>
                <a:effectLst/>
                <a:latin typeface="+mn-lt"/>
                <a:ea typeface="+mn-ea"/>
                <a:cs typeface="+mn-cs"/>
              </a:rPr>
              <a:t>. From wisdom, you’re certainly not going to play that trick again.</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5D9A0E60-FB7B-4B1A-8088-B263E0239BC8}" type="slidenum">
              <a:rPr lang="en-US" smtClean="0"/>
              <a:t>4</a:t>
            </a:fld>
            <a:endParaRPr lang="en-US"/>
          </a:p>
        </p:txBody>
      </p:sp>
    </p:spTree>
    <p:extLst>
      <p:ext uri="{BB962C8B-B14F-4D97-AF65-F5344CB8AC3E}">
        <p14:creationId xmlns:p14="http://schemas.microsoft.com/office/powerpoint/2010/main" val="9153314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Presence – How present are they? What extent do they know if others are available?</a:t>
            </a:r>
          </a:p>
          <a:p>
            <a:r>
              <a:rPr lang="en-GB" dirty="0"/>
              <a:t>Relationships – extent they relate to each other</a:t>
            </a:r>
          </a:p>
          <a:p>
            <a:r>
              <a:rPr lang="en-GB" dirty="0"/>
              <a:t>Reputation – they extent users know the social media standing of others</a:t>
            </a:r>
          </a:p>
          <a:p>
            <a:r>
              <a:rPr lang="en-GB" dirty="0"/>
              <a:t>Groups – the extent in which users ordered from or form communities</a:t>
            </a:r>
          </a:p>
          <a:p>
            <a:r>
              <a:rPr lang="en-GB" dirty="0"/>
              <a:t>Conversations – The extent users communicate with each other</a:t>
            </a:r>
          </a:p>
          <a:p>
            <a:r>
              <a:rPr lang="en-GB" dirty="0"/>
              <a:t>Sharing – The extent they engage, contribute, </a:t>
            </a:r>
            <a:r>
              <a:rPr lang="en-GB" dirty="0" err="1"/>
              <a:t>recieve</a:t>
            </a:r>
            <a:r>
              <a:rPr lang="en-GB" dirty="0"/>
              <a:t> and share content</a:t>
            </a:r>
          </a:p>
          <a:p>
            <a:r>
              <a:rPr lang="en-GB" dirty="0"/>
              <a:t>Identity – The amount the users reveal about themselves</a:t>
            </a:r>
          </a:p>
          <a:p>
            <a:endParaRPr lang="en-GB" dirty="0"/>
          </a:p>
          <a:p>
            <a:r>
              <a:rPr lang="en-GB" dirty="0"/>
              <a:t>Building block:                  	Implications for organisations:</a:t>
            </a:r>
          </a:p>
          <a:p>
            <a:r>
              <a:rPr lang="en-GB" dirty="0">
                <a:effectLst/>
              </a:rPr>
              <a:t>Identity		Data privacy controls and tools for user self-promotion</a:t>
            </a:r>
          </a:p>
          <a:p>
            <a:r>
              <a:rPr lang="en-GB" dirty="0">
                <a:effectLst/>
              </a:rPr>
              <a:t>Presence		Creating and managing the reality, intimacy and immediacy of the context</a:t>
            </a:r>
          </a:p>
          <a:p>
            <a:r>
              <a:rPr lang="en-GB" dirty="0">
                <a:effectLst/>
              </a:rPr>
              <a:t>Relationships		Managing the structural and flow properties in a network of relationships</a:t>
            </a:r>
          </a:p>
          <a:p>
            <a:r>
              <a:rPr lang="en-GB" dirty="0">
                <a:effectLst/>
              </a:rPr>
              <a:t>Reputation		Monitoring the strength, passion, sentiment, and reach of users and brands</a:t>
            </a:r>
          </a:p>
          <a:p>
            <a:r>
              <a:rPr lang="en-GB" dirty="0">
                <a:effectLst/>
              </a:rPr>
              <a:t>Groups		Membership rules and protocols</a:t>
            </a:r>
          </a:p>
          <a:p>
            <a:r>
              <a:rPr lang="en-GB" dirty="0">
                <a:effectLst/>
              </a:rPr>
              <a:t>Conversations		Conversation velocity, and the risks of staring and joining</a:t>
            </a:r>
          </a:p>
          <a:p>
            <a:r>
              <a:rPr lang="en-GB" dirty="0">
                <a:effectLst/>
              </a:rPr>
              <a:t>Sharing		Content management system and social graph</a:t>
            </a:r>
            <a:endParaRPr lang="en-US" dirty="0"/>
          </a:p>
        </p:txBody>
      </p:sp>
      <p:sp>
        <p:nvSpPr>
          <p:cNvPr id="4" name="Slide Number Placeholder 3"/>
          <p:cNvSpPr>
            <a:spLocks noGrp="1"/>
          </p:cNvSpPr>
          <p:nvPr>
            <p:ph type="sldNum" sz="quarter" idx="5"/>
          </p:nvPr>
        </p:nvSpPr>
        <p:spPr/>
        <p:txBody>
          <a:bodyPr/>
          <a:lstStyle/>
          <a:p>
            <a:fld id="{5D9A0E60-FB7B-4B1A-8088-B263E0239BC8}" type="slidenum">
              <a:rPr lang="en-US" smtClean="0"/>
              <a:t>8</a:t>
            </a:fld>
            <a:endParaRPr lang="en-US"/>
          </a:p>
        </p:txBody>
      </p:sp>
    </p:spTree>
    <p:extLst>
      <p:ext uri="{BB962C8B-B14F-4D97-AF65-F5344CB8AC3E}">
        <p14:creationId xmlns:p14="http://schemas.microsoft.com/office/powerpoint/2010/main" val="22261228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ADEBB6D-4AC9-4324-A519-14767C7DD1D3}" type="datetimeFigureOut">
              <a:rPr lang="en-US" smtClean="0"/>
              <a:t>5/5/2020</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3564534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5/5/2020</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523187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DEBB6D-4AC9-4324-A519-14767C7DD1D3}" type="datetimeFigureOut">
              <a:rPr lang="en-US" smtClean="0"/>
              <a:t>5/5/2020</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891684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ADEBB6D-4AC9-4324-A519-14767C7DD1D3}" type="datetimeFigureOut">
              <a:rPr lang="en-US" smtClean="0"/>
              <a:t>5/5/2020</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578378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DEBB6D-4AC9-4324-A519-14767C7DD1D3}" type="datetimeFigureOut">
              <a:rPr lang="en-US" smtClean="0"/>
              <a:t>5/5/2020</a:t>
            </a:fld>
            <a:endParaRPr lang="en-US"/>
          </a:p>
        </p:txBody>
      </p:sp>
      <p:sp>
        <p:nvSpPr>
          <p:cNvPr id="9" name="Slide Number Placeholder 8"/>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953827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ADEBB6D-4AC9-4324-A519-14767C7DD1D3}" type="datetimeFigureOut">
              <a:rPr lang="en-US" smtClean="0"/>
              <a:t>5/5/2020</a:t>
            </a:fld>
            <a:endParaRPr lang="en-US"/>
          </a:p>
        </p:txBody>
      </p:sp>
      <p:sp>
        <p:nvSpPr>
          <p:cNvPr id="5" name="Slide Number Placeholder 4"/>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4118516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DEBB6D-4AC9-4324-A519-14767C7DD1D3}" type="datetimeFigureOut">
              <a:rPr lang="en-US" smtClean="0"/>
              <a:t>5/5/2020</a:t>
            </a:fld>
            <a:endParaRPr lang="en-US"/>
          </a:p>
        </p:txBody>
      </p:sp>
      <p:sp>
        <p:nvSpPr>
          <p:cNvPr id="4" name="Slide Number Placeholder 3"/>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1867229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DEBB6D-4AC9-4324-A519-14767C7DD1D3}" type="datetimeFigureOut">
              <a:rPr lang="en-US" smtClean="0"/>
              <a:t>5/5/2020</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010046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DEBB6D-4AC9-4324-A519-14767C7DD1D3}" type="datetimeFigureOut">
              <a:rPr lang="en-US" smtClean="0"/>
              <a:t>5/5/2020</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680438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5/5/2020</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1441193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5/5/2020</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106826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ADEBB6D-4AC9-4324-A519-14767C7DD1D3}" type="datetimeFigureOut">
              <a:rPr lang="en-US" smtClean="0"/>
              <a:t>5/5/2020</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9475AFF-3252-4009-9260-D45FD424D10C}" type="slidenum">
              <a:rPr lang="en-US" smtClean="0"/>
              <a:t>‹#›</a:t>
            </a:fld>
            <a:endParaRPr lang="en-US"/>
          </a:p>
        </p:txBody>
      </p:sp>
    </p:spTree>
    <p:extLst>
      <p:ext uri="{BB962C8B-B14F-4D97-AF65-F5344CB8AC3E}">
        <p14:creationId xmlns:p14="http://schemas.microsoft.com/office/powerpoint/2010/main" val="40200840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e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D5CD1-24F7-4628-A2C6-F0B8AAE9B6E5}"/>
              </a:ext>
            </a:extLst>
          </p:cNvPr>
          <p:cNvSpPr>
            <a:spLocks noGrp="1"/>
          </p:cNvSpPr>
          <p:nvPr>
            <p:ph type="ctrTitle"/>
          </p:nvPr>
        </p:nvSpPr>
        <p:spPr>
          <a:xfrm>
            <a:off x="911424" y="2801641"/>
            <a:ext cx="10363200" cy="1470025"/>
          </a:xfrm>
        </p:spPr>
        <p:txBody>
          <a:bodyPr/>
          <a:lstStyle/>
          <a:p>
            <a:r>
              <a:rPr lang="en-GB" b="1" dirty="0">
                <a:solidFill>
                  <a:schemeClr val="bg1"/>
                </a:solidFill>
              </a:rPr>
              <a:t>The relationship between data, information, knowledge and wisdom</a:t>
            </a:r>
            <a:endParaRPr lang="en-US" dirty="0">
              <a:solidFill>
                <a:schemeClr val="bg1"/>
              </a:solidFill>
            </a:endParaRPr>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24693416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83226" y="1111045"/>
            <a:ext cx="7944464" cy="461665"/>
          </a:xfrm>
          <a:prstGeom prst="rect">
            <a:avLst/>
          </a:prstGeom>
          <a:noFill/>
        </p:spPr>
        <p:txBody>
          <a:bodyPr wrap="square" rtlCol="0">
            <a:spAutoFit/>
          </a:bodyPr>
          <a:lstStyle/>
          <a:p>
            <a:r>
              <a:rPr lang="en-GB" sz="2400" dirty="0" smtClean="0"/>
              <a:t>In this session we are going to look at: -</a:t>
            </a:r>
            <a:endParaRPr lang="en-GB" sz="2400" dirty="0"/>
          </a:p>
        </p:txBody>
      </p:sp>
      <p:sp>
        <p:nvSpPr>
          <p:cNvPr id="3" name="TextBox 2"/>
          <p:cNvSpPr txBox="1"/>
          <p:nvPr/>
        </p:nvSpPr>
        <p:spPr>
          <a:xfrm>
            <a:off x="3795252" y="2153264"/>
            <a:ext cx="4178709" cy="707886"/>
          </a:xfrm>
          <a:prstGeom prst="rect">
            <a:avLst/>
          </a:prstGeom>
          <a:noFill/>
        </p:spPr>
        <p:txBody>
          <a:bodyPr wrap="square" rtlCol="0">
            <a:spAutoFit/>
          </a:bodyPr>
          <a:lstStyle/>
          <a:p>
            <a:pPr marL="285750" indent="-285750">
              <a:buFont typeface="Arial" panose="020B0604020202020204" pitchFamily="34" charset="0"/>
              <a:buChar char="•"/>
            </a:pPr>
            <a:r>
              <a:rPr lang="en-GB" sz="4000" dirty="0" smtClean="0"/>
              <a:t>DIKW model</a:t>
            </a:r>
            <a:r>
              <a:rPr lang="en-GB" sz="1400" dirty="0" smtClean="0"/>
              <a:t>(</a:t>
            </a:r>
            <a:r>
              <a:rPr lang="en-GB" sz="1400" dirty="0" err="1" smtClean="0"/>
              <a:t>Ackoff</a:t>
            </a:r>
            <a:r>
              <a:rPr lang="en-GB" sz="1400" dirty="0" smtClean="0"/>
              <a:t>, 1989)</a:t>
            </a:r>
            <a:endParaRPr lang="en-GB" sz="1400" dirty="0"/>
          </a:p>
        </p:txBody>
      </p:sp>
    </p:spTree>
    <p:extLst>
      <p:ext uri="{BB962C8B-B14F-4D97-AF65-F5344CB8AC3E}">
        <p14:creationId xmlns:p14="http://schemas.microsoft.com/office/powerpoint/2010/main" val="39308501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1930" y="-96838"/>
            <a:ext cx="16192500" cy="10810875"/>
          </a:xfrm>
          <a:prstGeom prst="rect">
            <a:avLst/>
          </a:prstGeom>
        </p:spPr>
      </p:pic>
      <p:sp>
        <p:nvSpPr>
          <p:cNvPr id="4" name="TextBox 3"/>
          <p:cNvSpPr txBox="1"/>
          <p:nvPr/>
        </p:nvSpPr>
        <p:spPr>
          <a:xfrm>
            <a:off x="1514750" y="2138123"/>
            <a:ext cx="8297839" cy="1107996"/>
          </a:xfrm>
          <a:prstGeom prst="rect">
            <a:avLst/>
          </a:prstGeom>
          <a:noFill/>
        </p:spPr>
        <p:txBody>
          <a:bodyPr wrap="square" rtlCol="0">
            <a:spAutoFit/>
          </a:bodyPr>
          <a:lstStyle/>
          <a:p>
            <a:r>
              <a:rPr lang="en-GB" sz="6600" dirty="0" smtClean="0">
                <a:solidFill>
                  <a:schemeClr val="bg1"/>
                </a:solidFill>
              </a:rPr>
              <a:t>ANALOGY…</a:t>
            </a:r>
            <a:endParaRPr lang="en-GB" sz="6600" dirty="0">
              <a:solidFill>
                <a:schemeClr val="bg1"/>
              </a:solidFill>
            </a:endParaRPr>
          </a:p>
        </p:txBody>
      </p:sp>
    </p:spTree>
    <p:extLst>
      <p:ext uri="{BB962C8B-B14F-4D97-AF65-F5344CB8AC3E}">
        <p14:creationId xmlns:p14="http://schemas.microsoft.com/office/powerpoint/2010/main" val="243103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75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1323833" y="5022376"/>
            <a:ext cx="15258197" cy="256577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2" name="Picture 4" descr="Country Roads Drawing Illustrations, Royalty-Free Vector Graphics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73793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8357419" y="3574512"/>
            <a:ext cx="2063367" cy="1817826"/>
          </a:xfrm>
          <a:prstGeom prst="rect">
            <a:avLst/>
          </a:prstGeom>
        </p:spPr>
      </p:pic>
      <p:grpSp>
        <p:nvGrpSpPr>
          <p:cNvPr id="6" name="Group 5"/>
          <p:cNvGrpSpPr/>
          <p:nvPr/>
        </p:nvGrpSpPr>
        <p:grpSpPr>
          <a:xfrm>
            <a:off x="840659" y="-560488"/>
            <a:ext cx="9424218" cy="2915314"/>
            <a:chOff x="840659" y="-560488"/>
            <a:chExt cx="9424218" cy="2915314"/>
          </a:xfrm>
        </p:grpSpPr>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32904" y="-560488"/>
              <a:ext cx="3571260" cy="2915314"/>
            </a:xfrm>
            <a:prstGeom prst="rect">
              <a:avLst/>
            </a:prstGeom>
          </p:spPr>
        </p:pic>
        <p:pic>
          <p:nvPicPr>
            <p:cNvPr id="8" name="Picture 7"/>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7919884" y="240841"/>
              <a:ext cx="2344993" cy="1914280"/>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0659" y="-49059"/>
              <a:ext cx="2944760" cy="2403885"/>
            </a:xfrm>
            <a:prstGeom prst="rect">
              <a:avLst/>
            </a:prstGeom>
          </p:spPr>
        </p:pic>
      </p:grpSp>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673117" y="4483425"/>
            <a:ext cx="2434866" cy="2072144"/>
          </a:xfrm>
          <a:prstGeom prst="rect">
            <a:avLst/>
          </a:prstGeom>
        </p:spPr>
      </p:pic>
      <p:sp>
        <p:nvSpPr>
          <p:cNvPr id="11" name="TextBox 10"/>
          <p:cNvSpPr txBox="1"/>
          <p:nvPr/>
        </p:nvSpPr>
        <p:spPr>
          <a:xfrm>
            <a:off x="7027299" y="6032349"/>
            <a:ext cx="1123643" cy="523220"/>
          </a:xfrm>
          <a:prstGeom prst="rect">
            <a:avLst/>
          </a:prstGeom>
          <a:noFill/>
        </p:spPr>
        <p:txBody>
          <a:bodyPr wrap="square" rtlCol="0">
            <a:spAutoFit/>
          </a:bodyPr>
          <a:lstStyle/>
          <a:p>
            <a:r>
              <a:rPr lang="en-GB" sz="2800" dirty="0" smtClean="0"/>
              <a:t>SLOW</a:t>
            </a:r>
            <a:endParaRPr lang="en-GB" sz="2800" dirty="0"/>
          </a:p>
        </p:txBody>
      </p:sp>
      <p:sp>
        <p:nvSpPr>
          <p:cNvPr id="12" name="TextBox 11"/>
          <p:cNvSpPr txBox="1"/>
          <p:nvPr/>
        </p:nvSpPr>
        <p:spPr>
          <a:xfrm>
            <a:off x="5433398" y="4748980"/>
            <a:ext cx="867671" cy="369332"/>
          </a:xfrm>
          <a:prstGeom prst="rect">
            <a:avLst/>
          </a:prstGeom>
          <a:noFill/>
        </p:spPr>
        <p:txBody>
          <a:bodyPr wrap="square" rtlCol="0">
            <a:spAutoFit/>
          </a:bodyPr>
          <a:lstStyle/>
          <a:p>
            <a:r>
              <a:rPr lang="en-GB" dirty="0" smtClean="0"/>
              <a:t>90!</a:t>
            </a:r>
            <a:endParaRPr lang="en-GB" dirty="0"/>
          </a:p>
        </p:txBody>
      </p:sp>
      <p:sp>
        <p:nvSpPr>
          <p:cNvPr id="13" name="TextBox 12"/>
          <p:cNvSpPr txBox="1"/>
          <p:nvPr/>
        </p:nvSpPr>
        <p:spPr>
          <a:xfrm>
            <a:off x="4469836" y="6176405"/>
            <a:ext cx="983226" cy="369332"/>
          </a:xfrm>
          <a:prstGeom prst="rect">
            <a:avLst/>
          </a:prstGeom>
          <a:noFill/>
        </p:spPr>
        <p:txBody>
          <a:bodyPr wrap="square" rtlCol="0">
            <a:spAutoFit/>
          </a:bodyPr>
          <a:lstStyle/>
          <a:p>
            <a:r>
              <a:rPr lang="en-GB" dirty="0" smtClean="0"/>
              <a:t>MPH</a:t>
            </a:r>
            <a:endParaRPr lang="en-GB" dirty="0"/>
          </a:p>
        </p:txBody>
      </p:sp>
      <p:grpSp>
        <p:nvGrpSpPr>
          <p:cNvPr id="15" name="Group 14"/>
          <p:cNvGrpSpPr/>
          <p:nvPr/>
        </p:nvGrpSpPr>
        <p:grpSpPr>
          <a:xfrm>
            <a:off x="2795318" y="3189632"/>
            <a:ext cx="1987797" cy="1413663"/>
            <a:chOff x="2795318" y="3189632"/>
            <a:chExt cx="1987797" cy="1413663"/>
          </a:xfrm>
        </p:grpSpPr>
        <p:pic>
          <p:nvPicPr>
            <p:cNvPr id="14" name="Picture 13"/>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a:off x="2795318" y="3189632"/>
              <a:ext cx="990102" cy="904491"/>
            </a:xfrm>
            <a:prstGeom prst="rect">
              <a:avLst/>
            </a:prstGeom>
          </p:spPr>
        </p:pic>
        <p:pic>
          <p:nvPicPr>
            <p:cNvPr id="17" name="Picture 16"/>
            <p:cNvPicPr>
              <a:picLocks noChangeAspect="1"/>
            </p:cNvPicPr>
            <p:nvPr/>
          </p:nvPicPr>
          <p:blipFill>
            <a:blip r:embed="rId8" cstate="hqprint">
              <a:extLst>
                <a:ext uri="{28A0092B-C50C-407E-A947-70E740481C1C}">
                  <a14:useLocalDpi xmlns:a14="http://schemas.microsoft.com/office/drawing/2010/main" val="0"/>
                </a:ext>
              </a:extLst>
            </a:blip>
            <a:stretch>
              <a:fillRect/>
            </a:stretch>
          </p:blipFill>
          <p:spPr>
            <a:xfrm>
              <a:off x="3340730" y="3639480"/>
              <a:ext cx="896973" cy="819415"/>
            </a:xfrm>
            <a:prstGeom prst="rect">
              <a:avLst/>
            </a:prstGeom>
          </p:spPr>
        </p:pic>
        <p:pic>
          <p:nvPicPr>
            <p:cNvPr id="18" name="Picture 17"/>
            <p:cNvPicPr>
              <a:picLocks noChangeAspect="1"/>
            </p:cNvPicPr>
            <p:nvPr/>
          </p:nvPicPr>
          <p:blipFill>
            <a:blip r:embed="rId8" cstate="hqprint">
              <a:extLst>
                <a:ext uri="{28A0092B-C50C-407E-A947-70E740481C1C}">
                  <a14:useLocalDpi xmlns:a14="http://schemas.microsoft.com/office/drawing/2010/main" val="0"/>
                </a:ext>
              </a:extLst>
            </a:blip>
            <a:stretch>
              <a:fillRect/>
            </a:stretch>
          </p:blipFill>
          <p:spPr>
            <a:xfrm>
              <a:off x="3886142" y="3783880"/>
              <a:ext cx="896973" cy="819415"/>
            </a:xfrm>
            <a:prstGeom prst="rect">
              <a:avLst/>
            </a:prstGeom>
          </p:spPr>
        </p:pic>
      </p:grpSp>
      <p:pic>
        <p:nvPicPr>
          <p:cNvPr id="20" name="Picture 19"/>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a:off x="4783115" y="3079642"/>
            <a:ext cx="463824" cy="603685"/>
          </a:xfrm>
          <a:prstGeom prst="rect">
            <a:avLst/>
          </a:prstGeom>
        </p:spPr>
      </p:pic>
    </p:spTree>
    <p:extLst>
      <p:ext uri="{BB962C8B-B14F-4D97-AF65-F5344CB8AC3E}">
        <p14:creationId xmlns:p14="http://schemas.microsoft.com/office/powerpoint/2010/main" val="2774414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0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55406" y="4955458"/>
            <a:ext cx="15023690" cy="275303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98" name="Picture 2" descr="DIKW Model data_driven_decisions | Knowledge management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9432" y="-493164"/>
            <a:ext cx="10815483" cy="7548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959297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749095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33BEAA-2851-4295-81C8-50CC353E7EF0}"/>
              </a:ext>
            </a:extLst>
          </p:cNvPr>
          <p:cNvSpPr txBox="1"/>
          <p:nvPr/>
        </p:nvSpPr>
        <p:spPr>
          <a:xfrm>
            <a:off x="1124262" y="1109272"/>
            <a:ext cx="9908499" cy="2308324"/>
          </a:xfrm>
          <a:prstGeom prst="rect">
            <a:avLst/>
          </a:prstGeom>
          <a:noFill/>
        </p:spPr>
        <p:txBody>
          <a:bodyPr wrap="square" rtlCol="0">
            <a:spAutoFit/>
          </a:bodyPr>
          <a:lstStyle/>
          <a:p>
            <a:r>
              <a:rPr lang="en-GB" sz="2400" u="sng" dirty="0"/>
              <a:t>AIM of SESSION:</a:t>
            </a:r>
          </a:p>
          <a:p>
            <a:endParaRPr lang="en-GB" sz="2000" dirty="0"/>
          </a:p>
          <a:p>
            <a:pPr marL="285750" indent="-285750">
              <a:buFont typeface="Arial" panose="020B0604020202020204" pitchFamily="34" charset="0"/>
              <a:buChar char="•"/>
            </a:pPr>
            <a:r>
              <a:rPr lang="en-GB" sz="2000" dirty="0"/>
              <a:t>Create a Google mail account using your student number</a:t>
            </a:r>
          </a:p>
          <a:p>
            <a:pPr marL="285750" indent="-285750">
              <a:buFont typeface="Arial" panose="020B0604020202020204" pitchFamily="34" charset="0"/>
              <a:buChar char="•"/>
            </a:pPr>
            <a:r>
              <a:rPr lang="en-GB" sz="2000" dirty="0"/>
              <a:t>Explore the Google software suite</a:t>
            </a:r>
          </a:p>
          <a:p>
            <a:pPr marL="285750" indent="-285750">
              <a:buFont typeface="Arial" panose="020B0604020202020204" pitchFamily="34" charset="0"/>
              <a:buChar char="•"/>
            </a:pPr>
            <a:r>
              <a:rPr lang="en-GB" sz="2000" dirty="0"/>
              <a:t>Understand the Honeycomb of social media</a:t>
            </a:r>
          </a:p>
          <a:p>
            <a:pPr marL="285750" indent="-285750">
              <a:buFont typeface="Arial" panose="020B0604020202020204" pitchFamily="34" charset="0"/>
              <a:buChar char="•"/>
            </a:pPr>
            <a:r>
              <a:rPr lang="en-GB" sz="2000" dirty="0"/>
              <a:t>Understand the digital collaboration canvas</a:t>
            </a:r>
          </a:p>
          <a:p>
            <a:pPr marL="285750" indent="-285750">
              <a:buFont typeface="Arial" panose="020B0604020202020204" pitchFamily="34" charset="0"/>
              <a:buChar char="•"/>
            </a:pPr>
            <a:endParaRPr lang="en-US" sz="2000" dirty="0"/>
          </a:p>
        </p:txBody>
      </p:sp>
    </p:spTree>
    <p:extLst>
      <p:ext uri="{BB962C8B-B14F-4D97-AF65-F5344CB8AC3E}">
        <p14:creationId xmlns:p14="http://schemas.microsoft.com/office/powerpoint/2010/main" val="3231289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F7C45BCC-FD20-4549-9D8B-46A1499D4085}"/>
              </a:ext>
            </a:extLst>
          </p:cNvPr>
          <p:cNvGraphicFramePr/>
          <p:nvPr>
            <p:extLst>
              <p:ext uri="{D42A27DB-BD31-4B8C-83A1-F6EECF244321}">
                <p14:modId xmlns:p14="http://schemas.microsoft.com/office/powerpoint/2010/main" val="2914733359"/>
              </p:ext>
            </p:extLst>
          </p:nvPr>
        </p:nvGraphicFramePr>
        <p:xfrm>
          <a:off x="2032000" y="165029"/>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D11E4A0-3B02-471E-B95B-3A01E46DAFE1}"/>
              </a:ext>
            </a:extLst>
          </p:cNvPr>
          <p:cNvSpPr txBox="1"/>
          <p:nvPr/>
        </p:nvSpPr>
        <p:spPr>
          <a:xfrm>
            <a:off x="9203957" y="5081662"/>
            <a:ext cx="2473377" cy="369332"/>
          </a:xfrm>
          <a:prstGeom prst="rect">
            <a:avLst/>
          </a:prstGeom>
          <a:noFill/>
        </p:spPr>
        <p:txBody>
          <a:bodyPr wrap="square" rtlCol="0">
            <a:spAutoFit/>
          </a:bodyPr>
          <a:lstStyle/>
          <a:p>
            <a:r>
              <a:rPr lang="en-GB" dirty="0"/>
              <a:t>McCarthy </a:t>
            </a:r>
            <a:r>
              <a:rPr lang="en-GB" i="1" dirty="0"/>
              <a:t>et-al</a:t>
            </a:r>
            <a:r>
              <a:rPr lang="en-GB" dirty="0"/>
              <a:t>. (2011)</a:t>
            </a:r>
            <a:endParaRPr lang="en-US" dirty="0"/>
          </a:p>
        </p:txBody>
      </p:sp>
      <p:sp>
        <p:nvSpPr>
          <p:cNvPr id="5" name="TextBox 4">
            <a:extLst>
              <a:ext uri="{FF2B5EF4-FFF2-40B4-BE49-F238E27FC236}">
                <a16:creationId xmlns:a16="http://schemas.microsoft.com/office/drawing/2014/main" id="{2640008C-1F57-471E-AAF2-CA5466EB20E9}"/>
              </a:ext>
            </a:extLst>
          </p:cNvPr>
          <p:cNvSpPr txBox="1"/>
          <p:nvPr/>
        </p:nvSpPr>
        <p:spPr>
          <a:xfrm>
            <a:off x="344774" y="284813"/>
            <a:ext cx="4482059" cy="369332"/>
          </a:xfrm>
          <a:prstGeom prst="rect">
            <a:avLst/>
          </a:prstGeom>
          <a:noFill/>
        </p:spPr>
        <p:txBody>
          <a:bodyPr wrap="square" rtlCol="0">
            <a:spAutoFit/>
          </a:bodyPr>
          <a:lstStyle/>
          <a:p>
            <a:r>
              <a:rPr lang="en-GB" dirty="0"/>
              <a:t>HONEYCOMB of SOCIAL MEDIA</a:t>
            </a:r>
            <a:endParaRPr lang="en-US" dirty="0"/>
          </a:p>
        </p:txBody>
      </p:sp>
    </p:spTree>
    <p:extLst>
      <p:ext uri="{BB962C8B-B14F-4D97-AF65-F5344CB8AC3E}">
        <p14:creationId xmlns:p14="http://schemas.microsoft.com/office/powerpoint/2010/main" val="35984569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613915-BC0C-4F9C-979F-1BDFCC60D450}"/>
              </a:ext>
            </a:extLst>
          </p:cNvPr>
          <p:cNvSpPr txBox="1"/>
          <p:nvPr/>
        </p:nvSpPr>
        <p:spPr>
          <a:xfrm>
            <a:off x="334537" y="379141"/>
            <a:ext cx="5486400" cy="400110"/>
          </a:xfrm>
          <a:prstGeom prst="rect">
            <a:avLst/>
          </a:prstGeom>
          <a:noFill/>
        </p:spPr>
        <p:txBody>
          <a:bodyPr wrap="square" rtlCol="0">
            <a:spAutoFit/>
          </a:bodyPr>
          <a:lstStyle/>
          <a:p>
            <a:r>
              <a:rPr lang="en-GB" sz="2000" dirty="0"/>
              <a:t>DIGITAL COLLABORATION CANVAS</a:t>
            </a:r>
            <a:endParaRPr lang="en-US" sz="2000" dirty="0"/>
          </a:p>
        </p:txBody>
      </p:sp>
      <p:grpSp>
        <p:nvGrpSpPr>
          <p:cNvPr id="12" name="Group 11">
            <a:extLst>
              <a:ext uri="{FF2B5EF4-FFF2-40B4-BE49-F238E27FC236}">
                <a16:creationId xmlns:a16="http://schemas.microsoft.com/office/drawing/2014/main" id="{B6B88E31-EB29-42FD-A539-5D5137D6AAB7}"/>
              </a:ext>
            </a:extLst>
          </p:cNvPr>
          <p:cNvGrpSpPr/>
          <p:nvPr/>
        </p:nvGrpSpPr>
        <p:grpSpPr>
          <a:xfrm>
            <a:off x="3786902" y="162105"/>
            <a:ext cx="5168324" cy="5418666"/>
            <a:chOff x="3786902" y="162105"/>
            <a:chExt cx="5168324" cy="5418666"/>
          </a:xfrm>
        </p:grpSpPr>
        <p:sp>
          <p:nvSpPr>
            <p:cNvPr id="13" name="Freeform: Shape 12">
              <a:extLst>
                <a:ext uri="{FF2B5EF4-FFF2-40B4-BE49-F238E27FC236}">
                  <a16:creationId xmlns:a16="http://schemas.microsoft.com/office/drawing/2014/main" id="{D8B5D04D-E854-4F0E-8F83-620F15D3AF81}"/>
                </a:ext>
              </a:extLst>
            </p:cNvPr>
            <p:cNvSpPr/>
            <p:nvPr/>
          </p:nvSpPr>
          <p:spPr>
            <a:xfrm>
              <a:off x="5259875" y="1910166"/>
              <a:ext cx="2221862" cy="1922001"/>
            </a:xfrm>
            <a:custGeom>
              <a:avLst/>
              <a:gdLst>
                <a:gd name="connsiteX0" fmla="*/ 0 w 2221862"/>
                <a:gd name="connsiteY0" fmla="*/ 961001 h 1922001"/>
                <a:gd name="connsiteX1" fmla="*/ 549116 w 2221862"/>
                <a:gd name="connsiteY1" fmla="*/ 0 h 1922001"/>
                <a:gd name="connsiteX2" fmla="*/ 1672746 w 2221862"/>
                <a:gd name="connsiteY2" fmla="*/ 0 h 1922001"/>
                <a:gd name="connsiteX3" fmla="*/ 2221862 w 2221862"/>
                <a:gd name="connsiteY3" fmla="*/ 961001 h 1922001"/>
                <a:gd name="connsiteX4" fmla="*/ 1672746 w 2221862"/>
                <a:gd name="connsiteY4" fmla="*/ 1922001 h 1922001"/>
                <a:gd name="connsiteX5" fmla="*/ 549116 w 2221862"/>
                <a:gd name="connsiteY5" fmla="*/ 1922001 h 1922001"/>
                <a:gd name="connsiteX6" fmla="*/ 0 w 2221862"/>
                <a:gd name="connsiteY6" fmla="*/ 961001 h 192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1862" h="1922001">
                  <a:moveTo>
                    <a:pt x="0" y="961001"/>
                  </a:moveTo>
                  <a:lnTo>
                    <a:pt x="549116" y="0"/>
                  </a:lnTo>
                  <a:lnTo>
                    <a:pt x="1672746" y="0"/>
                  </a:lnTo>
                  <a:lnTo>
                    <a:pt x="2221862" y="961001"/>
                  </a:lnTo>
                  <a:lnTo>
                    <a:pt x="1672746" y="1922001"/>
                  </a:lnTo>
                  <a:lnTo>
                    <a:pt x="549116" y="1922001"/>
                  </a:lnTo>
                  <a:lnTo>
                    <a:pt x="0" y="961001"/>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2">
                <a:hueOff val="0"/>
                <a:satOff val="0"/>
                <a:lumOff val="0"/>
                <a:alphaOff val="0"/>
              </a:schemeClr>
            </a:fillRef>
            <a:effectRef idx="1">
              <a:schemeClr val="accent2">
                <a:hueOff val="0"/>
                <a:satOff val="0"/>
                <a:lumOff val="0"/>
                <a:alphaOff val="0"/>
              </a:schemeClr>
            </a:effectRef>
            <a:fontRef idx="minor">
              <a:schemeClr val="dk1"/>
            </a:fontRef>
          </p:style>
          <p:txBody>
            <a:bodyPr spcFirstLastPara="0" vert="horz" wrap="square" lIns="385974" tIns="336283" rIns="385974" bIns="336283" numCol="1" spcCol="1270" anchor="ctr" anchorCtr="0">
              <a:noAutofit/>
            </a:bodyPr>
            <a:lstStyle/>
            <a:p>
              <a:pPr marL="0" lvl="0" indent="0" algn="ctr" defTabSz="622300">
                <a:lnSpc>
                  <a:spcPct val="90000"/>
                </a:lnSpc>
                <a:spcBef>
                  <a:spcPct val="0"/>
                </a:spcBef>
                <a:spcAft>
                  <a:spcPct val="35000"/>
                </a:spcAft>
                <a:buNone/>
              </a:pPr>
              <a:r>
                <a:rPr lang="en-GB" sz="1400" kern="1200" dirty="0"/>
                <a:t>COMMUNICATING</a:t>
              </a:r>
              <a:endParaRPr lang="en-US" sz="1400" kern="1200" dirty="0"/>
            </a:p>
          </p:txBody>
        </p:sp>
        <p:sp>
          <p:nvSpPr>
            <p:cNvPr id="15" name="Freeform: Shape 14">
              <a:extLst>
                <a:ext uri="{FF2B5EF4-FFF2-40B4-BE49-F238E27FC236}">
                  <a16:creationId xmlns:a16="http://schemas.microsoft.com/office/drawing/2014/main" id="{6CC03D9C-624B-4D19-AB57-8BF3BC9DFF48}"/>
                </a:ext>
              </a:extLst>
            </p:cNvPr>
            <p:cNvSpPr/>
            <p:nvPr/>
          </p:nvSpPr>
          <p:spPr>
            <a:xfrm>
              <a:off x="5464540" y="162105"/>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0"/>
                <a:satOff val="0"/>
                <a:lumOff val="0"/>
                <a:alphaOff val="0"/>
              </a:schemeClr>
            </a:fillRef>
            <a:effectRef idx="1">
              <a:schemeClr val="accent3">
                <a:hueOff val="0"/>
                <a:satOff val="0"/>
                <a:lumOff val="0"/>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COORDINATING</a:t>
              </a:r>
              <a:endParaRPr lang="en-US" sz="1400" kern="1200" dirty="0"/>
            </a:p>
          </p:txBody>
        </p:sp>
        <p:sp>
          <p:nvSpPr>
            <p:cNvPr id="17" name="Freeform: Shape 16">
              <a:extLst>
                <a:ext uri="{FF2B5EF4-FFF2-40B4-BE49-F238E27FC236}">
                  <a16:creationId xmlns:a16="http://schemas.microsoft.com/office/drawing/2014/main" id="{300A227A-72AB-4651-A33F-66F20F440321}"/>
                </a:ext>
              </a:extLst>
            </p:cNvPr>
            <p:cNvSpPr/>
            <p:nvPr/>
          </p:nvSpPr>
          <p:spPr>
            <a:xfrm>
              <a:off x="7134426" y="1130962"/>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2250053"/>
                <a:satOff val="-3376"/>
                <a:lumOff val="-549"/>
                <a:alphaOff val="0"/>
              </a:schemeClr>
            </a:fillRef>
            <a:effectRef idx="1">
              <a:schemeClr val="accent3">
                <a:hueOff val="2250053"/>
                <a:satOff val="-3376"/>
                <a:lumOff val="-549"/>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NETWORKING</a:t>
              </a:r>
              <a:endParaRPr lang="en-US" sz="1400" kern="1200" dirty="0"/>
            </a:p>
          </p:txBody>
        </p:sp>
        <p:sp>
          <p:nvSpPr>
            <p:cNvPr id="19" name="Freeform: Shape 18">
              <a:extLst>
                <a:ext uri="{FF2B5EF4-FFF2-40B4-BE49-F238E27FC236}">
                  <a16:creationId xmlns:a16="http://schemas.microsoft.com/office/drawing/2014/main" id="{9BD9DA44-6CD8-4D31-8A6E-31A594979A49}"/>
                </a:ext>
              </a:extLst>
            </p:cNvPr>
            <p:cNvSpPr/>
            <p:nvPr/>
          </p:nvSpPr>
          <p:spPr>
            <a:xfrm>
              <a:off x="7134426" y="3035624"/>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4500106"/>
                <a:satOff val="-6752"/>
                <a:lumOff val="-1098"/>
                <a:alphaOff val="0"/>
              </a:schemeClr>
            </a:fillRef>
            <a:effectRef idx="1">
              <a:schemeClr val="accent3">
                <a:hueOff val="4500106"/>
                <a:satOff val="-6752"/>
                <a:lumOff val="-1098"/>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FINDING INFO</a:t>
              </a:r>
              <a:endParaRPr lang="en-US" sz="1400" kern="1200" dirty="0"/>
            </a:p>
          </p:txBody>
        </p:sp>
        <p:sp>
          <p:nvSpPr>
            <p:cNvPr id="21" name="Freeform: Shape 20">
              <a:extLst>
                <a:ext uri="{FF2B5EF4-FFF2-40B4-BE49-F238E27FC236}">
                  <a16:creationId xmlns:a16="http://schemas.microsoft.com/office/drawing/2014/main" id="{0E16791D-4B4E-4D98-A5C5-98B49D2E4546}"/>
                </a:ext>
              </a:extLst>
            </p:cNvPr>
            <p:cNvSpPr/>
            <p:nvPr/>
          </p:nvSpPr>
          <p:spPr>
            <a:xfrm>
              <a:off x="5464540" y="4005565"/>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6750158"/>
                <a:satOff val="-10128"/>
                <a:lumOff val="-1647"/>
                <a:alphaOff val="0"/>
              </a:schemeClr>
            </a:fillRef>
            <a:effectRef idx="1">
              <a:schemeClr val="accent3">
                <a:hueOff val="6750158"/>
                <a:satOff val="-10128"/>
                <a:lumOff val="-1647"/>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BECOMING AWARE</a:t>
              </a:r>
              <a:endParaRPr lang="en-US" sz="1400" kern="1200" dirty="0"/>
            </a:p>
          </p:txBody>
        </p:sp>
        <p:sp>
          <p:nvSpPr>
            <p:cNvPr id="23" name="Freeform: Shape 22">
              <a:extLst>
                <a:ext uri="{FF2B5EF4-FFF2-40B4-BE49-F238E27FC236}">
                  <a16:creationId xmlns:a16="http://schemas.microsoft.com/office/drawing/2014/main" id="{4BF032BF-1D4F-4B1B-B0EB-FEE731AF1210}"/>
                </a:ext>
              </a:extLst>
            </p:cNvPr>
            <p:cNvSpPr/>
            <p:nvPr/>
          </p:nvSpPr>
          <p:spPr>
            <a:xfrm>
              <a:off x="3786902" y="3036707"/>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9000211"/>
                <a:satOff val="-13504"/>
                <a:lumOff val="-2196"/>
                <a:alphaOff val="0"/>
              </a:schemeClr>
            </a:fillRef>
            <a:effectRef idx="1">
              <a:schemeClr val="accent3">
                <a:hueOff val="9000211"/>
                <a:satOff val="-13504"/>
                <a:lumOff val="-2196"/>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FINDING PEOPLE &amp; EXPERTISE</a:t>
              </a:r>
              <a:endParaRPr lang="en-US" sz="1400" kern="1200" dirty="0"/>
            </a:p>
          </p:txBody>
        </p:sp>
        <p:sp>
          <p:nvSpPr>
            <p:cNvPr id="24" name="Freeform: Shape 23">
              <a:extLst>
                <a:ext uri="{FF2B5EF4-FFF2-40B4-BE49-F238E27FC236}">
                  <a16:creationId xmlns:a16="http://schemas.microsoft.com/office/drawing/2014/main" id="{330F0BFE-99FD-419B-904C-77CE84858A64}"/>
                </a:ext>
              </a:extLst>
            </p:cNvPr>
            <p:cNvSpPr/>
            <p:nvPr/>
          </p:nvSpPr>
          <p:spPr>
            <a:xfrm>
              <a:off x="3786902" y="1128795"/>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11250264"/>
                <a:satOff val="-16880"/>
                <a:lumOff val="-2745"/>
                <a:alphaOff val="0"/>
              </a:schemeClr>
            </a:fillRef>
            <a:effectRef idx="1">
              <a:schemeClr val="accent3">
                <a:hueOff val="11250264"/>
                <a:satOff val="-16880"/>
                <a:lumOff val="-2745"/>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MEETING</a:t>
              </a:r>
              <a:endParaRPr lang="en-US" sz="1400" kern="1200" dirty="0"/>
            </a:p>
          </p:txBody>
        </p:sp>
      </p:grpSp>
      <p:grpSp>
        <p:nvGrpSpPr>
          <p:cNvPr id="5" name="Group 4">
            <a:extLst>
              <a:ext uri="{FF2B5EF4-FFF2-40B4-BE49-F238E27FC236}">
                <a16:creationId xmlns:a16="http://schemas.microsoft.com/office/drawing/2014/main" id="{A4B04E16-B66B-43C9-9D23-3AA5889412BF}"/>
              </a:ext>
            </a:extLst>
          </p:cNvPr>
          <p:cNvGrpSpPr/>
          <p:nvPr/>
        </p:nvGrpSpPr>
        <p:grpSpPr>
          <a:xfrm>
            <a:off x="2307065" y="2083835"/>
            <a:ext cx="1820800" cy="1575206"/>
            <a:chOff x="1479837" y="966690"/>
            <a:chExt cx="1820800" cy="1575206"/>
          </a:xfrm>
          <a:solidFill>
            <a:schemeClr val="accent6">
              <a:lumMod val="40000"/>
              <a:lumOff val="60000"/>
            </a:schemeClr>
          </a:solidFill>
        </p:grpSpPr>
        <p:sp>
          <p:nvSpPr>
            <p:cNvPr id="6" name="Hexagon 5">
              <a:extLst>
                <a:ext uri="{FF2B5EF4-FFF2-40B4-BE49-F238E27FC236}">
                  <a16:creationId xmlns:a16="http://schemas.microsoft.com/office/drawing/2014/main" id="{EE8ED15E-D6D7-4AB0-AA61-E13E9A26128D}"/>
                </a:ext>
              </a:extLst>
            </p:cNvPr>
            <p:cNvSpPr/>
            <p:nvPr/>
          </p:nvSpPr>
          <p:spPr>
            <a:xfrm>
              <a:off x="1479837" y="966690"/>
              <a:ext cx="1820800" cy="1575206"/>
            </a:xfrm>
            <a:prstGeom prst="hexagon">
              <a:avLst>
                <a:gd name="adj" fmla="val 2857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7" name="Hexagon 4">
              <a:extLst>
                <a:ext uri="{FF2B5EF4-FFF2-40B4-BE49-F238E27FC236}">
                  <a16:creationId xmlns:a16="http://schemas.microsoft.com/office/drawing/2014/main" id="{8C5D2580-A65E-4C65-99A4-9236B1DC0B34}"/>
                </a:ext>
              </a:extLst>
            </p:cNvPr>
            <p:cNvSpPr txBox="1"/>
            <p:nvPr/>
          </p:nvSpPr>
          <p:spPr>
            <a:xfrm>
              <a:off x="1781582" y="1227735"/>
              <a:ext cx="1217310" cy="105311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1400" kern="1200" dirty="0">
                  <a:solidFill>
                    <a:schemeClr val="tx1"/>
                  </a:solidFill>
                </a:rPr>
                <a:t>SHARING</a:t>
              </a:r>
              <a:endParaRPr lang="en-US" sz="1400" kern="1200" dirty="0">
                <a:solidFill>
                  <a:schemeClr val="tx1"/>
                </a:solidFill>
              </a:endParaRPr>
            </a:p>
          </p:txBody>
        </p:sp>
      </p:grpSp>
      <p:grpSp>
        <p:nvGrpSpPr>
          <p:cNvPr id="8" name="Group 7">
            <a:extLst>
              <a:ext uri="{FF2B5EF4-FFF2-40B4-BE49-F238E27FC236}">
                <a16:creationId xmlns:a16="http://schemas.microsoft.com/office/drawing/2014/main" id="{DA252C13-E7BD-42DA-97BB-82A4B273E824}"/>
              </a:ext>
            </a:extLst>
          </p:cNvPr>
          <p:cNvGrpSpPr/>
          <p:nvPr/>
        </p:nvGrpSpPr>
        <p:grpSpPr>
          <a:xfrm>
            <a:off x="8614265" y="2083835"/>
            <a:ext cx="1820800" cy="1575206"/>
            <a:chOff x="1479837" y="966690"/>
            <a:chExt cx="1820800" cy="1575206"/>
          </a:xfrm>
          <a:solidFill>
            <a:schemeClr val="bg2">
              <a:lumMod val="90000"/>
            </a:schemeClr>
          </a:solidFill>
        </p:grpSpPr>
        <p:sp>
          <p:nvSpPr>
            <p:cNvPr id="9" name="Hexagon 8">
              <a:extLst>
                <a:ext uri="{FF2B5EF4-FFF2-40B4-BE49-F238E27FC236}">
                  <a16:creationId xmlns:a16="http://schemas.microsoft.com/office/drawing/2014/main" id="{D003F70F-DC4C-41A9-BF1E-F09C59C4EBEA}"/>
                </a:ext>
              </a:extLst>
            </p:cNvPr>
            <p:cNvSpPr/>
            <p:nvPr/>
          </p:nvSpPr>
          <p:spPr>
            <a:xfrm>
              <a:off x="1479837" y="966690"/>
              <a:ext cx="1820800" cy="1575206"/>
            </a:xfrm>
            <a:prstGeom prst="hexagon">
              <a:avLst>
                <a:gd name="adj" fmla="val 2857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Hexagon 4">
              <a:extLst>
                <a:ext uri="{FF2B5EF4-FFF2-40B4-BE49-F238E27FC236}">
                  <a16:creationId xmlns:a16="http://schemas.microsoft.com/office/drawing/2014/main" id="{83834EA1-3DBD-4DEF-B2A6-963FA0DC4DED}"/>
                </a:ext>
              </a:extLst>
            </p:cNvPr>
            <p:cNvSpPr txBox="1"/>
            <p:nvPr/>
          </p:nvSpPr>
          <p:spPr>
            <a:xfrm>
              <a:off x="1781582" y="1227735"/>
              <a:ext cx="1217310" cy="105311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1400" kern="1200" dirty="0">
                  <a:solidFill>
                    <a:schemeClr val="tx1"/>
                  </a:solidFill>
                </a:rPr>
                <a:t>CO-CREATING</a:t>
              </a:r>
              <a:endParaRPr lang="en-US" sz="1400" kern="1200" dirty="0">
                <a:solidFill>
                  <a:schemeClr val="tx1"/>
                </a:solidFill>
              </a:endParaRPr>
            </a:p>
          </p:txBody>
        </p:sp>
      </p:grpSp>
      <p:sp>
        <p:nvSpPr>
          <p:cNvPr id="11" name="TextBox 10">
            <a:extLst>
              <a:ext uri="{FF2B5EF4-FFF2-40B4-BE49-F238E27FC236}">
                <a16:creationId xmlns:a16="http://schemas.microsoft.com/office/drawing/2014/main" id="{5F08A834-D836-460B-9B6E-4E7F2950C8F6}"/>
              </a:ext>
            </a:extLst>
          </p:cNvPr>
          <p:cNvSpPr txBox="1"/>
          <p:nvPr/>
        </p:nvSpPr>
        <p:spPr>
          <a:xfrm>
            <a:off x="8916010" y="5018049"/>
            <a:ext cx="2971190" cy="369332"/>
          </a:xfrm>
          <a:prstGeom prst="rect">
            <a:avLst/>
          </a:prstGeom>
          <a:noFill/>
        </p:spPr>
        <p:txBody>
          <a:bodyPr wrap="square" rtlCol="0">
            <a:spAutoFit/>
          </a:bodyPr>
          <a:lstStyle/>
          <a:p>
            <a:r>
              <a:rPr lang="en-GB" dirty="0" err="1"/>
              <a:t>Oscarberg</a:t>
            </a:r>
            <a:r>
              <a:rPr lang="en-GB" dirty="0"/>
              <a:t> (2020)</a:t>
            </a:r>
            <a:endParaRPr lang="en-US" dirty="0"/>
          </a:p>
        </p:txBody>
      </p:sp>
    </p:spTree>
    <p:extLst>
      <p:ext uri="{BB962C8B-B14F-4D97-AF65-F5344CB8AC3E}">
        <p14:creationId xmlns:p14="http://schemas.microsoft.com/office/powerpoint/2010/main" val="3329110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1B5355-5118-444B-8D53-39808AD8BAA5}"/>
              </a:ext>
            </a:extLst>
          </p:cNvPr>
          <p:cNvSpPr txBox="1"/>
          <p:nvPr/>
        </p:nvSpPr>
        <p:spPr>
          <a:xfrm>
            <a:off x="1259174" y="959371"/>
            <a:ext cx="9533744" cy="2677656"/>
          </a:xfrm>
          <a:prstGeom prst="rect">
            <a:avLst/>
          </a:prstGeom>
          <a:noFill/>
        </p:spPr>
        <p:txBody>
          <a:bodyPr wrap="square" rtlCol="0">
            <a:spAutoFit/>
          </a:bodyPr>
          <a:lstStyle/>
          <a:p>
            <a:r>
              <a:rPr lang="en-GB" sz="2400" dirty="0"/>
              <a:t>Blog 3</a:t>
            </a:r>
          </a:p>
          <a:p>
            <a:endParaRPr lang="en-US" sz="2400" dirty="0"/>
          </a:p>
          <a:p>
            <a:r>
              <a:rPr lang="en-GB" sz="2400" dirty="0"/>
              <a:t>Write a blog detailing how using Google docs, Google drive Google slides and Google sheets helps you improve your employability skills in the eyes of an employer. Also how these same tools may be used in an a business environment.</a:t>
            </a:r>
            <a:endParaRPr lang="en-US" sz="2400" dirty="0"/>
          </a:p>
          <a:p>
            <a:endParaRPr lang="en-US" sz="2400" dirty="0"/>
          </a:p>
        </p:txBody>
      </p:sp>
    </p:spTree>
    <p:extLst>
      <p:ext uri="{BB962C8B-B14F-4D97-AF65-F5344CB8AC3E}">
        <p14:creationId xmlns:p14="http://schemas.microsoft.com/office/powerpoint/2010/main" val="2210738882"/>
      </p:ext>
    </p:extLst>
  </p:cSld>
  <p:clrMapOvr>
    <a:masterClrMapping/>
  </p:clrMapOvr>
</p:sld>
</file>

<file path=ppt/theme/theme1.xml><?xml version="1.0" encoding="utf-8"?>
<a:theme xmlns:a="http://schemas.openxmlformats.org/drawingml/2006/main" name="UWTSD mono">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ono" id="{366A577D-A4E1-4A01-AA98-4F3B4C4A4A6E}" vid="{E4057CD2-A531-4675-A846-FA5F3FCD99A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mono</Template>
  <TotalTime>2953</TotalTime>
  <Words>1024</Words>
  <Application>Microsoft Office PowerPoint</Application>
  <PresentationFormat>Widescreen</PresentationFormat>
  <Paragraphs>74</Paragraphs>
  <Slides>10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Myriad Pro</vt:lpstr>
      <vt:lpstr>UWTSD mono</vt:lpstr>
      <vt:lpstr>The relationship between data, information, knowledge and wisdom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BMSW4003 Digital Skills and Research Methods</dc:title>
  <dc:creator>Christian Felices</dc:creator>
  <cp:lastModifiedBy>Christian Felices</cp:lastModifiedBy>
  <cp:revision>13</cp:revision>
  <dcterms:created xsi:type="dcterms:W3CDTF">2020-01-21T16:13:43Z</dcterms:created>
  <dcterms:modified xsi:type="dcterms:W3CDTF">2020-05-07T18:36:21Z</dcterms:modified>
</cp:coreProperties>
</file>