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32"/>
  </p:notesMasterIdLst>
  <p:sldIdLst>
    <p:sldId id="313" r:id="rId2"/>
    <p:sldId id="261" r:id="rId3"/>
    <p:sldId id="262" r:id="rId4"/>
    <p:sldId id="263" r:id="rId5"/>
    <p:sldId id="265" r:id="rId6"/>
    <p:sldId id="266" r:id="rId7"/>
    <p:sldId id="267" r:id="rId8"/>
    <p:sldId id="576" r:id="rId9"/>
    <p:sldId id="577" r:id="rId10"/>
    <p:sldId id="612" r:id="rId11"/>
    <p:sldId id="269" r:id="rId12"/>
    <p:sldId id="270" r:id="rId13"/>
    <p:sldId id="271" r:id="rId14"/>
    <p:sldId id="272" r:id="rId15"/>
    <p:sldId id="273" r:id="rId16"/>
    <p:sldId id="944" r:id="rId17"/>
    <p:sldId id="945" r:id="rId18"/>
    <p:sldId id="286" r:id="rId19"/>
    <p:sldId id="946" r:id="rId20"/>
    <p:sldId id="947" r:id="rId21"/>
    <p:sldId id="287" r:id="rId22"/>
    <p:sldId id="288" r:id="rId23"/>
    <p:sldId id="289" r:id="rId24"/>
    <p:sldId id="290" r:id="rId25"/>
    <p:sldId id="306" r:id="rId26"/>
    <p:sldId id="308" r:id="rId27"/>
    <p:sldId id="309" r:id="rId28"/>
    <p:sldId id="310" r:id="rId29"/>
    <p:sldId id="311" r:id="rId30"/>
    <p:sldId id="312" r:id="rId31"/>
  </p:sldIdLst>
  <p:sldSz cx="9144000" cy="6858000" type="screen4x3"/>
  <p:notesSz cx="6858000" cy="9144000"/>
  <p:custDataLst>
    <p:tags r:id="rId33"/>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napVertSplitter="1" vertBarState="minimized">
    <p:restoredLeft sz="6397" autoAdjust="0"/>
    <p:restoredTop sz="85407" autoAdjust="0"/>
  </p:normalViewPr>
  <p:slideViewPr>
    <p:cSldViewPr>
      <p:cViewPr varScale="1">
        <p:scale>
          <a:sx n="95" d="100"/>
          <a:sy n="95" d="100"/>
        </p:scale>
        <p:origin x="2766" y="78"/>
      </p:cViewPr>
      <p:guideLst>
        <p:guide orient="horz" pos="2160"/>
        <p:guide pos="2880"/>
      </p:guideLst>
    </p:cSldViewPr>
  </p:slideViewPr>
  <p:outlineViewPr>
    <p:cViewPr>
      <p:scale>
        <a:sx n="33" d="100"/>
        <a:sy n="33" d="100"/>
      </p:scale>
      <p:origin x="72" y="0"/>
    </p:cViewPr>
  </p:outlin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AA51AE-0223-4A1C-A696-08B769042474}" type="doc">
      <dgm:prSet loTypeId="urn:microsoft.com/office/officeart/2005/8/layout/vList2" loCatId="list" qsTypeId="urn:microsoft.com/office/officeart/2005/8/quickstyle/3d2" qsCatId="3D" csTypeId="urn:microsoft.com/office/officeart/2005/8/colors/colorful3" csCatId="colorful" phldr="1"/>
      <dgm:spPr/>
      <dgm:t>
        <a:bodyPr/>
        <a:lstStyle/>
        <a:p>
          <a:endParaRPr lang="en-US"/>
        </a:p>
      </dgm:t>
    </dgm:pt>
    <dgm:pt modelId="{A116BA8C-CE3B-431C-B750-61D81AC0FFF7}">
      <dgm:prSet/>
      <dgm:spPr/>
      <dgm:t>
        <a:bodyPr/>
        <a:lstStyle/>
        <a:p>
          <a:pPr rtl="0"/>
          <a:r>
            <a:rPr lang="en-US" b="1" dirty="0">
              <a:effectLst>
                <a:outerShdw blurRad="38100" dist="38100" dir="2700000" algn="tl">
                  <a:srgbClr val="000000">
                    <a:alpha val="43137"/>
                  </a:srgbClr>
                </a:outerShdw>
              </a:effectLst>
            </a:rPr>
            <a:t>Choose Methods That Afford Employee Commitment</a:t>
          </a:r>
        </a:p>
      </dgm:t>
    </dgm:pt>
    <dgm:pt modelId="{E1633F4B-5E47-4502-8485-D15C2D9BE2BC}" type="parTrans" cxnId="{12AF0278-A5B5-4F9E-9E2D-02114FFA4E6A}">
      <dgm:prSet/>
      <dgm:spPr/>
      <dgm:t>
        <a:bodyPr/>
        <a:lstStyle/>
        <a:p>
          <a:endParaRPr lang="en-US"/>
        </a:p>
      </dgm:t>
    </dgm:pt>
    <dgm:pt modelId="{E7D41515-5F32-4D95-9328-D063D6707311}" type="sibTrans" cxnId="{12AF0278-A5B5-4F9E-9E2D-02114FFA4E6A}">
      <dgm:prSet/>
      <dgm:spPr/>
      <dgm:t>
        <a:bodyPr/>
        <a:lstStyle/>
        <a:p>
          <a:endParaRPr lang="en-US"/>
        </a:p>
      </dgm:t>
    </dgm:pt>
    <dgm:pt modelId="{FB4C4BF8-7919-4940-9C65-BC177FD9311B}">
      <dgm:prSet/>
      <dgm:spPr/>
      <dgm:t>
        <a:bodyPr/>
        <a:lstStyle/>
        <a:p>
          <a:pPr rtl="0"/>
          <a:r>
            <a:rPr lang="en-US" b="1" dirty="0">
              <a:effectLst>
                <a:outerShdw blurRad="38100" dist="38100" dir="2700000" algn="tl">
                  <a:srgbClr val="000000">
                    <a:alpha val="43137"/>
                  </a:srgbClr>
                </a:outerShdw>
              </a:effectLst>
            </a:rPr>
            <a:t>Shift from Specific to General Issues</a:t>
          </a:r>
        </a:p>
      </dgm:t>
    </dgm:pt>
    <dgm:pt modelId="{0735D66F-1D81-41B9-965B-BAAD0D1BE8E3}" type="parTrans" cxnId="{CE905CB2-B25A-468E-9619-2FC045A5C411}">
      <dgm:prSet/>
      <dgm:spPr/>
      <dgm:t>
        <a:bodyPr/>
        <a:lstStyle/>
        <a:p>
          <a:endParaRPr lang="en-US"/>
        </a:p>
      </dgm:t>
    </dgm:pt>
    <dgm:pt modelId="{69C5B9F2-AA3D-4CC3-AF00-5B77B7A10DB3}" type="sibTrans" cxnId="{CE905CB2-B25A-468E-9619-2FC045A5C411}">
      <dgm:prSet/>
      <dgm:spPr/>
      <dgm:t>
        <a:bodyPr/>
        <a:lstStyle/>
        <a:p>
          <a:endParaRPr lang="en-US"/>
        </a:p>
      </dgm:t>
    </dgm:pt>
    <dgm:pt modelId="{4098B351-7106-446D-8D2F-90089A4EF050}">
      <dgm:prSet/>
      <dgm:spPr/>
      <dgm:t>
        <a:bodyPr/>
        <a:lstStyle/>
        <a:p>
          <a:pPr rtl="0"/>
          <a:r>
            <a:rPr lang="en-US" b="1" dirty="0">
              <a:effectLst>
                <a:outerShdw blurRad="38100" dist="38100" dir="2700000" algn="tl">
                  <a:srgbClr val="000000">
                    <a:alpha val="43137"/>
                  </a:srgbClr>
                </a:outerShdw>
              </a:effectLst>
            </a:rPr>
            <a:t>Focus on Long-Term Issues and Concerns</a:t>
          </a:r>
        </a:p>
      </dgm:t>
    </dgm:pt>
    <dgm:pt modelId="{E7CD18DA-2ED5-4619-A519-AAA317CA4212}" type="parTrans" cxnId="{73FE9260-730C-4F74-BE5E-EBB2B0B0859F}">
      <dgm:prSet/>
      <dgm:spPr/>
      <dgm:t>
        <a:bodyPr/>
        <a:lstStyle/>
        <a:p>
          <a:endParaRPr lang="en-US"/>
        </a:p>
      </dgm:t>
    </dgm:pt>
    <dgm:pt modelId="{30A062CE-D638-421C-AC5B-0FEC162C374F}" type="sibTrans" cxnId="{73FE9260-730C-4F74-BE5E-EBB2B0B0859F}">
      <dgm:prSet/>
      <dgm:spPr/>
      <dgm:t>
        <a:bodyPr/>
        <a:lstStyle/>
        <a:p>
          <a:endParaRPr lang="en-US"/>
        </a:p>
      </dgm:t>
    </dgm:pt>
    <dgm:pt modelId="{5A39F94D-6558-46CC-9BF3-11577428EBF1}">
      <dgm:prSet/>
      <dgm:spPr/>
      <dgm:t>
        <a:bodyPr/>
        <a:lstStyle/>
        <a:p>
          <a:pPr rtl="0"/>
          <a:r>
            <a:rPr lang="en-US" b="1" dirty="0">
              <a:effectLst>
                <a:outerShdw blurRad="38100" dist="38100" dir="2700000" algn="tl">
                  <a:srgbClr val="000000">
                    <a:alpha val="43137"/>
                  </a:srgbClr>
                </a:outerShdw>
              </a:effectLst>
            </a:rPr>
            <a:t>Involve Middle Level Managers in Decisions</a:t>
          </a:r>
        </a:p>
      </dgm:t>
    </dgm:pt>
    <dgm:pt modelId="{7D25AB86-73B8-4B22-9FF5-A5876ACCD287}" type="parTrans" cxnId="{1DA29200-68B4-40D6-B143-10D4997E968B}">
      <dgm:prSet/>
      <dgm:spPr/>
      <dgm:t>
        <a:bodyPr/>
        <a:lstStyle/>
        <a:p>
          <a:endParaRPr lang="en-US"/>
        </a:p>
      </dgm:t>
    </dgm:pt>
    <dgm:pt modelId="{FEB3FEEE-3682-4A13-9506-672FD7A9B28C}" type="sibTrans" cxnId="{1DA29200-68B4-40D6-B143-10D4997E968B}">
      <dgm:prSet/>
      <dgm:spPr/>
      <dgm:t>
        <a:bodyPr/>
        <a:lstStyle/>
        <a:p>
          <a:endParaRPr lang="en-US"/>
        </a:p>
      </dgm:t>
    </dgm:pt>
    <dgm:pt modelId="{16B90922-1386-4E71-825A-8146612F1269}">
      <dgm:prSet/>
      <dgm:spPr/>
      <dgm:t>
        <a:bodyPr/>
        <a:lstStyle/>
        <a:p>
          <a:r>
            <a:rPr lang="en-US" b="1" dirty="0">
              <a:effectLst>
                <a:outerShdw blurRad="38100" dist="38100" dir="2700000" algn="tl">
                  <a:srgbClr val="000000">
                    <a:alpha val="43137"/>
                  </a:srgbClr>
                </a:outerShdw>
              </a:effectLst>
            </a:rPr>
            <a:t>Achieve Satisfactory Results with a Popular Strategy</a:t>
          </a:r>
        </a:p>
      </dgm:t>
    </dgm:pt>
    <dgm:pt modelId="{1F6B8666-7DD3-4D31-8F4B-2D92605672F0}" type="parTrans" cxnId="{4FAA77E0-E1AA-469A-AB9D-060E74CADD17}">
      <dgm:prSet/>
      <dgm:spPr/>
      <dgm:t>
        <a:bodyPr/>
        <a:lstStyle/>
        <a:p>
          <a:endParaRPr lang="en-US"/>
        </a:p>
      </dgm:t>
    </dgm:pt>
    <dgm:pt modelId="{CD1A7E80-A801-45F1-82A0-9DB65242E255}" type="sibTrans" cxnId="{4FAA77E0-E1AA-469A-AB9D-060E74CADD17}">
      <dgm:prSet/>
      <dgm:spPr/>
      <dgm:t>
        <a:bodyPr/>
        <a:lstStyle/>
        <a:p>
          <a:endParaRPr lang="en-US"/>
        </a:p>
      </dgm:t>
    </dgm:pt>
    <dgm:pt modelId="{2A976A91-F449-4E3B-94F4-F244096629E1}" type="pres">
      <dgm:prSet presAssocID="{B0AA51AE-0223-4A1C-A696-08B769042474}" presName="linear" presStyleCnt="0">
        <dgm:presLayoutVars>
          <dgm:animLvl val="lvl"/>
          <dgm:resizeHandles val="exact"/>
        </dgm:presLayoutVars>
      </dgm:prSet>
      <dgm:spPr/>
      <dgm:t>
        <a:bodyPr/>
        <a:lstStyle/>
        <a:p>
          <a:endParaRPr lang="en-US"/>
        </a:p>
      </dgm:t>
    </dgm:pt>
    <dgm:pt modelId="{B512A98F-9879-41B4-822B-6046CCD15D01}" type="pres">
      <dgm:prSet presAssocID="{A116BA8C-CE3B-431C-B750-61D81AC0FFF7}" presName="parentText" presStyleLbl="node1" presStyleIdx="0" presStyleCnt="5">
        <dgm:presLayoutVars>
          <dgm:chMax val="0"/>
          <dgm:bulletEnabled val="1"/>
        </dgm:presLayoutVars>
      </dgm:prSet>
      <dgm:spPr/>
      <dgm:t>
        <a:bodyPr/>
        <a:lstStyle/>
        <a:p>
          <a:endParaRPr lang="en-US"/>
        </a:p>
      </dgm:t>
    </dgm:pt>
    <dgm:pt modelId="{BFAFC0EF-DFFC-4065-AC60-7BC2E4F60817}" type="pres">
      <dgm:prSet presAssocID="{E7D41515-5F32-4D95-9328-D063D6707311}" presName="spacer" presStyleCnt="0"/>
      <dgm:spPr/>
    </dgm:pt>
    <dgm:pt modelId="{4E24B99B-16F9-4AF3-8486-1653E8F1C292}" type="pres">
      <dgm:prSet presAssocID="{16B90922-1386-4E71-825A-8146612F1269}" presName="parentText" presStyleLbl="node1" presStyleIdx="1" presStyleCnt="5" custLinFactNeighborX="877">
        <dgm:presLayoutVars>
          <dgm:chMax val="0"/>
          <dgm:bulletEnabled val="1"/>
        </dgm:presLayoutVars>
      </dgm:prSet>
      <dgm:spPr/>
      <dgm:t>
        <a:bodyPr/>
        <a:lstStyle/>
        <a:p>
          <a:endParaRPr lang="en-US"/>
        </a:p>
      </dgm:t>
    </dgm:pt>
    <dgm:pt modelId="{9139F97C-B438-47A4-A463-A1C344156BF0}" type="pres">
      <dgm:prSet presAssocID="{CD1A7E80-A801-45F1-82A0-9DB65242E255}" presName="spacer" presStyleCnt="0"/>
      <dgm:spPr/>
    </dgm:pt>
    <dgm:pt modelId="{4ADD8A78-67A8-48E3-916D-18CDB82A92C3}" type="pres">
      <dgm:prSet presAssocID="{FB4C4BF8-7919-4940-9C65-BC177FD9311B}" presName="parentText" presStyleLbl="node1" presStyleIdx="2" presStyleCnt="5">
        <dgm:presLayoutVars>
          <dgm:chMax val="0"/>
          <dgm:bulletEnabled val="1"/>
        </dgm:presLayoutVars>
      </dgm:prSet>
      <dgm:spPr/>
      <dgm:t>
        <a:bodyPr/>
        <a:lstStyle/>
        <a:p>
          <a:endParaRPr lang="en-US"/>
        </a:p>
      </dgm:t>
    </dgm:pt>
    <dgm:pt modelId="{901DEA22-C086-484D-8E90-DE51025DF2C8}" type="pres">
      <dgm:prSet presAssocID="{69C5B9F2-AA3D-4CC3-AF00-5B77B7A10DB3}" presName="spacer" presStyleCnt="0"/>
      <dgm:spPr/>
    </dgm:pt>
    <dgm:pt modelId="{8ECB3CE9-91B9-4E5E-BF62-42E52858DA3E}" type="pres">
      <dgm:prSet presAssocID="{4098B351-7106-446D-8D2F-90089A4EF050}" presName="parentText" presStyleLbl="node1" presStyleIdx="3" presStyleCnt="5">
        <dgm:presLayoutVars>
          <dgm:chMax val="0"/>
          <dgm:bulletEnabled val="1"/>
        </dgm:presLayoutVars>
      </dgm:prSet>
      <dgm:spPr/>
      <dgm:t>
        <a:bodyPr/>
        <a:lstStyle/>
        <a:p>
          <a:endParaRPr lang="en-US"/>
        </a:p>
      </dgm:t>
    </dgm:pt>
    <dgm:pt modelId="{77138D8A-7546-48D0-9193-25B2E3EEABAB}" type="pres">
      <dgm:prSet presAssocID="{30A062CE-D638-421C-AC5B-0FEC162C374F}" presName="spacer" presStyleCnt="0"/>
      <dgm:spPr/>
    </dgm:pt>
    <dgm:pt modelId="{A052EF1F-F3D4-4404-8979-91E1C2B6A698}" type="pres">
      <dgm:prSet presAssocID="{5A39F94D-6558-46CC-9BF3-11577428EBF1}" presName="parentText" presStyleLbl="node1" presStyleIdx="4" presStyleCnt="5" custLinFactNeighborX="-877">
        <dgm:presLayoutVars>
          <dgm:chMax val="0"/>
          <dgm:bulletEnabled val="1"/>
        </dgm:presLayoutVars>
      </dgm:prSet>
      <dgm:spPr/>
      <dgm:t>
        <a:bodyPr/>
        <a:lstStyle/>
        <a:p>
          <a:endParaRPr lang="en-US"/>
        </a:p>
      </dgm:t>
    </dgm:pt>
  </dgm:ptLst>
  <dgm:cxnLst>
    <dgm:cxn modelId="{05843634-BAAA-294A-B6FA-86717A346AF4}" type="presOf" srcId="{16B90922-1386-4E71-825A-8146612F1269}" destId="{4E24B99B-16F9-4AF3-8486-1653E8F1C292}" srcOrd="0" destOrd="0" presId="urn:microsoft.com/office/officeart/2005/8/layout/vList2"/>
    <dgm:cxn modelId="{7A959CBA-B7DC-C040-B26C-01F7CC7358EA}" type="presOf" srcId="{4098B351-7106-446D-8D2F-90089A4EF050}" destId="{8ECB3CE9-91B9-4E5E-BF62-42E52858DA3E}" srcOrd="0" destOrd="0" presId="urn:microsoft.com/office/officeart/2005/8/layout/vList2"/>
    <dgm:cxn modelId="{6C7F5B7E-CADF-5846-86EC-B7A7BDA21A38}" type="presOf" srcId="{B0AA51AE-0223-4A1C-A696-08B769042474}" destId="{2A976A91-F449-4E3B-94F4-F244096629E1}" srcOrd="0" destOrd="0" presId="urn:microsoft.com/office/officeart/2005/8/layout/vList2"/>
    <dgm:cxn modelId="{12AF0278-A5B5-4F9E-9E2D-02114FFA4E6A}" srcId="{B0AA51AE-0223-4A1C-A696-08B769042474}" destId="{A116BA8C-CE3B-431C-B750-61D81AC0FFF7}" srcOrd="0" destOrd="0" parTransId="{E1633F4B-5E47-4502-8485-D15C2D9BE2BC}" sibTransId="{E7D41515-5F32-4D95-9328-D063D6707311}"/>
    <dgm:cxn modelId="{73FE9260-730C-4F74-BE5E-EBB2B0B0859F}" srcId="{B0AA51AE-0223-4A1C-A696-08B769042474}" destId="{4098B351-7106-446D-8D2F-90089A4EF050}" srcOrd="3" destOrd="0" parTransId="{E7CD18DA-2ED5-4619-A519-AAA317CA4212}" sibTransId="{30A062CE-D638-421C-AC5B-0FEC162C374F}"/>
    <dgm:cxn modelId="{3B3926DD-C85F-DA46-9D56-A5169BF2A93C}" type="presOf" srcId="{FB4C4BF8-7919-4940-9C65-BC177FD9311B}" destId="{4ADD8A78-67A8-48E3-916D-18CDB82A92C3}" srcOrd="0" destOrd="0" presId="urn:microsoft.com/office/officeart/2005/8/layout/vList2"/>
    <dgm:cxn modelId="{BC36A6BE-554E-6640-940E-2C4F2B4C66A1}" type="presOf" srcId="{5A39F94D-6558-46CC-9BF3-11577428EBF1}" destId="{A052EF1F-F3D4-4404-8979-91E1C2B6A698}" srcOrd="0" destOrd="0" presId="urn:microsoft.com/office/officeart/2005/8/layout/vList2"/>
    <dgm:cxn modelId="{18A68F68-DDF5-4D44-8947-9E14DA6142FC}" type="presOf" srcId="{A116BA8C-CE3B-431C-B750-61D81AC0FFF7}" destId="{B512A98F-9879-41B4-822B-6046CCD15D01}" srcOrd="0" destOrd="0" presId="urn:microsoft.com/office/officeart/2005/8/layout/vList2"/>
    <dgm:cxn modelId="{4FAA77E0-E1AA-469A-AB9D-060E74CADD17}" srcId="{B0AA51AE-0223-4A1C-A696-08B769042474}" destId="{16B90922-1386-4E71-825A-8146612F1269}" srcOrd="1" destOrd="0" parTransId="{1F6B8666-7DD3-4D31-8F4B-2D92605672F0}" sibTransId="{CD1A7E80-A801-45F1-82A0-9DB65242E255}"/>
    <dgm:cxn modelId="{1DA29200-68B4-40D6-B143-10D4997E968B}" srcId="{B0AA51AE-0223-4A1C-A696-08B769042474}" destId="{5A39F94D-6558-46CC-9BF3-11577428EBF1}" srcOrd="4" destOrd="0" parTransId="{7D25AB86-73B8-4B22-9FF5-A5876ACCD287}" sibTransId="{FEB3FEEE-3682-4A13-9506-672FD7A9B28C}"/>
    <dgm:cxn modelId="{CE905CB2-B25A-468E-9619-2FC045A5C411}" srcId="{B0AA51AE-0223-4A1C-A696-08B769042474}" destId="{FB4C4BF8-7919-4940-9C65-BC177FD9311B}" srcOrd="2" destOrd="0" parTransId="{0735D66F-1D81-41B9-965B-BAAD0D1BE8E3}" sibTransId="{69C5B9F2-AA3D-4CC3-AF00-5B77B7A10DB3}"/>
    <dgm:cxn modelId="{C9406827-D524-E545-A19D-18045131C75C}" type="presParOf" srcId="{2A976A91-F449-4E3B-94F4-F244096629E1}" destId="{B512A98F-9879-41B4-822B-6046CCD15D01}" srcOrd="0" destOrd="0" presId="urn:microsoft.com/office/officeart/2005/8/layout/vList2"/>
    <dgm:cxn modelId="{A3B407FC-36C2-3A40-AC45-16520FFA228E}" type="presParOf" srcId="{2A976A91-F449-4E3B-94F4-F244096629E1}" destId="{BFAFC0EF-DFFC-4065-AC60-7BC2E4F60817}" srcOrd="1" destOrd="0" presId="urn:microsoft.com/office/officeart/2005/8/layout/vList2"/>
    <dgm:cxn modelId="{E9EE7C05-ABB0-C64A-87AB-CB72020AC6FE}" type="presParOf" srcId="{2A976A91-F449-4E3B-94F4-F244096629E1}" destId="{4E24B99B-16F9-4AF3-8486-1653E8F1C292}" srcOrd="2" destOrd="0" presId="urn:microsoft.com/office/officeart/2005/8/layout/vList2"/>
    <dgm:cxn modelId="{60CE9144-7DCB-8944-A25C-42EF66B70A79}" type="presParOf" srcId="{2A976A91-F449-4E3B-94F4-F244096629E1}" destId="{9139F97C-B438-47A4-A463-A1C344156BF0}" srcOrd="3" destOrd="0" presId="urn:microsoft.com/office/officeart/2005/8/layout/vList2"/>
    <dgm:cxn modelId="{2166C917-D229-C64F-B45F-2FE6648F4435}" type="presParOf" srcId="{2A976A91-F449-4E3B-94F4-F244096629E1}" destId="{4ADD8A78-67A8-48E3-916D-18CDB82A92C3}" srcOrd="4" destOrd="0" presId="urn:microsoft.com/office/officeart/2005/8/layout/vList2"/>
    <dgm:cxn modelId="{7DB5C8E0-6D52-C74F-8BE7-25809F7A202C}" type="presParOf" srcId="{2A976A91-F449-4E3B-94F4-F244096629E1}" destId="{901DEA22-C086-484D-8E90-DE51025DF2C8}" srcOrd="5" destOrd="0" presId="urn:microsoft.com/office/officeart/2005/8/layout/vList2"/>
    <dgm:cxn modelId="{90E14C54-B134-5841-8945-8088BAF57FB2}" type="presParOf" srcId="{2A976A91-F449-4E3B-94F4-F244096629E1}" destId="{8ECB3CE9-91B9-4E5E-BF62-42E52858DA3E}" srcOrd="6" destOrd="0" presId="urn:microsoft.com/office/officeart/2005/8/layout/vList2"/>
    <dgm:cxn modelId="{04F77C31-6F28-2D40-B94B-77F458494566}" type="presParOf" srcId="{2A976A91-F449-4E3B-94F4-F244096629E1}" destId="{77138D8A-7546-48D0-9193-25B2E3EEABAB}" srcOrd="7" destOrd="0" presId="urn:microsoft.com/office/officeart/2005/8/layout/vList2"/>
    <dgm:cxn modelId="{6F1A9958-5647-E04A-9C69-4D125CF9760F}" type="presParOf" srcId="{2A976A91-F449-4E3B-94F4-F244096629E1}" destId="{A052EF1F-F3D4-4404-8979-91E1C2B6A69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2A98F-9879-41B4-822B-6046CCD15D01}">
      <dsp:nvSpPr>
        <dsp:cNvPr id="0" name=""/>
        <dsp:cNvSpPr/>
      </dsp:nvSpPr>
      <dsp:spPr>
        <a:xfrm>
          <a:off x="0" y="422751"/>
          <a:ext cx="8229600" cy="6715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effectLst>
                <a:outerShdw blurRad="38100" dist="38100" dir="2700000" algn="tl">
                  <a:srgbClr val="000000">
                    <a:alpha val="43137"/>
                  </a:srgbClr>
                </a:outerShdw>
              </a:effectLst>
            </a:rPr>
            <a:t>Choose Methods That Afford Employee Commitment</a:t>
          </a:r>
        </a:p>
      </dsp:txBody>
      <dsp:txXfrm>
        <a:off x="32784" y="455535"/>
        <a:ext cx="8164032" cy="606012"/>
      </dsp:txXfrm>
    </dsp:sp>
    <dsp:sp modelId="{4E24B99B-16F9-4AF3-8486-1653E8F1C292}">
      <dsp:nvSpPr>
        <dsp:cNvPr id="0" name=""/>
        <dsp:cNvSpPr/>
      </dsp:nvSpPr>
      <dsp:spPr>
        <a:xfrm>
          <a:off x="0" y="1174971"/>
          <a:ext cx="8229600" cy="671580"/>
        </a:xfrm>
        <a:prstGeom prst="round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b="1" kern="1200" dirty="0">
              <a:effectLst>
                <a:outerShdw blurRad="38100" dist="38100" dir="2700000" algn="tl">
                  <a:srgbClr val="000000">
                    <a:alpha val="43137"/>
                  </a:srgbClr>
                </a:outerShdw>
              </a:effectLst>
            </a:rPr>
            <a:t>Achieve Satisfactory Results with a Popular Strategy</a:t>
          </a:r>
        </a:p>
      </dsp:txBody>
      <dsp:txXfrm>
        <a:off x="32784" y="1207755"/>
        <a:ext cx="8164032" cy="606012"/>
      </dsp:txXfrm>
    </dsp:sp>
    <dsp:sp modelId="{4ADD8A78-67A8-48E3-916D-18CDB82A92C3}">
      <dsp:nvSpPr>
        <dsp:cNvPr id="0" name=""/>
        <dsp:cNvSpPr/>
      </dsp:nvSpPr>
      <dsp:spPr>
        <a:xfrm>
          <a:off x="0" y="1927191"/>
          <a:ext cx="8229600" cy="671580"/>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effectLst>
                <a:outerShdw blurRad="38100" dist="38100" dir="2700000" algn="tl">
                  <a:srgbClr val="000000">
                    <a:alpha val="43137"/>
                  </a:srgbClr>
                </a:outerShdw>
              </a:effectLst>
            </a:rPr>
            <a:t>Shift from Specific to General Issues</a:t>
          </a:r>
        </a:p>
      </dsp:txBody>
      <dsp:txXfrm>
        <a:off x="32784" y="1959975"/>
        <a:ext cx="8164032" cy="606012"/>
      </dsp:txXfrm>
    </dsp:sp>
    <dsp:sp modelId="{8ECB3CE9-91B9-4E5E-BF62-42E52858DA3E}">
      <dsp:nvSpPr>
        <dsp:cNvPr id="0" name=""/>
        <dsp:cNvSpPr/>
      </dsp:nvSpPr>
      <dsp:spPr>
        <a:xfrm>
          <a:off x="0" y="2679411"/>
          <a:ext cx="8229600" cy="671580"/>
        </a:xfrm>
        <a:prstGeom prst="round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effectLst>
                <a:outerShdw blurRad="38100" dist="38100" dir="2700000" algn="tl">
                  <a:srgbClr val="000000">
                    <a:alpha val="43137"/>
                  </a:srgbClr>
                </a:outerShdw>
              </a:effectLst>
            </a:rPr>
            <a:t>Focus on Long-Term Issues and Concerns</a:t>
          </a:r>
        </a:p>
      </dsp:txBody>
      <dsp:txXfrm>
        <a:off x="32784" y="2712195"/>
        <a:ext cx="8164032" cy="606012"/>
      </dsp:txXfrm>
    </dsp:sp>
    <dsp:sp modelId="{A052EF1F-F3D4-4404-8979-91E1C2B6A698}">
      <dsp:nvSpPr>
        <dsp:cNvPr id="0" name=""/>
        <dsp:cNvSpPr/>
      </dsp:nvSpPr>
      <dsp:spPr>
        <a:xfrm>
          <a:off x="0" y="3431631"/>
          <a:ext cx="8229600" cy="67158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1" kern="1200" dirty="0">
              <a:effectLst>
                <a:outerShdw blurRad="38100" dist="38100" dir="2700000" algn="tl">
                  <a:srgbClr val="000000">
                    <a:alpha val="43137"/>
                  </a:srgbClr>
                </a:outerShdw>
              </a:effectLst>
            </a:rPr>
            <a:t>Involve Middle Level Managers in Decisions</a:t>
          </a:r>
        </a:p>
      </dsp:txBody>
      <dsp:txXfrm>
        <a:off x="32784" y="3464415"/>
        <a:ext cx="8164032" cy="6060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image" Target="../media/image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49B20D4C-588B-429C-A15A-AB3746F36563}" type="datetime1">
              <a:rPr lang="en-US" altLang="en-US"/>
              <a:pPr/>
              <a:t>9/18/2019</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95807A4-293C-4901-8784-8EF9F83B205C}" type="slidenum">
              <a:rPr lang="en-US" altLang="en-US"/>
              <a:pPr/>
              <a:t>‹#›</a:t>
            </a:fld>
            <a:endParaRPr lang="en-US" altLang="en-US" dirty="0"/>
          </a:p>
        </p:txBody>
      </p:sp>
    </p:spTree>
    <p:extLst>
      <p:ext uri="{BB962C8B-B14F-4D97-AF65-F5344CB8AC3E}">
        <p14:creationId xmlns:p14="http://schemas.microsoft.com/office/powerpoint/2010/main" val="13841481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a:t>
            </a:fld>
            <a:endParaRPr lang="en-US" altLang="en-US" dirty="0"/>
          </a:p>
        </p:txBody>
      </p:sp>
    </p:spTree>
    <p:extLst>
      <p:ext uri="{BB962C8B-B14F-4D97-AF65-F5344CB8AC3E}">
        <p14:creationId xmlns:p14="http://schemas.microsoft.com/office/powerpoint/2010/main" val="3550848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Strategy analysis and choice seek to determine alternative courses of action that could best enable the firm to achieve its mission and objectives. Strategists never consider all feasible alternatives that could benefit the firm because there</a:t>
            </a:r>
          </a:p>
          <a:p>
            <a:r>
              <a:rPr lang="en-US" sz="1200" b="0" i="0" u="none" strike="noStrike" kern="1200" baseline="0" dirty="0">
                <a:solidFill>
                  <a:schemeClr val="tx1"/>
                </a:solidFill>
                <a:latin typeface="+mn-lt"/>
                <a:ea typeface="MS PGothic" pitchFamily="34" charset="-128"/>
                <a:cs typeface="ＭＳ Ｐゴシック" pitchFamily="42" charset="-128"/>
              </a:rPr>
              <a:t>are an infinite number of possible actions and an infinite number of ways to implement those actions.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a:t>
            </a:fld>
            <a:endParaRPr lang="en-US" altLang="en-US" dirty="0"/>
          </a:p>
        </p:txBody>
      </p:sp>
    </p:spTree>
    <p:extLst>
      <p:ext uri="{BB962C8B-B14F-4D97-AF65-F5344CB8AC3E}">
        <p14:creationId xmlns:p14="http://schemas.microsoft.com/office/powerpoint/2010/main" val="105322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Involvement provides the best opportunity for managers and employees to gain an understanding of what the firm is doing and why and to become committed to helping the firm accomplish its objectives.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a:t>
            </a:fld>
            <a:endParaRPr lang="en-US" altLang="en-US" dirty="0"/>
          </a:p>
        </p:txBody>
      </p:sp>
    </p:spTree>
    <p:extLst>
      <p:ext uri="{BB962C8B-B14F-4D97-AF65-F5344CB8AC3E}">
        <p14:creationId xmlns:p14="http://schemas.microsoft.com/office/powerpoint/2010/main" val="1933234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Creativity should be encouraged in the proposals of alternative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a:t>
            </a:fld>
            <a:endParaRPr lang="en-US" altLang="en-US" dirty="0"/>
          </a:p>
        </p:txBody>
      </p:sp>
    </p:spTree>
    <p:extLst>
      <p:ext uri="{BB962C8B-B14F-4D97-AF65-F5344CB8AC3E}">
        <p14:creationId xmlns:p14="http://schemas.microsoft.com/office/powerpoint/2010/main" val="3875573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1 of the strategy-formulation analytical framework consists of the External Factor Evaluation (EFE) Matrix, the Internal Factor Evaluation (IFE) Matrix, and the Competitive Profile Matrix (CPM).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a:t>
            </a:fld>
            <a:endParaRPr lang="en-US" altLang="en-US" dirty="0"/>
          </a:p>
        </p:txBody>
      </p:sp>
    </p:spTree>
    <p:extLst>
      <p:ext uri="{BB962C8B-B14F-4D97-AF65-F5344CB8AC3E}">
        <p14:creationId xmlns:p14="http://schemas.microsoft.com/office/powerpoint/2010/main" val="3274760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2 techniques include the Strengths-Weaknesses-Opportunities-Threats (SWOT) Matrix, the Strategic Position and Action Evaluation (SPACE) Matrix, the Boston Consulting Group (BCG) Matrix, the Internal-External (IE) Matrix, and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6</a:t>
            </a:fld>
            <a:endParaRPr lang="en-US" altLang="en-US" dirty="0"/>
          </a:p>
        </p:txBody>
      </p:sp>
    </p:spTree>
    <p:extLst>
      <p:ext uri="{BB962C8B-B14F-4D97-AF65-F5344CB8AC3E}">
        <p14:creationId xmlns:p14="http://schemas.microsoft.com/office/powerpoint/2010/main" val="201848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QSPM uses input information from Stage 1 to objectively evaluate feasible alternative strategies identified in Stage 2. It reveals the relative attractiveness of alternative strategies and thus provides an objective basis for selecting specific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7</a:t>
            </a:fld>
            <a:endParaRPr lang="en-US" altLang="en-US" dirty="0"/>
          </a:p>
        </p:txBody>
      </p:sp>
    </p:spTree>
    <p:extLst>
      <p:ext uri="{BB962C8B-B14F-4D97-AF65-F5344CB8AC3E}">
        <p14:creationId xmlns:p14="http://schemas.microsoft.com/office/powerpoint/2010/main" val="298232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Rot="1" noChangeAspect="1" noChangeArrowheads="1" noTextEdit="1"/>
          </p:cNvSpPr>
          <p:nvPr>
            <p:ph type="sldImg"/>
          </p:nvPr>
        </p:nvSpPr>
        <p:spPr>
          <a:ln/>
        </p:spPr>
      </p:sp>
      <p:sp>
        <p:nvSpPr>
          <p:cNvPr id="7885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931167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Rot="1" noChangeAspect="1" noChangeArrowheads="1" noTextEdit="1"/>
          </p:cNvSpPr>
          <p:nvPr>
            <p:ph type="sldImg"/>
          </p:nvPr>
        </p:nvSpPr>
        <p:spPr>
          <a:ln/>
        </p:spPr>
      </p:sp>
      <p:sp>
        <p:nvSpPr>
          <p:cNvPr id="8089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457024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Strengths-Weaknesses-Opportunities-Threats (SWOT) Matrix is an important matching tool that helps managers develop four types of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11</a:t>
            </a:fld>
            <a:endParaRPr lang="en-US" altLang="en-US" dirty="0"/>
          </a:p>
        </p:txBody>
      </p:sp>
    </p:spTree>
    <p:extLst>
      <p:ext uri="{BB962C8B-B14F-4D97-AF65-F5344CB8AC3E}">
        <p14:creationId xmlns:p14="http://schemas.microsoft.com/office/powerpoint/2010/main" val="1097179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 strategies use a firm’s internal strengths to take advantage of external opportunities. All managers would like their organization to be in a position in which internal strengths can be used to take advantage of external trends and events.</a:t>
            </a:r>
          </a:p>
          <a:p>
            <a:r>
              <a:rPr lang="en-US" sz="1200" b="0" i="0" u="none" strike="noStrike" kern="1200" baseline="0" dirty="0">
                <a:solidFill>
                  <a:schemeClr val="tx1"/>
                </a:solidFill>
                <a:latin typeface="+mn-lt"/>
                <a:ea typeface="MS PGothic" pitchFamily="34" charset="-128"/>
                <a:cs typeface="ＭＳ Ｐゴシック" pitchFamily="42" charset="-128"/>
              </a:rPr>
              <a:t>WO strategies aim at improving internal weaknesses by taking advantage of external opportunities.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12</a:t>
            </a:fld>
            <a:endParaRPr lang="en-US" altLang="en-US" dirty="0"/>
          </a:p>
        </p:txBody>
      </p:sp>
    </p:spTree>
    <p:extLst>
      <p:ext uri="{BB962C8B-B14F-4D97-AF65-F5344CB8AC3E}">
        <p14:creationId xmlns:p14="http://schemas.microsoft.com/office/powerpoint/2010/main" val="1819098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 strategies use a firm’s strengths to avoid or reduce the impact of external threats. This does not mean that a strong organization should always meet threats in the external environment head-on.</a:t>
            </a:r>
          </a:p>
          <a:p>
            <a:r>
              <a:rPr lang="en-US" sz="1200" b="0" i="0" u="none" strike="noStrike" kern="1200" baseline="0" dirty="0">
                <a:solidFill>
                  <a:schemeClr val="tx1"/>
                </a:solidFill>
                <a:latin typeface="+mn-lt"/>
                <a:ea typeface="MS PGothic" pitchFamily="34" charset="-128"/>
                <a:cs typeface="ＭＳ Ｐゴシック" pitchFamily="42" charset="-128"/>
              </a:rPr>
              <a:t>WT strategies are defensive tactics directed at reducing internal weakness and avoiding external threats. An organization faced with numerous external threats and internal weaknesses may indeed be in a precarious position.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13</a:t>
            </a:fld>
            <a:endParaRPr lang="en-US" altLang="en-US" dirty="0"/>
          </a:p>
        </p:txBody>
      </p:sp>
    </p:spTree>
    <p:extLst>
      <p:ext uri="{BB962C8B-B14F-4D97-AF65-F5344CB8AC3E}">
        <p14:creationId xmlns:p14="http://schemas.microsoft.com/office/powerpoint/2010/main" val="4182253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constructing a SWOT Matrix can be summarized in eight steps.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14</a:t>
            </a:fld>
            <a:endParaRPr lang="en-US" altLang="en-US" dirty="0"/>
          </a:p>
        </p:txBody>
      </p:sp>
    </p:spTree>
    <p:extLst>
      <p:ext uri="{BB962C8B-B14F-4D97-AF65-F5344CB8AC3E}">
        <p14:creationId xmlns:p14="http://schemas.microsoft.com/office/powerpoint/2010/main" val="2372912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Autonomous divisions (also called </a:t>
            </a:r>
            <a:r>
              <a:rPr lang="en-US" sz="1200" b="0" i="1" u="none" strike="noStrike" kern="1200" baseline="0" dirty="0">
                <a:solidFill>
                  <a:schemeClr val="tx1"/>
                </a:solidFill>
                <a:latin typeface="+mn-lt"/>
                <a:ea typeface="MS PGothic" pitchFamily="34" charset="-128"/>
                <a:cs typeface="ＭＳ Ｐゴシック" pitchFamily="42" charset="-128"/>
              </a:rPr>
              <a:t>segments </a:t>
            </a:r>
            <a:r>
              <a:rPr lang="en-US" sz="1200" b="0" i="0" u="none" strike="noStrike" kern="1200" baseline="0" dirty="0">
                <a:solidFill>
                  <a:schemeClr val="tx1"/>
                </a:solidFill>
                <a:latin typeface="+mn-lt"/>
                <a:ea typeface="MS PGothic" pitchFamily="34" charset="-128"/>
                <a:cs typeface="ＭＳ Ｐゴシック" pitchFamily="42" charset="-128"/>
              </a:rPr>
              <a:t>or </a:t>
            </a:r>
            <a:r>
              <a:rPr lang="en-US" sz="1200" b="0" i="1" u="none" strike="noStrike" kern="1200" baseline="0" dirty="0">
                <a:solidFill>
                  <a:schemeClr val="tx1"/>
                </a:solidFill>
                <a:latin typeface="+mn-lt"/>
                <a:ea typeface="MS PGothic" pitchFamily="34" charset="-128"/>
                <a:cs typeface="ＭＳ Ｐゴシック" pitchFamily="42" charset="-128"/>
              </a:rPr>
              <a:t>profit centers</a:t>
            </a:r>
            <a:r>
              <a:rPr lang="en-US" sz="1200" b="0" i="0" u="none" strike="noStrike" kern="1200" baseline="0" dirty="0">
                <a:solidFill>
                  <a:schemeClr val="tx1"/>
                </a:solidFill>
                <a:latin typeface="+mn-lt"/>
                <a:ea typeface="MS PGothic" pitchFamily="34" charset="-128"/>
                <a:cs typeface="ＭＳ Ｐゴシック" pitchFamily="42" charset="-128"/>
              </a:rPr>
              <a:t>) of an organization make up what is called a business portfolio. When a firm’s divisions compete in different industries, a separate strategy often must be developed for each business.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18</a:t>
            </a:fld>
            <a:endParaRPr lang="en-US" altLang="en-US" dirty="0"/>
          </a:p>
        </p:txBody>
      </p:sp>
    </p:spTree>
    <p:extLst>
      <p:ext uri="{BB962C8B-B14F-4D97-AF65-F5344CB8AC3E}">
        <p14:creationId xmlns:p14="http://schemas.microsoft.com/office/powerpoint/2010/main" val="2352056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Autonomous divisions (also called </a:t>
            </a:r>
            <a:r>
              <a:rPr lang="en-US" sz="1200" b="0" i="1" u="none" strike="noStrike" kern="1200" baseline="0" dirty="0">
                <a:solidFill>
                  <a:schemeClr val="tx1"/>
                </a:solidFill>
                <a:latin typeface="+mn-lt"/>
                <a:ea typeface="MS PGothic" pitchFamily="34" charset="-128"/>
                <a:cs typeface="ＭＳ Ｐゴシック" pitchFamily="42" charset="-128"/>
              </a:rPr>
              <a:t>segments </a:t>
            </a:r>
            <a:r>
              <a:rPr lang="en-US" sz="1200" b="0" i="0" u="none" strike="noStrike" kern="1200" baseline="0" dirty="0">
                <a:solidFill>
                  <a:schemeClr val="tx1"/>
                </a:solidFill>
                <a:latin typeface="+mn-lt"/>
                <a:ea typeface="MS PGothic" pitchFamily="34" charset="-128"/>
                <a:cs typeface="ＭＳ Ｐゴシック" pitchFamily="42" charset="-128"/>
              </a:rPr>
              <a:t>or </a:t>
            </a:r>
            <a:r>
              <a:rPr lang="en-US" sz="1200" b="0" i="1" u="none" strike="noStrike" kern="1200" baseline="0" dirty="0">
                <a:solidFill>
                  <a:schemeClr val="tx1"/>
                </a:solidFill>
                <a:latin typeface="+mn-lt"/>
                <a:ea typeface="MS PGothic" pitchFamily="34" charset="-128"/>
                <a:cs typeface="ＭＳ Ｐゴシック" pitchFamily="42" charset="-128"/>
              </a:rPr>
              <a:t>profit centers</a:t>
            </a:r>
            <a:r>
              <a:rPr lang="en-US" sz="1200" b="0" i="0" u="none" strike="noStrike" kern="1200" baseline="0" dirty="0">
                <a:solidFill>
                  <a:schemeClr val="tx1"/>
                </a:solidFill>
                <a:latin typeface="+mn-lt"/>
                <a:ea typeface="MS PGothic" pitchFamily="34" charset="-128"/>
                <a:cs typeface="ＭＳ Ｐゴシック" pitchFamily="42" charset="-128"/>
              </a:rPr>
              <a:t>) of an organization make up what is called a business portfolio. When a firm’s divisions compete in different industries, a separate strategy often must be developed for each business.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19</a:t>
            </a:fld>
            <a:endParaRPr lang="en-US" altLang="en-US" dirty="0"/>
          </a:p>
        </p:txBody>
      </p:sp>
    </p:spTree>
    <p:extLst>
      <p:ext uri="{BB962C8B-B14F-4D97-AF65-F5344CB8AC3E}">
        <p14:creationId xmlns:p14="http://schemas.microsoft.com/office/powerpoint/2010/main" val="1761910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Autonomous divisions (also called </a:t>
            </a:r>
            <a:r>
              <a:rPr lang="en-US" sz="1200" b="0" i="1" u="none" strike="noStrike" kern="1200" baseline="0" dirty="0">
                <a:solidFill>
                  <a:schemeClr val="tx1"/>
                </a:solidFill>
                <a:latin typeface="+mn-lt"/>
                <a:ea typeface="MS PGothic" pitchFamily="34" charset="-128"/>
                <a:cs typeface="ＭＳ Ｐゴシック" pitchFamily="42" charset="-128"/>
              </a:rPr>
              <a:t>segments </a:t>
            </a:r>
            <a:r>
              <a:rPr lang="en-US" sz="1200" b="0" i="0" u="none" strike="noStrike" kern="1200" baseline="0" dirty="0">
                <a:solidFill>
                  <a:schemeClr val="tx1"/>
                </a:solidFill>
                <a:latin typeface="+mn-lt"/>
                <a:ea typeface="MS PGothic" pitchFamily="34" charset="-128"/>
                <a:cs typeface="ＭＳ Ｐゴシック" pitchFamily="42" charset="-128"/>
              </a:rPr>
              <a:t>or </a:t>
            </a:r>
            <a:r>
              <a:rPr lang="en-US" sz="1200" b="0" i="1" u="none" strike="noStrike" kern="1200" baseline="0" dirty="0">
                <a:solidFill>
                  <a:schemeClr val="tx1"/>
                </a:solidFill>
                <a:latin typeface="+mn-lt"/>
                <a:ea typeface="MS PGothic" pitchFamily="34" charset="-128"/>
                <a:cs typeface="ＭＳ Ｐゴシック" pitchFamily="42" charset="-128"/>
              </a:rPr>
              <a:t>profit centers</a:t>
            </a:r>
            <a:r>
              <a:rPr lang="en-US" sz="1200" b="0" i="0" u="none" strike="noStrike" kern="1200" baseline="0" dirty="0">
                <a:solidFill>
                  <a:schemeClr val="tx1"/>
                </a:solidFill>
                <a:latin typeface="+mn-lt"/>
                <a:ea typeface="MS PGothic" pitchFamily="34" charset="-128"/>
                <a:cs typeface="ＭＳ Ｐゴシック" pitchFamily="42" charset="-128"/>
              </a:rPr>
              <a:t>) of an organization make up what is called a business portfolio. When a firm’s divisions compete in different industries, a separate strategy often must be developed for each business.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20</a:t>
            </a:fld>
            <a:endParaRPr lang="en-US" altLang="en-US" dirty="0"/>
          </a:p>
        </p:txBody>
      </p:sp>
    </p:spTree>
    <p:extLst>
      <p:ext uri="{BB962C8B-B14F-4D97-AF65-F5344CB8AC3E}">
        <p14:creationId xmlns:p14="http://schemas.microsoft.com/office/powerpoint/2010/main" val="2683061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Based on each division’s respective (</a:t>
            </a:r>
            <a:r>
              <a:rPr lang="en-US" sz="1200" b="0" i="1" u="none" strike="noStrike" kern="1200" baseline="0" dirty="0">
                <a:solidFill>
                  <a:schemeClr val="tx1"/>
                </a:solidFill>
                <a:latin typeface="+mn-lt"/>
                <a:ea typeface="MS PGothic" pitchFamily="34" charset="-128"/>
                <a:cs typeface="ＭＳ Ｐゴシック" pitchFamily="42" charset="-128"/>
              </a:rPr>
              <a:t>x, y</a:t>
            </a:r>
            <a:r>
              <a:rPr lang="en-US" sz="1200" b="0" i="0" u="none" strike="noStrike" kern="1200" baseline="0" dirty="0">
                <a:solidFill>
                  <a:schemeClr val="tx1"/>
                </a:solidFill>
                <a:latin typeface="+mn-lt"/>
                <a:ea typeface="MS PGothic" pitchFamily="34" charset="-128"/>
                <a:cs typeface="ＭＳ Ｐゴシック" pitchFamily="42" charset="-128"/>
              </a:rPr>
              <a:t>) coordinate, each segment can be properly positioned (centered) in a BCG Matrix. Each circle represents a separate division. The size of the circle corresponds to the proportion of corporate revenue generated by that business unit, and the pie slice indicates the proportion of corporate profits generated by that division.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21</a:t>
            </a:fld>
            <a:endParaRPr lang="en-US" altLang="en-US" dirty="0"/>
          </a:p>
        </p:txBody>
      </p:sp>
    </p:spTree>
    <p:extLst>
      <p:ext uri="{BB962C8B-B14F-4D97-AF65-F5344CB8AC3E}">
        <p14:creationId xmlns:p14="http://schemas.microsoft.com/office/powerpoint/2010/main" val="16064050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Divisions in Quadrant I (upper right) have a low relative market share position, yet they compete in a high-growth industry.</a:t>
            </a:r>
          </a:p>
          <a:p>
            <a:r>
              <a:rPr lang="en-US" sz="1200" b="0" i="0" u="none" strike="noStrike" kern="1200" baseline="0" dirty="0">
                <a:solidFill>
                  <a:schemeClr val="tx1"/>
                </a:solidFill>
                <a:latin typeface="+mn-lt"/>
                <a:ea typeface="MS PGothic" pitchFamily="34" charset="-128"/>
                <a:cs typeface="ＭＳ Ｐゴシック" pitchFamily="42" charset="-128"/>
              </a:rPr>
              <a:t>Divisions in Quadrant II (upper left) represent the organization’s best long-run opportunities for growth and profitability, and are therefore called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22</a:t>
            </a:fld>
            <a:endParaRPr lang="en-US" altLang="en-US" dirty="0"/>
          </a:p>
        </p:txBody>
      </p:sp>
    </p:spTree>
    <p:extLst>
      <p:ext uri="{BB962C8B-B14F-4D97-AF65-F5344CB8AC3E}">
        <p14:creationId xmlns:p14="http://schemas.microsoft.com/office/powerpoint/2010/main" val="17517682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Divisions in Quadrant III (lower left) have a high relative market share position but compete in a low-growth industry.</a:t>
            </a:r>
          </a:p>
          <a:p>
            <a:r>
              <a:rPr lang="en-US" sz="1200" b="0" i="0" u="none" strike="noStrike" kern="1200" baseline="0" dirty="0">
                <a:solidFill>
                  <a:schemeClr val="tx1"/>
                </a:solidFill>
                <a:latin typeface="+mn-lt"/>
                <a:ea typeface="MS PGothic" pitchFamily="34" charset="-128"/>
                <a:cs typeface="ＭＳ Ｐゴシック" pitchFamily="42" charset="-128"/>
              </a:rPr>
              <a:t>Divisions in Quadrant IV (lower right) have a low relative market share position and compete in a slow- or no-market-growth industry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23</a:t>
            </a:fld>
            <a:endParaRPr lang="en-US" altLang="en-US" dirty="0"/>
          </a:p>
        </p:txBody>
      </p:sp>
    </p:spTree>
    <p:extLst>
      <p:ext uri="{BB962C8B-B14F-4D97-AF65-F5344CB8AC3E}">
        <p14:creationId xmlns:p14="http://schemas.microsoft.com/office/powerpoint/2010/main" val="17443564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Over time, organizations should strive to achieve a portfolio of divisions that are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24</a:t>
            </a:fld>
            <a:endParaRPr lang="en-US" altLang="en-US" dirty="0"/>
          </a:p>
        </p:txBody>
      </p:sp>
    </p:spTree>
    <p:extLst>
      <p:ext uri="{BB962C8B-B14F-4D97-AF65-F5344CB8AC3E}">
        <p14:creationId xmlns:p14="http://schemas.microsoft.com/office/powerpoint/2010/main" val="10786963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are political. Unless managed, political maneuvering consumes valuable time, subverts organizational objectives, diverts human energy, and results in the loss of some valuable employees.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25</a:t>
            </a:fld>
            <a:endParaRPr lang="en-US" altLang="en-US" dirty="0"/>
          </a:p>
        </p:txBody>
      </p:sp>
    </p:spTree>
    <p:extLst>
      <p:ext uri="{BB962C8B-B14F-4D97-AF65-F5344CB8AC3E}">
        <p14:creationId xmlns:p14="http://schemas.microsoft.com/office/powerpoint/2010/main" val="743206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Because strategies must be effective in the marketplace and capable of gaining internal commitment, these tactics used by politicians for centuries can aid strategists.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26</a:t>
            </a:fld>
            <a:endParaRPr lang="en-US" altLang="en-US" dirty="0"/>
          </a:p>
        </p:txBody>
      </p:sp>
    </p:spTree>
    <p:extLst>
      <p:ext uri="{BB962C8B-B14F-4D97-AF65-F5344CB8AC3E}">
        <p14:creationId xmlns:p14="http://schemas.microsoft.com/office/powerpoint/2010/main" val="41857823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act of oversight and direction is referred to as governance.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27</a:t>
            </a:fld>
            <a:endParaRPr lang="en-US" altLang="en-US" dirty="0"/>
          </a:p>
        </p:txBody>
      </p:sp>
    </p:spTree>
    <p:extLst>
      <p:ext uri="{BB962C8B-B14F-4D97-AF65-F5344CB8AC3E}">
        <p14:creationId xmlns:p14="http://schemas.microsoft.com/office/powerpoint/2010/main" val="23149554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Boards have four major duties</a:t>
            </a:r>
            <a:r>
              <a:rPr lang="en-US" baseline="0" dirty="0"/>
              <a:t> and responsibilities.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28</a:t>
            </a:fld>
            <a:endParaRPr lang="en-US" altLang="en-US" dirty="0"/>
          </a:p>
        </p:txBody>
      </p:sp>
    </p:spTree>
    <p:extLst>
      <p:ext uri="{BB962C8B-B14F-4D97-AF65-F5344CB8AC3E}">
        <p14:creationId xmlns:p14="http://schemas.microsoft.com/office/powerpoint/2010/main" val="3167700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a:solidFill>
                  <a:schemeClr val="tx1"/>
                </a:solidFill>
                <a:latin typeface="+mn-lt"/>
                <a:ea typeface="MS PGothic" pitchFamily="34" charset="-128"/>
                <a:cs typeface="ＭＳ Ｐゴシック" pitchFamily="42" charset="-128"/>
              </a:rPr>
              <a:t>BusinessWeek </a:t>
            </a:r>
            <a:r>
              <a:rPr lang="en-US" sz="1200" b="0" i="0" u="none" strike="noStrike" kern="1200" baseline="0" dirty="0">
                <a:solidFill>
                  <a:schemeClr val="tx1"/>
                </a:solidFill>
                <a:latin typeface="+mn-lt"/>
                <a:ea typeface="MS PGothic" pitchFamily="34" charset="-128"/>
                <a:cs typeface="ＭＳ Ｐゴシック" pitchFamily="42" charset="-128"/>
              </a:rPr>
              <a:t>recently evaluated the boards of most large U.S. companies and provided the included “principles of good governance.”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29</a:t>
            </a:fld>
            <a:endParaRPr lang="en-US" altLang="en-US" dirty="0"/>
          </a:p>
        </p:txBody>
      </p:sp>
    </p:spTree>
    <p:extLst>
      <p:ext uri="{BB962C8B-B14F-4D97-AF65-F5344CB8AC3E}">
        <p14:creationId xmlns:p14="http://schemas.microsoft.com/office/powerpoint/2010/main" val="38559851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8-</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4000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8-</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473706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8-</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2690745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8-</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138314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8-</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153613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8-</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2522387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8-</a:t>
            </a:r>
            <a:fld id="{FD1C9141-A848-4378-A6EA-CF05D32FA263}" type="slidenum">
              <a:rPr lang="en-US" smtClean="0"/>
              <a:pPr/>
              <a:t>‹#›</a:t>
            </a:fld>
            <a:endParaRPr lang="en-US" dirty="0"/>
          </a:p>
        </p:txBody>
      </p:sp>
    </p:spTree>
    <p:extLst>
      <p:ext uri="{BB962C8B-B14F-4D97-AF65-F5344CB8AC3E}">
        <p14:creationId xmlns:p14="http://schemas.microsoft.com/office/powerpoint/2010/main" val="686757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Line 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838200"/>
          </a:xfrm>
          <a:prstGeom prst="rect">
            <a:avLst/>
          </a:prstGeom>
        </p:spPr>
        <p:txBody>
          <a:bodyPr anchor="ctr" anchorCtr="1">
            <a:noAutofit/>
          </a:bodyPr>
          <a:lstStyle>
            <a:lvl1pPr marL="0" indent="0">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a:spcBef>
                <a:spcPts val="1200"/>
              </a:spcBef>
              <a:spcAft>
                <a:spcPts val="0"/>
              </a:spcAft>
              <a:defRPr sz="2800">
                <a:solidFill>
                  <a:schemeClr val="tx1"/>
                </a:solidFill>
              </a:defRPr>
            </a:lvl1pPr>
            <a:lvl2pPr>
              <a:spcBef>
                <a:spcPts val="1200"/>
              </a:spcBef>
              <a:spcAft>
                <a:spcPts val="0"/>
              </a:spcAft>
              <a:defRPr sz="2400">
                <a:solidFill>
                  <a:schemeClr val="tx1"/>
                </a:solidFill>
              </a:defRPr>
            </a:lvl2pPr>
            <a:lvl3pPr>
              <a:spcBef>
                <a:spcPts val="1200"/>
              </a:spcBef>
              <a:spcAft>
                <a:spcPts val="0"/>
              </a:spcAft>
              <a:defRPr sz="2000">
                <a:solidFill>
                  <a:schemeClr val="tx1"/>
                </a:solidFill>
              </a:defRPr>
            </a:lvl3pPr>
            <a:lvl4pPr>
              <a:spcBef>
                <a:spcPts val="1200"/>
              </a:spcBef>
              <a:spcAft>
                <a:spcPts val="0"/>
              </a:spcAft>
              <a:defRPr sz="1800">
                <a:solidFill>
                  <a:schemeClr val="tx1"/>
                </a:solidFill>
              </a:defRPr>
            </a:lvl4pPr>
            <a:lvl5pPr>
              <a:spcBef>
                <a:spcPts val="1200"/>
              </a:spcBef>
              <a:spcAft>
                <a:spcPts val="0"/>
              </a:spcAft>
              <a:defRPr sz="18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495973542"/>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2-Line Title and Link">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1072800"/>
          </a:xfrm>
          <a:prstGeom prst="rect">
            <a:avLst/>
          </a:prstGeom>
          <a:solidFill>
            <a:srgbClr val="84B0AE"/>
          </a:solidFill>
        </p:spPr>
        <p:txBody>
          <a:bodyPr/>
          <a:lstStyle>
            <a:lvl1pPr marL="0" indent="0" algn="ctr">
              <a:defRPr sz="3600">
                <a:solidFill>
                  <a:schemeClr val="bg1"/>
                </a:solidFill>
              </a:defRPr>
            </a:lvl1pPr>
          </a:lstStyle>
          <a:p>
            <a:r>
              <a:rPr lang="en-US" dirty="0"/>
              <a:t>Click to edit Master title style</a:t>
            </a:r>
          </a:p>
        </p:txBody>
      </p:sp>
      <p:sp>
        <p:nvSpPr>
          <p:cNvPr id="3" name="TextBox 2"/>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296045607"/>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 Line Title and Content">
    <p:bg>
      <p:bgRef idx="1001">
        <a:schemeClr val="bg1"/>
      </p:bgRef>
    </p:bg>
    <p:spTree>
      <p:nvGrpSpPr>
        <p:cNvPr id="1" name=""/>
        <p:cNvGrpSpPr/>
        <p:nvPr/>
      </p:nvGrpSpPr>
      <p:grpSpPr>
        <a:xfrm>
          <a:off x="0" y="0"/>
          <a:ext cx="0" cy="0"/>
          <a:chOff x="0" y="0"/>
          <a:chExt cx="0" cy="0"/>
        </a:xfrm>
      </p:grpSpPr>
      <p:sp>
        <p:nvSpPr>
          <p:cNvPr id="6" name="Slide Title"/>
          <p:cNvSpPr>
            <a:spLocks noGrp="1"/>
          </p:cNvSpPr>
          <p:nvPr>
            <p:ph type="title"/>
          </p:nvPr>
        </p:nvSpPr>
        <p:spPr>
          <a:xfrm>
            <a:off x="0" y="-9000"/>
            <a:ext cx="9144000" cy="700200"/>
          </a:xfrm>
          <a:prstGeom prst="rect">
            <a:avLst/>
          </a:prstGeom>
          <a:solidFill>
            <a:srgbClr val="717A8B"/>
          </a:solidFill>
        </p:spPr>
        <p:txBody>
          <a:bodyPr anchor="ctr" anchorCtr="1">
            <a:noAutofit/>
          </a:bodyPr>
          <a:lstStyle>
            <a:lvl1pPr marL="0" indent="0" algn="ctr">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288925" indent="-288925">
              <a:spcBef>
                <a:spcPts val="1200"/>
              </a:spcBef>
              <a:spcAft>
                <a:spcPts val="0"/>
              </a:spcAft>
              <a:buClrTx/>
              <a:buFont typeface="Arial" panose="020B0604020202020204" pitchFamily="34" charset="0"/>
              <a:buChar char="•"/>
              <a:defRPr sz="2800">
                <a:solidFill>
                  <a:schemeClr val="tx1"/>
                </a:solidFill>
                <a:latin typeface="Arial" panose="020B0604020202020204" pitchFamily="34" charset="0"/>
              </a:defRPr>
            </a:lvl1pPr>
            <a:lvl2pPr marL="685800" indent="-282575">
              <a:spcBef>
                <a:spcPts val="1200"/>
              </a:spcBef>
              <a:spcAft>
                <a:spcPts val="0"/>
              </a:spcAft>
              <a:buClrTx/>
              <a:buFont typeface="Arial" panose="020B0604020202020204" pitchFamily="34" charset="0"/>
              <a:buChar char="•"/>
              <a:defRPr sz="2400">
                <a:solidFill>
                  <a:schemeClr val="tx1"/>
                </a:solidFill>
                <a:latin typeface="Arial" panose="020B0604020202020204" pitchFamily="34" charset="0"/>
              </a:defRPr>
            </a:lvl2pPr>
            <a:lvl3pPr marL="1143000" indent="-282575">
              <a:spcBef>
                <a:spcPts val="1200"/>
              </a:spcBef>
              <a:spcAft>
                <a:spcPts val="0"/>
              </a:spcAft>
              <a:buClrTx/>
              <a:buFont typeface="Arial" panose="020B0604020202020204" pitchFamily="34" charset="0"/>
              <a:buChar char="•"/>
              <a:defRPr sz="2000">
                <a:solidFill>
                  <a:schemeClr val="tx1"/>
                </a:solidFill>
                <a:latin typeface="Arial" panose="020B0604020202020204" pitchFamily="34" charset="0"/>
              </a:defRPr>
            </a:lvl3pPr>
            <a:lvl4pPr marL="1600200" indent="-282575">
              <a:spcBef>
                <a:spcPts val="1200"/>
              </a:spcBef>
              <a:spcAft>
                <a:spcPts val="0"/>
              </a:spcAft>
              <a:buClrTx/>
              <a:buFont typeface="Arial" panose="020B0604020202020204" pitchFamily="34" charset="0"/>
              <a:buChar char="•"/>
              <a:defRPr sz="1800">
                <a:solidFill>
                  <a:schemeClr val="tx1"/>
                </a:solidFill>
                <a:latin typeface="Arial" panose="020B0604020202020204" pitchFamily="34" charset="0"/>
              </a:defRPr>
            </a:lvl4pPr>
            <a:lvl5pPr marL="2068513" indent="-284163">
              <a:spcBef>
                <a:spcPts val="1200"/>
              </a:spcBef>
              <a:spcAft>
                <a:spcPts val="0"/>
              </a:spcAft>
              <a:buClrTx/>
              <a:buFont typeface="Arial" panose="020B0604020202020204" pitchFamily="34" charset="0"/>
              <a:buChar char="•"/>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7336"/>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3344442037"/>
      </p:ext>
    </p:extLst>
  </p:cSld>
  <p:clrMapOvr>
    <a:overrideClrMapping bg1="lt1" tx1="dk1" bg2="lt2" tx2="dk2" accent1="accent1" accent2="accent2" accent3="accent3" accent4="accent4" accent5="accent5" accent6="accent6" hlink="hlink" folHlink="folHlink"/>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8-</a:t>
            </a:r>
            <a:fld id="{FD1C9141-A848-4378-A6EA-CF05D32FA263}" type="slidenum">
              <a:rPr lang="en-US" smtClean="0"/>
              <a:pPr/>
              <a:t>‹#›</a:t>
            </a:fld>
            <a:endParaRPr lang="en-US" dirty="0"/>
          </a:p>
        </p:txBody>
      </p:sp>
    </p:spTree>
    <p:extLst>
      <p:ext uri="{BB962C8B-B14F-4D97-AF65-F5344CB8AC3E}">
        <p14:creationId xmlns:p14="http://schemas.microsoft.com/office/powerpoint/2010/main" val="4175855560"/>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15.xml"/><Relationship Id="rId7" Type="http://schemas.openxmlformats.org/officeDocument/2006/relationships/image" Target="../media/image5.wmf"/><Relationship Id="rId12"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oleObject" Target="../embeddings/oleObject5.bin"/><Relationship Id="rId5" Type="http://schemas.openxmlformats.org/officeDocument/2006/relationships/image" Target="../media/image4.wmf"/><Relationship Id="rId10" Type="http://schemas.openxmlformats.org/officeDocument/2006/relationships/oleObject" Target="../embeddings/oleObject4.bin"/><Relationship Id="rId4" Type="http://schemas.openxmlformats.org/officeDocument/2006/relationships/oleObject" Target="../embeddings/oleObject1.bin"/><Relationship Id="rId9" Type="http://schemas.openxmlformats.org/officeDocument/2006/relationships/image" Target="../media/image6.wmf"/></Relationships>
</file>

<file path=ppt/slides/_rels/slide20.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notesSlide" Target="../notesSlides/notesSlide16.xml"/><Relationship Id="rId7" Type="http://schemas.openxmlformats.org/officeDocument/2006/relationships/image" Target="../media/image8.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8.bin"/><Relationship Id="rId5" Type="http://schemas.openxmlformats.org/officeDocument/2006/relationships/image" Target="../media/image7.wmf"/><Relationship Id="rId4" Type="http://schemas.openxmlformats.org/officeDocument/2006/relationships/oleObject" Target="../embeddings/oleObject7.bin"/><Relationship Id="rId9" Type="http://schemas.openxmlformats.org/officeDocument/2006/relationships/image" Target="../media/image9.wmf"/></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3"/>
          </p:nvPr>
        </p:nvSpPr>
        <p:spPr/>
        <p:txBody>
          <a:bodyPr/>
          <a:lstStyle/>
          <a:p>
            <a:r>
              <a:rPr lang="en-IN"/>
              <a:t>Copyright ©2017 Pearson Education, Limited</a:t>
            </a:r>
            <a:endParaRPr lang="en-US" dirty="0"/>
          </a:p>
        </p:txBody>
      </p:sp>
      <p:sp>
        <p:nvSpPr>
          <p:cNvPr id="5" name="Title 4"/>
          <p:cNvSpPr>
            <a:spLocks noGrp="1"/>
          </p:cNvSpPr>
          <p:nvPr>
            <p:ph type="title"/>
          </p:nvPr>
        </p:nvSpPr>
        <p:spPr/>
        <p:txBody>
          <a:bodyPr/>
          <a:lstStyle/>
          <a:p>
            <a:r>
              <a:rPr lang="en-IN" dirty="0">
                <a:effectLst>
                  <a:outerShdw blurRad="38100" dist="38100" dir="2700000" algn="tl">
                    <a:srgbClr val="000000">
                      <a:alpha val="43137"/>
                    </a:srgbClr>
                  </a:outerShdw>
                </a:effectLst>
              </a:rPr>
              <a:t>Strategy Generation and Selection</a:t>
            </a:r>
          </a:p>
        </p:txBody>
      </p:sp>
      <p:sp>
        <p:nvSpPr>
          <p:cNvPr id="8" name="Content Placeholder 2"/>
          <p:cNvSpPr txBox="1">
            <a:spLocks/>
          </p:cNvSpPr>
          <p:nvPr/>
        </p:nvSpPr>
        <p:spPr>
          <a:xfrm>
            <a:off x="4013200" y="8382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Eight</a:t>
            </a:r>
            <a:endParaRPr lang="en-US" b="1" dirty="0">
              <a:solidFill>
                <a:srgbClr val="0099FF"/>
              </a:solidFill>
              <a:latin typeface="Arial" charset="0"/>
              <a:ea typeface="ＭＳ Ｐゴシック" charset="0"/>
              <a:cs typeface="Arial" charset="0"/>
            </a:endParaRPr>
          </a:p>
        </p:txBody>
      </p:sp>
      <p:sp>
        <p:nvSpPr>
          <p:cNvPr id="2" name="Slide Number Placeholder 1"/>
          <p:cNvSpPr>
            <a:spLocks noGrp="1"/>
          </p:cNvSpPr>
          <p:nvPr>
            <p:ph type="sldNum" sz="quarter" idx="12"/>
          </p:nvPr>
        </p:nvSpPr>
        <p:spPr/>
        <p:txBody>
          <a:bodyPr/>
          <a:lstStyle/>
          <a:p>
            <a:r>
              <a:rPr lang="en-US" altLang="en-US"/>
              <a:t>8-</a:t>
            </a:r>
            <a:fld id="{A3F695D3-AE91-47D7-B82F-EBD6D906C5D0}" type="slidenum">
              <a:rPr lang="en-US" altLang="en-US" smtClean="0"/>
              <a:pPr/>
              <a:t>1</a:t>
            </a:fld>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A manageable set of the most attractive alternative strategies must be developed.</a:t>
            </a:r>
          </a:p>
          <a:p>
            <a:pPr eaLnBrk="1" hangingPunct="1">
              <a:defRPr/>
            </a:pPr>
            <a:r>
              <a:rPr lang="en-US" altLang="en-US" dirty="0">
                <a:solidFill>
                  <a:schemeClr val="tx1"/>
                </a:solidFill>
                <a:latin typeface="Arial" charset="0"/>
                <a:ea typeface="+mn-ea"/>
                <a:cs typeface="Arial" charset="0"/>
              </a:rPr>
              <a:t>The advantages, disadvantages, trade-offs, costs, and benefits of these strategies should be determined.</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8-</a:t>
            </a:r>
            <a:fld id="{AF8761B6-DA32-4F47-9FFA-503C52D107AE}"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Identifying and evaluating alternative strategies should involve many of the managers and employees who earlier assembled the organizational vision and mission statements, performed the external audit, and conducted the internal audit.</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8-</a:t>
            </a:r>
            <a:fld id="{AF8761B6-DA32-4F47-9FFA-503C52D107AE}"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sz="3000" dirty="0">
                <a:solidFill>
                  <a:schemeClr val="tx1"/>
                </a:solidFill>
                <a:latin typeface="Arial" charset="0"/>
                <a:ea typeface="+mn-ea"/>
                <a:cs typeface="Arial" charset="0"/>
              </a:rPr>
              <a:t>Alternative strategies proposed by participants should be considered and discussed in a series of meetings.</a:t>
            </a:r>
          </a:p>
          <a:p>
            <a:pPr eaLnBrk="1" hangingPunct="1">
              <a:defRPr/>
            </a:pPr>
            <a:r>
              <a:rPr lang="en-US" altLang="en-US" sz="3000" dirty="0">
                <a:solidFill>
                  <a:schemeClr val="tx1"/>
                </a:solidFill>
                <a:latin typeface="Arial" charset="0"/>
                <a:ea typeface="+mn-ea"/>
                <a:cs typeface="Arial" charset="0"/>
              </a:rPr>
              <a:t>Proposed strategies should be listed in writing.</a:t>
            </a:r>
          </a:p>
          <a:p>
            <a:pPr eaLnBrk="1" hangingPunct="1">
              <a:defRPr/>
            </a:pPr>
            <a:r>
              <a:rPr lang="en-US" altLang="en-US" sz="3000" dirty="0">
                <a:solidFill>
                  <a:schemeClr val="tx1"/>
                </a:solidFill>
                <a:latin typeface="Arial" charset="0"/>
                <a:ea typeface="+mn-ea"/>
                <a:cs typeface="Arial" charset="0"/>
              </a:rPr>
              <a:t>When all feasible strategies identified by participants are given and understood, the strategies should be ranked in order of attractiveness.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8-</a:t>
            </a:r>
            <a:fld id="{AF8761B6-DA32-4F47-9FFA-503C52D107AE}"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2531"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Stage 1 - Input Stage </a:t>
            </a:r>
          </a:p>
          <a:p>
            <a:pPr lvl="1" eaLnBrk="1" hangingPunct="1">
              <a:defRPr/>
            </a:pPr>
            <a:r>
              <a:rPr lang="en-US" altLang="en-US" dirty="0">
                <a:solidFill>
                  <a:schemeClr val="tx1"/>
                </a:solidFill>
                <a:latin typeface="Arial" charset="0"/>
                <a:ea typeface="+mn-ea"/>
                <a:cs typeface="Arial" charset="0"/>
              </a:rPr>
              <a:t>summarizes the basic input information needed to formulate strategies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3555"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Stage 2 - Matching Stage</a:t>
            </a:r>
          </a:p>
          <a:p>
            <a:pPr lvl="1" eaLnBrk="1" hangingPunct="1">
              <a:defRPr/>
            </a:pPr>
            <a:r>
              <a:rPr lang="en-US" altLang="en-US" sz="2700" dirty="0">
                <a:solidFill>
                  <a:schemeClr val="tx1"/>
                </a:solidFill>
                <a:latin typeface="Arial" charset="0"/>
                <a:ea typeface="+mn-ea"/>
                <a:cs typeface="Arial" charset="0"/>
              </a:rPr>
              <a:t>focuses on generating feasible alternative strategies by aligning key external and internal factors</a:t>
            </a:r>
          </a:p>
          <a:p>
            <a:pPr lvl="1" eaLnBrk="1" hangingPunct="1">
              <a:defRPr/>
            </a:pPr>
            <a:r>
              <a:rPr lang="en-US" altLang="en-US" sz="2700" dirty="0">
                <a:solidFill>
                  <a:schemeClr val="tx1"/>
                </a:solidFill>
                <a:latin typeface="Arial" charset="0"/>
                <a:ea typeface="+mn-ea"/>
                <a:cs typeface="Arial" charset="0"/>
              </a:rPr>
              <a:t>techniques include the Strengths-Weaknesses-Opportunities-Threats (SWOT) Matrix</a:t>
            </a:r>
            <a:r>
              <a:rPr lang="en-US" altLang="en-US" sz="2700" dirty="0">
                <a:latin typeface="Arial" charset="0"/>
                <a:cs typeface="Arial" charset="0"/>
              </a:rPr>
              <a:t> and </a:t>
            </a:r>
            <a:r>
              <a:rPr lang="en-US" altLang="en-US" sz="2700" dirty="0">
                <a:solidFill>
                  <a:schemeClr val="tx1"/>
                </a:solidFill>
                <a:latin typeface="Arial" charset="0"/>
                <a:ea typeface="+mn-ea"/>
                <a:cs typeface="Arial" charset="0"/>
              </a:rPr>
              <a:t>the Boston Consulting Group (BCG) Matrix</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4579"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Stage 3 - Decision Stage</a:t>
            </a:r>
          </a:p>
          <a:p>
            <a:pPr lvl="1" eaLnBrk="1" hangingPunct="1">
              <a:defRPr/>
            </a:pPr>
            <a:r>
              <a:rPr lang="en-US" altLang="en-US" dirty="0">
                <a:solidFill>
                  <a:schemeClr val="tx1"/>
                </a:solidFill>
                <a:latin typeface="Arial" charset="0"/>
                <a:ea typeface="+mn-ea"/>
                <a:cs typeface="Arial" charset="0"/>
              </a:rPr>
              <a:t>reveals the relative attractiveness of alternative strategies and thus provides objective basis for selecting specific strategies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a:defRPr/>
            </a:pPr>
            <a:r>
              <a:rPr sz="3600" dirty="0">
                <a:solidFill>
                  <a:schemeClr val="tx1"/>
                </a:solidFill>
              </a:rPr>
              <a:t>WHAT DO SWOT LISTINGS REVEAL?</a:t>
            </a:r>
          </a:p>
        </p:txBody>
      </p:sp>
      <p:sp>
        <p:nvSpPr>
          <p:cNvPr id="64515" name="Rectangle 3"/>
          <p:cNvSpPr>
            <a:spLocks noGrp="1" noChangeArrowheads="1"/>
          </p:cNvSpPr>
          <p:nvPr>
            <p:ph idx="1"/>
          </p:nvPr>
        </p:nvSpPr>
        <p:spPr/>
        <p:txBody>
          <a:bodyPr>
            <a:normAutofit/>
          </a:bodyPr>
          <a:lstStyle/>
          <a:p>
            <a:pPr marL="0" indent="0">
              <a:buNone/>
              <a:defRPr/>
            </a:pPr>
            <a:r>
              <a:rPr dirty="0"/>
              <a:t>SWOT analysis involves:</a:t>
            </a:r>
          </a:p>
          <a:p>
            <a:pPr lvl="1">
              <a:defRPr/>
            </a:pPr>
            <a:r>
              <a:rPr sz="2800" dirty="0"/>
              <a:t>Drawing conclusions from the SWOT listings </a:t>
            </a:r>
            <a:br>
              <a:rPr sz="2800" dirty="0"/>
            </a:br>
            <a:r>
              <a:rPr sz="2800" dirty="0"/>
              <a:t>about the firm’s overall situation</a:t>
            </a:r>
          </a:p>
          <a:p>
            <a:pPr lvl="1">
              <a:defRPr/>
            </a:pPr>
            <a:r>
              <a:rPr sz="2800" dirty="0"/>
              <a:t>Translating these conclusions into strategic actions by the firm that:</a:t>
            </a:r>
          </a:p>
          <a:p>
            <a:pPr lvl="2">
              <a:defRPr/>
            </a:pPr>
            <a:r>
              <a:rPr sz="2800" dirty="0">
                <a:solidFill>
                  <a:srgbClr val="FF0000"/>
                </a:solidFill>
              </a:rPr>
              <a:t>Match its strategy to its internal strengths and to market opportunities</a:t>
            </a:r>
          </a:p>
          <a:p>
            <a:pPr lvl="2">
              <a:defRPr/>
            </a:pPr>
            <a:r>
              <a:rPr sz="2800" dirty="0">
                <a:solidFill>
                  <a:srgbClr val="FF0000"/>
                </a:solidFill>
              </a:rPr>
              <a:t>Correct important weaknesses and defend it against external threats</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lIns="365760" rIns="274320">
            <a:noAutofit/>
          </a:bodyPr>
          <a:lstStyle/>
          <a:p>
            <a:pPr>
              <a:spcBef>
                <a:spcPct val="50000"/>
              </a:spcBef>
            </a:pPr>
            <a:r>
              <a:rPr lang="en-US" sz="2000" dirty="0"/>
              <a:t>FIGURE 4.2</a:t>
            </a:r>
            <a:r>
              <a:rPr lang="en-US" sz="2000" b="1" dirty="0"/>
              <a:t>	 </a:t>
            </a:r>
            <a:r>
              <a:rPr lang="en-US" sz="2000" dirty="0"/>
              <a:t>The Steps Involved in SWOT Analysis: Identify the Four Components of SWOT, Draw Conclusions, Translate Implications into Strategic Actions</a:t>
            </a:r>
          </a:p>
        </p:txBody>
      </p:sp>
      <p:pic>
        <p:nvPicPr>
          <p:cNvPr id="6" name="Picture 5" descr="Graphic outlining the steps involved in a SWOT analysi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1878" y="1255138"/>
            <a:ext cx="7030939" cy="5315389"/>
          </a:xfrm>
          <a:prstGeom prst="rect">
            <a:avLst/>
          </a:prstGeom>
        </p:spPr>
      </p:pic>
      <p:sp>
        <p:nvSpPr>
          <p:cNvPr id="7" name="Text Placeholder 6"/>
          <p:cNvSpPr>
            <a:spLocks noGrp="1"/>
          </p:cNvSpPr>
          <p:nvPr>
            <p:ph type="body" sz="quarter" idx="4294967295"/>
          </p:nvPr>
        </p:nvSpPr>
        <p:spPr>
          <a:xfrm>
            <a:off x="4457700" y="6426200"/>
            <a:ext cx="4686300" cy="331788"/>
          </a:xfrm>
          <a:noFill/>
          <a:ln w="9525">
            <a:noFill/>
            <a:miter lim="800000"/>
            <a:headEnd/>
            <a:tailEnd/>
          </a:ln>
        </p:spPr>
        <p:txBody>
          <a:bodyPr vert="horz" wrap="square" lIns="91440" tIns="45720" rIns="91440" bIns="45720" numCol="1" anchor="ctr" anchorCtr="0" compatLnSpc="1">
            <a:prstTxWarp prst="textNoShape">
              <a:avLst/>
            </a:prstTxWarp>
          </a:bodyPr>
          <a:lstStyle/>
          <a:p>
            <a:pPr marL="0" indent="0" algn="ctr">
              <a:buNone/>
            </a:pPr>
            <a:r>
              <a:rPr lang="en-US" sz="800" dirty="0">
                <a:hlinkClick r:id="" action="ppaction://noaction"/>
              </a:rPr>
              <a:t>Jump to Appendix 8 long image description</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dirty="0"/>
              <a:t>USING SWOT ANALYSIS </a:t>
            </a:r>
          </a:p>
        </p:txBody>
      </p:sp>
      <p:sp>
        <p:nvSpPr>
          <p:cNvPr id="3" name="Content Placeholder 2"/>
          <p:cNvSpPr>
            <a:spLocks noGrp="1"/>
          </p:cNvSpPr>
          <p:nvPr>
            <p:ph idx="1"/>
          </p:nvPr>
        </p:nvSpPr>
        <p:spPr>
          <a:xfrm>
            <a:off x="500079" y="942299"/>
            <a:ext cx="8370788" cy="5327872"/>
          </a:xfrm>
        </p:spPr>
        <p:txBody>
          <a:bodyPr/>
          <a:lstStyle/>
          <a:p>
            <a:pPr>
              <a:spcBef>
                <a:spcPts val="600"/>
              </a:spcBef>
              <a:defRPr/>
            </a:pPr>
            <a:r>
              <a:rPr sz="2000" dirty="0"/>
              <a:t>What are the attractive aspects of the firm’s situation?</a:t>
            </a:r>
          </a:p>
          <a:p>
            <a:pPr>
              <a:spcBef>
                <a:spcPts val="600"/>
              </a:spcBef>
              <a:defRPr/>
            </a:pPr>
            <a:r>
              <a:rPr sz="2000" dirty="0"/>
              <a:t>What aspects are of the most concern?</a:t>
            </a:r>
          </a:p>
          <a:p>
            <a:pPr>
              <a:spcBef>
                <a:spcPts val="600"/>
              </a:spcBef>
              <a:defRPr/>
            </a:pPr>
            <a:r>
              <a:rPr sz="2000" dirty="0"/>
              <a:t>Are the firm’s internal strengths and competitive assets sufficiently strong to enable it to compete successfully?</a:t>
            </a:r>
          </a:p>
          <a:p>
            <a:pPr>
              <a:spcBef>
                <a:spcPts val="600"/>
              </a:spcBef>
              <a:defRPr/>
            </a:pPr>
            <a:r>
              <a:rPr sz="2000" dirty="0"/>
              <a:t>Are the firm’s weaknesses and competitive deficiencies</a:t>
            </a:r>
            <a:r>
              <a:rPr lang="en-US" sz="2000" dirty="0"/>
              <a:t> </a:t>
            </a:r>
            <a:r>
              <a:rPr sz="2000" dirty="0"/>
              <a:t>correctable, or could they be fatal if not remedied soon?</a:t>
            </a:r>
          </a:p>
          <a:p>
            <a:pPr>
              <a:spcBef>
                <a:spcPts val="600"/>
              </a:spcBef>
              <a:defRPr/>
            </a:pPr>
            <a:r>
              <a:rPr sz="2000" dirty="0"/>
              <a:t>Do the firm’s strengths outweigh its weaknesses by an attractive margin?</a:t>
            </a:r>
          </a:p>
          <a:p>
            <a:pPr>
              <a:spcBef>
                <a:spcPts val="600"/>
              </a:spcBef>
              <a:defRPr/>
            </a:pPr>
            <a:r>
              <a:rPr sz="2000" dirty="0"/>
              <a:t>Does the firm have attractive market opportunities </a:t>
            </a:r>
            <a:br>
              <a:rPr sz="2000" dirty="0"/>
            </a:br>
            <a:r>
              <a:rPr sz="2000" dirty="0"/>
              <a:t>that are well suited to its internal strengths? </a:t>
            </a:r>
          </a:p>
          <a:p>
            <a:pPr>
              <a:spcBef>
                <a:spcPts val="600"/>
              </a:spcBef>
              <a:defRPr/>
            </a:pPr>
            <a:r>
              <a:rPr sz="2000" dirty="0"/>
              <a:t>Does the firm lack the competitive assets (internal strengths) to pursue the most attractive opportunities?</a:t>
            </a:r>
          </a:p>
          <a:p>
            <a:pPr>
              <a:spcBef>
                <a:spcPts val="600"/>
              </a:spcBef>
              <a:defRPr/>
            </a:pPr>
            <a:r>
              <a:rPr sz="2000" dirty="0"/>
              <a:t>Where on a scale of 1 to 10 (1 = weak and 10 = strong) </a:t>
            </a:r>
            <a:br>
              <a:rPr sz="2000" dirty="0"/>
            </a:br>
            <a:r>
              <a:rPr sz="2000" dirty="0"/>
              <a:t>do the firm’s overall situation and future prospects rank?</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6627"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The </a:t>
            </a:r>
            <a:r>
              <a:rPr lang="en-US" altLang="en-US" b="1" dirty="0">
                <a:solidFill>
                  <a:schemeClr val="tx1"/>
                </a:solidFill>
                <a:latin typeface="Arial" charset="0"/>
                <a:ea typeface="+mn-ea"/>
                <a:cs typeface="Arial" charset="0"/>
              </a:rPr>
              <a:t>Strengths-Weaknesses-Opportunities-Threats (SWOT) Matrix </a:t>
            </a:r>
            <a:r>
              <a:rPr lang="en-US" altLang="en-US" dirty="0">
                <a:solidFill>
                  <a:schemeClr val="tx1"/>
                </a:solidFill>
                <a:latin typeface="Arial" charset="0"/>
                <a:ea typeface="+mn-ea"/>
                <a:cs typeface="Arial" charset="0"/>
              </a:rPr>
              <a:t>helps managers develop four types of strategies: </a:t>
            </a:r>
          </a:p>
          <a:p>
            <a:pPr lvl="1" eaLnBrk="1" hangingPunct="1">
              <a:defRPr/>
            </a:pPr>
            <a:r>
              <a:rPr lang="en-US" altLang="en-US" dirty="0">
                <a:solidFill>
                  <a:schemeClr val="tx1"/>
                </a:solidFill>
                <a:latin typeface="Arial" charset="0"/>
                <a:ea typeface="+mn-ea"/>
                <a:cs typeface="Arial" charset="0"/>
              </a:rPr>
              <a:t>SO (strengths-opportunities) Strategies </a:t>
            </a:r>
          </a:p>
          <a:p>
            <a:pPr lvl="1" eaLnBrk="1" hangingPunct="1">
              <a:defRPr/>
            </a:pPr>
            <a:r>
              <a:rPr lang="en-US" altLang="en-US" dirty="0">
                <a:solidFill>
                  <a:schemeClr val="tx1"/>
                </a:solidFill>
                <a:latin typeface="Arial" charset="0"/>
                <a:ea typeface="+mn-ea"/>
                <a:cs typeface="Arial" charset="0"/>
              </a:rPr>
              <a:t>WO (weaknesses-opportunities) Strategies </a:t>
            </a:r>
          </a:p>
          <a:p>
            <a:pPr lvl="1" eaLnBrk="1" hangingPunct="1">
              <a:defRPr/>
            </a:pPr>
            <a:r>
              <a:rPr lang="en-US" altLang="en-US" dirty="0">
                <a:solidFill>
                  <a:schemeClr val="tx1"/>
                </a:solidFill>
                <a:latin typeface="Arial" charset="0"/>
                <a:ea typeface="+mn-ea"/>
                <a:cs typeface="Arial" charset="0"/>
              </a:rPr>
              <a:t>ST (strengths-threats) Strategies</a:t>
            </a:r>
          </a:p>
          <a:p>
            <a:pPr lvl="1" eaLnBrk="1" hangingPunct="1">
              <a:defRPr/>
            </a:pPr>
            <a:r>
              <a:rPr lang="en-US" altLang="en-US" dirty="0">
                <a:solidFill>
                  <a:schemeClr val="tx1"/>
                </a:solidFill>
                <a:latin typeface="Arial" charset="0"/>
                <a:ea typeface="+mn-ea"/>
                <a:cs typeface="Arial" charset="0"/>
              </a:rPr>
              <a:t>WT (weaknesses-threats) Strategies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0482" name="Content Placeholder 2"/>
          <p:cNvSpPr>
            <a:spLocks noGrp="1"/>
          </p:cNvSpPr>
          <p:nvPr>
            <p:ph sz="half" idx="1"/>
          </p:nvPr>
        </p:nvSpPr>
        <p:spPr/>
        <p:txBody>
          <a:bodyPr/>
          <a:lstStyle/>
          <a:p>
            <a:pPr eaLnBrk="1" hangingPunct="1"/>
            <a:r>
              <a:rPr lang="en-US" altLang="en-US" b="1" i="1" dirty="0">
                <a:solidFill>
                  <a:schemeClr val="tx1"/>
                </a:solidFill>
                <a:latin typeface="Arial" pitchFamily="34" charset="0"/>
                <a:cs typeface="Arial" pitchFamily="34" charset="0"/>
              </a:rPr>
              <a:t>SO</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use a firm</a:t>
            </a:r>
            <a:r>
              <a:rPr lang="en-US" altLang="ja-JP" dirty="0">
                <a:solidFill>
                  <a:schemeClr val="tx1"/>
                </a:solidFill>
                <a:latin typeface="Arial" pitchFamily="34" charset="0"/>
                <a:cs typeface="Arial" pitchFamily="34" charset="0"/>
              </a:rPr>
              <a:t>'s internal strengths to take advantage of external opportunities</a:t>
            </a:r>
            <a:endParaRPr lang="en-US" altLang="en-US" dirty="0">
              <a:solidFill>
                <a:schemeClr val="tx1"/>
              </a:solidFill>
              <a:latin typeface="Arial" pitchFamily="34" charset="0"/>
              <a:cs typeface="Arial" pitchFamily="34" charset="0"/>
            </a:endParaRPr>
          </a:p>
        </p:txBody>
      </p:sp>
      <p:sp>
        <p:nvSpPr>
          <p:cNvPr id="20483" name="Content Placeholder 3"/>
          <p:cNvSpPr>
            <a:spLocks noGrp="1"/>
          </p:cNvSpPr>
          <p:nvPr>
            <p:ph sz="half" idx="2"/>
          </p:nvPr>
        </p:nvSpPr>
        <p:spPr/>
        <p:txBody>
          <a:bodyPr/>
          <a:lstStyle/>
          <a:p>
            <a:pPr eaLnBrk="1" hangingPunct="1"/>
            <a:r>
              <a:rPr lang="en-US" altLang="en-US" b="1" i="1" dirty="0">
                <a:solidFill>
                  <a:schemeClr val="tx1"/>
                </a:solidFill>
                <a:latin typeface="Arial" pitchFamily="34" charset="0"/>
                <a:cs typeface="Arial" pitchFamily="34" charset="0"/>
              </a:rPr>
              <a:t>WO</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aim at improving internal weaknesses by taking advantage of external opportunities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5D3C6460-0DB9-4BE0-9512-7A2EFAB7DC05}"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1506" name="Content Placeholder 2"/>
          <p:cNvSpPr>
            <a:spLocks noGrp="1"/>
          </p:cNvSpPr>
          <p:nvPr>
            <p:ph sz="half" idx="1"/>
          </p:nvPr>
        </p:nvSpPr>
        <p:spPr/>
        <p:txBody>
          <a:bodyPr/>
          <a:lstStyle/>
          <a:p>
            <a:pPr eaLnBrk="1" hangingPunct="1"/>
            <a:r>
              <a:rPr lang="en-US" altLang="en-US" b="1" i="1" dirty="0">
                <a:solidFill>
                  <a:schemeClr val="tx1"/>
                </a:solidFill>
                <a:latin typeface="Arial" pitchFamily="34" charset="0"/>
                <a:cs typeface="Arial" pitchFamily="34" charset="0"/>
              </a:rPr>
              <a:t>ST</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use a firm</a:t>
            </a:r>
            <a:r>
              <a:rPr lang="en-US" altLang="ja-JP" dirty="0">
                <a:solidFill>
                  <a:schemeClr val="tx1"/>
                </a:solidFill>
                <a:latin typeface="Arial" pitchFamily="34" charset="0"/>
                <a:cs typeface="Arial" pitchFamily="34" charset="0"/>
              </a:rPr>
              <a:t>'s strengths to avoid or reduce the impact of external threats</a:t>
            </a:r>
            <a:endParaRPr lang="en-US" altLang="en-US" dirty="0">
              <a:solidFill>
                <a:schemeClr val="tx1"/>
              </a:solidFill>
              <a:latin typeface="Arial" pitchFamily="34" charset="0"/>
              <a:cs typeface="Arial" pitchFamily="34" charset="0"/>
            </a:endParaRPr>
          </a:p>
        </p:txBody>
      </p:sp>
      <p:sp>
        <p:nvSpPr>
          <p:cNvPr id="21507" name="Content Placeholder 3"/>
          <p:cNvSpPr>
            <a:spLocks noGrp="1"/>
          </p:cNvSpPr>
          <p:nvPr>
            <p:ph sz="half" idx="2"/>
          </p:nvPr>
        </p:nvSpPr>
        <p:spPr/>
        <p:txBody>
          <a:bodyPr/>
          <a:lstStyle/>
          <a:p>
            <a:pPr eaLnBrk="1" hangingPunct="1"/>
            <a:r>
              <a:rPr lang="en-US" altLang="en-US" b="1" i="1" dirty="0">
                <a:solidFill>
                  <a:schemeClr val="tx1"/>
                </a:solidFill>
                <a:latin typeface="Arial" pitchFamily="34" charset="0"/>
                <a:cs typeface="Arial" pitchFamily="34" charset="0"/>
              </a:rPr>
              <a:t>WT</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defensive tactics directed at reducing internal weakness and avoiding external threats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5D3C6460-0DB9-4BE0-9512-7A2EFAB7DC05}"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a:t>
            </a:r>
          </a:p>
        </p:txBody>
      </p:sp>
      <p:sp>
        <p:nvSpPr>
          <p:cNvPr id="22530" name="Content Placeholder 2"/>
          <p:cNvSpPr>
            <a:spLocks noGrp="1"/>
          </p:cNvSpPr>
          <p:nvPr>
            <p:ph idx="1"/>
          </p:nvPr>
        </p:nvSpPr>
        <p:spPr/>
        <p:txBody>
          <a:bodyPr/>
          <a:lstStyle/>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1</a:t>
            </a:r>
            <a:r>
              <a:rPr lang="en-US" altLang="en-US" dirty="0">
                <a:solidFill>
                  <a:schemeClr val="tx1"/>
                </a:solidFill>
                <a:latin typeface="Arial" pitchFamily="34" charset="0"/>
                <a:cs typeface="Arial" pitchFamily="34" charset="0"/>
              </a:rPr>
              <a:t>. List the firm</a:t>
            </a:r>
            <a:r>
              <a:rPr lang="en-US" altLang="ja-JP" dirty="0">
                <a:solidFill>
                  <a:schemeClr val="tx1"/>
                </a:solidFill>
                <a:latin typeface="Arial" pitchFamily="34" charset="0"/>
                <a:cs typeface="Arial" pitchFamily="34" charset="0"/>
              </a:rPr>
              <a:t>'s key external opportunities.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2.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external threats.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3.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internal strengths.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4.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internal weaknesses.</a:t>
            </a:r>
          </a:p>
          <a:p>
            <a:pPr marL="457200" indent="-45720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5. </a:t>
            </a:r>
            <a:r>
              <a:rPr lang="en-US" altLang="en-US" dirty="0">
                <a:solidFill>
                  <a:schemeClr val="tx1"/>
                </a:solidFill>
                <a:latin typeface="Arial" pitchFamily="34" charset="0"/>
                <a:cs typeface="Arial" pitchFamily="34" charset="0"/>
              </a:rPr>
              <a:t>Match internal strengths with external </a:t>
            </a:r>
          </a:p>
          <a:p>
            <a:pPr marL="457200" indent="0" eaLnBrk="1" hangingPunct="1">
              <a:spcBef>
                <a:spcPts val="768"/>
              </a:spcBef>
              <a:buClr>
                <a:srgbClr val="376092"/>
              </a:buClr>
              <a:buFont typeface="Franklin Gothic Book" pitchFamily="-84" charset="0"/>
              <a:buNone/>
            </a:pPr>
            <a:r>
              <a:rPr lang="en-US" altLang="en-US" dirty="0">
                <a:solidFill>
                  <a:schemeClr val="tx1"/>
                </a:solidFill>
                <a:latin typeface="Arial" pitchFamily="34" charset="0"/>
                <a:cs typeface="Arial" pitchFamily="34" charset="0"/>
              </a:rPr>
              <a:t>opportunities, and record the resultant SO strategies.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 (cont.)</a:t>
            </a:r>
          </a:p>
        </p:txBody>
      </p:sp>
      <p:sp>
        <p:nvSpPr>
          <p:cNvPr id="23554" name="Content Placeholder 2"/>
          <p:cNvSpPr>
            <a:spLocks noGrp="1"/>
          </p:cNvSpPr>
          <p:nvPr>
            <p:ph idx="1"/>
          </p:nvPr>
        </p:nvSpPr>
        <p:spPr/>
        <p:txBody>
          <a:bodyPr>
            <a:normAutofit/>
          </a:bodyPr>
          <a:lstStyle/>
          <a:p>
            <a:pPr marL="517525" indent="-517525" eaLnBrk="1" hangingPunct="1">
              <a:spcBef>
                <a:spcPct val="0"/>
              </a:spcBef>
              <a:buClr>
                <a:srgbClr val="CB6804"/>
              </a:buClr>
              <a:buFont typeface="Franklin Gothic Book" pitchFamily="-84" charset="0"/>
              <a:buNone/>
            </a:pPr>
            <a:r>
              <a:rPr lang="en-US" altLang="en-US" sz="3000" b="1" dirty="0">
                <a:solidFill>
                  <a:schemeClr val="tx1"/>
                </a:solidFill>
                <a:latin typeface="Arial" pitchFamily="34" charset="0"/>
                <a:cs typeface="Arial" pitchFamily="34" charset="0"/>
              </a:rPr>
              <a:t>6</a:t>
            </a:r>
            <a:r>
              <a:rPr lang="en-US" altLang="en-US" b="1" dirty="0">
                <a:solidFill>
                  <a:schemeClr val="tx1"/>
                </a:solidFill>
                <a:latin typeface="Arial" pitchFamily="34" charset="0"/>
                <a:cs typeface="Arial" pitchFamily="34" charset="0"/>
              </a:rPr>
              <a:t>.  </a:t>
            </a:r>
            <a:r>
              <a:rPr lang="en-US" altLang="en-US" dirty="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opportunities, and record the resultant WO </a:t>
            </a:r>
            <a:r>
              <a:rPr lang="en-US" altLang="en-US" dirty="0"/>
              <a:t>s</a:t>
            </a:r>
            <a:r>
              <a:rPr lang="en-US" altLang="en-US" dirty="0">
                <a:solidFill>
                  <a:schemeClr val="tx1"/>
                </a:solidFill>
                <a:latin typeface="Arial" pitchFamily="34" charset="0"/>
                <a:cs typeface="Arial" pitchFamily="34" charset="0"/>
              </a:rPr>
              <a:t>trategies.</a:t>
            </a:r>
          </a:p>
          <a:p>
            <a:pPr marL="517525" indent="-517525"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7. </a:t>
            </a:r>
            <a:r>
              <a:rPr lang="en-US" altLang="en-US" dirty="0">
                <a:solidFill>
                  <a:schemeClr val="tx1"/>
                </a:solidFill>
                <a:latin typeface="Arial" pitchFamily="34" charset="0"/>
                <a:cs typeface="Arial" pitchFamily="34" charset="0"/>
              </a:rPr>
              <a:t> Match internal strengths with external threats, and record the resultant ST strategies.</a:t>
            </a:r>
          </a:p>
          <a:p>
            <a:pPr marL="517525" indent="-517525"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8.  </a:t>
            </a:r>
            <a:r>
              <a:rPr lang="en-US" altLang="en-US" dirty="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threats, and record the resultant WT strategies.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 (cont.)</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16</a:t>
            </a:fld>
            <a:endParaRPr lang="en-US" altLang="en-US" dirty="0"/>
          </a:p>
        </p:txBody>
      </p:sp>
      <p:sp>
        <p:nvSpPr>
          <p:cNvPr id="8" name="Rectangle 3">
            <a:extLst>
              <a:ext uri="{FF2B5EF4-FFF2-40B4-BE49-F238E27FC236}">
                <a16:creationId xmlns:a16="http://schemas.microsoft.com/office/drawing/2014/main" id="{02F916E4-EA0D-4E58-932A-32544115DE7F}"/>
              </a:ext>
            </a:extLst>
          </p:cNvPr>
          <p:cNvSpPr>
            <a:spLocks noChangeArrowheads="1"/>
          </p:cNvSpPr>
          <p:nvPr/>
        </p:nvSpPr>
        <p:spPr bwMode="auto">
          <a:xfrm>
            <a:off x="781050" y="1524000"/>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2400" dirty="0">
                <a:solidFill>
                  <a:srgbClr val="800000"/>
                </a:solidFill>
                <a:latin typeface="Times New Roman" panose="02020603050405020304" pitchFamily="18" charset="0"/>
              </a:rPr>
              <a:t>	       SW</a:t>
            </a:r>
          </a:p>
          <a:p>
            <a:pPr algn="ctr">
              <a:spcBef>
                <a:spcPct val="0"/>
              </a:spcBef>
              <a:buClrTx/>
              <a:buSzTx/>
              <a:buFontTx/>
              <a:buNone/>
            </a:pPr>
            <a:endParaRPr lang="en-US" altLang="en-US" sz="2400" dirty="0">
              <a:solidFill>
                <a:srgbClr val="800000"/>
              </a:solidFill>
              <a:latin typeface="Times New Roman" panose="02020603050405020304" pitchFamily="18" charset="0"/>
            </a:endParaRPr>
          </a:p>
          <a:p>
            <a:pPr algn="ctr" defTabSz="449263">
              <a:spcBef>
                <a:spcPct val="0"/>
              </a:spcBef>
              <a:buClrTx/>
              <a:buSzTx/>
              <a:buFontTx/>
              <a:buNone/>
              <a:tabLst>
                <a:tab pos="182563" algn="l"/>
              </a:tabLst>
            </a:pPr>
            <a:r>
              <a:rPr lang="en-US" altLang="en-US" sz="2400" dirty="0">
                <a:solidFill>
                  <a:srgbClr val="800000"/>
                </a:solidFill>
                <a:latin typeface="Times New Roman" panose="02020603050405020304" pitchFamily="18" charset="0"/>
              </a:rPr>
              <a:t>OT</a:t>
            </a:r>
          </a:p>
        </p:txBody>
      </p:sp>
      <p:sp>
        <p:nvSpPr>
          <p:cNvPr id="9" name="Rectangle 4">
            <a:extLst>
              <a:ext uri="{FF2B5EF4-FFF2-40B4-BE49-F238E27FC236}">
                <a16:creationId xmlns:a16="http://schemas.microsoft.com/office/drawing/2014/main" id="{E5454F38-9541-425D-A46B-CFA05606F3FA}"/>
              </a:ext>
            </a:extLst>
          </p:cNvPr>
          <p:cNvSpPr>
            <a:spLocks noChangeArrowheads="1"/>
          </p:cNvSpPr>
          <p:nvPr/>
        </p:nvSpPr>
        <p:spPr bwMode="auto">
          <a:xfrm>
            <a:off x="3505200" y="15240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Strengths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0" name="Line 5">
            <a:extLst>
              <a:ext uri="{FF2B5EF4-FFF2-40B4-BE49-F238E27FC236}">
                <a16:creationId xmlns:a16="http://schemas.microsoft.com/office/drawing/2014/main" id="{8C406B2B-5C0F-4531-8685-D49495F91E8A}"/>
              </a:ext>
            </a:extLst>
          </p:cNvPr>
          <p:cNvSpPr>
            <a:spLocks noChangeShapeType="1"/>
          </p:cNvSpPr>
          <p:nvPr/>
        </p:nvSpPr>
        <p:spPr bwMode="auto">
          <a:xfrm>
            <a:off x="762000" y="1524000"/>
            <a:ext cx="2743200" cy="1600200"/>
          </a:xfrm>
          <a:prstGeom prst="line">
            <a:avLst/>
          </a:prstGeom>
          <a:noFill/>
          <a:ln w="381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11" name="Rectangle 6">
            <a:extLst>
              <a:ext uri="{FF2B5EF4-FFF2-40B4-BE49-F238E27FC236}">
                <a16:creationId xmlns:a16="http://schemas.microsoft.com/office/drawing/2014/main" id="{F777597B-BBAC-4936-A38A-F255C86D78E1}"/>
              </a:ext>
            </a:extLst>
          </p:cNvPr>
          <p:cNvSpPr>
            <a:spLocks noChangeArrowheads="1"/>
          </p:cNvSpPr>
          <p:nvPr/>
        </p:nvSpPr>
        <p:spPr bwMode="auto">
          <a:xfrm>
            <a:off x="6172200" y="15240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Weaknesses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2" name="Rectangle 7">
            <a:extLst>
              <a:ext uri="{FF2B5EF4-FFF2-40B4-BE49-F238E27FC236}">
                <a16:creationId xmlns:a16="http://schemas.microsoft.com/office/drawing/2014/main" id="{7F9BC666-0E18-40B3-A891-E5223467CFE9}"/>
              </a:ext>
            </a:extLst>
          </p:cNvPr>
          <p:cNvSpPr>
            <a:spLocks noChangeArrowheads="1"/>
          </p:cNvSpPr>
          <p:nvPr/>
        </p:nvSpPr>
        <p:spPr bwMode="auto">
          <a:xfrm>
            <a:off x="762000" y="3124200"/>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Opportunities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3" name="Rectangle 8">
            <a:extLst>
              <a:ext uri="{FF2B5EF4-FFF2-40B4-BE49-F238E27FC236}">
                <a16:creationId xmlns:a16="http://schemas.microsoft.com/office/drawing/2014/main" id="{BCB466D9-A233-4218-8FFD-38169982BCB0}"/>
              </a:ext>
            </a:extLst>
          </p:cNvPr>
          <p:cNvSpPr>
            <a:spLocks noChangeArrowheads="1"/>
          </p:cNvSpPr>
          <p:nvPr/>
        </p:nvSpPr>
        <p:spPr bwMode="auto">
          <a:xfrm>
            <a:off x="762000" y="4724400"/>
            <a:ext cx="27432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endParaRPr lang="en-US" altLang="en-US" sz="1600" i="1" u="sng">
              <a:solidFill>
                <a:srgbClr val="800000"/>
              </a:solidFill>
              <a:latin typeface="Times New Roman" panose="02020603050405020304" pitchFamily="18" charset="0"/>
            </a:endParaRPr>
          </a:p>
          <a:p>
            <a:pPr algn="ctr">
              <a:spcBef>
                <a:spcPct val="0"/>
              </a:spcBef>
              <a:buClrTx/>
              <a:buSzTx/>
              <a:buFontTx/>
              <a:buNone/>
            </a:pPr>
            <a:r>
              <a:rPr lang="en-US" altLang="en-US" sz="1600" i="1" u="sng">
                <a:solidFill>
                  <a:srgbClr val="800000"/>
                </a:solidFill>
                <a:latin typeface="Times New Roman" panose="02020603050405020304" pitchFamily="18" charset="0"/>
              </a:rPr>
              <a:t>Threats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a:p>
            <a:pPr algn="ctr">
              <a:spcBef>
                <a:spcPct val="0"/>
              </a:spcBef>
              <a:buClrTx/>
              <a:buSzTx/>
              <a:buFontTx/>
              <a:buNone/>
            </a:pPr>
            <a:endParaRPr lang="en-US" altLang="en-US" sz="1600">
              <a:solidFill>
                <a:srgbClr val="800000"/>
              </a:solidFill>
              <a:latin typeface="Times New Roman" panose="02020603050405020304" pitchFamily="18" charset="0"/>
            </a:endParaRPr>
          </a:p>
        </p:txBody>
      </p:sp>
      <p:sp>
        <p:nvSpPr>
          <p:cNvPr id="14" name="Rectangle 9">
            <a:extLst>
              <a:ext uri="{FF2B5EF4-FFF2-40B4-BE49-F238E27FC236}">
                <a16:creationId xmlns:a16="http://schemas.microsoft.com/office/drawing/2014/main" id="{EA44F7F5-73F0-4382-B8E3-7371B0E26045}"/>
              </a:ext>
            </a:extLst>
          </p:cNvPr>
          <p:cNvSpPr>
            <a:spLocks noChangeArrowheads="1"/>
          </p:cNvSpPr>
          <p:nvPr/>
        </p:nvSpPr>
        <p:spPr bwMode="auto">
          <a:xfrm>
            <a:off x="3505200" y="31242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Strengths - Opportunities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5" name="Rectangle 10">
            <a:extLst>
              <a:ext uri="{FF2B5EF4-FFF2-40B4-BE49-F238E27FC236}">
                <a16:creationId xmlns:a16="http://schemas.microsoft.com/office/drawing/2014/main" id="{18E47C58-BB16-40CA-BCD3-567C842470B3}"/>
              </a:ext>
            </a:extLst>
          </p:cNvPr>
          <p:cNvSpPr>
            <a:spLocks noChangeArrowheads="1"/>
          </p:cNvSpPr>
          <p:nvPr/>
        </p:nvSpPr>
        <p:spPr bwMode="auto">
          <a:xfrm>
            <a:off x="3505200" y="47244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Strengths - Threats</a:t>
            </a:r>
            <a:endParaRPr lang="en-US" altLang="en-US" sz="1600">
              <a:solidFill>
                <a:srgbClr val="800000"/>
              </a:solidFill>
              <a:latin typeface="Times New Roman" panose="02020603050405020304" pitchFamily="18" charset="0"/>
            </a:endParaRP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6" name="Rectangle 11">
            <a:extLst>
              <a:ext uri="{FF2B5EF4-FFF2-40B4-BE49-F238E27FC236}">
                <a16:creationId xmlns:a16="http://schemas.microsoft.com/office/drawing/2014/main" id="{6E9795BA-FE9A-4893-8382-5EF4D5FF89F7}"/>
              </a:ext>
            </a:extLst>
          </p:cNvPr>
          <p:cNvSpPr>
            <a:spLocks noChangeArrowheads="1"/>
          </p:cNvSpPr>
          <p:nvPr/>
        </p:nvSpPr>
        <p:spPr bwMode="auto">
          <a:xfrm>
            <a:off x="6172200" y="31242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Weaknesses - Opportunities</a:t>
            </a: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
        <p:nvSpPr>
          <p:cNvPr id="17" name="Rectangle 12">
            <a:extLst>
              <a:ext uri="{FF2B5EF4-FFF2-40B4-BE49-F238E27FC236}">
                <a16:creationId xmlns:a16="http://schemas.microsoft.com/office/drawing/2014/main" id="{AEA44C54-D3AA-4C81-9113-262D4C070EA9}"/>
              </a:ext>
            </a:extLst>
          </p:cNvPr>
          <p:cNvSpPr>
            <a:spLocks noChangeArrowheads="1"/>
          </p:cNvSpPr>
          <p:nvPr/>
        </p:nvSpPr>
        <p:spPr bwMode="auto">
          <a:xfrm>
            <a:off x="6172200" y="4724400"/>
            <a:ext cx="2667000" cy="1600200"/>
          </a:xfrm>
          <a:prstGeom prst="rect">
            <a:avLst/>
          </a:prstGeom>
          <a:solidFill>
            <a:schemeClr val="bg1"/>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ClrTx/>
              <a:buSzTx/>
              <a:buFontTx/>
              <a:buNone/>
            </a:pPr>
            <a:r>
              <a:rPr lang="en-US" altLang="en-US" sz="1600" i="1" u="sng">
                <a:solidFill>
                  <a:srgbClr val="800000"/>
                </a:solidFill>
                <a:latin typeface="Times New Roman" panose="02020603050405020304" pitchFamily="18" charset="0"/>
              </a:rPr>
              <a:t>Weaknesses - Threats</a:t>
            </a:r>
          </a:p>
          <a:p>
            <a:pPr algn="ctr">
              <a:spcBef>
                <a:spcPct val="0"/>
              </a:spcBef>
              <a:buClrTx/>
              <a:buSzTx/>
              <a:buFontTx/>
              <a:buNone/>
            </a:pPr>
            <a:r>
              <a:rPr lang="en-US" altLang="en-US" sz="1600">
                <a:solidFill>
                  <a:srgbClr val="800000"/>
                </a:solidFill>
                <a:latin typeface="Times New Roman" panose="02020603050405020304" pitchFamily="18" charset="0"/>
              </a:rPr>
              <a:t>1.</a:t>
            </a:r>
          </a:p>
          <a:p>
            <a:pPr algn="ctr">
              <a:spcBef>
                <a:spcPct val="0"/>
              </a:spcBef>
              <a:buClrTx/>
              <a:buSzTx/>
              <a:buFontTx/>
              <a:buNone/>
            </a:pPr>
            <a:r>
              <a:rPr lang="en-US" altLang="en-US" sz="1600">
                <a:solidFill>
                  <a:srgbClr val="800000"/>
                </a:solidFill>
                <a:latin typeface="Times New Roman" panose="02020603050405020304" pitchFamily="18" charset="0"/>
              </a:rPr>
              <a:t>2.</a:t>
            </a:r>
          </a:p>
          <a:p>
            <a:pPr algn="ctr">
              <a:spcBef>
                <a:spcPct val="0"/>
              </a:spcBef>
              <a:buClrTx/>
              <a:buSzTx/>
              <a:buFontTx/>
              <a:buNone/>
            </a:pPr>
            <a:r>
              <a:rPr lang="en-US" altLang="en-US" sz="1600">
                <a:solidFill>
                  <a:srgbClr val="800000"/>
                </a:solidFill>
                <a:latin typeface="Times New Roman" panose="02020603050405020304" pitchFamily="18" charset="0"/>
              </a:rPr>
              <a:t>3.</a:t>
            </a:r>
          </a:p>
          <a:p>
            <a:pPr algn="ctr">
              <a:spcBef>
                <a:spcPct val="0"/>
              </a:spcBef>
              <a:buClrTx/>
              <a:buSzTx/>
              <a:buFontTx/>
              <a:buNone/>
            </a:pPr>
            <a:r>
              <a:rPr lang="en-US" altLang="en-US" sz="1600">
                <a:solidFill>
                  <a:srgbClr val="800000"/>
                </a:solidFill>
                <a:latin typeface="Times New Roman" panose="02020603050405020304" pitchFamily="18" charset="0"/>
              </a:rPr>
              <a:t>4.</a:t>
            </a:r>
          </a:p>
        </p:txBody>
      </p:sp>
    </p:spTree>
    <p:extLst>
      <p:ext uri="{BB962C8B-B14F-4D97-AF65-F5344CB8AC3E}">
        <p14:creationId xmlns:p14="http://schemas.microsoft.com/office/powerpoint/2010/main" val="288802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 (cont.)</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17</a:t>
            </a:fld>
            <a:endParaRPr lang="en-US" altLang="en-US" dirty="0"/>
          </a:p>
        </p:txBody>
      </p:sp>
      <p:pic>
        <p:nvPicPr>
          <p:cNvPr id="1026" name="Picture 2" descr="Related image">
            <a:extLst>
              <a:ext uri="{FF2B5EF4-FFF2-40B4-BE49-F238E27FC236}">
                <a16:creationId xmlns:a16="http://schemas.microsoft.com/office/drawing/2014/main" id="{653B62D0-FFA4-4500-AF7B-7941692A84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493440"/>
            <a:ext cx="6858000" cy="5089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885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Boston Consulting Group (BCG) Matrix</a:t>
            </a:r>
          </a:p>
        </p:txBody>
      </p:sp>
      <p:sp>
        <p:nvSpPr>
          <p:cNvPr id="44035" name="Content Placeholder 2"/>
          <p:cNvSpPr>
            <a:spLocks noGrp="1"/>
          </p:cNvSpPr>
          <p:nvPr>
            <p:ph idx="1"/>
          </p:nvPr>
        </p:nvSpPr>
        <p:spPr/>
        <p:txBody>
          <a:bodyPr>
            <a:normAutofit lnSpcReduction="10000"/>
          </a:bodyPr>
          <a:lstStyle/>
          <a:p>
            <a:pPr eaLnBrk="1" hangingPunct="1">
              <a:defRPr/>
            </a:pPr>
            <a:r>
              <a:rPr lang="en-US" altLang="en-US" b="1" dirty="0">
                <a:solidFill>
                  <a:schemeClr val="tx1"/>
                </a:solidFill>
                <a:latin typeface="Arial" charset="0"/>
                <a:ea typeface="+mn-ea"/>
                <a:cs typeface="Arial" charset="0"/>
              </a:rPr>
              <a:t>BCG Matrix </a:t>
            </a:r>
          </a:p>
          <a:p>
            <a:pPr lvl="1" eaLnBrk="1" hangingPunct="1">
              <a:defRPr/>
            </a:pPr>
            <a:r>
              <a:rPr lang="en-US" altLang="en-US" dirty="0">
                <a:solidFill>
                  <a:schemeClr val="tx1"/>
                </a:solidFill>
                <a:latin typeface="Arial" charset="0"/>
                <a:ea typeface="+mn-ea"/>
                <a:cs typeface="Arial" charset="0"/>
              </a:rPr>
              <a:t>graphically portrays differences among divisions in terms of relative market share position and industry growth rate</a:t>
            </a:r>
          </a:p>
          <a:p>
            <a:pPr lvl="1" eaLnBrk="1" hangingPunct="1">
              <a:defRPr/>
            </a:pPr>
            <a:r>
              <a:rPr lang="en-US" altLang="en-US" dirty="0">
                <a:solidFill>
                  <a:schemeClr val="tx1"/>
                </a:solidFill>
                <a:latin typeface="Arial" charset="0"/>
                <a:ea typeface="+mn-ea"/>
                <a:cs typeface="Arial" charset="0"/>
              </a:rPr>
              <a:t>allows a multidivisional organization to manage its portfolio of businesses by examining the relative market share position and the industry growth rate of each division relative to all other divisions in the organization</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Boston Consulting Group (BCG) Matrix</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19</a:t>
            </a:fld>
            <a:endParaRPr lang="en-US" altLang="en-US" dirty="0"/>
          </a:p>
        </p:txBody>
      </p:sp>
      <p:grpSp>
        <p:nvGrpSpPr>
          <p:cNvPr id="8" name="Group 2">
            <a:extLst>
              <a:ext uri="{FF2B5EF4-FFF2-40B4-BE49-F238E27FC236}">
                <a16:creationId xmlns:a16="http://schemas.microsoft.com/office/drawing/2014/main" id="{200C0B38-7C7E-459C-AB11-86A2F9E42B42}"/>
              </a:ext>
            </a:extLst>
          </p:cNvPr>
          <p:cNvGrpSpPr>
            <a:grpSpLocks/>
          </p:cNvGrpSpPr>
          <p:nvPr/>
        </p:nvGrpSpPr>
        <p:grpSpPr bwMode="auto">
          <a:xfrm>
            <a:off x="1852612" y="1630362"/>
            <a:ext cx="5438775" cy="4953000"/>
            <a:chOff x="1680" y="960"/>
            <a:chExt cx="3426" cy="3120"/>
          </a:xfrm>
        </p:grpSpPr>
        <p:sp>
          <p:nvSpPr>
            <p:cNvPr id="9" name="Rectangle 3">
              <a:extLst>
                <a:ext uri="{FF2B5EF4-FFF2-40B4-BE49-F238E27FC236}">
                  <a16:creationId xmlns:a16="http://schemas.microsoft.com/office/drawing/2014/main" id="{B7831802-A4EB-40AB-A1C6-B9ED1910B093}"/>
                </a:ext>
              </a:extLst>
            </p:cNvPr>
            <p:cNvSpPr>
              <a:spLocks noChangeArrowheads="1"/>
            </p:cNvSpPr>
            <p:nvPr/>
          </p:nvSpPr>
          <p:spPr bwMode="auto">
            <a:xfrm>
              <a:off x="1920" y="960"/>
              <a:ext cx="318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Relative Competitive Positions (Market Share)</a:t>
              </a:r>
              <a:endParaRPr lang="en-US" altLang="zh-TW" sz="2000">
                <a:solidFill>
                  <a:schemeClr val="bg1"/>
                </a:solidFill>
                <a:latin typeface="Times New Roman" panose="02020603050405020304" pitchFamily="18" charset="0"/>
              </a:endParaRPr>
            </a:p>
          </p:txBody>
        </p:sp>
        <p:sp>
          <p:nvSpPr>
            <p:cNvPr id="10" name="Rectangle 4">
              <a:extLst>
                <a:ext uri="{FF2B5EF4-FFF2-40B4-BE49-F238E27FC236}">
                  <a16:creationId xmlns:a16="http://schemas.microsoft.com/office/drawing/2014/main" id="{61AECA06-CF9B-4CFE-872E-F672CE0A04B8}"/>
                </a:ext>
              </a:extLst>
            </p:cNvPr>
            <p:cNvSpPr>
              <a:spLocks noChangeArrowheads="1"/>
            </p:cNvSpPr>
            <p:nvPr/>
          </p:nvSpPr>
          <p:spPr bwMode="auto">
            <a:xfrm rot="-5400000">
              <a:off x="1016" y="2632"/>
              <a:ext cx="1519"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Business Growth Rate</a:t>
              </a:r>
              <a:endParaRPr lang="en-US" altLang="zh-TW" sz="2000">
                <a:solidFill>
                  <a:schemeClr val="bg1"/>
                </a:solidFill>
                <a:latin typeface="Times New Roman" panose="02020603050405020304" pitchFamily="18" charset="0"/>
              </a:endParaRPr>
            </a:p>
          </p:txBody>
        </p:sp>
        <p:sp>
          <p:nvSpPr>
            <p:cNvPr id="11" name="Rectangle 5">
              <a:extLst>
                <a:ext uri="{FF2B5EF4-FFF2-40B4-BE49-F238E27FC236}">
                  <a16:creationId xmlns:a16="http://schemas.microsoft.com/office/drawing/2014/main" id="{1E22635A-321D-4CA9-89E8-65A356A81CD0}"/>
                </a:ext>
              </a:extLst>
            </p:cNvPr>
            <p:cNvSpPr>
              <a:spLocks noChangeArrowheads="1"/>
            </p:cNvSpPr>
            <p:nvPr/>
          </p:nvSpPr>
          <p:spPr bwMode="auto">
            <a:xfrm rot="-5400000">
              <a:off x="1899" y="1989"/>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sp>
          <p:nvSpPr>
            <p:cNvPr id="12" name="Rectangle 6">
              <a:extLst>
                <a:ext uri="{FF2B5EF4-FFF2-40B4-BE49-F238E27FC236}">
                  <a16:creationId xmlns:a16="http://schemas.microsoft.com/office/drawing/2014/main" id="{21B8B2D5-8EB2-4A44-B93E-3E26769E302D}"/>
                </a:ext>
              </a:extLst>
            </p:cNvPr>
            <p:cNvSpPr>
              <a:spLocks noChangeArrowheads="1"/>
            </p:cNvSpPr>
            <p:nvPr/>
          </p:nvSpPr>
          <p:spPr bwMode="auto">
            <a:xfrm>
              <a:off x="4050" y="1154"/>
              <a:ext cx="381"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3" name="Rectangle 7">
              <a:extLst>
                <a:ext uri="{FF2B5EF4-FFF2-40B4-BE49-F238E27FC236}">
                  <a16:creationId xmlns:a16="http://schemas.microsoft.com/office/drawing/2014/main" id="{E2426BC2-F88C-4CDB-BA48-1024889AF339}"/>
                </a:ext>
              </a:extLst>
            </p:cNvPr>
            <p:cNvSpPr>
              <a:spLocks noChangeArrowheads="1"/>
            </p:cNvSpPr>
            <p:nvPr/>
          </p:nvSpPr>
          <p:spPr bwMode="auto">
            <a:xfrm>
              <a:off x="4108" y="1193"/>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14" name="Rectangle 8">
              <a:extLst>
                <a:ext uri="{FF2B5EF4-FFF2-40B4-BE49-F238E27FC236}">
                  <a16:creationId xmlns:a16="http://schemas.microsoft.com/office/drawing/2014/main" id="{ABE63643-36F6-441E-8E17-85EED4DED51A}"/>
                </a:ext>
              </a:extLst>
            </p:cNvPr>
            <p:cNvSpPr>
              <a:spLocks noChangeArrowheads="1"/>
            </p:cNvSpPr>
            <p:nvPr/>
          </p:nvSpPr>
          <p:spPr bwMode="auto">
            <a:xfrm rot="-5400000">
              <a:off x="1952" y="3297"/>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15" name="Rectangle 9">
              <a:extLst>
                <a:ext uri="{FF2B5EF4-FFF2-40B4-BE49-F238E27FC236}">
                  <a16:creationId xmlns:a16="http://schemas.microsoft.com/office/drawing/2014/main" id="{B1AB0BD9-E193-4219-B701-A49EFA89CCF0}"/>
                </a:ext>
              </a:extLst>
            </p:cNvPr>
            <p:cNvSpPr>
              <a:spLocks noChangeArrowheads="1"/>
            </p:cNvSpPr>
            <p:nvPr/>
          </p:nvSpPr>
          <p:spPr bwMode="auto">
            <a:xfrm>
              <a:off x="2661" y="1168"/>
              <a:ext cx="405"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6" name="Rectangle 10">
              <a:extLst>
                <a:ext uri="{FF2B5EF4-FFF2-40B4-BE49-F238E27FC236}">
                  <a16:creationId xmlns:a16="http://schemas.microsoft.com/office/drawing/2014/main" id="{23FF1256-82C7-47B0-BBAA-C5EE2BA834A4}"/>
                </a:ext>
              </a:extLst>
            </p:cNvPr>
            <p:cNvSpPr>
              <a:spLocks noChangeArrowheads="1"/>
            </p:cNvSpPr>
            <p:nvPr/>
          </p:nvSpPr>
          <p:spPr bwMode="auto">
            <a:xfrm>
              <a:off x="2719" y="1207"/>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grpSp>
          <p:nvGrpSpPr>
            <p:cNvPr id="17" name="Group 11">
              <a:extLst>
                <a:ext uri="{FF2B5EF4-FFF2-40B4-BE49-F238E27FC236}">
                  <a16:creationId xmlns:a16="http://schemas.microsoft.com/office/drawing/2014/main" id="{A502BE50-7A6A-496B-BC33-B0B161D94490}"/>
                </a:ext>
              </a:extLst>
            </p:cNvPr>
            <p:cNvGrpSpPr>
              <a:grpSpLocks/>
            </p:cNvGrpSpPr>
            <p:nvPr/>
          </p:nvGrpSpPr>
          <p:grpSpPr bwMode="auto">
            <a:xfrm>
              <a:off x="2162" y="1392"/>
              <a:ext cx="1390" cy="1344"/>
              <a:chOff x="2162" y="1392"/>
              <a:chExt cx="1390" cy="1344"/>
            </a:xfrm>
          </p:grpSpPr>
          <p:sp>
            <p:nvSpPr>
              <p:cNvPr id="30" name="Rectangle 12">
                <a:extLst>
                  <a:ext uri="{FF2B5EF4-FFF2-40B4-BE49-F238E27FC236}">
                    <a16:creationId xmlns:a16="http://schemas.microsoft.com/office/drawing/2014/main" id="{6CCF0768-537B-4EFB-826F-31D85C4E58BF}"/>
                  </a:ext>
                </a:extLst>
              </p:cNvPr>
              <p:cNvSpPr>
                <a:spLocks noChangeArrowheads="1"/>
              </p:cNvSpPr>
              <p:nvPr/>
            </p:nvSpPr>
            <p:spPr bwMode="auto">
              <a:xfrm>
                <a:off x="2162" y="1394"/>
                <a:ext cx="1390" cy="1342"/>
              </a:xfrm>
              <a:prstGeom prst="rect">
                <a:avLst/>
              </a:prstGeom>
              <a:solidFill>
                <a:srgbClr val="66FF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31" name="Rectangle 13">
                <a:extLst>
                  <a:ext uri="{FF2B5EF4-FFF2-40B4-BE49-F238E27FC236}">
                    <a16:creationId xmlns:a16="http://schemas.microsoft.com/office/drawing/2014/main" id="{E7F1F006-FE1A-4E84-AB2D-D6A14899487A}"/>
                  </a:ext>
                </a:extLst>
              </p:cNvPr>
              <p:cNvSpPr>
                <a:spLocks noChangeArrowheads="1"/>
              </p:cNvSpPr>
              <p:nvPr/>
            </p:nvSpPr>
            <p:spPr bwMode="auto">
              <a:xfrm>
                <a:off x="2191" y="1392"/>
                <a:ext cx="4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Stars</a:t>
                </a:r>
              </a:p>
            </p:txBody>
          </p:sp>
          <p:graphicFrame>
            <p:nvGraphicFramePr>
              <p:cNvPr id="32" name="Object 14">
                <a:extLst>
                  <a:ext uri="{FF2B5EF4-FFF2-40B4-BE49-F238E27FC236}">
                    <a16:creationId xmlns:a16="http://schemas.microsoft.com/office/drawing/2014/main" id="{6FFDE2F9-9965-4728-9BCE-17A41C613180}"/>
                  </a:ext>
                </a:extLst>
              </p:cNvPr>
              <p:cNvGraphicFramePr>
                <a:graphicFrameLocks/>
              </p:cNvGraphicFramePr>
              <p:nvPr/>
            </p:nvGraphicFramePr>
            <p:xfrm>
              <a:off x="2647" y="1878"/>
              <a:ext cx="410" cy="402"/>
            </p:xfrm>
            <a:graphic>
              <a:graphicData uri="http://schemas.openxmlformats.org/presentationml/2006/ole">
                <mc:AlternateContent xmlns:mc="http://schemas.openxmlformats.org/markup-compatibility/2006">
                  <mc:Choice xmlns:v="urn:schemas-microsoft-com:vml" Requires="v">
                    <p:oleObj spid="_x0000_s8236" name="?????" r:id="rId4" imgW="650875" imgH="638175" progId="MS_ClipArt_Gallery.2">
                      <p:embed/>
                    </p:oleObj>
                  </mc:Choice>
                  <mc:Fallback>
                    <p:oleObj name="?????" r:id="rId4" imgW="650875" imgH="638175" progId="MS_ClipArt_Gallery.2">
                      <p:embed/>
                      <p:pic>
                        <p:nvPicPr>
                          <p:cNvPr id="18475" name="Object 14">
                            <a:extLst>
                              <a:ext uri="{FF2B5EF4-FFF2-40B4-BE49-F238E27FC236}">
                                <a16:creationId xmlns:a16="http://schemas.microsoft.com/office/drawing/2014/main" id="{E3094E89-25C3-4334-A0B1-4D502132DEE2}"/>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7" y="1878"/>
                            <a:ext cx="410"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18" name="Group 15">
              <a:extLst>
                <a:ext uri="{FF2B5EF4-FFF2-40B4-BE49-F238E27FC236}">
                  <a16:creationId xmlns:a16="http://schemas.microsoft.com/office/drawing/2014/main" id="{976C8307-FD65-4F9C-BA7A-BD66B7BD007E}"/>
                </a:ext>
              </a:extLst>
            </p:cNvPr>
            <p:cNvGrpSpPr>
              <a:grpSpLocks/>
            </p:cNvGrpSpPr>
            <p:nvPr/>
          </p:nvGrpSpPr>
          <p:grpSpPr bwMode="auto">
            <a:xfrm>
              <a:off x="3553" y="1394"/>
              <a:ext cx="1391" cy="1342"/>
              <a:chOff x="3553" y="1394"/>
              <a:chExt cx="1391" cy="1342"/>
            </a:xfrm>
          </p:grpSpPr>
          <p:sp>
            <p:nvSpPr>
              <p:cNvPr id="27" name="Rectangle 16">
                <a:extLst>
                  <a:ext uri="{FF2B5EF4-FFF2-40B4-BE49-F238E27FC236}">
                    <a16:creationId xmlns:a16="http://schemas.microsoft.com/office/drawing/2014/main" id="{DD982AE0-6157-4AA1-991A-6617754742B0}"/>
                  </a:ext>
                </a:extLst>
              </p:cNvPr>
              <p:cNvSpPr>
                <a:spLocks noChangeArrowheads="1"/>
              </p:cNvSpPr>
              <p:nvPr/>
            </p:nvSpPr>
            <p:spPr bwMode="auto">
              <a:xfrm>
                <a:off x="3554" y="1394"/>
                <a:ext cx="1390" cy="1342"/>
              </a:xfrm>
              <a:prstGeom prst="rect">
                <a:avLst/>
              </a:prstGeom>
              <a:solidFill>
                <a:srgbClr val="FFFF99"/>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28" name="Rectangle 17">
                <a:extLst>
                  <a:ext uri="{FF2B5EF4-FFF2-40B4-BE49-F238E27FC236}">
                    <a16:creationId xmlns:a16="http://schemas.microsoft.com/office/drawing/2014/main" id="{78133F7A-70C1-4FAC-BBF8-AF3322B942AE}"/>
                  </a:ext>
                </a:extLst>
              </p:cNvPr>
              <p:cNvSpPr>
                <a:spLocks noChangeArrowheads="1"/>
              </p:cNvSpPr>
              <p:nvPr/>
            </p:nvSpPr>
            <p:spPr bwMode="auto">
              <a:xfrm>
                <a:off x="3553" y="1408"/>
                <a:ext cx="100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Question Marks</a:t>
                </a:r>
              </a:p>
            </p:txBody>
          </p:sp>
          <p:sp>
            <p:nvSpPr>
              <p:cNvPr id="29" name="Rectangle 18">
                <a:extLst>
                  <a:ext uri="{FF2B5EF4-FFF2-40B4-BE49-F238E27FC236}">
                    <a16:creationId xmlns:a16="http://schemas.microsoft.com/office/drawing/2014/main" id="{2BB50A14-9AA5-40C6-B2B6-B26EFE7C5DF1}"/>
                  </a:ext>
                </a:extLst>
              </p:cNvPr>
              <p:cNvSpPr>
                <a:spLocks noChangeArrowheads="1"/>
              </p:cNvSpPr>
              <p:nvPr/>
            </p:nvSpPr>
            <p:spPr bwMode="auto">
              <a:xfrm>
                <a:off x="4069" y="1792"/>
                <a:ext cx="332" cy="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5400">
                    <a:solidFill>
                      <a:schemeClr val="bg2"/>
                    </a:solidFill>
                    <a:latin typeface="Times New Roman" panose="02020603050405020304" pitchFamily="18" charset="0"/>
                  </a:rPr>
                  <a:t>?</a:t>
                </a:r>
                <a:endParaRPr lang="en-US" altLang="zh-TW" sz="5400">
                  <a:solidFill>
                    <a:srgbClr val="969696"/>
                  </a:solidFill>
                  <a:latin typeface="Times New Roman" panose="02020603050405020304" pitchFamily="18" charset="0"/>
                </a:endParaRPr>
              </a:p>
            </p:txBody>
          </p:sp>
        </p:grpSp>
        <p:grpSp>
          <p:nvGrpSpPr>
            <p:cNvPr id="19" name="Group 19">
              <a:extLst>
                <a:ext uri="{FF2B5EF4-FFF2-40B4-BE49-F238E27FC236}">
                  <a16:creationId xmlns:a16="http://schemas.microsoft.com/office/drawing/2014/main" id="{4D80E7A5-B888-40EB-9FF5-3992511D13E7}"/>
                </a:ext>
              </a:extLst>
            </p:cNvPr>
            <p:cNvGrpSpPr>
              <a:grpSpLocks/>
            </p:cNvGrpSpPr>
            <p:nvPr/>
          </p:nvGrpSpPr>
          <p:grpSpPr bwMode="auto">
            <a:xfrm>
              <a:off x="2162" y="2738"/>
              <a:ext cx="1390" cy="1342"/>
              <a:chOff x="2162" y="2738"/>
              <a:chExt cx="1390" cy="1342"/>
            </a:xfrm>
          </p:grpSpPr>
          <p:sp>
            <p:nvSpPr>
              <p:cNvPr id="24" name="Rectangle 20">
                <a:extLst>
                  <a:ext uri="{FF2B5EF4-FFF2-40B4-BE49-F238E27FC236}">
                    <a16:creationId xmlns:a16="http://schemas.microsoft.com/office/drawing/2014/main" id="{4AB1F447-46CE-4BDA-BDAB-FC74EDA6453C}"/>
                  </a:ext>
                </a:extLst>
              </p:cNvPr>
              <p:cNvSpPr>
                <a:spLocks noChangeArrowheads="1"/>
              </p:cNvSpPr>
              <p:nvPr/>
            </p:nvSpPr>
            <p:spPr bwMode="auto">
              <a:xfrm>
                <a:off x="2162" y="2738"/>
                <a:ext cx="1390" cy="1342"/>
              </a:xfrm>
              <a:prstGeom prst="rect">
                <a:avLst/>
              </a:prstGeom>
              <a:solidFill>
                <a:schemeClr val="hlink"/>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25" name="Rectangle 21">
                <a:extLst>
                  <a:ext uri="{FF2B5EF4-FFF2-40B4-BE49-F238E27FC236}">
                    <a16:creationId xmlns:a16="http://schemas.microsoft.com/office/drawing/2014/main" id="{C17B3FF1-CEC0-4B37-A2F6-AEA61A48A466}"/>
                  </a:ext>
                </a:extLst>
              </p:cNvPr>
              <p:cNvSpPr>
                <a:spLocks noChangeArrowheads="1"/>
              </p:cNvSpPr>
              <p:nvPr/>
            </p:nvSpPr>
            <p:spPr bwMode="auto">
              <a:xfrm>
                <a:off x="2192" y="3840"/>
                <a:ext cx="6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Cash cows</a:t>
                </a:r>
              </a:p>
            </p:txBody>
          </p:sp>
          <p:graphicFrame>
            <p:nvGraphicFramePr>
              <p:cNvPr id="26" name="Object 22">
                <a:extLst>
                  <a:ext uri="{FF2B5EF4-FFF2-40B4-BE49-F238E27FC236}">
                    <a16:creationId xmlns:a16="http://schemas.microsoft.com/office/drawing/2014/main" id="{52E511E7-4500-461D-88E7-3D6316914B21}"/>
                  </a:ext>
                </a:extLst>
              </p:cNvPr>
              <p:cNvGraphicFramePr>
                <a:graphicFrameLocks/>
              </p:cNvGraphicFramePr>
              <p:nvPr/>
            </p:nvGraphicFramePr>
            <p:xfrm>
              <a:off x="2581" y="3232"/>
              <a:ext cx="543" cy="377"/>
            </p:xfrm>
            <a:graphic>
              <a:graphicData uri="http://schemas.openxmlformats.org/presentationml/2006/ole">
                <mc:AlternateContent xmlns:mc="http://schemas.openxmlformats.org/markup-compatibility/2006">
                  <mc:Choice xmlns:v="urn:schemas-microsoft-com:vml" Requires="v">
                    <p:oleObj spid="_x0000_s8237" name="?????" r:id="rId6" imgW="862013" imgH="598488" progId="MS_ClipArt_Gallery.2">
                      <p:embed/>
                    </p:oleObj>
                  </mc:Choice>
                  <mc:Fallback>
                    <p:oleObj name="?????" r:id="rId6" imgW="862013" imgH="598488" progId="MS_ClipArt_Gallery.2">
                      <p:embed/>
                      <p:pic>
                        <p:nvPicPr>
                          <p:cNvPr id="18469" name="Object 22">
                            <a:extLst>
                              <a:ext uri="{FF2B5EF4-FFF2-40B4-BE49-F238E27FC236}">
                                <a16:creationId xmlns:a16="http://schemas.microsoft.com/office/drawing/2014/main" id="{87C731DF-4790-47D7-A019-E96C291E0C08}"/>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1" y="3232"/>
                            <a:ext cx="543" cy="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20" name="Group 23">
              <a:extLst>
                <a:ext uri="{FF2B5EF4-FFF2-40B4-BE49-F238E27FC236}">
                  <a16:creationId xmlns:a16="http://schemas.microsoft.com/office/drawing/2014/main" id="{B0C8B9E6-8D29-4AB8-A814-82C843E3C430}"/>
                </a:ext>
              </a:extLst>
            </p:cNvPr>
            <p:cNvGrpSpPr>
              <a:grpSpLocks/>
            </p:cNvGrpSpPr>
            <p:nvPr/>
          </p:nvGrpSpPr>
          <p:grpSpPr bwMode="auto">
            <a:xfrm>
              <a:off x="3552" y="2736"/>
              <a:ext cx="1390" cy="1342"/>
              <a:chOff x="3552" y="2736"/>
              <a:chExt cx="1390" cy="1342"/>
            </a:xfrm>
          </p:grpSpPr>
          <p:sp>
            <p:nvSpPr>
              <p:cNvPr id="21" name="Rectangle 24">
                <a:extLst>
                  <a:ext uri="{FF2B5EF4-FFF2-40B4-BE49-F238E27FC236}">
                    <a16:creationId xmlns:a16="http://schemas.microsoft.com/office/drawing/2014/main" id="{A23F0416-E155-476C-9227-5C9ED3762359}"/>
                  </a:ext>
                </a:extLst>
              </p:cNvPr>
              <p:cNvSpPr>
                <a:spLocks noChangeArrowheads="1"/>
              </p:cNvSpPr>
              <p:nvPr/>
            </p:nvSpPr>
            <p:spPr bwMode="auto">
              <a:xfrm>
                <a:off x="3552" y="2736"/>
                <a:ext cx="1390" cy="1342"/>
              </a:xfrm>
              <a:prstGeom prst="rect">
                <a:avLst/>
              </a:prstGeom>
              <a:solidFill>
                <a:srgbClr val="FFCC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22" name="Rectangle 25">
                <a:extLst>
                  <a:ext uri="{FF2B5EF4-FFF2-40B4-BE49-F238E27FC236}">
                    <a16:creationId xmlns:a16="http://schemas.microsoft.com/office/drawing/2014/main" id="{993E7FF4-100D-41BA-92B3-EDDE4E099E82}"/>
                  </a:ext>
                </a:extLst>
              </p:cNvPr>
              <p:cNvSpPr>
                <a:spLocks noChangeArrowheads="1"/>
              </p:cNvSpPr>
              <p:nvPr/>
            </p:nvSpPr>
            <p:spPr bwMode="auto">
              <a:xfrm>
                <a:off x="3552" y="3840"/>
                <a:ext cx="3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Dogs</a:t>
                </a:r>
              </a:p>
            </p:txBody>
          </p:sp>
          <p:graphicFrame>
            <p:nvGraphicFramePr>
              <p:cNvPr id="23" name="Object 26">
                <a:extLst>
                  <a:ext uri="{FF2B5EF4-FFF2-40B4-BE49-F238E27FC236}">
                    <a16:creationId xmlns:a16="http://schemas.microsoft.com/office/drawing/2014/main" id="{67877886-6CCB-468A-8F46-D8B3AD37B796}"/>
                  </a:ext>
                </a:extLst>
              </p:cNvPr>
              <p:cNvGraphicFramePr>
                <a:graphicFrameLocks/>
              </p:cNvGraphicFramePr>
              <p:nvPr/>
            </p:nvGraphicFramePr>
            <p:xfrm>
              <a:off x="3973" y="3261"/>
              <a:ext cx="562" cy="315"/>
            </p:xfrm>
            <a:graphic>
              <a:graphicData uri="http://schemas.openxmlformats.org/presentationml/2006/ole">
                <mc:AlternateContent xmlns:mc="http://schemas.openxmlformats.org/markup-compatibility/2006">
                  <mc:Choice xmlns:v="urn:schemas-microsoft-com:vml" Requires="v">
                    <p:oleObj spid="_x0000_s8238" name="?????" r:id="rId8" imgW="892175" imgH="500063" progId="MS_ClipArt_Gallery.2">
                      <p:embed/>
                    </p:oleObj>
                  </mc:Choice>
                  <mc:Fallback>
                    <p:oleObj name="?????" r:id="rId8" imgW="892175" imgH="500063" progId="MS_ClipArt_Gallery.2">
                      <p:embed/>
                      <p:pic>
                        <p:nvPicPr>
                          <p:cNvPr id="18466" name="Object 26">
                            <a:extLst>
                              <a:ext uri="{FF2B5EF4-FFF2-40B4-BE49-F238E27FC236}">
                                <a16:creationId xmlns:a16="http://schemas.microsoft.com/office/drawing/2014/main" id="{7A5DF6F0-693E-4D39-A7A0-48D964617214}"/>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73" y="3261"/>
                            <a:ext cx="562" cy="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nvGrpSpPr>
          <p:cNvPr id="33" name="Group 28">
            <a:extLst>
              <a:ext uri="{FF2B5EF4-FFF2-40B4-BE49-F238E27FC236}">
                <a16:creationId xmlns:a16="http://schemas.microsoft.com/office/drawing/2014/main" id="{6A8B300F-AAEB-413B-A41D-7128C95D5AF5}"/>
              </a:ext>
            </a:extLst>
          </p:cNvPr>
          <p:cNvGrpSpPr>
            <a:grpSpLocks/>
          </p:cNvGrpSpPr>
          <p:nvPr/>
        </p:nvGrpSpPr>
        <p:grpSpPr bwMode="auto">
          <a:xfrm>
            <a:off x="2617787" y="2316162"/>
            <a:ext cx="2206625" cy="2130425"/>
            <a:chOff x="1361" y="1392"/>
            <a:chExt cx="1390" cy="1342"/>
          </a:xfrm>
        </p:grpSpPr>
        <p:sp>
          <p:nvSpPr>
            <p:cNvPr id="34" name="Rectangle 29">
              <a:extLst>
                <a:ext uri="{FF2B5EF4-FFF2-40B4-BE49-F238E27FC236}">
                  <a16:creationId xmlns:a16="http://schemas.microsoft.com/office/drawing/2014/main" id="{40F511AC-07F7-4C39-9A87-43701B28EB11}"/>
                </a:ext>
              </a:extLst>
            </p:cNvPr>
            <p:cNvSpPr>
              <a:spLocks noChangeArrowheads="1"/>
            </p:cNvSpPr>
            <p:nvPr/>
          </p:nvSpPr>
          <p:spPr bwMode="auto">
            <a:xfrm>
              <a:off x="1361" y="1392"/>
              <a:ext cx="1390" cy="1342"/>
            </a:xfrm>
            <a:prstGeom prst="rect">
              <a:avLst/>
            </a:prstGeom>
            <a:solidFill>
              <a:srgbClr val="00FF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zh-TW" sz="2400" dirty="0">
                <a:solidFill>
                  <a:srgbClr val="FF0000"/>
                </a:solidFill>
                <a:latin typeface="Times New Roman" panose="02020603050405020304" pitchFamily="18" charset="0"/>
              </a:endParaRPr>
            </a:p>
          </p:txBody>
        </p:sp>
        <p:sp>
          <p:nvSpPr>
            <p:cNvPr id="35" name="Rectangle 30">
              <a:extLst>
                <a:ext uri="{FF2B5EF4-FFF2-40B4-BE49-F238E27FC236}">
                  <a16:creationId xmlns:a16="http://schemas.microsoft.com/office/drawing/2014/main" id="{67E150BC-B173-4EF0-9CE7-30CC0976F015}"/>
                </a:ext>
              </a:extLst>
            </p:cNvPr>
            <p:cNvSpPr>
              <a:spLocks noChangeArrowheads="1"/>
            </p:cNvSpPr>
            <p:nvPr/>
          </p:nvSpPr>
          <p:spPr bwMode="auto">
            <a:xfrm>
              <a:off x="1375" y="1420"/>
              <a:ext cx="401" cy="212"/>
            </a:xfrm>
            <a:prstGeom prst="rect">
              <a:avLst/>
            </a:prstGeom>
            <a:solidFill>
              <a:srgbClr val="00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Stars</a:t>
              </a:r>
            </a:p>
          </p:txBody>
        </p:sp>
        <p:graphicFrame>
          <p:nvGraphicFramePr>
            <p:cNvPr id="36" name="Object 31">
              <a:extLst>
                <a:ext uri="{FF2B5EF4-FFF2-40B4-BE49-F238E27FC236}">
                  <a16:creationId xmlns:a16="http://schemas.microsoft.com/office/drawing/2014/main" id="{97911934-E87A-4F87-B9F8-53EAD3FD484B}"/>
                </a:ext>
              </a:extLst>
            </p:cNvPr>
            <p:cNvGraphicFramePr>
              <a:graphicFrameLocks/>
            </p:cNvGraphicFramePr>
            <p:nvPr/>
          </p:nvGraphicFramePr>
          <p:xfrm>
            <a:off x="1745" y="1422"/>
            <a:ext cx="192" cy="162"/>
          </p:xfrm>
          <a:graphic>
            <a:graphicData uri="http://schemas.openxmlformats.org/presentationml/2006/ole">
              <mc:AlternateContent xmlns:mc="http://schemas.openxmlformats.org/markup-compatibility/2006">
                <mc:Choice xmlns:v="urn:schemas-microsoft-com:vml" Requires="v">
                  <p:oleObj spid="_x0000_s8239" name="?????" r:id="rId10" imgW="650875" imgH="638175" progId="MS_ClipArt_Gallery.2">
                    <p:embed/>
                  </p:oleObj>
                </mc:Choice>
                <mc:Fallback>
                  <p:oleObj name="?????" r:id="rId10" imgW="650875" imgH="638175" progId="MS_ClipArt_Gallery.2">
                    <p:embed/>
                    <p:pic>
                      <p:nvPicPr>
                        <p:cNvPr id="18451" name="Object 31">
                          <a:extLst>
                            <a:ext uri="{FF2B5EF4-FFF2-40B4-BE49-F238E27FC236}">
                              <a16:creationId xmlns:a16="http://schemas.microsoft.com/office/drawing/2014/main" id="{B9CAEDBA-43C7-4675-BB64-798C5A9A4989}"/>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 y="1422"/>
                          <a:ext cx="192" cy="162"/>
                        </a:xfrm>
                        <a:prstGeom prst="rect">
                          <a:avLst/>
                        </a:prstGeom>
                        <a:solidFill>
                          <a:srgbClr val="00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37" name="Group 32">
            <a:extLst>
              <a:ext uri="{FF2B5EF4-FFF2-40B4-BE49-F238E27FC236}">
                <a16:creationId xmlns:a16="http://schemas.microsoft.com/office/drawing/2014/main" id="{9308CC64-6553-4404-B407-11C796377F51}"/>
              </a:ext>
            </a:extLst>
          </p:cNvPr>
          <p:cNvGrpSpPr>
            <a:grpSpLocks/>
          </p:cNvGrpSpPr>
          <p:nvPr/>
        </p:nvGrpSpPr>
        <p:grpSpPr bwMode="auto">
          <a:xfrm>
            <a:off x="2617787" y="4449762"/>
            <a:ext cx="2206625" cy="2130425"/>
            <a:chOff x="864" y="2976"/>
            <a:chExt cx="1390" cy="1342"/>
          </a:xfrm>
        </p:grpSpPr>
        <p:sp>
          <p:nvSpPr>
            <p:cNvPr id="38" name="Rectangle 33">
              <a:extLst>
                <a:ext uri="{FF2B5EF4-FFF2-40B4-BE49-F238E27FC236}">
                  <a16:creationId xmlns:a16="http://schemas.microsoft.com/office/drawing/2014/main" id="{395AD224-57E3-49F6-A5ED-51B40CE83946}"/>
                </a:ext>
              </a:extLst>
            </p:cNvPr>
            <p:cNvSpPr>
              <a:spLocks noChangeArrowheads="1"/>
            </p:cNvSpPr>
            <p:nvPr/>
          </p:nvSpPr>
          <p:spPr bwMode="auto">
            <a:xfrm>
              <a:off x="864" y="2976"/>
              <a:ext cx="1390" cy="1342"/>
            </a:xfrm>
            <a:prstGeom prst="rect">
              <a:avLst/>
            </a:prstGeom>
            <a:solidFill>
              <a:schemeClr val="hlink"/>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zh-TW" sz="2400" dirty="0">
                <a:solidFill>
                  <a:srgbClr val="969696"/>
                </a:solidFill>
                <a:latin typeface="Times New Roman" panose="02020603050405020304" pitchFamily="18" charset="0"/>
              </a:endParaRPr>
            </a:p>
          </p:txBody>
        </p:sp>
        <p:sp>
          <p:nvSpPr>
            <p:cNvPr id="39" name="Rectangle 34">
              <a:extLst>
                <a:ext uri="{FF2B5EF4-FFF2-40B4-BE49-F238E27FC236}">
                  <a16:creationId xmlns:a16="http://schemas.microsoft.com/office/drawing/2014/main" id="{4327CF0B-9638-404A-8384-E73ABA35CC15}"/>
                </a:ext>
              </a:extLst>
            </p:cNvPr>
            <p:cNvSpPr>
              <a:spLocks noChangeArrowheads="1"/>
            </p:cNvSpPr>
            <p:nvPr/>
          </p:nvSpPr>
          <p:spPr bwMode="auto">
            <a:xfrm>
              <a:off x="896" y="4080"/>
              <a:ext cx="688" cy="212"/>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Cash cows</a:t>
              </a:r>
            </a:p>
          </p:txBody>
        </p:sp>
        <p:graphicFrame>
          <p:nvGraphicFramePr>
            <p:cNvPr id="40" name="Object 35">
              <a:extLst>
                <a:ext uri="{FF2B5EF4-FFF2-40B4-BE49-F238E27FC236}">
                  <a16:creationId xmlns:a16="http://schemas.microsoft.com/office/drawing/2014/main" id="{49281626-0368-46F5-81E1-518BDFC16F8B}"/>
                </a:ext>
              </a:extLst>
            </p:cNvPr>
            <p:cNvGraphicFramePr>
              <a:graphicFrameLocks/>
            </p:cNvGraphicFramePr>
            <p:nvPr/>
          </p:nvGraphicFramePr>
          <p:xfrm>
            <a:off x="1584" y="4080"/>
            <a:ext cx="336" cy="192"/>
          </p:xfrm>
          <a:graphic>
            <a:graphicData uri="http://schemas.openxmlformats.org/presentationml/2006/ole">
              <mc:AlternateContent xmlns:mc="http://schemas.openxmlformats.org/markup-compatibility/2006">
                <mc:Choice xmlns:v="urn:schemas-microsoft-com:vml" Requires="v">
                  <p:oleObj spid="_x0000_s8240" name="?????" r:id="rId11" imgW="862013" imgH="598488" progId="MS_ClipArt_Gallery.2">
                    <p:embed/>
                  </p:oleObj>
                </mc:Choice>
                <mc:Fallback>
                  <p:oleObj name="?????" r:id="rId11" imgW="862013" imgH="598488" progId="MS_ClipArt_Gallery.2">
                    <p:embed/>
                    <p:pic>
                      <p:nvPicPr>
                        <p:cNvPr id="18448" name="Object 35">
                          <a:extLst>
                            <a:ext uri="{FF2B5EF4-FFF2-40B4-BE49-F238E27FC236}">
                              <a16:creationId xmlns:a16="http://schemas.microsoft.com/office/drawing/2014/main" id="{FE144DE4-AEC0-404B-94AE-25CC5E9A93FD}"/>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4" y="4080"/>
                          <a:ext cx="336" cy="192"/>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41" name="Group 36">
            <a:extLst>
              <a:ext uri="{FF2B5EF4-FFF2-40B4-BE49-F238E27FC236}">
                <a16:creationId xmlns:a16="http://schemas.microsoft.com/office/drawing/2014/main" id="{5C81E806-439A-48BB-B48F-FAAC34783E60}"/>
              </a:ext>
            </a:extLst>
          </p:cNvPr>
          <p:cNvGrpSpPr>
            <a:grpSpLocks/>
          </p:cNvGrpSpPr>
          <p:nvPr/>
        </p:nvGrpSpPr>
        <p:grpSpPr bwMode="auto">
          <a:xfrm>
            <a:off x="4824412" y="4449762"/>
            <a:ext cx="2206625" cy="2130425"/>
            <a:chOff x="5088" y="2688"/>
            <a:chExt cx="1390" cy="1342"/>
          </a:xfrm>
        </p:grpSpPr>
        <p:sp>
          <p:nvSpPr>
            <p:cNvPr id="42" name="Rectangle 37">
              <a:extLst>
                <a:ext uri="{FF2B5EF4-FFF2-40B4-BE49-F238E27FC236}">
                  <a16:creationId xmlns:a16="http://schemas.microsoft.com/office/drawing/2014/main" id="{3717F182-5EED-4E6C-9B71-21092CDFAC87}"/>
                </a:ext>
              </a:extLst>
            </p:cNvPr>
            <p:cNvSpPr>
              <a:spLocks noChangeArrowheads="1"/>
            </p:cNvSpPr>
            <p:nvPr/>
          </p:nvSpPr>
          <p:spPr bwMode="auto">
            <a:xfrm>
              <a:off x="5088" y="2688"/>
              <a:ext cx="1390" cy="1342"/>
            </a:xfrm>
            <a:prstGeom prst="rect">
              <a:avLst/>
            </a:prstGeom>
            <a:solidFill>
              <a:srgbClr val="FFCC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zh-TW" sz="2400" dirty="0">
                <a:solidFill>
                  <a:srgbClr val="FF0000"/>
                </a:solidFill>
                <a:latin typeface="Times New Roman" panose="02020603050405020304" pitchFamily="18" charset="0"/>
              </a:endParaRPr>
            </a:p>
          </p:txBody>
        </p:sp>
        <p:sp>
          <p:nvSpPr>
            <p:cNvPr id="43" name="Rectangle 38">
              <a:extLst>
                <a:ext uri="{FF2B5EF4-FFF2-40B4-BE49-F238E27FC236}">
                  <a16:creationId xmlns:a16="http://schemas.microsoft.com/office/drawing/2014/main" id="{547849E9-B67F-4623-86A8-D507D68E8493}"/>
                </a:ext>
              </a:extLst>
            </p:cNvPr>
            <p:cNvSpPr>
              <a:spLocks noChangeArrowheads="1"/>
            </p:cNvSpPr>
            <p:nvPr/>
          </p:nvSpPr>
          <p:spPr bwMode="auto">
            <a:xfrm>
              <a:off x="5134" y="3792"/>
              <a:ext cx="386" cy="212"/>
            </a:xfrm>
            <a:prstGeom prst="rect">
              <a:avLst/>
            </a:prstGeom>
            <a:solidFill>
              <a:srgbClr val="FF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Dogs</a:t>
              </a:r>
            </a:p>
          </p:txBody>
        </p:sp>
        <p:graphicFrame>
          <p:nvGraphicFramePr>
            <p:cNvPr id="44" name="Object 39">
              <a:extLst>
                <a:ext uri="{FF2B5EF4-FFF2-40B4-BE49-F238E27FC236}">
                  <a16:creationId xmlns:a16="http://schemas.microsoft.com/office/drawing/2014/main" id="{DDBC0D79-17C3-477D-B197-31AC9A53CBAE}"/>
                </a:ext>
              </a:extLst>
            </p:cNvPr>
            <p:cNvGraphicFramePr>
              <a:graphicFrameLocks/>
            </p:cNvGraphicFramePr>
            <p:nvPr/>
          </p:nvGraphicFramePr>
          <p:xfrm>
            <a:off x="5520" y="3792"/>
            <a:ext cx="288" cy="171"/>
          </p:xfrm>
          <a:graphic>
            <a:graphicData uri="http://schemas.openxmlformats.org/presentationml/2006/ole">
              <mc:AlternateContent xmlns:mc="http://schemas.openxmlformats.org/markup-compatibility/2006">
                <mc:Choice xmlns:v="urn:schemas-microsoft-com:vml" Requires="v">
                  <p:oleObj spid="_x0000_s8241" name="?????" r:id="rId12" imgW="892175" imgH="500063" progId="MS_ClipArt_Gallery.2">
                    <p:embed/>
                  </p:oleObj>
                </mc:Choice>
                <mc:Fallback>
                  <p:oleObj name="?????" r:id="rId12" imgW="892175" imgH="500063" progId="MS_ClipArt_Gallery.2">
                    <p:embed/>
                    <p:pic>
                      <p:nvPicPr>
                        <p:cNvPr id="18445" name="Object 39">
                          <a:extLst>
                            <a:ext uri="{FF2B5EF4-FFF2-40B4-BE49-F238E27FC236}">
                              <a16:creationId xmlns:a16="http://schemas.microsoft.com/office/drawing/2014/main" id="{810117AB-8EE9-4F3F-B786-47ED28CD6561}"/>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20" y="3792"/>
                          <a:ext cx="288" cy="171"/>
                        </a:xfrm>
                        <a:prstGeom prst="rect">
                          <a:avLst/>
                        </a:prstGeom>
                        <a:solidFill>
                          <a:srgbClr val="FF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45" name="Group 40">
            <a:extLst>
              <a:ext uri="{FF2B5EF4-FFF2-40B4-BE49-F238E27FC236}">
                <a16:creationId xmlns:a16="http://schemas.microsoft.com/office/drawing/2014/main" id="{F842988C-5AC2-4633-8E3D-C5AB84F3F1F7}"/>
              </a:ext>
            </a:extLst>
          </p:cNvPr>
          <p:cNvGrpSpPr>
            <a:grpSpLocks/>
          </p:cNvGrpSpPr>
          <p:nvPr/>
        </p:nvGrpSpPr>
        <p:grpSpPr bwMode="auto">
          <a:xfrm>
            <a:off x="4824412" y="2239962"/>
            <a:ext cx="2206625" cy="2206625"/>
            <a:chOff x="5088" y="1104"/>
            <a:chExt cx="1390" cy="1390"/>
          </a:xfrm>
        </p:grpSpPr>
        <p:sp>
          <p:nvSpPr>
            <p:cNvPr id="46" name="Rectangle 41">
              <a:extLst>
                <a:ext uri="{FF2B5EF4-FFF2-40B4-BE49-F238E27FC236}">
                  <a16:creationId xmlns:a16="http://schemas.microsoft.com/office/drawing/2014/main" id="{D6A47F3F-038D-4390-A076-6A883A6BFD93}"/>
                </a:ext>
              </a:extLst>
            </p:cNvPr>
            <p:cNvSpPr>
              <a:spLocks noChangeArrowheads="1"/>
            </p:cNvSpPr>
            <p:nvPr/>
          </p:nvSpPr>
          <p:spPr bwMode="auto">
            <a:xfrm>
              <a:off x="5088" y="1152"/>
              <a:ext cx="1390" cy="1342"/>
            </a:xfrm>
            <a:prstGeom prst="rect">
              <a:avLst/>
            </a:prstGeom>
            <a:solidFill>
              <a:srgbClr val="FFFF99"/>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zh-TW" sz="2400" dirty="0">
                <a:solidFill>
                  <a:schemeClr val="bg1"/>
                </a:solidFill>
                <a:latin typeface="Times New Roman" panose="02020603050405020304" pitchFamily="18" charset="0"/>
              </a:endParaRPr>
            </a:p>
            <a:p>
              <a:pPr algn="ctr" eaLnBrk="1" hangingPunct="1">
                <a:spcBef>
                  <a:spcPct val="0"/>
                </a:spcBef>
                <a:buClrTx/>
                <a:buSzTx/>
                <a:buFontTx/>
                <a:buNone/>
              </a:pPr>
              <a:endParaRPr lang="en-US" altLang="zh-TW" sz="2400" dirty="0">
                <a:solidFill>
                  <a:srgbClr val="800000"/>
                </a:solidFill>
                <a:latin typeface="Times New Roman" panose="02020603050405020304" pitchFamily="18" charset="0"/>
              </a:endParaRPr>
            </a:p>
          </p:txBody>
        </p:sp>
        <p:sp>
          <p:nvSpPr>
            <p:cNvPr id="47" name="Rectangle 42">
              <a:extLst>
                <a:ext uri="{FF2B5EF4-FFF2-40B4-BE49-F238E27FC236}">
                  <a16:creationId xmlns:a16="http://schemas.microsoft.com/office/drawing/2014/main" id="{E4FA64A3-1C3E-424F-BC3E-8778203A430E}"/>
                </a:ext>
              </a:extLst>
            </p:cNvPr>
            <p:cNvSpPr>
              <a:spLocks noChangeArrowheads="1"/>
            </p:cNvSpPr>
            <p:nvPr/>
          </p:nvSpPr>
          <p:spPr bwMode="auto">
            <a:xfrm>
              <a:off x="5088" y="1166"/>
              <a:ext cx="100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Question Marks</a:t>
              </a:r>
            </a:p>
          </p:txBody>
        </p:sp>
        <p:sp>
          <p:nvSpPr>
            <p:cNvPr id="48" name="Rectangle 43">
              <a:extLst>
                <a:ext uri="{FF2B5EF4-FFF2-40B4-BE49-F238E27FC236}">
                  <a16:creationId xmlns:a16="http://schemas.microsoft.com/office/drawing/2014/main" id="{F754A9CC-7120-42D6-822C-07D619129132}"/>
                </a:ext>
              </a:extLst>
            </p:cNvPr>
            <p:cNvSpPr>
              <a:spLocks noChangeArrowheads="1"/>
            </p:cNvSpPr>
            <p:nvPr/>
          </p:nvSpPr>
          <p:spPr bwMode="auto">
            <a:xfrm>
              <a:off x="6028" y="1104"/>
              <a:ext cx="21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400">
                  <a:solidFill>
                    <a:schemeClr val="bg2"/>
                  </a:solidFill>
                  <a:latin typeface="Times New Roman" panose="02020603050405020304" pitchFamily="18" charset="0"/>
                </a:rPr>
                <a:t>?</a:t>
              </a:r>
              <a:endParaRPr lang="en-US" altLang="zh-TW" sz="5400">
                <a:solidFill>
                  <a:srgbClr val="969696"/>
                </a:solidFill>
                <a:latin typeface="Times New Roman" panose="02020603050405020304" pitchFamily="18" charset="0"/>
              </a:endParaRPr>
            </a:p>
          </p:txBody>
        </p:sp>
      </p:grpSp>
    </p:spTree>
    <p:extLst>
      <p:ext uri="{BB962C8B-B14F-4D97-AF65-F5344CB8AC3E}">
        <p14:creationId xmlns:p14="http://schemas.microsoft.com/office/powerpoint/2010/main" val="225823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3" fill="hold" nodeType="clickEffect">
                                  <p:stCondLst>
                                    <p:cond delay="0"/>
                                  </p:stCondLst>
                                  <p:childTnLst>
                                    <p:set>
                                      <p:cBhvr>
                                        <p:cTn id="11" dur="1" fill="hold">
                                          <p:stCondLst>
                                            <p:cond delay="0"/>
                                          </p:stCondLst>
                                        </p:cTn>
                                        <p:tgtEl>
                                          <p:spTgt spid="45"/>
                                        </p:tgtEl>
                                        <p:attrNameLst>
                                          <p:attrName>style.visibility</p:attrName>
                                        </p:attrNameLst>
                                      </p:cBhvr>
                                      <p:to>
                                        <p:strVal val="visible"/>
                                      </p:to>
                                    </p:set>
                                    <p:anim calcmode="lin" valueType="num">
                                      <p:cBhvr additive="base">
                                        <p:cTn id="12" dur="500" fill="hold"/>
                                        <p:tgtEl>
                                          <p:spTgt spid="45"/>
                                        </p:tgtEl>
                                        <p:attrNameLst>
                                          <p:attrName>ppt_x</p:attrName>
                                        </p:attrNameLst>
                                      </p:cBhvr>
                                      <p:tavLst>
                                        <p:tav tm="0">
                                          <p:val>
                                            <p:strVal val="1+#ppt_w/2"/>
                                          </p:val>
                                        </p:tav>
                                        <p:tav tm="100000">
                                          <p:val>
                                            <p:strVal val="#ppt_x"/>
                                          </p:val>
                                        </p:tav>
                                      </p:tavLst>
                                    </p:anim>
                                    <p:anim calcmode="lin" valueType="num">
                                      <p:cBhvr additive="base">
                                        <p:cTn id="13" dur="500" fill="hold"/>
                                        <p:tgtEl>
                                          <p:spTgt spid="45"/>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nodeType="clickEffect">
                                  <p:stCondLst>
                                    <p:cond delay="0"/>
                                  </p:stCondLst>
                                  <p:childTnLst>
                                    <p:set>
                                      <p:cBhvr>
                                        <p:cTn id="17" dur="1" fill="hold">
                                          <p:stCondLst>
                                            <p:cond delay="0"/>
                                          </p:stCondLst>
                                        </p:cTn>
                                        <p:tgtEl>
                                          <p:spTgt spid="33"/>
                                        </p:tgtEl>
                                        <p:attrNameLst>
                                          <p:attrName>style.visibility</p:attrName>
                                        </p:attrNameLst>
                                      </p:cBhvr>
                                      <p:to>
                                        <p:strVal val="visible"/>
                                      </p:to>
                                    </p:set>
                                    <p:anim calcmode="lin" valueType="num">
                                      <p:cBhvr additive="base">
                                        <p:cTn id="18" dur="500" fill="hold"/>
                                        <p:tgtEl>
                                          <p:spTgt spid="33"/>
                                        </p:tgtEl>
                                        <p:attrNameLst>
                                          <p:attrName>ppt_x</p:attrName>
                                        </p:attrNameLst>
                                      </p:cBhvr>
                                      <p:tavLst>
                                        <p:tav tm="0">
                                          <p:val>
                                            <p:strVal val="0-#ppt_w/2"/>
                                          </p:val>
                                        </p:tav>
                                        <p:tav tm="100000">
                                          <p:val>
                                            <p:strVal val="#ppt_x"/>
                                          </p:val>
                                        </p:tav>
                                      </p:tavLst>
                                    </p:anim>
                                    <p:anim calcmode="lin" valueType="num">
                                      <p:cBhvr additive="base">
                                        <p:cTn id="19" dur="500" fill="hold"/>
                                        <p:tgtEl>
                                          <p:spTgt spid="33"/>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2" fill="hold" nodeType="clickEffect">
                                  <p:stCondLst>
                                    <p:cond delay="0"/>
                                  </p:stCondLst>
                                  <p:childTnLst>
                                    <p:set>
                                      <p:cBhvr>
                                        <p:cTn id="23" dur="1" fill="hold">
                                          <p:stCondLst>
                                            <p:cond delay="0"/>
                                          </p:stCondLst>
                                        </p:cTn>
                                        <p:tgtEl>
                                          <p:spTgt spid="37"/>
                                        </p:tgtEl>
                                        <p:attrNameLst>
                                          <p:attrName>style.visibility</p:attrName>
                                        </p:attrNameLst>
                                      </p:cBhvr>
                                      <p:to>
                                        <p:strVal val="visible"/>
                                      </p:to>
                                    </p:set>
                                    <p:anim calcmode="lin" valueType="num">
                                      <p:cBhvr additive="base">
                                        <p:cTn id="24" dur="500" fill="hold"/>
                                        <p:tgtEl>
                                          <p:spTgt spid="37"/>
                                        </p:tgtEl>
                                        <p:attrNameLst>
                                          <p:attrName>ppt_x</p:attrName>
                                        </p:attrNameLst>
                                      </p:cBhvr>
                                      <p:tavLst>
                                        <p:tav tm="0">
                                          <p:val>
                                            <p:strVal val="0-#ppt_w/2"/>
                                          </p:val>
                                        </p:tav>
                                        <p:tav tm="100000">
                                          <p:val>
                                            <p:strVal val="#ppt_x"/>
                                          </p:val>
                                        </p:tav>
                                      </p:tavLst>
                                    </p:anim>
                                    <p:anim calcmode="lin" valueType="num">
                                      <p:cBhvr additive="base">
                                        <p:cTn id="25"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6" fill="hold" nodeType="clickEffect">
                                  <p:stCondLst>
                                    <p:cond delay="0"/>
                                  </p:stCondLst>
                                  <p:childTnLst>
                                    <p:set>
                                      <p:cBhvr>
                                        <p:cTn id="29" dur="1" fill="hold">
                                          <p:stCondLst>
                                            <p:cond delay="0"/>
                                          </p:stCondLst>
                                        </p:cTn>
                                        <p:tgtEl>
                                          <p:spTgt spid="41"/>
                                        </p:tgtEl>
                                        <p:attrNameLst>
                                          <p:attrName>style.visibility</p:attrName>
                                        </p:attrNameLst>
                                      </p:cBhvr>
                                      <p:to>
                                        <p:strVal val="visible"/>
                                      </p:to>
                                    </p:set>
                                    <p:anim calcmode="lin" valueType="num">
                                      <p:cBhvr additive="base">
                                        <p:cTn id="30" dur="500" fill="hold"/>
                                        <p:tgtEl>
                                          <p:spTgt spid="41"/>
                                        </p:tgtEl>
                                        <p:attrNameLst>
                                          <p:attrName>ppt_x</p:attrName>
                                        </p:attrNameLst>
                                      </p:cBhvr>
                                      <p:tavLst>
                                        <p:tav tm="0">
                                          <p:val>
                                            <p:strVal val="1+#ppt_w/2"/>
                                          </p:val>
                                        </p:tav>
                                        <p:tav tm="100000">
                                          <p:val>
                                            <p:strVal val="#ppt_x"/>
                                          </p:val>
                                        </p:tav>
                                      </p:tavLst>
                                    </p:anim>
                                    <p:anim calcmode="lin" valueType="num">
                                      <p:cBhvr additive="base">
                                        <p:cTn id="31"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57200" y="274638"/>
            <a:ext cx="8229600" cy="1143000"/>
          </a:xfrm>
        </p:spPr>
        <p:txBody>
          <a:bodyPr>
            <a:normAutofit fontScale="90000"/>
          </a:bodyPr>
          <a:lstStyle/>
          <a:p>
            <a:pPr eaLnBrk="1" hangingPunct="1">
              <a:defRPr/>
            </a:pPr>
            <a:r>
              <a:rPr lang="en-US" altLang="en-US" dirty="0">
                <a:solidFill>
                  <a:schemeClr val="tx1"/>
                </a:solidFill>
                <a:latin typeface="Arial" charset="0"/>
                <a:ea typeface="+mj-ea"/>
                <a:cs typeface="Arial" charset="0"/>
              </a:rPr>
              <a:t>The Boston Consulting Group (BCG) Matrix</a:t>
            </a:r>
          </a:p>
        </p:txBody>
      </p:sp>
      <p:grpSp>
        <p:nvGrpSpPr>
          <p:cNvPr id="49" name="Group 1027">
            <a:extLst>
              <a:ext uri="{FF2B5EF4-FFF2-40B4-BE49-F238E27FC236}">
                <a16:creationId xmlns:a16="http://schemas.microsoft.com/office/drawing/2014/main" id="{CA6A3418-E990-4026-8528-D2B9D4A5D929}"/>
              </a:ext>
            </a:extLst>
          </p:cNvPr>
          <p:cNvGrpSpPr>
            <a:grpSpLocks/>
          </p:cNvGrpSpPr>
          <p:nvPr/>
        </p:nvGrpSpPr>
        <p:grpSpPr bwMode="auto">
          <a:xfrm>
            <a:off x="1600200" y="1630362"/>
            <a:ext cx="6456363" cy="4953000"/>
            <a:chOff x="1536" y="960"/>
            <a:chExt cx="4067" cy="3120"/>
          </a:xfrm>
        </p:grpSpPr>
        <p:grpSp>
          <p:nvGrpSpPr>
            <p:cNvPr id="50" name="Group 1028">
              <a:extLst>
                <a:ext uri="{FF2B5EF4-FFF2-40B4-BE49-F238E27FC236}">
                  <a16:creationId xmlns:a16="http://schemas.microsoft.com/office/drawing/2014/main" id="{86013491-EB90-4AB1-BC54-C312D9F08100}"/>
                </a:ext>
              </a:extLst>
            </p:cNvPr>
            <p:cNvGrpSpPr>
              <a:grpSpLocks/>
            </p:cNvGrpSpPr>
            <p:nvPr/>
          </p:nvGrpSpPr>
          <p:grpSpPr bwMode="auto">
            <a:xfrm>
              <a:off x="1968" y="1392"/>
              <a:ext cx="1397" cy="1452"/>
              <a:chOff x="1968" y="1392"/>
              <a:chExt cx="1395" cy="1343"/>
            </a:xfrm>
          </p:grpSpPr>
          <p:sp>
            <p:nvSpPr>
              <p:cNvPr id="103" name="Rectangle 1029">
                <a:extLst>
                  <a:ext uri="{FF2B5EF4-FFF2-40B4-BE49-F238E27FC236}">
                    <a16:creationId xmlns:a16="http://schemas.microsoft.com/office/drawing/2014/main" id="{0FB02766-3B75-433A-8194-D53E7079BB35}"/>
                  </a:ext>
                </a:extLst>
              </p:cNvPr>
              <p:cNvSpPr>
                <a:spLocks noChangeArrowheads="1"/>
              </p:cNvSpPr>
              <p:nvPr/>
            </p:nvSpPr>
            <p:spPr bwMode="auto">
              <a:xfrm>
                <a:off x="1973" y="1393"/>
                <a:ext cx="1390" cy="1342"/>
              </a:xfrm>
              <a:prstGeom prst="rect">
                <a:avLst/>
              </a:prstGeom>
              <a:solidFill>
                <a:srgbClr val="66FFFF"/>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04" name="Rectangle 1030">
                <a:extLst>
                  <a:ext uri="{FF2B5EF4-FFF2-40B4-BE49-F238E27FC236}">
                    <a16:creationId xmlns:a16="http://schemas.microsoft.com/office/drawing/2014/main" id="{163D233C-B3F2-45F7-BAD4-F7F4F68803C2}"/>
                  </a:ext>
                </a:extLst>
              </p:cNvPr>
              <p:cNvSpPr>
                <a:spLocks noChangeArrowheads="1"/>
              </p:cNvSpPr>
              <p:nvPr/>
            </p:nvSpPr>
            <p:spPr bwMode="auto">
              <a:xfrm>
                <a:off x="1968" y="1392"/>
                <a:ext cx="400"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Stars</a:t>
                </a:r>
              </a:p>
            </p:txBody>
          </p:sp>
          <p:graphicFrame>
            <p:nvGraphicFramePr>
              <p:cNvPr id="105" name="Object 1031">
                <a:extLst>
                  <a:ext uri="{FF2B5EF4-FFF2-40B4-BE49-F238E27FC236}">
                    <a16:creationId xmlns:a16="http://schemas.microsoft.com/office/drawing/2014/main" id="{483636E4-23B6-4ABF-B1A5-0531CB609D0F}"/>
                  </a:ext>
                </a:extLst>
              </p:cNvPr>
              <p:cNvGraphicFramePr>
                <a:graphicFrameLocks/>
              </p:cNvGraphicFramePr>
              <p:nvPr/>
            </p:nvGraphicFramePr>
            <p:xfrm>
              <a:off x="2452" y="1806"/>
              <a:ext cx="410" cy="402"/>
            </p:xfrm>
            <a:graphic>
              <a:graphicData uri="http://schemas.openxmlformats.org/presentationml/2006/ole">
                <mc:AlternateContent xmlns:mc="http://schemas.openxmlformats.org/markup-compatibility/2006">
                  <mc:Choice xmlns:v="urn:schemas-microsoft-com:vml" Requires="v">
                    <p:oleObj spid="_x0000_s9239" name="?????" r:id="rId4" imgW="650875" imgH="638175" progId="MS_ClipArt_Gallery.2">
                      <p:embed/>
                    </p:oleObj>
                  </mc:Choice>
                  <mc:Fallback>
                    <p:oleObj name="?????" r:id="rId4" imgW="650875" imgH="638175" progId="MS_ClipArt_Gallery.2">
                      <p:embed/>
                      <p:pic>
                        <p:nvPicPr>
                          <p:cNvPr id="20539" name="Object 1031">
                            <a:extLst>
                              <a:ext uri="{FF2B5EF4-FFF2-40B4-BE49-F238E27FC236}">
                                <a16:creationId xmlns:a16="http://schemas.microsoft.com/office/drawing/2014/main" id="{9CB4D31A-69B8-4680-B0E0-728522A51B3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52" y="1806"/>
                            <a:ext cx="410"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1" name="Group 1032">
              <a:extLst>
                <a:ext uri="{FF2B5EF4-FFF2-40B4-BE49-F238E27FC236}">
                  <a16:creationId xmlns:a16="http://schemas.microsoft.com/office/drawing/2014/main" id="{90E8EBB5-895F-423D-A4D1-BC1ADC601C0F}"/>
                </a:ext>
              </a:extLst>
            </p:cNvPr>
            <p:cNvGrpSpPr>
              <a:grpSpLocks/>
            </p:cNvGrpSpPr>
            <p:nvPr/>
          </p:nvGrpSpPr>
          <p:grpSpPr bwMode="auto">
            <a:xfrm>
              <a:off x="3360" y="1392"/>
              <a:ext cx="1397" cy="1452"/>
              <a:chOff x="3360" y="1392"/>
              <a:chExt cx="1395" cy="1343"/>
            </a:xfrm>
          </p:grpSpPr>
          <p:sp>
            <p:nvSpPr>
              <p:cNvPr id="100" name="Rectangle 1033">
                <a:extLst>
                  <a:ext uri="{FF2B5EF4-FFF2-40B4-BE49-F238E27FC236}">
                    <a16:creationId xmlns:a16="http://schemas.microsoft.com/office/drawing/2014/main" id="{A295F884-3659-4073-9667-5BD7D11AF797}"/>
                  </a:ext>
                </a:extLst>
              </p:cNvPr>
              <p:cNvSpPr>
                <a:spLocks noChangeArrowheads="1"/>
              </p:cNvSpPr>
              <p:nvPr/>
            </p:nvSpPr>
            <p:spPr bwMode="auto">
              <a:xfrm>
                <a:off x="3365" y="1393"/>
                <a:ext cx="1390" cy="1342"/>
              </a:xfrm>
              <a:prstGeom prst="rect">
                <a:avLst/>
              </a:prstGeom>
              <a:solidFill>
                <a:srgbClr val="FFFF99"/>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01" name="Rectangle 1034">
                <a:extLst>
                  <a:ext uri="{FF2B5EF4-FFF2-40B4-BE49-F238E27FC236}">
                    <a16:creationId xmlns:a16="http://schemas.microsoft.com/office/drawing/2014/main" id="{A6765303-6ECC-4CA1-B27F-87022D021183}"/>
                  </a:ext>
                </a:extLst>
              </p:cNvPr>
              <p:cNvSpPr>
                <a:spLocks noChangeArrowheads="1"/>
              </p:cNvSpPr>
              <p:nvPr/>
            </p:nvSpPr>
            <p:spPr bwMode="auto">
              <a:xfrm>
                <a:off x="3360" y="1392"/>
                <a:ext cx="1004"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Question Marks</a:t>
                </a:r>
              </a:p>
            </p:txBody>
          </p:sp>
          <p:sp>
            <p:nvSpPr>
              <p:cNvPr id="102" name="Rectangle 1035">
                <a:extLst>
                  <a:ext uri="{FF2B5EF4-FFF2-40B4-BE49-F238E27FC236}">
                    <a16:creationId xmlns:a16="http://schemas.microsoft.com/office/drawing/2014/main" id="{DF090CCE-1C5B-4499-99B6-56E8CB92CD4B}"/>
                  </a:ext>
                </a:extLst>
              </p:cNvPr>
              <p:cNvSpPr>
                <a:spLocks noChangeArrowheads="1"/>
              </p:cNvSpPr>
              <p:nvPr/>
            </p:nvSpPr>
            <p:spPr bwMode="auto">
              <a:xfrm>
                <a:off x="3880" y="1728"/>
                <a:ext cx="332" cy="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5400">
                    <a:solidFill>
                      <a:srgbClr val="969696"/>
                    </a:solidFill>
                    <a:latin typeface="Times New Roman" panose="02020603050405020304" pitchFamily="18" charset="0"/>
                  </a:rPr>
                  <a:t>?</a:t>
                </a:r>
              </a:p>
            </p:txBody>
          </p:sp>
        </p:grpSp>
        <p:grpSp>
          <p:nvGrpSpPr>
            <p:cNvPr id="52" name="Group 1036">
              <a:extLst>
                <a:ext uri="{FF2B5EF4-FFF2-40B4-BE49-F238E27FC236}">
                  <a16:creationId xmlns:a16="http://schemas.microsoft.com/office/drawing/2014/main" id="{12242D8C-7DFA-4202-B83D-97EBBB20C934}"/>
                </a:ext>
              </a:extLst>
            </p:cNvPr>
            <p:cNvGrpSpPr>
              <a:grpSpLocks/>
            </p:cNvGrpSpPr>
            <p:nvPr/>
          </p:nvGrpSpPr>
          <p:grpSpPr bwMode="auto">
            <a:xfrm>
              <a:off x="1968" y="2736"/>
              <a:ext cx="1392" cy="1344"/>
              <a:chOff x="1968" y="2736"/>
              <a:chExt cx="1392" cy="1344"/>
            </a:xfrm>
          </p:grpSpPr>
          <p:sp>
            <p:nvSpPr>
              <p:cNvPr id="97" name="Rectangle 1037">
                <a:extLst>
                  <a:ext uri="{FF2B5EF4-FFF2-40B4-BE49-F238E27FC236}">
                    <a16:creationId xmlns:a16="http://schemas.microsoft.com/office/drawing/2014/main" id="{8CC3887B-29ED-4B0D-AC90-38258A77D333}"/>
                  </a:ext>
                </a:extLst>
              </p:cNvPr>
              <p:cNvSpPr>
                <a:spLocks noChangeArrowheads="1"/>
              </p:cNvSpPr>
              <p:nvPr/>
            </p:nvSpPr>
            <p:spPr bwMode="auto">
              <a:xfrm>
                <a:off x="1970" y="2736"/>
                <a:ext cx="1390" cy="1342"/>
              </a:xfrm>
              <a:prstGeom prst="rect">
                <a:avLst/>
              </a:prstGeom>
              <a:solidFill>
                <a:schemeClr val="hlink"/>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98" name="Rectangle 1038">
                <a:extLst>
                  <a:ext uri="{FF2B5EF4-FFF2-40B4-BE49-F238E27FC236}">
                    <a16:creationId xmlns:a16="http://schemas.microsoft.com/office/drawing/2014/main" id="{FBEEF16A-64EF-4376-B96E-AA762E7B0A15}"/>
                  </a:ext>
                </a:extLst>
              </p:cNvPr>
              <p:cNvSpPr>
                <a:spLocks noChangeArrowheads="1"/>
              </p:cNvSpPr>
              <p:nvPr/>
            </p:nvSpPr>
            <p:spPr bwMode="auto">
              <a:xfrm>
                <a:off x="1968" y="3868"/>
                <a:ext cx="6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Cash cows</a:t>
                </a:r>
              </a:p>
            </p:txBody>
          </p:sp>
          <p:graphicFrame>
            <p:nvGraphicFramePr>
              <p:cNvPr id="99" name="Object 1039">
                <a:extLst>
                  <a:ext uri="{FF2B5EF4-FFF2-40B4-BE49-F238E27FC236}">
                    <a16:creationId xmlns:a16="http://schemas.microsoft.com/office/drawing/2014/main" id="{F5CF0B08-4296-474B-A54C-1727CB911B8D}"/>
                  </a:ext>
                </a:extLst>
              </p:cNvPr>
              <p:cNvGraphicFramePr>
                <a:graphicFrameLocks/>
              </p:cNvGraphicFramePr>
              <p:nvPr/>
            </p:nvGraphicFramePr>
            <p:xfrm>
              <a:off x="2385" y="3279"/>
              <a:ext cx="543" cy="377"/>
            </p:xfrm>
            <a:graphic>
              <a:graphicData uri="http://schemas.openxmlformats.org/presentationml/2006/ole">
                <mc:AlternateContent xmlns:mc="http://schemas.openxmlformats.org/markup-compatibility/2006">
                  <mc:Choice xmlns:v="urn:schemas-microsoft-com:vml" Requires="v">
                    <p:oleObj spid="_x0000_s9240" name="?????" r:id="rId6" imgW="862013" imgH="598488" progId="MS_ClipArt_Gallery.2">
                      <p:embed/>
                    </p:oleObj>
                  </mc:Choice>
                  <mc:Fallback>
                    <p:oleObj name="?????" r:id="rId6" imgW="862013" imgH="598488" progId="MS_ClipArt_Gallery.2">
                      <p:embed/>
                      <p:pic>
                        <p:nvPicPr>
                          <p:cNvPr id="20533" name="Object 1039">
                            <a:extLst>
                              <a:ext uri="{FF2B5EF4-FFF2-40B4-BE49-F238E27FC236}">
                                <a16:creationId xmlns:a16="http://schemas.microsoft.com/office/drawing/2014/main" id="{6D8D5D82-220E-4EB6-8EB3-5D843F56AB50}"/>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5" y="3279"/>
                            <a:ext cx="543" cy="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3" name="Group 1040">
              <a:extLst>
                <a:ext uri="{FF2B5EF4-FFF2-40B4-BE49-F238E27FC236}">
                  <a16:creationId xmlns:a16="http://schemas.microsoft.com/office/drawing/2014/main" id="{1CE32F8B-09C4-4C5F-BDDB-CDB1F06B6D49}"/>
                </a:ext>
              </a:extLst>
            </p:cNvPr>
            <p:cNvGrpSpPr>
              <a:grpSpLocks/>
            </p:cNvGrpSpPr>
            <p:nvPr/>
          </p:nvGrpSpPr>
          <p:grpSpPr bwMode="auto">
            <a:xfrm>
              <a:off x="3360" y="2737"/>
              <a:ext cx="1395" cy="1342"/>
              <a:chOff x="3360" y="2737"/>
              <a:chExt cx="1395" cy="1342"/>
            </a:xfrm>
          </p:grpSpPr>
          <p:sp>
            <p:nvSpPr>
              <p:cNvPr id="94" name="Rectangle 1041">
                <a:extLst>
                  <a:ext uri="{FF2B5EF4-FFF2-40B4-BE49-F238E27FC236}">
                    <a16:creationId xmlns:a16="http://schemas.microsoft.com/office/drawing/2014/main" id="{1E41ABDC-6264-455A-A31E-67608413AC21}"/>
                  </a:ext>
                </a:extLst>
              </p:cNvPr>
              <p:cNvSpPr>
                <a:spLocks noChangeArrowheads="1"/>
              </p:cNvSpPr>
              <p:nvPr/>
            </p:nvSpPr>
            <p:spPr bwMode="auto">
              <a:xfrm>
                <a:off x="3365" y="2737"/>
                <a:ext cx="1390" cy="1342"/>
              </a:xfrm>
              <a:prstGeom prst="rect">
                <a:avLst/>
              </a:prstGeom>
              <a:solidFill>
                <a:srgbClr val="FFCCFF"/>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95" name="Rectangle 1042">
                <a:extLst>
                  <a:ext uri="{FF2B5EF4-FFF2-40B4-BE49-F238E27FC236}">
                    <a16:creationId xmlns:a16="http://schemas.microsoft.com/office/drawing/2014/main" id="{D020633A-3422-49AD-BAC1-DA3BAAE6E9A9}"/>
                  </a:ext>
                </a:extLst>
              </p:cNvPr>
              <p:cNvSpPr>
                <a:spLocks noChangeArrowheads="1"/>
              </p:cNvSpPr>
              <p:nvPr/>
            </p:nvSpPr>
            <p:spPr bwMode="auto">
              <a:xfrm>
                <a:off x="3360" y="3840"/>
                <a:ext cx="3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Dogs</a:t>
                </a:r>
              </a:p>
            </p:txBody>
          </p:sp>
          <p:graphicFrame>
            <p:nvGraphicFramePr>
              <p:cNvPr id="96" name="Object 1043">
                <a:extLst>
                  <a:ext uri="{FF2B5EF4-FFF2-40B4-BE49-F238E27FC236}">
                    <a16:creationId xmlns:a16="http://schemas.microsoft.com/office/drawing/2014/main" id="{9EF6E86B-3425-4AC9-B0DD-35375C6D42D0}"/>
                  </a:ext>
                </a:extLst>
              </p:cNvPr>
              <p:cNvGraphicFramePr>
                <a:graphicFrameLocks/>
              </p:cNvGraphicFramePr>
              <p:nvPr/>
            </p:nvGraphicFramePr>
            <p:xfrm>
              <a:off x="3758" y="3293"/>
              <a:ext cx="562" cy="315"/>
            </p:xfrm>
            <a:graphic>
              <a:graphicData uri="http://schemas.openxmlformats.org/presentationml/2006/ole">
                <mc:AlternateContent xmlns:mc="http://schemas.openxmlformats.org/markup-compatibility/2006">
                  <mc:Choice xmlns:v="urn:schemas-microsoft-com:vml" Requires="v">
                    <p:oleObj spid="_x0000_s9241" name="?????" r:id="rId8" imgW="892175" imgH="500063" progId="MS_ClipArt_Gallery.2">
                      <p:embed/>
                    </p:oleObj>
                  </mc:Choice>
                  <mc:Fallback>
                    <p:oleObj name="?????" r:id="rId8" imgW="892175" imgH="500063" progId="MS_ClipArt_Gallery.2">
                      <p:embed/>
                      <p:pic>
                        <p:nvPicPr>
                          <p:cNvPr id="20530" name="Object 1043">
                            <a:extLst>
                              <a:ext uri="{FF2B5EF4-FFF2-40B4-BE49-F238E27FC236}">
                                <a16:creationId xmlns:a16="http://schemas.microsoft.com/office/drawing/2014/main" id="{0BB7F007-CCA4-4FCC-8267-EC4DC6D32EB2}"/>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58" y="3293"/>
                            <a:ext cx="562" cy="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54" name="Rectangle 1044">
              <a:extLst>
                <a:ext uri="{FF2B5EF4-FFF2-40B4-BE49-F238E27FC236}">
                  <a16:creationId xmlns:a16="http://schemas.microsoft.com/office/drawing/2014/main" id="{F5A052D7-4A9B-494C-95E4-56F9A13E66B2}"/>
                </a:ext>
              </a:extLst>
            </p:cNvPr>
            <p:cNvSpPr>
              <a:spLocks noChangeArrowheads="1"/>
            </p:cNvSpPr>
            <p:nvPr/>
          </p:nvSpPr>
          <p:spPr bwMode="auto">
            <a:xfrm rot="-5400000">
              <a:off x="1684" y="2011"/>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sp>
          <p:nvSpPr>
            <p:cNvPr id="55" name="Rectangle 1045">
              <a:extLst>
                <a:ext uri="{FF2B5EF4-FFF2-40B4-BE49-F238E27FC236}">
                  <a16:creationId xmlns:a16="http://schemas.microsoft.com/office/drawing/2014/main" id="{8592B205-318A-4C40-850B-FE01674CEADC}"/>
                </a:ext>
              </a:extLst>
            </p:cNvPr>
            <p:cNvSpPr>
              <a:spLocks noChangeArrowheads="1"/>
            </p:cNvSpPr>
            <p:nvPr/>
          </p:nvSpPr>
          <p:spPr bwMode="auto">
            <a:xfrm>
              <a:off x="3893" y="1165"/>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56" name="Rectangle 1046">
              <a:extLst>
                <a:ext uri="{FF2B5EF4-FFF2-40B4-BE49-F238E27FC236}">
                  <a16:creationId xmlns:a16="http://schemas.microsoft.com/office/drawing/2014/main" id="{829F208B-C569-4E2B-870D-AB395EDD6BD0}"/>
                </a:ext>
              </a:extLst>
            </p:cNvPr>
            <p:cNvSpPr>
              <a:spLocks noChangeArrowheads="1"/>
            </p:cNvSpPr>
            <p:nvPr/>
          </p:nvSpPr>
          <p:spPr bwMode="auto">
            <a:xfrm rot="-5400000">
              <a:off x="1737" y="3316"/>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57" name="Rectangle 1047">
              <a:extLst>
                <a:ext uri="{FF2B5EF4-FFF2-40B4-BE49-F238E27FC236}">
                  <a16:creationId xmlns:a16="http://schemas.microsoft.com/office/drawing/2014/main" id="{76614494-35D5-4F07-BDF2-F4A7E262FA49}"/>
                </a:ext>
              </a:extLst>
            </p:cNvPr>
            <p:cNvSpPr>
              <a:spLocks noChangeArrowheads="1"/>
            </p:cNvSpPr>
            <p:nvPr/>
          </p:nvSpPr>
          <p:spPr bwMode="auto">
            <a:xfrm>
              <a:off x="2504" y="1179"/>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sp>
          <p:nvSpPr>
            <p:cNvPr id="58" name="Rectangle 1048">
              <a:extLst>
                <a:ext uri="{FF2B5EF4-FFF2-40B4-BE49-F238E27FC236}">
                  <a16:creationId xmlns:a16="http://schemas.microsoft.com/office/drawing/2014/main" id="{FDF3C4F4-B65A-4888-A4F5-248A8F0B62D9}"/>
                </a:ext>
              </a:extLst>
            </p:cNvPr>
            <p:cNvSpPr>
              <a:spLocks noChangeArrowheads="1"/>
            </p:cNvSpPr>
            <p:nvPr/>
          </p:nvSpPr>
          <p:spPr bwMode="auto">
            <a:xfrm>
              <a:off x="1776" y="960"/>
              <a:ext cx="318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Relative Competitive Positions (Market Share)</a:t>
              </a:r>
              <a:endParaRPr lang="en-US" altLang="zh-TW" sz="2000">
                <a:solidFill>
                  <a:schemeClr val="accent2"/>
                </a:solidFill>
                <a:latin typeface="Times New Roman" panose="02020603050405020304" pitchFamily="18" charset="0"/>
              </a:endParaRPr>
            </a:p>
          </p:txBody>
        </p:sp>
        <p:sp>
          <p:nvSpPr>
            <p:cNvPr id="59" name="Rectangle 1049">
              <a:extLst>
                <a:ext uri="{FF2B5EF4-FFF2-40B4-BE49-F238E27FC236}">
                  <a16:creationId xmlns:a16="http://schemas.microsoft.com/office/drawing/2014/main" id="{28478386-10A7-4E77-9BB4-5CD14DDC7036}"/>
                </a:ext>
              </a:extLst>
            </p:cNvPr>
            <p:cNvSpPr>
              <a:spLocks noChangeArrowheads="1"/>
            </p:cNvSpPr>
            <p:nvPr/>
          </p:nvSpPr>
          <p:spPr bwMode="auto">
            <a:xfrm rot="-5400000">
              <a:off x="872" y="2632"/>
              <a:ext cx="1519"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Business Growth Rate</a:t>
              </a:r>
              <a:endParaRPr lang="en-US" altLang="zh-TW" sz="2000">
                <a:solidFill>
                  <a:schemeClr val="bg1"/>
                </a:solidFill>
                <a:latin typeface="Times New Roman" panose="02020603050405020304" pitchFamily="18" charset="0"/>
              </a:endParaRPr>
            </a:p>
          </p:txBody>
        </p:sp>
        <p:sp>
          <p:nvSpPr>
            <p:cNvPr id="60" name="Rectangle 1050">
              <a:extLst>
                <a:ext uri="{FF2B5EF4-FFF2-40B4-BE49-F238E27FC236}">
                  <a16:creationId xmlns:a16="http://schemas.microsoft.com/office/drawing/2014/main" id="{B27E7411-952F-4B4C-AF28-990D8AF444B3}"/>
                </a:ext>
              </a:extLst>
            </p:cNvPr>
            <p:cNvSpPr>
              <a:spLocks noChangeArrowheads="1"/>
            </p:cNvSpPr>
            <p:nvPr/>
          </p:nvSpPr>
          <p:spPr bwMode="auto">
            <a:xfrm>
              <a:off x="3835" y="1126"/>
              <a:ext cx="382"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1" name="Rectangle 1051">
              <a:extLst>
                <a:ext uri="{FF2B5EF4-FFF2-40B4-BE49-F238E27FC236}">
                  <a16:creationId xmlns:a16="http://schemas.microsoft.com/office/drawing/2014/main" id="{36209FD5-FB37-4928-9590-F34673109BC4}"/>
                </a:ext>
              </a:extLst>
            </p:cNvPr>
            <p:cNvSpPr>
              <a:spLocks noChangeArrowheads="1"/>
            </p:cNvSpPr>
            <p:nvPr/>
          </p:nvSpPr>
          <p:spPr bwMode="auto">
            <a:xfrm>
              <a:off x="2446" y="1140"/>
              <a:ext cx="406"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2" name="Rectangle 1052">
              <a:extLst>
                <a:ext uri="{FF2B5EF4-FFF2-40B4-BE49-F238E27FC236}">
                  <a16:creationId xmlns:a16="http://schemas.microsoft.com/office/drawing/2014/main" id="{9CCB4405-08BB-42F7-BCAF-4F9B56BF8317}"/>
                </a:ext>
              </a:extLst>
            </p:cNvPr>
            <p:cNvSpPr>
              <a:spLocks noChangeArrowheads="1"/>
            </p:cNvSpPr>
            <p:nvPr/>
          </p:nvSpPr>
          <p:spPr bwMode="auto">
            <a:xfrm>
              <a:off x="3326" y="1394"/>
              <a:ext cx="581" cy="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grpSp>
          <p:nvGrpSpPr>
            <p:cNvPr id="63" name="Group 1053">
              <a:extLst>
                <a:ext uri="{FF2B5EF4-FFF2-40B4-BE49-F238E27FC236}">
                  <a16:creationId xmlns:a16="http://schemas.microsoft.com/office/drawing/2014/main" id="{E01F5165-C857-4400-8E89-6CAD3A41EB8C}"/>
                </a:ext>
              </a:extLst>
            </p:cNvPr>
            <p:cNvGrpSpPr>
              <a:grpSpLocks/>
            </p:cNvGrpSpPr>
            <p:nvPr/>
          </p:nvGrpSpPr>
          <p:grpSpPr bwMode="auto">
            <a:xfrm>
              <a:off x="2065" y="2161"/>
              <a:ext cx="238" cy="490"/>
              <a:chOff x="2065" y="2161"/>
              <a:chExt cx="238" cy="453"/>
            </a:xfrm>
          </p:grpSpPr>
          <p:sp>
            <p:nvSpPr>
              <p:cNvPr id="92" name="Oval 1054">
                <a:extLst>
                  <a:ext uri="{FF2B5EF4-FFF2-40B4-BE49-F238E27FC236}">
                    <a16:creationId xmlns:a16="http://schemas.microsoft.com/office/drawing/2014/main" id="{E34D2B6A-F1E1-4CBD-9F9D-E0B73B9028A7}"/>
                  </a:ext>
                </a:extLst>
              </p:cNvPr>
              <p:cNvSpPr>
                <a:spLocks noChangeArrowheads="1"/>
              </p:cNvSpPr>
              <p:nvPr/>
            </p:nvSpPr>
            <p:spPr bwMode="auto">
              <a:xfrm>
                <a:off x="2065" y="2161"/>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93" name="Rectangle 1055">
                <a:extLst>
                  <a:ext uri="{FF2B5EF4-FFF2-40B4-BE49-F238E27FC236}">
                    <a16:creationId xmlns:a16="http://schemas.microsoft.com/office/drawing/2014/main" id="{DA092710-0BCA-404C-B0B4-04D8BA1BEBA7}"/>
                  </a:ext>
                </a:extLst>
              </p:cNvPr>
              <p:cNvSpPr>
                <a:spLocks noChangeArrowheads="1"/>
              </p:cNvSpPr>
              <p:nvPr/>
            </p:nvSpPr>
            <p:spPr bwMode="auto">
              <a:xfrm>
                <a:off x="2081" y="2418"/>
                <a:ext cx="208"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t>
                </a:r>
              </a:p>
            </p:txBody>
          </p:sp>
        </p:grpSp>
        <p:grpSp>
          <p:nvGrpSpPr>
            <p:cNvPr id="64" name="Group 1056">
              <a:extLst>
                <a:ext uri="{FF2B5EF4-FFF2-40B4-BE49-F238E27FC236}">
                  <a16:creationId xmlns:a16="http://schemas.microsoft.com/office/drawing/2014/main" id="{377E33AE-DCE3-472C-9210-A6A0970A1157}"/>
                </a:ext>
              </a:extLst>
            </p:cNvPr>
            <p:cNvGrpSpPr>
              <a:grpSpLocks/>
            </p:cNvGrpSpPr>
            <p:nvPr/>
          </p:nvGrpSpPr>
          <p:grpSpPr bwMode="auto">
            <a:xfrm>
              <a:off x="2785" y="2161"/>
              <a:ext cx="535" cy="574"/>
              <a:chOff x="2785" y="2161"/>
              <a:chExt cx="534" cy="531"/>
            </a:xfrm>
          </p:grpSpPr>
          <p:sp>
            <p:nvSpPr>
              <p:cNvPr id="90" name="Oval 1057">
                <a:extLst>
                  <a:ext uri="{FF2B5EF4-FFF2-40B4-BE49-F238E27FC236}">
                    <a16:creationId xmlns:a16="http://schemas.microsoft.com/office/drawing/2014/main" id="{098491C3-DF67-4FE8-BFED-47472E04DB3E}"/>
                  </a:ext>
                </a:extLst>
              </p:cNvPr>
              <p:cNvSpPr>
                <a:spLocks noChangeArrowheads="1"/>
              </p:cNvSpPr>
              <p:nvPr/>
            </p:nvSpPr>
            <p:spPr bwMode="auto">
              <a:xfrm>
                <a:off x="2785" y="2161"/>
                <a:ext cx="430" cy="430"/>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91" name="Rectangle 1058">
                <a:extLst>
                  <a:ext uri="{FF2B5EF4-FFF2-40B4-BE49-F238E27FC236}">
                    <a16:creationId xmlns:a16="http://schemas.microsoft.com/office/drawing/2014/main" id="{A95128D6-4B24-4B54-ABF3-4A32F42EC51C}"/>
                  </a:ext>
                </a:extLst>
              </p:cNvPr>
              <p:cNvSpPr>
                <a:spLocks noChangeArrowheads="1"/>
              </p:cNvSpPr>
              <p:nvPr/>
            </p:nvSpPr>
            <p:spPr bwMode="auto">
              <a:xfrm>
                <a:off x="3118" y="2496"/>
                <a:ext cx="201"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E</a:t>
                </a:r>
              </a:p>
            </p:txBody>
          </p:sp>
        </p:grpSp>
        <p:grpSp>
          <p:nvGrpSpPr>
            <p:cNvPr id="65" name="Group 1059">
              <a:extLst>
                <a:ext uri="{FF2B5EF4-FFF2-40B4-BE49-F238E27FC236}">
                  <a16:creationId xmlns:a16="http://schemas.microsoft.com/office/drawing/2014/main" id="{8C965056-5A1C-40A7-BB4F-B492551C00A5}"/>
                </a:ext>
              </a:extLst>
            </p:cNvPr>
            <p:cNvGrpSpPr>
              <a:grpSpLocks/>
            </p:cNvGrpSpPr>
            <p:nvPr/>
          </p:nvGrpSpPr>
          <p:grpSpPr bwMode="auto">
            <a:xfrm>
              <a:off x="3553" y="2118"/>
              <a:ext cx="238" cy="459"/>
              <a:chOff x="3553" y="2118"/>
              <a:chExt cx="238" cy="425"/>
            </a:xfrm>
          </p:grpSpPr>
          <p:sp>
            <p:nvSpPr>
              <p:cNvPr id="88" name="Oval 1060">
                <a:extLst>
                  <a:ext uri="{FF2B5EF4-FFF2-40B4-BE49-F238E27FC236}">
                    <a16:creationId xmlns:a16="http://schemas.microsoft.com/office/drawing/2014/main" id="{28B750B9-9A0F-4417-B023-462569B3E63B}"/>
                  </a:ext>
                </a:extLst>
              </p:cNvPr>
              <p:cNvSpPr>
                <a:spLocks noChangeArrowheads="1"/>
              </p:cNvSpPr>
              <p:nvPr/>
            </p:nvSpPr>
            <p:spPr bwMode="auto">
              <a:xfrm>
                <a:off x="3553" y="2305"/>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89" name="Rectangle 1061">
                <a:extLst>
                  <a:ext uri="{FF2B5EF4-FFF2-40B4-BE49-F238E27FC236}">
                    <a16:creationId xmlns:a16="http://schemas.microsoft.com/office/drawing/2014/main" id="{E22920A4-7CBD-43AE-B02E-0C744A101DD7}"/>
                  </a:ext>
                </a:extLst>
              </p:cNvPr>
              <p:cNvSpPr>
                <a:spLocks noChangeArrowheads="1"/>
              </p:cNvSpPr>
              <p:nvPr/>
            </p:nvSpPr>
            <p:spPr bwMode="auto">
              <a:xfrm>
                <a:off x="3567" y="2118"/>
                <a:ext cx="208"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A</a:t>
                </a:r>
              </a:p>
            </p:txBody>
          </p:sp>
        </p:grpSp>
        <p:grpSp>
          <p:nvGrpSpPr>
            <p:cNvPr id="66" name="Group 1062">
              <a:extLst>
                <a:ext uri="{FF2B5EF4-FFF2-40B4-BE49-F238E27FC236}">
                  <a16:creationId xmlns:a16="http://schemas.microsoft.com/office/drawing/2014/main" id="{A39EF1A4-0ADB-4204-84A9-5DACAD1EDE2B}"/>
                </a:ext>
              </a:extLst>
            </p:cNvPr>
            <p:cNvGrpSpPr>
              <a:grpSpLocks/>
            </p:cNvGrpSpPr>
            <p:nvPr/>
          </p:nvGrpSpPr>
          <p:grpSpPr bwMode="auto">
            <a:xfrm>
              <a:off x="2784" y="2832"/>
              <a:ext cx="334" cy="566"/>
              <a:chOff x="2784" y="2832"/>
              <a:chExt cx="334" cy="523"/>
            </a:xfrm>
          </p:grpSpPr>
          <p:sp>
            <p:nvSpPr>
              <p:cNvPr id="86" name="Oval 1063">
                <a:extLst>
                  <a:ext uri="{FF2B5EF4-FFF2-40B4-BE49-F238E27FC236}">
                    <a16:creationId xmlns:a16="http://schemas.microsoft.com/office/drawing/2014/main" id="{DEA31138-AD01-4B69-9A51-D0B069A4D67C}"/>
                  </a:ext>
                </a:extLst>
              </p:cNvPr>
              <p:cNvSpPr>
                <a:spLocks noChangeArrowheads="1"/>
              </p:cNvSpPr>
              <p:nvPr/>
            </p:nvSpPr>
            <p:spPr bwMode="auto">
              <a:xfrm>
                <a:off x="2784" y="2832"/>
                <a:ext cx="334" cy="334"/>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87" name="Rectangle 1064">
                <a:extLst>
                  <a:ext uri="{FF2B5EF4-FFF2-40B4-BE49-F238E27FC236}">
                    <a16:creationId xmlns:a16="http://schemas.microsoft.com/office/drawing/2014/main" id="{7BDC7A04-3CE2-48BD-86A8-8526F3657534}"/>
                  </a:ext>
                </a:extLst>
              </p:cNvPr>
              <p:cNvSpPr>
                <a:spLocks noChangeArrowheads="1"/>
              </p:cNvSpPr>
              <p:nvPr/>
            </p:nvSpPr>
            <p:spPr bwMode="auto">
              <a:xfrm>
                <a:off x="2880" y="3159"/>
                <a:ext cx="201"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B</a:t>
                </a:r>
              </a:p>
            </p:txBody>
          </p:sp>
        </p:grpSp>
        <p:grpSp>
          <p:nvGrpSpPr>
            <p:cNvPr id="67" name="Group 1065">
              <a:extLst>
                <a:ext uri="{FF2B5EF4-FFF2-40B4-BE49-F238E27FC236}">
                  <a16:creationId xmlns:a16="http://schemas.microsoft.com/office/drawing/2014/main" id="{6E6F48D9-EDE0-4460-9E23-B94B8AC60DAB}"/>
                </a:ext>
              </a:extLst>
            </p:cNvPr>
            <p:cNvGrpSpPr>
              <a:grpSpLocks/>
            </p:cNvGrpSpPr>
            <p:nvPr/>
          </p:nvGrpSpPr>
          <p:grpSpPr bwMode="auto">
            <a:xfrm>
              <a:off x="3553" y="2832"/>
              <a:ext cx="427" cy="258"/>
              <a:chOff x="3553" y="2832"/>
              <a:chExt cx="426" cy="239"/>
            </a:xfrm>
          </p:grpSpPr>
          <p:sp>
            <p:nvSpPr>
              <p:cNvPr id="84" name="Oval 1066">
                <a:extLst>
                  <a:ext uri="{FF2B5EF4-FFF2-40B4-BE49-F238E27FC236}">
                    <a16:creationId xmlns:a16="http://schemas.microsoft.com/office/drawing/2014/main" id="{35B378F5-9680-4281-A81B-B8EAF3DA11C1}"/>
                  </a:ext>
                </a:extLst>
              </p:cNvPr>
              <p:cNvSpPr>
                <a:spLocks noChangeArrowheads="1"/>
              </p:cNvSpPr>
              <p:nvPr/>
            </p:nvSpPr>
            <p:spPr bwMode="auto">
              <a:xfrm>
                <a:off x="3553" y="2833"/>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85" name="Rectangle 1067">
                <a:extLst>
                  <a:ext uri="{FF2B5EF4-FFF2-40B4-BE49-F238E27FC236}">
                    <a16:creationId xmlns:a16="http://schemas.microsoft.com/office/drawing/2014/main" id="{9F305388-D4A0-4463-8EE3-E05A06996927}"/>
                  </a:ext>
                </a:extLst>
              </p:cNvPr>
              <p:cNvSpPr>
                <a:spLocks noChangeArrowheads="1"/>
              </p:cNvSpPr>
              <p:nvPr/>
            </p:nvSpPr>
            <p:spPr bwMode="auto">
              <a:xfrm>
                <a:off x="3782" y="2832"/>
                <a:ext cx="197" cy="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400">
                    <a:solidFill>
                      <a:srgbClr val="969696"/>
                    </a:solidFill>
                    <a:latin typeface="Times New Roman" panose="02020603050405020304" pitchFamily="18" charset="0"/>
                  </a:rPr>
                  <a:t>D</a:t>
                </a:r>
              </a:p>
            </p:txBody>
          </p:sp>
        </p:grpSp>
        <p:grpSp>
          <p:nvGrpSpPr>
            <p:cNvPr id="68" name="Group 1068">
              <a:extLst>
                <a:ext uri="{FF2B5EF4-FFF2-40B4-BE49-F238E27FC236}">
                  <a16:creationId xmlns:a16="http://schemas.microsoft.com/office/drawing/2014/main" id="{D2EAB2AB-6BE5-4BC2-8F68-07D43671A663}"/>
                </a:ext>
              </a:extLst>
            </p:cNvPr>
            <p:cNvGrpSpPr>
              <a:grpSpLocks/>
            </p:cNvGrpSpPr>
            <p:nvPr/>
          </p:nvGrpSpPr>
          <p:grpSpPr bwMode="auto">
            <a:xfrm>
              <a:off x="4273" y="2833"/>
              <a:ext cx="414" cy="257"/>
              <a:chOff x="4273" y="2833"/>
              <a:chExt cx="413" cy="238"/>
            </a:xfrm>
          </p:grpSpPr>
          <p:sp>
            <p:nvSpPr>
              <p:cNvPr id="82" name="Oval 1069">
                <a:extLst>
                  <a:ext uri="{FF2B5EF4-FFF2-40B4-BE49-F238E27FC236}">
                    <a16:creationId xmlns:a16="http://schemas.microsoft.com/office/drawing/2014/main" id="{A9117D61-C4F0-4C69-8A69-F42DCF1A38E6}"/>
                  </a:ext>
                </a:extLst>
              </p:cNvPr>
              <p:cNvSpPr>
                <a:spLocks noChangeArrowheads="1"/>
              </p:cNvSpPr>
              <p:nvPr/>
            </p:nvSpPr>
            <p:spPr bwMode="auto">
              <a:xfrm>
                <a:off x="4273" y="2833"/>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83" name="Rectangle 1070">
                <a:extLst>
                  <a:ext uri="{FF2B5EF4-FFF2-40B4-BE49-F238E27FC236}">
                    <a16:creationId xmlns:a16="http://schemas.microsoft.com/office/drawing/2014/main" id="{067BC3B1-9CBC-475A-AEC7-8BE5EF34228A}"/>
                  </a:ext>
                </a:extLst>
              </p:cNvPr>
              <p:cNvSpPr>
                <a:spLocks noChangeArrowheads="1"/>
              </p:cNvSpPr>
              <p:nvPr/>
            </p:nvSpPr>
            <p:spPr bwMode="auto">
              <a:xfrm>
                <a:off x="4502" y="2847"/>
                <a:ext cx="184" cy="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400">
                    <a:solidFill>
                      <a:srgbClr val="969696"/>
                    </a:solidFill>
                    <a:latin typeface="Times New Roman" panose="02020603050405020304" pitchFamily="18" charset="0"/>
                  </a:rPr>
                  <a:t>F</a:t>
                </a:r>
              </a:p>
            </p:txBody>
          </p:sp>
        </p:grpSp>
        <p:sp>
          <p:nvSpPr>
            <p:cNvPr id="69" name="Line 1071">
              <a:extLst>
                <a:ext uri="{FF2B5EF4-FFF2-40B4-BE49-F238E27FC236}">
                  <a16:creationId xmlns:a16="http://schemas.microsoft.com/office/drawing/2014/main" id="{2DD4E941-6AAD-45B9-8FBF-D9B93BB3BAE3}"/>
                </a:ext>
              </a:extLst>
            </p:cNvPr>
            <p:cNvSpPr>
              <a:spLocks noChangeShapeType="1"/>
            </p:cNvSpPr>
            <p:nvPr/>
          </p:nvSpPr>
          <p:spPr bwMode="auto">
            <a:xfrm>
              <a:off x="2592" y="2352"/>
              <a:ext cx="0" cy="912"/>
            </a:xfrm>
            <a:prstGeom prst="line">
              <a:avLst/>
            </a:prstGeom>
            <a:noFill/>
            <a:ln w="28575">
              <a:solidFill>
                <a:srgbClr val="969696"/>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nvGrpSpPr>
            <p:cNvPr id="70" name="Group 1072">
              <a:extLst>
                <a:ext uri="{FF2B5EF4-FFF2-40B4-BE49-F238E27FC236}">
                  <a16:creationId xmlns:a16="http://schemas.microsoft.com/office/drawing/2014/main" id="{5BB4537B-226E-40CB-8057-9F8236836454}"/>
                </a:ext>
              </a:extLst>
            </p:cNvPr>
            <p:cNvGrpSpPr>
              <a:grpSpLocks/>
            </p:cNvGrpSpPr>
            <p:nvPr/>
          </p:nvGrpSpPr>
          <p:grpSpPr bwMode="auto">
            <a:xfrm>
              <a:off x="4272" y="1824"/>
              <a:ext cx="1289" cy="288"/>
              <a:chOff x="4272" y="1824"/>
              <a:chExt cx="1289" cy="288"/>
            </a:xfrm>
          </p:grpSpPr>
          <p:sp>
            <p:nvSpPr>
              <p:cNvPr id="80" name="Line 1073">
                <a:extLst>
                  <a:ext uri="{FF2B5EF4-FFF2-40B4-BE49-F238E27FC236}">
                    <a16:creationId xmlns:a16="http://schemas.microsoft.com/office/drawing/2014/main" id="{94132DDE-DE40-4239-AA31-3C09EEE2ED94}"/>
                  </a:ext>
                </a:extLst>
              </p:cNvPr>
              <p:cNvSpPr>
                <a:spLocks noChangeShapeType="1"/>
              </p:cNvSpPr>
              <p:nvPr/>
            </p:nvSpPr>
            <p:spPr bwMode="auto">
              <a:xfrm flipV="1">
                <a:off x="4272" y="1920"/>
                <a:ext cx="720" cy="0"/>
              </a:xfrm>
              <a:prstGeom prst="line">
                <a:avLst/>
              </a:prstGeom>
              <a:noFill/>
              <a:ln w="28575">
                <a:solidFill>
                  <a:srgbClr val="969696"/>
                </a:solidFill>
                <a:prstDash val="sysDot"/>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81" name="Rectangle 1074">
                <a:extLst>
                  <a:ext uri="{FF2B5EF4-FFF2-40B4-BE49-F238E27FC236}">
                    <a16:creationId xmlns:a16="http://schemas.microsoft.com/office/drawing/2014/main" id="{114F47AA-71B5-4152-B2A0-C01DBAD3575C}"/>
                  </a:ext>
                </a:extLst>
              </p:cNvPr>
              <p:cNvSpPr>
                <a:spLocks noChangeArrowheads="1"/>
              </p:cNvSpPr>
              <p:nvPr/>
            </p:nvSpPr>
            <p:spPr bwMode="auto">
              <a:xfrm>
                <a:off x="4986" y="1824"/>
                <a:ext cx="57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Remainder</a:t>
                </a:r>
              </a:p>
              <a:p>
                <a:pPr algn="ctr" eaLnBrk="1" hangingPunct="1">
                  <a:spcBef>
                    <a:spcPct val="0"/>
                  </a:spcBef>
                  <a:buClrTx/>
                  <a:buSzTx/>
                  <a:buFontTx/>
                  <a:buNone/>
                </a:pPr>
                <a:r>
                  <a:rPr lang="en-US" altLang="zh-TW" sz="1200">
                    <a:solidFill>
                      <a:srgbClr val="969696"/>
                    </a:solidFill>
                    <a:latin typeface="Times New Roman" panose="02020603050405020304" pitchFamily="18" charset="0"/>
                  </a:rPr>
                  <a:t>Divested</a:t>
                </a:r>
              </a:p>
            </p:txBody>
          </p:sp>
        </p:grpSp>
        <p:grpSp>
          <p:nvGrpSpPr>
            <p:cNvPr id="71" name="Group 1075">
              <a:extLst>
                <a:ext uri="{FF2B5EF4-FFF2-40B4-BE49-F238E27FC236}">
                  <a16:creationId xmlns:a16="http://schemas.microsoft.com/office/drawing/2014/main" id="{A70B17C4-A1C2-4797-9172-5274CF1C48F2}"/>
                </a:ext>
              </a:extLst>
            </p:cNvPr>
            <p:cNvGrpSpPr>
              <a:grpSpLocks/>
            </p:cNvGrpSpPr>
            <p:nvPr/>
          </p:nvGrpSpPr>
          <p:grpSpPr bwMode="auto">
            <a:xfrm>
              <a:off x="4320" y="3423"/>
              <a:ext cx="1283" cy="173"/>
              <a:chOff x="4320" y="3423"/>
              <a:chExt cx="1283" cy="173"/>
            </a:xfrm>
          </p:grpSpPr>
          <p:sp>
            <p:nvSpPr>
              <p:cNvPr id="78" name="Line 1076">
                <a:extLst>
                  <a:ext uri="{FF2B5EF4-FFF2-40B4-BE49-F238E27FC236}">
                    <a16:creationId xmlns:a16="http://schemas.microsoft.com/office/drawing/2014/main" id="{EDD9305B-67DF-4940-B47E-653CE7269E49}"/>
                  </a:ext>
                </a:extLst>
              </p:cNvPr>
              <p:cNvSpPr>
                <a:spLocks noChangeShapeType="1"/>
              </p:cNvSpPr>
              <p:nvPr/>
            </p:nvSpPr>
            <p:spPr bwMode="auto">
              <a:xfrm>
                <a:off x="4320" y="3504"/>
                <a:ext cx="672" cy="1"/>
              </a:xfrm>
              <a:prstGeom prst="line">
                <a:avLst/>
              </a:prstGeom>
              <a:noFill/>
              <a:ln w="28575">
                <a:solidFill>
                  <a:srgbClr val="969696"/>
                </a:solidFill>
                <a:prstDash val="sysDot"/>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79" name="Rectangle 1077">
                <a:extLst>
                  <a:ext uri="{FF2B5EF4-FFF2-40B4-BE49-F238E27FC236}">
                    <a16:creationId xmlns:a16="http://schemas.microsoft.com/office/drawing/2014/main" id="{5D539B6D-5B01-485E-A370-191F3DF477D9}"/>
                  </a:ext>
                </a:extLst>
              </p:cNvPr>
              <p:cNvSpPr>
                <a:spLocks noChangeArrowheads="1"/>
              </p:cNvSpPr>
              <p:nvPr/>
            </p:nvSpPr>
            <p:spPr bwMode="auto">
              <a:xfrm>
                <a:off x="5034" y="3423"/>
                <a:ext cx="569"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Liquidated</a:t>
                </a:r>
              </a:p>
            </p:txBody>
          </p:sp>
        </p:grpSp>
        <p:grpSp>
          <p:nvGrpSpPr>
            <p:cNvPr id="72" name="Group 1078">
              <a:extLst>
                <a:ext uri="{FF2B5EF4-FFF2-40B4-BE49-F238E27FC236}">
                  <a16:creationId xmlns:a16="http://schemas.microsoft.com/office/drawing/2014/main" id="{25A84D8A-F48C-4956-8421-C12FE5038D7F}"/>
                </a:ext>
              </a:extLst>
            </p:cNvPr>
            <p:cNvGrpSpPr>
              <a:grpSpLocks/>
            </p:cNvGrpSpPr>
            <p:nvPr/>
          </p:nvGrpSpPr>
          <p:grpSpPr bwMode="auto">
            <a:xfrm>
              <a:off x="2928" y="1717"/>
              <a:ext cx="912" cy="345"/>
              <a:chOff x="2928" y="1717"/>
              <a:chExt cx="912" cy="345"/>
            </a:xfrm>
          </p:grpSpPr>
          <p:grpSp>
            <p:nvGrpSpPr>
              <p:cNvPr id="74" name="Group 1079">
                <a:extLst>
                  <a:ext uri="{FF2B5EF4-FFF2-40B4-BE49-F238E27FC236}">
                    <a16:creationId xmlns:a16="http://schemas.microsoft.com/office/drawing/2014/main" id="{8F75A361-A551-4257-9E22-146814FA6DA9}"/>
                  </a:ext>
                </a:extLst>
              </p:cNvPr>
              <p:cNvGrpSpPr>
                <a:grpSpLocks/>
              </p:cNvGrpSpPr>
              <p:nvPr/>
            </p:nvGrpSpPr>
            <p:grpSpPr bwMode="auto">
              <a:xfrm rot="10800000">
                <a:off x="2928" y="1889"/>
                <a:ext cx="912" cy="173"/>
                <a:chOff x="2915" y="1889"/>
                <a:chExt cx="912" cy="173"/>
              </a:xfrm>
            </p:grpSpPr>
            <p:sp>
              <p:nvSpPr>
                <p:cNvPr id="76" name="Rectangle 1080">
                  <a:extLst>
                    <a:ext uri="{FF2B5EF4-FFF2-40B4-BE49-F238E27FC236}">
                      <a16:creationId xmlns:a16="http://schemas.microsoft.com/office/drawing/2014/main" id="{0D166FF4-1681-4FE0-BC03-4A49C1309206}"/>
                    </a:ext>
                  </a:extLst>
                </p:cNvPr>
                <p:cNvSpPr>
                  <a:spLocks noChangeArrowheads="1"/>
                </p:cNvSpPr>
                <p:nvPr/>
              </p:nvSpPr>
              <p:spPr bwMode="auto">
                <a:xfrm>
                  <a:off x="3285" y="1889"/>
                  <a:ext cx="116"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200">
                    <a:solidFill>
                      <a:srgbClr val="969696"/>
                    </a:solidFill>
                    <a:latin typeface="Times New Roman" panose="02020603050405020304" pitchFamily="18" charset="0"/>
                  </a:endParaRPr>
                </a:p>
              </p:txBody>
            </p:sp>
            <p:sp>
              <p:nvSpPr>
                <p:cNvPr id="77" name="Line 1081">
                  <a:extLst>
                    <a:ext uri="{FF2B5EF4-FFF2-40B4-BE49-F238E27FC236}">
                      <a16:creationId xmlns:a16="http://schemas.microsoft.com/office/drawing/2014/main" id="{87FB70D6-22D8-4441-BA75-DC23B81F54C9}"/>
                    </a:ext>
                  </a:extLst>
                </p:cNvPr>
                <p:cNvSpPr>
                  <a:spLocks noChangeShapeType="1"/>
                </p:cNvSpPr>
                <p:nvPr/>
              </p:nvSpPr>
              <p:spPr bwMode="auto">
                <a:xfrm>
                  <a:off x="2915" y="2028"/>
                  <a:ext cx="912" cy="1"/>
                </a:xfrm>
                <a:prstGeom prst="line">
                  <a:avLst/>
                </a:prstGeom>
                <a:noFill/>
                <a:ln w="28575">
                  <a:solidFill>
                    <a:srgbClr val="969696"/>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sp>
            <p:nvSpPr>
              <p:cNvPr id="75" name="Rectangle 1082">
                <a:extLst>
                  <a:ext uri="{FF2B5EF4-FFF2-40B4-BE49-F238E27FC236}">
                    <a16:creationId xmlns:a16="http://schemas.microsoft.com/office/drawing/2014/main" id="{3299E59A-3DD5-49CA-8047-E767E38E2909}"/>
                  </a:ext>
                </a:extLst>
              </p:cNvPr>
              <p:cNvSpPr>
                <a:spLocks noChangeArrowheads="1"/>
              </p:cNvSpPr>
              <p:nvPr/>
            </p:nvSpPr>
            <p:spPr bwMode="auto">
              <a:xfrm>
                <a:off x="3098" y="1717"/>
                <a:ext cx="550" cy="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Selected Few</a:t>
                </a:r>
              </a:p>
            </p:txBody>
          </p:sp>
        </p:grpSp>
        <p:sp>
          <p:nvSpPr>
            <p:cNvPr id="73" name="Line 1083">
              <a:extLst>
                <a:ext uri="{FF2B5EF4-FFF2-40B4-BE49-F238E27FC236}">
                  <a16:creationId xmlns:a16="http://schemas.microsoft.com/office/drawing/2014/main" id="{AB70D89B-296A-478D-B4FA-7E673B64796D}"/>
                </a:ext>
              </a:extLst>
            </p:cNvPr>
            <p:cNvSpPr>
              <a:spLocks noChangeShapeType="1"/>
            </p:cNvSpPr>
            <p:nvPr/>
          </p:nvSpPr>
          <p:spPr bwMode="auto">
            <a:xfrm flipV="1">
              <a:off x="2880" y="2208"/>
              <a:ext cx="1056" cy="1056"/>
            </a:xfrm>
            <a:prstGeom prst="line">
              <a:avLst/>
            </a:prstGeom>
            <a:noFill/>
            <a:ln w="28575">
              <a:solidFill>
                <a:srgbClr val="003399"/>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spTree>
    <p:extLst>
      <p:ext uri="{BB962C8B-B14F-4D97-AF65-F5344CB8AC3E}">
        <p14:creationId xmlns:p14="http://schemas.microsoft.com/office/powerpoint/2010/main" val="139776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7" y="1295400"/>
            <a:ext cx="9131929" cy="5181600"/>
          </a:xfrm>
          <a:prstGeom prst="rect">
            <a:avLst/>
          </a:prstGeom>
        </p:spPr>
      </p:pic>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8-</a:t>
            </a:r>
            <a:fld id="{3EC50265-02C4-4CC8-AEFE-78F3B6D78154}"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38914" name="Content Placeholder 2"/>
          <p:cNvSpPr>
            <a:spLocks noGrp="1"/>
          </p:cNvSpPr>
          <p:nvPr>
            <p:ph idx="1"/>
          </p:nvPr>
        </p:nvSpPr>
        <p:spPr/>
        <p:txBody>
          <a:bodyPr/>
          <a:lstStyle/>
          <a:p>
            <a:pPr marL="342900" indent="-342900" eaLnBrk="1" hangingPunct="1"/>
            <a:r>
              <a:rPr lang="en-US" altLang="en-US" b="1" dirty="0">
                <a:solidFill>
                  <a:schemeClr val="tx1"/>
                </a:solidFill>
                <a:latin typeface="Arial" pitchFamily="34" charset="0"/>
                <a:cs typeface="Arial" pitchFamily="34" charset="0"/>
              </a:rPr>
              <a:t>Question Marks – Quadrant I</a:t>
            </a:r>
          </a:p>
          <a:p>
            <a:pPr marL="742950" lvl="1" indent="-285750" eaLnBrk="1" hangingPunct="1"/>
            <a:r>
              <a:rPr lang="en-US" altLang="en-US" dirty="0">
                <a:solidFill>
                  <a:schemeClr val="tx1"/>
                </a:solidFill>
                <a:latin typeface="Arial" pitchFamily="34" charset="0"/>
                <a:cs typeface="Arial" pitchFamily="34" charset="0"/>
              </a:rPr>
              <a:t>Organization must decide whether to strengthen them by pursuing an intensive strategy (market penetration, market development, or product development) or to sell them</a:t>
            </a:r>
          </a:p>
          <a:p>
            <a:pPr marL="342900" indent="-342900" eaLnBrk="1" hangingPunct="1"/>
            <a:r>
              <a:rPr lang="en-US" altLang="en-US" b="1" dirty="0">
                <a:solidFill>
                  <a:schemeClr val="tx1"/>
                </a:solidFill>
                <a:latin typeface="Arial" pitchFamily="34" charset="0"/>
                <a:cs typeface="Arial" pitchFamily="34" charset="0"/>
              </a:rPr>
              <a:t>Stars – Quadrant II </a:t>
            </a:r>
          </a:p>
          <a:p>
            <a:pPr marL="742950" lvl="1" indent="-285750" eaLnBrk="1" hangingPunct="1"/>
            <a:r>
              <a:rPr lang="en-US" altLang="en-US" dirty="0">
                <a:solidFill>
                  <a:schemeClr val="tx1"/>
                </a:solidFill>
                <a:latin typeface="Arial" pitchFamily="34" charset="0"/>
                <a:cs typeface="Arial" pitchFamily="34" charset="0"/>
              </a:rPr>
              <a:t>represent the organization</a:t>
            </a:r>
            <a:r>
              <a:rPr lang="en-US" altLang="en-US" dirty="0"/>
              <a:t>’</a:t>
            </a:r>
            <a:r>
              <a:rPr lang="en-US" altLang="ja-JP" dirty="0">
                <a:solidFill>
                  <a:schemeClr val="tx1"/>
                </a:solidFill>
                <a:latin typeface="Arial" pitchFamily="34" charset="0"/>
                <a:cs typeface="Arial" pitchFamily="34" charset="0"/>
              </a:rPr>
              <a:t>s best long-run opportunities for growth and profitability</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39938" name="Content Placeholder 2"/>
          <p:cNvSpPr>
            <a:spLocks noGrp="1"/>
          </p:cNvSpPr>
          <p:nvPr>
            <p:ph idx="1"/>
          </p:nvPr>
        </p:nvSpPr>
        <p:spPr/>
        <p:txBody>
          <a:bodyPr/>
          <a:lstStyle/>
          <a:p>
            <a:pPr marL="342900" indent="-342900" eaLnBrk="1" hangingPunct="1"/>
            <a:r>
              <a:rPr lang="en-US" altLang="en-US" b="1" dirty="0">
                <a:solidFill>
                  <a:schemeClr val="tx1"/>
                </a:solidFill>
                <a:latin typeface="Arial" pitchFamily="34" charset="0"/>
                <a:cs typeface="Arial" pitchFamily="34" charset="0"/>
              </a:rPr>
              <a:t>Cash Cows – Quadrant III </a:t>
            </a:r>
          </a:p>
          <a:p>
            <a:pPr marL="742950" lvl="1" indent="-285750" eaLnBrk="1" hangingPunct="1"/>
            <a:r>
              <a:rPr lang="en-US" altLang="en-US" dirty="0">
                <a:solidFill>
                  <a:schemeClr val="tx1"/>
                </a:solidFill>
                <a:latin typeface="Arial" pitchFamily="34" charset="0"/>
                <a:cs typeface="Arial" pitchFamily="34" charset="0"/>
              </a:rPr>
              <a:t>generate cash in excess of their needs </a:t>
            </a:r>
          </a:p>
          <a:p>
            <a:pPr marL="742950" lvl="1" indent="-285750" eaLnBrk="1" hangingPunct="1"/>
            <a:r>
              <a:rPr lang="en-US" altLang="en-US" dirty="0">
                <a:solidFill>
                  <a:schemeClr val="tx1"/>
                </a:solidFill>
                <a:latin typeface="Arial" pitchFamily="34" charset="0"/>
                <a:cs typeface="Arial" pitchFamily="34" charset="0"/>
              </a:rPr>
              <a:t>should be managed to maintain their strong position for as long as possible</a:t>
            </a:r>
          </a:p>
          <a:p>
            <a:pPr marL="342900" indent="-342900" eaLnBrk="1" hangingPunct="1"/>
            <a:r>
              <a:rPr lang="en-US" altLang="en-US" b="1" dirty="0">
                <a:solidFill>
                  <a:schemeClr val="tx1"/>
                </a:solidFill>
                <a:latin typeface="Arial" pitchFamily="34" charset="0"/>
                <a:cs typeface="Arial" pitchFamily="34" charset="0"/>
              </a:rPr>
              <a:t>Dogs – Quadrant IV</a:t>
            </a:r>
          </a:p>
          <a:p>
            <a:pPr marL="742950" lvl="1" indent="-285750" eaLnBrk="1" hangingPunct="1"/>
            <a:r>
              <a:rPr lang="en-US" altLang="en-US" dirty="0">
                <a:solidFill>
                  <a:schemeClr val="tx1"/>
                </a:solidFill>
                <a:latin typeface="Arial" pitchFamily="34" charset="0"/>
                <a:cs typeface="Arial" pitchFamily="34" charset="0"/>
              </a:rPr>
              <a:t>compete in a slow- or no-market-growth industry</a:t>
            </a:r>
          </a:p>
          <a:p>
            <a:pPr marL="742950" lvl="1" indent="-285750" eaLnBrk="1" hangingPunct="1"/>
            <a:r>
              <a:rPr lang="en-US" altLang="en-US" dirty="0">
                <a:solidFill>
                  <a:schemeClr val="tx1"/>
                </a:solidFill>
                <a:latin typeface="Arial" pitchFamily="34" charset="0"/>
                <a:cs typeface="Arial" pitchFamily="34" charset="0"/>
              </a:rPr>
              <a:t>businesses are often liquidated, divested, or trimmed down through retrenchment</a:t>
            </a:r>
            <a:endParaRPr lang="en-US" altLang="en-US" b="1" dirty="0">
              <a:solidFill>
                <a:schemeClr val="tx1"/>
              </a:solidFill>
              <a:latin typeface="Arial" pitchFamily="34" charset="0"/>
              <a:cs typeface="Arial" pitchFamily="34" charset="0"/>
            </a:endParaRPr>
          </a:p>
          <a:p>
            <a:pPr lvl="1" eaLnBrk="1" hangingPunct="1">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40962" name="Content Placeholder 2"/>
          <p:cNvSpPr>
            <a:spLocks noGrp="1"/>
          </p:cNvSpPr>
          <p:nvPr>
            <p:ph idx="1"/>
          </p:nvPr>
        </p:nvSpPr>
        <p:spPr/>
        <p:txBody>
          <a:bodyPr/>
          <a:lstStyle/>
          <a:p>
            <a:pPr marL="342900" indent="-342900" eaLnBrk="1" hangingPunct="1"/>
            <a:r>
              <a:rPr lang="en-US" altLang="en-US" dirty="0">
                <a:solidFill>
                  <a:schemeClr val="tx1"/>
                </a:solidFill>
                <a:latin typeface="Arial" pitchFamily="34" charset="0"/>
                <a:cs typeface="Arial" pitchFamily="34" charset="0"/>
              </a:rPr>
              <a:t>The major benefit of the BCG Matrix is that it draws attention to the cash flow, investment characteristics, and needs of an organization</a:t>
            </a:r>
            <a:r>
              <a:rPr lang="en-US" altLang="ja-JP" dirty="0">
                <a:solidFill>
                  <a:schemeClr val="tx1"/>
                </a:solidFill>
                <a:latin typeface="Arial" pitchFamily="34" charset="0"/>
                <a:cs typeface="Arial" pitchFamily="34" charset="0"/>
              </a:rPr>
              <a:t>'s various divisions.</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Culture and Politics of Strategy Choice</a:t>
            </a:r>
          </a:p>
        </p:txBody>
      </p:sp>
      <p:sp>
        <p:nvSpPr>
          <p:cNvPr id="3" name="Content Placeholder 2"/>
          <p:cNvSpPr>
            <a:spLocks noGrp="1"/>
          </p:cNvSpPr>
          <p:nvPr>
            <p:ph idx="1"/>
          </p:nvPr>
        </p:nvSpPr>
        <p:spPr/>
        <p:txBody>
          <a:bodyPr>
            <a:normAutofit fontScale="92500" lnSpcReduction="10000"/>
          </a:bodyPr>
          <a:lstStyle/>
          <a:p>
            <a:r>
              <a:rPr lang="en-US" dirty="0"/>
              <a:t>Strategies that require fewer cultural changes may be more attractive because extensive changes can take considerable time and effort</a:t>
            </a: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Political maneuvering consumes valuable time, subverts organizational objectives, diverts human energy, and results in the loss of some valuable employees</a:t>
            </a:r>
          </a:p>
          <a:p>
            <a:pPr eaLnBrk="1" hangingPunct="1">
              <a:defRPr/>
            </a:pPr>
            <a:r>
              <a:rPr lang="en-US" altLang="en-US" dirty="0">
                <a:solidFill>
                  <a:schemeClr val="tx1"/>
                </a:solidFill>
                <a:latin typeface="Arial" charset="0"/>
                <a:ea typeface="+mn-ea"/>
                <a:cs typeface="Arial" charset="0"/>
              </a:rPr>
              <a:t>Political biases and personal preferences get unduly embedded in strategy choice decisions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2"/>
          </p:nvPr>
        </p:nvSpPr>
        <p:spPr/>
        <p:txBody>
          <a:bodyPr/>
          <a:lstStyle/>
          <a:p>
            <a:r>
              <a:rPr lang="en-US" altLang="en-US"/>
              <a:t>8-</a:t>
            </a:r>
            <a:fld id="{AF8761B6-DA32-4F47-9FFA-503C52D107AE}" type="slidenum">
              <a:rPr lang="en-US" altLang="en-US" smtClean="0"/>
              <a:pPr/>
              <a:t>25</a:t>
            </a:fld>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Tactics to Aid Strategists</a:t>
            </a:r>
          </a:p>
        </p:txBody>
      </p:sp>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Governance Issues</a:t>
            </a:r>
          </a:p>
        </p:txBody>
      </p:sp>
      <p:sp>
        <p:nvSpPr>
          <p:cNvPr id="60418" name="Content Placeholder 2"/>
          <p:cNvSpPr>
            <a:spLocks noGrp="1"/>
          </p:cNvSpPr>
          <p:nvPr>
            <p:ph idx="1"/>
          </p:nvPr>
        </p:nvSpPr>
        <p:spPr/>
        <p:txBody>
          <a:bodyPr/>
          <a:lstStyle/>
          <a:p>
            <a:pPr marL="342900" indent="-342900" eaLnBrk="1" hangingPunct="1"/>
            <a:r>
              <a:rPr lang="en-US" altLang="en-US" b="1" dirty="0">
                <a:solidFill>
                  <a:schemeClr val="tx1"/>
                </a:solidFill>
                <a:latin typeface="Arial" pitchFamily="34" charset="0"/>
                <a:cs typeface="Arial" pitchFamily="34" charset="0"/>
              </a:rPr>
              <a:t>Board of Directors </a:t>
            </a:r>
          </a:p>
          <a:p>
            <a:pPr marL="742950" lvl="1" indent="-285750" eaLnBrk="1" hangingPunct="1"/>
            <a:r>
              <a:rPr lang="en-US" altLang="en-US" dirty="0">
                <a:solidFill>
                  <a:schemeClr val="tx1"/>
                </a:solidFill>
                <a:latin typeface="Arial" pitchFamily="34" charset="0"/>
                <a:cs typeface="Arial" pitchFamily="34" charset="0"/>
              </a:rPr>
              <a:t>a group of individuals who are elected by the ownership of a corporation to have oversight and guidance over management and who look out for shareholders</a:t>
            </a:r>
            <a:r>
              <a:rPr lang="en-US" altLang="en-US" dirty="0"/>
              <a:t>’</a:t>
            </a:r>
            <a:r>
              <a:rPr lang="en-US" altLang="ja-JP" dirty="0">
                <a:solidFill>
                  <a:schemeClr val="tx1"/>
                </a:solidFill>
                <a:latin typeface="Arial" pitchFamily="34" charset="0"/>
                <a:cs typeface="Arial" pitchFamily="34" charset="0"/>
              </a:rPr>
              <a:t> interests</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27</a:t>
            </a:fld>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Board of Director Duties and Responsibilities</a:t>
            </a:r>
          </a:p>
        </p:txBody>
      </p:sp>
      <p:sp>
        <p:nvSpPr>
          <p:cNvPr id="4" name="Content Placeholder 3"/>
          <p:cNvSpPr>
            <a:spLocks noGrp="1"/>
          </p:cNvSpPr>
          <p:nvPr>
            <p:ph idx="1"/>
          </p:nvPr>
        </p:nvSpPr>
        <p:spPr/>
        <p:txBody>
          <a:bodyPr>
            <a:noAutofit/>
          </a:bodyPr>
          <a:lstStyle/>
          <a:p>
            <a:pPr marL="514350" indent="-514350">
              <a:buFont typeface="+mj-lt"/>
              <a:buAutoNum type="arabicPeriod"/>
            </a:pPr>
            <a:r>
              <a:rPr lang="en-US" sz="4000" dirty="0"/>
              <a:t>Control and oversight over management</a:t>
            </a:r>
          </a:p>
          <a:p>
            <a:pPr marL="514350" indent="-514350">
              <a:buFont typeface="+mj-lt"/>
              <a:buAutoNum type="arabicPeriod"/>
            </a:pPr>
            <a:r>
              <a:rPr lang="en-US" sz="4000" dirty="0"/>
              <a:t>Adherence to legal prescriptions</a:t>
            </a:r>
          </a:p>
          <a:p>
            <a:pPr marL="514350" indent="-514350">
              <a:buFont typeface="+mj-lt"/>
              <a:buAutoNum type="arabicPeriod"/>
            </a:pPr>
            <a:r>
              <a:rPr lang="en-US" sz="4000" dirty="0"/>
              <a:t>Consideration of stakeholders/ interests</a:t>
            </a:r>
          </a:p>
          <a:p>
            <a:pPr marL="514350" indent="-514350">
              <a:buFont typeface="+mj-lt"/>
              <a:buAutoNum type="arabicPeriod"/>
            </a:pPr>
            <a:r>
              <a:rPr lang="en-US" sz="4000" dirty="0"/>
              <a:t>Advancement of stockholders’ rights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Principles of Good Governance</a:t>
            </a:r>
          </a:p>
        </p:txBody>
      </p:sp>
      <p:sp>
        <p:nvSpPr>
          <p:cNvPr id="62466" name="Content Placeholder 2"/>
          <p:cNvSpPr>
            <a:spLocks noGrp="1"/>
          </p:cNvSpPr>
          <p:nvPr>
            <p:ph idx="1"/>
          </p:nvPr>
        </p:nvSpPr>
        <p:spPr/>
        <p:txBody>
          <a:bodyPr>
            <a:normAutofit/>
          </a:bodyPr>
          <a:lstStyle/>
          <a:p>
            <a:pPr marL="579438" indent="-579438" eaLnBrk="1" hangingPunct="1">
              <a:spcBef>
                <a:spcPct val="0"/>
              </a:spcBef>
              <a:buFont typeface="+mj-lt"/>
              <a:buAutoNum type="arabicPeriod"/>
            </a:pPr>
            <a:r>
              <a:rPr lang="en-US" altLang="en-US" sz="3000" dirty="0">
                <a:solidFill>
                  <a:schemeClr val="tx1"/>
                </a:solidFill>
                <a:latin typeface="Arial" pitchFamily="34" charset="0"/>
                <a:cs typeface="Arial" pitchFamily="34" charset="0"/>
              </a:rPr>
              <a:t>No more than two directors are current or former company executives.</a:t>
            </a:r>
          </a:p>
          <a:p>
            <a:pPr marL="579438" indent="-579438" eaLnBrk="1" hangingPunct="1">
              <a:spcBef>
                <a:spcPct val="0"/>
              </a:spcBef>
              <a:buFont typeface="+mj-lt"/>
              <a:buAutoNum type="arabicPeriod"/>
            </a:pPr>
            <a:r>
              <a:rPr lang="en-US" altLang="en-US" sz="3000" dirty="0">
                <a:solidFill>
                  <a:schemeClr val="tx1"/>
                </a:solidFill>
                <a:latin typeface="Arial" pitchFamily="34" charset="0"/>
                <a:cs typeface="Arial" pitchFamily="34" charset="0"/>
              </a:rPr>
              <a:t>The audit, compensation, and nominating committees are made up solely of outside directors.</a:t>
            </a:r>
          </a:p>
          <a:p>
            <a:pPr marL="579438" indent="-579438" eaLnBrk="1" hangingPunct="1">
              <a:spcBef>
                <a:spcPct val="0"/>
              </a:spcBef>
              <a:buFont typeface="+mj-lt"/>
              <a:buAutoNum type="arabicPeriod"/>
            </a:pPr>
            <a:r>
              <a:rPr lang="en-US" altLang="en-US" sz="3000" dirty="0">
                <a:solidFill>
                  <a:schemeClr val="tx1"/>
                </a:solidFill>
                <a:latin typeface="Arial" pitchFamily="34" charset="0"/>
                <a:cs typeface="Arial" pitchFamily="34" charset="0"/>
              </a:rPr>
              <a:t>Each director owns a large equity stake in the company, excluding stock options.</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Principles of Good Governance</a:t>
            </a:r>
          </a:p>
        </p:txBody>
      </p:sp>
      <p:sp>
        <p:nvSpPr>
          <p:cNvPr id="63490" name="Content Placeholder 2"/>
          <p:cNvSpPr>
            <a:spLocks noGrp="1"/>
          </p:cNvSpPr>
          <p:nvPr>
            <p:ph idx="1"/>
          </p:nvPr>
        </p:nvSpPr>
        <p:spPr>
          <a:xfrm>
            <a:off x="304800" y="1600200"/>
            <a:ext cx="8686800" cy="4525963"/>
          </a:xfrm>
        </p:spPr>
        <p:txBody>
          <a:bodyPr>
            <a:normAutofit/>
          </a:bodyPr>
          <a:lstStyle/>
          <a:p>
            <a:pPr marL="514350" indent="-514350" eaLnBrk="1" hangingPunct="1">
              <a:spcBef>
                <a:spcPct val="0"/>
              </a:spcBef>
              <a:buFont typeface="+mj-lt"/>
              <a:buAutoNum type="arabicPeriod" startAt="4"/>
            </a:pPr>
            <a:r>
              <a:rPr lang="en-US" altLang="en-US" sz="2800" dirty="0">
                <a:solidFill>
                  <a:schemeClr val="tx1"/>
                </a:solidFill>
                <a:latin typeface="Arial" pitchFamily="34" charset="0"/>
                <a:cs typeface="Arial" pitchFamily="34" charset="0"/>
              </a:rPr>
              <a:t>Each director attends at least 75 percent of all meetings.</a:t>
            </a:r>
          </a:p>
          <a:p>
            <a:pPr marL="514350" indent="-514350" eaLnBrk="1" hangingPunct="1">
              <a:spcBef>
                <a:spcPct val="0"/>
              </a:spcBef>
              <a:buFont typeface="+mj-lt"/>
              <a:buAutoNum type="arabicPeriod" startAt="4"/>
            </a:pPr>
            <a:r>
              <a:rPr lang="en-US" altLang="en-US" sz="2800" dirty="0">
                <a:solidFill>
                  <a:schemeClr val="tx1"/>
                </a:solidFill>
                <a:latin typeface="Arial" pitchFamily="34" charset="0"/>
                <a:cs typeface="Arial" pitchFamily="34" charset="0"/>
              </a:rPr>
              <a:t>The board meets regularly without management present and evaluates its own performance annually.</a:t>
            </a:r>
          </a:p>
          <a:p>
            <a:pPr marL="514350" indent="-514350" eaLnBrk="1" hangingPunct="1">
              <a:spcBef>
                <a:spcPct val="0"/>
              </a:spcBef>
              <a:buFont typeface="+mj-lt"/>
              <a:buAutoNum type="arabicPeriod" startAt="4"/>
            </a:pPr>
            <a:r>
              <a:rPr lang="en-US" altLang="en-US" sz="2800" dirty="0">
                <a:solidFill>
                  <a:schemeClr val="tx1"/>
                </a:solidFill>
                <a:latin typeface="Arial" pitchFamily="34" charset="0"/>
                <a:cs typeface="Arial" pitchFamily="34" charset="0"/>
              </a:rPr>
              <a:t>The CEO is not also the chairperson of the board.</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3" name="Slide Number Placeholder 2"/>
          <p:cNvSpPr>
            <a:spLocks noGrp="1"/>
          </p:cNvSpPr>
          <p:nvPr>
            <p:ph type="sldNum" sz="quarter" idx="12"/>
          </p:nvPr>
        </p:nvSpPr>
        <p:spPr/>
        <p:txBody>
          <a:bodyPr/>
          <a:lstStyle/>
          <a:p>
            <a:r>
              <a:rPr lang="en-US" altLang="en-US"/>
              <a:t>8-</a:t>
            </a:r>
            <a:fld id="{AF8761B6-DA32-4F47-9FFA-503C52D107AE}" type="slidenum">
              <a:rPr lang="en-US" altLang="en-US" smtClean="0"/>
              <a:pPr/>
              <a:t>30</a:t>
            </a:fld>
            <a:endParaRPr lang="en-US" altLang="en-US"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1956</TotalTime>
  <Words>2133</Words>
  <Application>Microsoft Office PowerPoint</Application>
  <PresentationFormat>On-screen Show (4:3)</PresentationFormat>
  <Paragraphs>309</Paragraphs>
  <Slides>30</Slides>
  <Notes>25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9" baseType="lpstr">
      <vt:lpstr>MS PGothic</vt:lpstr>
      <vt:lpstr>MS PGothic</vt:lpstr>
      <vt:lpstr>Arial</vt:lpstr>
      <vt:lpstr>Calibri</vt:lpstr>
      <vt:lpstr>Franklin Gothic Book</vt:lpstr>
      <vt:lpstr>Times New Roman</vt:lpstr>
      <vt:lpstr>Wingdings</vt:lpstr>
      <vt:lpstr>1_template</vt:lpstr>
      <vt:lpstr>?????</vt:lpstr>
      <vt:lpstr>Strategy Generation and Selection</vt:lpstr>
      <vt:lpstr>The Process of Generating and Selecting Strategies</vt:lpstr>
      <vt:lpstr>The Process of Generating and Selecting Strategies</vt:lpstr>
      <vt:lpstr>The Process of Generating and Selecting Strategies</vt:lpstr>
      <vt:lpstr>A Comprehensive Strategy-Formulation Framework</vt:lpstr>
      <vt:lpstr>A Comprehensive Strategy-Formulation Framework</vt:lpstr>
      <vt:lpstr>A Comprehensive Strategy-Formulation Framework</vt:lpstr>
      <vt:lpstr>WHAT DO SWOT LISTINGS REVEAL?</vt:lpstr>
      <vt:lpstr>FIGURE 4.2  The Steps Involved in SWOT Analysis: Identify the Four Components of SWOT, Draw Conclusions, Translate Implications into Strategic Actions</vt:lpstr>
      <vt:lpstr>USING SWOT ANALYSIS </vt:lpstr>
      <vt:lpstr>The Matching Stage</vt:lpstr>
      <vt:lpstr>The Matching Stage</vt:lpstr>
      <vt:lpstr>The Matching Stage</vt:lpstr>
      <vt:lpstr>SWOT Matrix</vt:lpstr>
      <vt:lpstr>SWOT Matrix (cont.)</vt:lpstr>
      <vt:lpstr>SWOT Matrix (cont.)</vt:lpstr>
      <vt:lpstr>SWOT Matrix (cont.)</vt:lpstr>
      <vt:lpstr>The Boston Consulting Group (BCG) Matrix</vt:lpstr>
      <vt:lpstr>The Boston Consulting Group (BCG) Matrix</vt:lpstr>
      <vt:lpstr>The Boston Consulting Group (BCG) Matrix</vt:lpstr>
      <vt:lpstr>The BCG Matrix</vt:lpstr>
      <vt:lpstr>The BCG Matrix</vt:lpstr>
      <vt:lpstr>The BCG Matrix</vt:lpstr>
      <vt:lpstr>The BCG Matrix</vt:lpstr>
      <vt:lpstr>The Culture and Politics of Strategy Choice</vt:lpstr>
      <vt:lpstr>Tactics to Aid Strategists</vt:lpstr>
      <vt:lpstr>Governance Issues</vt:lpstr>
      <vt:lpstr>Board of Director Duties and Responsibilities</vt:lpstr>
      <vt:lpstr>Principles of Good Governance</vt:lpstr>
      <vt:lpstr>Principles of Good Governance</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158</cp:revision>
  <dcterms:created xsi:type="dcterms:W3CDTF">2013-12-14T20:27:12Z</dcterms:created>
  <dcterms:modified xsi:type="dcterms:W3CDTF">2019-09-18T05:11:40Z</dcterms:modified>
</cp:coreProperties>
</file>