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9" d="100"/>
          <a:sy n="109" d="100"/>
        </p:scale>
        <p:origin x="100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41571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uowtsd-my.sharepoint.com/:v:/r/personal/2523934_student_uwtsd_ac_uk/Documents/ENS_RAJUL/ENS%20Video%20Snapshots_Rajul%20Gupta.mp4?d=wdc3663e9cdc148b1864135d48b828ebf&amp;csf=1&amp;web=1&amp;nav=eyJyZWZlcnJhbEluZm8iOnsicmVmZXJyYWxBcHAiOiJPbmVEcml2ZUZvckJ1c2luZXNzIiwicmVmZXJyYWxBcHBQbGF0Zm9ybSI6IldlYiIsInJlZmVycmFsTW9kZSI6InZpZXciLCJyZWZlcnJhbFZpZXciOiJNeUZpbGVzTGlua0NvcHkifX0&amp;e=7sqYA7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331720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457200" y="1508760"/>
            <a:ext cx="1127729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Securing an Enterprise Network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457200" y="2395728"/>
            <a:ext cx="11277295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800" dirty="0">
                <a:solidFill>
                  <a:srgbClr val="2E7D7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Design, Implementation and Rule-Level Verification of a</a:t>
            </a:r>
            <a:endParaRPr lang="en-US" sz="18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1800" dirty="0">
                <a:solidFill>
                  <a:srgbClr val="2E7D7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R81.20 Firewall Across a Multi-Site Domain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457200" y="3520440"/>
            <a:ext cx="11277295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40000"/>
              </a:lnSpc>
              <a:buNone/>
            </a:pPr>
            <a:r>
              <a:rPr lang="en-US" sz="16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16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Enterprise Network Security
</a:t>
            </a:r>
            <a:r>
              <a:rPr lang="en-US" sz="16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6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Rajul Gupta
</a:t>
            </a:r>
            <a:r>
              <a:rPr lang="en-US" sz="16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</a:t>
            </a:r>
            <a:r>
              <a:rPr lang="en-US" sz="16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2523934
</a:t>
            </a:r>
            <a:endParaRPr lang="en-US" sz="1600" dirty="0"/>
          </a:p>
        </p:txBody>
      </p:sp>
      <p:pic>
        <p:nvPicPr>
          <p:cNvPr id="6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Topology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2602218" y="1325880"/>
            <a:ext cx="6987259" cy="4709160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1" descr="/home/claude/pptx_build/img_cropped/checkpoint-r81-20-lab-topology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7082" y="1380744"/>
            <a:ext cx="6877531" cy="4599432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57200" y="6089904"/>
            <a:ext cx="11277295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1: Lab topology — management, Swansea and London segments behind A-GW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Lab Environment Summary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325880"/>
          <a:ext cx="11277295" cy="4389120"/>
        </p:xfrm>
        <a:graphic>
          <a:graphicData uri="http://schemas.openxmlformats.org/drawingml/2006/table">
            <a:tbl>
              <a:tblPr/>
              <a:tblGrid>
                <a:gridCol w="1371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332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Machine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Role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IP Address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Default Gateway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A-GUI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Windows 10 workstation — SmartConsole client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10.1.1.201/24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10.1.1.1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A-SMS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Security Management Server — Gaia R81.20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10.1.1.101/24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10.1.1.1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A-GW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Security Gateway — Gaia R81.20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eth0 10.1.1.1/24 · eth2 192.168.1.254/24 · eth3 20.0.0.1/30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eth1 — NAT uplink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S-DC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Primary domain controller — DNS / DHCP (swansea.acca)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192.168.1.1/24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192.168.1.254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ClientS1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Domain member — Windows 10 (Swansea LAN)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192.168.1.10/24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192.168.1.254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L-CD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Child domain controller — DHCP relay (london.swansea.acca)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LAN 192.168.2.1/24 · WAN 20.0.0.2/30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20.0.0.1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ClientL1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Domain member — Windows 10 (London LAN)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192.168.2.10/24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B2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192.168.2.1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9CDD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1: Gaia Installation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457200" y="1857094"/>
            <a:ext cx="3576218" cy="2156908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1" descr="/home/claude/pptx_build/img_cropped/Task1_06_ASMS_Install_COMELET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064" y="1911958"/>
            <a:ext cx="3466490" cy="204718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57200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— Gaia installation complete</a:t>
            </a:r>
            <a:endParaRPr lang="en-US" sz="1000" dirty="0"/>
          </a:p>
        </p:txBody>
      </p:sp>
      <p:sp>
        <p:nvSpPr>
          <p:cNvPr id="9" name="Shape 5"/>
          <p:cNvSpPr/>
          <p:nvPr/>
        </p:nvSpPr>
        <p:spPr>
          <a:xfrm>
            <a:off x="4307738" y="1857094"/>
            <a:ext cx="3576218" cy="2181749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0" name="Image 2" descr="/home/claude/pptx_build/img_cropped/Task1_12_AGW_InstallComplet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602" y="1911958"/>
            <a:ext cx="3466490" cy="2072021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4307738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— installing Gaia R81.20 packages</a:t>
            </a:r>
            <a:endParaRPr lang="en-US" sz="1000" dirty="0"/>
          </a:p>
        </p:txBody>
      </p:sp>
      <p:sp>
        <p:nvSpPr>
          <p:cNvPr id="12" name="Shape 7"/>
          <p:cNvSpPr/>
          <p:nvPr/>
        </p:nvSpPr>
        <p:spPr>
          <a:xfrm>
            <a:off x="8158277" y="1857094"/>
            <a:ext cx="3576218" cy="276624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3" name="Image 3" descr="/home/claude/pptx_build/img_cropped/Task1_11_ASMS_GaiaDashboar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13141" y="1911958"/>
            <a:ext cx="3466490" cy="2656518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8158277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— Gaia Portal system overview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1: First Time Configuration Wizard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457200" y="1857094"/>
            <a:ext cx="3576218" cy="276624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1" descr="/home/claude/pptx_build/img_cropped/Task1_09_ASMS_WizardSummary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064" y="1911958"/>
            <a:ext cx="3466490" cy="265651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57200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— Security Management configuration</a:t>
            </a:r>
            <a:endParaRPr lang="en-US" sz="1000" dirty="0"/>
          </a:p>
        </p:txBody>
      </p:sp>
      <p:sp>
        <p:nvSpPr>
          <p:cNvPr id="9" name="Shape 5"/>
          <p:cNvSpPr/>
          <p:nvPr/>
        </p:nvSpPr>
        <p:spPr>
          <a:xfrm>
            <a:off x="4307738" y="1857094"/>
            <a:ext cx="3576218" cy="276624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0" name="Image 2" descr="/home/claude/pptx_build/img_cropped/Task1_14_AGW_WizardSummary_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602" y="1911958"/>
            <a:ext cx="3466490" cy="2656518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4307738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— Security Gateway configuration</a:t>
            </a:r>
            <a:endParaRPr lang="en-US" sz="1000" dirty="0"/>
          </a:p>
        </p:txBody>
      </p:sp>
      <p:sp>
        <p:nvSpPr>
          <p:cNvPr id="12" name="Shape 7"/>
          <p:cNvSpPr/>
          <p:nvPr/>
        </p:nvSpPr>
        <p:spPr>
          <a:xfrm>
            <a:off x="8158277" y="1857094"/>
            <a:ext cx="3576218" cy="276624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3" name="Image 3" descr="/home/claude/pptx_build/img_cropped/Task1_15_SmartConsol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13141" y="1911958"/>
            <a:ext cx="3466490" cy="2656518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8158277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R81.20 login to 10.1.1.101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1: Secure Internal Communication (SIC)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457200" y="1448883"/>
            <a:ext cx="5478628" cy="4224143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1" descr="/home/claude/pptx_build/img_cropped/Task1_16_AGW_ObjectCreat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064" y="1503747"/>
            <a:ext cx="5368900" cy="4114415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57200" y="5727890"/>
            <a:ext cx="54786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object created — topology retrieved (eth0 10.1.1.1)</a:t>
            </a:r>
            <a:endParaRPr lang="en-US" sz="1000" dirty="0"/>
          </a:p>
        </p:txBody>
      </p:sp>
      <p:sp>
        <p:nvSpPr>
          <p:cNvPr id="9" name="Shape 5"/>
          <p:cNvSpPr/>
          <p:nvPr/>
        </p:nvSpPr>
        <p:spPr>
          <a:xfrm>
            <a:off x="6255868" y="1448883"/>
            <a:ext cx="5478628" cy="4224143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0" name="Image 2" descr="/home/claude/pptx_build/img_cropped/Task1_17_SIC_Communicating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0732" y="1503747"/>
            <a:ext cx="5368900" cy="4114415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6255868" y="5727890"/>
            <a:ext cx="54786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Trusted Communication — certificate state: Trust established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1: Licensing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457200" y="1857094"/>
            <a:ext cx="3576218" cy="276624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1" descr="/home/claude/pptx_build/img_cropped/Task1_21_AGW_AND_ASMS__LicenseAttach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064" y="1911958"/>
            <a:ext cx="3466490" cy="265651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57200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SmartUpdate — licences attached to A-SMS and A-GW</a:t>
            </a:r>
            <a:endParaRPr lang="en-US" sz="1000" dirty="0"/>
          </a:p>
        </p:txBody>
      </p:sp>
      <p:sp>
        <p:nvSpPr>
          <p:cNvPr id="9" name="Shape 5"/>
          <p:cNvSpPr/>
          <p:nvPr/>
        </p:nvSpPr>
        <p:spPr>
          <a:xfrm>
            <a:off x="4307738" y="1857094"/>
            <a:ext cx="3576218" cy="2156908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0" name="Image 2" descr="/home/claude/pptx_build/img_cropped/Task1_24_CplicPrint_AGW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602" y="1911958"/>
            <a:ext cx="3466490" cy="204718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4307738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— CLI session established</a:t>
            </a:r>
            <a:endParaRPr lang="en-US" sz="1000" dirty="0"/>
          </a:p>
        </p:txBody>
      </p:sp>
      <p:sp>
        <p:nvSpPr>
          <p:cNvPr id="12" name="Shape 7"/>
          <p:cNvSpPr/>
          <p:nvPr/>
        </p:nvSpPr>
        <p:spPr>
          <a:xfrm>
            <a:off x="8158277" y="1857094"/>
            <a:ext cx="3576218" cy="2156908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3" name="Image 3" descr="/home/claude/pptx_build/img_cropped/Task1_25_CplicPrint_ASMS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13141" y="1911958"/>
            <a:ext cx="3466490" cy="2047180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8158277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— cplic print output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2: Objects &amp; Rulebase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457200" y="1448883"/>
            <a:ext cx="5478628" cy="4224143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1" descr="/home/claude/pptx_build/img_cropped/Task2_01_ObjectsList_RajulGupta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064" y="1503747"/>
            <a:ext cx="5368900" cy="4114415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57200" y="5727890"/>
            <a:ext cx="54786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Gateways, servers and host objects defined</a:t>
            </a:r>
            <a:endParaRPr lang="en-US" sz="1000" dirty="0"/>
          </a:p>
        </p:txBody>
      </p:sp>
      <p:sp>
        <p:nvSpPr>
          <p:cNvPr id="9" name="Shape 5"/>
          <p:cNvSpPr/>
          <p:nvPr/>
        </p:nvSpPr>
        <p:spPr>
          <a:xfrm>
            <a:off x="6255868" y="1448883"/>
            <a:ext cx="5478628" cy="4224143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0" name="Image 2" descr="/home/claude/pptx_build/img_cropped/Task2_02_FullRulebase_RajulGupta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0732" y="1503747"/>
            <a:ext cx="5368900" cy="4114415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6255868" y="5727890"/>
            <a:ext cx="54786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 Access Control policy — 10 rules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2: Publish &amp; Policy Installation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457200" y="1448883"/>
            <a:ext cx="5478628" cy="4224143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1" descr="/home/claude/pptx_build/img_cropped/Task2_03_Published_RajulGupta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064" y="1503747"/>
            <a:ext cx="5368900" cy="4114415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57200" y="5727890"/>
            <a:ext cx="54786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Publishing the session before installation</a:t>
            </a:r>
            <a:endParaRPr lang="en-US" sz="1000" dirty="0"/>
          </a:p>
        </p:txBody>
      </p:sp>
      <p:sp>
        <p:nvSpPr>
          <p:cNvPr id="9" name="Shape 5"/>
          <p:cNvSpPr/>
          <p:nvPr/>
        </p:nvSpPr>
        <p:spPr>
          <a:xfrm>
            <a:off x="6255868" y="1448883"/>
            <a:ext cx="5478628" cy="4224143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0" name="Image 2" descr="/home/claude/pptx_build/img_cropped/ask2_04_InstallPolicySuccess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0732" y="1503747"/>
            <a:ext cx="5368900" cy="4114415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6255868" y="5727890"/>
            <a:ext cx="54786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installation succeeded on A-GW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2: Rule Verification — Permitted Traffic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457200" y="2056295"/>
            <a:ext cx="2647874" cy="205481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1" descr="/home/claude/pptx_build/img_cropped/Task2_Rule01_MgmtPing_RajulGupta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064" y="2111159"/>
            <a:ext cx="2538146" cy="194508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57200" y="4165975"/>
            <a:ext cx="264787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1 — management ping to A-GW: 0% loss</a:t>
            </a:r>
            <a:endParaRPr lang="en-US" sz="1000" dirty="0"/>
          </a:p>
        </p:txBody>
      </p:sp>
      <p:sp>
        <p:nvSpPr>
          <p:cNvPr id="9" name="Shape 5"/>
          <p:cNvSpPr/>
          <p:nvPr/>
        </p:nvSpPr>
        <p:spPr>
          <a:xfrm>
            <a:off x="3333674" y="2056295"/>
            <a:ext cx="2647874" cy="205481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0" name="Image 2" descr="/home/claude/pptx_build/img_cropped/Task2_Rule03_DNS_RajulGupta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8538" y="2111159"/>
            <a:ext cx="2538146" cy="1945088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3333674" y="4165975"/>
            <a:ext cx="264787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3 — DNS query to S-DC resolved</a:t>
            </a:r>
            <a:endParaRPr lang="en-US" sz="1000" dirty="0"/>
          </a:p>
        </p:txBody>
      </p:sp>
      <p:sp>
        <p:nvSpPr>
          <p:cNvPr id="12" name="Shape 7"/>
          <p:cNvSpPr/>
          <p:nvPr/>
        </p:nvSpPr>
        <p:spPr>
          <a:xfrm>
            <a:off x="6210148" y="2056295"/>
            <a:ext cx="2647874" cy="205481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3" name="Image 3" descr="/home/claude/pptx_build/img_cropped/Task2_Rule04_HTTP_RajulGupta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5012" y="2111159"/>
            <a:ext cx="2538146" cy="1945088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6210148" y="4165975"/>
            <a:ext cx="264787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4 — HTTP to S-DC: IIS page served</a:t>
            </a:r>
            <a:endParaRPr lang="en-US" sz="1000" dirty="0"/>
          </a:p>
        </p:txBody>
      </p:sp>
      <p:sp>
        <p:nvSpPr>
          <p:cNvPr id="15" name="Shape 9"/>
          <p:cNvSpPr/>
          <p:nvPr/>
        </p:nvSpPr>
        <p:spPr>
          <a:xfrm>
            <a:off x="9086621" y="2056295"/>
            <a:ext cx="2647874" cy="205481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6" name="Image 4" descr="/home/claude/pptx_build/img_cropped/Task2_Rule06_SSHSuccess_RajulGupta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41485" y="2111159"/>
            <a:ext cx="2538146" cy="1945088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9086621" y="4165975"/>
            <a:ext cx="264787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6 — SSH to A-GW: authenticated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2: Rule Verification — Blocked Traffic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457200" y="2056295"/>
            <a:ext cx="2647874" cy="205481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1" descr="/home/claude/pptx_build/img_cropped/Task2_Rule05_TelnetBlocked_RajulGupta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064" y="2111159"/>
            <a:ext cx="2538146" cy="194508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57200" y="4165975"/>
            <a:ext cx="264787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5 — Telnet dropped (port 23)</a:t>
            </a:r>
            <a:endParaRPr lang="en-US" sz="1000" dirty="0"/>
          </a:p>
        </p:txBody>
      </p:sp>
      <p:sp>
        <p:nvSpPr>
          <p:cNvPr id="9" name="Shape 5"/>
          <p:cNvSpPr/>
          <p:nvPr/>
        </p:nvSpPr>
        <p:spPr>
          <a:xfrm>
            <a:off x="3333674" y="2056295"/>
            <a:ext cx="2647874" cy="205481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0" name="Image 2" descr="/home/claude/pptx_build/img_cropped/Task2_Rule07_FTP_AppTimeout_RajulGupta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8538" y="2111159"/>
            <a:ext cx="2538146" cy="1945088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3333674" y="4165975"/>
            <a:ext cx="264787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8 — FTP to external host timed out</a:t>
            </a:r>
            <a:endParaRPr lang="en-US" sz="1000" dirty="0"/>
          </a:p>
        </p:txBody>
      </p:sp>
      <p:sp>
        <p:nvSpPr>
          <p:cNvPr id="12" name="Shape 7"/>
          <p:cNvSpPr/>
          <p:nvPr/>
        </p:nvSpPr>
        <p:spPr>
          <a:xfrm>
            <a:off x="6210148" y="2056295"/>
            <a:ext cx="2647874" cy="205481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3" name="Image 3" descr="/home/claude/pptx_build/img_cropped/Task2_Rule09_StealthFail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5012" y="2111159"/>
            <a:ext cx="2538146" cy="1945088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6210148" y="4165975"/>
            <a:ext cx="264787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9 — stealth rule blocks gateway access</a:t>
            </a:r>
            <a:endParaRPr lang="en-US" sz="1000" dirty="0"/>
          </a:p>
        </p:txBody>
      </p:sp>
      <p:sp>
        <p:nvSpPr>
          <p:cNvPr id="15" name="Shape 9"/>
          <p:cNvSpPr/>
          <p:nvPr/>
        </p:nvSpPr>
        <p:spPr>
          <a:xfrm>
            <a:off x="9086621" y="2056295"/>
            <a:ext cx="2647874" cy="205481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6" name="Image 4" descr="/home/claude/pptx_build/img_cropped/Task2_Rule10_CleanupFail_RajulGupta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41485" y="2111159"/>
            <a:ext cx="2538146" cy="1945088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9086621" y="4165975"/>
            <a:ext cx="264787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10 — cleanup rule drops unmatched traffic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2: Log Evidence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457200" y="1448883"/>
            <a:ext cx="5478628" cy="4224143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1" descr="/home/claude/pptx_build/img_cropped/Task2_Rule07b_Logs_FTPAccept_RajulGupta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064" y="1503747"/>
            <a:ext cx="5368900" cy="4114415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57200" y="5727890"/>
            <a:ext cx="54786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Filtered on service:ftp — rule 7 accepts internal FTP, rule 8 blocks external FTP</a:t>
            </a:r>
            <a:endParaRPr lang="en-US" sz="1000" dirty="0"/>
          </a:p>
        </p:txBody>
      </p:sp>
      <p:sp>
        <p:nvSpPr>
          <p:cNvPr id="9" name="Shape 5"/>
          <p:cNvSpPr/>
          <p:nvPr/>
        </p:nvSpPr>
        <p:spPr>
          <a:xfrm>
            <a:off x="6255868" y="1448883"/>
            <a:ext cx="5478628" cy="4222882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0" name="Image 2" descr="/home/claude/pptx_build/img_cropped/Task2_Logs_DNSCleanup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0732" y="1503747"/>
            <a:ext cx="5368900" cy="4113154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6255868" y="5727890"/>
            <a:ext cx="54786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fw.log — rule 3 accepts DNS to S-DC, rule 10 drops DNS to external resolvers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3: Threat Prevention — Configuration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457200" y="1857094"/>
            <a:ext cx="3576218" cy="276624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1" descr="/home/claude/pptx_build/img_cropped/Task3_01_ThreatPrevention_DefaultRul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064" y="1911958"/>
            <a:ext cx="3466490" cy="265651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57200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Default rule using the Optimized profile</a:t>
            </a:r>
            <a:endParaRPr lang="en-US" sz="1000" dirty="0"/>
          </a:p>
        </p:txBody>
      </p:sp>
      <p:sp>
        <p:nvSpPr>
          <p:cNvPr id="9" name="Shape 5"/>
          <p:cNvSpPr/>
          <p:nvPr/>
        </p:nvSpPr>
        <p:spPr>
          <a:xfrm>
            <a:off x="4307738" y="1857094"/>
            <a:ext cx="3576218" cy="276624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0" name="Image 2" descr="/home/claude/pptx_build/img_cropped/Task3_02_ProfileChangedToStrict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602" y="1911958"/>
            <a:ext cx="3466490" cy="2656518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4307738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Profile changed to Strict — packet capture and forensics enabled</a:t>
            </a:r>
            <a:endParaRPr lang="en-US" sz="1000" dirty="0"/>
          </a:p>
        </p:txBody>
      </p:sp>
      <p:sp>
        <p:nvSpPr>
          <p:cNvPr id="12" name="Shape 7"/>
          <p:cNvSpPr/>
          <p:nvPr/>
        </p:nvSpPr>
        <p:spPr>
          <a:xfrm>
            <a:off x="8158277" y="1857094"/>
            <a:ext cx="3576218" cy="276624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3" name="Image 3" descr="/home/claude/pptx_build/img_cropped/Task3_03_Publish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13141" y="1911958"/>
            <a:ext cx="3466490" cy="2656518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8158277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Publishing the Threat Prevention session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3: Threat Prevention — Installation &amp; Verification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457200" y="1857094"/>
            <a:ext cx="3576218" cy="276624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1" descr="/home/claude/pptx_build/img_cropped/Task3_04_InstallPolicy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064" y="1911958"/>
            <a:ext cx="3466490" cy="265651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57200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Installing Access Control and Threat Prevention together</a:t>
            </a:r>
            <a:endParaRPr lang="en-US" sz="1000" dirty="0"/>
          </a:p>
        </p:txBody>
      </p:sp>
      <p:sp>
        <p:nvSpPr>
          <p:cNvPr id="9" name="Shape 5"/>
          <p:cNvSpPr/>
          <p:nvPr/>
        </p:nvSpPr>
        <p:spPr>
          <a:xfrm>
            <a:off x="4307738" y="1857094"/>
            <a:ext cx="3576218" cy="276624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0" name="Image 2" descr="/home/claude/pptx_build/img_cropped/Task3_04_InstallPolicySuccess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602" y="1911958"/>
            <a:ext cx="3466490" cy="2656518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4307738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Installation succeeded on A-GW</a:t>
            </a:r>
            <a:endParaRPr lang="en-US" sz="1000" dirty="0"/>
          </a:p>
        </p:txBody>
      </p:sp>
      <p:sp>
        <p:nvSpPr>
          <p:cNvPr id="12" name="Shape 7"/>
          <p:cNvSpPr/>
          <p:nvPr/>
        </p:nvSpPr>
        <p:spPr>
          <a:xfrm>
            <a:off x="8158277" y="1857094"/>
            <a:ext cx="3576218" cy="2766246"/>
          </a:xfrm>
          <a:prstGeom prst="rect">
            <a:avLst/>
          </a:prstGeom>
          <a:solidFill>
            <a:srgbClr val="FFFFFF"/>
          </a:solidFill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3" name="Image 3" descr="/home/claude/pptx_build/img_cropped/Task3_05_HTTPTest_AfterStrict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13141" y="1911958"/>
            <a:ext cx="3466490" cy="2656518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8158277" y="4678204"/>
            <a:ext cx="357621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 to S-DC still permitted under the Strict profile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 &amp; Demo Video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457200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457200" y="1325880"/>
            <a:ext cx="11277295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Takeaways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457200" y="1737360"/>
            <a:ext cx="11277295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5000"/>
              </a:lnSpc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a complete Check Point R81.20 environment — a management server, a security gateway and a multi-site domain across the Swansea and London segments — and established SIC trust between A-SMS and A-GW.</a:t>
            </a:r>
            <a:endParaRPr lang="en-US" sz="1300" dirty="0"/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Designed and installed a ten-rule Access Control policy, then verified each rule empirically: permitted services (ICMP, DNS, HTTP, SSH) succeeded and blocked services (Telnet, external FTP) failed, with the firewall logs confirming which rule matched.</a:t>
            </a:r>
            <a:endParaRPr lang="en-US" sz="1300" dirty="0"/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Hardened the gateway further by moving Threat Prevention from the Optimized to the Strict profile, enabling packet capture and forensics, and confirmed that legitimate traffic still passed after installation.</a:t>
            </a:r>
            <a:endParaRPr lang="en-US" sz="1300" dirty="0"/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lesson: a rulebase is only as trustworthy as its testing. Reading the logs rather than the client-side error message was what proved the correct rule was matching in each case.</a:t>
            </a:r>
            <a:endParaRPr lang="en-US" sz="1300" dirty="0"/>
          </a:p>
        </p:txBody>
      </p:sp>
      <p:sp>
        <p:nvSpPr>
          <p:cNvPr id="8" name="Shape 5"/>
          <p:cNvSpPr/>
          <p:nvPr/>
        </p:nvSpPr>
        <p:spPr>
          <a:xfrm>
            <a:off x="457200" y="4343400"/>
            <a:ext cx="11277295" cy="0"/>
          </a:xfrm>
          <a:prstGeom prst="line">
            <a:avLst/>
          </a:prstGeom>
          <a:noFill/>
          <a:ln w="12700">
            <a:solidFill>
              <a:srgbClr val="C9CDD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6"/>
          <p:cNvSpPr/>
          <p:nvPr/>
        </p:nvSpPr>
        <p:spPr>
          <a:xfrm>
            <a:off x="457200" y="4617720"/>
            <a:ext cx="11277295" cy="868680"/>
          </a:xfrm>
          <a:prstGeom prst="rect">
            <a:avLst/>
          </a:prstGeom>
          <a:solidFill>
            <a:srgbClr val="F4F6F7"/>
          </a:solidFill>
          <a:ln w="15875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7">
            <a:hlinkClick r:id="rId4"/>
          </p:cNvPr>
          <p:cNvSpPr/>
          <p:nvPr/>
        </p:nvSpPr>
        <p:spPr>
          <a:xfrm>
            <a:off x="457200" y="4617720"/>
            <a:ext cx="11277295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u="sng" dirty="0">
                <a:solidFill>
                  <a:srgbClr val="2E7D74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Watch Full Demo Recording</a:t>
            </a:r>
            <a:endParaRPr lang="en-US" sz="1800" dirty="0"/>
          </a:p>
        </p:txBody>
      </p:sp>
      <p:sp>
        <p:nvSpPr>
          <p:cNvPr id="11" name="Text 8"/>
          <p:cNvSpPr/>
          <p:nvPr/>
        </p:nvSpPr>
        <p:spPr>
          <a:xfrm>
            <a:off x="457200" y="5559552"/>
            <a:ext cx="11277295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 Video Snapshots — Rajul Gupta (UWTSD OneDrive; sign in with your university account)</a:t>
            </a:r>
            <a:endParaRPr lang="en-US" sz="1000" dirty="0"/>
          </a:p>
        </p:txBody>
      </p:sp>
      <p:pic>
        <p:nvPicPr>
          <p:cNvPr id="12" name="Image 1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5943600"/>
            <a:ext cx="1554480" cy="658368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99971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32688"/>
            <a:ext cx="11277295" cy="0"/>
          </a:xfrm>
          <a:prstGeom prst="line">
            <a:avLst/>
          </a:prstGeom>
          <a:noFill/>
          <a:ln w="19050">
            <a:solidFill>
              <a:srgbClr val="2E7D7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x_build/img_cropped/colled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180015" y="256032"/>
            <a:ext cx="1554480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457200" y="1325880"/>
            <a:ext cx="11277295" cy="4754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Ltd. (2022) ‘Quantum Security Management R81.20 Administration Guide’. Tel Aviv: Check Point Software Technologies Ltd.</a:t>
            </a:r>
            <a:endParaRPr lang="en-US" sz="1200" dirty="0"/>
          </a:p>
          <a:p>
            <a:pPr marL="0" indent="0">
              <a:lnSpc>
                <a:spcPct val="110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Ltd. (2022) ‘Quantum Security Gateway R81.20 Administration Guide’. Tel Aviv: Check Point Software Technologies Ltd.</a:t>
            </a:r>
            <a:endParaRPr lang="en-US" sz="1200" dirty="0"/>
          </a:p>
          <a:p>
            <a:pPr marL="0" indent="0">
              <a:lnSpc>
                <a:spcPct val="110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Ltd. (2022) ‘Threat Prevention R81.20 Administration Guide’. Tel Aviv: Check Point Software Technologies Ltd.</a:t>
            </a:r>
            <a:endParaRPr lang="en-US" sz="1200" dirty="0"/>
          </a:p>
          <a:p>
            <a:pPr marL="0" indent="0">
              <a:lnSpc>
                <a:spcPct val="110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Ltd. (2022) ‘Gaia R81.20 Administration Guide’. Tel Aviv: Check Point Software Technologies Ltd.</a:t>
            </a:r>
            <a:endParaRPr lang="en-US" sz="1200" dirty="0"/>
          </a:p>
          <a:p>
            <a:pPr marL="0" indent="0">
              <a:lnSpc>
                <a:spcPct val="110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Scarfone, K. and Hoffman, P. (2009) Guidelines on Firewalls and Firewall Policy. NIST Special Publication 800-41 Revision 1. Gaithersburg, MD: National Institute of Standards and Technology.</a:t>
            </a:r>
            <a:endParaRPr lang="en-US" sz="1200" dirty="0"/>
          </a:p>
          <a:p>
            <a:pPr marL="0" indent="0">
              <a:lnSpc>
                <a:spcPct val="110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International Organization for Standardization (2022) ISO/IEC 27001:2022 Information security, cybersecurity and privacy protection — Information security management systems — Requirements. Geneva: ISO.</a:t>
            </a:r>
            <a:endParaRPr lang="en-US" sz="1200" dirty="0"/>
          </a:p>
          <a:p>
            <a:pPr marL="0" indent="0">
              <a:lnSpc>
                <a:spcPct val="110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Stallings, W. (2020) Network Security Essentials: Applications and Standards. 7th edn. Harlow: Pearson Education.</a:t>
            </a:r>
            <a:endParaRPr lang="en-US" sz="1200" dirty="0"/>
          </a:p>
          <a:p>
            <a:pPr marL="0" indent="0">
              <a:lnSpc>
                <a:spcPct val="110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Souppaya, M. and Scarfone, K. (2013) Guide to Enterprise Patch Management Technologies. NIST Special Publication 800-40 Revision 3. Gaithersburg, MD: National Institute of Standards and Technology.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457200" y="5989320"/>
            <a:ext cx="11277295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B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Referencing follows the Harvard style.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913</Words>
  <Application>Microsoft Office PowerPoint</Application>
  <PresentationFormat>Widescreen</PresentationFormat>
  <Paragraphs>130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rajul gupta</cp:lastModifiedBy>
  <cp:revision>2</cp:revision>
  <dcterms:created xsi:type="dcterms:W3CDTF">2026-08-11T12:12:54Z</dcterms:created>
  <dcterms:modified xsi:type="dcterms:W3CDTF">2026-08-11T12:27:16Z</dcterms:modified>
</cp:coreProperties>
</file>