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58" r:id="rId4"/>
    <p:sldId id="260" r:id="rId5"/>
    <p:sldId id="257"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5" d="100"/>
          <a:sy n="85" d="100"/>
        </p:scale>
        <p:origin x="18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288B7EC-921F-4672-B94D-3D11A84C2DA5}" type="datetimeFigureOut">
              <a:rPr lang="en-GB" smtClean="0"/>
              <a:t>22/11/2019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0E85B0-BF7C-4131-8203-AAB8A2D815CF}" type="slidenum">
              <a:rPr lang="en-GB" smtClean="0"/>
              <a:t>‹#›</a:t>
            </a:fld>
            <a:endParaRPr lang="en-GB"/>
          </a:p>
        </p:txBody>
      </p:sp>
    </p:spTree>
    <p:extLst>
      <p:ext uri="{BB962C8B-B14F-4D97-AF65-F5344CB8AC3E}">
        <p14:creationId xmlns:p14="http://schemas.microsoft.com/office/powerpoint/2010/main" val="33298391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0288B7EC-921F-4672-B94D-3D11A84C2DA5}" type="datetimeFigureOut">
              <a:rPr lang="en-GB" smtClean="0"/>
              <a:t>22/11/2019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0E85B0-BF7C-4131-8203-AAB8A2D815CF}" type="slidenum">
              <a:rPr lang="en-GB" smtClean="0"/>
              <a:t>‹#›</a:t>
            </a:fld>
            <a:endParaRPr lang="en-GB"/>
          </a:p>
        </p:txBody>
      </p:sp>
    </p:spTree>
    <p:extLst>
      <p:ext uri="{BB962C8B-B14F-4D97-AF65-F5344CB8AC3E}">
        <p14:creationId xmlns:p14="http://schemas.microsoft.com/office/powerpoint/2010/main" val="27684622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88B7EC-921F-4672-B94D-3D11A84C2DA5}" type="datetimeFigureOut">
              <a:rPr lang="en-GB" smtClean="0"/>
              <a:t>22/11/2019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0E85B0-BF7C-4131-8203-AAB8A2D815CF}" type="slidenum">
              <a:rPr lang="en-GB" smtClean="0"/>
              <a:t>‹#›</a:t>
            </a:fld>
            <a:endParaRPr lang="en-GB"/>
          </a:p>
        </p:txBody>
      </p:sp>
    </p:spTree>
    <p:extLst>
      <p:ext uri="{BB962C8B-B14F-4D97-AF65-F5344CB8AC3E}">
        <p14:creationId xmlns:p14="http://schemas.microsoft.com/office/powerpoint/2010/main" val="12280634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88B7EC-921F-4672-B94D-3D11A84C2DA5}" type="datetimeFigureOut">
              <a:rPr lang="en-GB" smtClean="0"/>
              <a:t>22/11/2019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0E85B0-BF7C-4131-8203-AAB8A2D815CF}" type="slidenum">
              <a:rPr lang="en-GB" smtClean="0"/>
              <a:t>‹#›</a:t>
            </a:fld>
            <a:endParaRPr lang="en-GB"/>
          </a:p>
        </p:txBody>
      </p:sp>
    </p:spTree>
    <p:extLst>
      <p:ext uri="{BB962C8B-B14F-4D97-AF65-F5344CB8AC3E}">
        <p14:creationId xmlns:p14="http://schemas.microsoft.com/office/powerpoint/2010/main" val="15674212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88B7EC-921F-4672-B94D-3D11A84C2DA5}" type="datetimeFigureOut">
              <a:rPr lang="en-GB" smtClean="0"/>
              <a:t>22/11/2019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0E85B0-BF7C-4131-8203-AAB8A2D815CF}" type="slidenum">
              <a:rPr lang="en-GB" smtClean="0"/>
              <a:t>‹#›</a:t>
            </a:fld>
            <a:endParaRPr lang="en-GB"/>
          </a:p>
        </p:txBody>
      </p:sp>
    </p:spTree>
    <p:extLst>
      <p:ext uri="{BB962C8B-B14F-4D97-AF65-F5344CB8AC3E}">
        <p14:creationId xmlns:p14="http://schemas.microsoft.com/office/powerpoint/2010/main" val="24546837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0288B7EC-921F-4672-B94D-3D11A84C2DA5}" type="datetimeFigureOut">
              <a:rPr lang="en-GB" smtClean="0"/>
              <a:t>22/11/2019</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EE0E85B0-BF7C-4131-8203-AAB8A2D815CF}" type="slidenum">
              <a:rPr lang="en-GB" smtClean="0"/>
              <a:t>‹#›</a:t>
            </a:fld>
            <a:endParaRPr lang="en-GB"/>
          </a:p>
        </p:txBody>
      </p:sp>
    </p:spTree>
    <p:extLst>
      <p:ext uri="{BB962C8B-B14F-4D97-AF65-F5344CB8AC3E}">
        <p14:creationId xmlns:p14="http://schemas.microsoft.com/office/powerpoint/2010/main" val="5346138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0288B7EC-921F-4672-B94D-3D11A84C2DA5}" type="datetimeFigureOut">
              <a:rPr lang="en-GB" smtClean="0"/>
              <a:t>22/11/2019</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EE0E85B0-BF7C-4131-8203-AAB8A2D815CF}" type="slidenum">
              <a:rPr lang="en-GB" smtClean="0"/>
              <a:t>‹#›</a:t>
            </a:fld>
            <a:endParaRPr lang="en-GB"/>
          </a:p>
        </p:txBody>
      </p:sp>
    </p:spTree>
    <p:extLst>
      <p:ext uri="{BB962C8B-B14F-4D97-AF65-F5344CB8AC3E}">
        <p14:creationId xmlns:p14="http://schemas.microsoft.com/office/powerpoint/2010/main" val="31216306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0288B7EC-921F-4672-B94D-3D11A84C2DA5}" type="datetimeFigureOut">
              <a:rPr lang="en-GB" smtClean="0"/>
              <a:t>22/11/2019</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EE0E85B0-BF7C-4131-8203-AAB8A2D815CF}" type="slidenum">
              <a:rPr lang="en-GB" smtClean="0"/>
              <a:t>‹#›</a:t>
            </a:fld>
            <a:endParaRPr lang="en-GB"/>
          </a:p>
        </p:txBody>
      </p:sp>
    </p:spTree>
    <p:extLst>
      <p:ext uri="{BB962C8B-B14F-4D97-AF65-F5344CB8AC3E}">
        <p14:creationId xmlns:p14="http://schemas.microsoft.com/office/powerpoint/2010/main" val="3402191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88B7EC-921F-4672-B94D-3D11A84C2DA5}" type="datetimeFigureOut">
              <a:rPr lang="en-GB" smtClean="0"/>
              <a:t>22/11/2019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0E85B0-BF7C-4131-8203-AAB8A2D815CF}" type="slidenum">
              <a:rPr lang="en-GB" smtClean="0"/>
              <a:t>‹#›</a:t>
            </a:fld>
            <a:endParaRPr lang="en-GB"/>
          </a:p>
        </p:txBody>
      </p:sp>
    </p:spTree>
    <p:extLst>
      <p:ext uri="{BB962C8B-B14F-4D97-AF65-F5344CB8AC3E}">
        <p14:creationId xmlns:p14="http://schemas.microsoft.com/office/powerpoint/2010/main" val="38274787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88B7EC-921F-4672-B94D-3D11A84C2DA5}" type="datetimeFigureOut">
              <a:rPr lang="en-GB" smtClean="0"/>
              <a:t>22/11/2019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0E85B0-BF7C-4131-8203-AAB8A2D815CF}" type="slidenum">
              <a:rPr lang="en-GB" smtClean="0"/>
              <a:t>‹#›</a:t>
            </a:fld>
            <a:endParaRPr lang="en-GB"/>
          </a:p>
        </p:txBody>
      </p:sp>
    </p:spTree>
    <p:extLst>
      <p:ext uri="{BB962C8B-B14F-4D97-AF65-F5344CB8AC3E}">
        <p14:creationId xmlns:p14="http://schemas.microsoft.com/office/powerpoint/2010/main" val="431708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288B7EC-921F-4672-B94D-3D11A84C2DA5}" type="datetimeFigureOut">
              <a:rPr lang="en-GB" smtClean="0"/>
              <a:t>22/11/2019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0E85B0-BF7C-4131-8203-AAB8A2D815CF}" type="slidenum">
              <a:rPr lang="en-GB" smtClean="0"/>
              <a:t>‹#›</a:t>
            </a:fld>
            <a:endParaRPr lang="en-GB"/>
          </a:p>
        </p:txBody>
      </p:sp>
    </p:spTree>
    <p:extLst>
      <p:ext uri="{BB962C8B-B14F-4D97-AF65-F5344CB8AC3E}">
        <p14:creationId xmlns:p14="http://schemas.microsoft.com/office/powerpoint/2010/main" val="16686142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288B7EC-921F-4672-B94D-3D11A84C2DA5}" type="datetimeFigureOut">
              <a:rPr lang="en-GB" smtClean="0"/>
              <a:t>22/11/2019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0E85B0-BF7C-4131-8203-AAB8A2D815C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2007603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88B7EC-921F-4672-B94D-3D11A84C2DA5}" type="datetimeFigureOut">
              <a:rPr lang="en-GB" smtClean="0"/>
              <a:t>22/11/2019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0E85B0-BF7C-4131-8203-AAB8A2D815CF}" type="slidenum">
              <a:rPr lang="en-GB" smtClean="0"/>
              <a:t>‹#›</a:t>
            </a:fld>
            <a:endParaRPr lang="en-GB"/>
          </a:p>
        </p:txBody>
      </p:sp>
    </p:spTree>
    <p:extLst>
      <p:ext uri="{BB962C8B-B14F-4D97-AF65-F5344CB8AC3E}">
        <p14:creationId xmlns:p14="http://schemas.microsoft.com/office/powerpoint/2010/main" val="35549981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288B7EC-921F-4672-B94D-3D11A84C2DA5}" type="datetimeFigureOut">
              <a:rPr lang="en-GB" smtClean="0"/>
              <a:t>22/11/2019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0E85B0-BF7C-4131-8203-AAB8A2D815CF}" type="slidenum">
              <a:rPr lang="en-GB" smtClean="0"/>
              <a:t>‹#›</a:t>
            </a:fld>
            <a:endParaRPr lang="en-GB"/>
          </a:p>
        </p:txBody>
      </p:sp>
    </p:spTree>
    <p:extLst>
      <p:ext uri="{BB962C8B-B14F-4D97-AF65-F5344CB8AC3E}">
        <p14:creationId xmlns:p14="http://schemas.microsoft.com/office/powerpoint/2010/main" val="38254316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288B7EC-921F-4672-B94D-3D11A84C2DA5}" type="datetimeFigureOut">
              <a:rPr lang="en-GB" smtClean="0"/>
              <a:t>22/11/2019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0E85B0-BF7C-4131-8203-AAB8A2D815CF}" type="slidenum">
              <a:rPr lang="en-GB" smtClean="0"/>
              <a:t>‹#›</a:t>
            </a:fld>
            <a:endParaRPr lang="en-GB"/>
          </a:p>
        </p:txBody>
      </p:sp>
    </p:spTree>
    <p:extLst>
      <p:ext uri="{BB962C8B-B14F-4D97-AF65-F5344CB8AC3E}">
        <p14:creationId xmlns:p14="http://schemas.microsoft.com/office/powerpoint/2010/main" val="23391387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88B7EC-921F-4672-B94D-3D11A84C2DA5}" type="datetimeFigureOut">
              <a:rPr lang="en-GB" smtClean="0"/>
              <a:t>22/11/2019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0E85B0-BF7C-4131-8203-AAB8A2D815CF}" type="slidenum">
              <a:rPr lang="en-GB" smtClean="0"/>
              <a:t>‹#›</a:t>
            </a:fld>
            <a:endParaRPr lang="en-GB"/>
          </a:p>
        </p:txBody>
      </p:sp>
    </p:spTree>
    <p:extLst>
      <p:ext uri="{BB962C8B-B14F-4D97-AF65-F5344CB8AC3E}">
        <p14:creationId xmlns:p14="http://schemas.microsoft.com/office/powerpoint/2010/main" val="38796513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88B7EC-921F-4672-B94D-3D11A84C2DA5}" type="datetimeFigureOut">
              <a:rPr lang="en-GB" smtClean="0"/>
              <a:t>22/11/2019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0E85B0-BF7C-4131-8203-AAB8A2D815CF}" type="slidenum">
              <a:rPr lang="en-GB" smtClean="0"/>
              <a:t>‹#›</a:t>
            </a:fld>
            <a:endParaRPr lang="en-GB"/>
          </a:p>
        </p:txBody>
      </p:sp>
    </p:spTree>
    <p:extLst>
      <p:ext uri="{BB962C8B-B14F-4D97-AF65-F5344CB8AC3E}">
        <p14:creationId xmlns:p14="http://schemas.microsoft.com/office/powerpoint/2010/main" val="901259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0288B7EC-921F-4672-B94D-3D11A84C2DA5}" type="datetimeFigureOut">
              <a:rPr lang="en-GB" smtClean="0"/>
              <a:t>22/11/2019</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EE0E85B0-BF7C-4131-8203-AAB8A2D815CF}" type="slidenum">
              <a:rPr lang="en-GB" smtClean="0"/>
              <a:t>‹#›</a:t>
            </a:fld>
            <a:endParaRPr lang="en-GB"/>
          </a:p>
        </p:txBody>
      </p:sp>
    </p:spTree>
    <p:extLst>
      <p:ext uri="{BB962C8B-B14F-4D97-AF65-F5344CB8AC3E}">
        <p14:creationId xmlns:p14="http://schemas.microsoft.com/office/powerpoint/2010/main" val="79887497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8D0172-F2E0-4763-9C35-F022664959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6">
            <a:extLst>
              <a:ext uri="{FF2B5EF4-FFF2-40B4-BE49-F238E27FC236}">
                <a16:creationId xmlns:a16="http://schemas.microsoft.com/office/drawing/2014/main" id="{9F2851FB-E841-4509-8A6D-A416376EA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12" name="Freeform: Shape 11">
            <a:extLst>
              <a:ext uri="{FF2B5EF4-FFF2-40B4-BE49-F238E27FC236}">
                <a16:creationId xmlns:a16="http://schemas.microsoft.com/office/drawing/2014/main" id="{DF6FB2B2-CE21-407F-B22E-302DADC2C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BAA0A2-7A2E-463B-A6B0-136B9BAF1265}"/>
              </a:ext>
            </a:extLst>
          </p:cNvPr>
          <p:cNvSpPr>
            <a:spLocks noGrp="1"/>
          </p:cNvSpPr>
          <p:nvPr>
            <p:ph type="ctrTitle"/>
          </p:nvPr>
        </p:nvSpPr>
        <p:spPr>
          <a:xfrm>
            <a:off x="965352" y="166329"/>
            <a:ext cx="10260990" cy="3523885"/>
          </a:xfrm>
        </p:spPr>
        <p:txBody>
          <a:bodyPr>
            <a:normAutofit/>
          </a:bodyPr>
          <a:lstStyle/>
          <a:p>
            <a:pPr algn="ctr"/>
            <a:r>
              <a:rPr lang="en-GB" sz="4400" dirty="0"/>
              <a:t>A Brief Examination of the Implementation of safe practice when dealing with Welding Fumes within the manufacturing process</a:t>
            </a:r>
          </a:p>
        </p:txBody>
      </p:sp>
      <p:sp>
        <p:nvSpPr>
          <p:cNvPr id="3" name="Subtitle 2">
            <a:extLst>
              <a:ext uri="{FF2B5EF4-FFF2-40B4-BE49-F238E27FC236}">
                <a16:creationId xmlns:a16="http://schemas.microsoft.com/office/drawing/2014/main" id="{31D8BF22-2647-4744-B400-72FD9A5251FB}"/>
              </a:ext>
            </a:extLst>
          </p:cNvPr>
          <p:cNvSpPr>
            <a:spLocks noGrp="1"/>
          </p:cNvSpPr>
          <p:nvPr>
            <p:ph type="subTitle" idx="1"/>
          </p:nvPr>
        </p:nvSpPr>
        <p:spPr>
          <a:xfrm>
            <a:off x="965505" y="4777380"/>
            <a:ext cx="10260990" cy="1209763"/>
          </a:xfrm>
        </p:spPr>
        <p:txBody>
          <a:bodyPr>
            <a:normAutofit fontScale="92500" lnSpcReduction="20000"/>
          </a:bodyPr>
          <a:lstStyle/>
          <a:p>
            <a:pPr algn="ctr"/>
            <a:r>
              <a:rPr lang="en-GB" sz="2400" dirty="0">
                <a:solidFill>
                  <a:schemeClr val="bg2"/>
                </a:solidFill>
              </a:rPr>
              <a:t>Callum </a:t>
            </a:r>
            <a:r>
              <a:rPr lang="en-GB" sz="2400" dirty="0" err="1">
                <a:solidFill>
                  <a:schemeClr val="bg2"/>
                </a:solidFill>
              </a:rPr>
              <a:t>McGINTY</a:t>
            </a:r>
            <a:r>
              <a:rPr lang="en-GB" sz="2400" dirty="0">
                <a:solidFill>
                  <a:schemeClr val="bg2"/>
                </a:solidFill>
              </a:rPr>
              <a:t> (1809107)</a:t>
            </a:r>
          </a:p>
          <a:p>
            <a:pPr algn="ctr"/>
            <a:r>
              <a:rPr lang="en-GB" sz="2400" dirty="0">
                <a:solidFill>
                  <a:schemeClr val="bg2"/>
                </a:solidFill>
              </a:rPr>
              <a:t>ENGINEERING APPLICATIONS &amp; STUDY SKILLS (M4X02063)</a:t>
            </a:r>
          </a:p>
          <a:p>
            <a:pPr algn="ctr"/>
            <a:r>
              <a:rPr lang="en-GB" sz="2400" dirty="0">
                <a:solidFill>
                  <a:schemeClr val="bg2"/>
                </a:solidFill>
              </a:rPr>
              <a:t>FRIDAY 22</a:t>
            </a:r>
            <a:r>
              <a:rPr lang="en-GB" sz="2400" baseline="30000" dirty="0">
                <a:solidFill>
                  <a:schemeClr val="bg2"/>
                </a:solidFill>
              </a:rPr>
              <a:t>ND</a:t>
            </a:r>
            <a:r>
              <a:rPr lang="en-GB" sz="2400" dirty="0">
                <a:solidFill>
                  <a:schemeClr val="bg2"/>
                </a:solidFill>
              </a:rPr>
              <a:t> NOVEMBER 2019 – 16:15</a:t>
            </a:r>
          </a:p>
        </p:txBody>
      </p:sp>
    </p:spTree>
    <p:extLst>
      <p:ext uri="{BB962C8B-B14F-4D97-AF65-F5344CB8AC3E}">
        <p14:creationId xmlns:p14="http://schemas.microsoft.com/office/powerpoint/2010/main" val="13431199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AA0A2-7A2E-463B-A6B0-136B9BAF1265}"/>
              </a:ext>
            </a:extLst>
          </p:cNvPr>
          <p:cNvSpPr>
            <a:spLocks noGrp="1"/>
          </p:cNvSpPr>
          <p:nvPr>
            <p:ph type="ctrTitle"/>
          </p:nvPr>
        </p:nvSpPr>
        <p:spPr>
          <a:xfrm>
            <a:off x="82511" y="180622"/>
            <a:ext cx="8825658" cy="1117600"/>
          </a:xfrm>
        </p:spPr>
        <p:txBody>
          <a:bodyPr/>
          <a:lstStyle/>
          <a:p>
            <a:r>
              <a:rPr lang="en-GB" dirty="0"/>
              <a:t>CONTENTS:</a:t>
            </a:r>
          </a:p>
        </p:txBody>
      </p:sp>
      <p:sp>
        <p:nvSpPr>
          <p:cNvPr id="4" name="TextBox 3">
            <a:extLst>
              <a:ext uri="{FF2B5EF4-FFF2-40B4-BE49-F238E27FC236}">
                <a16:creationId xmlns:a16="http://schemas.microsoft.com/office/drawing/2014/main" id="{43538CF1-6972-4804-85E6-A297B9BADC2F}"/>
              </a:ext>
            </a:extLst>
          </p:cNvPr>
          <p:cNvSpPr txBox="1"/>
          <p:nvPr/>
        </p:nvSpPr>
        <p:spPr>
          <a:xfrm>
            <a:off x="270933" y="2077155"/>
            <a:ext cx="11582400" cy="3970318"/>
          </a:xfrm>
          <a:prstGeom prst="rect">
            <a:avLst/>
          </a:prstGeom>
          <a:noFill/>
        </p:spPr>
        <p:txBody>
          <a:bodyPr wrap="square" rtlCol="0">
            <a:spAutoFit/>
          </a:bodyPr>
          <a:lstStyle/>
          <a:p>
            <a:pPr marL="457200" indent="-457200">
              <a:buFont typeface="Arial" panose="020B0604020202020204" pitchFamily="34" charset="0"/>
              <a:buChar char="•"/>
            </a:pPr>
            <a:r>
              <a:rPr lang="en-GB" sz="2800" dirty="0"/>
              <a:t>INTRODUCTION</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THE HEALTH CONCERNS</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WHAT DOES THE LEGISLATION SAY?</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IMPLEMENTING CHANGE</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CLOSING REMARKS</a:t>
            </a:r>
          </a:p>
        </p:txBody>
      </p:sp>
    </p:spTree>
    <p:extLst>
      <p:ext uri="{BB962C8B-B14F-4D97-AF65-F5344CB8AC3E}">
        <p14:creationId xmlns:p14="http://schemas.microsoft.com/office/powerpoint/2010/main" val="7956876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674CCF3-5858-478D-ABD3-581BFA5B96A8}"/>
              </a:ext>
            </a:extLst>
          </p:cNvPr>
          <p:cNvSpPr>
            <a:spLocks noGrp="1"/>
          </p:cNvSpPr>
          <p:nvPr>
            <p:ph type="ctrTitle"/>
          </p:nvPr>
        </p:nvSpPr>
        <p:spPr>
          <a:xfrm>
            <a:off x="82511" y="180622"/>
            <a:ext cx="8825658" cy="1117600"/>
          </a:xfrm>
        </p:spPr>
        <p:txBody>
          <a:bodyPr/>
          <a:lstStyle/>
          <a:p>
            <a:r>
              <a:rPr lang="en-GB" dirty="0"/>
              <a:t>INTRODUCTION:</a:t>
            </a:r>
          </a:p>
        </p:txBody>
      </p:sp>
      <p:sp>
        <p:nvSpPr>
          <p:cNvPr id="5" name="TextBox 4">
            <a:extLst>
              <a:ext uri="{FF2B5EF4-FFF2-40B4-BE49-F238E27FC236}">
                <a16:creationId xmlns:a16="http://schemas.microsoft.com/office/drawing/2014/main" id="{0BA73843-2F2D-4535-B3FD-0753244A9BBA}"/>
              </a:ext>
            </a:extLst>
          </p:cNvPr>
          <p:cNvSpPr txBox="1"/>
          <p:nvPr/>
        </p:nvSpPr>
        <p:spPr>
          <a:xfrm>
            <a:off x="1" y="1305341"/>
            <a:ext cx="9900356" cy="5078313"/>
          </a:xfrm>
          <a:prstGeom prst="rect">
            <a:avLst/>
          </a:prstGeom>
          <a:noFill/>
        </p:spPr>
        <p:txBody>
          <a:bodyPr wrap="square" rtlCol="0">
            <a:spAutoFit/>
          </a:bodyPr>
          <a:lstStyle/>
          <a:p>
            <a:pPr marL="285750" indent="-285750">
              <a:buFont typeface="Arial" panose="020B0604020202020204" pitchFamily="34" charset="0"/>
              <a:buChar char="•"/>
            </a:pPr>
            <a:r>
              <a:rPr lang="en-GB" dirty="0"/>
              <a:t>In February 2019, the Health &amp; Safety Executive (HSE), in line with COSHH (Control of Substances Hazardous to Health) Regulation 7, issued a bulletin to industry advising that they would be strengthening their enforcement action around the management of welding fumes within the workplace.</a:t>
            </a:r>
          </a:p>
          <a:p>
            <a:pPr marL="285750" indent="-285750">
              <a:buFont typeface="Arial" panose="020B0604020202020204" pitchFamily="34" charset="0"/>
              <a:buChar char="•"/>
            </a:pPr>
            <a:r>
              <a:rPr lang="en-GB" dirty="0"/>
              <a:t>The International Agency for Research into Cancer (IARC) estimates there are some eleven million active welders employed globally, with up to approximately one-hundred-and-ten million further workers worldwide who may incur welding-related exposure within the workplace; this accounts for 3% of the worldwide economically active population.</a:t>
            </a:r>
          </a:p>
          <a:p>
            <a:pPr marL="285750" indent="-285750">
              <a:buFont typeface="Arial" panose="020B0604020202020204" pitchFamily="34" charset="0"/>
              <a:buChar char="•"/>
            </a:pPr>
            <a:r>
              <a:rPr lang="en-GB" dirty="0"/>
              <a:t>Most welding is carried out on two particular types of steel – stainless and mild (mild steel being a steel compound with a low carbon content), and, as such, this report will be primarily focussed upon fumes related to operating on these materials.</a:t>
            </a:r>
          </a:p>
          <a:p>
            <a:pPr marL="285750" indent="-285750">
              <a:buFont typeface="Arial" panose="020B0604020202020204" pitchFamily="34" charset="0"/>
              <a:buChar char="•"/>
            </a:pPr>
            <a:r>
              <a:rPr lang="en-GB" dirty="0"/>
              <a:t>Fumes can be found to be made up of quite a complex mixture of materials, including, but not limited to, metallic oxides, heavy metal fragments, and silicates</a:t>
            </a:r>
          </a:p>
          <a:p>
            <a:pPr marL="285750" indent="-285750">
              <a:buFont typeface="Arial" panose="020B0604020202020204" pitchFamily="34" charset="0"/>
              <a:buChar char="•"/>
            </a:pPr>
            <a:r>
              <a:rPr lang="en-GB" dirty="0"/>
              <a:t>There are three sections to this presentation and the accompanying report. The first provides a brief examination of the health concerns around Welding Fumes, the second outlines the expectations set by the legislator, and finally, we will cover the methods available to businesses in order to ensure compliance. </a:t>
            </a:r>
          </a:p>
        </p:txBody>
      </p:sp>
      <p:pic>
        <p:nvPicPr>
          <p:cNvPr id="2050" name="Picture 2" descr="Image result for hse">
            <a:extLst>
              <a:ext uri="{FF2B5EF4-FFF2-40B4-BE49-F238E27FC236}">
                <a16:creationId xmlns:a16="http://schemas.microsoft.com/office/drawing/2014/main" id="{EE95A22F-6096-4D23-9749-7878CF7A6A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83801" y="1332508"/>
            <a:ext cx="1396999" cy="139699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iarc">
            <a:extLst>
              <a:ext uri="{FF2B5EF4-FFF2-40B4-BE49-F238E27FC236}">
                <a16:creationId xmlns:a16="http://schemas.microsoft.com/office/drawing/2014/main" id="{C717AE05-F4E4-45A3-9567-30CB4AF1D8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83801" y="3725753"/>
            <a:ext cx="1397000" cy="1397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62471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6C178D4-7C0F-484A-9F43-4E63BA3BA955}"/>
              </a:ext>
            </a:extLst>
          </p:cNvPr>
          <p:cNvSpPr>
            <a:spLocks noGrp="1"/>
          </p:cNvSpPr>
          <p:nvPr>
            <p:ph type="ctrTitle"/>
          </p:nvPr>
        </p:nvSpPr>
        <p:spPr>
          <a:xfrm>
            <a:off x="82510" y="180622"/>
            <a:ext cx="10258111" cy="1117600"/>
          </a:xfrm>
        </p:spPr>
        <p:txBody>
          <a:bodyPr/>
          <a:lstStyle/>
          <a:p>
            <a:r>
              <a:rPr lang="en-GB" sz="6000"/>
              <a:t>THE HEALTH CONCERNS:</a:t>
            </a:r>
            <a:endParaRPr lang="en-GB" sz="6000" dirty="0"/>
          </a:p>
        </p:txBody>
      </p:sp>
      <p:sp>
        <p:nvSpPr>
          <p:cNvPr id="5" name="TextBox 4">
            <a:extLst>
              <a:ext uri="{FF2B5EF4-FFF2-40B4-BE49-F238E27FC236}">
                <a16:creationId xmlns:a16="http://schemas.microsoft.com/office/drawing/2014/main" id="{419A38A0-6966-43E0-81ED-33BCA2E08AAA}"/>
              </a:ext>
            </a:extLst>
          </p:cNvPr>
          <p:cNvSpPr txBox="1"/>
          <p:nvPr/>
        </p:nvSpPr>
        <p:spPr>
          <a:xfrm>
            <a:off x="0" y="1207911"/>
            <a:ext cx="9135191" cy="6186309"/>
          </a:xfrm>
          <a:prstGeom prst="rect">
            <a:avLst/>
          </a:prstGeom>
          <a:noFill/>
        </p:spPr>
        <p:txBody>
          <a:bodyPr wrap="square" rtlCol="0">
            <a:spAutoFit/>
          </a:bodyPr>
          <a:lstStyle/>
          <a:p>
            <a:pPr marL="285750" indent="-285750">
              <a:buFont typeface="Arial" panose="020B0604020202020204" pitchFamily="34" charset="0"/>
              <a:buChar char="•"/>
            </a:pPr>
            <a:r>
              <a:rPr lang="en-GB" dirty="0"/>
              <a:t>The IARC (International Agency for Research into Cancer) report, there is now considered no safe level of exposure to any and all forms of welding fume. As such, fumes and UV radiation originating from welding activities have now been reclassified as Grade One human carcinogens</a:t>
            </a:r>
          </a:p>
          <a:p>
            <a:pPr marL="285750" indent="-285750">
              <a:buFont typeface="Arial" panose="020B0604020202020204" pitchFamily="34" charset="0"/>
              <a:buChar char="•"/>
            </a:pPr>
            <a:r>
              <a:rPr lang="en-GB" dirty="0"/>
              <a:t>Studies carried out by the IARC on a series of control groups found that the odds ratios for going on to develop both lung and kidney cancer, Leukaemia, and Non-Hodgkin’s Lymphoma, were significantly altered depending upon time spent around welding activity</a:t>
            </a:r>
          </a:p>
          <a:p>
            <a:pPr marL="285750" indent="-285750">
              <a:buFont typeface="Arial" panose="020B0604020202020204" pitchFamily="34" charset="0"/>
              <a:buChar char="•"/>
            </a:pPr>
            <a:r>
              <a:rPr lang="en-GB" dirty="0"/>
              <a:t>Further studies went on to show that there was a dramatic increase in risk of Pneumonia and similar infections amongst welders, with the IARC suggesting that ‘there is strong evidence to suggest that welding fumes induce chronic inflammation of organs and are immunosuppressive’</a:t>
            </a:r>
          </a:p>
          <a:p>
            <a:pPr marL="285750" indent="-285750">
              <a:buFont typeface="Arial" panose="020B0604020202020204" pitchFamily="34" charset="0"/>
              <a:buChar char="•"/>
            </a:pPr>
            <a:r>
              <a:rPr lang="en-GB" dirty="0"/>
              <a:t>Whilst the extent to which exposure to welding fumes can negatively affect the health of operators has been some matter of debate, the general consensus derived from these studies is that ‘in exposed humans, pulmonary, cardio-vascular, ocular, and neurological effects can be observed’</a:t>
            </a:r>
          </a:p>
          <a:p>
            <a:pPr marL="285750" indent="-285750">
              <a:buFont typeface="Arial" panose="020B0604020202020204" pitchFamily="34" charset="0"/>
              <a:buChar char="•"/>
            </a:pPr>
            <a:r>
              <a:rPr lang="en-GB" dirty="0" err="1"/>
              <a:t>Uzun</a:t>
            </a:r>
            <a:r>
              <a:rPr lang="en-GB" dirty="0"/>
              <a:t> et al have suggested that ‘the fumes and noxious gases formed during the welding process are to be considered to be the most harmful exposure in comparison with the other by-products of welding’</a:t>
            </a:r>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3076" name="Picture 4" descr="Image result for welding fumes">
            <a:extLst>
              <a:ext uri="{FF2B5EF4-FFF2-40B4-BE49-F238E27FC236}">
                <a16:creationId xmlns:a16="http://schemas.microsoft.com/office/drawing/2014/main" id="{67D50A72-2BFF-40F9-A2FE-356CF2C218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35191" y="1298222"/>
            <a:ext cx="2952750" cy="192405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Image result for welding fumes warning sign">
            <a:extLst>
              <a:ext uri="{FF2B5EF4-FFF2-40B4-BE49-F238E27FC236}">
                <a16:creationId xmlns:a16="http://schemas.microsoft.com/office/drawing/2014/main" id="{CF95C40C-4CBB-464B-B10F-1252D447BE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35191" y="3810509"/>
            <a:ext cx="2887133" cy="2064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41938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09F2E0E-A211-4BFE-B8E8-CB2A6EA55C10}"/>
              </a:ext>
            </a:extLst>
          </p:cNvPr>
          <p:cNvSpPr>
            <a:spLocks noGrp="1"/>
          </p:cNvSpPr>
          <p:nvPr>
            <p:ph type="ctrTitle"/>
          </p:nvPr>
        </p:nvSpPr>
        <p:spPr>
          <a:xfrm>
            <a:off x="82510" y="180622"/>
            <a:ext cx="10258111" cy="1117600"/>
          </a:xfrm>
        </p:spPr>
        <p:txBody>
          <a:bodyPr/>
          <a:lstStyle/>
          <a:p>
            <a:r>
              <a:rPr lang="en-GB" sz="6000" dirty="0"/>
              <a:t>LEGISLATION:</a:t>
            </a:r>
          </a:p>
        </p:txBody>
      </p:sp>
      <p:sp>
        <p:nvSpPr>
          <p:cNvPr id="5" name="TextBox 4">
            <a:extLst>
              <a:ext uri="{FF2B5EF4-FFF2-40B4-BE49-F238E27FC236}">
                <a16:creationId xmlns:a16="http://schemas.microsoft.com/office/drawing/2014/main" id="{C76B596C-530E-4FC7-9CD6-D4C948F36E8B}"/>
              </a:ext>
            </a:extLst>
          </p:cNvPr>
          <p:cNvSpPr txBox="1"/>
          <p:nvPr/>
        </p:nvSpPr>
        <p:spPr>
          <a:xfrm>
            <a:off x="0" y="1298222"/>
            <a:ext cx="8147090" cy="6740307"/>
          </a:xfrm>
          <a:prstGeom prst="rect">
            <a:avLst/>
          </a:prstGeom>
          <a:noFill/>
        </p:spPr>
        <p:txBody>
          <a:bodyPr wrap="square" rtlCol="0">
            <a:spAutoFit/>
          </a:bodyPr>
          <a:lstStyle/>
          <a:p>
            <a:pPr marL="285750" indent="-285750">
              <a:buFont typeface="Arial" panose="020B0604020202020204" pitchFamily="34" charset="0"/>
              <a:buChar char="•"/>
            </a:pPr>
            <a:r>
              <a:rPr lang="en-GB" dirty="0"/>
              <a:t>Working from the facts put forward by the research completed, the legislative bodies have moved quickly to implement a regime by which safe practice is carried out when working within ‘Hot Work’ areas</a:t>
            </a:r>
          </a:p>
          <a:p>
            <a:pPr marL="285750" indent="-285750">
              <a:buFont typeface="Arial" panose="020B0604020202020204" pitchFamily="34" charset="0"/>
              <a:buChar char="•"/>
            </a:pPr>
            <a:r>
              <a:rPr lang="en-GB" dirty="0"/>
              <a:t>The information here is a summary of the key points raised by the HSE within the safety bulletin; STSU1 (2019). Further information relating to the key policy changes are available on the HSE website HSE, </a:t>
            </a:r>
            <a:r>
              <a:rPr lang="en-GB" i="1" dirty="0"/>
              <a:t>Safety Bulletin: STSU1</a:t>
            </a:r>
          </a:p>
          <a:p>
            <a:pPr marL="285750" indent="-285750">
              <a:buFont typeface="Arial" panose="020B0604020202020204" pitchFamily="34" charset="0"/>
              <a:buChar char="•"/>
            </a:pPr>
            <a:endParaRPr lang="en-GB" i="1" dirty="0"/>
          </a:p>
          <a:p>
            <a:pPr marL="285750" indent="-285750">
              <a:buFont typeface="Arial" panose="020B0604020202020204" pitchFamily="34" charset="0"/>
              <a:buChar char="•"/>
            </a:pPr>
            <a:r>
              <a:rPr lang="en-GB" dirty="0"/>
              <a:t>Control of cancer risk will require suitable engineering controls for all welding activities indoors (LEVs – Local Exhaust Ventilation</a:t>
            </a:r>
          </a:p>
          <a:p>
            <a:pPr marL="285750" indent="-285750">
              <a:buFont typeface="Arial" panose="020B0604020202020204" pitchFamily="34" charset="0"/>
              <a:buChar char="•"/>
            </a:pPr>
            <a:r>
              <a:rPr lang="en-GB" dirty="0"/>
              <a:t>Where local ventilation alone does not adequately control exposure, it should be supplemented by adequate and suitable RPE (Respiratory Protective Equipment) to protect against residual fumes</a:t>
            </a:r>
          </a:p>
          <a:p>
            <a:pPr marL="285750" indent="-285750">
              <a:buFont typeface="Arial" panose="020B0604020202020204" pitchFamily="34" charset="0"/>
              <a:buChar char="•"/>
            </a:pPr>
            <a:r>
              <a:rPr lang="en-GB" dirty="0"/>
              <a:t>Appropriate RPE should be provided for outdoor welding. You should ensure that welders are suitably instructed and trained in use of controls</a:t>
            </a:r>
          </a:p>
          <a:p>
            <a:pPr marL="285750" indent="-285750">
              <a:buFont typeface="Arial" panose="020B0604020202020204" pitchFamily="34" charset="0"/>
              <a:buChar char="•"/>
            </a:pPr>
            <a:r>
              <a:rPr lang="en-GB" dirty="0"/>
              <a:t>Risk Assessments and Safe Working Documents should be amended to reflect these changes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6" name="Picture 5">
            <a:extLst>
              <a:ext uri="{FF2B5EF4-FFF2-40B4-BE49-F238E27FC236}">
                <a16:creationId xmlns:a16="http://schemas.microsoft.com/office/drawing/2014/main" id="{69AC726B-3019-4D61-945D-932854F1113B}"/>
              </a:ext>
            </a:extLst>
          </p:cNvPr>
          <p:cNvPicPr>
            <a:picLocks noChangeAspect="1"/>
          </p:cNvPicPr>
          <p:nvPr/>
        </p:nvPicPr>
        <p:blipFill>
          <a:blip r:embed="rId2"/>
          <a:stretch>
            <a:fillRect/>
          </a:stretch>
        </p:blipFill>
        <p:spPr>
          <a:xfrm>
            <a:off x="8350946" y="2518974"/>
            <a:ext cx="3610328" cy="2320925"/>
          </a:xfrm>
          <a:prstGeom prst="rect">
            <a:avLst/>
          </a:prstGeom>
        </p:spPr>
      </p:pic>
    </p:spTree>
    <p:extLst>
      <p:ext uri="{BB962C8B-B14F-4D97-AF65-F5344CB8AC3E}">
        <p14:creationId xmlns:p14="http://schemas.microsoft.com/office/powerpoint/2010/main" val="5203205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393874C-C224-4C19-A57F-7376DC62171D}"/>
              </a:ext>
            </a:extLst>
          </p:cNvPr>
          <p:cNvSpPr>
            <a:spLocks noGrp="1"/>
          </p:cNvSpPr>
          <p:nvPr>
            <p:ph type="ctrTitle"/>
          </p:nvPr>
        </p:nvSpPr>
        <p:spPr>
          <a:xfrm>
            <a:off x="116376" y="824089"/>
            <a:ext cx="10258111" cy="1117600"/>
          </a:xfrm>
        </p:spPr>
        <p:txBody>
          <a:bodyPr/>
          <a:lstStyle/>
          <a:p>
            <a:r>
              <a:rPr lang="en-GB" sz="6000" dirty="0"/>
              <a:t>IMPLEMENTATING CHANGE:</a:t>
            </a:r>
          </a:p>
        </p:txBody>
      </p:sp>
      <p:pic>
        <p:nvPicPr>
          <p:cNvPr id="1026" name="Picture 2" descr="Image result for local exhaust ventilation">
            <a:extLst>
              <a:ext uri="{FF2B5EF4-FFF2-40B4-BE49-F238E27FC236}">
                <a16:creationId xmlns:a16="http://schemas.microsoft.com/office/drawing/2014/main" id="{2A9FDD08-B49A-48A4-A9DA-34620EC351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32424" y="2023610"/>
            <a:ext cx="2743200" cy="20574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respiratory protective equipment">
            <a:extLst>
              <a:ext uri="{FF2B5EF4-FFF2-40B4-BE49-F238E27FC236}">
                <a16:creationId xmlns:a16="http://schemas.microsoft.com/office/drawing/2014/main" id="{77BF9391-C131-4218-B65A-D6A480E6B4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55000" y="4452057"/>
            <a:ext cx="2720624" cy="20574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EE9940C-0F9D-42B6-A2F2-32E7AB6D8473}"/>
              </a:ext>
            </a:extLst>
          </p:cNvPr>
          <p:cNvSpPr txBox="1"/>
          <p:nvPr/>
        </p:nvSpPr>
        <p:spPr>
          <a:xfrm>
            <a:off x="116376" y="1941689"/>
            <a:ext cx="8372868" cy="4801314"/>
          </a:xfrm>
          <a:prstGeom prst="rect">
            <a:avLst/>
          </a:prstGeom>
          <a:noFill/>
        </p:spPr>
        <p:txBody>
          <a:bodyPr wrap="square" rtlCol="0">
            <a:spAutoFit/>
          </a:bodyPr>
          <a:lstStyle/>
          <a:p>
            <a:pPr marL="285750" indent="-285750">
              <a:buFont typeface="Arial" panose="020B0604020202020204" pitchFamily="34" charset="0"/>
              <a:buChar char="•"/>
            </a:pPr>
            <a:r>
              <a:rPr lang="en-GB" dirty="0"/>
              <a:t>Local Exhaust Ventilation (LEV) and Respiratory Protective Equipment (RPE) are to be used at all times when fumes are present</a:t>
            </a:r>
          </a:p>
          <a:p>
            <a:pPr marL="285750" indent="-285750">
              <a:buFont typeface="Arial" panose="020B0604020202020204" pitchFamily="34" charset="0"/>
              <a:buChar char="•"/>
            </a:pPr>
            <a:r>
              <a:rPr lang="en-GB" b="1" u="sng" dirty="0"/>
              <a:t>LEV</a:t>
            </a:r>
            <a:r>
              <a:rPr lang="en-GB" dirty="0"/>
              <a:t> - The primary objective of a local exhaust ventilation system is to remove the contaminant from the air as it is generated at source. These systems can be either fixed in location – such as within a fabrication bay, or mobile, allowing for use outside as well as within enclosed spaces. Where LEV alone does not adequately control fume exposure, it is a requirement that RPE is provided and worn</a:t>
            </a:r>
          </a:p>
          <a:p>
            <a:pPr marL="285750" indent="-285750">
              <a:buFont typeface="Arial" panose="020B0604020202020204" pitchFamily="34" charset="0"/>
              <a:buChar char="•"/>
            </a:pPr>
            <a:r>
              <a:rPr lang="en-GB" b="1" u="sng" dirty="0"/>
              <a:t>RPE</a:t>
            </a:r>
            <a:r>
              <a:rPr lang="en-GB" dirty="0"/>
              <a:t> - This will often take one of two forms – light or heavy duty. An example of a ‘light’ protective measure would be a basic P3 dust mask – these have now been deemed unsuitable for welding by the HSE, so the ‘heavier’ option has become the standard. These measures will often take the form of a fitted helmet, either connected to a filter contained with an adjoining back pack, such as the </a:t>
            </a:r>
            <a:r>
              <a:rPr lang="en-GB" dirty="0" err="1"/>
              <a:t>Sundstram</a:t>
            </a:r>
            <a:r>
              <a:rPr lang="en-GB" dirty="0"/>
              <a:t> helmets often used within Coke Oven operations</a:t>
            </a:r>
          </a:p>
          <a:p>
            <a:pPr marL="285750" indent="-285750">
              <a:buFont typeface="Arial" panose="020B0604020202020204" pitchFamily="34" charset="0"/>
              <a:buChar char="•"/>
            </a:pPr>
            <a:r>
              <a:rPr lang="en-GB" dirty="0"/>
              <a:t>Administrative controls are also key, with a fundamental need to install robust maintenance regimes and occupational health monitoring</a:t>
            </a:r>
          </a:p>
        </p:txBody>
      </p:sp>
    </p:spTree>
    <p:extLst>
      <p:ext uri="{BB962C8B-B14F-4D97-AF65-F5344CB8AC3E}">
        <p14:creationId xmlns:p14="http://schemas.microsoft.com/office/powerpoint/2010/main" val="31241496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393874C-C224-4C19-A57F-7376DC62171D}"/>
              </a:ext>
            </a:extLst>
          </p:cNvPr>
          <p:cNvSpPr>
            <a:spLocks noGrp="1"/>
          </p:cNvSpPr>
          <p:nvPr>
            <p:ph type="ctrTitle"/>
          </p:nvPr>
        </p:nvSpPr>
        <p:spPr>
          <a:xfrm>
            <a:off x="93798" y="112889"/>
            <a:ext cx="10258111" cy="1117600"/>
          </a:xfrm>
        </p:spPr>
        <p:txBody>
          <a:bodyPr/>
          <a:lstStyle/>
          <a:p>
            <a:r>
              <a:rPr lang="en-GB" sz="6000" dirty="0"/>
              <a:t>CLOSING REMARKS:</a:t>
            </a:r>
          </a:p>
        </p:txBody>
      </p:sp>
      <p:sp>
        <p:nvSpPr>
          <p:cNvPr id="2" name="TextBox 1">
            <a:extLst>
              <a:ext uri="{FF2B5EF4-FFF2-40B4-BE49-F238E27FC236}">
                <a16:creationId xmlns:a16="http://schemas.microsoft.com/office/drawing/2014/main" id="{7C980C47-C80B-48BA-9986-A97EC06CBAB5}"/>
              </a:ext>
            </a:extLst>
          </p:cNvPr>
          <p:cNvSpPr txBox="1"/>
          <p:nvPr/>
        </p:nvSpPr>
        <p:spPr>
          <a:xfrm>
            <a:off x="293511" y="1422400"/>
            <a:ext cx="10916356" cy="2308324"/>
          </a:xfrm>
          <a:prstGeom prst="rect">
            <a:avLst/>
          </a:prstGeom>
          <a:noFill/>
        </p:spPr>
        <p:txBody>
          <a:bodyPr wrap="square" rtlCol="0">
            <a:spAutoFit/>
          </a:bodyPr>
          <a:lstStyle/>
          <a:p>
            <a:r>
              <a:rPr lang="en-GB" dirty="0"/>
              <a:t>Moving forward, businesses throughout the United Kingdom should be preparing for HSE visits in which the auditing of welding fume controls will form a significant portion of the focus. The legislator has provided the best part of a year’s grace in order to allow businesses to put in place the actions stated back in February – should expectations not be met, then managers can expect to face sanctions in line with more established COSHH failings – see DSEAR regulations for reference. Whilst it remains an unfortunate fact that many have been failed in the past as the result of not truly understanding the risks associated with welding fumes, we must now ensure that we remain compliant in order to protect not only ourselves, but also our colleagues</a:t>
            </a:r>
          </a:p>
        </p:txBody>
      </p:sp>
      <p:sp>
        <p:nvSpPr>
          <p:cNvPr id="3" name="TextBox 2">
            <a:extLst>
              <a:ext uri="{FF2B5EF4-FFF2-40B4-BE49-F238E27FC236}">
                <a16:creationId xmlns:a16="http://schemas.microsoft.com/office/drawing/2014/main" id="{8AEAD6F8-9DAF-4792-A6FA-A513C5274D95}"/>
              </a:ext>
            </a:extLst>
          </p:cNvPr>
          <p:cNvSpPr txBox="1"/>
          <p:nvPr/>
        </p:nvSpPr>
        <p:spPr>
          <a:xfrm>
            <a:off x="508000" y="5526166"/>
            <a:ext cx="10487378" cy="369332"/>
          </a:xfrm>
          <a:prstGeom prst="rect">
            <a:avLst/>
          </a:prstGeom>
          <a:noFill/>
        </p:spPr>
        <p:txBody>
          <a:bodyPr wrap="square" rtlCol="0">
            <a:spAutoFit/>
          </a:bodyPr>
          <a:lstStyle/>
          <a:p>
            <a:pPr algn="ctr"/>
            <a:r>
              <a:rPr lang="en-GB" dirty="0"/>
              <a:t>ANY QUESTIONS?</a:t>
            </a:r>
          </a:p>
        </p:txBody>
      </p:sp>
    </p:spTree>
    <p:extLst>
      <p:ext uri="{BB962C8B-B14F-4D97-AF65-F5344CB8AC3E}">
        <p14:creationId xmlns:p14="http://schemas.microsoft.com/office/powerpoint/2010/main" val="17542562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otalTime>0</TotalTime>
  <Words>1038</Words>
  <Application>Microsoft Office PowerPoint</Application>
  <PresentationFormat>Widescreen</PresentationFormat>
  <Paragraphs>46</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Century Gothic</vt:lpstr>
      <vt:lpstr>Wingdings 3</vt:lpstr>
      <vt:lpstr>Ion</vt:lpstr>
      <vt:lpstr>A Brief Examination of the Implementation of safe practice when dealing with Welding Fumes within the manufacturing process</vt:lpstr>
      <vt:lpstr>CONTENTS:</vt:lpstr>
      <vt:lpstr>INTRODUCTION:</vt:lpstr>
      <vt:lpstr>THE HEALTH CONCERNS:</vt:lpstr>
      <vt:lpstr>LEGISLATION:</vt:lpstr>
      <vt:lpstr>IMPLEMENTATING CHANGE:</vt:lpstr>
      <vt:lpstr>CLOSING REMARKS: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Brief Examination of the Implementation of safe practice when dealing with Welding Fumes within the manufacturing process</dc:title>
  <dc:creator>McGinty, Callum</dc:creator>
  <cp:lastModifiedBy>McGinty, Callum</cp:lastModifiedBy>
  <cp:revision>6</cp:revision>
  <dcterms:created xsi:type="dcterms:W3CDTF">2019-11-22T13:06:48Z</dcterms:created>
  <dcterms:modified xsi:type="dcterms:W3CDTF">2019-11-22T13:46:08Z</dcterms:modified>
</cp:coreProperties>
</file>