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notesMasterIdLst>
    <p:notesMasterId r:id="rId33"/>
  </p:notesMasterIdLst>
  <p:sldIdLst>
    <p:sldId id="256" r:id="rId2"/>
    <p:sldId id="257" r:id="rId3"/>
    <p:sldId id="258" r:id="rId4"/>
    <p:sldId id="283" r:id="rId5"/>
    <p:sldId id="284" r:id="rId6"/>
    <p:sldId id="334" r:id="rId7"/>
    <p:sldId id="259" r:id="rId8"/>
    <p:sldId id="267" r:id="rId9"/>
    <p:sldId id="268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9" r:id="rId18"/>
    <p:sldId id="270" r:id="rId19"/>
    <p:sldId id="271" r:id="rId20"/>
    <p:sldId id="276" r:id="rId21"/>
    <p:sldId id="272" r:id="rId22"/>
    <p:sldId id="273" r:id="rId23"/>
    <p:sldId id="274" r:id="rId24"/>
    <p:sldId id="275" r:id="rId25"/>
    <p:sldId id="281" r:id="rId26"/>
    <p:sldId id="277" r:id="rId27"/>
    <p:sldId id="280" r:id="rId28"/>
    <p:sldId id="278" r:id="rId29"/>
    <p:sldId id="279" r:id="rId30"/>
    <p:sldId id="282" r:id="rId31"/>
    <p:sldId id="333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719"/>
  </p:normalViewPr>
  <p:slideViewPr>
    <p:cSldViewPr>
      <p:cViewPr>
        <p:scale>
          <a:sx n="101" d="100"/>
          <a:sy n="101" d="100"/>
        </p:scale>
        <p:origin x="1864" y="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1A4AC5-F70A-47E9-B508-1F43A68A643F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0C289E35-E95F-4AC9-BE1E-F5D745B6E117}">
      <dgm:prSet phldrT="[Text]"/>
      <dgm:spPr/>
      <dgm:t>
        <a:bodyPr/>
        <a:lstStyle/>
        <a:p>
          <a:r>
            <a:rPr lang="en-US" b="1" dirty="0">
              <a:solidFill>
                <a:srgbClr val="A52439"/>
              </a:solidFill>
            </a:rPr>
            <a:t>Ethernet</a:t>
          </a:r>
          <a:r>
            <a:rPr lang="en-US" b="0" dirty="0"/>
            <a:t> is a network standard that specifies no computer controls when data can be transmitted</a:t>
          </a:r>
          <a:endParaRPr lang="en-US" b="1" dirty="0"/>
        </a:p>
      </dgm:t>
    </dgm:pt>
    <dgm:pt modelId="{50B945C5-4883-4969-9B3E-AE89754E7638}" type="parTrans" cxnId="{78F646AD-923C-4815-9EEC-390CB433FB74}">
      <dgm:prSet/>
      <dgm:spPr/>
      <dgm:t>
        <a:bodyPr/>
        <a:lstStyle/>
        <a:p>
          <a:endParaRPr lang="en-US"/>
        </a:p>
      </dgm:t>
    </dgm:pt>
    <dgm:pt modelId="{8D1FBE19-43F1-4798-9729-2192AB51C818}" type="sibTrans" cxnId="{78F646AD-923C-4815-9EEC-390CB433FB74}">
      <dgm:prSet/>
      <dgm:spPr/>
      <dgm:t>
        <a:bodyPr/>
        <a:lstStyle/>
        <a:p>
          <a:endParaRPr lang="en-US"/>
        </a:p>
      </dgm:t>
    </dgm:pt>
    <dgm:pt modelId="{305FB2A0-0F1D-44FB-B7E7-05E0352537A8}">
      <dgm:prSet phldrT="[Text]"/>
      <dgm:spPr/>
      <dgm:t>
        <a:bodyPr/>
        <a:lstStyle/>
        <a:p>
          <a:r>
            <a:rPr lang="en-US" b="0" dirty="0"/>
            <a:t>The </a:t>
          </a:r>
          <a:r>
            <a:rPr lang="en-US" b="1" dirty="0">
              <a:solidFill>
                <a:srgbClr val="A52439"/>
              </a:solidFill>
            </a:rPr>
            <a:t>token ring</a:t>
          </a:r>
          <a:r>
            <a:rPr lang="en-US" b="0" dirty="0">
              <a:solidFill>
                <a:srgbClr val="A52439"/>
              </a:solidFill>
            </a:rPr>
            <a:t> </a:t>
          </a:r>
          <a:r>
            <a:rPr lang="en-US" b="0" dirty="0"/>
            <a:t>standard specifies that computers and devices on the network share or pass a special signal (token)</a:t>
          </a:r>
        </a:p>
      </dgm:t>
    </dgm:pt>
    <dgm:pt modelId="{36C6F27A-4678-4FDE-8DDA-943D08EC93EA}" type="parTrans" cxnId="{BAC4B154-1FE9-432E-88D6-6F9B92BB64C0}">
      <dgm:prSet/>
      <dgm:spPr/>
      <dgm:t>
        <a:bodyPr/>
        <a:lstStyle/>
        <a:p>
          <a:endParaRPr lang="en-US"/>
        </a:p>
      </dgm:t>
    </dgm:pt>
    <dgm:pt modelId="{E61AD069-24D6-411F-918C-2E3DC12A24D5}" type="sibTrans" cxnId="{BAC4B154-1FE9-432E-88D6-6F9B92BB64C0}">
      <dgm:prSet/>
      <dgm:spPr/>
      <dgm:t>
        <a:bodyPr/>
        <a:lstStyle/>
        <a:p>
          <a:endParaRPr lang="en-US"/>
        </a:p>
      </dgm:t>
    </dgm:pt>
    <dgm:pt modelId="{D48CA669-DB9C-4A19-9A62-096B456A1CE2}">
      <dgm:prSet phldrT="[Text]"/>
      <dgm:spPr/>
      <dgm:t>
        <a:bodyPr/>
        <a:lstStyle/>
        <a:p>
          <a:r>
            <a:rPr lang="en-US" b="1" dirty="0">
              <a:solidFill>
                <a:srgbClr val="A52439"/>
              </a:solidFill>
            </a:rPr>
            <a:t>TCP/IP</a:t>
          </a:r>
          <a:r>
            <a:rPr lang="en-US" b="0" dirty="0"/>
            <a:t> is a network standard that defines how messages are routed from one end of a network to another</a:t>
          </a:r>
          <a:endParaRPr lang="en-US" b="1" dirty="0"/>
        </a:p>
      </dgm:t>
    </dgm:pt>
    <dgm:pt modelId="{EAB9582E-E9B8-4B12-850E-892DF30BF247}" type="parTrans" cxnId="{AEC46322-CB44-4824-9501-5AF36BA897B0}">
      <dgm:prSet/>
      <dgm:spPr/>
      <dgm:t>
        <a:bodyPr/>
        <a:lstStyle/>
        <a:p>
          <a:endParaRPr lang="en-US"/>
        </a:p>
      </dgm:t>
    </dgm:pt>
    <dgm:pt modelId="{11182544-E5BE-40BE-BF32-293E92E072F9}" type="sibTrans" cxnId="{AEC46322-CB44-4824-9501-5AF36BA897B0}">
      <dgm:prSet/>
      <dgm:spPr/>
      <dgm:t>
        <a:bodyPr/>
        <a:lstStyle/>
        <a:p>
          <a:endParaRPr lang="en-US"/>
        </a:p>
      </dgm:t>
    </dgm:pt>
    <dgm:pt modelId="{A695A48A-E01A-4913-B722-F618D16E7E88}" type="pres">
      <dgm:prSet presAssocID="{E21A4AC5-F70A-47E9-B508-1F43A68A643F}" presName="linear" presStyleCnt="0">
        <dgm:presLayoutVars>
          <dgm:animLvl val="lvl"/>
          <dgm:resizeHandles val="exact"/>
        </dgm:presLayoutVars>
      </dgm:prSet>
      <dgm:spPr/>
    </dgm:pt>
    <dgm:pt modelId="{E1613B54-6218-487D-8CCF-C42B69333215}" type="pres">
      <dgm:prSet presAssocID="{0C289E35-E95F-4AC9-BE1E-F5D745B6E11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90DD44B-A20D-4FA7-8DDD-29FFA66B35F5}" type="pres">
      <dgm:prSet presAssocID="{8D1FBE19-43F1-4798-9729-2192AB51C818}" presName="spacer" presStyleCnt="0"/>
      <dgm:spPr/>
    </dgm:pt>
    <dgm:pt modelId="{461842BB-DB60-4263-93C8-9D9B9B5ECFAA}" type="pres">
      <dgm:prSet presAssocID="{305FB2A0-0F1D-44FB-B7E7-05E0352537A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AEC1D798-53B5-45AF-BB6E-BBCF29BE85D0}" type="pres">
      <dgm:prSet presAssocID="{E61AD069-24D6-411F-918C-2E3DC12A24D5}" presName="spacer" presStyleCnt="0"/>
      <dgm:spPr/>
    </dgm:pt>
    <dgm:pt modelId="{52AC7EE7-D051-44C7-8900-80CE4670C2AA}" type="pres">
      <dgm:prSet presAssocID="{D48CA669-DB9C-4A19-9A62-096B456A1CE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03716515-D083-4F59-BCD2-A84EC65BC41E}" type="presOf" srcId="{0C289E35-E95F-4AC9-BE1E-F5D745B6E117}" destId="{E1613B54-6218-487D-8CCF-C42B69333215}" srcOrd="0" destOrd="0" presId="urn:microsoft.com/office/officeart/2005/8/layout/vList2"/>
    <dgm:cxn modelId="{AEC46322-CB44-4824-9501-5AF36BA897B0}" srcId="{E21A4AC5-F70A-47E9-B508-1F43A68A643F}" destId="{D48CA669-DB9C-4A19-9A62-096B456A1CE2}" srcOrd="2" destOrd="0" parTransId="{EAB9582E-E9B8-4B12-850E-892DF30BF247}" sibTransId="{11182544-E5BE-40BE-BF32-293E92E072F9}"/>
    <dgm:cxn modelId="{CD08232F-4504-4F9A-A4EE-5B331C1EA98C}" type="presOf" srcId="{E21A4AC5-F70A-47E9-B508-1F43A68A643F}" destId="{A695A48A-E01A-4913-B722-F618D16E7E88}" srcOrd="0" destOrd="0" presId="urn:microsoft.com/office/officeart/2005/8/layout/vList2"/>
    <dgm:cxn modelId="{BAC4B154-1FE9-432E-88D6-6F9B92BB64C0}" srcId="{E21A4AC5-F70A-47E9-B508-1F43A68A643F}" destId="{305FB2A0-0F1D-44FB-B7E7-05E0352537A8}" srcOrd="1" destOrd="0" parTransId="{36C6F27A-4678-4FDE-8DDA-943D08EC93EA}" sibTransId="{E61AD069-24D6-411F-918C-2E3DC12A24D5}"/>
    <dgm:cxn modelId="{F7C73A92-0C05-4237-99DA-C7AACD545130}" type="presOf" srcId="{305FB2A0-0F1D-44FB-B7E7-05E0352537A8}" destId="{461842BB-DB60-4263-93C8-9D9B9B5ECFAA}" srcOrd="0" destOrd="0" presId="urn:microsoft.com/office/officeart/2005/8/layout/vList2"/>
    <dgm:cxn modelId="{DC37D992-7181-4D74-986D-94906800DCD6}" type="presOf" srcId="{D48CA669-DB9C-4A19-9A62-096B456A1CE2}" destId="{52AC7EE7-D051-44C7-8900-80CE4670C2AA}" srcOrd="0" destOrd="0" presId="urn:microsoft.com/office/officeart/2005/8/layout/vList2"/>
    <dgm:cxn modelId="{78F646AD-923C-4815-9EEC-390CB433FB74}" srcId="{E21A4AC5-F70A-47E9-B508-1F43A68A643F}" destId="{0C289E35-E95F-4AC9-BE1E-F5D745B6E117}" srcOrd="0" destOrd="0" parTransId="{50B945C5-4883-4969-9B3E-AE89754E7638}" sibTransId="{8D1FBE19-43F1-4798-9729-2192AB51C818}"/>
    <dgm:cxn modelId="{62BDC998-007C-4AFD-8B66-E37AC74D211F}" type="presParOf" srcId="{A695A48A-E01A-4913-B722-F618D16E7E88}" destId="{E1613B54-6218-487D-8CCF-C42B69333215}" srcOrd="0" destOrd="0" presId="urn:microsoft.com/office/officeart/2005/8/layout/vList2"/>
    <dgm:cxn modelId="{1E66E334-905B-4140-BA92-E268FE9FB976}" type="presParOf" srcId="{A695A48A-E01A-4913-B722-F618D16E7E88}" destId="{590DD44B-A20D-4FA7-8DDD-29FFA66B35F5}" srcOrd="1" destOrd="0" presId="urn:microsoft.com/office/officeart/2005/8/layout/vList2"/>
    <dgm:cxn modelId="{E48C8955-DB4C-4F5A-9352-D4B2A5FC8884}" type="presParOf" srcId="{A695A48A-E01A-4913-B722-F618D16E7E88}" destId="{461842BB-DB60-4263-93C8-9D9B9B5ECFAA}" srcOrd="2" destOrd="0" presId="urn:microsoft.com/office/officeart/2005/8/layout/vList2"/>
    <dgm:cxn modelId="{37B80410-D808-48A3-9A01-FA11FBB53FD0}" type="presParOf" srcId="{A695A48A-E01A-4913-B722-F618D16E7E88}" destId="{AEC1D798-53B5-45AF-BB6E-BBCF29BE85D0}" srcOrd="3" destOrd="0" presId="urn:microsoft.com/office/officeart/2005/8/layout/vList2"/>
    <dgm:cxn modelId="{95D347D0-4C4E-4EDE-897F-C7AFF5CCD362}" type="presParOf" srcId="{A695A48A-E01A-4913-B722-F618D16E7E88}" destId="{52AC7EE7-D051-44C7-8900-80CE4670C2A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613B54-6218-487D-8CCF-C42B69333215}">
      <dsp:nvSpPr>
        <dsp:cNvPr id="0" name=""/>
        <dsp:cNvSpPr/>
      </dsp:nvSpPr>
      <dsp:spPr>
        <a:xfrm>
          <a:off x="0" y="597149"/>
          <a:ext cx="8839200" cy="10740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>
              <a:solidFill>
                <a:srgbClr val="A52439"/>
              </a:solidFill>
            </a:rPr>
            <a:t>Ethernet</a:t>
          </a:r>
          <a:r>
            <a:rPr lang="en-US" sz="2700" b="0" kern="1200" dirty="0"/>
            <a:t> is a network standard that specifies no computer controls when data can be transmitted</a:t>
          </a:r>
          <a:endParaRPr lang="en-US" sz="2700" b="1" kern="1200" dirty="0"/>
        </a:p>
      </dsp:txBody>
      <dsp:txXfrm>
        <a:off x="52431" y="649580"/>
        <a:ext cx="8734338" cy="969198"/>
      </dsp:txXfrm>
    </dsp:sp>
    <dsp:sp modelId="{461842BB-DB60-4263-93C8-9D9B9B5ECFAA}">
      <dsp:nvSpPr>
        <dsp:cNvPr id="0" name=""/>
        <dsp:cNvSpPr/>
      </dsp:nvSpPr>
      <dsp:spPr>
        <a:xfrm>
          <a:off x="0" y="1748970"/>
          <a:ext cx="8839200" cy="10740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0" kern="1200" dirty="0"/>
            <a:t>The </a:t>
          </a:r>
          <a:r>
            <a:rPr lang="en-US" sz="2700" b="1" kern="1200" dirty="0">
              <a:solidFill>
                <a:srgbClr val="A52439"/>
              </a:solidFill>
            </a:rPr>
            <a:t>token ring</a:t>
          </a:r>
          <a:r>
            <a:rPr lang="en-US" sz="2700" b="0" kern="1200" dirty="0">
              <a:solidFill>
                <a:srgbClr val="A52439"/>
              </a:solidFill>
            </a:rPr>
            <a:t> </a:t>
          </a:r>
          <a:r>
            <a:rPr lang="en-US" sz="2700" b="0" kern="1200" dirty="0"/>
            <a:t>standard specifies that computers and devices on the network share or pass a special signal (token)</a:t>
          </a:r>
        </a:p>
      </dsp:txBody>
      <dsp:txXfrm>
        <a:off x="52431" y="1801401"/>
        <a:ext cx="8734338" cy="969198"/>
      </dsp:txXfrm>
    </dsp:sp>
    <dsp:sp modelId="{52AC7EE7-D051-44C7-8900-80CE4670C2AA}">
      <dsp:nvSpPr>
        <dsp:cNvPr id="0" name=""/>
        <dsp:cNvSpPr/>
      </dsp:nvSpPr>
      <dsp:spPr>
        <a:xfrm>
          <a:off x="0" y="2900790"/>
          <a:ext cx="8839200" cy="10740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>
              <a:solidFill>
                <a:srgbClr val="A52439"/>
              </a:solidFill>
            </a:rPr>
            <a:t>TCP/IP</a:t>
          </a:r>
          <a:r>
            <a:rPr lang="en-US" sz="2700" b="0" kern="1200" dirty="0"/>
            <a:t> is a network standard that defines how messages are routed from one end of a network to another</a:t>
          </a:r>
          <a:endParaRPr lang="en-US" sz="2700" b="1" kern="1200" dirty="0"/>
        </a:p>
      </dsp:txBody>
      <dsp:txXfrm>
        <a:off x="52431" y="2953221"/>
        <a:ext cx="8734338" cy="9691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C899E6A9-942E-4027-A15F-A9498F0C8EB1}" type="datetimeFigureOut">
              <a:rPr lang="en-US"/>
              <a:pPr/>
              <a:t>3/4/23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9880F604-587F-4384-B20F-6ECCA30D2BD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7541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77E9A0E-4AB0-4A59-B164-F1249E0CE815}" type="slidenum">
              <a:rPr lang="en-US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825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2B050-950A-2E7C-02EB-FA8024D32F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EE5767-5135-7319-BCCC-6110683A2B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F7F555-D147-053E-DA15-D9B8BFF54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645B4-B5ED-4A64-AE77-3C7B2878881B}" type="datetimeFigureOut">
              <a:rPr lang="en-US" smtClean="0"/>
              <a:pPr/>
              <a:t>3/4/23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4C44B0-A9AC-6689-926F-5B095FFAA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1919DE-A3E4-67D1-981A-2C985CB0C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DCEE9-28BF-41EE-8F0A-F1390259DD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353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49C68-CE33-BE98-59FA-49450560C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43667B-906F-2173-9EC4-679A9A3C1D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600649-DF10-97B5-D606-EC0678683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51FDA-6772-4896-B0E0-72C9D8E5680C}" type="datetimeFigureOut">
              <a:rPr lang="en-US" smtClean="0"/>
              <a:pPr/>
              <a:t>3/4/23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C4897E-2151-0B87-F203-F9DBC9D6F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C3ADB8-E934-CC52-66F1-6C7A11CD2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E1E1F-8828-46AC-8FDE-9298DB0487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726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5F2D3A-678E-185B-4D0E-EDC7D54B9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93F3E3-1615-58CA-BFF1-18BBEF857B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A50B49-F211-2CFA-6173-D358D3940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4980D-E178-423F-B306-C59889858D91}" type="datetimeFigureOut">
              <a:rPr lang="en-US" smtClean="0"/>
              <a:pPr/>
              <a:t>3/4/23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D8D255-38B9-9EB2-541D-7AFFFFD86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BC9B0B-01AB-54BA-D362-29B928BD9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0C938-3228-43CE-84F1-17950EF6D1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403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B28D32-65E0-681E-6503-F1FF1504F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8059AD-9186-8C99-E443-6DE7310AF9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0A5A34-09D5-9803-8648-7D55D68249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BC0647-6210-1646-FD95-D8222F419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A8E-E28B-40FD-8FCE-AFFAD1CBF8BD}" type="datetimeFigureOut">
              <a:rPr lang="en-US" smtClean="0"/>
              <a:pPr/>
              <a:t>3/4/23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E2FFD8-B02B-1F36-7510-43206D360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5ECE6C-BAA2-244C-080A-929693E56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0C501-C25B-4030-B796-7359D3B1E62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332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AE1F8-C55F-03FC-30BC-030660815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886FCF-33F1-1E5A-E4C6-ED482B952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BC01DF-CD55-31B2-E411-C74C47A943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DFC819-5BD8-8287-E637-AB16C294B5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BC4724-8CBD-4EB8-4241-833FD6BE7C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0D31193-C9DF-86E4-63BF-905D58808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1B7C-8B9C-4381-A072-2882C926B51D}" type="datetimeFigureOut">
              <a:rPr lang="en-US" smtClean="0"/>
              <a:pPr/>
              <a:t>3/4/23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8DD67D-DD8E-E802-9F32-751A81E87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E4237E-F3C6-9658-FA5A-D022AEF56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1C90E-5393-4CC7-BB07-C7EE4F868A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469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0F247-B446-012D-A983-108C368D7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9D1D84-1C7A-30A6-31EA-6DD0949C9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7DB4F-FFEC-4D94-9329-9235F2953B62}" type="datetimeFigureOut">
              <a:rPr lang="en-US" smtClean="0"/>
              <a:pPr/>
              <a:t>3/4/23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828138-4C31-BE13-B052-E2E827D3C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DCE947-F8CB-702D-05D3-36CEFC8B0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C4A2D-5FA8-46FA-BDD2-B54FDD4B7A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311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25B5A4-E8EF-63EA-39A8-2BF1103B2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A916-9426-43A3-BE0F-0FE6CDBAB5CE}" type="datetimeFigureOut">
              <a:rPr lang="en-US" smtClean="0"/>
              <a:pPr/>
              <a:t>3/4/23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A9BE09-41AB-D55C-98DA-B950A5FE1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39C6A6-B278-41F8-6E9F-3F4A013F0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1CAF-FBBA-497E-9494-1BC7956A1F3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611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83564-7F69-43E1-9F28-19C3F4AD33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F7B48-4FAF-BF2D-CF4C-E5CF6D93CC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925DB5-481A-3280-58AC-7BDBD692EB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B5CB95-1DCF-A6CE-3A93-357B9ACE3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3B18-E17A-4534-99DF-6222780FACB3}" type="datetimeFigureOut">
              <a:rPr lang="en-US" smtClean="0"/>
              <a:pPr/>
              <a:t>3/4/23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A1A4FE-2637-8568-A0AC-D70AB5C3B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AA5BC8-4525-0390-B801-0AFA3532C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82307-F17B-4498-ABCE-43D228E873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864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AAD5A-58FA-35F5-F3CF-A9B167C85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75BDB3-4B42-D7DE-658B-034EB4934F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8F2122-7CE6-BC9D-E9F4-0CFA718CD0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3B73F7-2BE7-F9FF-AE95-45A94FD8A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D0401-D1E0-48B8-936A-ACA2DFB70263}" type="datetimeFigureOut">
              <a:rPr lang="en-US" smtClean="0"/>
              <a:pPr/>
              <a:t>3/4/23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780090-9728-F086-D2AE-4A31787FB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F066B6-1CAC-6100-2AB9-B9C4651A1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08A94-B076-4731-B789-8C938C323B6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510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B2316-CEBC-73A1-4C0D-C12B5B1DF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7A52DE-22E1-B484-2D69-021FE05C39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579FA5-13ED-DAE9-CBD5-11B0DB0FA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A187-07AE-473C-9864-AD05B9891E89}" type="datetimeFigureOut">
              <a:rPr lang="en-US" smtClean="0"/>
              <a:pPr/>
              <a:t>3/4/23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81DA18-FE31-ED73-360E-9FC33E5D4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E0C919-8BB7-E008-887E-738626C56B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0642A-F4D5-4B87-871C-5FD8BB4CD9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821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9543D36-7F49-AC4E-F1C9-2620A37496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7E9847-ADCE-BC4E-7FA7-233E2047A3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D86DCD-8112-44FD-F7D5-619808A5D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D849-039C-4569-BC3A-159955B2082B}" type="datetimeFigureOut">
              <a:rPr lang="en-US" smtClean="0"/>
              <a:pPr/>
              <a:t>3/4/23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E1C78A-C6C5-7918-36CC-A45F5E018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566102-D8CC-4682-4517-DF8D2A2ED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E3543-5EDB-4F65-97AB-3984A5EB375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004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7E7E9E-8CBB-4BED-7257-B52DB99D2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6BA912-4BB3-3C65-A344-003A55F8E1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224EDA-A211-8FD5-06BD-B7D455B28A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A16713-AA89-47B7-ADC0-A1F93BA8E487}" type="datetimeFigureOut">
              <a:rPr lang="en-US" smtClean="0"/>
              <a:pPr/>
              <a:t>3/4/23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87BBFB-D23A-1857-C097-1CD2A37F16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954A60-B168-9431-6D1D-069EE4BC84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CFED5-D537-41A3-B1B8-9441C16B59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458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xmeVQSzoMS0?feature=oembed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Computer Networks and Internet</a:t>
            </a:r>
          </a:p>
        </p:txBody>
      </p:sp>
      <p:sp>
        <p:nvSpPr>
          <p:cNvPr id="8195" name="Subtitle 2"/>
          <p:cNvSpPr>
            <a:spLocks noGrp="1"/>
          </p:cNvSpPr>
          <p:nvPr>
            <p:ph type="subTitle" idx="1"/>
          </p:nvPr>
        </p:nvSpPr>
        <p:spPr>
          <a:xfrm>
            <a:off x="1143000" y="4495800"/>
            <a:ext cx="6858000" cy="762000"/>
          </a:xfrm>
        </p:spPr>
        <p:txBody>
          <a:bodyPr/>
          <a:lstStyle/>
          <a:p>
            <a:r>
              <a:rPr lang="en-US" dirty="0"/>
              <a:t>By: Dr. Redhwan Al-amri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Objectives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Helvetica" pitchFamily="2" charset="0"/>
              </a:rPr>
              <a:t>Upon completion of this Chapter, you should be able to:</a:t>
            </a:r>
          </a:p>
          <a:p>
            <a:pPr marL="628650" indent="-333375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Helvetica" pitchFamily="2" charset="0"/>
              </a:rPr>
              <a:t>Define computer networks and the Internet.</a:t>
            </a:r>
          </a:p>
          <a:p>
            <a:pPr marL="628650" indent="-333375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Helvetica" pitchFamily="2" charset="0"/>
              </a:rPr>
              <a:t>Describe Network Architecture</a:t>
            </a:r>
          </a:p>
          <a:p>
            <a:pPr marL="628650" indent="-333375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Helvetica" pitchFamily="2" charset="0"/>
              </a:rPr>
              <a:t>Discuss the Network Hardware</a:t>
            </a:r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Definition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/>
              <a:t>What is a Network?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C32488-9E4F-654F-6BF0-26A1F8BA6F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-4875"/>
          <a:stretch/>
        </p:blipFill>
        <p:spPr>
          <a:xfrm>
            <a:off x="1485900" y="2438400"/>
            <a:ext cx="6172200" cy="435133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Definition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/>
              <a:t>Network is a collection of computers and devices connected together via communication devices and transmission media</a:t>
            </a:r>
          </a:p>
        </p:txBody>
      </p:sp>
    </p:spTree>
    <p:extLst>
      <p:ext uri="{BB962C8B-B14F-4D97-AF65-F5344CB8AC3E}">
        <p14:creationId xmlns:p14="http://schemas.microsoft.com/office/powerpoint/2010/main" val="1956317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/>
              <a:t>Advantages of the Network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lvl="1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sz="2800" dirty="0"/>
              <a:t>Facilitating communication</a:t>
            </a:r>
          </a:p>
          <a:p>
            <a:pPr lvl="2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en-US" sz="2000" dirty="0"/>
              <a:t>Communication via email , messaging chat 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sz="2800" dirty="0"/>
              <a:t>Sharing hardware</a:t>
            </a:r>
          </a:p>
          <a:p>
            <a:pPr lvl="2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en-US" sz="2000" dirty="0"/>
              <a:t>Sharing of common devices such as printers , servers in one environment</a:t>
            </a:r>
          </a:p>
          <a:p>
            <a:pPr lvl="1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sz="2800" dirty="0"/>
              <a:t>Sharing data and information</a:t>
            </a:r>
          </a:p>
          <a:p>
            <a:pPr marL="1200150" lvl="2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en-US" sz="2000" dirty="0"/>
              <a:t>Electronic data interchange(EDI) – standards in business to define how data is transmitted via any communication method</a:t>
            </a:r>
          </a:p>
        </p:txBody>
      </p:sp>
    </p:spTree>
    <p:extLst>
      <p:ext uri="{BB962C8B-B14F-4D97-AF65-F5344CB8AC3E}">
        <p14:creationId xmlns:p14="http://schemas.microsoft.com/office/powerpoint/2010/main" val="38208556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47920-1FAA-0B76-254B-B94F847E4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 of Computer Networks and Internet </a:t>
            </a:r>
          </a:p>
        </p:txBody>
      </p:sp>
      <p:pic>
        <p:nvPicPr>
          <p:cNvPr id="4" name="Online Media 3" descr="Computer Networks And Internet">
            <a:hlinkClick r:id="" action="ppaction://media"/>
            <a:extLst>
              <a:ext uri="{FF2B5EF4-FFF2-40B4-BE49-F238E27FC236}">
                <a16:creationId xmlns:a16="http://schemas.microsoft.com/office/drawing/2014/main" id="{FC1E8CF7-CBE8-4795-9728-CC1A425CBF5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22313" y="1825625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710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9" descr="Fig9-10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575" y="2895600"/>
            <a:ext cx="8539163" cy="391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Local area network (LAN)</a:t>
            </a:r>
          </a:p>
        </p:txBody>
      </p:sp>
      <p:sp>
        <p:nvSpPr>
          <p:cNvPr id="1126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LAN</a:t>
            </a:r>
            <a:r>
              <a:rPr lang="en-US" dirty="0"/>
              <a:t> is a network that connects computers and devices in a limited geographical area such as a home , office, etc.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b="0" i="0" u="none" strike="noStrike" dirty="0">
                <a:solidFill>
                  <a:srgbClr val="202124"/>
                </a:solidFill>
                <a:effectLst/>
                <a:latin typeface="Google Sans"/>
              </a:rPr>
              <a:t>A wireless local-area network (</a:t>
            </a:r>
            <a:r>
              <a:rPr lang="en-US" dirty="0"/>
              <a:t>WLAN)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WLAN</a:t>
            </a:r>
            <a:r>
              <a:rPr lang="en-US" dirty="0"/>
              <a:t> </a:t>
            </a:r>
          </a:p>
          <a:p>
            <a:pPr lvl="1"/>
            <a:r>
              <a:rPr lang="en-US" sz="2000" dirty="0"/>
              <a:t>Is a LAN that uses no physical wires  and the computers using this type of network must have the wireless capability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2978232"/>
            <a:ext cx="5486400" cy="3841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Metropolitan Area Network &amp; Wide Area Network (</a:t>
            </a:r>
            <a:r>
              <a:rPr lang="en-US" dirty="0"/>
              <a:t>MAN &amp; WAN)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375" y="1600200"/>
            <a:ext cx="4730425" cy="5257800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b="1" dirty="0"/>
              <a:t>MAN</a:t>
            </a:r>
            <a:r>
              <a:rPr lang="en-US" dirty="0"/>
              <a:t>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/>
              <a:t>A metropolitan area network is a high-speed network that connects local area networks in a metropolitan area such as a city or town. Typically includes more than one LAN.</a:t>
            </a:r>
          </a:p>
          <a:p>
            <a:pPr algn="just">
              <a:lnSpc>
                <a:spcPct val="150000"/>
              </a:lnSpc>
            </a:pPr>
            <a:r>
              <a:rPr lang="en-US" b="1" dirty="0"/>
              <a:t>WAN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/>
              <a:t>A wide area network is a network that covers large geographic areas such as countries using a communication channel.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9200" y="1828800"/>
            <a:ext cx="396842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Network architectures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/>
              <a:t>2 categories of network architectures:</a:t>
            </a:r>
          </a:p>
          <a:p>
            <a:pPr lvl="1">
              <a:lnSpc>
                <a:spcPct val="150000"/>
              </a:lnSpc>
            </a:pPr>
            <a:r>
              <a:rPr lang="en-US" sz="2000" dirty="0"/>
              <a:t>Client/server</a:t>
            </a:r>
          </a:p>
          <a:p>
            <a:pPr lvl="1">
              <a:lnSpc>
                <a:spcPct val="150000"/>
              </a:lnSpc>
            </a:pPr>
            <a:r>
              <a:rPr lang="en-US" sz="2000" dirty="0"/>
              <a:t>Peer to peer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2895600" y="3295650"/>
            <a:ext cx="2949575" cy="3446463"/>
            <a:chOff x="1417403" y="2667000"/>
            <a:chExt cx="2949477" cy="3445588"/>
          </a:xfrm>
        </p:grpSpPr>
        <p:sp>
          <p:nvSpPr>
            <p:cNvPr id="14344" name="TextBox 4"/>
            <p:cNvSpPr txBox="1">
              <a:spLocks noChangeArrowheads="1"/>
            </p:cNvSpPr>
            <p:nvPr/>
          </p:nvSpPr>
          <p:spPr bwMode="auto">
            <a:xfrm>
              <a:off x="1752600" y="2667000"/>
              <a:ext cx="227908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rgbClr val="A52439"/>
                  </a:solidFill>
                </a:rPr>
                <a:t>Client/server network</a:t>
              </a:r>
            </a:p>
          </p:txBody>
        </p:sp>
        <p:pic>
          <p:nvPicPr>
            <p:cNvPr id="14345" name="Picture 5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17403" y="3124200"/>
              <a:ext cx="2949477" cy="2988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6248400" y="3295650"/>
            <a:ext cx="2541588" cy="3448050"/>
            <a:chOff x="4925561" y="2667000"/>
            <a:chExt cx="2542040" cy="3446920"/>
          </a:xfrm>
        </p:grpSpPr>
        <p:sp>
          <p:nvSpPr>
            <p:cNvPr id="14342" name="TextBox 7"/>
            <p:cNvSpPr txBox="1">
              <a:spLocks noChangeArrowheads="1"/>
            </p:cNvSpPr>
            <p:nvPr/>
          </p:nvSpPr>
          <p:spPr bwMode="auto">
            <a:xfrm>
              <a:off x="5105400" y="2667000"/>
              <a:ext cx="225106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dirty="0"/>
                <a:t>Peer-to-peer network</a:t>
              </a:r>
            </a:p>
          </p:txBody>
        </p:sp>
        <p:pic>
          <p:nvPicPr>
            <p:cNvPr id="14343" name="Picture 8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25561" y="3124200"/>
              <a:ext cx="2542040" cy="2989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Client/Server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457201" y="1600200"/>
            <a:ext cx="5638800" cy="5105400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One or more server act as a server an other computers request services from the server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Server is commonly called as the </a:t>
            </a:r>
            <a:r>
              <a:rPr lang="en-US" b="1" dirty="0"/>
              <a:t>host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/>
              <a:t>Client is the computer or devices which request and receive the service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Dedicated server – specific task that can be placed with other dedicated servers to perform multiple operations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Email server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Print server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Internet server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Database server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6096000" y="1676400"/>
            <a:ext cx="2949575" cy="4648200"/>
            <a:chOff x="1318880" y="2667000"/>
            <a:chExt cx="2949477" cy="3445588"/>
          </a:xfrm>
        </p:grpSpPr>
        <p:sp>
          <p:nvSpPr>
            <p:cNvPr id="15365" name="TextBox 4"/>
            <p:cNvSpPr txBox="1">
              <a:spLocks noChangeArrowheads="1"/>
            </p:cNvSpPr>
            <p:nvPr/>
          </p:nvSpPr>
          <p:spPr bwMode="auto">
            <a:xfrm>
              <a:off x="1752600" y="2667000"/>
              <a:ext cx="227908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rgbClr val="A52439"/>
                  </a:solidFill>
                </a:rPr>
                <a:t>Client/server network</a:t>
              </a:r>
            </a:p>
          </p:txBody>
        </p:sp>
        <p:pic>
          <p:nvPicPr>
            <p:cNvPr id="15366" name="Picture 5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18880" y="3124200"/>
              <a:ext cx="2949477" cy="2988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Peer to Peer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5619750" cy="4351338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/>
              <a:t>Simple and inexpensive and connects fewer than 10 computers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Each computer is called a peer and has equal responsibility and capabilities to 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Share data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Share hardware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Ideal for small business and home users</a:t>
            </a:r>
          </a:p>
          <a:p>
            <a:pPr lvl="1"/>
            <a:endParaRPr lang="en-US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6324600" y="1825625"/>
            <a:ext cx="2819400" cy="4351338"/>
            <a:chOff x="4925561" y="2667000"/>
            <a:chExt cx="2542040" cy="3446920"/>
          </a:xfrm>
        </p:grpSpPr>
        <p:sp>
          <p:nvSpPr>
            <p:cNvPr id="16389" name="TextBox 4"/>
            <p:cNvSpPr txBox="1">
              <a:spLocks noChangeArrowheads="1"/>
            </p:cNvSpPr>
            <p:nvPr/>
          </p:nvSpPr>
          <p:spPr bwMode="auto">
            <a:xfrm>
              <a:off x="5105400" y="2667000"/>
              <a:ext cx="225106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/>
                <a:t>Peer-to-peer network</a:t>
              </a:r>
            </a:p>
          </p:txBody>
        </p:sp>
        <p:pic>
          <p:nvPicPr>
            <p:cNvPr id="16390" name="Picture 5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25561" y="3124200"/>
              <a:ext cx="2542040" cy="2989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Internet Peer to Peer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5086350" cy="4351338"/>
          </a:xfrm>
        </p:spPr>
        <p:txBody>
          <a:bodyPr rtlCol="0">
            <a:normAutofit fontScale="92500" lnSpcReduction="10000"/>
          </a:bodyPr>
          <a:lstStyle/>
          <a:p>
            <a:pPr algn="just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/>
              <a:t>Internet Peer to Peer ( P2P) describes an internet network in which users access each other’s hard disks and exchange files directly on the internet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/>
              <a:t>Is also known as file sharing network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/>
              <a:t>Internet copies files from individual</a:t>
            </a:r>
          </a:p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dirty="0"/>
              <a:t> the hard disk on this  network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/>
              <a:t>Example </a:t>
            </a:r>
          </a:p>
          <a:p>
            <a:pPr lvl="1" algn="just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/>
              <a:t>Bit torrent, </a:t>
            </a:r>
            <a:r>
              <a:rPr lang="en-US" dirty="0" err="1"/>
              <a:t>Kazaa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2133600"/>
            <a:ext cx="3395663" cy="369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Network Topologies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Layout of computers and devices in a communication network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2895600"/>
            <a:ext cx="2722562" cy="2617788"/>
            <a:chOff x="188403" y="2895600"/>
            <a:chExt cx="2722418" cy="2617963"/>
          </a:xfrm>
        </p:grpSpPr>
        <p:sp>
          <p:nvSpPr>
            <p:cNvPr id="18443" name="TextBox 4"/>
            <p:cNvSpPr txBox="1">
              <a:spLocks noChangeArrowheads="1"/>
            </p:cNvSpPr>
            <p:nvPr/>
          </p:nvSpPr>
          <p:spPr bwMode="auto">
            <a:xfrm>
              <a:off x="838200" y="2895600"/>
              <a:ext cx="142282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/>
                <a:t>Star network</a:t>
              </a:r>
            </a:p>
          </p:txBody>
        </p:sp>
        <p:pic>
          <p:nvPicPr>
            <p:cNvPr id="18444" name="Picture 5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88403" y="3429000"/>
              <a:ext cx="2722418" cy="2084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2971800" y="2895600"/>
            <a:ext cx="3595687" cy="2538413"/>
            <a:chOff x="2971800" y="2895600"/>
            <a:chExt cx="3659480" cy="2538412"/>
          </a:xfrm>
        </p:grpSpPr>
        <p:sp>
          <p:nvSpPr>
            <p:cNvPr id="18441" name="TextBox 7"/>
            <p:cNvSpPr txBox="1">
              <a:spLocks noChangeArrowheads="1"/>
            </p:cNvSpPr>
            <p:nvPr/>
          </p:nvSpPr>
          <p:spPr bwMode="auto">
            <a:xfrm>
              <a:off x="4038600" y="2895600"/>
              <a:ext cx="138499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/>
                <a:t>Bus network</a:t>
              </a:r>
            </a:p>
          </p:txBody>
        </p:sp>
        <p:pic>
          <p:nvPicPr>
            <p:cNvPr id="18442" name="Picture 8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71800" y="3581400"/>
              <a:ext cx="3659480" cy="1852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6967537" y="2944812"/>
            <a:ext cx="1947863" cy="2617788"/>
            <a:chOff x="6705600" y="2895600"/>
            <a:chExt cx="1947863" cy="3090769"/>
          </a:xfrm>
        </p:grpSpPr>
        <p:sp>
          <p:nvSpPr>
            <p:cNvPr id="18439" name="TextBox 10"/>
            <p:cNvSpPr txBox="1">
              <a:spLocks noChangeArrowheads="1"/>
            </p:cNvSpPr>
            <p:nvPr/>
          </p:nvSpPr>
          <p:spPr bwMode="auto">
            <a:xfrm>
              <a:off x="7010400" y="2895600"/>
              <a:ext cx="145873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/>
                <a:t>Ring network</a:t>
              </a:r>
            </a:p>
          </p:txBody>
        </p:sp>
        <p:pic>
          <p:nvPicPr>
            <p:cNvPr id="18440" name="Picture 11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705600" y="3429000"/>
              <a:ext cx="1947863" cy="25573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Star Topology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86800" cy="5105400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All computers and devices on the network connect to a central device forming a star</a:t>
            </a:r>
          </a:p>
          <a:p>
            <a:pPr>
              <a:lnSpc>
                <a:spcPct val="150000"/>
              </a:lnSpc>
            </a:pPr>
            <a:r>
              <a:rPr lang="en-US" dirty="0"/>
              <a:t>Types of devices forming a central communication point 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Hub - To connect a network of personal computers together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Switch - Allow connections to multiple devices, manage ports, manage VLAN (Virtual LAN) security settings</a:t>
            </a:r>
          </a:p>
          <a:p>
            <a:pPr>
              <a:lnSpc>
                <a:spcPct val="150000"/>
              </a:lnSpc>
            </a:pPr>
            <a:r>
              <a:rPr lang="en-US" dirty="0"/>
              <a:t>All data are transferred to another node using these devices</a:t>
            </a:r>
          </a:p>
          <a:p>
            <a:pPr>
              <a:lnSpc>
                <a:spcPct val="150000"/>
              </a:lnSpc>
            </a:pPr>
            <a:r>
              <a:rPr lang="en-US" dirty="0"/>
              <a:t>Advantages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Nodes can be easily removed or added.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If one node fails, other nodes can operate</a:t>
            </a:r>
          </a:p>
          <a:p>
            <a:pPr marL="749300" lvl="1" indent="0">
              <a:lnSpc>
                <a:spcPct val="150000"/>
              </a:lnSpc>
              <a:buNone/>
            </a:pPr>
            <a:r>
              <a:rPr lang="en-US" dirty="0"/>
              <a:t>normally.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1" y="4407738"/>
            <a:ext cx="3200400" cy="245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Bus Topology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0"/>
            <a:ext cx="8229600" cy="45259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Consist of a single central cable to all computers and devices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The bus is the physical central cable that connects and transmits data, information and instruction in both directions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When sending device transmits data, the receiving address is included  to ensure it’s received by the proper devices</a:t>
            </a:r>
          </a:p>
          <a:p>
            <a:pPr algn="just">
              <a:lnSpc>
                <a:spcPct val="90000"/>
              </a:lnSpc>
            </a:pPr>
            <a:endParaRPr lang="en-US" dirty="0"/>
          </a:p>
        </p:txBody>
      </p:sp>
      <p:pic>
        <p:nvPicPr>
          <p:cNvPr id="6" name="Picture 8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9200" y="4419600"/>
            <a:ext cx="41148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E8B3346-C1D6-1503-34BF-4F694A06B153}"/>
              </a:ext>
            </a:extLst>
          </p:cNvPr>
          <p:cNvSpPr txBox="1"/>
          <p:nvPr/>
        </p:nvSpPr>
        <p:spPr>
          <a:xfrm>
            <a:off x="228601" y="4318337"/>
            <a:ext cx="4800599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Advantages 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Easy to install 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device can be attached and detached from the bus without disrupting  the rest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Failure of one device does not affect the other device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Ring Topology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228600" y="1825625"/>
            <a:ext cx="7886700" cy="43513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Cable forms a closed loop with all computers and devices arranged along the ring</a:t>
            </a:r>
          </a:p>
          <a:p>
            <a:pPr>
              <a:lnSpc>
                <a:spcPct val="150000"/>
              </a:lnSpc>
            </a:pPr>
            <a:r>
              <a:rPr lang="en-US" dirty="0"/>
              <a:t>Data transmitted will travel from device to device on the entire ring in a </a:t>
            </a:r>
            <a:r>
              <a:rPr lang="en-US" b="1" dirty="0">
                <a:solidFill>
                  <a:srgbClr val="FF0000"/>
                </a:solidFill>
              </a:rPr>
              <a:t>single direction until it reaches its destination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tx1"/>
                </a:solidFill>
              </a:rPr>
              <a:t>If one device fails the entire network fails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" name="Picture 1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2200" y="3681902"/>
            <a:ext cx="2971800" cy="3201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Intranet &amp; Extranet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7886700" cy="4667249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2400" b="1" dirty="0"/>
              <a:t>Intranet: </a:t>
            </a:r>
            <a:r>
              <a:rPr lang="en-US" sz="2400" dirty="0"/>
              <a:t>Internal network that uses the internet technologies within the internal network</a:t>
            </a:r>
          </a:p>
          <a:p>
            <a:pPr lvl="1">
              <a:lnSpc>
                <a:spcPct val="150000"/>
              </a:lnSpc>
            </a:pPr>
            <a:r>
              <a:rPr lang="en-US" sz="2000" dirty="0"/>
              <a:t>Sharing electronic media</a:t>
            </a:r>
          </a:p>
          <a:p>
            <a:pPr lvl="1">
              <a:lnSpc>
                <a:spcPct val="150000"/>
              </a:lnSpc>
            </a:pPr>
            <a:r>
              <a:rPr lang="en-US" sz="2000" dirty="0"/>
              <a:t>Manuals </a:t>
            </a:r>
          </a:p>
          <a:p>
            <a:pPr lvl="1">
              <a:lnSpc>
                <a:spcPct val="150000"/>
              </a:lnSpc>
            </a:pPr>
            <a:r>
              <a:rPr lang="en-US" sz="2000" dirty="0"/>
              <a:t>Employee directory</a:t>
            </a:r>
          </a:p>
          <a:p>
            <a:pPr>
              <a:lnSpc>
                <a:spcPct val="150000"/>
              </a:lnSpc>
            </a:pPr>
            <a:r>
              <a:rPr lang="en-US" sz="2400" b="1" dirty="0"/>
              <a:t>Extranet: </a:t>
            </a:r>
            <a:r>
              <a:rPr lang="en-US" sz="2400" dirty="0"/>
              <a:t>Allows suppliers or customers to access part of its intranet</a:t>
            </a:r>
          </a:p>
          <a:p>
            <a:pPr lvl="1">
              <a:lnSpc>
                <a:spcPct val="150000"/>
              </a:lnSpc>
            </a:pPr>
            <a:r>
              <a:rPr lang="en-US" sz="2000" dirty="0"/>
              <a:t>Tracking shipment</a:t>
            </a:r>
          </a:p>
          <a:p>
            <a:pPr lvl="1">
              <a:lnSpc>
                <a:spcPct val="150000"/>
              </a:lnSpc>
            </a:pPr>
            <a:r>
              <a:rPr lang="en-US" sz="2000" dirty="0"/>
              <a:t>Print bills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Network Communication Standards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 rtlCol="0">
            <a:norm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Developed by </a:t>
            </a:r>
            <a:r>
              <a:rPr lang="en-US" b="1" dirty="0"/>
              <a:t>ANSI</a:t>
            </a:r>
            <a:r>
              <a:rPr lang="en-US" dirty="0"/>
              <a:t> (American National Standards Institute) and </a:t>
            </a:r>
            <a:r>
              <a:rPr lang="en-US" b="1" dirty="0"/>
              <a:t>IEEE</a:t>
            </a:r>
            <a:r>
              <a:rPr lang="en-US" dirty="0"/>
              <a:t>(Institute of Electrical and Electronics Engineers)</a:t>
            </a: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Network </a:t>
            </a:r>
            <a:r>
              <a:rPr lang="en-US" b="1" dirty="0"/>
              <a:t>standard</a:t>
            </a:r>
            <a:r>
              <a:rPr lang="en-US" dirty="0"/>
              <a:t>: defines guidelines that specify the way computers access 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US" dirty="0"/>
              <a:t>Medium to which they are attached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US" dirty="0"/>
              <a:t>Type of medium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US" dirty="0"/>
              <a:t>Speed of medium 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/>
              <a:t>A standard that outlines the characteristics of how two network devices communicate is called a </a:t>
            </a:r>
            <a:r>
              <a:rPr lang="en-US" b="1" dirty="0"/>
              <a:t>protocol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/>
              <a:t>Protocol may define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US" dirty="0"/>
              <a:t>Data format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US" dirty="0"/>
              <a:t>Coding schemes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US" dirty="0"/>
              <a:t>Error handling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US" dirty="0"/>
              <a:t>Sequencing techniques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Network Communication Standards</a:t>
            </a:r>
          </a:p>
        </p:txBody>
      </p:sp>
      <p:graphicFrame>
        <p:nvGraphicFramePr>
          <p:cNvPr id="4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6823886"/>
              </p:ext>
            </p:extLst>
          </p:nvPr>
        </p:nvGraphicFramePr>
        <p:xfrm>
          <a:off x="152400" y="1828800"/>
          <a:ext cx="88392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1613B54-6218-487D-8CCF-C42B693332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E1613B54-6218-487D-8CCF-C42B693332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61842BB-DB60-4263-93C8-9D9B9B5ECF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dgm id="{461842BB-DB60-4263-93C8-9D9B9B5ECF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2AC7EE7-D051-44C7-8900-80CE4670C2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52AC7EE7-D051-44C7-8900-80CE4670C2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Ethernet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Specifies how devices connect to the Internet</a:t>
            </a:r>
          </a:p>
          <a:p>
            <a:pPr>
              <a:lnSpc>
                <a:spcPct val="150000"/>
              </a:lnSpc>
            </a:pPr>
            <a:r>
              <a:rPr lang="en-US" dirty="0"/>
              <a:t>Network standard that specifies no central computer or device on the network (nodes) should control when data can be transmitted</a:t>
            </a:r>
          </a:p>
          <a:p>
            <a:pPr>
              <a:lnSpc>
                <a:spcPct val="150000"/>
              </a:lnSpc>
            </a:pPr>
            <a:r>
              <a:rPr lang="en-US" dirty="0"/>
              <a:t>Each node attempts to transmit data when it determines network is available to receive communication</a:t>
            </a:r>
          </a:p>
          <a:p>
            <a:pPr>
              <a:lnSpc>
                <a:spcPct val="150000"/>
              </a:lnSpc>
            </a:pPr>
            <a:r>
              <a:rPr lang="en-US" dirty="0"/>
              <a:t>If  two computers on an Ethernet network attempts to send  data at the same time, a collision will occur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Token Ring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Specifies that computers and devices on a network share or pass a signal called a token in a preset order</a:t>
            </a:r>
          </a:p>
          <a:p>
            <a:pPr>
              <a:lnSpc>
                <a:spcPct val="150000"/>
              </a:lnSpc>
            </a:pPr>
            <a:r>
              <a:rPr lang="en-US" dirty="0"/>
              <a:t>A token is a series of bits which functions like a ticket</a:t>
            </a:r>
          </a:p>
          <a:p>
            <a:pPr>
              <a:lnSpc>
                <a:spcPct val="150000"/>
              </a:lnSpc>
            </a:pPr>
            <a:r>
              <a:rPr lang="en-US" dirty="0"/>
              <a:t>A device with a token can transmit data over the network</a:t>
            </a:r>
          </a:p>
          <a:p>
            <a:pPr>
              <a:lnSpc>
                <a:spcPct val="150000"/>
              </a:lnSpc>
            </a:pPr>
            <a:r>
              <a:rPr lang="en-US" dirty="0"/>
              <a:t>Only one token exists per network</a:t>
            </a:r>
          </a:p>
          <a:p>
            <a:pPr>
              <a:lnSpc>
                <a:spcPct val="150000"/>
              </a:lnSpc>
            </a:pPr>
            <a:r>
              <a:rPr lang="en-US" dirty="0"/>
              <a:t>Only a host that holds a </a:t>
            </a:r>
            <a:r>
              <a:rPr lang="en-US" b="1" dirty="0"/>
              <a:t>token</a:t>
            </a:r>
            <a:r>
              <a:rPr lang="en-US" dirty="0"/>
              <a:t> can send data, and </a:t>
            </a:r>
            <a:r>
              <a:rPr lang="en-US" b="1" dirty="0"/>
              <a:t>tokens</a:t>
            </a:r>
            <a:r>
              <a:rPr lang="en-US" dirty="0"/>
              <a:t> are released when receipt of the data is confirmed.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TCP/IP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7886700" cy="4803775"/>
          </a:xfrm>
        </p:spPr>
        <p:txBody>
          <a:bodyPr rtlCol="0">
            <a:normAutofit fontScale="92500" lnSpcReduction="10000"/>
          </a:bodyPr>
          <a:lstStyle/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/>
              <a:t>Transmission Control Protocol/Internet Protocol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/>
              <a:t>Specifies a protocol that defines how messages (data) are routed from one end to another end and ensures data arrives correctly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/>
              <a:t>TCP/IP describes rules for dividing the messages into small pieces called packets 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/>
              <a:t>Each packet has a receiving address, error checking bit, sequencing pattern, and regulating flow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/>
              <a:t>The technique of breaking message into small packets and sending packets along the best route is called: packet switching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/>
              <a:t>All host on the Internet follows these rules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Communication Standards</a:t>
            </a:r>
          </a:p>
        </p:txBody>
      </p:sp>
      <p:pic>
        <p:nvPicPr>
          <p:cNvPr id="4" name="Content Placeholder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600200"/>
            <a:ext cx="7553481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Network Communication Devices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10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rgbClr val="A52439"/>
                </a:solidFill>
              </a:rPr>
              <a:t>Communications Device</a:t>
            </a:r>
            <a:r>
              <a:rPr lang="en-US" sz="2800" dirty="0">
                <a:solidFill>
                  <a:srgbClr val="A52439"/>
                </a:solidFill>
              </a:rPr>
              <a:t> </a:t>
            </a:r>
          </a:p>
          <a:p>
            <a:pPr lvl="1">
              <a:lnSpc>
                <a:spcPct val="150000"/>
              </a:lnSpc>
            </a:pPr>
            <a:r>
              <a:rPr lang="en-US" sz="2400" dirty="0"/>
              <a:t>any type of hardware capable of transmitting data, instructions, and information between a sending device and a receiving device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Network Cards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259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dirty="0"/>
              <a:t>Network Interface Card (NIC)  is a communication device that enables a computer or device that does not have built-in networking capability 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400" dirty="0"/>
              <a:t>Network card coordinates the transmission and receipt of data, instructions and information to and from a computer or device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Hubs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7886700" cy="480377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800" dirty="0"/>
              <a:t>Hubs are devices used to link several computers together.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800" dirty="0"/>
              <a:t>They repeat any signal that comes in on one port and copies it to the other ports (a process that is also called </a:t>
            </a:r>
            <a:r>
              <a:rPr lang="en-US" sz="2800" i="1" dirty="0"/>
              <a:t>broadcasting</a:t>
            </a:r>
            <a:r>
              <a:rPr lang="en-US" sz="2800" dirty="0"/>
              <a:t>).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800" dirty="0"/>
              <a:t>There are two types of hubs: active and passive. 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800" i="1" dirty="0"/>
              <a:t>Passive hubs </a:t>
            </a:r>
            <a:r>
              <a:rPr lang="en-US" sz="2800" dirty="0"/>
              <a:t>simply connect all ports together electrically and are usually not powered. 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800" i="1" dirty="0"/>
              <a:t>Active hubs </a:t>
            </a:r>
            <a:r>
              <a:rPr lang="en-US" sz="2800" dirty="0"/>
              <a:t>use electronics to amplify and clean up the signal before it is broadcast to the other ports.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Router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559300" cy="48768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400" dirty="0"/>
              <a:t>Routers are highly intelligent devices that connect multiple network types and determine the best path for sending data.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400" dirty="0"/>
              <a:t>To prevent unauthorized access, routers are commonly inbuilt with a hardware firewall.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400" dirty="0"/>
              <a:t>Routers also provide wireless communication</a:t>
            </a:r>
          </a:p>
        </p:txBody>
      </p:sp>
      <p:pic>
        <p:nvPicPr>
          <p:cNvPr id="4" name="Content Placeholder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0" y="1447800"/>
            <a:ext cx="3498850" cy="4892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3027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Switches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534400" cy="5638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000" dirty="0"/>
              <a:t>A </a:t>
            </a:r>
            <a:r>
              <a:rPr lang="en-US" sz="2000" b="1" dirty="0"/>
              <a:t>network switch</a:t>
            </a:r>
            <a:r>
              <a:rPr lang="en-US" sz="2000" dirty="0"/>
              <a:t> is a computer networking device that connects network segments. 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000" dirty="0"/>
              <a:t>Network switches are capable of inspecting data packets as they are received, determining the source and destination device of that packet, and forwarding it appropriately. 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000" dirty="0"/>
              <a:t>By delivering each message only to the connected device it was intended for, a network switch conserves network bandwidth and offers generally better performance than a hub.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000" dirty="0"/>
              <a:t>A </a:t>
            </a:r>
            <a:r>
              <a:rPr lang="en-US" sz="2000" b="1" dirty="0"/>
              <a:t>vital difference</a:t>
            </a:r>
            <a:r>
              <a:rPr lang="en-US" sz="2000" dirty="0"/>
              <a:t> between a </a:t>
            </a:r>
            <a:r>
              <a:rPr lang="en-US" sz="2000" b="1" dirty="0"/>
              <a:t>hub</a:t>
            </a:r>
            <a:r>
              <a:rPr lang="en-US" sz="2000" dirty="0"/>
              <a:t> and a </a:t>
            </a:r>
            <a:r>
              <a:rPr lang="en-US" sz="2000" b="1" dirty="0"/>
              <a:t>switch</a:t>
            </a:r>
            <a:r>
              <a:rPr lang="en-US" sz="2000" dirty="0"/>
              <a:t> is that all the nodes connected to a hub share the bandwidth among themselves, while a device connected to a switch port has the </a:t>
            </a:r>
            <a:r>
              <a:rPr lang="en-US" sz="2000" b="1" dirty="0"/>
              <a:t>full bandwidth</a:t>
            </a:r>
            <a:r>
              <a:rPr lang="en-US" sz="2000" dirty="0"/>
              <a:t> all to itself.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Summary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5105400"/>
          </a:xfrm>
        </p:spPr>
        <p:txBody>
          <a:bodyPr>
            <a:normAutofit fontScale="92500" lnSpcReduction="20000"/>
          </a:bodyPr>
          <a:lstStyle/>
          <a:p>
            <a:pPr algn="just" fontAlgn="auto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dirty="0"/>
              <a:t>A network is a collection of computers and devices connected together via communication devices and transmission media</a:t>
            </a:r>
          </a:p>
          <a:p>
            <a:pPr algn="just" fontAlgn="auto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dirty="0"/>
              <a:t>Advantages of network</a:t>
            </a:r>
          </a:p>
          <a:p>
            <a:pPr lvl="1" algn="just" fontAlgn="auto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dirty="0"/>
              <a:t>Facilitating communication</a:t>
            </a:r>
          </a:p>
          <a:p>
            <a:pPr lvl="1" algn="just" fontAlgn="auto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dirty="0"/>
              <a:t>Sharing hardware</a:t>
            </a:r>
          </a:p>
          <a:p>
            <a:pPr lvl="1" algn="just" fontAlgn="auto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dirty="0"/>
              <a:t>Sharing data and information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Network Communication Devices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Network Cards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Hubs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Router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Switches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68A9F1-1B24-1F20-C859-F51CDE9ED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 Your Understanding! </a:t>
            </a:r>
          </a:p>
        </p:txBody>
      </p:sp>
      <p:pic>
        <p:nvPicPr>
          <p:cNvPr id="5" name="Content Placeholder 4" descr="Qr code&#10;&#10;Description automatically generated">
            <a:extLst>
              <a:ext uri="{FF2B5EF4-FFF2-40B4-BE49-F238E27FC236}">
                <a16:creationId xmlns:a16="http://schemas.microsoft.com/office/drawing/2014/main" id="{FF9D404E-6FF4-CB3D-EA0D-6C7A4BF495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9925" y="2510433"/>
            <a:ext cx="2724150" cy="2695575"/>
          </a:xfrm>
        </p:spPr>
      </p:pic>
    </p:spTree>
    <p:extLst>
      <p:ext uri="{BB962C8B-B14F-4D97-AF65-F5344CB8AC3E}">
        <p14:creationId xmlns:p14="http://schemas.microsoft.com/office/powerpoint/2010/main" val="1139925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460</TotalTime>
  <Words>1390</Words>
  <Application>Microsoft Macintosh PowerPoint</Application>
  <PresentationFormat>On-screen Show (4:3)</PresentationFormat>
  <Paragraphs>163</Paragraphs>
  <Slides>31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Google Sans</vt:lpstr>
      <vt:lpstr>Helvetica</vt:lpstr>
      <vt:lpstr>Wingdings</vt:lpstr>
      <vt:lpstr>Office Theme</vt:lpstr>
      <vt:lpstr>Computer Networks and Internet</vt:lpstr>
      <vt:lpstr>Objectives</vt:lpstr>
      <vt:lpstr>Definition</vt:lpstr>
      <vt:lpstr>Definition</vt:lpstr>
      <vt:lpstr>Advantages of the Network</vt:lpstr>
      <vt:lpstr>Overview of Computer Networks and Internet </vt:lpstr>
      <vt:lpstr>Local area network (LAN)</vt:lpstr>
      <vt:lpstr>A wireless local-area network (WLAN)</vt:lpstr>
      <vt:lpstr>Metropolitan Area Network &amp; Wide Area Network (MAN &amp; WAN)</vt:lpstr>
      <vt:lpstr>Network architectures</vt:lpstr>
      <vt:lpstr>Client/Server</vt:lpstr>
      <vt:lpstr>Peer to Peer</vt:lpstr>
      <vt:lpstr>Internet Peer to Peer</vt:lpstr>
      <vt:lpstr>Network Topologies</vt:lpstr>
      <vt:lpstr>Star Topology</vt:lpstr>
      <vt:lpstr>Bus Topology</vt:lpstr>
      <vt:lpstr>Ring Topology</vt:lpstr>
      <vt:lpstr>Intranet &amp; Extranet</vt:lpstr>
      <vt:lpstr>Network Communication Standards</vt:lpstr>
      <vt:lpstr>Network Communication Standards</vt:lpstr>
      <vt:lpstr>Ethernet</vt:lpstr>
      <vt:lpstr>Token Ring</vt:lpstr>
      <vt:lpstr>TCP/IP</vt:lpstr>
      <vt:lpstr>Communication Standards</vt:lpstr>
      <vt:lpstr>Network Communication Devices</vt:lpstr>
      <vt:lpstr>Network Cards</vt:lpstr>
      <vt:lpstr>Hubs</vt:lpstr>
      <vt:lpstr>Router</vt:lpstr>
      <vt:lpstr>Switches</vt:lpstr>
      <vt:lpstr>Summary</vt:lpstr>
      <vt:lpstr>Test Your Understanding! </vt:lpstr>
    </vt:vector>
  </TitlesOfParts>
  <Company>Taylor's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 Network and Internet</dc:title>
  <dc:creator>Administrator</dc:creator>
  <cp:lastModifiedBy>AJ INTERNATIONAL GROUP UK BRANCH</cp:lastModifiedBy>
  <cp:revision>39</cp:revision>
  <dcterms:created xsi:type="dcterms:W3CDTF">2012-07-16T01:19:41Z</dcterms:created>
  <dcterms:modified xsi:type="dcterms:W3CDTF">2023-03-04T21:18:30Z</dcterms:modified>
</cp:coreProperties>
</file>