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5" userDrawn="1">
          <p15:clr>
            <a:srgbClr val="A4A3A4"/>
          </p15:clr>
        </p15:guide>
        <p15:guide id="2" pos="953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36" d="100"/>
          <a:sy n="36" d="100"/>
        </p:scale>
        <p:origin x="1314" y="90"/>
      </p:cViewPr>
      <p:guideLst>
        <p:guide orient="horz" pos="6735"/>
        <p:guide pos="95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seanc\Desktop\Calc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seanc\Desktop\Calcs.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US" sz="2800" b="1" dirty="0"/>
              <a:t>Monthly Cost of Ownership</a:t>
            </a: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Sheet1!$L$9</c:f>
              <c:strCache>
                <c:ptCount val="1"/>
                <c:pt idx="0">
                  <c:v>Monthly Costs</c:v>
                </c:pt>
              </c:strCache>
            </c:strRef>
          </c:tx>
          <c:spPr>
            <a:solidFill>
              <a:schemeClr val="accent1"/>
            </a:solidFill>
            <a:ln>
              <a:noFill/>
            </a:ln>
            <a:effectLst/>
          </c:spPr>
          <c:invertIfNegative val="0"/>
          <c:dPt>
            <c:idx val="0"/>
            <c:invertIfNegative val="0"/>
            <c:bubble3D val="0"/>
            <c:spPr>
              <a:solidFill>
                <a:srgbClr val="0070C0"/>
              </a:solidFill>
              <a:ln>
                <a:noFill/>
              </a:ln>
              <a:effectLst/>
            </c:spPr>
            <c:extLst>
              <c:ext xmlns:c16="http://schemas.microsoft.com/office/drawing/2014/chart" uri="{C3380CC4-5D6E-409C-BE32-E72D297353CC}">
                <c16:uniqueId val="{00000003-C1F9-44C3-AAAC-63E802E7FB9A}"/>
              </c:ext>
            </c:extLst>
          </c:dPt>
          <c:dPt>
            <c:idx val="1"/>
            <c:invertIfNegative val="0"/>
            <c:bubble3D val="0"/>
            <c:spPr>
              <a:solidFill>
                <a:srgbClr val="FF0000"/>
              </a:solidFill>
              <a:ln>
                <a:noFill/>
              </a:ln>
              <a:effectLst/>
            </c:spPr>
            <c:extLst>
              <c:ext xmlns:c16="http://schemas.microsoft.com/office/drawing/2014/chart" uri="{C3380CC4-5D6E-409C-BE32-E72D297353CC}">
                <c16:uniqueId val="{00000001-C1F9-44C3-AAAC-63E802E7FB9A}"/>
              </c:ext>
            </c:extLst>
          </c:dPt>
          <c:cat>
            <c:strRef>
              <c:f>Sheet1!$K$10:$K$11</c:f>
              <c:strCache>
                <c:ptCount val="2"/>
                <c:pt idx="0">
                  <c:v>ASHP</c:v>
                </c:pt>
                <c:pt idx="1">
                  <c:v>Oil Boiler</c:v>
                </c:pt>
              </c:strCache>
            </c:strRef>
          </c:cat>
          <c:val>
            <c:numRef>
              <c:f>Sheet1!$L$10:$L$11</c:f>
              <c:numCache>
                <c:formatCode>_("£"* #,##0.00_);_("£"* \(#,##0.00\);_("£"* "-"??_);_(@_)</c:formatCode>
                <c:ptCount val="2"/>
                <c:pt idx="0">
                  <c:v>707.39300000000003</c:v>
                </c:pt>
                <c:pt idx="1">
                  <c:v>911.86681818181808</c:v>
                </c:pt>
              </c:numCache>
            </c:numRef>
          </c:val>
          <c:extLst>
            <c:ext xmlns:c16="http://schemas.microsoft.com/office/drawing/2014/chart" uri="{C3380CC4-5D6E-409C-BE32-E72D297353CC}">
              <c16:uniqueId val="{00000002-C1F9-44C3-AAAC-63E802E7FB9A}"/>
            </c:ext>
          </c:extLst>
        </c:ser>
        <c:dLbls>
          <c:showLegendKey val="0"/>
          <c:showVal val="0"/>
          <c:showCatName val="0"/>
          <c:showSerName val="0"/>
          <c:showPercent val="0"/>
          <c:showBubbleSize val="0"/>
        </c:dLbls>
        <c:gapWidth val="219"/>
        <c:overlap val="-27"/>
        <c:axId val="642693000"/>
        <c:axId val="642690704"/>
      </c:barChart>
      <c:catAx>
        <c:axId val="6426930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800" b="1" i="0" u="none" strike="noStrike" kern="1200" baseline="0">
                <a:solidFill>
                  <a:schemeClr val="tx1">
                    <a:lumMod val="65000"/>
                    <a:lumOff val="35000"/>
                  </a:schemeClr>
                </a:solidFill>
                <a:latin typeface="+mn-lt"/>
                <a:ea typeface="+mn-ea"/>
                <a:cs typeface="+mn-cs"/>
              </a:defRPr>
            </a:pPr>
            <a:endParaRPr lang="en-US"/>
          </a:p>
        </c:txPr>
        <c:crossAx val="642690704"/>
        <c:crosses val="autoZero"/>
        <c:auto val="1"/>
        <c:lblAlgn val="ctr"/>
        <c:lblOffset val="100"/>
        <c:noMultiLvlLbl val="0"/>
      </c:catAx>
      <c:valAx>
        <c:axId val="642690704"/>
        <c:scaling>
          <c:orientation val="minMax"/>
        </c:scaling>
        <c:delete val="0"/>
        <c:axPos val="l"/>
        <c:majorGridlines>
          <c:spPr>
            <a:ln w="9525" cap="flat" cmpd="sng" algn="ctr">
              <a:solidFill>
                <a:schemeClr val="tx1">
                  <a:lumMod val="15000"/>
                  <a:lumOff val="85000"/>
                </a:schemeClr>
              </a:solidFill>
              <a:round/>
            </a:ln>
            <a:effectLst/>
          </c:spPr>
        </c:majorGridlines>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6426930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800" b="1" i="0" u="none" strike="noStrike" kern="1200" spc="0" baseline="0">
                <a:solidFill>
                  <a:schemeClr val="tx1">
                    <a:lumMod val="65000"/>
                    <a:lumOff val="35000"/>
                  </a:schemeClr>
                </a:solidFill>
                <a:latin typeface="+mn-lt"/>
                <a:ea typeface="+mn-ea"/>
                <a:cs typeface="+mn-cs"/>
              </a:defRPr>
            </a:pPr>
            <a:r>
              <a:rPr lang="en-US" b="1" dirty="0"/>
              <a:t>Total Cost of Ownership</a:t>
            </a:r>
          </a:p>
        </c:rich>
      </c:tx>
      <c:overlay val="0"/>
      <c:spPr>
        <a:noFill/>
        <a:ln>
          <a:noFill/>
        </a:ln>
        <a:effectLst/>
      </c:spPr>
      <c:txPr>
        <a:bodyPr rot="0" spcFirstLastPara="1" vertOverflow="ellipsis" vert="horz" wrap="square" anchor="ctr" anchorCtr="1"/>
        <a:lstStyle/>
        <a:p>
          <a:pPr>
            <a:defRPr sz="28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Sheet1!$L$15</c:f>
              <c:strCache>
                <c:ptCount val="1"/>
                <c:pt idx="0">
                  <c:v>Total Cost of ownership</c:v>
                </c:pt>
              </c:strCache>
            </c:strRef>
          </c:tx>
          <c:spPr>
            <a:solidFill>
              <a:schemeClr val="accent1"/>
            </a:solidFill>
            <a:ln>
              <a:noFill/>
            </a:ln>
            <a:effectLst/>
          </c:spPr>
          <c:invertIfNegative val="0"/>
          <c:dPt>
            <c:idx val="0"/>
            <c:invertIfNegative val="0"/>
            <c:bubble3D val="0"/>
            <c:spPr>
              <a:solidFill>
                <a:srgbClr val="0070C0"/>
              </a:solidFill>
              <a:ln>
                <a:noFill/>
              </a:ln>
              <a:effectLst/>
            </c:spPr>
            <c:extLst>
              <c:ext xmlns:c16="http://schemas.microsoft.com/office/drawing/2014/chart" uri="{C3380CC4-5D6E-409C-BE32-E72D297353CC}">
                <c16:uniqueId val="{00000003-1344-4021-96BF-9722B3CF5223}"/>
              </c:ext>
            </c:extLst>
          </c:dPt>
          <c:dPt>
            <c:idx val="1"/>
            <c:invertIfNegative val="0"/>
            <c:bubble3D val="0"/>
            <c:spPr>
              <a:solidFill>
                <a:srgbClr val="FF0000"/>
              </a:solidFill>
              <a:ln>
                <a:noFill/>
              </a:ln>
              <a:effectLst/>
            </c:spPr>
            <c:extLst>
              <c:ext xmlns:c16="http://schemas.microsoft.com/office/drawing/2014/chart" uri="{C3380CC4-5D6E-409C-BE32-E72D297353CC}">
                <c16:uniqueId val="{00000001-1344-4021-96BF-9722B3CF5223}"/>
              </c:ext>
            </c:extLst>
          </c:dPt>
          <c:cat>
            <c:strRef>
              <c:f>Sheet1!$K$16:$K$17</c:f>
              <c:strCache>
                <c:ptCount val="2"/>
                <c:pt idx="0">
                  <c:v>ASHP</c:v>
                </c:pt>
                <c:pt idx="1">
                  <c:v>Oil Boiler</c:v>
                </c:pt>
              </c:strCache>
            </c:strRef>
          </c:cat>
          <c:val>
            <c:numRef>
              <c:f>Sheet1!$L$16:$L$17</c:f>
              <c:numCache>
                <c:formatCode>_("£"* #,##0.00_);_("£"* \(#,##0.00\);_("£"* "-"??_);_(@_)</c:formatCode>
                <c:ptCount val="2"/>
                <c:pt idx="0">
                  <c:v>169774.32</c:v>
                </c:pt>
                <c:pt idx="1">
                  <c:v>218848.03636363635</c:v>
                </c:pt>
              </c:numCache>
            </c:numRef>
          </c:val>
          <c:extLst>
            <c:ext xmlns:c16="http://schemas.microsoft.com/office/drawing/2014/chart" uri="{C3380CC4-5D6E-409C-BE32-E72D297353CC}">
              <c16:uniqueId val="{00000002-1344-4021-96BF-9722B3CF5223}"/>
            </c:ext>
          </c:extLst>
        </c:ser>
        <c:dLbls>
          <c:showLegendKey val="0"/>
          <c:showVal val="0"/>
          <c:showCatName val="0"/>
          <c:showSerName val="0"/>
          <c:showPercent val="0"/>
          <c:showBubbleSize val="0"/>
        </c:dLbls>
        <c:gapWidth val="219"/>
        <c:overlap val="-27"/>
        <c:axId val="455591376"/>
        <c:axId val="455589408"/>
      </c:barChart>
      <c:catAx>
        <c:axId val="4555913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800" b="1" i="0" u="none" strike="noStrike" kern="1200" baseline="0">
                <a:solidFill>
                  <a:schemeClr val="tx1">
                    <a:lumMod val="65000"/>
                    <a:lumOff val="35000"/>
                  </a:schemeClr>
                </a:solidFill>
                <a:latin typeface="+mn-lt"/>
                <a:ea typeface="+mn-ea"/>
                <a:cs typeface="+mn-cs"/>
              </a:defRPr>
            </a:pPr>
            <a:endParaRPr lang="en-US"/>
          </a:p>
        </c:txPr>
        <c:crossAx val="455589408"/>
        <c:crosses val="autoZero"/>
        <c:auto val="1"/>
        <c:lblAlgn val="ctr"/>
        <c:lblOffset val="100"/>
        <c:noMultiLvlLbl val="0"/>
      </c:catAx>
      <c:valAx>
        <c:axId val="455589408"/>
        <c:scaling>
          <c:orientation val="minMax"/>
        </c:scaling>
        <c:delete val="0"/>
        <c:axPos val="l"/>
        <c:majorGridlines>
          <c:spPr>
            <a:ln w="9525" cap="flat" cmpd="sng" algn="ctr">
              <a:solidFill>
                <a:schemeClr val="tx1">
                  <a:lumMod val="15000"/>
                  <a:lumOff val="85000"/>
                </a:schemeClr>
              </a:solidFill>
              <a:round/>
            </a:ln>
            <a:effectLst/>
          </c:spPr>
        </c:majorGridlines>
        <c:numFmt formatCode="_(&quot;£&quot;* #,##0.00_);_(&quot;£&quot;* \(#,##0.00\);_(&quot;£&quot;* &quot;-&quot;??_);_(@_)"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5559137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8030" y="-26402"/>
            <a:ext cx="30360648" cy="21436429"/>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3743331" y="7497471"/>
            <a:ext cx="19291903" cy="5133261"/>
          </a:xfrm>
        </p:spPr>
        <p:txBody>
          <a:bodyPr anchor="b">
            <a:noAutofit/>
          </a:bodyPr>
          <a:lstStyle>
            <a:lvl1pPr algn="r">
              <a:defRPr sz="16838">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3743331" y="12630727"/>
            <a:ext cx="19291903" cy="3420192"/>
          </a:xfrm>
        </p:spPr>
        <p:txBody>
          <a:bodyPr anchor="t"/>
          <a:lstStyle>
            <a:lvl1pPr marL="0" indent="0" algn="r">
              <a:buNone/>
              <a:defRPr>
                <a:solidFill>
                  <a:schemeClr val="tx1">
                    <a:lumMod val="50000"/>
                    <a:lumOff val="50000"/>
                  </a:schemeClr>
                </a:solidFill>
              </a:defRPr>
            </a:lvl1pPr>
            <a:lvl2pPr marL="1425595" indent="0" algn="ctr">
              <a:buNone/>
              <a:defRPr>
                <a:solidFill>
                  <a:schemeClr val="tx1">
                    <a:tint val="75000"/>
                  </a:schemeClr>
                </a:solidFill>
              </a:defRPr>
            </a:lvl2pPr>
            <a:lvl3pPr marL="2851191" indent="0" algn="ctr">
              <a:buNone/>
              <a:defRPr>
                <a:solidFill>
                  <a:schemeClr val="tx1">
                    <a:tint val="75000"/>
                  </a:schemeClr>
                </a:solidFill>
              </a:defRPr>
            </a:lvl3pPr>
            <a:lvl4pPr marL="4276786" indent="0" algn="ctr">
              <a:buNone/>
              <a:defRPr>
                <a:solidFill>
                  <a:schemeClr val="tx1">
                    <a:tint val="75000"/>
                  </a:schemeClr>
                </a:solidFill>
              </a:defRPr>
            </a:lvl4pPr>
            <a:lvl5pPr marL="5702381" indent="0" algn="ctr">
              <a:buNone/>
              <a:defRPr>
                <a:solidFill>
                  <a:schemeClr val="tx1">
                    <a:tint val="75000"/>
                  </a:schemeClr>
                </a:solidFill>
              </a:defRPr>
            </a:lvl5pPr>
            <a:lvl6pPr marL="7127977" indent="0" algn="ctr">
              <a:buNone/>
              <a:defRPr>
                <a:solidFill>
                  <a:schemeClr val="tx1">
                    <a:tint val="75000"/>
                  </a:schemeClr>
                </a:solidFill>
              </a:defRPr>
            </a:lvl6pPr>
            <a:lvl7pPr marL="8553572" indent="0" algn="ctr">
              <a:buNone/>
              <a:defRPr>
                <a:solidFill>
                  <a:schemeClr val="tx1">
                    <a:tint val="75000"/>
                  </a:schemeClr>
                </a:solidFill>
              </a:defRPr>
            </a:lvl7pPr>
            <a:lvl8pPr marL="9979167" indent="0" algn="ctr">
              <a:buNone/>
              <a:defRPr>
                <a:solidFill>
                  <a:schemeClr val="tx1">
                    <a:tint val="75000"/>
                  </a:schemeClr>
                </a:solidFill>
              </a:defRPr>
            </a:lvl8pPr>
            <a:lvl9pPr marL="11404763"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075566-3E9C-43EC-88E4-3887DD770392}"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4137570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075566-3E9C-43EC-88E4-3887DD770392}"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44567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8343" y="8421458"/>
            <a:ext cx="21016888" cy="5695381"/>
          </a:xfrm>
        </p:spPr>
        <p:txBody>
          <a:bodyPr anchor="b"/>
          <a:lstStyle>
            <a:lvl1pPr algn="l">
              <a:defRPr sz="12472" b="0" cap="none"/>
            </a:lvl1pPr>
          </a:lstStyle>
          <a:p>
            <a:r>
              <a:rPr lang="en-US"/>
              <a:t>Click to edit Master title style</a:t>
            </a:r>
            <a:endParaRPr lang="en-US" dirty="0"/>
          </a:p>
        </p:txBody>
      </p:sp>
      <p:sp>
        <p:nvSpPr>
          <p:cNvPr id="3" name="Text Placeholder 2"/>
          <p:cNvSpPr>
            <a:spLocks noGrp="1"/>
          </p:cNvSpPr>
          <p:nvPr>
            <p:ph type="body" idx="1"/>
          </p:nvPr>
        </p:nvSpPr>
        <p:spPr>
          <a:xfrm>
            <a:off x="2018343" y="14116834"/>
            <a:ext cx="21016888" cy="2682775"/>
          </a:xfrm>
        </p:spPr>
        <p:txBody>
          <a:bodyPr anchor="t"/>
          <a:lstStyle>
            <a:lvl1pPr marL="0" indent="0" algn="l">
              <a:buNone/>
              <a:defRPr sz="6236">
                <a:solidFill>
                  <a:schemeClr val="tx1">
                    <a:lumMod val="50000"/>
                    <a:lumOff val="50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075566-3E9C-43EC-88E4-3887DD770392}"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857665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018347" y="1900767"/>
            <a:ext cx="21016885" cy="411832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018349" y="6736836"/>
            <a:ext cx="10224536" cy="12100463"/>
          </a:xfrm>
        </p:spPr>
        <p:txBody>
          <a:bodyPr>
            <a:normAutofit/>
          </a:bodyPr>
          <a:lstStyle>
            <a:lvl1pPr>
              <a:defRPr sz="5613"/>
            </a:lvl1pPr>
            <a:lvl2pPr>
              <a:defRPr sz="4989"/>
            </a:lvl2pPr>
            <a:lvl3pPr>
              <a:defRPr sz="4365"/>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2810693" y="6736841"/>
            <a:ext cx="10224539" cy="12100466"/>
          </a:xfrm>
        </p:spPr>
        <p:txBody>
          <a:bodyPr>
            <a:normAutofit/>
          </a:bodyPr>
          <a:lstStyle>
            <a:lvl1pPr>
              <a:defRPr sz="5613"/>
            </a:lvl1pPr>
            <a:lvl2pPr>
              <a:defRPr sz="4989"/>
            </a:lvl2pPr>
            <a:lvl3pPr>
              <a:defRPr sz="4365"/>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075566-3E9C-43EC-88E4-3887DD770392}" type="datetimeFigureOut">
              <a:rPr lang="en-GB" smtClean="0"/>
              <a:t>22/04/2020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4214116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18346" y="1900767"/>
            <a:ext cx="21016881" cy="4118328"/>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018344" y="6738065"/>
            <a:ext cx="10233022" cy="1796817"/>
          </a:xfrm>
        </p:spPr>
        <p:txBody>
          <a:bodyPr anchor="b">
            <a:noAutofit/>
          </a:bodyPr>
          <a:lstStyle>
            <a:lvl1pPr marL="0" indent="0">
              <a:buNone/>
              <a:defRPr sz="7483" b="0"/>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18344" y="8534887"/>
            <a:ext cx="10233022" cy="1030242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2802204" y="6738065"/>
            <a:ext cx="10233022" cy="1796817"/>
          </a:xfrm>
        </p:spPr>
        <p:txBody>
          <a:bodyPr anchor="b">
            <a:noAutofit/>
          </a:bodyPr>
          <a:lstStyle>
            <a:lvl1pPr marL="0" indent="0">
              <a:buNone/>
              <a:defRPr sz="7483" b="0"/>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2802204" y="8534887"/>
            <a:ext cx="10233022" cy="1030242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075566-3E9C-43EC-88E4-3887DD770392}" type="datetimeFigureOut">
              <a:rPr lang="en-GB" smtClean="0"/>
              <a:t>22/04/2020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4061950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018344" y="1900767"/>
            <a:ext cx="21016885" cy="4118328"/>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075566-3E9C-43EC-88E4-3887DD770392}" type="datetimeFigureOut">
              <a:rPr lang="en-GB" smtClean="0"/>
              <a:t>22/04/2020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568196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075566-3E9C-43EC-88E4-3887DD770392}" type="datetimeFigureOut">
              <a:rPr lang="en-GB" smtClean="0"/>
              <a:t>22/04/2020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831388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4" y="4672731"/>
            <a:ext cx="9238118" cy="3986328"/>
          </a:xfrm>
        </p:spPr>
        <p:txBody>
          <a:bodyPr anchor="b">
            <a:normAutofit/>
          </a:bodyPr>
          <a:lstStyle>
            <a:lvl1pPr>
              <a:defRPr sz="6236"/>
            </a:lvl1pPr>
          </a:lstStyle>
          <a:p>
            <a:r>
              <a:rPr lang="en-US"/>
              <a:t>Click to edit Master title style</a:t>
            </a:r>
            <a:endParaRPr lang="en-US" dirty="0"/>
          </a:p>
        </p:txBody>
      </p:sp>
      <p:sp>
        <p:nvSpPr>
          <p:cNvPr id="3" name="Content Placeholder 2"/>
          <p:cNvSpPr>
            <a:spLocks noGrp="1"/>
          </p:cNvSpPr>
          <p:nvPr>
            <p:ph idx="1"/>
          </p:nvPr>
        </p:nvSpPr>
        <p:spPr>
          <a:xfrm>
            <a:off x="11824270" y="1605566"/>
            <a:ext cx="11210957" cy="1723173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18344" y="8659057"/>
            <a:ext cx="9238118" cy="8058456"/>
          </a:xfrm>
        </p:spPr>
        <p:txBody>
          <a:bodyPr>
            <a:normAutofit/>
          </a:bodyPr>
          <a:lstStyle>
            <a:lvl1pPr marL="0" indent="0">
              <a:buNone/>
              <a:defRPr sz="4365"/>
            </a:lvl1pPr>
            <a:lvl2pPr marL="1069196" indent="0">
              <a:buNone/>
              <a:defRPr sz="3274"/>
            </a:lvl2pPr>
            <a:lvl3pPr marL="2138393" indent="0">
              <a:buNone/>
              <a:defRPr sz="2806"/>
            </a:lvl3pPr>
            <a:lvl4pPr marL="3207589" indent="0">
              <a:buNone/>
              <a:defRPr sz="2339"/>
            </a:lvl4pPr>
            <a:lvl5pPr marL="4276786" indent="0">
              <a:buNone/>
              <a:defRPr sz="2339"/>
            </a:lvl5pPr>
            <a:lvl6pPr marL="5345982" indent="0">
              <a:buNone/>
              <a:defRPr sz="2339"/>
            </a:lvl6pPr>
            <a:lvl7pPr marL="6415179" indent="0">
              <a:buNone/>
              <a:defRPr sz="2339"/>
            </a:lvl7pPr>
            <a:lvl8pPr marL="7484375" indent="0">
              <a:buNone/>
              <a:defRPr sz="2339"/>
            </a:lvl8pPr>
            <a:lvl9pPr marL="8553572"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9B075566-3E9C-43EC-88E4-3887DD770392}" type="datetimeFigureOut">
              <a:rPr lang="en-GB" smtClean="0"/>
              <a:t>22/04/2020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1145739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4" y="14968537"/>
            <a:ext cx="21016885" cy="1767121"/>
          </a:xfrm>
        </p:spPr>
        <p:txBody>
          <a:bodyPr anchor="b">
            <a:normAutofit/>
          </a:bodyPr>
          <a:lstStyle>
            <a:lvl1pPr algn="l">
              <a:defRPr sz="7483"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018344" y="1900767"/>
            <a:ext cx="21016885" cy="11991162"/>
          </a:xfrm>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US"/>
              <a:t>Click icon to add picture</a:t>
            </a:r>
            <a:endParaRPr lang="en-US" dirty="0"/>
          </a:p>
        </p:txBody>
      </p:sp>
      <p:sp>
        <p:nvSpPr>
          <p:cNvPr id="4" name="Text Placeholder 3"/>
          <p:cNvSpPr>
            <a:spLocks noGrp="1"/>
          </p:cNvSpPr>
          <p:nvPr>
            <p:ph type="body" sz="half" idx="2"/>
          </p:nvPr>
        </p:nvSpPr>
        <p:spPr>
          <a:xfrm>
            <a:off x="2018344" y="16735658"/>
            <a:ext cx="21016885" cy="2101644"/>
          </a:xfrm>
        </p:spPr>
        <p:txBody>
          <a:bodyPr>
            <a:normAutofit/>
          </a:bodyPr>
          <a:lstStyle>
            <a:lvl1pPr marL="0" indent="0">
              <a:buNone/>
              <a:defRPr sz="3742"/>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Date Placeholder 4"/>
          <p:cNvSpPr>
            <a:spLocks noGrp="1"/>
          </p:cNvSpPr>
          <p:nvPr>
            <p:ph type="dt" sz="half" idx="10"/>
          </p:nvPr>
        </p:nvSpPr>
        <p:spPr/>
        <p:txBody>
          <a:bodyPr/>
          <a:lstStyle/>
          <a:p>
            <a:fld id="{9B075566-3E9C-43EC-88E4-3887DD770392}" type="datetimeFigureOut">
              <a:rPr lang="en-GB" smtClean="0"/>
              <a:t>22/04/2020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317002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018347" y="1900767"/>
            <a:ext cx="21016885" cy="10612614"/>
          </a:xfrm>
        </p:spPr>
        <p:txBody>
          <a:bodyPr anchor="ctr">
            <a:normAutofit/>
          </a:bodyPr>
          <a:lstStyle>
            <a:lvl1pPr algn="l">
              <a:defRPr sz="13720" b="0" cap="none"/>
            </a:lvl1pPr>
          </a:lstStyle>
          <a:p>
            <a:r>
              <a:rPr lang="en-US"/>
              <a:t>Click to edit Master title style</a:t>
            </a:r>
            <a:endParaRPr lang="en-US" dirty="0"/>
          </a:p>
        </p:txBody>
      </p:sp>
      <p:sp>
        <p:nvSpPr>
          <p:cNvPr id="3" name="Text Placeholder 2"/>
          <p:cNvSpPr>
            <a:spLocks noGrp="1"/>
          </p:cNvSpPr>
          <p:nvPr>
            <p:ph type="body" idx="1"/>
          </p:nvPr>
        </p:nvSpPr>
        <p:spPr>
          <a:xfrm>
            <a:off x="2018347" y="13938955"/>
            <a:ext cx="21016885" cy="4898347"/>
          </a:xfrm>
        </p:spPr>
        <p:txBody>
          <a:bodyPr anchor="ctr">
            <a:normAutofit/>
          </a:bodyPr>
          <a:lstStyle>
            <a:lvl1pPr marL="0" indent="0" algn="l">
              <a:buNone/>
              <a:defRPr sz="5613">
                <a:solidFill>
                  <a:schemeClr val="tx1">
                    <a:lumMod val="75000"/>
                    <a:lumOff val="25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075566-3E9C-43EC-88E4-3887DD770392}"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366313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5596" y="1900767"/>
            <a:ext cx="20104615" cy="9424635"/>
          </a:xfrm>
        </p:spPr>
        <p:txBody>
          <a:bodyPr anchor="ctr">
            <a:normAutofit/>
          </a:bodyPr>
          <a:lstStyle>
            <a:lvl1pPr algn="l">
              <a:defRPr sz="137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3645587" y="11325401"/>
            <a:ext cx="17944633" cy="1187979"/>
          </a:xfrm>
        </p:spPr>
        <p:txBody>
          <a:bodyPr anchor="ctr">
            <a:noAutofit/>
          </a:bodyPr>
          <a:lstStyle>
            <a:lvl1pPr marL="0" indent="0">
              <a:buFontTx/>
              <a:buNone/>
              <a:defRPr sz="4989">
                <a:solidFill>
                  <a:schemeClr val="tx1">
                    <a:lumMod val="50000"/>
                    <a:lumOff val="50000"/>
                  </a:schemeClr>
                </a:solidFill>
              </a:defRPr>
            </a:lvl1pPr>
            <a:lvl2pPr marL="1425595" indent="0">
              <a:buFontTx/>
              <a:buNone/>
              <a:defRPr/>
            </a:lvl2pPr>
            <a:lvl3pPr marL="2851191" indent="0">
              <a:buFontTx/>
              <a:buNone/>
              <a:defRPr/>
            </a:lvl3pPr>
            <a:lvl4pPr marL="4276786" indent="0">
              <a:buFontTx/>
              <a:buNone/>
              <a:defRPr/>
            </a:lvl4pPr>
            <a:lvl5pPr marL="5702381" indent="0">
              <a:buFontTx/>
              <a:buNone/>
              <a:defRPr/>
            </a:lvl5pPr>
          </a:lstStyle>
          <a:p>
            <a:pPr lvl="0"/>
            <a:r>
              <a:rPr lang="en-US"/>
              <a:t>Click to edit Master text styles</a:t>
            </a:r>
          </a:p>
        </p:txBody>
      </p:sp>
      <p:sp>
        <p:nvSpPr>
          <p:cNvPr id="3" name="Text Placeholder 2"/>
          <p:cNvSpPr>
            <a:spLocks noGrp="1"/>
          </p:cNvSpPr>
          <p:nvPr>
            <p:ph type="body" idx="1"/>
          </p:nvPr>
        </p:nvSpPr>
        <p:spPr>
          <a:xfrm>
            <a:off x="2018343" y="13938955"/>
            <a:ext cx="21016888" cy="4898347"/>
          </a:xfrm>
        </p:spPr>
        <p:txBody>
          <a:bodyPr anchor="ctr">
            <a:normAutofit/>
          </a:bodyPr>
          <a:lstStyle>
            <a:lvl1pPr marL="0" indent="0" algn="l">
              <a:buNone/>
              <a:defRPr sz="5613">
                <a:solidFill>
                  <a:schemeClr val="tx1">
                    <a:lumMod val="75000"/>
                    <a:lumOff val="25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075566-3E9C-43EC-88E4-3887DD770392}"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2BF42-E51F-423D-B173-3A983522D14A}" type="slidenum">
              <a:rPr lang="en-GB" smtClean="0"/>
              <a:t>‹#›</a:t>
            </a:fld>
            <a:endParaRPr lang="en-GB"/>
          </a:p>
        </p:txBody>
      </p:sp>
      <p:sp>
        <p:nvSpPr>
          <p:cNvPr id="24" name="TextBox 23"/>
          <p:cNvSpPr txBox="1"/>
          <p:nvPr/>
        </p:nvSpPr>
        <p:spPr>
          <a:xfrm>
            <a:off x="1598227" y="2464443"/>
            <a:ext cx="1514155" cy="1823364"/>
          </a:xfrm>
          <a:prstGeom prst="rect">
            <a:avLst/>
          </a:prstGeom>
        </p:spPr>
        <p:txBody>
          <a:bodyPr vert="horz" lIns="285115" tIns="142558" rIns="285115" bIns="142558" rtlCol="0" anchor="ctr">
            <a:noAutofit/>
          </a:bodyPr>
          <a:lstStyle/>
          <a:p>
            <a:pPr lvl="0"/>
            <a:r>
              <a:rPr lang="en-US" sz="24945"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2341212" y="9000442"/>
            <a:ext cx="1514155" cy="1823364"/>
          </a:xfrm>
          <a:prstGeom prst="rect">
            <a:avLst/>
          </a:prstGeom>
        </p:spPr>
        <p:txBody>
          <a:bodyPr vert="horz" lIns="285115" tIns="142558" rIns="285115" bIns="142558" rtlCol="0" anchor="ctr">
            <a:noAutofit/>
          </a:bodyPr>
          <a:lstStyle/>
          <a:p>
            <a:pPr lvl="0"/>
            <a:r>
              <a:rPr lang="en-US" sz="24945"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704540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018343" y="6024046"/>
            <a:ext cx="21016888" cy="8092788"/>
          </a:xfrm>
        </p:spPr>
        <p:txBody>
          <a:bodyPr anchor="b">
            <a:normAutofit/>
          </a:bodyPr>
          <a:lstStyle>
            <a:lvl1pPr algn="l">
              <a:defRPr sz="13720" b="0" cap="none"/>
            </a:lvl1pPr>
          </a:lstStyle>
          <a:p>
            <a:r>
              <a:rPr lang="en-US"/>
              <a:t>Click to edit Master title style</a:t>
            </a:r>
            <a:endParaRPr lang="en-US" dirty="0"/>
          </a:p>
        </p:txBody>
      </p:sp>
      <p:sp>
        <p:nvSpPr>
          <p:cNvPr id="3" name="Text Placeholder 2"/>
          <p:cNvSpPr>
            <a:spLocks noGrp="1"/>
          </p:cNvSpPr>
          <p:nvPr>
            <p:ph type="body" idx="1"/>
          </p:nvPr>
        </p:nvSpPr>
        <p:spPr>
          <a:xfrm>
            <a:off x="2018343" y="14116834"/>
            <a:ext cx="21016888" cy="4720468"/>
          </a:xfrm>
        </p:spPr>
        <p:txBody>
          <a:bodyPr anchor="t">
            <a:normAutofit/>
          </a:bodyPr>
          <a:lstStyle>
            <a:lvl1pPr marL="0" indent="0" algn="l">
              <a:buNone/>
              <a:defRPr sz="5613">
                <a:solidFill>
                  <a:schemeClr val="tx1">
                    <a:lumMod val="75000"/>
                    <a:lumOff val="25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075566-3E9C-43EC-88E4-3887DD770392}"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38770771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565596" y="1900767"/>
            <a:ext cx="20104615" cy="9424635"/>
          </a:xfrm>
        </p:spPr>
        <p:txBody>
          <a:bodyPr anchor="ctr">
            <a:normAutofit/>
          </a:bodyPr>
          <a:lstStyle>
            <a:lvl1pPr algn="l">
              <a:defRPr sz="137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18338" y="12513380"/>
            <a:ext cx="21016891" cy="1603454"/>
          </a:xfrm>
        </p:spPr>
        <p:txBody>
          <a:bodyPr anchor="b">
            <a:noAutofit/>
          </a:bodyPr>
          <a:lstStyle>
            <a:lvl1pPr marL="0" indent="0">
              <a:buFontTx/>
              <a:buNone/>
              <a:defRPr sz="7483">
                <a:solidFill>
                  <a:schemeClr val="tx1">
                    <a:lumMod val="75000"/>
                    <a:lumOff val="25000"/>
                  </a:schemeClr>
                </a:solidFill>
              </a:defRPr>
            </a:lvl1pPr>
            <a:lvl2pPr marL="1425595" indent="0">
              <a:buFontTx/>
              <a:buNone/>
              <a:defRPr/>
            </a:lvl2pPr>
            <a:lvl3pPr marL="2851191" indent="0">
              <a:buFontTx/>
              <a:buNone/>
              <a:defRPr/>
            </a:lvl3pPr>
            <a:lvl4pPr marL="4276786" indent="0">
              <a:buFontTx/>
              <a:buNone/>
              <a:defRPr/>
            </a:lvl4pPr>
            <a:lvl5pPr marL="5702381" indent="0">
              <a:buFontTx/>
              <a:buNone/>
              <a:defRPr/>
            </a:lvl5pPr>
          </a:lstStyle>
          <a:p>
            <a:pPr lvl="0"/>
            <a:r>
              <a:rPr lang="en-US"/>
              <a:t>Click to edit Master text styles</a:t>
            </a:r>
          </a:p>
        </p:txBody>
      </p:sp>
      <p:sp>
        <p:nvSpPr>
          <p:cNvPr id="3" name="Text Placeholder 2"/>
          <p:cNvSpPr>
            <a:spLocks noGrp="1"/>
          </p:cNvSpPr>
          <p:nvPr>
            <p:ph type="body" idx="1"/>
          </p:nvPr>
        </p:nvSpPr>
        <p:spPr>
          <a:xfrm>
            <a:off x="2018343" y="14116834"/>
            <a:ext cx="21016888" cy="4720468"/>
          </a:xfrm>
        </p:spPr>
        <p:txBody>
          <a:bodyPr anchor="t">
            <a:normAutofit/>
          </a:bodyPr>
          <a:lstStyle>
            <a:lvl1pPr marL="0" indent="0" algn="l">
              <a:buNone/>
              <a:defRPr sz="5613">
                <a:solidFill>
                  <a:schemeClr val="tx1">
                    <a:lumMod val="50000"/>
                    <a:lumOff val="50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075566-3E9C-43EC-88E4-3887DD770392}"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2BF42-E51F-423D-B173-3A983522D14A}" type="slidenum">
              <a:rPr lang="en-GB" smtClean="0"/>
              <a:t>‹#›</a:t>
            </a:fld>
            <a:endParaRPr lang="en-GB"/>
          </a:p>
        </p:txBody>
      </p:sp>
      <p:sp>
        <p:nvSpPr>
          <p:cNvPr id="24" name="TextBox 23"/>
          <p:cNvSpPr txBox="1"/>
          <p:nvPr/>
        </p:nvSpPr>
        <p:spPr>
          <a:xfrm>
            <a:off x="1598227" y="2464443"/>
            <a:ext cx="1514155" cy="1823364"/>
          </a:xfrm>
          <a:prstGeom prst="rect">
            <a:avLst/>
          </a:prstGeom>
        </p:spPr>
        <p:txBody>
          <a:bodyPr vert="horz" lIns="285115" tIns="142558" rIns="285115" bIns="142558" rtlCol="0" anchor="ctr">
            <a:noAutofit/>
          </a:bodyPr>
          <a:lstStyle/>
          <a:p>
            <a:pPr lvl="0"/>
            <a:r>
              <a:rPr lang="en-US" sz="24945"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22341212" y="9000442"/>
            <a:ext cx="1514155" cy="1823364"/>
          </a:xfrm>
          <a:prstGeom prst="rect">
            <a:avLst/>
          </a:prstGeom>
        </p:spPr>
        <p:txBody>
          <a:bodyPr vert="horz" lIns="285115" tIns="142558" rIns="285115" bIns="142558" rtlCol="0" anchor="ctr">
            <a:noAutofit/>
          </a:bodyPr>
          <a:lstStyle/>
          <a:p>
            <a:pPr lvl="0"/>
            <a:r>
              <a:rPr lang="en-US" sz="24945"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195279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039036" y="1900767"/>
            <a:ext cx="20996195" cy="9424635"/>
          </a:xfrm>
        </p:spPr>
        <p:txBody>
          <a:bodyPr anchor="ctr">
            <a:normAutofit/>
          </a:bodyPr>
          <a:lstStyle>
            <a:lvl1pPr algn="l">
              <a:defRPr sz="137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18338" y="12513380"/>
            <a:ext cx="21016891" cy="1603454"/>
          </a:xfrm>
        </p:spPr>
        <p:txBody>
          <a:bodyPr anchor="b">
            <a:noAutofit/>
          </a:bodyPr>
          <a:lstStyle>
            <a:lvl1pPr marL="0" indent="0">
              <a:buFontTx/>
              <a:buNone/>
              <a:defRPr sz="7483">
                <a:solidFill>
                  <a:schemeClr val="accent1"/>
                </a:solidFill>
              </a:defRPr>
            </a:lvl1pPr>
            <a:lvl2pPr marL="1425595" indent="0">
              <a:buFontTx/>
              <a:buNone/>
              <a:defRPr/>
            </a:lvl2pPr>
            <a:lvl3pPr marL="2851191" indent="0">
              <a:buFontTx/>
              <a:buNone/>
              <a:defRPr/>
            </a:lvl3pPr>
            <a:lvl4pPr marL="4276786" indent="0">
              <a:buFontTx/>
              <a:buNone/>
              <a:defRPr/>
            </a:lvl4pPr>
            <a:lvl5pPr marL="5702381" indent="0">
              <a:buFontTx/>
              <a:buNone/>
              <a:defRPr/>
            </a:lvl5pPr>
          </a:lstStyle>
          <a:p>
            <a:pPr lvl="0"/>
            <a:r>
              <a:rPr lang="en-US"/>
              <a:t>Click to edit Master text styles</a:t>
            </a:r>
          </a:p>
        </p:txBody>
      </p:sp>
      <p:sp>
        <p:nvSpPr>
          <p:cNvPr id="3" name="Text Placeholder 2"/>
          <p:cNvSpPr>
            <a:spLocks noGrp="1"/>
          </p:cNvSpPr>
          <p:nvPr>
            <p:ph type="body" idx="1"/>
          </p:nvPr>
        </p:nvSpPr>
        <p:spPr>
          <a:xfrm>
            <a:off x="2018343" y="14116834"/>
            <a:ext cx="21016888" cy="4720468"/>
          </a:xfrm>
        </p:spPr>
        <p:txBody>
          <a:bodyPr anchor="t">
            <a:normAutofit/>
          </a:bodyPr>
          <a:lstStyle>
            <a:lvl1pPr marL="0" indent="0" algn="l">
              <a:buNone/>
              <a:defRPr sz="5613">
                <a:solidFill>
                  <a:schemeClr val="tx1">
                    <a:lumMod val="50000"/>
                    <a:lumOff val="50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075566-3E9C-43EC-88E4-3887DD770392}"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2536060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075566-3E9C-43EC-88E4-3887DD770392}"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1225389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790507" y="1900768"/>
            <a:ext cx="3240785" cy="16374316"/>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018344" y="1900768"/>
            <a:ext cx="17200407" cy="1637431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075566-3E9C-43EC-88E4-3887DD770392}"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B2BF42-E51F-423D-B173-3A983522D14A}" type="slidenum">
              <a:rPr lang="en-GB" smtClean="0"/>
              <a:t>‹#›</a:t>
            </a:fld>
            <a:endParaRPr lang="en-GB"/>
          </a:p>
        </p:txBody>
      </p:sp>
    </p:spTree>
    <p:extLst>
      <p:ext uri="{BB962C8B-B14F-4D97-AF65-F5344CB8AC3E}">
        <p14:creationId xmlns:p14="http://schemas.microsoft.com/office/powerpoint/2010/main" val="301073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srcRect/>
          <a:tile tx="0" ty="0" sx="100000" sy="100000" flip="none" algn="tl"/>
        </a:blipFill>
        <a:effectLst/>
      </p:bgPr>
    </p:bg>
    <p:spTree>
      <p:nvGrpSpPr>
        <p:cNvPr id="1" name=""/>
        <p:cNvGrpSpPr/>
        <p:nvPr/>
      </p:nvGrpSpPr>
      <p:grpSpPr>
        <a:xfrm>
          <a:off x="0" y="0"/>
          <a:ext cx="0" cy="0"/>
          <a:chOff x="0" y="0"/>
          <a:chExt cx="0" cy="0"/>
        </a:xfrm>
      </p:grpSpPr>
      <p:grpSp>
        <p:nvGrpSpPr>
          <p:cNvPr id="17" name="Group 16"/>
          <p:cNvGrpSpPr/>
          <p:nvPr/>
        </p:nvGrpSpPr>
        <p:grpSpPr>
          <a:xfrm>
            <a:off x="-28032" y="-26402"/>
            <a:ext cx="30360652" cy="21436429"/>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2018346" y="1900767"/>
            <a:ext cx="21016881" cy="411832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018344" y="6736841"/>
            <a:ext cx="21016885" cy="121004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7896472" y="18837307"/>
            <a:ext cx="2265118" cy="1138480"/>
          </a:xfrm>
          <a:prstGeom prst="rect">
            <a:avLst/>
          </a:prstGeom>
        </p:spPr>
        <p:txBody>
          <a:bodyPr vert="horz" lIns="91440" tIns="45720" rIns="91440" bIns="45720" rtlCol="0" anchor="ctr"/>
          <a:lstStyle>
            <a:lvl1pPr algn="r">
              <a:defRPr sz="2806">
                <a:solidFill>
                  <a:schemeClr val="tx1">
                    <a:tint val="75000"/>
                  </a:schemeClr>
                </a:solidFill>
              </a:defRPr>
            </a:lvl1pPr>
          </a:lstStyle>
          <a:p>
            <a:fld id="{9B075566-3E9C-43EC-88E4-3887DD770392}" type="datetimeFigureOut">
              <a:rPr lang="en-GB" smtClean="0"/>
              <a:t>22/04/2020</a:t>
            </a:fld>
            <a:endParaRPr lang="en-GB"/>
          </a:p>
        </p:txBody>
      </p:sp>
      <p:sp>
        <p:nvSpPr>
          <p:cNvPr id="5" name="Footer Placeholder 4"/>
          <p:cNvSpPr>
            <a:spLocks noGrp="1"/>
          </p:cNvSpPr>
          <p:nvPr>
            <p:ph type="ftr" sz="quarter" idx="3"/>
          </p:nvPr>
        </p:nvSpPr>
        <p:spPr>
          <a:xfrm>
            <a:off x="2018346" y="18837307"/>
            <a:ext cx="15306375" cy="1138480"/>
          </a:xfrm>
          <a:prstGeom prst="rect">
            <a:avLst/>
          </a:prstGeom>
        </p:spPr>
        <p:txBody>
          <a:bodyPr vert="horz" lIns="91440" tIns="45720" rIns="91440" bIns="45720" rtlCol="0" anchor="ctr"/>
          <a:lstStyle>
            <a:lvl1pPr algn="l">
              <a:defRPr sz="280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37920" y="18837307"/>
            <a:ext cx="1697312" cy="1138480"/>
          </a:xfrm>
          <a:prstGeom prst="rect">
            <a:avLst/>
          </a:prstGeom>
        </p:spPr>
        <p:txBody>
          <a:bodyPr vert="horz" lIns="91440" tIns="45720" rIns="91440" bIns="45720" rtlCol="0" anchor="ctr"/>
          <a:lstStyle>
            <a:lvl1pPr algn="r">
              <a:defRPr sz="2806">
                <a:solidFill>
                  <a:schemeClr val="accent1"/>
                </a:solidFill>
              </a:defRPr>
            </a:lvl1pPr>
          </a:lstStyle>
          <a:p>
            <a:fld id="{9FB2BF42-E51F-423D-B173-3A983522D14A}" type="slidenum">
              <a:rPr lang="en-GB" smtClean="0"/>
              <a:t>‹#›</a:t>
            </a:fld>
            <a:endParaRPr lang="en-GB"/>
          </a:p>
        </p:txBody>
      </p:sp>
    </p:spTree>
    <p:extLst>
      <p:ext uri="{BB962C8B-B14F-4D97-AF65-F5344CB8AC3E}">
        <p14:creationId xmlns:p14="http://schemas.microsoft.com/office/powerpoint/2010/main" val="25971858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1425595" rtl="0" eaLnBrk="1" latinLnBrk="0" hangingPunct="1">
        <a:spcBef>
          <a:spcPct val="0"/>
        </a:spcBef>
        <a:buNone/>
        <a:defRPr sz="11225"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069196" indent="-1069196" algn="l" defTabSz="1425595" rtl="0" eaLnBrk="1" latinLnBrk="0" hangingPunct="1">
        <a:spcBef>
          <a:spcPts val="3118"/>
        </a:spcBef>
        <a:spcAft>
          <a:spcPts val="0"/>
        </a:spcAft>
        <a:buClr>
          <a:schemeClr val="accent1"/>
        </a:buClr>
        <a:buSzPct val="80000"/>
        <a:buFont typeface="Wingdings 3" charset="2"/>
        <a:buChar char=""/>
        <a:defRPr sz="5613" kern="1200">
          <a:solidFill>
            <a:schemeClr val="tx1">
              <a:lumMod val="75000"/>
              <a:lumOff val="25000"/>
            </a:schemeClr>
          </a:solidFill>
          <a:latin typeface="+mn-lt"/>
          <a:ea typeface="+mn-ea"/>
          <a:cs typeface="+mn-cs"/>
        </a:defRPr>
      </a:lvl1pPr>
      <a:lvl2pPr marL="2316592" indent="-890997" algn="l" defTabSz="1425595" rtl="0" eaLnBrk="1" latinLnBrk="0" hangingPunct="1">
        <a:spcBef>
          <a:spcPts val="3118"/>
        </a:spcBef>
        <a:spcAft>
          <a:spcPts val="0"/>
        </a:spcAft>
        <a:buClr>
          <a:schemeClr val="accent1"/>
        </a:buClr>
        <a:buSzPct val="80000"/>
        <a:buFont typeface="Wingdings 3" charset="2"/>
        <a:buChar char=""/>
        <a:defRPr sz="4989" kern="1200">
          <a:solidFill>
            <a:schemeClr val="tx1">
              <a:lumMod val="75000"/>
              <a:lumOff val="25000"/>
            </a:schemeClr>
          </a:solidFill>
          <a:latin typeface="+mn-lt"/>
          <a:ea typeface="+mn-ea"/>
          <a:cs typeface="+mn-cs"/>
        </a:defRPr>
      </a:lvl2pPr>
      <a:lvl3pPr marL="3563988" indent="-712798" algn="l" defTabSz="1425595" rtl="0" eaLnBrk="1" latinLnBrk="0" hangingPunct="1">
        <a:spcBef>
          <a:spcPts val="3118"/>
        </a:spcBef>
        <a:spcAft>
          <a:spcPts val="0"/>
        </a:spcAft>
        <a:buClr>
          <a:schemeClr val="accent1"/>
        </a:buClr>
        <a:buSzPct val="80000"/>
        <a:buFont typeface="Wingdings 3" charset="2"/>
        <a:buChar char=""/>
        <a:defRPr sz="4365" kern="1200">
          <a:solidFill>
            <a:schemeClr val="tx1">
              <a:lumMod val="75000"/>
              <a:lumOff val="25000"/>
            </a:schemeClr>
          </a:solidFill>
          <a:latin typeface="+mn-lt"/>
          <a:ea typeface="+mn-ea"/>
          <a:cs typeface="+mn-cs"/>
        </a:defRPr>
      </a:lvl3pPr>
      <a:lvl4pPr marL="4989584" indent="-712798" algn="l" defTabSz="1425595" rtl="0" eaLnBrk="1" latinLnBrk="0" hangingPunct="1">
        <a:spcBef>
          <a:spcPts val="3118"/>
        </a:spcBef>
        <a:spcAft>
          <a:spcPts val="0"/>
        </a:spcAft>
        <a:buClr>
          <a:schemeClr val="accent1"/>
        </a:buClr>
        <a:buSzPct val="80000"/>
        <a:buFont typeface="Wingdings 3" charset="2"/>
        <a:buChar char=""/>
        <a:defRPr sz="3742" kern="1200">
          <a:solidFill>
            <a:schemeClr val="tx1">
              <a:lumMod val="75000"/>
              <a:lumOff val="25000"/>
            </a:schemeClr>
          </a:solidFill>
          <a:latin typeface="+mn-lt"/>
          <a:ea typeface="+mn-ea"/>
          <a:cs typeface="+mn-cs"/>
        </a:defRPr>
      </a:lvl4pPr>
      <a:lvl5pPr marL="6415179" indent="-712798" algn="l" defTabSz="1425595" rtl="0" eaLnBrk="1" latinLnBrk="0" hangingPunct="1">
        <a:spcBef>
          <a:spcPts val="3118"/>
        </a:spcBef>
        <a:spcAft>
          <a:spcPts val="0"/>
        </a:spcAft>
        <a:buClr>
          <a:schemeClr val="accent1"/>
        </a:buClr>
        <a:buSzPct val="80000"/>
        <a:buFont typeface="Wingdings 3" charset="2"/>
        <a:buChar char=""/>
        <a:defRPr sz="3742" kern="1200">
          <a:solidFill>
            <a:schemeClr val="tx1">
              <a:lumMod val="75000"/>
              <a:lumOff val="25000"/>
            </a:schemeClr>
          </a:solidFill>
          <a:latin typeface="+mn-lt"/>
          <a:ea typeface="+mn-ea"/>
          <a:cs typeface="+mn-cs"/>
        </a:defRPr>
      </a:lvl5pPr>
      <a:lvl6pPr marL="7840774" indent="-712798" algn="l" defTabSz="1425595" rtl="0" eaLnBrk="1" latinLnBrk="0" hangingPunct="1">
        <a:spcBef>
          <a:spcPts val="3118"/>
        </a:spcBef>
        <a:spcAft>
          <a:spcPts val="0"/>
        </a:spcAft>
        <a:buClr>
          <a:schemeClr val="accent1"/>
        </a:buClr>
        <a:buSzPct val="80000"/>
        <a:buFont typeface="Wingdings 3" charset="2"/>
        <a:buChar char=""/>
        <a:defRPr sz="3742" kern="1200">
          <a:solidFill>
            <a:schemeClr val="tx1">
              <a:lumMod val="75000"/>
              <a:lumOff val="25000"/>
            </a:schemeClr>
          </a:solidFill>
          <a:latin typeface="+mn-lt"/>
          <a:ea typeface="+mn-ea"/>
          <a:cs typeface="+mn-cs"/>
        </a:defRPr>
      </a:lvl6pPr>
      <a:lvl7pPr marL="9266370" indent="-712798" algn="l" defTabSz="1425595" rtl="0" eaLnBrk="1" latinLnBrk="0" hangingPunct="1">
        <a:spcBef>
          <a:spcPts val="3118"/>
        </a:spcBef>
        <a:spcAft>
          <a:spcPts val="0"/>
        </a:spcAft>
        <a:buClr>
          <a:schemeClr val="accent1"/>
        </a:buClr>
        <a:buSzPct val="80000"/>
        <a:buFont typeface="Wingdings 3" charset="2"/>
        <a:buChar char=""/>
        <a:defRPr sz="3742" kern="1200">
          <a:solidFill>
            <a:schemeClr val="tx1">
              <a:lumMod val="75000"/>
              <a:lumOff val="25000"/>
            </a:schemeClr>
          </a:solidFill>
          <a:latin typeface="+mn-lt"/>
          <a:ea typeface="+mn-ea"/>
          <a:cs typeface="+mn-cs"/>
        </a:defRPr>
      </a:lvl7pPr>
      <a:lvl8pPr marL="10691965" indent="-712798" algn="l" defTabSz="1425595" rtl="0" eaLnBrk="1" latinLnBrk="0" hangingPunct="1">
        <a:spcBef>
          <a:spcPts val="3118"/>
        </a:spcBef>
        <a:spcAft>
          <a:spcPts val="0"/>
        </a:spcAft>
        <a:buClr>
          <a:schemeClr val="accent1"/>
        </a:buClr>
        <a:buSzPct val="80000"/>
        <a:buFont typeface="Wingdings 3" charset="2"/>
        <a:buChar char=""/>
        <a:defRPr sz="3742" kern="1200">
          <a:solidFill>
            <a:schemeClr val="tx1">
              <a:lumMod val="75000"/>
              <a:lumOff val="25000"/>
            </a:schemeClr>
          </a:solidFill>
          <a:latin typeface="+mn-lt"/>
          <a:ea typeface="+mn-ea"/>
          <a:cs typeface="+mn-cs"/>
        </a:defRPr>
      </a:lvl8pPr>
      <a:lvl9pPr marL="12117560" indent="-712798" algn="l" defTabSz="1425595" rtl="0" eaLnBrk="1" latinLnBrk="0" hangingPunct="1">
        <a:spcBef>
          <a:spcPts val="3118"/>
        </a:spcBef>
        <a:spcAft>
          <a:spcPts val="0"/>
        </a:spcAft>
        <a:buClr>
          <a:schemeClr val="accent1"/>
        </a:buClr>
        <a:buSzPct val="80000"/>
        <a:buFont typeface="Wingdings 3" charset="2"/>
        <a:buChar char=""/>
        <a:defRPr sz="3742" kern="1200">
          <a:solidFill>
            <a:schemeClr val="tx1">
              <a:lumMod val="75000"/>
              <a:lumOff val="25000"/>
            </a:schemeClr>
          </a:solidFill>
          <a:latin typeface="+mn-lt"/>
          <a:ea typeface="+mn-ea"/>
          <a:cs typeface="+mn-cs"/>
        </a:defRPr>
      </a:lvl9pPr>
    </p:bodyStyle>
    <p:otherStyle>
      <a:defPPr>
        <a:defRPr lang="en-US"/>
      </a:defPPr>
      <a:lvl1pPr marL="0" algn="l" defTabSz="1425595" rtl="0" eaLnBrk="1" latinLnBrk="0" hangingPunct="1">
        <a:defRPr sz="5613" kern="1200">
          <a:solidFill>
            <a:schemeClr val="tx1"/>
          </a:solidFill>
          <a:latin typeface="+mn-lt"/>
          <a:ea typeface="+mn-ea"/>
          <a:cs typeface="+mn-cs"/>
        </a:defRPr>
      </a:lvl1pPr>
      <a:lvl2pPr marL="1425595" algn="l" defTabSz="1425595" rtl="0" eaLnBrk="1" latinLnBrk="0" hangingPunct="1">
        <a:defRPr sz="5613" kern="1200">
          <a:solidFill>
            <a:schemeClr val="tx1"/>
          </a:solidFill>
          <a:latin typeface="+mn-lt"/>
          <a:ea typeface="+mn-ea"/>
          <a:cs typeface="+mn-cs"/>
        </a:defRPr>
      </a:lvl2pPr>
      <a:lvl3pPr marL="2851191" algn="l" defTabSz="1425595" rtl="0" eaLnBrk="1" latinLnBrk="0" hangingPunct="1">
        <a:defRPr sz="5613" kern="1200">
          <a:solidFill>
            <a:schemeClr val="tx1"/>
          </a:solidFill>
          <a:latin typeface="+mn-lt"/>
          <a:ea typeface="+mn-ea"/>
          <a:cs typeface="+mn-cs"/>
        </a:defRPr>
      </a:lvl3pPr>
      <a:lvl4pPr marL="4276786" algn="l" defTabSz="1425595" rtl="0" eaLnBrk="1" latinLnBrk="0" hangingPunct="1">
        <a:defRPr sz="5613" kern="1200">
          <a:solidFill>
            <a:schemeClr val="tx1"/>
          </a:solidFill>
          <a:latin typeface="+mn-lt"/>
          <a:ea typeface="+mn-ea"/>
          <a:cs typeface="+mn-cs"/>
        </a:defRPr>
      </a:lvl4pPr>
      <a:lvl5pPr marL="5702381" algn="l" defTabSz="1425595" rtl="0" eaLnBrk="1" latinLnBrk="0" hangingPunct="1">
        <a:defRPr sz="5613" kern="1200">
          <a:solidFill>
            <a:schemeClr val="tx1"/>
          </a:solidFill>
          <a:latin typeface="+mn-lt"/>
          <a:ea typeface="+mn-ea"/>
          <a:cs typeface="+mn-cs"/>
        </a:defRPr>
      </a:lvl5pPr>
      <a:lvl6pPr marL="7127977" algn="l" defTabSz="1425595" rtl="0" eaLnBrk="1" latinLnBrk="0" hangingPunct="1">
        <a:defRPr sz="5613" kern="1200">
          <a:solidFill>
            <a:schemeClr val="tx1"/>
          </a:solidFill>
          <a:latin typeface="+mn-lt"/>
          <a:ea typeface="+mn-ea"/>
          <a:cs typeface="+mn-cs"/>
        </a:defRPr>
      </a:lvl6pPr>
      <a:lvl7pPr marL="8553572" algn="l" defTabSz="1425595" rtl="0" eaLnBrk="1" latinLnBrk="0" hangingPunct="1">
        <a:defRPr sz="5613" kern="1200">
          <a:solidFill>
            <a:schemeClr val="tx1"/>
          </a:solidFill>
          <a:latin typeface="+mn-lt"/>
          <a:ea typeface="+mn-ea"/>
          <a:cs typeface="+mn-cs"/>
        </a:defRPr>
      </a:lvl7pPr>
      <a:lvl8pPr marL="9979167" algn="l" defTabSz="1425595" rtl="0" eaLnBrk="1" latinLnBrk="0" hangingPunct="1">
        <a:defRPr sz="5613" kern="1200">
          <a:solidFill>
            <a:schemeClr val="tx1"/>
          </a:solidFill>
          <a:latin typeface="+mn-lt"/>
          <a:ea typeface="+mn-ea"/>
          <a:cs typeface="+mn-cs"/>
        </a:defRPr>
      </a:lvl8pPr>
      <a:lvl9pPr marL="11404763" algn="l" defTabSz="1425595"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chart" Target="../charts/chart2.xml"/><Relationship Id="rId4"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75146-6329-433C-8DA2-C640E34F857A}"/>
              </a:ext>
            </a:extLst>
          </p:cNvPr>
          <p:cNvSpPr>
            <a:spLocks noGrp="1"/>
          </p:cNvSpPr>
          <p:nvPr>
            <p:ph type="ctrTitle"/>
          </p:nvPr>
        </p:nvSpPr>
        <p:spPr>
          <a:xfrm>
            <a:off x="11959409" y="375997"/>
            <a:ext cx="6354807" cy="791990"/>
          </a:xfrm>
        </p:spPr>
        <p:txBody>
          <a:bodyPr>
            <a:noAutofit/>
          </a:bodyPr>
          <a:lstStyle/>
          <a:p>
            <a:r>
              <a:rPr lang="en-GB" sz="4800" b="1" dirty="0"/>
              <a:t>SEAN BLACK P147695</a:t>
            </a:r>
          </a:p>
        </p:txBody>
      </p:sp>
      <p:pic>
        <p:nvPicPr>
          <p:cNvPr id="6" name="Picture 5">
            <a:extLst>
              <a:ext uri="{FF2B5EF4-FFF2-40B4-BE49-F238E27FC236}">
                <a16:creationId xmlns:a16="http://schemas.microsoft.com/office/drawing/2014/main" id="{26EC8881-CD68-4470-9ACD-95B271395FDB}"/>
              </a:ext>
            </a:extLst>
          </p:cNvPr>
          <p:cNvPicPr>
            <a:picLocks noChangeAspect="1"/>
          </p:cNvPicPr>
          <p:nvPr/>
        </p:nvPicPr>
        <p:blipFill>
          <a:blip r:embed="rId2"/>
          <a:stretch>
            <a:fillRect/>
          </a:stretch>
        </p:blipFill>
        <p:spPr>
          <a:xfrm>
            <a:off x="1431692" y="1035915"/>
            <a:ext cx="5081651" cy="3676650"/>
          </a:xfrm>
          <a:prstGeom prst="rect">
            <a:avLst/>
          </a:prstGeom>
        </p:spPr>
      </p:pic>
      <p:sp>
        <p:nvSpPr>
          <p:cNvPr id="7" name="TextBox 6">
            <a:extLst>
              <a:ext uri="{FF2B5EF4-FFF2-40B4-BE49-F238E27FC236}">
                <a16:creationId xmlns:a16="http://schemas.microsoft.com/office/drawing/2014/main" id="{2FEA00DF-161E-4054-8E71-A0193EEBD0E3}"/>
              </a:ext>
            </a:extLst>
          </p:cNvPr>
          <p:cNvSpPr txBox="1"/>
          <p:nvPr/>
        </p:nvSpPr>
        <p:spPr>
          <a:xfrm>
            <a:off x="1431692" y="4824164"/>
            <a:ext cx="882229" cy="369332"/>
          </a:xfrm>
          <a:prstGeom prst="rect">
            <a:avLst/>
          </a:prstGeom>
          <a:noFill/>
        </p:spPr>
        <p:txBody>
          <a:bodyPr wrap="none" rtlCol="0">
            <a:spAutoFit/>
          </a:bodyPr>
          <a:lstStyle/>
          <a:p>
            <a:r>
              <a:rPr lang="en-GB" dirty="0"/>
              <a:t>(Ref 1)</a:t>
            </a:r>
          </a:p>
        </p:txBody>
      </p:sp>
      <p:pic>
        <p:nvPicPr>
          <p:cNvPr id="8" name="Picture 7">
            <a:extLst>
              <a:ext uri="{FF2B5EF4-FFF2-40B4-BE49-F238E27FC236}">
                <a16:creationId xmlns:a16="http://schemas.microsoft.com/office/drawing/2014/main" id="{F807F857-3B08-467E-8CCA-ECAA5888BB30}"/>
              </a:ext>
            </a:extLst>
          </p:cNvPr>
          <p:cNvPicPr>
            <a:picLocks noChangeAspect="1"/>
          </p:cNvPicPr>
          <p:nvPr/>
        </p:nvPicPr>
        <p:blipFill>
          <a:blip r:embed="rId3"/>
          <a:stretch>
            <a:fillRect/>
          </a:stretch>
        </p:blipFill>
        <p:spPr>
          <a:xfrm>
            <a:off x="23747505" y="1264107"/>
            <a:ext cx="5096015" cy="3457575"/>
          </a:xfrm>
          <a:prstGeom prst="rect">
            <a:avLst/>
          </a:prstGeom>
        </p:spPr>
      </p:pic>
      <p:sp>
        <p:nvSpPr>
          <p:cNvPr id="9" name="TextBox 8">
            <a:extLst>
              <a:ext uri="{FF2B5EF4-FFF2-40B4-BE49-F238E27FC236}">
                <a16:creationId xmlns:a16="http://schemas.microsoft.com/office/drawing/2014/main" id="{B8B97B9F-DE9F-48CC-A022-2132A1716E9C}"/>
              </a:ext>
            </a:extLst>
          </p:cNvPr>
          <p:cNvSpPr txBox="1"/>
          <p:nvPr/>
        </p:nvSpPr>
        <p:spPr>
          <a:xfrm>
            <a:off x="23760283" y="4824164"/>
            <a:ext cx="882229" cy="369332"/>
          </a:xfrm>
          <a:prstGeom prst="rect">
            <a:avLst/>
          </a:prstGeom>
          <a:noFill/>
        </p:spPr>
        <p:txBody>
          <a:bodyPr wrap="none" rtlCol="0">
            <a:spAutoFit/>
          </a:bodyPr>
          <a:lstStyle/>
          <a:p>
            <a:r>
              <a:rPr lang="en-GB" dirty="0"/>
              <a:t>(Ref 2)</a:t>
            </a:r>
          </a:p>
        </p:txBody>
      </p:sp>
      <p:sp>
        <p:nvSpPr>
          <p:cNvPr id="10" name="TextBox 9">
            <a:extLst>
              <a:ext uri="{FF2B5EF4-FFF2-40B4-BE49-F238E27FC236}">
                <a16:creationId xmlns:a16="http://schemas.microsoft.com/office/drawing/2014/main" id="{C673F5E5-98F7-4866-ADD0-C624FAD08580}"/>
              </a:ext>
            </a:extLst>
          </p:cNvPr>
          <p:cNvSpPr txBox="1"/>
          <p:nvPr/>
        </p:nvSpPr>
        <p:spPr>
          <a:xfrm>
            <a:off x="9757804" y="1049854"/>
            <a:ext cx="10797379" cy="1015663"/>
          </a:xfrm>
          <a:prstGeom prst="rect">
            <a:avLst/>
          </a:prstGeom>
          <a:noFill/>
        </p:spPr>
        <p:txBody>
          <a:bodyPr wrap="none" rtlCol="0">
            <a:spAutoFit/>
          </a:bodyPr>
          <a:lstStyle/>
          <a:p>
            <a:pPr algn="ctr"/>
            <a:r>
              <a:rPr lang="en-GB" sz="6000" dirty="0">
                <a:solidFill>
                  <a:srgbClr val="FF0000"/>
                </a:solidFill>
              </a:rPr>
              <a:t>Life Cycle Cost Analysis (LCCA)</a:t>
            </a:r>
          </a:p>
        </p:txBody>
      </p:sp>
      <p:sp>
        <p:nvSpPr>
          <p:cNvPr id="15" name="TextBox 14">
            <a:extLst>
              <a:ext uri="{FF2B5EF4-FFF2-40B4-BE49-F238E27FC236}">
                <a16:creationId xmlns:a16="http://schemas.microsoft.com/office/drawing/2014/main" id="{B6A01C2C-DB7E-403A-B0AF-CFCAEDA84873}"/>
              </a:ext>
            </a:extLst>
          </p:cNvPr>
          <p:cNvSpPr txBox="1"/>
          <p:nvPr/>
        </p:nvSpPr>
        <p:spPr>
          <a:xfrm>
            <a:off x="25295953" y="504978"/>
            <a:ext cx="1713931" cy="584775"/>
          </a:xfrm>
          <a:prstGeom prst="rect">
            <a:avLst/>
          </a:prstGeom>
          <a:noFill/>
        </p:spPr>
        <p:txBody>
          <a:bodyPr wrap="none" rtlCol="0">
            <a:spAutoFit/>
          </a:bodyPr>
          <a:lstStyle/>
          <a:p>
            <a:r>
              <a:rPr lang="en-GB" sz="3200" u="sng" dirty="0"/>
              <a:t>Oil Boiler</a:t>
            </a:r>
          </a:p>
        </p:txBody>
      </p:sp>
      <p:sp>
        <p:nvSpPr>
          <p:cNvPr id="16" name="TextBox 15">
            <a:extLst>
              <a:ext uri="{FF2B5EF4-FFF2-40B4-BE49-F238E27FC236}">
                <a16:creationId xmlns:a16="http://schemas.microsoft.com/office/drawing/2014/main" id="{A1C45134-FC9D-4808-9FDD-2F33A5925060}"/>
              </a:ext>
            </a:extLst>
          </p:cNvPr>
          <p:cNvSpPr txBox="1"/>
          <p:nvPr/>
        </p:nvSpPr>
        <p:spPr>
          <a:xfrm>
            <a:off x="1431692" y="282128"/>
            <a:ext cx="4229100" cy="584775"/>
          </a:xfrm>
          <a:prstGeom prst="rect">
            <a:avLst/>
          </a:prstGeom>
          <a:noFill/>
        </p:spPr>
        <p:txBody>
          <a:bodyPr wrap="square" rtlCol="0">
            <a:spAutoFit/>
          </a:bodyPr>
          <a:lstStyle/>
          <a:p>
            <a:r>
              <a:rPr lang="en-GB" sz="3200" u="sng" dirty="0"/>
              <a:t>Air Source Heat Pump</a:t>
            </a:r>
          </a:p>
        </p:txBody>
      </p:sp>
      <p:sp>
        <p:nvSpPr>
          <p:cNvPr id="4" name="TextBox 3">
            <a:extLst>
              <a:ext uri="{FF2B5EF4-FFF2-40B4-BE49-F238E27FC236}">
                <a16:creationId xmlns:a16="http://schemas.microsoft.com/office/drawing/2014/main" id="{58D78086-F42E-4469-B809-881369921D67}"/>
              </a:ext>
            </a:extLst>
          </p:cNvPr>
          <p:cNvSpPr txBox="1"/>
          <p:nvPr/>
        </p:nvSpPr>
        <p:spPr>
          <a:xfrm>
            <a:off x="7207625" y="1961842"/>
            <a:ext cx="15867528" cy="4031873"/>
          </a:xfrm>
          <a:prstGeom prst="rect">
            <a:avLst/>
          </a:prstGeom>
          <a:noFill/>
        </p:spPr>
        <p:txBody>
          <a:bodyPr wrap="square" rtlCol="0">
            <a:spAutoFit/>
          </a:bodyPr>
          <a:lstStyle/>
          <a:p>
            <a:pPr algn="just"/>
            <a:r>
              <a:rPr lang="en-GB" sz="3200" dirty="0"/>
              <a:t>Many parts of Wales don’t have a mains gas (NG) supply as a source of fuel. </a:t>
            </a:r>
          </a:p>
          <a:p>
            <a:pPr algn="just"/>
            <a:r>
              <a:rPr lang="en-GB" sz="3200" dirty="0"/>
              <a:t>In the reviewed 2025 regulations, new buildings will no longer be able to connect to the mains gas network. </a:t>
            </a:r>
          </a:p>
          <a:p>
            <a:pPr algn="just"/>
            <a:r>
              <a:rPr lang="en-GB" sz="3200" dirty="0"/>
              <a:t>Following the British Standards (BS 15686-5 2017) guidelines this poster shows the Life Cycle Cost Analysis (LCCA) of two heating appliances commonly found in rural commercial settings (Assets). The aim is to demonstrate the total cost of facility ownership including initial costs, installation costs, operating costs and maintenance costs for each. This will help to identify the most cost-effective option. </a:t>
            </a:r>
          </a:p>
        </p:txBody>
      </p:sp>
      <p:graphicFrame>
        <p:nvGraphicFramePr>
          <p:cNvPr id="12" name="Table 11">
            <a:extLst>
              <a:ext uri="{FF2B5EF4-FFF2-40B4-BE49-F238E27FC236}">
                <a16:creationId xmlns:a16="http://schemas.microsoft.com/office/drawing/2014/main" id="{ECD6394C-C976-43C2-9134-F3F453AA289B}"/>
              </a:ext>
            </a:extLst>
          </p:cNvPr>
          <p:cNvGraphicFramePr>
            <a:graphicFrameLocks noGrp="1"/>
          </p:cNvGraphicFramePr>
          <p:nvPr>
            <p:extLst>
              <p:ext uri="{D42A27DB-BD31-4B8C-83A1-F6EECF244321}">
                <p14:modId xmlns:p14="http://schemas.microsoft.com/office/powerpoint/2010/main" val="3801019601"/>
              </p:ext>
            </p:extLst>
          </p:nvPr>
        </p:nvGraphicFramePr>
        <p:xfrm>
          <a:off x="23686967" y="6581798"/>
          <a:ext cx="6009107" cy="3457572"/>
        </p:xfrm>
        <a:graphic>
          <a:graphicData uri="http://schemas.openxmlformats.org/drawingml/2006/table">
            <a:tbl>
              <a:tblPr>
                <a:tableStyleId>{5C22544A-7EE6-4342-B048-85BDC9FD1C3A}</a:tableStyleId>
              </a:tblPr>
              <a:tblGrid>
                <a:gridCol w="3352908">
                  <a:extLst>
                    <a:ext uri="{9D8B030D-6E8A-4147-A177-3AD203B41FA5}">
                      <a16:colId xmlns:a16="http://schemas.microsoft.com/office/drawing/2014/main" val="4146466834"/>
                    </a:ext>
                  </a:extLst>
                </a:gridCol>
                <a:gridCol w="2656199">
                  <a:extLst>
                    <a:ext uri="{9D8B030D-6E8A-4147-A177-3AD203B41FA5}">
                      <a16:colId xmlns:a16="http://schemas.microsoft.com/office/drawing/2014/main" val="1429100906"/>
                    </a:ext>
                  </a:extLst>
                </a:gridCol>
              </a:tblGrid>
              <a:tr h="650142">
                <a:tc>
                  <a:txBody>
                    <a:bodyPr/>
                    <a:lstStyle/>
                    <a:p>
                      <a:pPr algn="l" fontAlgn="b"/>
                      <a:r>
                        <a:rPr lang="en-GB" sz="2800" b="1" u="sng" strike="noStrike" dirty="0">
                          <a:effectLst/>
                        </a:rPr>
                        <a:t>Oil Boiler</a:t>
                      </a:r>
                      <a:endParaRPr lang="en-GB" sz="2800" b="1" i="0" u="sng"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28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624049496"/>
                  </a:ext>
                </a:extLst>
              </a:tr>
              <a:tr h="561486">
                <a:tc>
                  <a:txBody>
                    <a:bodyPr/>
                    <a:lstStyle/>
                    <a:p>
                      <a:pPr algn="just" fontAlgn="b"/>
                      <a:r>
                        <a:rPr lang="en-GB" sz="2800" u="none" strike="noStrike" dirty="0">
                          <a:effectLst/>
                        </a:rPr>
                        <a:t>Initial Cost (Ref 3)</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just" fontAlgn="b"/>
                      <a:r>
                        <a:rPr lang="en-GB" sz="2800" u="none" strike="noStrike" dirty="0">
                          <a:effectLst/>
                        </a:rPr>
                        <a:t> £      2,400.00</a:t>
                      </a:r>
                      <a:endParaRPr lang="en-GB" sz="2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119509300"/>
                  </a:ext>
                </a:extLst>
              </a:tr>
              <a:tr h="561486">
                <a:tc>
                  <a:txBody>
                    <a:bodyPr/>
                    <a:lstStyle/>
                    <a:p>
                      <a:pPr algn="just" fontAlgn="b"/>
                      <a:r>
                        <a:rPr lang="en-GB" sz="2800" u="none" strike="noStrike">
                          <a:effectLst/>
                        </a:rPr>
                        <a:t>Install Cost (Ref 3)</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just" fontAlgn="b"/>
                      <a:r>
                        <a:rPr lang="en-GB" sz="2800" u="none" strike="noStrike" dirty="0">
                          <a:effectLst/>
                        </a:rPr>
                        <a:t> £         750.00 </a:t>
                      </a:r>
                      <a:endParaRPr lang="en-GB" sz="2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896863853"/>
                  </a:ext>
                </a:extLst>
              </a:tr>
              <a:tr h="561486">
                <a:tc>
                  <a:txBody>
                    <a:bodyPr/>
                    <a:lstStyle/>
                    <a:p>
                      <a:pPr algn="just" fontAlgn="b"/>
                      <a:r>
                        <a:rPr lang="en-GB" sz="2800" u="none" strike="noStrike">
                          <a:effectLst/>
                        </a:rPr>
                        <a:t>Operation Cost</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just" fontAlgn="b"/>
                      <a:r>
                        <a:rPr lang="en-GB" sz="2800" u="none" strike="noStrike" dirty="0">
                          <a:effectLst/>
                        </a:rPr>
                        <a:t> £  229,352.73 </a:t>
                      </a:r>
                      <a:endParaRPr lang="en-GB" sz="2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574709502"/>
                  </a:ext>
                </a:extLst>
              </a:tr>
              <a:tr h="561486">
                <a:tc>
                  <a:txBody>
                    <a:bodyPr/>
                    <a:lstStyle/>
                    <a:p>
                      <a:pPr algn="just" fontAlgn="b"/>
                      <a:r>
                        <a:rPr lang="en-GB" sz="2800" u="none" strike="noStrike">
                          <a:effectLst/>
                        </a:rPr>
                        <a:t>Maintenance Cost</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just" fontAlgn="b"/>
                      <a:r>
                        <a:rPr lang="en-GB" sz="2800" u="none" strike="noStrike" dirty="0">
                          <a:effectLst/>
                        </a:rPr>
                        <a:t> £      2,400.00 </a:t>
                      </a:r>
                      <a:endParaRPr lang="en-GB" sz="2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644017981"/>
                  </a:ext>
                </a:extLst>
              </a:tr>
              <a:tr h="561486">
                <a:tc>
                  <a:txBody>
                    <a:bodyPr/>
                    <a:lstStyle/>
                    <a:p>
                      <a:pPr algn="just" fontAlgn="b"/>
                      <a:r>
                        <a:rPr lang="en-GB" sz="2800" b="1" u="none" strike="noStrike" dirty="0">
                          <a:effectLst/>
                        </a:rPr>
                        <a:t>Total</a:t>
                      </a:r>
                      <a:endParaRPr lang="en-GB" sz="2800" b="1" i="0" u="none" strike="noStrike" dirty="0">
                        <a:solidFill>
                          <a:srgbClr val="000000"/>
                        </a:solidFill>
                        <a:effectLst/>
                        <a:latin typeface="Calibri" panose="020F0502020204030204" pitchFamily="34" charset="0"/>
                      </a:endParaRPr>
                    </a:p>
                  </a:txBody>
                  <a:tcPr marL="9525" marR="9525" marT="9525" marB="0" anchor="b"/>
                </a:tc>
                <a:tc>
                  <a:txBody>
                    <a:bodyPr/>
                    <a:lstStyle/>
                    <a:p>
                      <a:pPr algn="just" fontAlgn="b"/>
                      <a:r>
                        <a:rPr lang="en-GB" sz="2800" u="none" strike="noStrike" dirty="0">
                          <a:effectLst/>
                        </a:rPr>
                        <a:t> </a:t>
                      </a:r>
                      <a:r>
                        <a:rPr lang="en-GB" sz="2800" b="1" u="none" strike="noStrike" dirty="0">
                          <a:solidFill>
                            <a:srgbClr val="FF0000"/>
                          </a:solidFill>
                          <a:effectLst/>
                        </a:rPr>
                        <a:t>£ 234,902.73 </a:t>
                      </a:r>
                      <a:endParaRPr lang="en-GB" sz="2800" b="1" i="0" u="none" strike="noStrike" dirty="0">
                        <a:solidFill>
                          <a:srgbClr val="FF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173285548"/>
                  </a:ext>
                </a:extLst>
              </a:tr>
            </a:tbl>
          </a:graphicData>
        </a:graphic>
      </p:graphicFrame>
      <p:graphicFrame>
        <p:nvGraphicFramePr>
          <p:cNvPr id="13" name="Table 12">
            <a:extLst>
              <a:ext uri="{FF2B5EF4-FFF2-40B4-BE49-F238E27FC236}">
                <a16:creationId xmlns:a16="http://schemas.microsoft.com/office/drawing/2014/main" id="{6FA379CD-B246-4C74-B669-DBC39CC3BC40}"/>
              </a:ext>
            </a:extLst>
          </p:cNvPr>
          <p:cNvGraphicFramePr>
            <a:graphicFrameLocks noGrp="1"/>
          </p:cNvGraphicFramePr>
          <p:nvPr>
            <p:extLst>
              <p:ext uri="{D42A27DB-BD31-4B8C-83A1-F6EECF244321}">
                <p14:modId xmlns:p14="http://schemas.microsoft.com/office/powerpoint/2010/main" val="3193862310"/>
              </p:ext>
            </p:extLst>
          </p:nvPr>
        </p:nvGraphicFramePr>
        <p:xfrm>
          <a:off x="691814" y="6581798"/>
          <a:ext cx="5934205" cy="3457572"/>
        </p:xfrm>
        <a:graphic>
          <a:graphicData uri="http://schemas.openxmlformats.org/drawingml/2006/table">
            <a:tbl>
              <a:tblPr>
                <a:tableStyleId>{5C22544A-7EE6-4342-B048-85BDC9FD1C3A}</a:tableStyleId>
              </a:tblPr>
              <a:tblGrid>
                <a:gridCol w="3311115">
                  <a:extLst>
                    <a:ext uri="{9D8B030D-6E8A-4147-A177-3AD203B41FA5}">
                      <a16:colId xmlns:a16="http://schemas.microsoft.com/office/drawing/2014/main" val="2129187568"/>
                    </a:ext>
                  </a:extLst>
                </a:gridCol>
                <a:gridCol w="2623090">
                  <a:extLst>
                    <a:ext uri="{9D8B030D-6E8A-4147-A177-3AD203B41FA5}">
                      <a16:colId xmlns:a16="http://schemas.microsoft.com/office/drawing/2014/main" val="2710528380"/>
                    </a:ext>
                  </a:extLst>
                </a:gridCol>
              </a:tblGrid>
              <a:tr h="650142">
                <a:tc>
                  <a:txBody>
                    <a:bodyPr/>
                    <a:lstStyle/>
                    <a:p>
                      <a:pPr algn="l" fontAlgn="b"/>
                      <a:r>
                        <a:rPr lang="en-GB" sz="2800" b="1" u="sng" strike="noStrike" dirty="0">
                          <a:effectLst/>
                        </a:rPr>
                        <a:t>Heat Pump</a:t>
                      </a:r>
                      <a:endParaRPr lang="en-GB" sz="2800" b="1" i="0" u="sng"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28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274954309"/>
                  </a:ext>
                </a:extLst>
              </a:tr>
              <a:tr h="561486">
                <a:tc>
                  <a:txBody>
                    <a:bodyPr/>
                    <a:lstStyle/>
                    <a:p>
                      <a:pPr algn="l" fontAlgn="b"/>
                      <a:r>
                        <a:rPr lang="en-GB" sz="2800" u="none" strike="noStrike">
                          <a:effectLst/>
                        </a:rPr>
                        <a:t>Initial Cost (Ref 4)</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800" u="none" strike="noStrike" dirty="0">
                          <a:effectLst/>
                        </a:rPr>
                        <a:t> £      2,479.20 </a:t>
                      </a:r>
                      <a:endParaRPr lang="en-GB" sz="2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68392228"/>
                  </a:ext>
                </a:extLst>
              </a:tr>
              <a:tr h="561486">
                <a:tc>
                  <a:txBody>
                    <a:bodyPr/>
                    <a:lstStyle/>
                    <a:p>
                      <a:pPr algn="l" fontAlgn="b"/>
                      <a:r>
                        <a:rPr lang="en-GB" sz="2800" u="none" strike="noStrike" dirty="0">
                          <a:effectLst/>
                        </a:rPr>
                        <a:t>Install Cost (Ref 4)</a:t>
                      </a:r>
                      <a:endParaRPr lang="en-GB" sz="2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800" u="none" strike="noStrike" dirty="0">
                          <a:effectLst/>
                        </a:rPr>
                        <a:t> £         750.00 </a:t>
                      </a:r>
                      <a:endParaRPr lang="en-GB" sz="2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376165852"/>
                  </a:ext>
                </a:extLst>
              </a:tr>
              <a:tr h="561486">
                <a:tc>
                  <a:txBody>
                    <a:bodyPr/>
                    <a:lstStyle/>
                    <a:p>
                      <a:pPr algn="l" fontAlgn="b"/>
                      <a:r>
                        <a:rPr lang="en-GB" sz="2800" u="none" strike="noStrike">
                          <a:effectLst/>
                        </a:rPr>
                        <a:t>Operation Cost</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800" u="none" strike="noStrike" dirty="0">
                          <a:effectLst/>
                        </a:rPr>
                        <a:t> £   166,545.12 </a:t>
                      </a:r>
                      <a:endParaRPr lang="en-GB" sz="28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860967018"/>
                  </a:ext>
                </a:extLst>
              </a:tr>
              <a:tr h="561486">
                <a:tc>
                  <a:txBody>
                    <a:bodyPr/>
                    <a:lstStyle/>
                    <a:p>
                      <a:pPr algn="l" fontAlgn="b"/>
                      <a:r>
                        <a:rPr lang="en-GB" sz="2800" u="none" strike="noStrike">
                          <a:effectLst/>
                        </a:rPr>
                        <a:t>Maintenance Cost</a:t>
                      </a:r>
                      <a:endParaRPr lang="en-GB" sz="28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800" u="none" strike="noStrike">
                          <a:effectLst/>
                        </a:rPr>
                        <a:t> £                 -   </a:t>
                      </a:r>
                      <a:endParaRPr lang="en-GB" sz="28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94645067"/>
                  </a:ext>
                </a:extLst>
              </a:tr>
              <a:tr h="561486">
                <a:tc>
                  <a:txBody>
                    <a:bodyPr/>
                    <a:lstStyle/>
                    <a:p>
                      <a:pPr algn="l" fontAlgn="b"/>
                      <a:r>
                        <a:rPr lang="en-GB" sz="2800" b="1" u="none" strike="noStrike">
                          <a:effectLst/>
                        </a:rPr>
                        <a:t>Total</a:t>
                      </a:r>
                      <a:endParaRPr lang="en-GB" sz="2800" b="1"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800" b="1" u="none" strike="noStrike" dirty="0">
                          <a:effectLst/>
                        </a:rPr>
                        <a:t> </a:t>
                      </a:r>
                      <a:r>
                        <a:rPr lang="en-GB" sz="2800" b="1" u="none" strike="noStrike" dirty="0">
                          <a:solidFill>
                            <a:srgbClr val="0070C0"/>
                          </a:solidFill>
                          <a:effectLst/>
                        </a:rPr>
                        <a:t>£ 169,774.32 </a:t>
                      </a:r>
                      <a:endParaRPr lang="en-GB" sz="2800" b="1" i="0" u="none" strike="noStrike" dirty="0">
                        <a:solidFill>
                          <a:srgbClr val="0070C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428739293"/>
                  </a:ext>
                </a:extLst>
              </a:tr>
            </a:tbl>
          </a:graphicData>
        </a:graphic>
      </p:graphicFrame>
      <p:sp>
        <p:nvSpPr>
          <p:cNvPr id="17" name="TextBox 16">
            <a:extLst>
              <a:ext uri="{FF2B5EF4-FFF2-40B4-BE49-F238E27FC236}">
                <a16:creationId xmlns:a16="http://schemas.microsoft.com/office/drawing/2014/main" id="{01A0F3FC-2340-43F9-828F-E576813A33C3}"/>
              </a:ext>
            </a:extLst>
          </p:cNvPr>
          <p:cNvSpPr txBox="1"/>
          <p:nvPr/>
        </p:nvSpPr>
        <p:spPr>
          <a:xfrm>
            <a:off x="7222729" y="6471394"/>
            <a:ext cx="15867528" cy="6124754"/>
          </a:xfrm>
          <a:prstGeom prst="rect">
            <a:avLst/>
          </a:prstGeom>
          <a:noFill/>
        </p:spPr>
        <p:txBody>
          <a:bodyPr wrap="square" rtlCol="0">
            <a:spAutoFit/>
          </a:bodyPr>
          <a:lstStyle/>
          <a:p>
            <a:pPr algn="just"/>
            <a:r>
              <a:rPr lang="en-GB" sz="2800" dirty="0"/>
              <a:t>The Total costs are calculated using a </a:t>
            </a:r>
            <a:r>
              <a:rPr lang="en-GB" sz="2800"/>
              <a:t>permanent 20KWth </a:t>
            </a:r>
            <a:r>
              <a:rPr lang="en-GB" sz="2800" dirty="0"/>
              <a:t>heat demand for 24 hours a day, 365 days a year and based on a 20-year period.</a:t>
            </a:r>
          </a:p>
          <a:p>
            <a:pPr marL="457200" indent="-457200" algn="just">
              <a:buFont typeface="Arial" panose="020B0604020202020204" pitchFamily="34" charset="0"/>
              <a:buChar char="•"/>
            </a:pPr>
            <a:r>
              <a:rPr lang="en-GB" sz="2800" dirty="0"/>
              <a:t>The Oil boiler is 93% efficient (Ref 3) and this has been included in the calculations..</a:t>
            </a:r>
          </a:p>
          <a:p>
            <a:pPr marL="457200" indent="-457200" algn="just">
              <a:buFont typeface="Arial" panose="020B0604020202020204" pitchFamily="34" charset="0"/>
              <a:buChar char="•"/>
            </a:pPr>
            <a:r>
              <a:rPr lang="en-GB" sz="2800" dirty="0"/>
              <a:t>The Heat pump has been calculated at 300% efficient (COP of 3). Though many manufacturers claim greater efficiencies. </a:t>
            </a:r>
          </a:p>
          <a:p>
            <a:pPr marL="457200" indent="-457200" algn="just">
              <a:buFont typeface="Arial" panose="020B0604020202020204" pitchFamily="34" charset="0"/>
              <a:buChar char="•"/>
            </a:pPr>
            <a:r>
              <a:rPr lang="en-GB" sz="2800" dirty="0"/>
              <a:t>Oil prices per litre are region specific and will change the operational and total cost. The calculations have been done using West Wales prices.</a:t>
            </a:r>
          </a:p>
          <a:p>
            <a:pPr marL="457200" indent="-457200" algn="just">
              <a:buFont typeface="Arial" panose="020B0604020202020204" pitchFamily="34" charset="0"/>
              <a:buChar char="•"/>
            </a:pPr>
            <a:r>
              <a:rPr lang="en-GB" sz="2800" dirty="0"/>
              <a:t>Maintenance costs on the heat pump should be 0, whereas an annual service cost has been added to the oil boiler.</a:t>
            </a:r>
          </a:p>
          <a:p>
            <a:pPr marL="457200" indent="-457200" algn="just">
              <a:buFont typeface="Arial" panose="020B0604020202020204" pitchFamily="34" charset="0"/>
              <a:buChar char="•"/>
            </a:pPr>
            <a:r>
              <a:rPr lang="en-GB" sz="2800" dirty="0"/>
              <a:t>End of life costs have not been included as each could be recycled, reused or repurposed.</a:t>
            </a:r>
          </a:p>
          <a:p>
            <a:pPr marL="457200" indent="-457200" algn="just">
              <a:buFont typeface="Arial" panose="020B0604020202020204" pitchFamily="34" charset="0"/>
              <a:buChar char="•"/>
            </a:pPr>
            <a:r>
              <a:rPr lang="en-GB" sz="2800" dirty="0"/>
              <a:t>Electricity costs have been used from a comparison website, they are only valid for the West Wales area, the cheapest price was chosen. </a:t>
            </a:r>
          </a:p>
          <a:p>
            <a:pPr marL="457200" indent="-457200" algn="just">
              <a:buFont typeface="Arial" panose="020B0604020202020204" pitchFamily="34" charset="0"/>
              <a:buChar char="•"/>
            </a:pPr>
            <a:r>
              <a:rPr lang="en-GB" sz="2800" dirty="0"/>
              <a:t>Future increases in fuel prices have been calculated at 3% per annum for both fuels (in line with inflation).</a:t>
            </a:r>
          </a:p>
        </p:txBody>
      </p:sp>
      <p:graphicFrame>
        <p:nvGraphicFramePr>
          <p:cNvPr id="18" name="Chart 17">
            <a:extLst>
              <a:ext uri="{FF2B5EF4-FFF2-40B4-BE49-F238E27FC236}">
                <a16:creationId xmlns:a16="http://schemas.microsoft.com/office/drawing/2014/main" id="{9E90ABDF-EF3D-4804-BFAF-449BF0DDFD48}"/>
              </a:ext>
            </a:extLst>
          </p:cNvPr>
          <p:cNvGraphicFramePr>
            <a:graphicFrameLocks/>
          </p:cNvGraphicFramePr>
          <p:nvPr>
            <p:extLst>
              <p:ext uri="{D42A27DB-BD31-4B8C-83A1-F6EECF244321}">
                <p14:modId xmlns:p14="http://schemas.microsoft.com/office/powerpoint/2010/main" val="737787495"/>
              </p:ext>
            </p:extLst>
          </p:nvPr>
        </p:nvGraphicFramePr>
        <p:xfrm>
          <a:off x="579139" y="13077113"/>
          <a:ext cx="5934204" cy="4011054"/>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9" name="Chart 18">
            <a:extLst>
              <a:ext uri="{FF2B5EF4-FFF2-40B4-BE49-F238E27FC236}">
                <a16:creationId xmlns:a16="http://schemas.microsoft.com/office/drawing/2014/main" id="{DDB3F942-1B43-4018-871F-0073F69A194F}"/>
              </a:ext>
            </a:extLst>
          </p:cNvPr>
          <p:cNvGraphicFramePr>
            <a:graphicFrameLocks/>
          </p:cNvGraphicFramePr>
          <p:nvPr>
            <p:extLst>
              <p:ext uri="{D42A27DB-BD31-4B8C-83A1-F6EECF244321}">
                <p14:modId xmlns:p14="http://schemas.microsoft.com/office/powerpoint/2010/main" val="2361567062"/>
              </p:ext>
            </p:extLst>
          </p:nvPr>
        </p:nvGraphicFramePr>
        <p:xfrm>
          <a:off x="23686967" y="13044923"/>
          <a:ext cx="5948569" cy="4011054"/>
        </p:xfrm>
        <a:graphic>
          <a:graphicData uri="http://schemas.openxmlformats.org/drawingml/2006/chart">
            <c:chart xmlns:c="http://schemas.openxmlformats.org/drawingml/2006/chart" xmlns:r="http://schemas.openxmlformats.org/officeDocument/2006/relationships" r:id="rId5"/>
          </a:graphicData>
        </a:graphic>
      </p:graphicFrame>
      <p:sp>
        <p:nvSpPr>
          <p:cNvPr id="3" name="TextBox 2">
            <a:extLst>
              <a:ext uri="{FF2B5EF4-FFF2-40B4-BE49-F238E27FC236}">
                <a16:creationId xmlns:a16="http://schemas.microsoft.com/office/drawing/2014/main" id="{886A6E7C-7933-4A97-B579-F48616A65293}"/>
              </a:ext>
            </a:extLst>
          </p:cNvPr>
          <p:cNvSpPr txBox="1"/>
          <p:nvPr/>
        </p:nvSpPr>
        <p:spPr>
          <a:xfrm>
            <a:off x="7207625" y="13077113"/>
            <a:ext cx="15859963" cy="6124754"/>
          </a:xfrm>
          <a:prstGeom prst="rect">
            <a:avLst/>
          </a:prstGeom>
          <a:noFill/>
        </p:spPr>
        <p:txBody>
          <a:bodyPr wrap="square" rtlCol="0">
            <a:spAutoFit/>
          </a:bodyPr>
          <a:lstStyle/>
          <a:p>
            <a:pPr algn="just"/>
            <a:r>
              <a:rPr lang="en-GB" sz="2800" dirty="0"/>
              <a:t>There are other forms of heating available for off grid buildings and these would be calculated using the same method. The British Standard (2017) states that one of its objectives is to “</a:t>
            </a:r>
            <a:r>
              <a:rPr lang="en-GB" sz="2800" i="1" dirty="0"/>
              <a:t>address concerns over uncertainty and risks</a:t>
            </a:r>
            <a:r>
              <a:rPr lang="en-GB" sz="2800" dirty="0"/>
              <a:t>” then goes on to talk about the “</a:t>
            </a:r>
            <a:r>
              <a:rPr lang="en-GB" sz="2800" i="1" dirty="0"/>
              <a:t>state of the global system, including environmental, social and economic aspects</a:t>
            </a:r>
            <a:r>
              <a:rPr lang="en-GB" sz="2800" dirty="0"/>
              <a:t>” (sustainability). With these in mind and the monthly/ lifetime cost figures attached, some thoughts and questions would be:</a:t>
            </a:r>
          </a:p>
          <a:p>
            <a:pPr marL="342900" indent="-342900" algn="just">
              <a:buFont typeface="Arial" panose="020B0604020202020204" pitchFamily="34" charset="0"/>
              <a:buChar char="•"/>
            </a:pPr>
            <a:r>
              <a:rPr lang="en-GB" sz="2800" dirty="0"/>
              <a:t>“Operation” costs far outweigh the other associated costs, this is where the biggest savings can be made.</a:t>
            </a:r>
          </a:p>
          <a:p>
            <a:pPr marL="342900" indent="-342900" algn="just">
              <a:buFont typeface="Arial" panose="020B0604020202020204" pitchFamily="34" charset="0"/>
              <a:buChar char="•"/>
            </a:pPr>
            <a:r>
              <a:rPr lang="en-GB" sz="2800" dirty="0"/>
              <a:t>Oil is a “fossil fuel” and as such has a major negative influence on global warming.</a:t>
            </a:r>
          </a:p>
          <a:p>
            <a:pPr marL="342900" indent="-342900" algn="just">
              <a:buFont typeface="Arial" panose="020B0604020202020204" pitchFamily="34" charset="0"/>
              <a:buChar char="•"/>
            </a:pPr>
            <a:r>
              <a:rPr lang="en-GB" sz="2800" dirty="0"/>
              <a:t>Electricity is becoming less carbon intensive and having less effect on the environment as time progresses.</a:t>
            </a:r>
          </a:p>
          <a:p>
            <a:pPr marL="342900" indent="-342900" algn="just">
              <a:buFont typeface="Arial" panose="020B0604020202020204" pitchFamily="34" charset="0"/>
              <a:buChar char="•"/>
            </a:pPr>
            <a:r>
              <a:rPr lang="en-GB" sz="2800" dirty="0"/>
              <a:t>Will Oil still be easily available in 10, 15 or 20 years time? and what price would it be?</a:t>
            </a:r>
          </a:p>
          <a:p>
            <a:pPr marL="342900" indent="-342900" algn="just">
              <a:buFont typeface="Arial" panose="020B0604020202020204" pitchFamily="34" charset="0"/>
              <a:buChar char="•"/>
            </a:pPr>
            <a:r>
              <a:rPr lang="en-GB" sz="2800" dirty="0"/>
              <a:t>Electricity can be offset at site using renewable energy </a:t>
            </a:r>
            <a:r>
              <a:rPr lang="en-GB" sz="2800" dirty="0" err="1"/>
              <a:t>eg</a:t>
            </a:r>
            <a:r>
              <a:rPr lang="en-GB" sz="2800" dirty="0"/>
              <a:t>: solar panels, wind turbine/s.</a:t>
            </a:r>
          </a:p>
          <a:p>
            <a:pPr marL="342900" indent="-342900" algn="just">
              <a:buFont typeface="Arial" panose="020B0604020202020204" pitchFamily="34" charset="0"/>
              <a:buChar char="•"/>
            </a:pPr>
            <a:r>
              <a:rPr lang="en-GB" sz="2800" dirty="0"/>
              <a:t>Socially a heat pump is seen as a “renewable” and “sustainable” technology and will have a positive effect on the company image. </a:t>
            </a:r>
          </a:p>
        </p:txBody>
      </p:sp>
      <p:pic>
        <p:nvPicPr>
          <p:cNvPr id="5" name="Picture 4">
            <a:extLst>
              <a:ext uri="{FF2B5EF4-FFF2-40B4-BE49-F238E27FC236}">
                <a16:creationId xmlns:a16="http://schemas.microsoft.com/office/drawing/2014/main" id="{1AA9F945-5039-4B12-9290-0601B5173A47}"/>
              </a:ext>
            </a:extLst>
          </p:cNvPr>
          <p:cNvPicPr>
            <a:picLocks noChangeAspect="1"/>
          </p:cNvPicPr>
          <p:nvPr/>
        </p:nvPicPr>
        <p:blipFill>
          <a:blip r:embed="rId6"/>
          <a:stretch>
            <a:fillRect/>
          </a:stretch>
        </p:blipFill>
        <p:spPr>
          <a:xfrm>
            <a:off x="449913" y="19702076"/>
            <a:ext cx="3728016" cy="1291268"/>
          </a:xfrm>
          <a:prstGeom prst="rect">
            <a:avLst/>
          </a:prstGeom>
        </p:spPr>
      </p:pic>
      <p:sp>
        <p:nvSpPr>
          <p:cNvPr id="11" name="TextBox 10">
            <a:extLst>
              <a:ext uri="{FF2B5EF4-FFF2-40B4-BE49-F238E27FC236}">
                <a16:creationId xmlns:a16="http://schemas.microsoft.com/office/drawing/2014/main" id="{31B6558F-0AF2-455A-9593-D780542F6586}"/>
              </a:ext>
            </a:extLst>
          </p:cNvPr>
          <p:cNvSpPr txBox="1"/>
          <p:nvPr/>
        </p:nvSpPr>
        <p:spPr>
          <a:xfrm>
            <a:off x="7137009" y="19369032"/>
            <a:ext cx="15859963" cy="1754326"/>
          </a:xfrm>
          <a:prstGeom prst="rect">
            <a:avLst/>
          </a:prstGeom>
          <a:noFill/>
        </p:spPr>
        <p:txBody>
          <a:bodyPr wrap="square" rtlCol="0">
            <a:spAutoFit/>
          </a:bodyPr>
          <a:lstStyle/>
          <a:p>
            <a:r>
              <a:rPr lang="en-GB" sz="1200" dirty="0"/>
              <a:t>(Ref 1) Insulation Superstore (2019). Everything you need to know about air source heat pumps. (online). Available at: https://www.insulationsuperstore.co.uk/blog/everything-you-need-to-know-about-air-source-heat-pumps/ (Accessed: 20</a:t>
            </a:r>
            <a:r>
              <a:rPr lang="en-GB" sz="1200" baseline="30000" dirty="0"/>
              <a:t>th</a:t>
            </a:r>
            <a:r>
              <a:rPr lang="en-GB" sz="1200" dirty="0"/>
              <a:t> April 2020)</a:t>
            </a:r>
          </a:p>
          <a:p>
            <a:r>
              <a:rPr lang="en-GB" sz="1200" dirty="0"/>
              <a:t>(Ref 2) Central Heating Quotes (2020). Compare Central Heating Quotes. (Online). Available at:  https://www.centralheating-quotes.com/boiler/oil-boilers/ (Accessed 20</a:t>
            </a:r>
            <a:r>
              <a:rPr lang="en-GB" sz="1200" baseline="30000" dirty="0"/>
              <a:t>th</a:t>
            </a:r>
            <a:r>
              <a:rPr lang="en-GB" sz="1200" dirty="0"/>
              <a:t> April 2020)</a:t>
            </a:r>
          </a:p>
          <a:p>
            <a:r>
              <a:rPr lang="en-GB" sz="1200" dirty="0"/>
              <a:t>(Ref 3) </a:t>
            </a:r>
            <a:r>
              <a:rPr lang="en-GB" sz="1200" dirty="0" err="1"/>
              <a:t>Boilerguide</a:t>
            </a:r>
            <a:r>
              <a:rPr lang="en-GB" sz="1200" dirty="0"/>
              <a:t> (2020) Firebird </a:t>
            </a:r>
            <a:r>
              <a:rPr lang="en-GB" sz="1200" dirty="0" err="1"/>
              <a:t>Enviroblue</a:t>
            </a:r>
            <a:r>
              <a:rPr lang="en-GB" sz="1200" dirty="0"/>
              <a:t> HEC20 Combi Internal 20kW Oil Boiler. (Online). Available at: https://www.boilerguide.co.uk/productinfo/firebird/enviroblue-combi-oil-boiler-20kw (Accessed 20th April 2020)</a:t>
            </a:r>
          </a:p>
          <a:p>
            <a:r>
              <a:rPr lang="en-GB" sz="1200" dirty="0"/>
              <a:t>(Ref 4) City Plumbing (2020). Daikin </a:t>
            </a:r>
            <a:r>
              <a:rPr lang="en-GB" sz="1200" dirty="0" err="1"/>
              <a:t>Altherma</a:t>
            </a:r>
            <a:r>
              <a:rPr lang="en-GB" sz="1200" dirty="0"/>
              <a:t> EDLQ07CV3 7kW Small Monobloc Air Source Heat Pump. (Online). Available at: https://www.cityplumbing.co.uk/Daikin-Altherma-EDLQ07CV3-7kW-Small-Monobloc-Air-Source-Heat-Pump/p/142437 (Accessed 19th April 2020)</a:t>
            </a:r>
          </a:p>
          <a:p>
            <a:r>
              <a:rPr lang="en-GB" sz="1200" dirty="0"/>
              <a:t>(Ref 5) Lawrence, JE (2020). Bulk fuel deliveries. (Online). Available at: http://www.jelawrence.co.uk/fuel_supplies.asp (Accessed: 20th April 2020) </a:t>
            </a:r>
          </a:p>
          <a:p>
            <a:r>
              <a:rPr lang="en-GB" sz="1200" dirty="0"/>
              <a:t>(Ref 6) Love Energy Savings (2020). Searching Energy Prices. (Online). Available at: https://engine.loveenergysavings.com/comparison/results/?affiliateId=126 (Accessed 21</a:t>
            </a:r>
            <a:r>
              <a:rPr lang="en-GB" sz="1200" baseline="30000" dirty="0"/>
              <a:t>st</a:t>
            </a:r>
            <a:r>
              <a:rPr lang="en-GB" sz="1200" dirty="0"/>
              <a:t> April 2020)</a:t>
            </a:r>
          </a:p>
          <a:p>
            <a:r>
              <a:rPr lang="en-GB" sz="1200" dirty="0"/>
              <a:t>British Standards Institution, 2017. BS EN ISO 15686-5:2017 Life Cycle Costing. London: BSI.</a:t>
            </a:r>
          </a:p>
        </p:txBody>
      </p:sp>
    </p:spTree>
    <p:extLst>
      <p:ext uri="{BB962C8B-B14F-4D97-AF65-F5344CB8AC3E}">
        <p14:creationId xmlns:p14="http://schemas.microsoft.com/office/powerpoint/2010/main" val="276959118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324</TotalTime>
  <Words>886</Words>
  <Application>Microsoft Office PowerPoint</Application>
  <PresentationFormat>Custom</PresentationFormat>
  <Paragraphs>55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Trebuchet MS</vt:lpstr>
      <vt:lpstr>Wingdings 3</vt:lpstr>
      <vt:lpstr>Facet</vt:lpstr>
      <vt:lpstr>SEAN BLACK P147695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Sean Black</dc:creator>
  <cp:lastModifiedBy>Sean Black</cp:lastModifiedBy>
  <cp:revision>28</cp:revision>
  <dcterms:created xsi:type="dcterms:W3CDTF">2020-04-20T12:54:57Z</dcterms:created>
  <dcterms:modified xsi:type="dcterms:W3CDTF">2020-04-22T12:17:55Z</dcterms:modified>
</cp:coreProperties>
</file>