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57" r:id="rId3"/>
    <p:sldId id="265" r:id="rId4"/>
    <p:sldId id="259" r:id="rId5"/>
    <p:sldId id="260" r:id="rId6"/>
    <p:sldId id="264" r:id="rId7"/>
    <p:sldId id="266" r:id="rId8"/>
    <p:sldId id="261" r:id="rId9"/>
    <p:sldId id="262" r:id="rId10"/>
    <p:sldId id="258"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91" autoAdjust="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DE41F4-52D2-47F3-AD5F-5D83C5424CE6}" type="datetimeFigureOut">
              <a:rPr lang="en-GB" smtClean="0"/>
              <a:t>22/05/2018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E829FB-BAF0-4F95-8CAF-818F1CE865EE}" type="slidenum">
              <a:rPr lang="en-GB" smtClean="0"/>
              <a:t>‹#›</a:t>
            </a:fld>
            <a:endParaRPr lang="en-GB"/>
          </a:p>
        </p:txBody>
      </p:sp>
    </p:spTree>
    <p:extLst>
      <p:ext uri="{BB962C8B-B14F-4D97-AF65-F5344CB8AC3E}">
        <p14:creationId xmlns:p14="http://schemas.microsoft.com/office/powerpoint/2010/main" val="1628438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a:t>
            </a:r>
          </a:p>
        </p:txBody>
      </p:sp>
      <p:sp>
        <p:nvSpPr>
          <p:cNvPr id="4" name="Slide Number Placeholder 3"/>
          <p:cNvSpPr>
            <a:spLocks noGrp="1"/>
          </p:cNvSpPr>
          <p:nvPr>
            <p:ph type="sldNum" sz="quarter" idx="10"/>
          </p:nvPr>
        </p:nvSpPr>
        <p:spPr/>
        <p:txBody>
          <a:bodyPr/>
          <a:lstStyle/>
          <a:p>
            <a:fld id="{04E829FB-BAF0-4F95-8CAF-818F1CE865EE}" type="slidenum">
              <a:rPr lang="en-GB" smtClean="0"/>
              <a:t>1</a:t>
            </a:fld>
            <a:endParaRPr lang="en-GB" dirty="0"/>
          </a:p>
        </p:txBody>
      </p:sp>
    </p:spTree>
    <p:extLst>
      <p:ext uri="{BB962C8B-B14F-4D97-AF65-F5344CB8AC3E}">
        <p14:creationId xmlns:p14="http://schemas.microsoft.com/office/powerpoint/2010/main" val="140485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McLeod, J., (2007) Counselling skill .  Maidenhead: Open University Press.</a:t>
            </a:r>
          </a:p>
          <a:p>
            <a:r>
              <a:rPr lang="en-GB" dirty="0"/>
              <a:t>McLeod, J. and McLeod, J. (2011)</a:t>
            </a:r>
          </a:p>
          <a:p>
            <a:r>
              <a:rPr lang="en-GB" dirty="0"/>
              <a:t>Counselling skills: a practical guide for Counsellors and helping professionals. Maidenhead, Berkshire: </a:t>
            </a:r>
            <a:r>
              <a:rPr lang="en-GB" dirty="0" err="1"/>
              <a:t>McGrawHill</a:t>
            </a:r>
            <a:r>
              <a:rPr lang="en-GB" dirty="0"/>
              <a:t>/Open University Press.</a:t>
            </a:r>
          </a:p>
          <a:p>
            <a:endParaRPr lang="en-GB" dirty="0"/>
          </a:p>
          <a:p>
            <a:endParaRPr lang="en-GB" dirty="0"/>
          </a:p>
          <a:p>
            <a:r>
              <a:rPr lang="en-GB" dirty="0"/>
              <a:t>Approached in this way, the use of the label ‘embedded counsellor’ invites us to re-engage with the radical values that prompted the origins of counselling in ways that are relevant to current life.</a:t>
            </a:r>
          </a:p>
          <a:p>
            <a:endParaRPr lang="en-GB" dirty="0"/>
          </a:p>
          <a:p>
            <a:r>
              <a:rPr lang="en-GB" dirty="0"/>
              <a:t> (Bond, 2008) Confidentiality and Record Keeping in Counselling and Psychotherapy</a:t>
            </a:r>
          </a:p>
          <a:p>
            <a:endParaRPr lang="en-GB" dirty="0"/>
          </a:p>
        </p:txBody>
      </p:sp>
      <p:sp>
        <p:nvSpPr>
          <p:cNvPr id="4" name="Slide Number Placeholder 3"/>
          <p:cNvSpPr>
            <a:spLocks noGrp="1"/>
          </p:cNvSpPr>
          <p:nvPr>
            <p:ph type="sldNum" sz="quarter" idx="10"/>
          </p:nvPr>
        </p:nvSpPr>
        <p:spPr/>
        <p:txBody>
          <a:bodyPr/>
          <a:lstStyle/>
          <a:p>
            <a:fld id="{04E829FB-BAF0-4F95-8CAF-818F1CE865EE}" type="slidenum">
              <a:rPr lang="en-GB" smtClean="0"/>
              <a:t>3</a:t>
            </a:fld>
            <a:endParaRPr lang="en-GB"/>
          </a:p>
        </p:txBody>
      </p:sp>
    </p:spTree>
    <p:extLst>
      <p:ext uri="{BB962C8B-B14F-4D97-AF65-F5344CB8AC3E}">
        <p14:creationId xmlns:p14="http://schemas.microsoft.com/office/powerpoint/2010/main" val="231571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InfoNation</a:t>
            </a:r>
          </a:p>
          <a:p>
            <a:endParaRPr lang="en-GB" dirty="0"/>
          </a:p>
          <a:p>
            <a:r>
              <a:rPr lang="en-GB" dirty="0"/>
              <a:t>First point of contact</a:t>
            </a:r>
          </a:p>
          <a:p>
            <a:r>
              <a:rPr lang="en-GB" dirty="0"/>
              <a:t>Sign post to other services or organisations</a:t>
            </a:r>
          </a:p>
          <a:p>
            <a:r>
              <a:rPr lang="en-GB" dirty="0"/>
              <a:t>Provide advice and support</a:t>
            </a:r>
          </a:p>
          <a:p>
            <a:r>
              <a:rPr lang="en-GB" dirty="0"/>
              <a:t>Run workshops</a:t>
            </a:r>
          </a:p>
          <a:p>
            <a:r>
              <a:rPr lang="en-GB" dirty="0"/>
              <a:t>Continually  on course to improve my  personal development</a:t>
            </a:r>
          </a:p>
        </p:txBody>
      </p:sp>
      <p:sp>
        <p:nvSpPr>
          <p:cNvPr id="4" name="Slide Number Placeholder 3"/>
          <p:cNvSpPr>
            <a:spLocks noGrp="1"/>
          </p:cNvSpPr>
          <p:nvPr>
            <p:ph type="sldNum" sz="quarter" idx="10"/>
          </p:nvPr>
        </p:nvSpPr>
        <p:spPr/>
        <p:txBody>
          <a:bodyPr/>
          <a:lstStyle/>
          <a:p>
            <a:fld id="{04E829FB-BAF0-4F95-8CAF-818F1CE865EE}" type="slidenum">
              <a:rPr lang="en-GB" smtClean="0"/>
              <a:t>4</a:t>
            </a:fld>
            <a:endParaRPr lang="en-GB"/>
          </a:p>
        </p:txBody>
      </p:sp>
    </p:spTree>
    <p:extLst>
      <p:ext uri="{BB962C8B-B14F-4D97-AF65-F5344CB8AC3E}">
        <p14:creationId xmlns:p14="http://schemas.microsoft.com/office/powerpoint/2010/main" val="4050514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Red Tie Rabbit (2015) What are Interpersonal Skills? (Assessed: 1st May 2018) http://www.redtierabbit.com/what-are-interpersonal-skills/</a:t>
            </a:r>
          </a:p>
          <a:p>
            <a:endParaRPr lang="en-GB" dirty="0"/>
          </a:p>
          <a:p>
            <a:r>
              <a:rPr lang="en-GB" dirty="0"/>
              <a:t>Interpersonal skills are the skills you use when both communicating with individuals and groups. Interpersonal skills are essentially our social skills and we’ve all been developing them since we were babies. Those with good interpersonal skills tend to be better in social situations and also tend to thrive in their professional careers. It’s worth noting the importance of interpersonal skills increase as you climb the ladder.</a:t>
            </a:r>
          </a:p>
          <a:p>
            <a:r>
              <a:rPr lang="en-GB" dirty="0"/>
              <a:t>When we think about communication, we think of the following:</a:t>
            </a:r>
          </a:p>
          <a:p>
            <a:r>
              <a:rPr lang="en-GB" dirty="0"/>
              <a:t>– The words we use when we speak to others.</a:t>
            </a:r>
          </a:p>
          <a:p>
            <a:r>
              <a:rPr lang="en-GB" dirty="0"/>
              <a:t>– Our tone of voice when we speak to others.</a:t>
            </a:r>
          </a:p>
          <a:p>
            <a:r>
              <a:rPr lang="en-GB" dirty="0"/>
              <a:t>– Our body language when speaking to others.</a:t>
            </a:r>
          </a:p>
          <a:p>
            <a:endParaRPr lang="en-GB" dirty="0"/>
          </a:p>
          <a:p>
            <a:r>
              <a:rPr lang="en-GB" dirty="0"/>
              <a:t>Counselling skills are more about the counselling skills when a person is distress</a:t>
            </a:r>
          </a:p>
          <a:p>
            <a:endParaRPr lang="en-GB" dirty="0"/>
          </a:p>
          <a:p>
            <a:endParaRPr lang="en-GB" dirty="0"/>
          </a:p>
          <a:p>
            <a:r>
              <a:rPr lang="en-GB" dirty="0"/>
              <a:t>Egan, G. (2010) The Skilled Helper: A Problem-Management and Opportunity - Development Approach to Helping. 10th Edn. Belmont: Brooks/Cole, Cengage Learning. </a:t>
            </a:r>
          </a:p>
          <a:p>
            <a:endParaRPr lang="en-GB" dirty="0"/>
          </a:p>
        </p:txBody>
      </p:sp>
      <p:sp>
        <p:nvSpPr>
          <p:cNvPr id="4" name="Slide Number Placeholder 3"/>
          <p:cNvSpPr>
            <a:spLocks noGrp="1"/>
          </p:cNvSpPr>
          <p:nvPr>
            <p:ph type="sldNum" sz="quarter" idx="10"/>
          </p:nvPr>
        </p:nvSpPr>
        <p:spPr/>
        <p:txBody>
          <a:bodyPr/>
          <a:lstStyle/>
          <a:p>
            <a:fld id="{04E829FB-BAF0-4F95-8CAF-818F1CE865EE}" type="slidenum">
              <a:rPr lang="en-GB" smtClean="0"/>
              <a:t>5</a:t>
            </a:fld>
            <a:endParaRPr lang="en-GB"/>
          </a:p>
        </p:txBody>
      </p:sp>
    </p:spTree>
    <p:extLst>
      <p:ext uri="{BB962C8B-B14F-4D97-AF65-F5344CB8AC3E}">
        <p14:creationId xmlns:p14="http://schemas.microsoft.com/office/powerpoint/2010/main" val="862232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CEPEDA, L M. &amp; DAVENPORT, D S. (2006) PERSON-CENTERED THERAPY AND SOLUTION-FOCUSED BRIEF THERAPY: AN INTEGRATION OF PRESENT AND FUTURE AWARENESS. Psychotherapy: Theory, Research, Practice, Training 2006, Vol. 43, No. 1, 1–12 </a:t>
            </a:r>
          </a:p>
          <a:p>
            <a:endParaRPr lang="en-GB" dirty="0"/>
          </a:p>
          <a:p>
            <a:r>
              <a:rPr lang="en-GB" dirty="0"/>
              <a:t>The proposed approach may not be appropriate for all clients and circumstances. For example, the client who comes from a cultural understanding of therapy as brief and action oriented, along with the notion of “doctor knows best,” may become frustrated with the PC approach of Phase I and perceive the therapist as “leading one step from behind.” Clients may enter therapy with a clear idea of “homework” or task between sessions, and may have well-deﬁned problems and concerns that are in need of immediate and concrete answers. These clients might not want to spend time exploring their inner self, strengthening their self-concept, or deepening their awareness of emotions, but may want just quick solutions to their problems.</a:t>
            </a:r>
          </a:p>
          <a:p>
            <a:endParaRPr lang="en-GB" dirty="0"/>
          </a:p>
          <a:p>
            <a:r>
              <a:rPr lang="en-GB" dirty="0"/>
              <a:t>Download Free Clip Art (2018) clip art group of people cartoon people clip art free clipart </a:t>
            </a:r>
            <a:r>
              <a:rPr lang="en-GB" dirty="0" err="1"/>
              <a:t>clipartbold</a:t>
            </a:r>
            <a:r>
              <a:rPr lang="en-GB" dirty="0"/>
              <a:t> 2 (Assessed: 5</a:t>
            </a:r>
            <a:r>
              <a:rPr lang="en-GB" baseline="30000" dirty="0"/>
              <a:t>th</a:t>
            </a:r>
            <a:r>
              <a:rPr lang="en-GB" dirty="0"/>
              <a:t> May 2018) https://download-free-clip.art/clip-art-group-of-people/clip-art-group-of-people-cartoon-people-clip-art-free-clipart-clipartbold-2/</a:t>
            </a:r>
          </a:p>
        </p:txBody>
      </p:sp>
      <p:sp>
        <p:nvSpPr>
          <p:cNvPr id="4" name="Slide Number Placeholder 3"/>
          <p:cNvSpPr>
            <a:spLocks noGrp="1"/>
          </p:cNvSpPr>
          <p:nvPr>
            <p:ph type="sldNum" sz="quarter" idx="10"/>
          </p:nvPr>
        </p:nvSpPr>
        <p:spPr/>
        <p:txBody>
          <a:bodyPr/>
          <a:lstStyle/>
          <a:p>
            <a:fld id="{04E829FB-BAF0-4F95-8CAF-818F1CE865EE}" type="slidenum">
              <a:rPr lang="en-GB" smtClean="0"/>
              <a:t>6</a:t>
            </a:fld>
            <a:endParaRPr lang="en-GB"/>
          </a:p>
        </p:txBody>
      </p:sp>
    </p:spTree>
    <p:extLst>
      <p:ext uri="{BB962C8B-B14F-4D97-AF65-F5344CB8AC3E}">
        <p14:creationId xmlns:p14="http://schemas.microsoft.com/office/powerpoint/2010/main" val="339749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 Swansea University (2018) BSc (Hons) Adult Nursing, Swansea. (Assessed: 1th May 2018) http://www.swansea.ac.uk/undergraduate/courses/human-and-health-sciences/bschonsadultnursingswansea/ </a:t>
            </a:r>
          </a:p>
          <a:p>
            <a:endParaRPr lang="en-GB" dirty="0"/>
          </a:p>
          <a:p>
            <a:r>
              <a:rPr lang="en-GB" dirty="0"/>
              <a:t>Swansea University (2018) BSc (Hons) Mental Health Nursing. (Assessed: 1th May 2018)  http://www.swansea.ac.uk/undergraduate/courses/human-and-health-sciences/bschonsmentalhealthnursing/</a:t>
            </a:r>
          </a:p>
          <a:p>
            <a:endParaRPr lang="en-GB" dirty="0"/>
          </a:p>
          <a:p>
            <a:r>
              <a:rPr lang="en-GB" dirty="0"/>
              <a:t>Solution-focused conversations: a new therapeutic strategy in well child health nursing telephone consultations</a:t>
            </a:r>
          </a:p>
          <a:p>
            <a:r>
              <a:rPr lang="en-GB" dirty="0" err="1"/>
              <a:t>Polaschek</a:t>
            </a:r>
            <a:r>
              <a:rPr lang="en-GB" dirty="0"/>
              <a:t>, Linda ; </a:t>
            </a:r>
            <a:r>
              <a:rPr lang="en-GB" dirty="0" err="1"/>
              <a:t>Polaschek</a:t>
            </a:r>
            <a:r>
              <a:rPr lang="en-GB" dirty="0"/>
              <a:t>, Nick</a:t>
            </a:r>
          </a:p>
          <a:p>
            <a:r>
              <a:rPr lang="en-GB" dirty="0"/>
              <a:t>Journal of Advanced Nursing, Jul 2007, Vol.59(2), p.111</a:t>
            </a:r>
          </a:p>
          <a:p>
            <a:endParaRPr lang="en-GB" dirty="0"/>
          </a:p>
          <a:p>
            <a:r>
              <a:rPr lang="en-GB" dirty="0"/>
              <a:t>Solution-focused group therapy</a:t>
            </a:r>
          </a:p>
          <a:p>
            <a:r>
              <a:rPr lang="en-GB" dirty="0"/>
              <a:t>Nickerson, Peter</a:t>
            </a:r>
          </a:p>
          <a:p>
            <a:r>
              <a:rPr lang="en-GB" dirty="0"/>
              <a:t>Social Work, Jan 1995, Vol.40(1), pp.132-3 </a:t>
            </a:r>
          </a:p>
          <a:p>
            <a:endParaRPr lang="en-GB" dirty="0"/>
          </a:p>
          <a:p>
            <a:r>
              <a:rPr lang="en-GB" dirty="0"/>
              <a:t>The Effectiveness of Solution-Focused Therapy With Children in a School Setting</a:t>
            </a:r>
          </a:p>
          <a:p>
            <a:r>
              <a:rPr lang="en-GB" dirty="0"/>
              <a:t>Franklin, Cynthia ; </a:t>
            </a:r>
            <a:r>
              <a:rPr lang="en-GB" dirty="0" err="1"/>
              <a:t>Biever</a:t>
            </a:r>
            <a:r>
              <a:rPr lang="en-GB" dirty="0"/>
              <a:t>, Joan ; Moore, Kelly ; Clemons, David ; </a:t>
            </a:r>
            <a:r>
              <a:rPr lang="en-GB" dirty="0" err="1"/>
              <a:t>Scamardo</a:t>
            </a:r>
            <a:r>
              <a:rPr lang="en-GB" dirty="0"/>
              <a:t>, Monica</a:t>
            </a:r>
          </a:p>
          <a:p>
            <a:r>
              <a:rPr lang="en-GB" dirty="0"/>
              <a:t>Research on Social Work Practice, 2001, Vol.11(4), pp.411-434 </a:t>
            </a:r>
          </a:p>
          <a:p>
            <a:endParaRPr lang="en-GB" dirty="0"/>
          </a:p>
          <a:p>
            <a:r>
              <a:rPr lang="en-GB" dirty="0"/>
              <a:t>A thematic analysis of the experience of UK mental health nurses who have trained in Solution Focused Brief Therapy.</a:t>
            </a:r>
          </a:p>
          <a:p>
            <a:r>
              <a:rPr lang="en-GB" dirty="0"/>
              <a:t>Detail Only Available</a:t>
            </a:r>
          </a:p>
          <a:p>
            <a:endParaRPr lang="en-GB" dirty="0"/>
          </a:p>
          <a:p>
            <a:r>
              <a:rPr lang="en-GB" dirty="0"/>
              <a:t>Academic Journal</a:t>
            </a:r>
          </a:p>
          <a:p>
            <a:r>
              <a:rPr lang="en-GB" dirty="0"/>
              <a:t>(English) ; Abstract available. By: Smith S; Macduff C, Journal Of Psychiatric And Mental Health Nursing [J </a:t>
            </a:r>
            <a:r>
              <a:rPr lang="en-GB" dirty="0" err="1"/>
              <a:t>Psychiatr</a:t>
            </a:r>
            <a:r>
              <a:rPr lang="en-GB" dirty="0"/>
              <a:t> </a:t>
            </a:r>
            <a:r>
              <a:rPr lang="en-GB" dirty="0" err="1"/>
              <a:t>Ment</a:t>
            </a:r>
            <a:r>
              <a:rPr lang="en-GB" dirty="0"/>
              <a:t> Health </a:t>
            </a:r>
            <a:r>
              <a:rPr lang="en-GB" dirty="0" err="1"/>
              <a:t>Nurs</a:t>
            </a:r>
            <a:r>
              <a:rPr lang="en-GB" dirty="0"/>
              <a:t>], ISSN: 1365-2850, 2017 Mar; Vol. 24 (2-3), pp. 105-113; Publisher: Blackwell Scientific Publications; PMID: 28124407</a:t>
            </a:r>
          </a:p>
          <a:p>
            <a:endParaRPr lang="en-GB" dirty="0"/>
          </a:p>
          <a:p>
            <a:r>
              <a:rPr lang="en-GB" dirty="0"/>
              <a:t>Solution-focused approach therapy for mental health nursing students.</a:t>
            </a:r>
          </a:p>
          <a:p>
            <a:r>
              <a:rPr lang="en-GB" dirty="0"/>
              <a:t>Detail Only Available</a:t>
            </a:r>
          </a:p>
          <a:p>
            <a:endParaRPr lang="en-GB" dirty="0"/>
          </a:p>
          <a:p>
            <a:r>
              <a:rPr lang="en-GB" dirty="0"/>
              <a:t>Academic Journal</a:t>
            </a:r>
          </a:p>
          <a:p>
            <a:r>
              <a:rPr lang="en-GB" dirty="0"/>
              <a:t>(English) ; Abstract available. By: Evans N; Evans AM, British Journal Of Nursing (Mark Allen Publishing) [Br J </a:t>
            </a:r>
            <a:r>
              <a:rPr lang="en-GB" dirty="0" err="1"/>
              <a:t>Nurs</a:t>
            </a:r>
            <a:r>
              <a:rPr lang="en-GB" dirty="0"/>
              <a:t>], ISSN: 0966-0461, 2013 Nov 28-Dec 11; Vol. 22 (21), pp. 1222-4, 1226; Publisher: MA Healthcare; PMID: 24280922</a:t>
            </a:r>
          </a:p>
          <a:p>
            <a:endParaRPr lang="en-GB" dirty="0"/>
          </a:p>
          <a:p>
            <a:r>
              <a:rPr lang="en-GB" dirty="0"/>
              <a:t>Solution-focused approach therapy for mental health nursing students.</a:t>
            </a:r>
          </a:p>
          <a:p>
            <a:r>
              <a:rPr lang="en-GB" dirty="0"/>
              <a:t>Detail Only Available</a:t>
            </a:r>
          </a:p>
          <a:p>
            <a:endParaRPr lang="en-GB" dirty="0"/>
          </a:p>
          <a:p>
            <a:r>
              <a:rPr lang="en-GB" dirty="0"/>
              <a:t>Academic Journal</a:t>
            </a:r>
          </a:p>
          <a:p>
            <a:r>
              <a:rPr lang="en-GB" dirty="0"/>
              <a:t>(English) ; Abstract available. By: Evans N; Evans AM, British Journal Of Nursing (Mark Allen Publishing) [Br J </a:t>
            </a:r>
            <a:r>
              <a:rPr lang="en-GB" dirty="0" err="1"/>
              <a:t>Nurs</a:t>
            </a:r>
            <a:r>
              <a:rPr lang="en-GB" dirty="0"/>
              <a:t>], ISSN: 0966-0461, 2013 Nov 28-Dec 11; Vol. 22 (21), pp. 1222-4, 1226; Publisher: MA Healthcare; PMID: 24280922</a:t>
            </a:r>
          </a:p>
          <a:p>
            <a:endParaRPr lang="en-GB" dirty="0"/>
          </a:p>
          <a:p>
            <a:r>
              <a:rPr lang="en-GB" dirty="0"/>
              <a:t>The ongoing movement from institutional care to community-orientated care has gradually spread around the developed world. This shift in the philosophy of care has resulted in a reduction in the length of inpatient admissions and contributed to a decline in the number of inpatient beds. This literature review seeks to establish the suitability and relevance of solution-focused brief therapy (SFBT) to mental health nursing practice, with particular emphasis being given to acute inpatient settings. Databases searched for published material in English between 1980 and 2006 were: Cumulative Index of Nursing and Allied Health Literature; MEDLINE; Applied Social Sciences Index and Abstracts; Sociological abstracts; and social service abstracts. Search terms included: SFBT and solution-focused approaches. Only nine papers from the original 203 citations met the inclusion criteria and were thus reviewed. These papers indicated that SFBT constitutes an appropriate set of techniques for use in mental health nursing particularly where staff have relatively brief contact with patients. Preliminary data suggest that SFBT is congruent with the philosophical underpinning of contemporary mental health nursing. However, its clinical utility and effectiveness is not well established and methodologically rigorous studies are urgently needed to determine the appropriateness and effectiveness of such approach to nursing practice.</a:t>
            </a:r>
          </a:p>
          <a:p>
            <a:endParaRPr lang="en-GB" dirty="0"/>
          </a:p>
          <a:p>
            <a:endParaRPr lang="en-GB" dirty="0"/>
          </a:p>
          <a:p>
            <a:r>
              <a:rPr lang="en-GB" dirty="0"/>
              <a:t>Fig 2 (2015) Solution-Focused Talk (Assessed: 4</a:t>
            </a:r>
            <a:r>
              <a:rPr lang="en-GB" baseline="30000" dirty="0"/>
              <a:t>th</a:t>
            </a:r>
            <a:r>
              <a:rPr lang="en-GB" dirty="0"/>
              <a:t> May 2018) http://www.hanhconsulting.com/our-program/sftalk/</a:t>
            </a:r>
          </a:p>
        </p:txBody>
      </p:sp>
      <p:sp>
        <p:nvSpPr>
          <p:cNvPr id="4" name="Slide Number Placeholder 3"/>
          <p:cNvSpPr>
            <a:spLocks noGrp="1"/>
          </p:cNvSpPr>
          <p:nvPr>
            <p:ph type="sldNum" sz="quarter" idx="10"/>
          </p:nvPr>
        </p:nvSpPr>
        <p:spPr/>
        <p:txBody>
          <a:bodyPr/>
          <a:lstStyle/>
          <a:p>
            <a:fld id="{04E829FB-BAF0-4F95-8CAF-818F1CE865EE}" type="slidenum">
              <a:rPr lang="en-GB" smtClean="0"/>
              <a:t>7</a:t>
            </a:fld>
            <a:endParaRPr lang="en-GB"/>
          </a:p>
        </p:txBody>
      </p:sp>
    </p:spTree>
    <p:extLst>
      <p:ext uri="{BB962C8B-B14F-4D97-AF65-F5344CB8AC3E}">
        <p14:creationId xmlns:p14="http://schemas.microsoft.com/office/powerpoint/2010/main" val="40162062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Tim Bond (2015) </a:t>
            </a:r>
          </a:p>
          <a:p>
            <a:endParaRPr lang="en-GB" dirty="0"/>
          </a:p>
          <a:p>
            <a:r>
              <a:rPr lang="en-GB" dirty="0"/>
              <a:t>McLeod, J. (2008) Outside the therapy room. Therapy today. 19 (4), (2008, May), pp. 14 -18. </a:t>
            </a:r>
          </a:p>
          <a:p>
            <a:endParaRPr lang="en-GB" dirty="0"/>
          </a:p>
          <a:p>
            <a:r>
              <a:rPr lang="en-GB" dirty="0"/>
              <a:t>McLeod, J, &amp; McLeod, J 2015, 'Research on embedded counselling: An emerging topic of potential importance for the future of counselling psychology', Counselling Psychology Quarterly, 28, 1, pp. 27-43 </a:t>
            </a:r>
          </a:p>
          <a:p>
            <a:endParaRPr lang="en-GB" dirty="0"/>
          </a:p>
          <a:p>
            <a:r>
              <a:rPr lang="en-GB" dirty="0"/>
              <a:t>Nursing standard (2018) Analysis, Under pressure: A day in the life of a front-line nurse (Assessed: 2</a:t>
            </a:r>
            <a:r>
              <a:rPr lang="en-GB" baseline="30000" dirty="0"/>
              <a:t>nd</a:t>
            </a:r>
            <a:r>
              <a:rPr lang="en-GB" dirty="0"/>
              <a:t> May 2018) https://rcni.com/nursing-standard/newsroom/analysis/under-pressure-a-day-life-of-a-front-line-nurse-79246</a:t>
            </a:r>
          </a:p>
          <a:p>
            <a:endParaRPr lang="en-GB" dirty="0"/>
          </a:p>
        </p:txBody>
      </p:sp>
      <p:sp>
        <p:nvSpPr>
          <p:cNvPr id="4" name="Slide Number Placeholder 3"/>
          <p:cNvSpPr>
            <a:spLocks noGrp="1"/>
          </p:cNvSpPr>
          <p:nvPr>
            <p:ph type="sldNum" sz="quarter" idx="10"/>
          </p:nvPr>
        </p:nvSpPr>
        <p:spPr/>
        <p:txBody>
          <a:bodyPr/>
          <a:lstStyle/>
          <a:p>
            <a:fld id="{04E829FB-BAF0-4F95-8CAF-818F1CE865EE}" type="slidenum">
              <a:rPr lang="en-GB" smtClean="0"/>
              <a:t>8</a:t>
            </a:fld>
            <a:endParaRPr lang="en-GB"/>
          </a:p>
        </p:txBody>
      </p:sp>
    </p:spTree>
    <p:extLst>
      <p:ext uri="{BB962C8B-B14F-4D97-AF65-F5344CB8AC3E}">
        <p14:creationId xmlns:p14="http://schemas.microsoft.com/office/powerpoint/2010/main" val="4125844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4E829FB-BAF0-4F95-8CAF-818F1CE865EE}" type="slidenum">
              <a:rPr lang="en-GB" smtClean="0"/>
              <a:t>10</a:t>
            </a:fld>
            <a:endParaRPr lang="en-GB"/>
          </a:p>
        </p:txBody>
      </p:sp>
    </p:spTree>
    <p:extLst>
      <p:ext uri="{BB962C8B-B14F-4D97-AF65-F5344CB8AC3E}">
        <p14:creationId xmlns:p14="http://schemas.microsoft.com/office/powerpoint/2010/main" val="2761972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5/22/2018</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5/22/2018</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5/22/2018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5/22/2018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5/22/2018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5/22/2018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5/22/2018</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5/22/2018</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5/22/2018</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download-free-clip.art/clip-art-group-of-people/clip-art-group-of-people-cartoon-people-clip-art-free-clipart-clipartbold-2/"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hanhconsulting.com/our-program/sftalk/"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www.redtierabbit.com/what-are-interpersonal-skills/" TargetMode="External"/><Relationship Id="rId2" Type="http://schemas.openxmlformats.org/officeDocument/2006/relationships/hyperlink" Target="https://rcni.com/nursing-standard/newsroom/analysis/under-pressure-a-day-life-of-a-front-line-nurse-79246" TargetMode="External"/><Relationship Id="rId1" Type="http://schemas.openxmlformats.org/officeDocument/2006/relationships/slideLayout" Target="../slideLayouts/slideLayout2.xml"/><Relationship Id="rId5" Type="http://schemas.openxmlformats.org/officeDocument/2006/relationships/hyperlink" Target="http://www.swansea.ac.uk/undergraduate/courses/human-and-health-sciences/bschonsmentalhealthnursing/" TargetMode="External"/><Relationship Id="rId4" Type="http://schemas.openxmlformats.org/officeDocument/2006/relationships/hyperlink" Target="http://www.swansea.ac.uk/undergraduate/courses/human-and-health-sciences/bschonsadultnursingswanse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B5FC6-F4C9-498C-9776-9784AAFA3395}"/>
              </a:ext>
            </a:extLst>
          </p:cNvPr>
          <p:cNvSpPr>
            <a:spLocks noGrp="1"/>
          </p:cNvSpPr>
          <p:nvPr>
            <p:ph type="ctrTitle"/>
          </p:nvPr>
        </p:nvSpPr>
        <p:spPr>
          <a:xfrm>
            <a:off x="1371600" y="2055197"/>
            <a:ext cx="9448800" cy="1825096"/>
          </a:xfrm>
        </p:spPr>
        <p:txBody>
          <a:bodyPr>
            <a:noAutofit/>
          </a:bodyPr>
          <a:lstStyle/>
          <a:p>
            <a:r>
              <a:rPr lang="en-US" b="1" dirty="0"/>
              <a:t>Embedded Counselling Practices </a:t>
            </a:r>
            <a:endParaRPr lang="en-GB" dirty="0"/>
          </a:p>
        </p:txBody>
      </p:sp>
      <p:sp>
        <p:nvSpPr>
          <p:cNvPr id="3" name="Subtitle 2">
            <a:extLst>
              <a:ext uri="{FF2B5EF4-FFF2-40B4-BE49-F238E27FC236}">
                <a16:creationId xmlns:a16="http://schemas.microsoft.com/office/drawing/2014/main" id="{46646AE9-58BE-4553-AC3F-AC012270A75D}"/>
              </a:ext>
            </a:extLst>
          </p:cNvPr>
          <p:cNvSpPr>
            <a:spLocks noGrp="1"/>
          </p:cNvSpPr>
          <p:nvPr>
            <p:ph type="subTitle" idx="1"/>
          </p:nvPr>
        </p:nvSpPr>
        <p:spPr>
          <a:xfrm>
            <a:off x="1371600" y="4056270"/>
            <a:ext cx="9448800" cy="685800"/>
          </a:xfrm>
        </p:spPr>
        <p:txBody>
          <a:bodyPr>
            <a:normAutofit fontScale="92500" lnSpcReduction="10000"/>
          </a:bodyPr>
          <a:lstStyle/>
          <a:p>
            <a:r>
              <a:rPr lang="en-GB" dirty="0"/>
              <a:t>Helen Williams</a:t>
            </a:r>
          </a:p>
          <a:p>
            <a:r>
              <a:rPr lang="en-GB" dirty="0"/>
              <a:t>P147366</a:t>
            </a:r>
          </a:p>
        </p:txBody>
      </p:sp>
      <p:pic>
        <p:nvPicPr>
          <p:cNvPr id="4" name="Picture 3">
            <a:extLst>
              <a:ext uri="{FF2B5EF4-FFF2-40B4-BE49-F238E27FC236}">
                <a16:creationId xmlns:a16="http://schemas.microsoft.com/office/drawing/2014/main" id="{17BDA1E9-F90C-43EC-8E0D-3CC3997D90D4}"/>
              </a:ext>
            </a:extLst>
          </p:cNvPr>
          <p:cNvPicPr>
            <a:picLocks noChangeAspect="1"/>
          </p:cNvPicPr>
          <p:nvPr/>
        </p:nvPicPr>
        <p:blipFill>
          <a:blip r:embed="rId3"/>
          <a:stretch>
            <a:fillRect/>
          </a:stretch>
        </p:blipFill>
        <p:spPr>
          <a:xfrm>
            <a:off x="9126922" y="365300"/>
            <a:ext cx="2658086" cy="902286"/>
          </a:xfrm>
          <a:prstGeom prst="rect">
            <a:avLst/>
          </a:prstGeom>
        </p:spPr>
      </p:pic>
    </p:spTree>
    <p:extLst>
      <p:ext uri="{BB962C8B-B14F-4D97-AF65-F5344CB8AC3E}">
        <p14:creationId xmlns:p14="http://schemas.microsoft.com/office/powerpoint/2010/main" val="1815345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F7DF7-F1EB-405D-8E9F-1E673FE91479}"/>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57FAEC57-BEA4-412B-AEE4-7AC65CDFAB21}"/>
              </a:ext>
            </a:extLst>
          </p:cNvPr>
          <p:cNvSpPr>
            <a:spLocks noGrp="1"/>
          </p:cNvSpPr>
          <p:nvPr>
            <p:ph idx="1"/>
          </p:nvPr>
        </p:nvSpPr>
        <p:spPr/>
        <p:txBody>
          <a:bodyPr>
            <a:normAutofit/>
          </a:bodyPr>
          <a:lstStyle/>
          <a:p>
            <a:pPr marL="0" indent="0" algn="ctr">
              <a:buNone/>
            </a:pPr>
            <a:r>
              <a:rPr lang="en-GB" sz="3200" dirty="0"/>
              <a:t>Reflect on my use of embedded counselling skills within the module; </a:t>
            </a:r>
          </a:p>
          <a:p>
            <a:pPr marL="0" indent="0" algn="ctr">
              <a:buNone/>
            </a:pPr>
            <a:r>
              <a:rPr lang="en-GB" sz="3200" dirty="0"/>
              <a:t>include implications and recommendations for the use of embedded counselling practices within the health and social care sector.</a:t>
            </a:r>
          </a:p>
        </p:txBody>
      </p:sp>
    </p:spTree>
    <p:extLst>
      <p:ext uri="{BB962C8B-B14F-4D97-AF65-F5344CB8AC3E}">
        <p14:creationId xmlns:p14="http://schemas.microsoft.com/office/powerpoint/2010/main" val="1603266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27446B-0DD9-48C3-9D5E-E38A733BCFBE}"/>
              </a:ext>
            </a:extLst>
          </p:cNvPr>
          <p:cNvSpPr>
            <a:spLocks noGrp="1"/>
          </p:cNvSpPr>
          <p:nvPr>
            <p:ph type="title"/>
          </p:nvPr>
        </p:nvSpPr>
        <p:spPr/>
        <p:txBody>
          <a:bodyPr/>
          <a:lstStyle/>
          <a:p>
            <a:r>
              <a:rPr lang="en-GB" dirty="0"/>
              <a:t>Meaning of embedded counselling</a:t>
            </a:r>
          </a:p>
        </p:txBody>
      </p:sp>
      <p:sp>
        <p:nvSpPr>
          <p:cNvPr id="5" name="Content Placeholder 4">
            <a:extLst>
              <a:ext uri="{FF2B5EF4-FFF2-40B4-BE49-F238E27FC236}">
                <a16:creationId xmlns:a16="http://schemas.microsoft.com/office/drawing/2014/main" id="{83082B5C-57FF-4316-820E-78081C54E98D}"/>
              </a:ext>
            </a:extLst>
          </p:cNvPr>
          <p:cNvSpPr>
            <a:spLocks noGrp="1"/>
          </p:cNvSpPr>
          <p:nvPr>
            <p:ph sz="half" idx="1"/>
          </p:nvPr>
        </p:nvSpPr>
        <p:spPr>
          <a:xfrm>
            <a:off x="6483096" y="2833875"/>
            <a:ext cx="5334000" cy="4024125"/>
          </a:xfrm>
        </p:spPr>
        <p:txBody>
          <a:bodyPr/>
          <a:lstStyle/>
          <a:p>
            <a:pPr marL="0" indent="0" algn="ctr">
              <a:buNone/>
            </a:pPr>
            <a:r>
              <a:rPr lang="en-GB" dirty="0"/>
              <a:t>Any person in a professional or supportive role with face to face contact where the role could  incorporate a counselling dimension.</a:t>
            </a:r>
          </a:p>
          <a:p>
            <a:pPr marL="0" indent="0" algn="ctr">
              <a:buNone/>
            </a:pPr>
            <a:endParaRPr lang="en-GB" dirty="0"/>
          </a:p>
          <a:p>
            <a:pPr marL="0" indent="0" algn="ctr">
              <a:buNone/>
            </a:pPr>
            <a:r>
              <a:rPr lang="en-GB" dirty="0"/>
              <a:t>(McLeod and McLeod, 2011)</a:t>
            </a:r>
          </a:p>
        </p:txBody>
      </p:sp>
      <p:sp>
        <p:nvSpPr>
          <p:cNvPr id="6" name="Content Placeholder 5">
            <a:extLst>
              <a:ext uri="{FF2B5EF4-FFF2-40B4-BE49-F238E27FC236}">
                <a16:creationId xmlns:a16="http://schemas.microsoft.com/office/drawing/2014/main" id="{9DDFD953-B776-4087-B42F-A358AB3A51C9}"/>
              </a:ext>
            </a:extLst>
          </p:cNvPr>
          <p:cNvSpPr>
            <a:spLocks noGrp="1"/>
          </p:cNvSpPr>
          <p:nvPr>
            <p:ph sz="half" idx="2"/>
          </p:nvPr>
        </p:nvSpPr>
        <p:spPr>
          <a:xfrm>
            <a:off x="612648" y="2323339"/>
            <a:ext cx="5334000" cy="4024125"/>
          </a:xfrm>
        </p:spPr>
        <p:txBody>
          <a:bodyPr/>
          <a:lstStyle/>
          <a:p>
            <a:pPr algn="ctr"/>
            <a:endParaRPr lang="en-GB" dirty="0"/>
          </a:p>
          <a:p>
            <a:pPr marL="0" indent="0" algn="ctr">
              <a:buNone/>
            </a:pPr>
            <a:r>
              <a:rPr lang="en-GB" dirty="0"/>
              <a:t>Human services such as nurses, teachers etc, respond to an individual who is experiencing emotional distress by using counselling skills to listen to the individual's concerns and worries. </a:t>
            </a:r>
          </a:p>
          <a:p>
            <a:pPr marL="0" indent="0" algn="ctr">
              <a:buNone/>
            </a:pPr>
            <a:r>
              <a:rPr lang="en-GB" dirty="0"/>
              <a:t> (</a:t>
            </a:r>
            <a:r>
              <a:rPr lang="en-GB" dirty="0" err="1"/>
              <a:t>Mcleod</a:t>
            </a:r>
            <a:r>
              <a:rPr lang="en-GB" dirty="0"/>
              <a:t>, 2007)</a:t>
            </a:r>
          </a:p>
          <a:p>
            <a:pPr marL="0" indent="0" algn="ctr">
              <a:buNone/>
            </a:pPr>
            <a:endParaRPr lang="en-GB" dirty="0"/>
          </a:p>
        </p:txBody>
      </p:sp>
    </p:spTree>
    <p:extLst>
      <p:ext uri="{BB962C8B-B14F-4D97-AF65-F5344CB8AC3E}">
        <p14:creationId xmlns:p14="http://schemas.microsoft.com/office/powerpoint/2010/main" val="3271297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14ED4C-D5FD-4C9D-B04B-F29102781641}"/>
              </a:ext>
            </a:extLst>
          </p:cNvPr>
          <p:cNvSpPr>
            <a:spLocks noGrp="1"/>
          </p:cNvSpPr>
          <p:nvPr>
            <p:ph type="title"/>
          </p:nvPr>
        </p:nvSpPr>
        <p:spPr>
          <a:xfrm>
            <a:off x="2700130" y="3960558"/>
            <a:ext cx="10820400" cy="2802467"/>
          </a:xfrm>
        </p:spPr>
        <p:txBody>
          <a:bodyPr/>
          <a:lstStyle/>
          <a:p>
            <a:r>
              <a:rPr lang="en-GB" dirty="0"/>
              <a:t>Experience </a:t>
            </a:r>
          </a:p>
        </p:txBody>
      </p:sp>
      <p:sp>
        <p:nvSpPr>
          <p:cNvPr id="5" name="Text Placeholder 4">
            <a:extLst>
              <a:ext uri="{FF2B5EF4-FFF2-40B4-BE49-F238E27FC236}">
                <a16:creationId xmlns:a16="http://schemas.microsoft.com/office/drawing/2014/main" id="{7115A36F-A524-46B8-AD62-EDFCD139E3AE}"/>
              </a:ext>
            </a:extLst>
          </p:cNvPr>
          <p:cNvSpPr>
            <a:spLocks noGrp="1"/>
          </p:cNvSpPr>
          <p:nvPr>
            <p:ph type="body" sz="half" idx="2"/>
          </p:nvPr>
        </p:nvSpPr>
        <p:spPr/>
        <p:txBody>
          <a:bodyPr/>
          <a:lstStyle/>
          <a:p>
            <a:endParaRPr lang="en-GB"/>
          </a:p>
        </p:txBody>
      </p:sp>
      <p:pic>
        <p:nvPicPr>
          <p:cNvPr id="6" name="Picture 5">
            <a:extLst>
              <a:ext uri="{FF2B5EF4-FFF2-40B4-BE49-F238E27FC236}">
                <a16:creationId xmlns:a16="http://schemas.microsoft.com/office/drawing/2014/main" id="{2CC27B6B-4470-471B-89FF-00A31374342C}"/>
              </a:ext>
            </a:extLst>
          </p:cNvPr>
          <p:cNvPicPr>
            <a:picLocks noChangeAspect="1"/>
          </p:cNvPicPr>
          <p:nvPr/>
        </p:nvPicPr>
        <p:blipFill>
          <a:blip r:embed="rId3"/>
          <a:stretch>
            <a:fillRect/>
          </a:stretch>
        </p:blipFill>
        <p:spPr>
          <a:xfrm>
            <a:off x="787199" y="576094"/>
            <a:ext cx="10605052" cy="4072106"/>
          </a:xfrm>
          <a:prstGeom prst="rect">
            <a:avLst/>
          </a:prstGeom>
        </p:spPr>
      </p:pic>
    </p:spTree>
    <p:extLst>
      <p:ext uri="{BB962C8B-B14F-4D97-AF65-F5344CB8AC3E}">
        <p14:creationId xmlns:p14="http://schemas.microsoft.com/office/powerpoint/2010/main" val="515989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9DBAA-40CC-4C47-A0D0-62E36DFBD3E1}"/>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AD8018BC-C6F6-4123-89C0-5D48A501B62B}"/>
              </a:ext>
            </a:extLst>
          </p:cNvPr>
          <p:cNvSpPr>
            <a:spLocks noGrp="1"/>
          </p:cNvSpPr>
          <p:nvPr>
            <p:ph type="body" sz="half" idx="2"/>
          </p:nvPr>
        </p:nvSpPr>
        <p:spPr/>
        <p:txBody>
          <a:bodyPr/>
          <a:lstStyle/>
          <a:p>
            <a:endParaRPr lang="en-GB"/>
          </a:p>
        </p:txBody>
      </p:sp>
      <p:pic>
        <p:nvPicPr>
          <p:cNvPr id="4" name="Picture 3">
            <a:extLst>
              <a:ext uri="{FF2B5EF4-FFF2-40B4-BE49-F238E27FC236}">
                <a16:creationId xmlns:a16="http://schemas.microsoft.com/office/drawing/2014/main" id="{978A5746-D6D9-4ED9-9DDA-3B29A119E5DF}"/>
              </a:ext>
            </a:extLst>
          </p:cNvPr>
          <p:cNvPicPr>
            <a:picLocks noChangeAspect="1"/>
          </p:cNvPicPr>
          <p:nvPr/>
        </p:nvPicPr>
        <p:blipFill>
          <a:blip r:embed="rId3"/>
          <a:stretch>
            <a:fillRect/>
          </a:stretch>
        </p:blipFill>
        <p:spPr>
          <a:xfrm>
            <a:off x="1" y="-416521"/>
            <a:ext cx="12192000" cy="7390248"/>
          </a:xfrm>
          <a:prstGeom prst="rect">
            <a:avLst/>
          </a:prstGeom>
        </p:spPr>
      </p:pic>
    </p:spTree>
    <p:extLst>
      <p:ext uri="{BB962C8B-B14F-4D97-AF65-F5344CB8AC3E}">
        <p14:creationId xmlns:p14="http://schemas.microsoft.com/office/powerpoint/2010/main" val="2297280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CAD58C-6DD6-45D2-9AB2-D0814C320ADD}"/>
              </a:ext>
            </a:extLst>
          </p:cNvPr>
          <p:cNvSpPr>
            <a:spLocks noGrp="1"/>
          </p:cNvSpPr>
          <p:nvPr>
            <p:ph type="title"/>
          </p:nvPr>
        </p:nvSpPr>
        <p:spPr/>
        <p:txBody>
          <a:bodyPr/>
          <a:lstStyle/>
          <a:p>
            <a:r>
              <a:rPr lang="en-GB" dirty="0"/>
              <a:t>Embedded counselling </a:t>
            </a:r>
          </a:p>
        </p:txBody>
      </p:sp>
      <p:sp>
        <p:nvSpPr>
          <p:cNvPr id="5" name="Text Placeholder 4">
            <a:extLst>
              <a:ext uri="{FF2B5EF4-FFF2-40B4-BE49-F238E27FC236}">
                <a16:creationId xmlns:a16="http://schemas.microsoft.com/office/drawing/2014/main" id="{C540BB91-157C-43CD-8FB5-375E6AC57142}"/>
              </a:ext>
            </a:extLst>
          </p:cNvPr>
          <p:cNvSpPr>
            <a:spLocks noGrp="1"/>
          </p:cNvSpPr>
          <p:nvPr>
            <p:ph type="body" sz="half" idx="2"/>
          </p:nvPr>
        </p:nvSpPr>
        <p:spPr>
          <a:xfrm>
            <a:off x="685800" y="2556932"/>
            <a:ext cx="10130516" cy="999067"/>
          </a:xfrm>
        </p:spPr>
        <p:txBody>
          <a:bodyPr/>
          <a:lstStyle/>
          <a:p>
            <a:r>
              <a:rPr lang="en-GB" sz="2000" dirty="0"/>
              <a:t>The clients</a:t>
            </a:r>
          </a:p>
          <a:p>
            <a:endParaRPr lang="en-GB" dirty="0"/>
          </a:p>
        </p:txBody>
      </p:sp>
      <p:pic>
        <p:nvPicPr>
          <p:cNvPr id="2" name="Picture 1">
            <a:extLst>
              <a:ext uri="{FF2B5EF4-FFF2-40B4-BE49-F238E27FC236}">
                <a16:creationId xmlns:a16="http://schemas.microsoft.com/office/drawing/2014/main" id="{584E43F6-B259-44BB-A6E0-754775B01B99}"/>
              </a:ext>
            </a:extLst>
          </p:cNvPr>
          <p:cNvPicPr>
            <a:picLocks noChangeAspect="1"/>
          </p:cNvPicPr>
          <p:nvPr/>
        </p:nvPicPr>
        <p:blipFill>
          <a:blip r:embed="rId3"/>
          <a:stretch>
            <a:fillRect/>
          </a:stretch>
        </p:blipFill>
        <p:spPr>
          <a:xfrm>
            <a:off x="6298623" y="689647"/>
            <a:ext cx="5207577" cy="3865624"/>
          </a:xfrm>
          <a:prstGeom prst="rect">
            <a:avLst/>
          </a:prstGeom>
        </p:spPr>
      </p:pic>
      <p:sp>
        <p:nvSpPr>
          <p:cNvPr id="3" name="TextBox 2">
            <a:extLst>
              <a:ext uri="{FF2B5EF4-FFF2-40B4-BE49-F238E27FC236}">
                <a16:creationId xmlns:a16="http://schemas.microsoft.com/office/drawing/2014/main" id="{24169EDD-8899-4419-B2D9-C1CF908A6FA2}"/>
              </a:ext>
            </a:extLst>
          </p:cNvPr>
          <p:cNvSpPr txBox="1"/>
          <p:nvPr/>
        </p:nvSpPr>
        <p:spPr>
          <a:xfrm>
            <a:off x="2382981" y="4990067"/>
            <a:ext cx="3713019" cy="369332"/>
          </a:xfrm>
          <a:prstGeom prst="rect">
            <a:avLst/>
          </a:prstGeom>
          <a:noFill/>
        </p:spPr>
        <p:txBody>
          <a:bodyPr wrap="square" rtlCol="0">
            <a:spAutoFit/>
          </a:bodyPr>
          <a:lstStyle/>
          <a:p>
            <a:r>
              <a:rPr lang="en-GB" dirty="0"/>
              <a:t>CEPEDA &amp; DAVENPORT (2006) </a:t>
            </a:r>
          </a:p>
        </p:txBody>
      </p:sp>
    </p:spTree>
    <p:extLst>
      <p:ext uri="{BB962C8B-B14F-4D97-AF65-F5344CB8AC3E}">
        <p14:creationId xmlns:p14="http://schemas.microsoft.com/office/powerpoint/2010/main" val="250341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C126D-6384-4099-B93E-476865B460C1}"/>
              </a:ext>
            </a:extLst>
          </p:cNvPr>
          <p:cNvSpPr>
            <a:spLocks noGrp="1"/>
          </p:cNvSpPr>
          <p:nvPr>
            <p:ph type="title"/>
          </p:nvPr>
        </p:nvSpPr>
        <p:spPr/>
        <p:txBody>
          <a:bodyPr/>
          <a:lstStyle/>
          <a:p>
            <a:r>
              <a:rPr lang="en-GB" dirty="0"/>
              <a:t>Solution Focused</a:t>
            </a:r>
            <a:br>
              <a:rPr lang="en-GB" dirty="0"/>
            </a:br>
            <a:endParaRPr lang="en-GB" dirty="0"/>
          </a:p>
        </p:txBody>
      </p:sp>
      <p:sp>
        <p:nvSpPr>
          <p:cNvPr id="3" name="Text Placeholder 2">
            <a:extLst>
              <a:ext uri="{FF2B5EF4-FFF2-40B4-BE49-F238E27FC236}">
                <a16:creationId xmlns:a16="http://schemas.microsoft.com/office/drawing/2014/main" id="{8C8CB6F1-C9C6-45DE-9ECC-708C40B0D2D1}"/>
              </a:ext>
            </a:extLst>
          </p:cNvPr>
          <p:cNvSpPr>
            <a:spLocks noGrp="1"/>
          </p:cNvSpPr>
          <p:nvPr>
            <p:ph type="body" sz="half" idx="2"/>
          </p:nvPr>
        </p:nvSpPr>
        <p:spPr/>
        <p:txBody>
          <a:bodyPr/>
          <a:lstStyle/>
          <a:p>
            <a:endParaRPr lang="en-GB"/>
          </a:p>
        </p:txBody>
      </p:sp>
      <p:pic>
        <p:nvPicPr>
          <p:cNvPr id="5" name="Picture 4">
            <a:extLst>
              <a:ext uri="{FF2B5EF4-FFF2-40B4-BE49-F238E27FC236}">
                <a16:creationId xmlns:a16="http://schemas.microsoft.com/office/drawing/2014/main" id="{91227FC2-4EF5-4B2E-A929-59E37046C331}"/>
              </a:ext>
            </a:extLst>
          </p:cNvPr>
          <p:cNvPicPr>
            <a:picLocks noChangeAspect="1"/>
          </p:cNvPicPr>
          <p:nvPr/>
        </p:nvPicPr>
        <p:blipFill>
          <a:blip r:embed="rId3"/>
          <a:stretch>
            <a:fillRect/>
          </a:stretch>
        </p:blipFill>
        <p:spPr>
          <a:xfrm>
            <a:off x="5720195" y="347351"/>
            <a:ext cx="5030931" cy="3991205"/>
          </a:xfrm>
          <a:prstGeom prst="rect">
            <a:avLst/>
          </a:prstGeom>
        </p:spPr>
      </p:pic>
    </p:spTree>
    <p:extLst>
      <p:ext uri="{BB962C8B-B14F-4D97-AF65-F5344CB8AC3E}">
        <p14:creationId xmlns:p14="http://schemas.microsoft.com/office/powerpoint/2010/main" val="287282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08C87-BC44-4286-9F1F-70617E0EE4BD}"/>
              </a:ext>
            </a:extLst>
          </p:cNvPr>
          <p:cNvSpPr>
            <a:spLocks noGrp="1"/>
          </p:cNvSpPr>
          <p:nvPr>
            <p:ph type="title"/>
          </p:nvPr>
        </p:nvSpPr>
        <p:spPr/>
        <p:txBody>
          <a:bodyPr/>
          <a:lstStyle/>
          <a:p>
            <a:r>
              <a:rPr lang="en-GB" dirty="0"/>
              <a:t>Implications</a:t>
            </a:r>
          </a:p>
        </p:txBody>
      </p:sp>
      <p:sp>
        <p:nvSpPr>
          <p:cNvPr id="3" name="Content Placeholder 2">
            <a:extLst>
              <a:ext uri="{FF2B5EF4-FFF2-40B4-BE49-F238E27FC236}">
                <a16:creationId xmlns:a16="http://schemas.microsoft.com/office/drawing/2014/main" id="{E1A4DAA4-14DA-421A-8792-02AB22BAF959}"/>
              </a:ext>
            </a:extLst>
          </p:cNvPr>
          <p:cNvSpPr>
            <a:spLocks noGrp="1"/>
          </p:cNvSpPr>
          <p:nvPr>
            <p:ph idx="1"/>
          </p:nvPr>
        </p:nvSpPr>
        <p:spPr/>
        <p:txBody>
          <a:bodyPr>
            <a:normAutofit lnSpcReduction="10000"/>
          </a:bodyPr>
          <a:lstStyle/>
          <a:p>
            <a:r>
              <a:rPr lang="en-GB" sz="3200" dirty="0"/>
              <a:t>Lack of research </a:t>
            </a:r>
          </a:p>
          <a:p>
            <a:endParaRPr lang="en-GB" sz="3200" dirty="0"/>
          </a:p>
          <a:p>
            <a:r>
              <a:rPr lang="en-GB" sz="3200" dirty="0"/>
              <a:t>Recognition of the use of embedded counselling skills</a:t>
            </a:r>
          </a:p>
          <a:p>
            <a:pPr marL="0" indent="0">
              <a:buNone/>
            </a:pPr>
            <a:endParaRPr lang="en-GB" sz="3200" dirty="0"/>
          </a:p>
          <a:p>
            <a:r>
              <a:rPr lang="en-GB" sz="3200" dirty="0"/>
              <a:t>Support for practitioners </a:t>
            </a:r>
          </a:p>
          <a:p>
            <a:endParaRPr lang="en-GB" sz="3200" dirty="0"/>
          </a:p>
          <a:p>
            <a:r>
              <a:rPr lang="en-GB" sz="3200" dirty="0"/>
              <a:t>Unclear boundaries </a:t>
            </a:r>
          </a:p>
          <a:p>
            <a:endParaRPr lang="en-GB" dirty="0"/>
          </a:p>
          <a:p>
            <a:endParaRPr lang="en-GB" dirty="0"/>
          </a:p>
        </p:txBody>
      </p:sp>
      <p:pic>
        <p:nvPicPr>
          <p:cNvPr id="4" name="Picture 3">
            <a:extLst>
              <a:ext uri="{FF2B5EF4-FFF2-40B4-BE49-F238E27FC236}">
                <a16:creationId xmlns:a16="http://schemas.microsoft.com/office/drawing/2014/main" id="{F62ED170-A74A-48E7-8BF5-900D0705FDF0}"/>
              </a:ext>
            </a:extLst>
          </p:cNvPr>
          <p:cNvPicPr>
            <a:picLocks noChangeAspect="1"/>
          </p:cNvPicPr>
          <p:nvPr/>
        </p:nvPicPr>
        <p:blipFill>
          <a:blip r:embed="rId3"/>
          <a:stretch>
            <a:fillRect/>
          </a:stretch>
        </p:blipFill>
        <p:spPr>
          <a:xfrm>
            <a:off x="7065818" y="3896663"/>
            <a:ext cx="4440382" cy="2664229"/>
          </a:xfrm>
          <a:prstGeom prst="rect">
            <a:avLst/>
          </a:prstGeom>
        </p:spPr>
      </p:pic>
    </p:spTree>
    <p:extLst>
      <p:ext uri="{BB962C8B-B14F-4D97-AF65-F5344CB8AC3E}">
        <p14:creationId xmlns:p14="http://schemas.microsoft.com/office/powerpoint/2010/main" val="1608519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32461-4348-42EA-B678-A9A2D42CF5DA}"/>
              </a:ext>
            </a:extLst>
          </p:cNvPr>
          <p:cNvSpPr>
            <a:spLocks noGrp="1"/>
          </p:cNvSpPr>
          <p:nvPr>
            <p:ph type="title"/>
          </p:nvPr>
        </p:nvSpPr>
        <p:spPr/>
        <p:txBody>
          <a:bodyPr/>
          <a:lstStyle/>
          <a:p>
            <a:r>
              <a:rPr lang="en-GB" dirty="0"/>
              <a:t>recommendations</a:t>
            </a:r>
          </a:p>
        </p:txBody>
      </p:sp>
      <p:sp>
        <p:nvSpPr>
          <p:cNvPr id="3" name="Content Placeholder 2">
            <a:extLst>
              <a:ext uri="{FF2B5EF4-FFF2-40B4-BE49-F238E27FC236}">
                <a16:creationId xmlns:a16="http://schemas.microsoft.com/office/drawing/2014/main" id="{2E7C14B7-3BAE-4699-B751-3C1FC8F1F59F}"/>
              </a:ext>
            </a:extLst>
          </p:cNvPr>
          <p:cNvSpPr>
            <a:spLocks noGrp="1"/>
          </p:cNvSpPr>
          <p:nvPr>
            <p:ph idx="1"/>
          </p:nvPr>
        </p:nvSpPr>
        <p:spPr/>
        <p:txBody>
          <a:bodyPr/>
          <a:lstStyle/>
          <a:p>
            <a:r>
              <a:rPr lang="en-GB" sz="3200" dirty="0"/>
              <a:t>Appropriate supervision</a:t>
            </a:r>
          </a:p>
          <a:p>
            <a:pPr marL="0" indent="0">
              <a:buNone/>
            </a:pPr>
            <a:endParaRPr lang="en-GB" sz="3200" dirty="0"/>
          </a:p>
          <a:p>
            <a:r>
              <a:rPr lang="en-GB" sz="3200" dirty="0"/>
              <a:t>Work balance</a:t>
            </a:r>
          </a:p>
          <a:p>
            <a:pPr marL="0" indent="0">
              <a:buNone/>
            </a:pPr>
            <a:endParaRPr lang="en-GB" sz="3200" dirty="0"/>
          </a:p>
          <a:p>
            <a:r>
              <a:rPr lang="en-GB" sz="3200"/>
              <a:t>Identify boundaries</a:t>
            </a:r>
          </a:p>
          <a:p>
            <a:pPr marL="0" indent="0">
              <a:buNone/>
            </a:pPr>
            <a:endParaRPr lang="en-GB" sz="3200" dirty="0"/>
          </a:p>
          <a:p>
            <a:r>
              <a:rPr lang="en-GB" sz="3200" dirty="0"/>
              <a:t>Training</a:t>
            </a:r>
          </a:p>
          <a:p>
            <a:endParaRPr lang="en-GB" dirty="0"/>
          </a:p>
        </p:txBody>
      </p:sp>
      <p:pic>
        <p:nvPicPr>
          <p:cNvPr id="4" name="Picture 3">
            <a:extLst>
              <a:ext uri="{FF2B5EF4-FFF2-40B4-BE49-F238E27FC236}">
                <a16:creationId xmlns:a16="http://schemas.microsoft.com/office/drawing/2014/main" id="{86673EEA-9AD8-43B8-8768-36674BD61B62}"/>
              </a:ext>
            </a:extLst>
          </p:cNvPr>
          <p:cNvPicPr>
            <a:picLocks noChangeAspect="1"/>
          </p:cNvPicPr>
          <p:nvPr/>
        </p:nvPicPr>
        <p:blipFill>
          <a:blip r:embed="rId2"/>
          <a:stretch>
            <a:fillRect/>
          </a:stretch>
        </p:blipFill>
        <p:spPr>
          <a:xfrm>
            <a:off x="5735782" y="2558863"/>
            <a:ext cx="5442671" cy="3663977"/>
          </a:xfrm>
          <a:prstGeom prst="rect">
            <a:avLst/>
          </a:prstGeom>
        </p:spPr>
      </p:pic>
    </p:spTree>
    <p:extLst>
      <p:ext uri="{BB962C8B-B14F-4D97-AF65-F5344CB8AC3E}">
        <p14:creationId xmlns:p14="http://schemas.microsoft.com/office/powerpoint/2010/main" val="1789309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5EB9D-8AFB-4846-B553-597EC110EA31}"/>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9DE122C3-0440-4DD3-9D4B-E99024F2B7AD}"/>
              </a:ext>
            </a:extLst>
          </p:cNvPr>
          <p:cNvSpPr>
            <a:spLocks noGrp="1"/>
          </p:cNvSpPr>
          <p:nvPr>
            <p:ph idx="1"/>
          </p:nvPr>
        </p:nvSpPr>
        <p:spPr/>
        <p:txBody>
          <a:bodyPr>
            <a:normAutofit fontScale="92500" lnSpcReduction="10000"/>
          </a:bodyPr>
          <a:lstStyle/>
          <a:p>
            <a:r>
              <a:rPr lang="en-GB" sz="1500" dirty="0"/>
              <a:t>CEPEDA, L M. and  DAVENPORT, D S. (2006) PERSON-CENTERED THERAPY AND SOLUTION-FOCUSED BRIEF THERAPY: AN INTEGRATION OF PRESENT AND FUTURE AWARENESS, Psychotherapy: Theory, Research, Practice, Training, 43 (1),(2006), pp.1–12.</a:t>
            </a:r>
          </a:p>
          <a:p>
            <a:r>
              <a:rPr lang="en-GB" sz="1500" dirty="0"/>
              <a:t>Egan, G. (2010) The Skilled Helper: A Problem-Management and Opportunity - Development Approach to Helping. 10th Edn. Belmont: Brooks/Cole, Cengage Learning. </a:t>
            </a:r>
          </a:p>
          <a:p>
            <a:r>
              <a:rPr lang="en-GB" sz="1500" dirty="0"/>
              <a:t>Evans, N. (2011) Solution-focused approach therapy for mental health nursing students. British Journal of Nursing, 22 (21),(December 201), pp.1222-4, 1226.</a:t>
            </a:r>
          </a:p>
          <a:p>
            <a:r>
              <a:rPr lang="en-GB" sz="1500" dirty="0"/>
              <a:t>Fig 1. (2018) clip art group of people cartoon people clip art free clipart </a:t>
            </a:r>
            <a:r>
              <a:rPr lang="en-GB" sz="1500" dirty="0" err="1"/>
              <a:t>clipartbold</a:t>
            </a:r>
            <a:r>
              <a:rPr lang="en-GB" sz="1500" dirty="0"/>
              <a:t> 2 (Assessed: 5th May 2018) </a:t>
            </a:r>
            <a:r>
              <a:rPr lang="en-GB" sz="1500" dirty="0">
                <a:hlinkClick r:id="rId3"/>
              </a:rPr>
              <a:t>https://download-free-clip.art/clip-art-group-of-people/clip-art-group-of-people-cartoon-people-clip-art-free-clipart-clipartbold-2/</a:t>
            </a:r>
            <a:r>
              <a:rPr lang="en-GB" sz="1500" dirty="0"/>
              <a:t> </a:t>
            </a:r>
          </a:p>
          <a:p>
            <a:r>
              <a:rPr lang="en-GB" sz="1500" dirty="0"/>
              <a:t>Fig 2 (2015) Solution-Focused Talk (Assessed: 4th May 2018) </a:t>
            </a:r>
            <a:r>
              <a:rPr lang="en-GB" sz="1500" dirty="0">
                <a:hlinkClick r:id="rId4"/>
              </a:rPr>
              <a:t>http://www.hanhconsulting.com/our-program/sftalk/</a:t>
            </a:r>
            <a:r>
              <a:rPr lang="en-GB" sz="1500" dirty="0"/>
              <a:t>  </a:t>
            </a:r>
          </a:p>
          <a:p>
            <a:r>
              <a:rPr lang="en-GB" sz="1500" dirty="0"/>
              <a:t>Franklin, C.,   </a:t>
            </a:r>
            <a:r>
              <a:rPr lang="en-GB" sz="1500" dirty="0" err="1"/>
              <a:t>Biever</a:t>
            </a:r>
            <a:r>
              <a:rPr lang="en-GB" sz="1500" dirty="0"/>
              <a:t>, J., Moore, K., Clemons, D. and </a:t>
            </a:r>
            <a:r>
              <a:rPr lang="en-GB" sz="1500" dirty="0" err="1"/>
              <a:t>Scamardo</a:t>
            </a:r>
            <a:r>
              <a:rPr lang="en-GB" sz="1500" dirty="0"/>
              <a:t>, M. (2001) The Effectiveness of Solution-Focused Therapy with Children in a School Setting. Research on Social Work Practice, 11(4), (2001), pp.411-434. </a:t>
            </a:r>
          </a:p>
          <a:p>
            <a:r>
              <a:rPr lang="en-GB" sz="1500" dirty="0"/>
              <a:t>McLeod, J. and McLeod, J. (2015), 'Research on embedded counselling: An emerging topic of potential importance for the future of counselling psychology', Counselling Psychology Quarterly, 28(1), (2015), pp. 27-43. </a:t>
            </a:r>
          </a:p>
          <a:p>
            <a:r>
              <a:rPr lang="en-GB" sz="1500" dirty="0"/>
              <a:t>McLeod, J. (2008) Outside the therapy room. Therapy today. 19 (4), (2008, May), pp. 14 -18. </a:t>
            </a:r>
          </a:p>
          <a:p>
            <a:endParaRPr lang="en-GB" sz="1500" dirty="0"/>
          </a:p>
          <a:p>
            <a:endParaRPr lang="en-GB" dirty="0"/>
          </a:p>
          <a:p>
            <a:endParaRPr lang="en-GB" dirty="0"/>
          </a:p>
          <a:p>
            <a:endParaRPr lang="en-GB" dirty="0"/>
          </a:p>
        </p:txBody>
      </p:sp>
    </p:spTree>
    <p:extLst>
      <p:ext uri="{BB962C8B-B14F-4D97-AF65-F5344CB8AC3E}">
        <p14:creationId xmlns:p14="http://schemas.microsoft.com/office/powerpoint/2010/main" val="1759013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A9FABF0-5B00-4586-A305-7C301BF6EB31}"/>
              </a:ext>
            </a:extLst>
          </p:cNvPr>
          <p:cNvSpPr>
            <a:spLocks noGrp="1"/>
          </p:cNvSpPr>
          <p:nvPr>
            <p:ph idx="1"/>
          </p:nvPr>
        </p:nvSpPr>
        <p:spPr>
          <a:xfrm>
            <a:off x="685800" y="1579418"/>
            <a:ext cx="10820400" cy="4639267"/>
          </a:xfrm>
        </p:spPr>
        <p:txBody>
          <a:bodyPr>
            <a:normAutofit fontScale="32500" lnSpcReduction="20000"/>
          </a:bodyPr>
          <a:lstStyle/>
          <a:p>
            <a:r>
              <a:rPr lang="en-GB" dirty="0"/>
              <a:t>McLeod, J. and McLeod, J. (2011) Counselling skills: a practical guide for Counsellors and helping professionals. Maidenhead, Berkshire: </a:t>
            </a:r>
            <a:r>
              <a:rPr lang="en-GB" dirty="0" err="1"/>
              <a:t>McGrawHill</a:t>
            </a:r>
            <a:r>
              <a:rPr lang="en-GB" dirty="0"/>
              <a:t>/Open University Press.</a:t>
            </a:r>
          </a:p>
          <a:p>
            <a:r>
              <a:rPr lang="en-GB" dirty="0"/>
              <a:t>McLeod, J. (2007) Counselling skill,  Maidenhead: Open University Press.</a:t>
            </a:r>
          </a:p>
          <a:p>
            <a:r>
              <a:rPr lang="en-GB" dirty="0"/>
              <a:t>Nickerson, P. (1995) Solution-focused group therapy. Social Work, 40(1), (January 1995) pp.132-3. </a:t>
            </a:r>
          </a:p>
          <a:p>
            <a:r>
              <a:rPr lang="en-GB" dirty="0"/>
              <a:t>Nursing standard (2018) Analysis, Under pressure: A day in the life of a front-line nurse (Assessed: 2nd May 2018) </a:t>
            </a:r>
            <a:r>
              <a:rPr lang="en-GB" dirty="0">
                <a:hlinkClick r:id="rId2"/>
              </a:rPr>
              <a:t>https://rcni.com/nursing-standard/newsroom/analysis/under-pressure-a-day-life-of-a-front-line-nurse-79246</a:t>
            </a:r>
            <a:r>
              <a:rPr lang="en-GB" dirty="0"/>
              <a:t>  </a:t>
            </a:r>
          </a:p>
          <a:p>
            <a:r>
              <a:rPr lang="en-GB" dirty="0" err="1"/>
              <a:t>Polaschek</a:t>
            </a:r>
            <a:r>
              <a:rPr lang="en-GB" dirty="0"/>
              <a:t>, L. &amp; </a:t>
            </a:r>
            <a:r>
              <a:rPr lang="en-GB" dirty="0" err="1"/>
              <a:t>Polaschek</a:t>
            </a:r>
            <a:r>
              <a:rPr lang="en-GB" dirty="0"/>
              <a:t>, N. (2007) Solution-focused conversations: a new therapeutic strategy in well child health nursing telephone consultations. Journal of Advanced Nursing, 59 (2), (Jul 2007), p.111.</a:t>
            </a:r>
          </a:p>
          <a:p>
            <a:r>
              <a:rPr lang="en-GB" dirty="0"/>
              <a:t>Red Tie Rabbit (2015) What are Interpersonal Skills? (Assessed: 1st May 2018) </a:t>
            </a:r>
            <a:r>
              <a:rPr lang="en-GB" dirty="0">
                <a:hlinkClick r:id="rId3"/>
              </a:rPr>
              <a:t>http://www.redtierabbit.com/what-are-interpersonal-skills/</a:t>
            </a:r>
            <a:r>
              <a:rPr lang="en-GB" dirty="0"/>
              <a:t>  </a:t>
            </a:r>
          </a:p>
          <a:p>
            <a:r>
              <a:rPr lang="en-GB" dirty="0"/>
              <a:t>Smith, S. &amp; Macduff, C. (2017) A thematic analysis of the experience of UK mental health nurses who have trained in Solution Focused Brief Therapy.  Journal of Psychiatric and Mental Health Nursing; 24 (2-3), (March 2017), pp. 105-113.</a:t>
            </a:r>
          </a:p>
          <a:p>
            <a:r>
              <a:rPr lang="en-GB" dirty="0"/>
              <a:t>Swansea University (2018) BSc (Hons) Adult Nursing, Swansea. (Assessed: 1th May 2018) </a:t>
            </a:r>
            <a:r>
              <a:rPr lang="en-GB" dirty="0">
                <a:hlinkClick r:id="rId4"/>
              </a:rPr>
              <a:t>http://www.swansea.ac.uk/undergraduate/courses/human-and-health-sciences/bschonsadultnursingswansea/</a:t>
            </a:r>
            <a:r>
              <a:rPr lang="en-GB" dirty="0"/>
              <a:t>  .</a:t>
            </a:r>
          </a:p>
          <a:p>
            <a:r>
              <a:rPr lang="en-GB" dirty="0"/>
              <a:t>Swansea University (2018) BSc (Hons) Mental Health Nursing. (Assessed: 1th May 2018)  </a:t>
            </a:r>
            <a:r>
              <a:rPr lang="en-GB" dirty="0">
                <a:hlinkClick r:id="rId5"/>
              </a:rPr>
              <a:t>http://www.swansea.ac.uk/undergraduate/courses/human-and-health-sciences/bschonsmentalhealthnursing/</a:t>
            </a:r>
            <a:r>
              <a:rPr lang="en-GB" dirty="0"/>
              <a:t> </a:t>
            </a:r>
            <a:r>
              <a:rPr lang="en-GB" sz="2400" dirty="0"/>
              <a:t>McLeod, J. and McLeod, J. (2011) Counselling skills: a practical guide for Counsellors and helping professionals. Maidenhead, Berkshire: </a:t>
            </a:r>
            <a:r>
              <a:rPr lang="en-GB" sz="2400" dirty="0" err="1"/>
              <a:t>McGrawHill</a:t>
            </a:r>
            <a:r>
              <a:rPr lang="en-GB" sz="2400" dirty="0"/>
              <a:t>/Open University Press.</a:t>
            </a:r>
          </a:p>
          <a:p>
            <a:r>
              <a:rPr lang="en-GB" sz="2400" dirty="0"/>
              <a:t>McLeod, J. (2007) Counselling skill,  Maidenhead: Open University Press.</a:t>
            </a:r>
          </a:p>
          <a:p>
            <a:r>
              <a:rPr lang="en-GB" sz="2400" dirty="0"/>
              <a:t>Nickerson, P. (1995) Solution-focused group therapy. Social Work, 40(1), (January 1995) pp.132-3. </a:t>
            </a:r>
          </a:p>
          <a:p>
            <a:r>
              <a:rPr lang="en-GB" sz="2400" dirty="0"/>
              <a:t>Nursing standard (2018) Analysis, Under pressure: A day in the life of a front-line nurse (Assessed: 2nd May 2018) https://rcni.com/nursing-standard/newsroom/analysis/under-pressure-a-day-life-of-a-front-line-nurse-79246 </a:t>
            </a:r>
          </a:p>
          <a:p>
            <a:r>
              <a:rPr lang="en-GB" sz="2400" dirty="0" err="1"/>
              <a:t>Polaschek</a:t>
            </a:r>
            <a:r>
              <a:rPr lang="en-GB" sz="2400" dirty="0"/>
              <a:t>, L. &amp; </a:t>
            </a:r>
            <a:r>
              <a:rPr lang="en-GB" sz="2400" dirty="0" err="1"/>
              <a:t>Polaschek</a:t>
            </a:r>
            <a:r>
              <a:rPr lang="en-GB" sz="2400" dirty="0"/>
              <a:t>, N. (2007) Solution-focused conversations: a new therapeutic strategy in well child health nursing telephone consultations. Journal of Advanced Nursing, 59 (2), (Jul 2007), p.111.</a:t>
            </a:r>
          </a:p>
          <a:p>
            <a:r>
              <a:rPr lang="en-GB" sz="2400" dirty="0"/>
              <a:t>Red Tie Rabbit (2015) What are Interpersonal Skills? (Assessed: 1st May 2018) http://www.redtierabbit.com/what-are-interpersonal-skills/ </a:t>
            </a:r>
          </a:p>
          <a:p>
            <a:r>
              <a:rPr lang="en-GB" sz="2400" dirty="0"/>
              <a:t>Smith, S. &amp; Macduff, C. (2017) A thematic analysis of the experience of UK mental health nurses who have trained in Solution Focused Brief Therapy.  Journal of Psychiatric and Mental Health Nursing; 24 (2-3), (March 2017), pp. 105-113.</a:t>
            </a:r>
          </a:p>
          <a:p>
            <a:r>
              <a:rPr lang="en-GB" sz="2400" dirty="0"/>
              <a:t>Swansea University (2018) BSc (Hons) Adult Nursing, Swansea. (Assessed: 1th May 2018) http://www.swansea.ac.uk/undergraduate/courses/human-and-health-sciences/bschonsadultnursingswansea/ .</a:t>
            </a:r>
          </a:p>
          <a:p>
            <a:r>
              <a:rPr lang="en-GB" sz="2400" dirty="0"/>
              <a:t>Swansea University (2018) BSc (Hons) Mental Health Nursing. (Assessed: 1th May 2018)  http://www.swansea.ac.uk/undergraduate/courses/human-and-health-sciences/bschonsmentalhealthnursing/ </a:t>
            </a:r>
          </a:p>
          <a:p>
            <a:r>
              <a:rPr lang="en-GB" dirty="0"/>
              <a:t> </a:t>
            </a:r>
          </a:p>
          <a:p>
            <a:endParaRPr lang="en-GB" dirty="0"/>
          </a:p>
        </p:txBody>
      </p:sp>
    </p:spTree>
    <p:extLst>
      <p:ext uri="{BB962C8B-B14F-4D97-AF65-F5344CB8AC3E}">
        <p14:creationId xmlns:p14="http://schemas.microsoft.com/office/powerpoint/2010/main" val="2299216045"/>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2953</TotalTime>
  <Words>2384</Words>
  <Application>Microsoft Office PowerPoint</Application>
  <PresentationFormat>Widescreen</PresentationFormat>
  <Paragraphs>150</Paragraphs>
  <Slides>11</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Century Gothic</vt:lpstr>
      <vt:lpstr>Vapor Trail</vt:lpstr>
      <vt:lpstr>Embedded Counselling Practices </vt:lpstr>
      <vt:lpstr>Aims</vt:lpstr>
      <vt:lpstr>Meaning of embedded counselling</vt:lpstr>
      <vt:lpstr>Experience </vt:lpstr>
      <vt:lpstr>PowerPoint Presentation</vt:lpstr>
      <vt:lpstr>Embedded counselling </vt:lpstr>
      <vt:lpstr>Solution Focused </vt:lpstr>
      <vt:lpstr>Implications</vt:lpstr>
      <vt:lpstr>recommendations</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Embedded Counselling Practices</dc:title>
  <dc:creator>Student</dc:creator>
  <cp:lastModifiedBy>Student</cp:lastModifiedBy>
  <cp:revision>35</cp:revision>
  <dcterms:created xsi:type="dcterms:W3CDTF">2018-05-10T08:06:21Z</dcterms:created>
  <dcterms:modified xsi:type="dcterms:W3CDTF">2018-05-22T15:48:46Z</dcterms:modified>
</cp:coreProperties>
</file>