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85" autoAdjust="0"/>
    <p:restoredTop sz="94660"/>
  </p:normalViewPr>
  <p:slideViewPr>
    <p:cSldViewPr snapToGrid="0">
      <p:cViewPr>
        <p:scale>
          <a:sx n="75" d="100"/>
          <a:sy n="75" d="100"/>
        </p:scale>
        <p:origin x="660"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35520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90343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9224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30869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96781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04814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90687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88531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30683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20186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6859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1848514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3" name="Freeform: Shape 1042">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44" name="Rectangle 1043">
            <a:extLst>
              <a:ext uri="{FF2B5EF4-FFF2-40B4-BE49-F238E27FC236}">
                <a16:creationId xmlns:a16="http://schemas.microsoft.com/office/drawing/2014/main" id="{4C32CD27-7027-AB2B-38F1-71C08EB84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511C27-5EE9-4C8F-100B-5AA40C7E46FE}"/>
              </a:ext>
            </a:extLst>
          </p:cNvPr>
          <p:cNvSpPr>
            <a:spLocks noGrp="1"/>
          </p:cNvSpPr>
          <p:nvPr>
            <p:ph type="ctrTitle"/>
          </p:nvPr>
        </p:nvSpPr>
        <p:spPr>
          <a:xfrm>
            <a:off x="5431536" y="978408"/>
            <a:ext cx="6236208" cy="1463040"/>
          </a:xfrm>
        </p:spPr>
        <p:txBody>
          <a:bodyPr vert="horz" lIns="91440" tIns="45720" rIns="91440" bIns="45720" rtlCol="0" anchor="t">
            <a:normAutofit/>
          </a:bodyPr>
          <a:lstStyle/>
          <a:p>
            <a:r>
              <a:rPr lang="en-US" sz="4400" b="1" u="sng" kern="1200" dirty="0">
                <a:solidFill>
                  <a:schemeClr val="tx1"/>
                </a:solidFill>
                <a:latin typeface="+mj-lt"/>
                <a:ea typeface="+mj-ea"/>
                <a:cs typeface="+mj-cs"/>
              </a:rPr>
              <a:t>Introduction.</a:t>
            </a:r>
          </a:p>
        </p:txBody>
      </p:sp>
      <p:pic>
        <p:nvPicPr>
          <p:cNvPr id="1026" name="Picture 2">
            <a:extLst>
              <a:ext uri="{FF2B5EF4-FFF2-40B4-BE49-F238E27FC236}">
                <a16:creationId xmlns:a16="http://schemas.microsoft.com/office/drawing/2014/main" id="{9F186D2F-C062-2A41-62A1-0990D82192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03" b="3"/>
          <a:stretch>
            <a:fillRect/>
          </a:stretch>
        </p:blipFill>
        <p:spPr bwMode="auto">
          <a:xfrm>
            <a:off x="517870" y="508091"/>
            <a:ext cx="3423910" cy="4734469"/>
          </a:xfrm>
          <a:prstGeom prst="rect">
            <a:avLst/>
          </a:prstGeom>
          <a:noFill/>
          <a:extLst>
            <a:ext uri="{909E8E84-426E-40DD-AFC4-6F175D3DCCD1}">
              <a14:hiddenFill xmlns:a14="http://schemas.microsoft.com/office/drawing/2010/main">
                <a:solidFill>
                  <a:srgbClr val="FFFFFF"/>
                </a:solidFill>
              </a14:hiddenFill>
            </a:ext>
          </a:extLst>
        </p:spPr>
      </p:pic>
      <p:sp>
        <p:nvSpPr>
          <p:cNvPr id="1042" name="Freeform: Shape 1041">
            <a:extLst>
              <a:ext uri="{FF2B5EF4-FFF2-40B4-BE49-F238E27FC236}">
                <a16:creationId xmlns:a16="http://schemas.microsoft.com/office/drawing/2014/main" id="{C6DD38CD-CFFE-4ABA-3DC8-01ED90559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611" y="508090"/>
            <a:ext cx="6186474"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4AD11DD9-62DE-2B4D-9826-F23AB7E17A5B}"/>
              </a:ext>
            </a:extLst>
          </p:cNvPr>
          <p:cNvSpPr>
            <a:spLocks noGrp="1"/>
          </p:cNvSpPr>
          <p:nvPr>
            <p:ph type="subTitle" idx="1"/>
          </p:nvPr>
        </p:nvSpPr>
        <p:spPr>
          <a:xfrm>
            <a:off x="5431536" y="2578608"/>
            <a:ext cx="6236208" cy="3767328"/>
          </a:xfrm>
        </p:spPr>
        <p:txBody>
          <a:bodyPr vert="horz" lIns="91440" tIns="45720" rIns="91440" bIns="45720" rtlCol="0">
            <a:normAutofit/>
          </a:bodyPr>
          <a:lstStyle/>
          <a:p>
            <a:pPr indent="-228600">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In my presentation I will be using Lev Vygotsky’s sociocultural theory of development to understand Jenny’s experiences as a 16-year-old young carer who may have developed independence and practical skills but at the cost of emotional and social development.</a:t>
            </a:r>
          </a:p>
          <a:p>
            <a:pPr indent="-228600">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Vygotsky believed development occurs through social interaction, guidance and support from others his theory highlights the need for scaffolding through community and professional support. (Vygotsky, 1978, p73.)</a:t>
            </a:r>
          </a:p>
          <a:p>
            <a:pPr indent="-228600">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Central to the theory is the Zone of proximal development (ZPD), where learning happens with appropriate help.  (Vygotsky, 1978, p,86.) (</a:t>
            </a:r>
            <a:r>
              <a:rPr lang="en-US" sz="1600" dirty="0" err="1">
                <a:latin typeface="Arial" panose="020B0604020202020204" pitchFamily="34" charset="0"/>
                <a:cs typeface="Arial" panose="020B0604020202020204" pitchFamily="34" charset="0"/>
              </a:rPr>
              <a:t>Mcload</a:t>
            </a:r>
            <a:r>
              <a:rPr lang="en-US" sz="1600" dirty="0">
                <a:latin typeface="Arial" panose="020B0604020202020204" pitchFamily="34" charset="0"/>
                <a:cs typeface="Arial" panose="020B0604020202020204" pitchFamily="34" charset="0"/>
              </a:rPr>
              <a:t>, S. (2023).</a:t>
            </a:r>
          </a:p>
          <a:p>
            <a:pPr indent="-228600">
              <a:lnSpc>
                <a:spcPct val="100000"/>
              </a:lnSpc>
              <a:buFont typeface="Arial" panose="020B0604020202020204" pitchFamily="34" charset="0"/>
              <a:buChar char="•"/>
            </a:pPr>
            <a:endParaRPr lang="en-US" sz="1700" dirty="0"/>
          </a:p>
          <a:p>
            <a:pPr indent="-228600">
              <a:lnSpc>
                <a:spcPct val="100000"/>
              </a:lnSpc>
              <a:buFont typeface="Arial" panose="020B0604020202020204" pitchFamily="34" charset="0"/>
              <a:buChar char="•"/>
            </a:pPr>
            <a:endParaRPr lang="en-US" sz="1700" dirty="0"/>
          </a:p>
          <a:p>
            <a:pPr indent="-228600">
              <a:lnSpc>
                <a:spcPct val="100000"/>
              </a:lnSpc>
              <a:buFont typeface="Arial" panose="020B0604020202020204" pitchFamily="34" charset="0"/>
              <a:buChar char="•"/>
            </a:pPr>
            <a:endParaRPr lang="en-US" sz="1700" dirty="0"/>
          </a:p>
        </p:txBody>
      </p:sp>
      <p:sp>
        <p:nvSpPr>
          <p:cNvPr id="4" name="TextBox 3">
            <a:extLst>
              <a:ext uri="{FF2B5EF4-FFF2-40B4-BE49-F238E27FC236}">
                <a16:creationId xmlns:a16="http://schemas.microsoft.com/office/drawing/2014/main" id="{E46D61FF-425C-ACA6-4C2C-DF08773CEA95}"/>
              </a:ext>
            </a:extLst>
          </p:cNvPr>
          <p:cNvSpPr txBox="1"/>
          <p:nvPr/>
        </p:nvSpPr>
        <p:spPr>
          <a:xfrm>
            <a:off x="1625599" y="5490420"/>
            <a:ext cx="269965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(Lev Vygotsky, Wikipedia, 2023.)</a:t>
            </a:r>
          </a:p>
        </p:txBody>
      </p:sp>
    </p:spTree>
    <p:extLst>
      <p:ext uri="{BB962C8B-B14F-4D97-AF65-F5344CB8AC3E}">
        <p14:creationId xmlns:p14="http://schemas.microsoft.com/office/powerpoint/2010/main" val="2211193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DFC0B-5D74-72BC-86B0-30502EFD600B}"/>
              </a:ext>
            </a:extLst>
          </p:cNvPr>
          <p:cNvSpPr>
            <a:spLocks noGrp="1"/>
          </p:cNvSpPr>
          <p:nvPr>
            <p:ph type="title"/>
          </p:nvPr>
        </p:nvSpPr>
        <p:spPr>
          <a:xfrm>
            <a:off x="521208" y="978407"/>
            <a:ext cx="11155680" cy="5283847"/>
          </a:xfrm>
        </p:spPr>
        <p:txBody>
          <a:bodyPr>
            <a:normAutofit fontScale="90000"/>
          </a:bodyPr>
          <a:lstStyle/>
          <a:p>
            <a:pPr algn="ctr"/>
            <a:r>
              <a:rPr lang="en-GB" sz="1800" b="0" dirty="0">
                <a:latin typeface="Arial" panose="020B0604020202020204" pitchFamily="34" charset="0"/>
                <a:cs typeface="Arial" panose="020B0604020202020204" pitchFamily="34" charset="0"/>
              </a:rPr>
              <a:t> </a:t>
            </a:r>
            <a:r>
              <a:rPr lang="en-GB" sz="1800" b="0" u="sng" dirty="0">
                <a:latin typeface="Arial" panose="020B0604020202020204" pitchFamily="34" charset="0"/>
                <a:cs typeface="Arial" panose="020B0604020202020204" pitchFamily="34" charset="0"/>
              </a:rPr>
              <a:t>Overview of jenny’s situation. </a:t>
            </a: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Caring for her mother since the age of 11.</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Jenny’s mother requires help with practical tasks (cooking, cleaning, shopping).</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Jennys mother requires help with administrative tasks (due to memory and low mood).</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Providing emotional support to her mother (Children’s society, (2020).</a:t>
            </a: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r>
              <a:rPr lang="en-GB" sz="1800" b="0" u="sng" dirty="0">
                <a:latin typeface="Arial" panose="020B0604020202020204" pitchFamily="34" charset="0"/>
                <a:cs typeface="Arial" panose="020B0604020202020204" pitchFamily="34" charset="0"/>
              </a:rPr>
              <a:t>Historical impact of Jenny’s experiences.</a:t>
            </a: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Early caregiving role (age 11-16 years) shaped her development high levels of responsibility at a young age.</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Developed responsibility, problem-solving, practical skills.</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Missed some typical adolescent social experiences.</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Possible emotional burden, stress, emotional and burn out or low social support, disrupted education.</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Limited time for friends, hobbies and normal teenage development (DfE, (2018).</a:t>
            </a: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a:t>
            </a: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Vygotsky suggestion rules out Jenny’s learning and growth occurred through interaction with her mother’s needs, but without formal guidance or scaffolding.</a:t>
            </a:r>
            <a:br>
              <a:rPr lang="en-GB" sz="1800" b="0" dirty="0">
                <a:latin typeface="Arial" panose="020B0604020202020204" pitchFamily="34" charset="0"/>
                <a:cs typeface="Arial" panose="020B0604020202020204" pitchFamily="34" charset="0"/>
              </a:rPr>
            </a:br>
            <a:br>
              <a:rPr lang="en-GB" sz="1800" b="0" u="sng" dirty="0">
                <a:latin typeface="Arial" panose="020B0604020202020204" pitchFamily="34" charset="0"/>
                <a:cs typeface="Arial" panose="020B0604020202020204" pitchFamily="34" charset="0"/>
              </a:rPr>
            </a:br>
            <a:br>
              <a:rPr lang="en-GB" sz="16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 </a:t>
            </a: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br>
              <a:rPr lang="en-GB" sz="1800" b="0" dirty="0">
                <a:latin typeface="Arial" panose="020B0604020202020204" pitchFamily="34" charset="0"/>
                <a:cs typeface="Arial" panose="020B0604020202020204" pitchFamily="34" charset="0"/>
              </a:rPr>
            </a:br>
            <a:endParaRPr lang="en-GB" sz="18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47985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7E97D-5C0B-64FE-4379-57E529E70A02}"/>
              </a:ext>
            </a:extLst>
          </p:cNvPr>
          <p:cNvSpPr>
            <a:spLocks noGrp="1"/>
          </p:cNvSpPr>
          <p:nvPr>
            <p:ph type="title"/>
          </p:nvPr>
        </p:nvSpPr>
        <p:spPr>
          <a:xfrm>
            <a:off x="521208" y="978407"/>
            <a:ext cx="11155680" cy="6932537"/>
          </a:xfrm>
        </p:spPr>
        <p:txBody>
          <a:bodyPr>
            <a:noAutofit/>
          </a:bodyPr>
          <a:lstStyle/>
          <a:p>
            <a:r>
              <a:rPr lang="en-GB" sz="1400" b="0" u="sng" dirty="0">
                <a:latin typeface="Arial" panose="020B0604020202020204" pitchFamily="34" charset="0"/>
                <a:cs typeface="Arial" panose="020B0604020202020204" pitchFamily="34" charset="0"/>
              </a:rPr>
              <a:t>Community support plan for Jenny’s current situation.</a:t>
            </a:r>
            <a:br>
              <a:rPr lang="en-GB" sz="1400" b="0" u="sng" dirty="0">
                <a:latin typeface="Arial" panose="020B0604020202020204" pitchFamily="34" charset="0"/>
                <a:cs typeface="Arial" panose="020B0604020202020204" pitchFamily="34" charset="0"/>
              </a:rPr>
            </a:br>
            <a:br>
              <a:rPr lang="en-GB" sz="1400" b="0" u="sng"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Assign a young carers support worker, this would involve social services, School pastoral staff. </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MKOs to guide and support Jenny.</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Shared responsibility reduces emotional burden for example forms and appointments.</a:t>
            </a:r>
            <a:br>
              <a:rPr lang="en-GB" sz="1400" b="0" dirty="0">
                <a:latin typeface="Arial" panose="020B0604020202020204" pitchFamily="34" charset="0"/>
                <a:cs typeface="Arial" panose="020B0604020202020204" pitchFamily="34" charset="0"/>
              </a:rPr>
            </a:br>
            <a:br>
              <a:rPr lang="en-GB" sz="1400" b="0" u="sng" dirty="0">
                <a:latin typeface="Arial" panose="020B0604020202020204" pitchFamily="34" charset="0"/>
                <a:cs typeface="Arial" panose="020B0604020202020204" pitchFamily="34" charset="0"/>
              </a:rPr>
            </a:br>
            <a:r>
              <a:rPr lang="en-GB" sz="1400" b="0" u="sng" dirty="0">
                <a:latin typeface="Arial" panose="020B0604020202020204" pitchFamily="34" charset="0"/>
                <a:cs typeface="Arial" panose="020B0604020202020204" pitchFamily="34" charset="0"/>
              </a:rPr>
              <a:t>Scaffolding approach </a:t>
            </a:r>
            <a:br>
              <a:rPr lang="en-GB" sz="1400" b="0" u="sng" dirty="0">
                <a:latin typeface="Arial" panose="020B0604020202020204" pitchFamily="34" charset="0"/>
                <a:cs typeface="Arial" panose="020B0604020202020204" pitchFamily="34" charset="0"/>
              </a:rPr>
            </a:b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Home care services for cooking, cleaning and shopping. </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Memory aids and admin support for Jenny’s mother.</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Jenny supported, not replaced in her role.</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Allows gradual reduction of inappropriate responsibilities.</a:t>
            </a:r>
            <a:br>
              <a:rPr lang="en-GB" sz="1400" b="0" dirty="0">
                <a:latin typeface="Arial" panose="020B0604020202020204" pitchFamily="34" charset="0"/>
                <a:cs typeface="Arial" panose="020B0604020202020204" pitchFamily="34" charset="0"/>
              </a:rPr>
            </a:br>
            <a:br>
              <a:rPr lang="en-GB" sz="1400" b="0" dirty="0">
                <a:latin typeface="Arial" panose="020B0604020202020204" pitchFamily="34" charset="0"/>
                <a:cs typeface="Arial" panose="020B0604020202020204" pitchFamily="34" charset="0"/>
              </a:rPr>
            </a:br>
            <a:r>
              <a:rPr lang="en-GB" sz="1400" b="0" u="sng" dirty="0">
                <a:latin typeface="Arial" panose="020B0604020202020204" pitchFamily="34" charset="0"/>
                <a:cs typeface="Arial" panose="020B0604020202020204" pitchFamily="34" charset="0"/>
              </a:rPr>
              <a:t>Support plan for administrative tasks for Jenny’s current situation.</a:t>
            </a:r>
            <a:br>
              <a:rPr lang="en-GB" sz="1400" b="0" u="sng" dirty="0">
                <a:latin typeface="Arial" panose="020B0604020202020204" pitchFamily="34" charset="0"/>
                <a:cs typeface="Arial" panose="020B0604020202020204" pitchFamily="34" charset="0"/>
              </a:rPr>
            </a:br>
            <a:br>
              <a:rPr lang="en-GB" sz="1400" b="0" u="sng" dirty="0">
                <a:latin typeface="Arial" panose="020B0604020202020204" pitchFamily="34" charset="0"/>
                <a:cs typeface="Arial" panose="020B0604020202020204" pitchFamily="34" charset="0"/>
              </a:rPr>
            </a:br>
            <a:r>
              <a:rPr lang="en-GB" sz="1400" b="0" u="sng" dirty="0">
                <a:latin typeface="Arial" panose="020B0604020202020204" pitchFamily="34" charset="0"/>
                <a:cs typeface="Arial" panose="020B0604020202020204" pitchFamily="34" charset="0"/>
              </a:rPr>
              <a:t>Memory and organization support.</a:t>
            </a:r>
            <a:br>
              <a:rPr lang="en-GB" sz="1400" b="0" dirty="0">
                <a:latin typeface="Arial" panose="020B0604020202020204" pitchFamily="34" charset="0"/>
                <a:cs typeface="Arial" panose="020B0604020202020204" pitchFamily="34" charset="0"/>
              </a:rPr>
            </a:b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Introduce digital tools (reminder apps, shared calendars). </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Teach task prioritization and record keeping skills.</a:t>
            </a:r>
            <a:br>
              <a:rPr lang="en-GB" sz="1400" b="0" dirty="0">
                <a:latin typeface="Arial" panose="020B0604020202020204" pitchFamily="34" charset="0"/>
                <a:cs typeface="Arial" panose="020B0604020202020204" pitchFamily="34" charset="0"/>
              </a:rPr>
            </a:br>
            <a:br>
              <a:rPr lang="en-GB" sz="1400" b="0" dirty="0">
                <a:latin typeface="Arial" panose="020B0604020202020204" pitchFamily="34" charset="0"/>
                <a:cs typeface="Arial" panose="020B0604020202020204" pitchFamily="34" charset="0"/>
              </a:rPr>
            </a:br>
            <a:r>
              <a:rPr lang="en-GB" sz="1400" b="0" u="sng" dirty="0">
                <a:latin typeface="Arial" panose="020B0604020202020204" pitchFamily="34" charset="0"/>
                <a:cs typeface="Arial" panose="020B0604020202020204" pitchFamily="34" charset="0"/>
              </a:rPr>
              <a:t>Scaffolding approach </a:t>
            </a:r>
            <a:br>
              <a:rPr lang="en-GB" sz="1400" b="0" dirty="0">
                <a:latin typeface="Arial" panose="020B0604020202020204" pitchFamily="34" charset="0"/>
                <a:cs typeface="Arial" panose="020B0604020202020204" pitchFamily="34" charset="0"/>
              </a:rPr>
            </a:b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Mentor or support worker demonstrates first.</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Jenny gradually takes over independently    (Becker, S (2007).</a:t>
            </a:r>
            <a:br>
              <a:rPr lang="en-GB" sz="1600" b="0" u="sng" dirty="0">
                <a:latin typeface="Arial" panose="020B0604020202020204" pitchFamily="34" charset="0"/>
                <a:cs typeface="Arial" panose="020B0604020202020204" pitchFamily="34" charset="0"/>
              </a:rPr>
            </a:br>
            <a:endParaRPr lang="en-GB" sz="1600" b="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4158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E5A9B-FE97-8AF0-6789-DAE1774A370F}"/>
              </a:ext>
            </a:extLst>
          </p:cNvPr>
          <p:cNvSpPr>
            <a:spLocks noGrp="1"/>
          </p:cNvSpPr>
          <p:nvPr>
            <p:ph type="title"/>
          </p:nvPr>
        </p:nvSpPr>
        <p:spPr>
          <a:xfrm>
            <a:off x="521208" y="978407"/>
            <a:ext cx="11155680" cy="5879593"/>
          </a:xfrm>
        </p:spPr>
        <p:txBody>
          <a:bodyPr>
            <a:normAutofit fontScale="90000"/>
          </a:bodyPr>
          <a:lstStyle/>
          <a:p>
            <a:br>
              <a:rPr lang="en-GB" sz="1300" b="0" u="sng" dirty="0">
                <a:latin typeface="Arial" panose="020B0604020202020204" pitchFamily="34" charset="0"/>
                <a:cs typeface="Arial" panose="020B0604020202020204" pitchFamily="34" charset="0"/>
              </a:rPr>
            </a:br>
            <a:r>
              <a:rPr lang="en-GB" sz="1200" b="0" u="sng" dirty="0">
                <a:latin typeface="Arial" panose="020B0604020202020204" pitchFamily="34" charset="0"/>
                <a:cs typeface="Arial" panose="020B0604020202020204" pitchFamily="34" charset="0"/>
              </a:rPr>
              <a:t>Pear or professional </a:t>
            </a:r>
            <a:r>
              <a:rPr lang="en-GB" sz="1200" b="0" u="sng" dirty="0" err="1">
                <a:latin typeface="Arial" panose="020B0604020202020204" pitchFamily="34" charset="0"/>
                <a:cs typeface="Arial" panose="020B0604020202020204" pitchFamily="34" charset="0"/>
              </a:rPr>
              <a:t>support.for</a:t>
            </a:r>
            <a:r>
              <a:rPr lang="en-GB" sz="1200" b="0" u="sng" dirty="0">
                <a:latin typeface="Arial" panose="020B0604020202020204" pitchFamily="34" charset="0"/>
                <a:cs typeface="Arial" panose="020B0604020202020204" pitchFamily="34" charset="0"/>
              </a:rPr>
              <a:t> Jenny’s current situation</a:t>
            </a:r>
            <a:br>
              <a:rPr lang="en-GB" sz="1200" b="0" u="sng"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Support groups for young carers, Safe space to express emotions.</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Bereavement counselling or mentoring for emotional well- being.</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Help Jenny internalise healthy coping methods. </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Mental health support for her mother.</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u="sng" dirty="0">
                <a:latin typeface="Arial" panose="020B0604020202020204" pitchFamily="34" charset="0"/>
                <a:cs typeface="Arial" panose="020B0604020202020204" pitchFamily="34" charset="0"/>
              </a:rPr>
              <a:t>Social interaction.</a:t>
            </a:r>
            <a:br>
              <a:rPr lang="en-GB" sz="1200" b="0" u="sng" dirty="0">
                <a:latin typeface="Arial" panose="020B0604020202020204" pitchFamily="34" charset="0"/>
                <a:cs typeface="Arial" panose="020B0604020202020204" pitchFamily="34" charset="0"/>
              </a:rPr>
            </a:br>
            <a:br>
              <a:rPr lang="en-GB" sz="1200" b="0" u="sng"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Encourage social activities outside caregiving.</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Builds resilience and development per Vygotsky’s theory.</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Vygotsky’s link </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Language – based support</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Emotional development through guided interaction.</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u="sng" dirty="0">
                <a:latin typeface="Arial" panose="020B0604020202020204" pitchFamily="34" charset="0"/>
                <a:cs typeface="Arial" panose="020B0604020202020204" pitchFamily="34" charset="0"/>
              </a:rPr>
              <a:t>Educational support for Jenny’s current situation.</a:t>
            </a:r>
            <a:br>
              <a:rPr lang="en-GB" sz="1200" b="0" u="sng"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School informed about Jenny’s caring role.</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Flexible deadlines.</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Extra academic support.</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Vygotsky’s link </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Teachers act as more knowledgeable others.</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 Learning supported within the ZPD.</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The support plan I have explained focuses on practical tasks assistance, Administrative support and emotional and social well-being Aswell as community support.</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Vygotsky’s theory highlights the importance of guided support and scaffolding.</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Jenny’s caregiving shaped her development in practical and emotional ways (Lerner, R.M (2008). </a:t>
            </a:r>
            <a:br>
              <a:rPr lang="en-GB" sz="1200" b="0" dirty="0">
                <a:latin typeface="Arial" panose="020B0604020202020204" pitchFamily="34" charset="0"/>
                <a:cs typeface="Arial" panose="020B0604020202020204" pitchFamily="34" charset="0"/>
              </a:rPr>
            </a:br>
            <a:br>
              <a:rPr lang="en-GB" sz="1600" b="0" u="sng" dirty="0">
                <a:latin typeface="Arial" panose="020B0604020202020204" pitchFamily="34" charset="0"/>
                <a:cs typeface="Arial" panose="020B0604020202020204" pitchFamily="34" charset="0"/>
              </a:rPr>
            </a:br>
            <a:endParaRPr lang="en-GB" sz="1600" b="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0504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9DBF4-5041-8A60-9223-D384118C4198}"/>
              </a:ext>
            </a:extLst>
          </p:cNvPr>
          <p:cNvSpPr>
            <a:spLocks noGrp="1"/>
          </p:cNvSpPr>
          <p:nvPr>
            <p:ph type="title"/>
          </p:nvPr>
        </p:nvSpPr>
        <p:spPr>
          <a:xfrm>
            <a:off x="518160" y="1021951"/>
            <a:ext cx="11155680" cy="5233706"/>
          </a:xfrm>
        </p:spPr>
        <p:txBody>
          <a:bodyPr>
            <a:normAutofit fontScale="90000"/>
          </a:bodyPr>
          <a:lstStyle/>
          <a:p>
            <a:pPr algn="ctr"/>
            <a:r>
              <a:rPr lang="en-GB" sz="1400" b="0" u="sng" dirty="0">
                <a:latin typeface="Arial" panose="020B0604020202020204" pitchFamily="34" charset="0"/>
                <a:cs typeface="Arial" panose="020B0604020202020204" pitchFamily="34" charset="0"/>
              </a:rPr>
              <a:t>What is Vygotsky’s sociocultural theory? </a:t>
            </a:r>
            <a:br>
              <a:rPr lang="en-GB" sz="1400" b="0" u="sng" dirty="0">
                <a:latin typeface="Arial" panose="020B0604020202020204" pitchFamily="34" charset="0"/>
                <a:cs typeface="Arial" panose="020B0604020202020204" pitchFamily="34" charset="0"/>
              </a:rPr>
            </a:b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It is developed by Lev Vygotsky. </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Focuses on how social interaction supports learning and development.</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Believes development happens through support from others, language and communication and culture and social development. </a:t>
            </a:r>
            <a:br>
              <a:rPr lang="en-GB" sz="1400" b="0" dirty="0">
                <a:latin typeface="Arial" panose="020B0604020202020204" pitchFamily="34" charset="0"/>
                <a:cs typeface="Arial" panose="020B0604020202020204" pitchFamily="34" charset="0"/>
              </a:rPr>
            </a:br>
            <a:br>
              <a:rPr lang="en-GB" sz="1400" b="0" u="sng" dirty="0">
                <a:latin typeface="Arial" panose="020B0604020202020204" pitchFamily="34" charset="0"/>
                <a:cs typeface="Arial" panose="020B0604020202020204" pitchFamily="34" charset="0"/>
              </a:rPr>
            </a:br>
            <a:r>
              <a:rPr lang="en-GB" sz="1400" b="0" u="sng" dirty="0">
                <a:latin typeface="Arial" panose="020B0604020202020204" pitchFamily="34" charset="0"/>
                <a:cs typeface="Arial" panose="020B0604020202020204" pitchFamily="34" charset="0"/>
              </a:rPr>
              <a:t>Key concept </a:t>
            </a:r>
            <a:br>
              <a:rPr lang="en-GB" sz="1400" b="0" u="sng" dirty="0">
                <a:latin typeface="Arial" panose="020B0604020202020204" pitchFamily="34" charset="0"/>
                <a:cs typeface="Arial" panose="020B0604020202020204" pitchFamily="34" charset="0"/>
              </a:rPr>
            </a:br>
            <a:br>
              <a:rPr lang="en-GB" sz="1400" b="0" u="sng" dirty="0">
                <a:latin typeface="Arial" panose="020B0604020202020204" pitchFamily="34" charset="0"/>
                <a:cs typeface="Arial" panose="020B0604020202020204" pitchFamily="34" charset="0"/>
              </a:rPr>
            </a:br>
            <a:r>
              <a:rPr lang="en-GB" sz="1400" b="0" u="sng" dirty="0">
                <a:latin typeface="Arial" panose="020B0604020202020204" pitchFamily="34" charset="0"/>
                <a:cs typeface="Arial" panose="020B0604020202020204" pitchFamily="34" charset="0"/>
              </a:rPr>
              <a:t>social interaction:</a:t>
            </a:r>
            <a:br>
              <a:rPr lang="en-GB" sz="1400" b="0" u="sng"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Learning happens through interaction with others.</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includes family, peers, teachers, and professionals. </a:t>
            </a:r>
            <a:br>
              <a:rPr lang="en-GB" sz="1400" b="0" dirty="0">
                <a:latin typeface="Arial" panose="020B0604020202020204" pitchFamily="34" charset="0"/>
                <a:cs typeface="Arial" panose="020B0604020202020204" pitchFamily="34" charset="0"/>
              </a:rPr>
            </a:b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Relevance to Jenny has been:</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 socially isolated due to caring.</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Community workers and peers can support her development </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Encourages emotional wellbeing and confidence.  ( UNICEF UK, 2020)</a:t>
            </a:r>
            <a:br>
              <a:rPr lang="en-GB" sz="1400" b="0" dirty="0">
                <a:latin typeface="Arial" panose="020B0604020202020204" pitchFamily="34" charset="0"/>
                <a:cs typeface="Arial" panose="020B0604020202020204" pitchFamily="34" charset="0"/>
              </a:rPr>
            </a:br>
            <a:br>
              <a:rPr lang="en-GB" sz="1400" b="0" dirty="0">
                <a:latin typeface="Arial" panose="020B0604020202020204" pitchFamily="34" charset="0"/>
                <a:cs typeface="Arial" panose="020B0604020202020204" pitchFamily="34" charset="0"/>
              </a:rPr>
            </a:br>
            <a:r>
              <a:rPr lang="en-GB" sz="1400" b="0" u="sng" dirty="0">
                <a:latin typeface="Arial" panose="020B0604020202020204" pitchFamily="34" charset="0"/>
                <a:cs typeface="Arial" panose="020B0604020202020204" pitchFamily="34" charset="0"/>
              </a:rPr>
              <a:t>Zone if proximal development (ZPD)</a:t>
            </a:r>
            <a:br>
              <a:rPr lang="en-GB" sz="1400" b="0" u="sng"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What a person can do with help, not alone</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Tasks beyond the ZPD cause stress.</a:t>
            </a:r>
            <a:br>
              <a:rPr lang="en-GB" sz="1400" b="0" dirty="0">
                <a:latin typeface="Arial" panose="020B0604020202020204" pitchFamily="34" charset="0"/>
                <a:cs typeface="Arial" panose="020B0604020202020204" pitchFamily="34" charset="0"/>
              </a:rPr>
            </a:b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Relevance to jenny has been:</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Adult responsibilities exceed what is age – appropriate.</a:t>
            </a:r>
            <a:br>
              <a:rPr lang="en-GB" sz="1400" b="0" dirty="0">
                <a:latin typeface="Arial" panose="020B0604020202020204" pitchFamily="34" charset="0"/>
                <a:cs typeface="Arial" panose="020B0604020202020204" pitchFamily="34" charset="0"/>
              </a:rPr>
            </a:br>
            <a:r>
              <a:rPr lang="en-GB" sz="1400" b="0" dirty="0">
                <a:latin typeface="Arial" panose="020B0604020202020204" pitchFamily="34" charset="0"/>
                <a:cs typeface="Arial" panose="020B0604020202020204" pitchFamily="34" charset="0"/>
              </a:rPr>
              <a:t>* support reduces pressure and brings tasks back within her ZPD   (NICE, (2019).</a:t>
            </a:r>
            <a:br>
              <a:rPr lang="en-GB" sz="1400" b="0" dirty="0">
                <a:latin typeface="Arial" panose="020B0604020202020204" pitchFamily="34" charset="0"/>
                <a:cs typeface="Arial" panose="020B0604020202020204" pitchFamily="34" charset="0"/>
              </a:rPr>
            </a:br>
            <a:br>
              <a:rPr lang="en-GB" sz="1400" b="0" u="sng" dirty="0">
                <a:latin typeface="Arial" panose="020B0604020202020204" pitchFamily="34" charset="0"/>
                <a:cs typeface="Arial" panose="020B0604020202020204" pitchFamily="34" charset="0"/>
              </a:rPr>
            </a:br>
            <a:endParaRPr lang="en-GB" sz="1400" b="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4726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74085-FE77-2C5E-C76F-62F35E8F3F6B}"/>
              </a:ext>
            </a:extLst>
          </p:cNvPr>
          <p:cNvSpPr>
            <a:spLocks noGrp="1"/>
          </p:cNvSpPr>
          <p:nvPr>
            <p:ph type="title"/>
          </p:nvPr>
        </p:nvSpPr>
        <p:spPr>
          <a:xfrm>
            <a:off x="521208" y="978407"/>
            <a:ext cx="11155680" cy="5669135"/>
          </a:xfrm>
        </p:spPr>
        <p:txBody>
          <a:bodyPr>
            <a:normAutofit fontScale="90000"/>
          </a:bodyPr>
          <a:lstStyle/>
          <a:p>
            <a:pPr algn="ctr"/>
            <a:r>
              <a:rPr lang="en-GB" sz="1300" b="0" u="sng" dirty="0">
                <a:latin typeface="Arial" panose="020B0604020202020204" pitchFamily="34" charset="0"/>
                <a:cs typeface="Arial" panose="020B0604020202020204" pitchFamily="34" charset="0"/>
              </a:rPr>
              <a:t>Key concept</a:t>
            </a:r>
            <a:br>
              <a:rPr lang="en-GB" sz="1300" b="0" u="sng" dirty="0">
                <a:latin typeface="Arial" panose="020B0604020202020204" pitchFamily="34" charset="0"/>
                <a:cs typeface="Arial" panose="020B0604020202020204" pitchFamily="34" charset="0"/>
              </a:rPr>
            </a:br>
            <a:br>
              <a:rPr lang="en-GB" sz="1300" b="0" u="sng" dirty="0">
                <a:latin typeface="Arial" panose="020B0604020202020204" pitchFamily="34" charset="0"/>
                <a:cs typeface="Arial" panose="020B0604020202020204" pitchFamily="34" charset="0"/>
              </a:rPr>
            </a:br>
            <a:r>
              <a:rPr lang="en-GB" sz="1300" b="0" u="sng" dirty="0">
                <a:latin typeface="Arial" panose="020B0604020202020204" pitchFamily="34" charset="0"/>
                <a:cs typeface="Arial" panose="020B0604020202020204" pitchFamily="34" charset="0"/>
              </a:rPr>
              <a:t>Scaffolding </a:t>
            </a:r>
            <a:br>
              <a:rPr lang="en-GB" sz="1300" b="0" u="sng" dirty="0">
                <a:latin typeface="Arial" panose="020B0604020202020204" pitchFamily="34" charset="0"/>
                <a:cs typeface="Arial" panose="020B0604020202020204" pitchFamily="34" charset="0"/>
              </a:rPr>
            </a:br>
            <a:br>
              <a:rPr lang="en-GB" sz="1300" b="0" u="sng"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Temporary support from others.</a:t>
            </a: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Support is reduced as independence increases</a:t>
            </a:r>
            <a:br>
              <a:rPr lang="en-GB" sz="1300" b="0" dirty="0">
                <a:latin typeface="Arial" panose="020B0604020202020204" pitchFamily="34" charset="0"/>
                <a:cs typeface="Arial" panose="020B0604020202020204" pitchFamily="34" charset="0"/>
              </a:rPr>
            </a:b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Relevance to Jenny has been:</a:t>
            </a: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Care workers help with household tasks.</a:t>
            </a: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Admin support helps with paperwork.</a:t>
            </a: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Prevents Jenny from being overwhelmed.</a:t>
            </a:r>
            <a:br>
              <a:rPr lang="en-GB" sz="1300" b="0" dirty="0">
                <a:latin typeface="Arial" panose="020B0604020202020204" pitchFamily="34" charset="0"/>
                <a:cs typeface="Arial" panose="020B0604020202020204" pitchFamily="34" charset="0"/>
              </a:rPr>
            </a:br>
            <a:br>
              <a:rPr lang="en-GB" sz="1300" b="0" dirty="0">
                <a:latin typeface="Arial" panose="020B0604020202020204" pitchFamily="34" charset="0"/>
                <a:cs typeface="Arial" panose="020B0604020202020204" pitchFamily="34" charset="0"/>
              </a:rPr>
            </a:br>
            <a:r>
              <a:rPr lang="en-GB" sz="1300" b="0" u="sng" dirty="0">
                <a:latin typeface="Arial" panose="020B0604020202020204" pitchFamily="34" charset="0"/>
                <a:cs typeface="Arial" panose="020B0604020202020204" pitchFamily="34" charset="0"/>
              </a:rPr>
              <a:t>Language and communication.</a:t>
            </a:r>
            <a:br>
              <a:rPr lang="en-GB" sz="1300" b="0" u="sng"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Language helps with thinking, Learning and emotional regulation.</a:t>
            </a:r>
            <a:br>
              <a:rPr lang="en-GB" sz="1300" b="0" dirty="0">
                <a:latin typeface="Arial" panose="020B0604020202020204" pitchFamily="34" charset="0"/>
                <a:cs typeface="Arial" panose="020B0604020202020204" pitchFamily="34" charset="0"/>
              </a:rPr>
            </a:b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Relevance to Jenny has been:</a:t>
            </a: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Counselling allows jenny to express feelings. </a:t>
            </a: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Support groups help her share experiences.</a:t>
            </a: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Improve emotional resilience.</a:t>
            </a:r>
            <a:br>
              <a:rPr lang="en-GB" sz="1300" b="0" dirty="0">
                <a:latin typeface="Arial" panose="020B0604020202020204" pitchFamily="34" charset="0"/>
                <a:cs typeface="Arial" panose="020B0604020202020204" pitchFamily="34" charset="0"/>
              </a:rPr>
            </a:br>
            <a:br>
              <a:rPr lang="en-GB" sz="1300" b="0" dirty="0">
                <a:latin typeface="Arial" panose="020B0604020202020204" pitchFamily="34" charset="0"/>
                <a:cs typeface="Arial" panose="020B0604020202020204" pitchFamily="34" charset="0"/>
              </a:rPr>
            </a:br>
            <a:r>
              <a:rPr lang="en-GB" sz="1300" b="0" u="sng" dirty="0">
                <a:latin typeface="Arial" panose="020B0604020202020204" pitchFamily="34" charset="0"/>
                <a:cs typeface="Arial" panose="020B0604020202020204" pitchFamily="34" charset="0"/>
              </a:rPr>
              <a:t>Social and cultural context.</a:t>
            </a:r>
            <a:br>
              <a:rPr lang="en-GB" sz="1300" b="0" u="sng" dirty="0">
                <a:latin typeface="Arial" panose="020B0604020202020204" pitchFamily="34" charset="0"/>
                <a:cs typeface="Arial" panose="020B0604020202020204" pitchFamily="34" charset="0"/>
              </a:rPr>
            </a:b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Development influenced by social roles and expectations,</a:t>
            </a:r>
            <a:br>
              <a:rPr lang="en-GB" sz="1300" b="0" dirty="0">
                <a:latin typeface="Arial" panose="020B0604020202020204" pitchFamily="34" charset="0"/>
                <a:cs typeface="Arial" panose="020B0604020202020204" pitchFamily="34" charset="0"/>
              </a:rPr>
            </a:b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Relevance to jenny has been:</a:t>
            </a: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Caring role places adult expectations on a child.</a:t>
            </a: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Community support restores age-appropriate experiences.</a:t>
            </a:r>
            <a:br>
              <a:rPr lang="en-GB" sz="1300" b="0" dirty="0">
                <a:latin typeface="Arial" panose="020B0604020202020204" pitchFamily="34" charset="0"/>
                <a:cs typeface="Arial" panose="020B0604020202020204" pitchFamily="34" charset="0"/>
              </a:rPr>
            </a:br>
            <a:r>
              <a:rPr lang="en-GB" sz="1300" b="0" dirty="0">
                <a:latin typeface="Arial" panose="020B0604020202020204" pitchFamily="34" charset="0"/>
                <a:cs typeface="Arial" panose="020B0604020202020204" pitchFamily="34" charset="0"/>
              </a:rPr>
              <a:t>* Protects Jenny’s rights as a young person.    (Lerner, R.M 2008) (Berk, L.E. (2021).</a:t>
            </a:r>
            <a:br>
              <a:rPr lang="en-GB" sz="1600" b="0" dirty="0">
                <a:latin typeface="Arial" panose="020B0604020202020204" pitchFamily="34" charset="0"/>
                <a:cs typeface="Arial" panose="020B0604020202020204" pitchFamily="34" charset="0"/>
              </a:rPr>
            </a:br>
            <a:r>
              <a:rPr lang="en-GB" sz="1600" b="0" dirty="0">
                <a:latin typeface="Arial" panose="020B0604020202020204" pitchFamily="34" charset="0"/>
                <a:cs typeface="Arial" panose="020B0604020202020204" pitchFamily="34" charset="0"/>
              </a:rPr>
              <a:t>.</a:t>
            </a:r>
            <a:br>
              <a:rPr lang="en-GB" sz="1600" b="0" dirty="0">
                <a:latin typeface="Arial" panose="020B0604020202020204" pitchFamily="34" charset="0"/>
                <a:cs typeface="Arial" panose="020B0604020202020204" pitchFamily="34" charset="0"/>
              </a:rPr>
            </a:br>
            <a:br>
              <a:rPr lang="en-GB" sz="1600" b="0" u="sng" dirty="0">
                <a:latin typeface="Arial" panose="020B0604020202020204" pitchFamily="34" charset="0"/>
                <a:cs typeface="Arial" panose="020B0604020202020204" pitchFamily="34" charset="0"/>
              </a:rPr>
            </a:br>
            <a:br>
              <a:rPr lang="en-GB" sz="1600" b="0" u="sng" dirty="0">
                <a:latin typeface="Arial" panose="020B0604020202020204" pitchFamily="34" charset="0"/>
                <a:cs typeface="Arial" panose="020B0604020202020204" pitchFamily="34" charset="0"/>
              </a:rPr>
            </a:br>
            <a:br>
              <a:rPr lang="en-GB" sz="1600" b="0" u="sng" dirty="0">
                <a:latin typeface="Arial" panose="020B0604020202020204" pitchFamily="34" charset="0"/>
                <a:cs typeface="Arial" panose="020B0604020202020204" pitchFamily="34" charset="0"/>
              </a:rPr>
            </a:br>
            <a:endParaRPr lang="en-GB" sz="1600" b="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6113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511BB-6D3C-A27A-523D-B333A4AA3902}"/>
              </a:ext>
            </a:extLst>
          </p:cNvPr>
          <p:cNvSpPr>
            <a:spLocks noGrp="1"/>
          </p:cNvSpPr>
          <p:nvPr>
            <p:ph type="title"/>
          </p:nvPr>
        </p:nvSpPr>
        <p:spPr/>
        <p:txBody>
          <a:bodyPr>
            <a:normAutofit fontScale="90000"/>
          </a:bodyPr>
          <a:lstStyle/>
          <a:p>
            <a:r>
              <a:rPr lang="en-GB" sz="1600" b="0" u="sng" dirty="0">
                <a:latin typeface="Arial" panose="020B0604020202020204" pitchFamily="34" charset="0"/>
                <a:cs typeface="Arial" panose="020B0604020202020204" pitchFamily="34" charset="0"/>
              </a:rPr>
              <a:t>Potential impact of these on Jenny’s development and well-being.</a:t>
            </a:r>
            <a:br>
              <a:rPr lang="en-GB" sz="1600" b="0" u="sng" dirty="0">
                <a:latin typeface="Arial" panose="020B0604020202020204" pitchFamily="34" charset="0"/>
                <a:cs typeface="Arial" panose="020B0604020202020204" pitchFamily="34" charset="0"/>
              </a:rPr>
            </a:br>
            <a:br>
              <a:rPr lang="en-GB" sz="1600" b="0" u="sng" dirty="0">
                <a:latin typeface="Arial" panose="020B0604020202020204" pitchFamily="34" charset="0"/>
                <a:cs typeface="Arial" panose="020B0604020202020204" pitchFamily="34" charset="0"/>
              </a:rPr>
            </a:br>
            <a:r>
              <a:rPr lang="en-GB" sz="1600" b="0" dirty="0">
                <a:latin typeface="Arial" panose="020B0604020202020204" pitchFamily="34" charset="0"/>
                <a:cs typeface="Arial" panose="020B0604020202020204" pitchFamily="34" charset="0"/>
              </a:rPr>
              <a:t>* Emotional effects are, guilt, anxiety, fear of letting her mother down.</a:t>
            </a:r>
            <a:br>
              <a:rPr lang="en-GB" sz="1600" b="0" dirty="0">
                <a:latin typeface="Arial" panose="020B0604020202020204" pitchFamily="34" charset="0"/>
                <a:cs typeface="Arial" panose="020B0604020202020204" pitchFamily="34" charset="0"/>
              </a:rPr>
            </a:br>
            <a:r>
              <a:rPr lang="en-GB" sz="1600" b="0" dirty="0">
                <a:latin typeface="Arial" panose="020B0604020202020204" pitchFamily="34" charset="0"/>
                <a:cs typeface="Arial" panose="020B0604020202020204" pitchFamily="34" charset="0"/>
              </a:rPr>
              <a:t>* Cognitive effects are, reduced focus on education, constant mental load.</a:t>
            </a:r>
            <a:br>
              <a:rPr lang="en-GB" sz="1600" b="0" dirty="0">
                <a:latin typeface="Arial" panose="020B0604020202020204" pitchFamily="34" charset="0"/>
                <a:cs typeface="Arial" panose="020B0604020202020204" pitchFamily="34" charset="0"/>
              </a:rPr>
            </a:br>
            <a:r>
              <a:rPr lang="en-GB" sz="1600" b="0" dirty="0">
                <a:latin typeface="Arial" panose="020B0604020202020204" pitchFamily="34" charset="0"/>
                <a:cs typeface="Arial" panose="020B0604020202020204" pitchFamily="34" charset="0"/>
              </a:rPr>
              <a:t>* Identity centred on carer rather than individual goal</a:t>
            </a:r>
            <a:br>
              <a:rPr lang="en-GB" sz="1600" b="0" dirty="0">
                <a:latin typeface="Arial" panose="020B0604020202020204" pitchFamily="34" charset="0"/>
                <a:cs typeface="Arial" panose="020B0604020202020204" pitchFamily="34" charset="0"/>
              </a:rPr>
            </a:br>
            <a:r>
              <a:rPr lang="en-GB" sz="1600" b="0" dirty="0">
                <a:latin typeface="Arial" panose="020B0604020202020204" pitchFamily="34" charset="0"/>
                <a:cs typeface="Arial" panose="020B0604020202020204" pitchFamily="34" charset="0"/>
              </a:rPr>
              <a:t>(Patterson, J,M (1987).</a:t>
            </a:r>
            <a:br>
              <a:rPr lang="en-GB" sz="1600" b="0" u="sng" dirty="0">
                <a:latin typeface="Arial" panose="020B0604020202020204" pitchFamily="34" charset="0"/>
                <a:cs typeface="Arial" panose="020B0604020202020204" pitchFamily="34" charset="0"/>
              </a:rPr>
            </a:br>
            <a:br>
              <a:rPr lang="en-GB" sz="1600" b="0" u="sng" dirty="0">
                <a:latin typeface="Arial" panose="020B0604020202020204" pitchFamily="34" charset="0"/>
                <a:cs typeface="Arial" panose="020B0604020202020204" pitchFamily="34" charset="0"/>
              </a:rPr>
            </a:br>
            <a:endParaRPr lang="en-GB" sz="1600" b="0" u="sng"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15A97886-3710-7776-0695-D01E669A78F3}"/>
              </a:ext>
            </a:extLst>
          </p:cNvPr>
          <p:cNvGraphicFramePr>
            <a:graphicFrameLocks noGrp="1"/>
          </p:cNvGraphicFramePr>
          <p:nvPr>
            <p:ph sz="half" idx="1"/>
            <p:extLst>
              <p:ext uri="{D42A27DB-BD31-4B8C-83A1-F6EECF244321}">
                <p14:modId xmlns:p14="http://schemas.microsoft.com/office/powerpoint/2010/main" val="3643281110"/>
              </p:ext>
            </p:extLst>
          </p:nvPr>
        </p:nvGraphicFramePr>
        <p:xfrm>
          <a:off x="520700" y="2441448"/>
          <a:ext cx="5167313" cy="4395280"/>
        </p:xfrm>
        <a:graphic>
          <a:graphicData uri="http://schemas.openxmlformats.org/drawingml/2006/table">
            <a:tbl>
              <a:tblPr>
                <a:tableStyleId>{5C22544A-7EE6-4342-B048-85BDC9FD1C3A}</a:tableStyleId>
              </a:tblPr>
              <a:tblGrid>
                <a:gridCol w="5167313">
                  <a:extLst>
                    <a:ext uri="{9D8B030D-6E8A-4147-A177-3AD203B41FA5}">
                      <a16:colId xmlns:a16="http://schemas.microsoft.com/office/drawing/2014/main" val="2769350244"/>
                    </a:ext>
                  </a:extLst>
                </a:gridCol>
              </a:tblGrid>
              <a:tr h="4183380">
                <a:tc>
                  <a:txBody>
                    <a:bodyPr/>
                    <a:lstStyle/>
                    <a:p>
                      <a:pPr marL="0" lvl="0" indent="0" algn="l">
                        <a:lnSpc>
                          <a:spcPct val="150000"/>
                        </a:lnSpc>
                        <a:buFont typeface="+mj-lt"/>
                        <a:buNone/>
                        <a:tabLst>
                          <a:tab pos="685800" algn="l"/>
                        </a:tabLst>
                      </a:pPr>
                      <a:r>
                        <a:rPr lang="en-GB" sz="1200" u="sng" dirty="0">
                          <a:effectLst/>
                          <a:latin typeface="Arial" panose="020B0604020202020204" pitchFamily="34" charset="0"/>
                          <a:ea typeface="Arial" panose="020B0604020202020204" pitchFamily="34" charset="0"/>
                          <a:cs typeface="Arial" panose="020B0604020202020204" pitchFamily="34" charset="0"/>
                        </a:rPr>
                        <a:t>Social interaction and development. </a:t>
                      </a:r>
                    </a:p>
                    <a:p>
                      <a:pPr marL="0" lvl="0" indent="0" algn="l">
                        <a:lnSpc>
                          <a:spcPct val="150000"/>
                        </a:lnSpc>
                        <a:buFont typeface="+mj-lt"/>
                        <a:buNone/>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 * Vygotsky stressed importance of peer interaction.</a:t>
                      </a:r>
                    </a:p>
                    <a:p>
                      <a:pPr marL="0" lvl="0" indent="0" algn="l">
                        <a:lnSpc>
                          <a:spcPct val="150000"/>
                        </a:lnSpc>
                        <a:buFont typeface="+mj-lt"/>
                        <a:buNone/>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Jenny’s caring role limits </a:t>
                      </a:r>
                    </a:p>
                    <a:p>
                      <a:pPr marL="285750" lvl="0" indent="-285750" algn="l">
                        <a:lnSpc>
                          <a:spcPct val="150000"/>
                        </a:lnSpc>
                        <a:buFont typeface="Arial" panose="020B0604020202020204" pitchFamily="34" charset="0"/>
                        <a:buChar char="•"/>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Peer relationships</a:t>
                      </a:r>
                    </a:p>
                    <a:p>
                      <a:pPr marL="285750" lvl="0" indent="-285750" algn="l">
                        <a:lnSpc>
                          <a:spcPct val="150000"/>
                        </a:lnSpc>
                        <a:buFont typeface="Arial" panose="020B0604020202020204" pitchFamily="34" charset="0"/>
                        <a:buChar char="•"/>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Shared learning experiences</a:t>
                      </a:r>
                    </a:p>
                    <a:p>
                      <a:pPr marL="285750" lvl="0" indent="-285750" algn="l">
                        <a:lnSpc>
                          <a:spcPct val="150000"/>
                        </a:lnSpc>
                        <a:buFont typeface="Arial" panose="020B0604020202020204" pitchFamily="34" charset="0"/>
                        <a:buChar char="•"/>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Emotional expression with others her age.</a:t>
                      </a:r>
                    </a:p>
                    <a:p>
                      <a:pPr marL="0" lvl="0" indent="0" algn="l">
                        <a:lnSpc>
                          <a:spcPct val="150000"/>
                        </a:lnSpc>
                        <a:buFont typeface="Arial" panose="020B0604020202020204" pitchFamily="34" charset="0"/>
                        <a:buNone/>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Potential impact,</a:t>
                      </a:r>
                    </a:p>
                    <a:p>
                      <a:pPr marL="285750" lvl="0" indent="-285750" algn="l">
                        <a:lnSpc>
                          <a:spcPct val="150000"/>
                        </a:lnSpc>
                        <a:buFont typeface="Arial" panose="020B0604020202020204" pitchFamily="34" charset="0"/>
                        <a:buChar char="•"/>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Delayed social development.</a:t>
                      </a:r>
                    </a:p>
                    <a:p>
                      <a:pPr marL="285750" lvl="0" indent="-285750" algn="l">
                        <a:lnSpc>
                          <a:spcPct val="150000"/>
                        </a:lnSpc>
                        <a:buFont typeface="Arial" panose="020B0604020202020204" pitchFamily="34" charset="0"/>
                        <a:buChar char="•"/>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Difficulty forming age – appropriate relationships. </a:t>
                      </a:r>
                    </a:p>
                    <a:p>
                      <a:pPr marL="0" lvl="0" indent="0" algn="l">
                        <a:lnSpc>
                          <a:spcPct val="150000"/>
                        </a:lnSpc>
                        <a:buFont typeface="Arial" panose="020B0604020202020204" pitchFamily="34" charset="0"/>
                        <a:buNone/>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Scaffolding and Jenny’s experience.</a:t>
                      </a:r>
                    </a:p>
                    <a:p>
                      <a:pPr marL="285750" lvl="0" indent="-285750" algn="l">
                        <a:lnSpc>
                          <a:spcPct val="150000"/>
                        </a:lnSpc>
                        <a:buFont typeface="Arial" panose="020B0604020202020204" pitchFamily="34" charset="0"/>
                        <a:buChar char="•"/>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Scaffolding structured support to help learning.</a:t>
                      </a:r>
                    </a:p>
                    <a:p>
                      <a:pPr marL="285750" lvl="0" indent="-285750" algn="l">
                        <a:lnSpc>
                          <a:spcPct val="150000"/>
                        </a:lnSpc>
                        <a:buFont typeface="Arial" panose="020B0604020202020204" pitchFamily="34" charset="0"/>
                        <a:buChar char="•"/>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 Jenny provides scaffolding for her mother which lacks scaffolding herself.</a:t>
                      </a:r>
                    </a:p>
                    <a:p>
                      <a:pPr marL="285750" lvl="0" indent="-285750" algn="l">
                        <a:lnSpc>
                          <a:spcPct val="150000"/>
                        </a:lnSpc>
                        <a:buFont typeface="Arial" panose="020B0604020202020204" pitchFamily="34" charset="0"/>
                        <a:buChar char="•"/>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Limited emotional support, Limited practical support.</a:t>
                      </a:r>
                    </a:p>
                    <a:p>
                      <a:pPr marL="285750" lvl="0" indent="-285750" algn="l">
                        <a:lnSpc>
                          <a:spcPct val="150000"/>
                        </a:lnSpc>
                        <a:buFont typeface="Arial" panose="020B0604020202020204" pitchFamily="34" charset="0"/>
                        <a:buChar char="•"/>
                        <a:tabLst>
                          <a:tab pos="685800" algn="l"/>
                        </a:tabLst>
                      </a:pPr>
                      <a:r>
                        <a:rPr lang="en-GB" sz="1200" u="none" dirty="0">
                          <a:effectLst/>
                          <a:latin typeface="Arial" panose="020B0604020202020204" pitchFamily="34" charset="0"/>
                          <a:ea typeface="Arial" panose="020B0604020202020204" pitchFamily="34" charset="0"/>
                          <a:cs typeface="Arial" panose="020B0604020202020204" pitchFamily="34" charset="0"/>
                        </a:rPr>
                        <a:t>This imbalance increases stress and reduces resilience. </a:t>
                      </a:r>
                    </a:p>
                    <a:p>
                      <a:pPr marL="285750" lvl="0" indent="-285750" algn="l">
                        <a:lnSpc>
                          <a:spcPct val="150000"/>
                        </a:lnSpc>
                        <a:buFont typeface="Arial" panose="020B0604020202020204" pitchFamily="34" charset="0"/>
                        <a:buChar char="•"/>
                        <a:tabLst>
                          <a:tab pos="685800" algn="l"/>
                        </a:tabLst>
                      </a:pPr>
                      <a:endParaRPr lang="en-GB" sz="1400" u="none" dirty="0">
                        <a:effectLst/>
                        <a:latin typeface="Arial" panose="020B0604020202020204" pitchFamily="34" charset="0"/>
                        <a:ea typeface="Arial" panose="020B0604020202020204" pitchFamily="34" charset="0"/>
                        <a:cs typeface="Arial" panose="020B0604020202020204" pitchFamily="34" charset="0"/>
                      </a:endParaRPr>
                    </a:p>
                  </a:txBody>
                  <a:tcPr marL="52938" marR="52938" marT="0" marB="0"/>
                </a:tc>
                <a:extLst>
                  <a:ext uri="{0D108BD9-81ED-4DB2-BD59-A6C34878D82A}">
                    <a16:rowId xmlns:a16="http://schemas.microsoft.com/office/drawing/2014/main" val="3315586685"/>
                  </a:ext>
                </a:extLst>
              </a:tr>
            </a:tbl>
          </a:graphicData>
        </a:graphic>
      </p:graphicFrame>
      <p:sp>
        <p:nvSpPr>
          <p:cNvPr id="4" name="Content Placeholder 3">
            <a:extLst>
              <a:ext uri="{FF2B5EF4-FFF2-40B4-BE49-F238E27FC236}">
                <a16:creationId xmlns:a16="http://schemas.microsoft.com/office/drawing/2014/main" id="{410C826F-E76D-11C1-63D4-B7E907971161}"/>
              </a:ext>
            </a:extLst>
          </p:cNvPr>
          <p:cNvSpPr>
            <a:spLocks noGrp="1"/>
          </p:cNvSpPr>
          <p:nvPr>
            <p:ph sz="half" idx="2"/>
          </p:nvPr>
        </p:nvSpPr>
        <p:spPr>
          <a:xfrm>
            <a:off x="6503989" y="1136469"/>
            <a:ext cx="5166360" cy="5163748"/>
          </a:xfrm>
        </p:spPr>
        <p:txBody>
          <a:bodyPr>
            <a:normAutofit/>
          </a:bodyPr>
          <a:lstStyle/>
          <a:p>
            <a:pPr marL="0" indent="0">
              <a:buNone/>
            </a:pPr>
            <a:r>
              <a:rPr lang="en-GB" sz="1200" u="sng" dirty="0">
                <a:latin typeface="Arial" panose="020B0604020202020204" pitchFamily="34" charset="0"/>
                <a:cs typeface="Arial" panose="020B0604020202020204" pitchFamily="34" charset="0"/>
              </a:rPr>
              <a:t>Applying Zone of proximal development (ZPD) to Jenny.</a:t>
            </a:r>
          </a:p>
          <a:p>
            <a:r>
              <a:rPr lang="en-GB" sz="1200" dirty="0">
                <a:latin typeface="Arial" panose="020B0604020202020204" pitchFamily="34" charset="0"/>
                <a:cs typeface="Arial" panose="020B0604020202020204" pitchFamily="34" charset="0"/>
              </a:rPr>
              <a:t>Jenny has been pushed beyond her ZPD.</a:t>
            </a:r>
          </a:p>
          <a:p>
            <a:r>
              <a:rPr lang="en-GB" sz="1200" dirty="0">
                <a:latin typeface="Arial" panose="020B0604020202020204" pitchFamily="34" charset="0"/>
                <a:cs typeface="Arial" panose="020B0604020202020204" pitchFamily="34" charset="0"/>
              </a:rPr>
              <a:t>Expected to manage adulthood responsibilities, Emotional caregiving and administrative tasks.</a:t>
            </a:r>
          </a:p>
          <a:p>
            <a:r>
              <a:rPr lang="en-GB" sz="1200" dirty="0">
                <a:latin typeface="Arial" panose="020B0604020202020204" pitchFamily="34" charset="0"/>
                <a:cs typeface="Arial" panose="020B0604020202020204" pitchFamily="34" charset="0"/>
              </a:rPr>
              <a:t>Lack of appropriate scaffolding.</a:t>
            </a:r>
          </a:p>
          <a:p>
            <a:r>
              <a:rPr lang="en-GB" sz="1200" dirty="0">
                <a:latin typeface="Arial" panose="020B0604020202020204" pitchFamily="34" charset="0"/>
                <a:cs typeface="Arial" panose="020B0604020202020204" pitchFamily="34" charset="0"/>
              </a:rPr>
              <a:t>Father’s death removed primary support.</a:t>
            </a:r>
          </a:p>
          <a:p>
            <a:r>
              <a:rPr lang="en-GB" sz="1200" dirty="0">
                <a:latin typeface="Arial" panose="020B0604020202020204" pitchFamily="34" charset="0"/>
                <a:cs typeface="Arial" panose="020B0604020202020204" pitchFamily="34" charset="0"/>
              </a:rPr>
              <a:t>Limited adult guidance for Jenny herself.</a:t>
            </a:r>
          </a:p>
          <a:p>
            <a:r>
              <a:rPr lang="en-GB" sz="1200" dirty="0">
                <a:latin typeface="Arial" panose="020B0604020202020204" pitchFamily="34" charset="0"/>
                <a:cs typeface="Arial" panose="020B0604020202020204" pitchFamily="34" charset="0"/>
              </a:rPr>
              <a:t>This may hinder healthy cognitive and emotional development. </a:t>
            </a:r>
          </a:p>
          <a:p>
            <a:r>
              <a:rPr lang="en-GB" sz="1200" dirty="0">
                <a:latin typeface="Arial" panose="020B0604020202020204" pitchFamily="34" charset="0"/>
                <a:cs typeface="Arial" panose="020B0604020202020204" pitchFamily="34" charset="0"/>
              </a:rPr>
              <a:t> 12 – 18 years is key stage for adolescences.</a:t>
            </a:r>
          </a:p>
          <a:p>
            <a:r>
              <a:rPr lang="en-GB" sz="1200" dirty="0">
                <a:latin typeface="Arial" panose="020B0604020202020204" pitchFamily="34" charset="0"/>
                <a:cs typeface="Arial" panose="020B0604020202020204" pitchFamily="34" charset="0"/>
              </a:rPr>
              <a:t>Jenny has been caring for her mother for 5 years, meaning she started at 11 years of age ( Corsaro, W.A. (2015). </a:t>
            </a:r>
          </a:p>
        </p:txBody>
      </p:sp>
    </p:spTree>
    <p:extLst>
      <p:ext uri="{BB962C8B-B14F-4D97-AF65-F5344CB8AC3E}">
        <p14:creationId xmlns:p14="http://schemas.microsoft.com/office/powerpoint/2010/main" val="560381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1D98-11C5-80B9-A0D9-8CD4E3812D53}"/>
              </a:ext>
            </a:extLst>
          </p:cNvPr>
          <p:cNvSpPr>
            <a:spLocks noGrp="1"/>
          </p:cNvSpPr>
          <p:nvPr>
            <p:ph type="title"/>
          </p:nvPr>
        </p:nvSpPr>
        <p:spPr/>
        <p:txBody>
          <a:bodyPr>
            <a:normAutofit/>
          </a:bodyPr>
          <a:lstStyle/>
          <a:p>
            <a:r>
              <a:rPr lang="en-GB" sz="1400" b="0" u="sng" dirty="0">
                <a:latin typeface="Arial" panose="020B0604020202020204" pitchFamily="34" charset="0"/>
                <a:cs typeface="Arial" panose="020B0604020202020204" pitchFamily="34" charset="0"/>
              </a:rPr>
              <a:t>Propose practical strategies or interventions to support Jenny in her current situation </a:t>
            </a:r>
          </a:p>
        </p:txBody>
      </p:sp>
      <p:graphicFrame>
        <p:nvGraphicFramePr>
          <p:cNvPr id="5" name="Content Placeholder 4">
            <a:extLst>
              <a:ext uri="{FF2B5EF4-FFF2-40B4-BE49-F238E27FC236}">
                <a16:creationId xmlns:a16="http://schemas.microsoft.com/office/drawing/2014/main" id="{A6A27744-BEFB-D5B1-307B-E82FF70FD93C}"/>
              </a:ext>
            </a:extLst>
          </p:cNvPr>
          <p:cNvGraphicFramePr>
            <a:graphicFrameLocks noGrp="1"/>
          </p:cNvGraphicFramePr>
          <p:nvPr>
            <p:ph sz="half" idx="1"/>
            <p:extLst>
              <p:ext uri="{D42A27DB-BD31-4B8C-83A1-F6EECF244321}">
                <p14:modId xmlns:p14="http://schemas.microsoft.com/office/powerpoint/2010/main" val="1990358679"/>
              </p:ext>
            </p:extLst>
          </p:nvPr>
        </p:nvGraphicFramePr>
        <p:xfrm>
          <a:off x="714665" y="1551709"/>
          <a:ext cx="5167313" cy="4794227"/>
        </p:xfrm>
        <a:graphic>
          <a:graphicData uri="http://schemas.openxmlformats.org/drawingml/2006/table">
            <a:tbl>
              <a:tblPr>
                <a:tableStyleId>{5C22544A-7EE6-4342-B048-85BDC9FD1C3A}</a:tableStyleId>
              </a:tblPr>
              <a:tblGrid>
                <a:gridCol w="5167313">
                  <a:extLst>
                    <a:ext uri="{9D8B030D-6E8A-4147-A177-3AD203B41FA5}">
                      <a16:colId xmlns:a16="http://schemas.microsoft.com/office/drawing/2014/main" val="3448793225"/>
                    </a:ext>
                  </a:extLst>
                </a:gridCol>
              </a:tblGrid>
              <a:tr h="4794227">
                <a:tc>
                  <a:txBody>
                    <a:bodyPr/>
                    <a:lstStyle/>
                    <a:p>
                      <a:pPr marL="0" lvl="0" indent="0" algn="l">
                        <a:lnSpc>
                          <a:spcPct val="150000"/>
                        </a:lnSpc>
                        <a:buFont typeface="+mj-lt"/>
                        <a:buNone/>
                        <a:tabLst>
                          <a:tab pos="685800" algn="l"/>
                        </a:tabLst>
                      </a:pPr>
                      <a:r>
                        <a:rPr lang="en-GB" sz="1400" u="sng" dirty="0">
                          <a:effectLst/>
                          <a:latin typeface="Abadi" panose="020B0604020104020204" pitchFamily="34" charset="0"/>
                          <a:ea typeface="Arial" panose="020B0604020202020204" pitchFamily="34" charset="0"/>
                        </a:rPr>
                        <a:t>Practical strategies and interventions.</a:t>
                      </a:r>
                    </a:p>
                    <a:p>
                      <a:pPr marL="0" lvl="0" indent="0" algn="l">
                        <a:lnSpc>
                          <a:spcPct val="150000"/>
                        </a:lnSpc>
                        <a:buFont typeface="+mj-lt"/>
                        <a:buNone/>
                        <a:tabLst>
                          <a:tab pos="685800" algn="l"/>
                        </a:tabLst>
                      </a:pPr>
                      <a:r>
                        <a:rPr lang="en-GB" sz="1400" u="none" dirty="0">
                          <a:effectLst/>
                          <a:latin typeface="Abadi" panose="020B0604020104020204" pitchFamily="34" charset="0"/>
                          <a:ea typeface="Arial" panose="020B0604020202020204" pitchFamily="34" charset="0"/>
                        </a:rPr>
                        <a:t>Emotional and psychological support.</a:t>
                      </a:r>
                    </a:p>
                    <a:p>
                      <a:pPr marL="0" lvl="0" indent="0" algn="l">
                        <a:lnSpc>
                          <a:spcPct val="150000"/>
                        </a:lnSpc>
                        <a:buFont typeface="+mj-lt"/>
                        <a:buNone/>
                        <a:tabLst>
                          <a:tab pos="685800" algn="l"/>
                        </a:tabLst>
                      </a:pPr>
                      <a:r>
                        <a:rPr lang="en-GB" sz="1400" u="none" dirty="0">
                          <a:effectLst/>
                          <a:latin typeface="Abadi" panose="020B0604020104020204" pitchFamily="34" charset="0"/>
                          <a:ea typeface="Arial" panose="020B0604020202020204" pitchFamily="34" charset="0"/>
                        </a:rPr>
                        <a:t>Mentoring/ peer support. </a:t>
                      </a:r>
                    </a:p>
                    <a:p>
                      <a:pPr marL="285750" lvl="0" indent="-285750" algn="l">
                        <a:lnSpc>
                          <a:spcPct val="150000"/>
                        </a:lnSpc>
                        <a:buFont typeface="Arial" panose="020B0604020202020204" pitchFamily="34" charset="0"/>
                        <a:buChar char="•"/>
                        <a:tabLst>
                          <a:tab pos="685800" algn="l"/>
                        </a:tabLst>
                      </a:pPr>
                      <a:r>
                        <a:rPr lang="en-GB" sz="1400" u="none" dirty="0">
                          <a:effectLst/>
                          <a:latin typeface="Abadi" panose="020B0604020104020204" pitchFamily="34" charset="0"/>
                          <a:ea typeface="Arial" panose="020B0604020202020204" pitchFamily="34" charset="0"/>
                        </a:rPr>
                        <a:t>Pair Jenny with a supportive adult mentor who can guide her in coping strategies and life planning. (school counsellor, social worker)</a:t>
                      </a:r>
                    </a:p>
                    <a:p>
                      <a:pPr marL="285750" lvl="0" indent="-285750" algn="l">
                        <a:lnSpc>
                          <a:spcPct val="150000"/>
                        </a:lnSpc>
                        <a:buFont typeface="Arial" panose="020B0604020202020204" pitchFamily="34" charset="0"/>
                        <a:buChar char="•"/>
                        <a:tabLst>
                          <a:tab pos="685800" algn="l"/>
                        </a:tabLst>
                      </a:pPr>
                      <a:r>
                        <a:rPr lang="en-GB" sz="1400" u="none" dirty="0">
                          <a:effectLst/>
                          <a:latin typeface="Abadi" panose="020B0604020104020204" pitchFamily="34" charset="0"/>
                          <a:ea typeface="Arial" panose="020B0604020202020204" pitchFamily="34" charset="0"/>
                        </a:rPr>
                        <a:t>Facilitate a teen caregiving support group where she can share experiences and gain perspective. </a:t>
                      </a:r>
                    </a:p>
                    <a:p>
                      <a:pPr marL="0" lvl="0" indent="0" algn="l">
                        <a:lnSpc>
                          <a:spcPct val="150000"/>
                        </a:lnSpc>
                        <a:buFont typeface="Arial" panose="020B0604020202020204" pitchFamily="34" charset="0"/>
                        <a:buNone/>
                        <a:tabLst>
                          <a:tab pos="685800" algn="l"/>
                        </a:tabLst>
                      </a:pPr>
                      <a:r>
                        <a:rPr lang="en-GB" sz="1400" u="none" dirty="0">
                          <a:effectLst/>
                          <a:latin typeface="Abadi" panose="020B0604020104020204" pitchFamily="34" charset="0"/>
                          <a:ea typeface="Arial" panose="020B0604020202020204" pitchFamily="34" charset="0"/>
                        </a:rPr>
                        <a:t>Counselling</a:t>
                      </a:r>
                    </a:p>
                    <a:p>
                      <a:pPr marL="285750" lvl="0" indent="-285750" algn="l">
                        <a:lnSpc>
                          <a:spcPct val="150000"/>
                        </a:lnSpc>
                        <a:buFont typeface="Arial" panose="020B0604020202020204" pitchFamily="34" charset="0"/>
                        <a:buChar char="•"/>
                        <a:tabLst>
                          <a:tab pos="685800" algn="l"/>
                        </a:tabLst>
                      </a:pPr>
                      <a:r>
                        <a:rPr lang="en-GB" sz="1400" u="none" dirty="0">
                          <a:effectLst/>
                          <a:latin typeface="Abadi" panose="020B0604020104020204" pitchFamily="34" charset="0"/>
                          <a:ea typeface="Arial" panose="020B0604020202020204" pitchFamily="34" charset="0"/>
                        </a:rPr>
                        <a:t>Access to therapeutic support for stress, grief and burnout.</a:t>
                      </a:r>
                    </a:p>
                    <a:p>
                      <a:pPr marL="285750" lvl="0" indent="-285750" algn="l">
                        <a:lnSpc>
                          <a:spcPct val="150000"/>
                        </a:lnSpc>
                        <a:buFont typeface="Arial" panose="020B0604020202020204" pitchFamily="34" charset="0"/>
                        <a:buChar char="•"/>
                        <a:tabLst>
                          <a:tab pos="685800" algn="l"/>
                        </a:tabLst>
                      </a:pPr>
                      <a:r>
                        <a:rPr lang="en-GB" sz="1400" u="none" dirty="0">
                          <a:effectLst/>
                          <a:latin typeface="Abadi" panose="020B0604020104020204" pitchFamily="34" charset="0"/>
                          <a:ea typeface="Arial" panose="020B0604020202020204" pitchFamily="34" charset="0"/>
                        </a:rPr>
                        <a:t>Use Vygotsky’s scaffolding principle help identify and manage emotions, gradually building coping skills she can apply independently.  (Smith, G, (2009).</a:t>
                      </a:r>
                    </a:p>
                  </a:txBody>
                  <a:tcPr marL="52938" marR="52938" marT="0" marB="0"/>
                </a:tc>
                <a:extLst>
                  <a:ext uri="{0D108BD9-81ED-4DB2-BD59-A6C34878D82A}">
                    <a16:rowId xmlns:a16="http://schemas.microsoft.com/office/drawing/2014/main" val="168592299"/>
                  </a:ext>
                </a:extLst>
              </a:tr>
            </a:tbl>
          </a:graphicData>
        </a:graphic>
      </p:graphicFrame>
      <p:sp>
        <p:nvSpPr>
          <p:cNvPr id="4" name="Content Placeholder 3">
            <a:extLst>
              <a:ext uri="{FF2B5EF4-FFF2-40B4-BE49-F238E27FC236}">
                <a16:creationId xmlns:a16="http://schemas.microsoft.com/office/drawing/2014/main" id="{2A799EF1-6BC9-4181-8317-4C6A3C973213}"/>
              </a:ext>
            </a:extLst>
          </p:cNvPr>
          <p:cNvSpPr>
            <a:spLocks noGrp="1"/>
          </p:cNvSpPr>
          <p:nvPr>
            <p:ph sz="half" idx="2"/>
          </p:nvPr>
        </p:nvSpPr>
        <p:spPr>
          <a:xfrm>
            <a:off x="6519672" y="1320800"/>
            <a:ext cx="5151120" cy="5537200"/>
          </a:xfrm>
        </p:spPr>
        <p:txBody>
          <a:bodyPr>
            <a:noAutofit/>
          </a:bodyPr>
          <a:lstStyle/>
          <a:p>
            <a:pPr marL="0" indent="0">
              <a:buNone/>
            </a:pPr>
            <a:r>
              <a:rPr lang="en-GB" sz="1200" u="sng" dirty="0">
                <a:latin typeface="Arial" panose="020B0604020202020204" pitchFamily="34" charset="0"/>
                <a:cs typeface="Arial" panose="020B0604020202020204" pitchFamily="34" charset="0"/>
              </a:rPr>
              <a:t>Practical caregiving support</a:t>
            </a:r>
          </a:p>
          <a:p>
            <a:pPr marL="0" indent="0">
              <a:buNone/>
            </a:pPr>
            <a:r>
              <a:rPr lang="en-GB" sz="1200" u="sng" dirty="0">
                <a:latin typeface="Arial" panose="020B0604020202020204" pitchFamily="34" charset="0"/>
                <a:cs typeface="Arial" panose="020B0604020202020204" pitchFamily="34" charset="0"/>
              </a:rPr>
              <a:t>Shared care arrangements</a:t>
            </a:r>
          </a:p>
          <a:p>
            <a:r>
              <a:rPr lang="en-GB" sz="1200" dirty="0">
                <a:latin typeface="Arial" panose="020B0604020202020204" pitchFamily="34" charset="0"/>
                <a:cs typeface="Arial" panose="020B0604020202020204" pitchFamily="34" charset="0"/>
              </a:rPr>
              <a:t>Introduce respite service (</a:t>
            </a:r>
            <a:r>
              <a:rPr lang="en-GB" sz="1200" dirty="0" err="1">
                <a:latin typeface="Arial" panose="020B0604020202020204" pitchFamily="34" charset="0"/>
                <a:cs typeface="Arial" panose="020B0604020202020204" pitchFamily="34" charset="0"/>
              </a:rPr>
              <a:t>e.g</a:t>
            </a:r>
            <a:r>
              <a:rPr lang="en-GB" sz="1200" dirty="0">
                <a:latin typeface="Arial" panose="020B0604020202020204" pitchFamily="34" charset="0"/>
                <a:cs typeface="Arial" panose="020B0604020202020204" pitchFamily="34" charset="0"/>
              </a:rPr>
              <a:t> community carers, volunteer help) for cooking cleaning and shopping.)</a:t>
            </a:r>
          </a:p>
          <a:p>
            <a:r>
              <a:rPr lang="en-GB" sz="1200" dirty="0">
                <a:latin typeface="Arial" panose="020B0604020202020204" pitchFamily="34" charset="0"/>
                <a:cs typeface="Arial" panose="020B0604020202020204" pitchFamily="34" charset="0"/>
              </a:rPr>
              <a:t>This allows Jenny time to focus on school, hobbies, and school life, promoting healthily adolescent development.</a:t>
            </a:r>
          </a:p>
          <a:p>
            <a:pPr marL="0" indent="0">
              <a:buNone/>
            </a:pPr>
            <a:r>
              <a:rPr lang="en-GB" sz="1200" dirty="0">
                <a:latin typeface="Arial" panose="020B0604020202020204" pitchFamily="34" charset="0"/>
                <a:cs typeface="Arial" panose="020B0604020202020204" pitchFamily="34" charset="0"/>
              </a:rPr>
              <a:t>Skill development workshops.</a:t>
            </a:r>
          </a:p>
          <a:p>
            <a:r>
              <a:rPr lang="en-GB" sz="1200" dirty="0">
                <a:latin typeface="Arial" panose="020B0604020202020204" pitchFamily="34" charset="0"/>
                <a:cs typeface="Arial" panose="020B0604020202020204" pitchFamily="34" charset="0"/>
              </a:rPr>
              <a:t>Teach administrative and organizational skills (time management, budgeting) in a structed way support her ZPD by gradually increasing responsibility as competence grows.</a:t>
            </a:r>
          </a:p>
          <a:p>
            <a:pPr marL="0" indent="0">
              <a:buNone/>
            </a:pPr>
            <a:r>
              <a:rPr lang="en-GB" sz="1200" dirty="0">
                <a:latin typeface="Arial" panose="020B0604020202020204" pitchFamily="34" charset="0"/>
                <a:cs typeface="Arial" panose="020B0604020202020204" pitchFamily="34" charset="0"/>
              </a:rPr>
              <a:t>Academic and social support </a:t>
            </a:r>
          </a:p>
          <a:p>
            <a:pPr marL="0" indent="0">
              <a:buNone/>
            </a:pPr>
            <a:r>
              <a:rPr lang="en-GB" sz="1200" dirty="0">
                <a:latin typeface="Arial" panose="020B0604020202020204" pitchFamily="34" charset="0"/>
                <a:cs typeface="Arial" panose="020B0604020202020204" pitchFamily="34" charset="0"/>
              </a:rPr>
              <a:t>School accommodation.</a:t>
            </a:r>
          </a:p>
          <a:p>
            <a:r>
              <a:rPr lang="en-GB" sz="1200" dirty="0">
                <a:latin typeface="Arial" panose="020B0604020202020204" pitchFamily="34" charset="0"/>
                <a:cs typeface="Arial" panose="020B0604020202020204" pitchFamily="34" charset="0"/>
              </a:rPr>
              <a:t>Flexible deadlines or homework support.</a:t>
            </a:r>
          </a:p>
          <a:p>
            <a:r>
              <a:rPr lang="en-GB" sz="1200" dirty="0">
                <a:latin typeface="Arial" panose="020B0604020202020204" pitchFamily="34" charset="0"/>
                <a:cs typeface="Arial" panose="020B0604020202020204" pitchFamily="34" charset="0"/>
              </a:rPr>
              <a:t>After – school tutoring or online learning options to reduce academic stress.</a:t>
            </a:r>
          </a:p>
          <a:p>
            <a:pPr marL="0" indent="0">
              <a:buNone/>
            </a:pPr>
            <a:r>
              <a:rPr lang="en-GB" sz="1200" dirty="0">
                <a:latin typeface="Arial" panose="020B0604020202020204" pitchFamily="34" charset="0"/>
                <a:cs typeface="Arial" panose="020B0604020202020204" pitchFamily="34" charset="0"/>
              </a:rPr>
              <a:t>Social engagement.</a:t>
            </a:r>
          </a:p>
          <a:p>
            <a:r>
              <a:rPr lang="en-GB" sz="1200" dirty="0">
                <a:latin typeface="Arial" panose="020B0604020202020204" pitchFamily="34" charset="0"/>
                <a:cs typeface="Arial" panose="020B0604020202020204" pitchFamily="34" charset="0"/>
              </a:rPr>
              <a:t>Encourage participation in clubs, sports, or peer groups.</a:t>
            </a:r>
          </a:p>
          <a:p>
            <a:r>
              <a:rPr lang="en-GB" sz="1200" dirty="0">
                <a:latin typeface="Arial" panose="020B0604020202020204" pitchFamily="34" charset="0"/>
                <a:cs typeface="Arial" panose="020B0604020202020204" pitchFamily="34" charset="0"/>
              </a:rPr>
              <a:t>Use scaffolding start with small, guided interactions and gradually increase independence in social settings (Berk, L.E (2021).</a:t>
            </a:r>
          </a:p>
        </p:txBody>
      </p:sp>
    </p:spTree>
    <p:extLst>
      <p:ext uri="{BB962C8B-B14F-4D97-AF65-F5344CB8AC3E}">
        <p14:creationId xmlns:p14="http://schemas.microsoft.com/office/powerpoint/2010/main" val="1334430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BCA3C-65E5-260E-278B-8C499D1A1ABA}"/>
              </a:ext>
            </a:extLst>
          </p:cNvPr>
          <p:cNvSpPr>
            <a:spLocks noGrp="1"/>
          </p:cNvSpPr>
          <p:nvPr>
            <p:ph type="title"/>
          </p:nvPr>
        </p:nvSpPr>
        <p:spPr/>
        <p:txBody>
          <a:bodyPr>
            <a:normAutofit/>
          </a:bodyPr>
          <a:lstStyle/>
          <a:p>
            <a:r>
              <a:rPr lang="en-GB" sz="1400" b="0" u="sng" dirty="0">
                <a:latin typeface="Arial" panose="020B0604020202020204" pitchFamily="34" charset="0"/>
                <a:cs typeface="Arial" panose="020B0604020202020204" pitchFamily="34" charset="0"/>
              </a:rPr>
              <a:t>Propose practical strategies or interventions to support Jenny in her current situation </a:t>
            </a:r>
            <a:endParaRPr lang="en-GB" sz="1400" dirty="0"/>
          </a:p>
        </p:txBody>
      </p:sp>
      <p:sp>
        <p:nvSpPr>
          <p:cNvPr id="3" name="Content Placeholder 2">
            <a:extLst>
              <a:ext uri="{FF2B5EF4-FFF2-40B4-BE49-F238E27FC236}">
                <a16:creationId xmlns:a16="http://schemas.microsoft.com/office/drawing/2014/main" id="{CBD6DBD3-D631-3E6E-FEA0-2832433C063E}"/>
              </a:ext>
            </a:extLst>
          </p:cNvPr>
          <p:cNvSpPr>
            <a:spLocks noGrp="1"/>
          </p:cNvSpPr>
          <p:nvPr>
            <p:ph sz="half" idx="1"/>
          </p:nvPr>
        </p:nvSpPr>
        <p:spPr>
          <a:xfrm>
            <a:off x="521208" y="1698171"/>
            <a:ext cx="5166360" cy="4647765"/>
          </a:xfrm>
        </p:spPr>
        <p:txBody>
          <a:bodyPr>
            <a:normAutofit/>
          </a:bodyPr>
          <a:lstStyle/>
          <a:p>
            <a:pPr marL="0" indent="0">
              <a:buNone/>
            </a:pPr>
            <a:r>
              <a:rPr lang="en-GB" sz="1400" u="sng" dirty="0">
                <a:latin typeface="Arial" panose="020B0604020202020204" pitchFamily="34" charset="0"/>
                <a:cs typeface="Arial" panose="020B0604020202020204" pitchFamily="34" charset="0"/>
              </a:rPr>
              <a:t>Life skills and future planning.</a:t>
            </a:r>
          </a:p>
          <a:p>
            <a:pPr marL="0" indent="0">
              <a:buNone/>
            </a:pPr>
            <a:r>
              <a:rPr lang="en-GB" sz="1400" dirty="0">
                <a:latin typeface="Arial" panose="020B0604020202020204" pitchFamily="34" charset="0"/>
                <a:cs typeface="Arial" panose="020B0604020202020204" pitchFamily="34" charset="0"/>
              </a:rPr>
              <a:t>Goal setting and planning.</a:t>
            </a:r>
          </a:p>
          <a:p>
            <a:r>
              <a:rPr lang="en-GB" sz="1400" dirty="0">
                <a:latin typeface="Arial" panose="020B0604020202020204" pitchFamily="34" charset="0"/>
                <a:cs typeface="Arial" panose="020B0604020202020204" pitchFamily="34" charset="0"/>
              </a:rPr>
              <a:t>Work with Jenny to set short- and long-term personal goals </a:t>
            </a:r>
          </a:p>
          <a:p>
            <a:r>
              <a:rPr lang="en-GB" sz="1400" dirty="0">
                <a:latin typeface="Arial" panose="020B0604020202020204" pitchFamily="34" charset="0"/>
                <a:cs typeface="Arial" panose="020B0604020202020204" pitchFamily="34" charset="0"/>
              </a:rPr>
              <a:t>Scaffold guidance adult mentors provide advice and step by step support.</a:t>
            </a:r>
          </a:p>
          <a:p>
            <a:pPr marL="0" indent="0">
              <a:buNone/>
            </a:pPr>
            <a:r>
              <a:rPr lang="en-GB" sz="1400" dirty="0">
                <a:latin typeface="Arial" panose="020B0604020202020204" pitchFamily="34" charset="0"/>
                <a:cs typeface="Arial" panose="020B0604020202020204" pitchFamily="34" charset="0"/>
              </a:rPr>
              <a:t>Self care routine </a:t>
            </a:r>
          </a:p>
          <a:p>
            <a:r>
              <a:rPr lang="en-GB" sz="1400" dirty="0">
                <a:latin typeface="Arial" panose="020B0604020202020204" pitchFamily="34" charset="0"/>
                <a:cs typeface="Arial" panose="020B0604020202020204" pitchFamily="34" charset="0"/>
              </a:rPr>
              <a:t>Encourage daily routines for rest exercise and leisure.</a:t>
            </a:r>
          </a:p>
          <a:p>
            <a:r>
              <a:rPr lang="en-GB" sz="1400" dirty="0">
                <a:latin typeface="Arial" panose="020B0604020202020204" pitchFamily="34" charset="0"/>
                <a:cs typeface="Arial" panose="020B0604020202020204" pitchFamily="34" charset="0"/>
              </a:rPr>
              <a:t>Teach her to balance caregiving with personal development.</a:t>
            </a:r>
          </a:p>
          <a:p>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The goal is to not remove Jenny’s caregiving role entirely, but to scaffold her development, so she can continue caring for her mother without sacrificing her own social, emotional and cognitive growth (Erikson E.H (1968).</a:t>
            </a:r>
          </a:p>
        </p:txBody>
      </p:sp>
      <p:sp>
        <p:nvSpPr>
          <p:cNvPr id="4" name="Content Placeholder 3">
            <a:extLst>
              <a:ext uri="{FF2B5EF4-FFF2-40B4-BE49-F238E27FC236}">
                <a16:creationId xmlns:a16="http://schemas.microsoft.com/office/drawing/2014/main" id="{6EDFDA7B-654F-B264-FC2A-6A39D0468ECA}"/>
              </a:ext>
            </a:extLst>
          </p:cNvPr>
          <p:cNvSpPr>
            <a:spLocks noGrp="1"/>
          </p:cNvSpPr>
          <p:nvPr>
            <p:ph sz="half" idx="2"/>
          </p:nvPr>
        </p:nvSpPr>
        <p:spPr>
          <a:xfrm>
            <a:off x="6519672" y="1335314"/>
            <a:ext cx="5166360" cy="5010622"/>
          </a:xfrm>
        </p:spPr>
        <p:txBody>
          <a:bodyPr>
            <a:normAutofit/>
          </a:bodyPr>
          <a:lstStyle/>
          <a:p>
            <a:pPr marL="0" indent="0">
              <a:buNone/>
            </a:pPr>
            <a:r>
              <a:rPr lang="en-GB" sz="1400" dirty="0">
                <a:latin typeface="Arial" panose="020B0604020202020204" pitchFamily="34" charset="0"/>
                <a:cs typeface="Arial" panose="020B0604020202020204" pitchFamily="34" charset="0"/>
              </a:rPr>
              <a:t>Vygotsky’s theory.</a:t>
            </a:r>
          </a:p>
          <a:p>
            <a:r>
              <a:rPr lang="en-GB" sz="1400" dirty="0">
                <a:latin typeface="Arial" panose="020B0604020202020204" pitchFamily="34" charset="0"/>
                <a:cs typeface="Arial" panose="020B0604020202020204" pitchFamily="34" charset="0"/>
              </a:rPr>
              <a:t>Zone of proximal development (ZPD) the difference between what a person can do alone and what they can do with guidance.</a:t>
            </a:r>
          </a:p>
          <a:p>
            <a:r>
              <a:rPr lang="en-GB" sz="1400" dirty="0">
                <a:latin typeface="Arial" panose="020B0604020202020204" pitchFamily="34" charset="0"/>
                <a:cs typeface="Arial" panose="020B0604020202020204" pitchFamily="34" charset="0"/>
              </a:rPr>
              <a:t>Scaffolding support provide by a more knowledgeable other to help the learner reach higher levels of competence.</a:t>
            </a:r>
          </a:p>
          <a:p>
            <a:r>
              <a:rPr lang="en-GB" sz="1400" dirty="0">
                <a:latin typeface="Arial" panose="020B0604020202020204" pitchFamily="34" charset="0"/>
                <a:cs typeface="Arial" panose="020B0604020202020204" pitchFamily="34" charset="0"/>
              </a:rPr>
              <a:t>Social interaction Learning occurs through interaction with others and cultural tools.</a:t>
            </a:r>
          </a:p>
          <a:p>
            <a:pPr marL="0" indent="0">
              <a:buNone/>
            </a:pPr>
            <a:r>
              <a:rPr lang="en-GB" sz="1400" dirty="0">
                <a:latin typeface="Arial" panose="020B0604020202020204" pitchFamily="34" charset="0"/>
                <a:cs typeface="Arial" panose="020B0604020202020204" pitchFamily="34" charset="0"/>
              </a:rPr>
              <a:t>Jenny has likely developed advanced caregiving skills, but her emotional and social needs may be underdeveloped due to limited peer and adult support,</a:t>
            </a:r>
          </a:p>
          <a:p>
            <a:pPr marL="0" indent="0">
              <a:buNone/>
            </a:pPr>
            <a:r>
              <a:rPr lang="en-GB" sz="1400" dirty="0">
                <a:latin typeface="Arial" panose="020B0604020202020204" pitchFamily="34" charset="0"/>
                <a:cs typeface="Arial" panose="020B0604020202020204" pitchFamily="34" charset="0"/>
              </a:rPr>
              <a:t>Interventions should provide scaffolding support for tasks she struggles with ( emotionally, socially, academically).</a:t>
            </a:r>
          </a:p>
          <a:p>
            <a:pPr marL="0" indent="0">
              <a:buNone/>
            </a:pPr>
            <a:r>
              <a:rPr lang="en-GB" sz="1400" dirty="0">
                <a:latin typeface="Arial" panose="020B0604020202020204" pitchFamily="34" charset="0"/>
                <a:cs typeface="Arial" panose="020B0604020202020204" pitchFamily="34" charset="0"/>
              </a:rPr>
              <a:t>Social support and guided interactions with professionals or peers can help Jenny grow beyond her current capabilities in both caregiving and adolescent development ( Vygotsky L.S (1978).</a:t>
            </a:r>
          </a:p>
        </p:txBody>
      </p:sp>
    </p:spTree>
    <p:extLst>
      <p:ext uri="{BB962C8B-B14F-4D97-AF65-F5344CB8AC3E}">
        <p14:creationId xmlns:p14="http://schemas.microsoft.com/office/powerpoint/2010/main" val="2495789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9631C-92D7-1CBF-763B-7194C272AC0A}"/>
              </a:ext>
            </a:extLst>
          </p:cNvPr>
          <p:cNvSpPr>
            <a:spLocks noGrp="1"/>
          </p:cNvSpPr>
          <p:nvPr>
            <p:ph type="title"/>
          </p:nvPr>
        </p:nvSpPr>
        <p:spPr/>
        <p:txBody>
          <a:bodyPr>
            <a:normAutofit/>
          </a:bodyPr>
          <a:lstStyle/>
          <a:p>
            <a:r>
              <a:rPr lang="en-GB" sz="1600" b="0" u="sng" dirty="0">
                <a:latin typeface="Arial" panose="020B0604020202020204" pitchFamily="34" charset="0"/>
                <a:cs typeface="Arial" panose="020B0604020202020204" pitchFamily="34" charset="0"/>
              </a:rPr>
              <a:t>Biological and environmental influences (nature and nurture) discuss their role in a shaping psychological development.</a:t>
            </a:r>
          </a:p>
        </p:txBody>
      </p:sp>
      <p:graphicFrame>
        <p:nvGraphicFramePr>
          <p:cNvPr id="5" name="Content Placeholder 4">
            <a:extLst>
              <a:ext uri="{FF2B5EF4-FFF2-40B4-BE49-F238E27FC236}">
                <a16:creationId xmlns:a16="http://schemas.microsoft.com/office/drawing/2014/main" id="{E3ED150E-075B-11D9-CBC0-7D932483A7C4}"/>
              </a:ext>
            </a:extLst>
          </p:cNvPr>
          <p:cNvGraphicFramePr>
            <a:graphicFrameLocks noGrp="1"/>
          </p:cNvGraphicFramePr>
          <p:nvPr>
            <p:ph sz="half" idx="1"/>
            <p:extLst>
              <p:ext uri="{D42A27DB-BD31-4B8C-83A1-F6EECF244321}">
                <p14:modId xmlns:p14="http://schemas.microsoft.com/office/powerpoint/2010/main" val="1213711471"/>
              </p:ext>
            </p:extLst>
          </p:nvPr>
        </p:nvGraphicFramePr>
        <p:xfrm>
          <a:off x="520700" y="1533378"/>
          <a:ext cx="5167313" cy="4812557"/>
        </p:xfrm>
        <a:graphic>
          <a:graphicData uri="http://schemas.openxmlformats.org/drawingml/2006/table">
            <a:tbl>
              <a:tblPr>
                <a:tableStyleId>{5C22544A-7EE6-4342-B048-85BDC9FD1C3A}</a:tableStyleId>
              </a:tblPr>
              <a:tblGrid>
                <a:gridCol w="5167313">
                  <a:extLst>
                    <a:ext uri="{9D8B030D-6E8A-4147-A177-3AD203B41FA5}">
                      <a16:colId xmlns:a16="http://schemas.microsoft.com/office/drawing/2014/main" val="4018284594"/>
                    </a:ext>
                  </a:extLst>
                </a:gridCol>
              </a:tblGrid>
              <a:tr h="4812557">
                <a:tc>
                  <a:txBody>
                    <a:bodyPr/>
                    <a:lstStyle/>
                    <a:p>
                      <a:pPr marL="0" lvl="0" indent="0" algn="l">
                        <a:lnSpc>
                          <a:spcPct val="150000"/>
                        </a:lnSpc>
                        <a:buFont typeface="+mj-lt"/>
                        <a:buNone/>
                        <a:tabLst>
                          <a:tab pos="685800" algn="l"/>
                        </a:tabLst>
                      </a:pPr>
                      <a:r>
                        <a:rPr lang="en-GB" sz="1600" u="sng" dirty="0">
                          <a:effectLst/>
                          <a:latin typeface="Arial" panose="020B0604020202020204" pitchFamily="34" charset="0"/>
                          <a:ea typeface="Arial" panose="020B0604020202020204" pitchFamily="34" charset="0"/>
                        </a:rPr>
                        <a:t>Biological influences (nature).</a:t>
                      </a:r>
                    </a:p>
                    <a:p>
                      <a:pPr marL="285750" lvl="0" indent="-285750" algn="l">
                        <a:lnSpc>
                          <a:spcPct val="150000"/>
                        </a:lnSpc>
                        <a:buFont typeface="Arial" panose="020B0604020202020204" pitchFamily="34" charset="0"/>
                        <a:buChar char="•"/>
                        <a:tabLst>
                          <a:tab pos="685800" algn="l"/>
                        </a:tabLst>
                      </a:pPr>
                      <a:r>
                        <a:rPr lang="en-GB" sz="1600" u="none" dirty="0">
                          <a:effectLst/>
                          <a:latin typeface="Arial" panose="020B0604020202020204" pitchFamily="34" charset="0"/>
                          <a:ea typeface="Arial" panose="020B0604020202020204" pitchFamily="34" charset="0"/>
                        </a:rPr>
                        <a:t>Genetics affected temperament, resilience and susceptibility to stress.</a:t>
                      </a:r>
                    </a:p>
                    <a:p>
                      <a:pPr marL="285750" lvl="0" indent="-285750" algn="l">
                        <a:lnSpc>
                          <a:spcPct val="150000"/>
                        </a:lnSpc>
                        <a:buFont typeface="Arial" panose="020B0604020202020204" pitchFamily="34" charset="0"/>
                        <a:buChar char="•"/>
                        <a:tabLst>
                          <a:tab pos="685800" algn="l"/>
                        </a:tabLst>
                      </a:pPr>
                      <a:r>
                        <a:rPr lang="en-GB" sz="1600" u="none" dirty="0">
                          <a:effectLst/>
                          <a:latin typeface="Arial" panose="020B0604020202020204" pitchFamily="34" charset="0"/>
                          <a:ea typeface="Arial" panose="020B0604020202020204" pitchFamily="34" charset="0"/>
                        </a:rPr>
                        <a:t>Physical health may influence energy levels and ability to cope with caregiving stress.</a:t>
                      </a:r>
                    </a:p>
                    <a:p>
                      <a:pPr marL="285750" lvl="0" indent="-285750" algn="l">
                        <a:lnSpc>
                          <a:spcPct val="150000"/>
                        </a:lnSpc>
                        <a:buFont typeface="Arial" panose="020B0604020202020204" pitchFamily="34" charset="0"/>
                        <a:buChar char="•"/>
                        <a:tabLst>
                          <a:tab pos="685800" algn="l"/>
                        </a:tabLst>
                      </a:pPr>
                      <a:r>
                        <a:rPr lang="en-GB" sz="1600" u="none" dirty="0">
                          <a:effectLst/>
                          <a:latin typeface="Arial" panose="020B0604020202020204" pitchFamily="34" charset="0"/>
                          <a:ea typeface="Arial" panose="020B0604020202020204" pitchFamily="34" charset="0"/>
                        </a:rPr>
                        <a:t>Brain development: adolescence is critical for prefrontal cortex maturation (decision – making, impulse control). (Vygotsky, L.S (1978).</a:t>
                      </a:r>
                    </a:p>
                  </a:txBody>
                  <a:tcPr marL="52938" marR="52938" marT="0" marB="0"/>
                </a:tc>
                <a:extLst>
                  <a:ext uri="{0D108BD9-81ED-4DB2-BD59-A6C34878D82A}">
                    <a16:rowId xmlns:a16="http://schemas.microsoft.com/office/drawing/2014/main" val="3513887393"/>
                  </a:ext>
                </a:extLst>
              </a:tr>
            </a:tbl>
          </a:graphicData>
        </a:graphic>
      </p:graphicFrame>
      <p:sp>
        <p:nvSpPr>
          <p:cNvPr id="4" name="Content Placeholder 3">
            <a:extLst>
              <a:ext uri="{FF2B5EF4-FFF2-40B4-BE49-F238E27FC236}">
                <a16:creationId xmlns:a16="http://schemas.microsoft.com/office/drawing/2014/main" id="{9EA4DF9C-FAE2-8058-FBCF-6672730D4219}"/>
              </a:ext>
            </a:extLst>
          </p:cNvPr>
          <p:cNvSpPr>
            <a:spLocks noGrp="1"/>
          </p:cNvSpPr>
          <p:nvPr>
            <p:ph sz="half" idx="2"/>
          </p:nvPr>
        </p:nvSpPr>
        <p:spPr>
          <a:xfrm>
            <a:off x="6519672" y="1533378"/>
            <a:ext cx="5166360" cy="4812558"/>
          </a:xfrm>
        </p:spPr>
        <p:txBody>
          <a:bodyPr>
            <a:normAutofit/>
          </a:bodyPr>
          <a:lstStyle/>
          <a:p>
            <a:pPr marL="0" indent="0">
              <a:buNone/>
            </a:pPr>
            <a:r>
              <a:rPr lang="en-GB" sz="1600" u="sng" dirty="0">
                <a:latin typeface="Arial" panose="020B0604020202020204" pitchFamily="34" charset="0"/>
                <a:cs typeface="Arial" panose="020B0604020202020204" pitchFamily="34" charset="0"/>
              </a:rPr>
              <a:t>Environmental Influences (nurture).</a:t>
            </a:r>
          </a:p>
          <a:p>
            <a:r>
              <a:rPr lang="en-GB" sz="1600" dirty="0">
                <a:latin typeface="Arial" panose="020B0604020202020204" pitchFamily="34" charset="0"/>
                <a:cs typeface="Arial" panose="020B0604020202020204" pitchFamily="34" charset="0"/>
              </a:rPr>
              <a:t>Long-term caregiving may limit social interactions, extracurricular activities, and opportunities for independence.</a:t>
            </a:r>
          </a:p>
          <a:p>
            <a:r>
              <a:rPr lang="en-GB" sz="1600" dirty="0">
                <a:latin typeface="Arial" panose="020B0604020202020204" pitchFamily="34" charset="0"/>
                <a:cs typeface="Arial" panose="020B0604020202020204" pitchFamily="34" charset="0"/>
              </a:rPr>
              <a:t>The home environment may contribute to stress but also foster maturity, empathy, and resilience.</a:t>
            </a:r>
          </a:p>
          <a:p>
            <a:r>
              <a:rPr lang="en-GB" sz="1600" dirty="0">
                <a:latin typeface="Arial" panose="020B0604020202020204" pitchFamily="34" charset="0"/>
                <a:cs typeface="Arial" panose="020B0604020202020204" pitchFamily="34" charset="0"/>
              </a:rPr>
              <a:t>Socioeconomic factors may affect access to external support or services.</a:t>
            </a:r>
          </a:p>
          <a:p>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Interaction of nature and nurture.</a:t>
            </a:r>
          </a:p>
          <a:p>
            <a:pPr marL="0" indent="0">
              <a:buNone/>
            </a:pPr>
            <a:r>
              <a:rPr lang="en-GB" sz="1600" dirty="0">
                <a:latin typeface="Arial" panose="020B0604020202020204" pitchFamily="34" charset="0"/>
                <a:cs typeface="Arial" panose="020B0604020202020204" pitchFamily="34" charset="0"/>
              </a:rPr>
              <a:t>Jenny’s biological predispositions (resilience, emotional sensitivity) interact with her caregiving environment, shaping her psychological development.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7579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8CC8D-88C2-C8CA-8195-761B48DE02D3}"/>
              </a:ext>
            </a:extLst>
          </p:cNvPr>
          <p:cNvSpPr>
            <a:spLocks noGrp="1"/>
          </p:cNvSpPr>
          <p:nvPr>
            <p:ph type="title"/>
          </p:nvPr>
        </p:nvSpPr>
        <p:spPr>
          <a:xfrm>
            <a:off x="521208" y="978408"/>
            <a:ext cx="11155680" cy="2552192"/>
          </a:xfrm>
        </p:spPr>
        <p:txBody>
          <a:bodyPr>
            <a:normAutofit/>
          </a:bodyPr>
          <a:lstStyle/>
          <a:p>
            <a:pPr algn="ctr"/>
            <a:r>
              <a:rPr lang="en-GB" sz="1600" b="0" u="sng" dirty="0">
                <a:latin typeface="Arial" panose="020B0604020202020204" pitchFamily="34" charset="0"/>
                <a:cs typeface="Arial" panose="020B0604020202020204" pitchFamily="34" charset="0"/>
              </a:rPr>
              <a:t>Summary </a:t>
            </a:r>
            <a:br>
              <a:rPr lang="en-GB" sz="1600" b="0" u="sng" dirty="0">
                <a:latin typeface="Arial" panose="020B0604020202020204" pitchFamily="34" charset="0"/>
                <a:cs typeface="Arial" panose="020B0604020202020204" pitchFamily="34" charset="0"/>
              </a:rPr>
            </a:br>
            <a:br>
              <a:rPr lang="en-GB" sz="1800" b="0" u="sng" dirty="0">
                <a:latin typeface="Arial" panose="020B0604020202020204" pitchFamily="34" charset="0"/>
                <a:cs typeface="Arial" panose="020B0604020202020204" pitchFamily="34" charset="0"/>
              </a:rPr>
            </a:br>
            <a:r>
              <a:rPr lang="en-GB" sz="1800" b="0" dirty="0">
                <a:latin typeface="Arial" panose="020B0604020202020204" pitchFamily="34" charset="0"/>
                <a:cs typeface="Arial" panose="020B0604020202020204" pitchFamily="34" charset="0"/>
              </a:rPr>
              <a:t>Using Vygotsky’s theory, Jenny’s development may be impacted because she’s been caring for her mother without enough adult guidance or support. Her learning and emotional growth could be limited since she hasn’t had scaffolding within her zone of proximal development. A support plan should provide practical help for her mother, adult mentoring, and peer/social opportunities to promote Jenny’s well being and continued development (Vygotsky, L.S. (1978) ( Aldridge, J &amp; Becker, S (1999).</a:t>
            </a:r>
            <a:endParaRPr lang="en-GB" sz="1800" b="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3925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44613-488D-CB4F-CC8A-004BCACBF028}"/>
              </a:ext>
            </a:extLst>
          </p:cNvPr>
          <p:cNvSpPr>
            <a:spLocks noGrp="1"/>
          </p:cNvSpPr>
          <p:nvPr>
            <p:ph type="title"/>
          </p:nvPr>
        </p:nvSpPr>
        <p:spPr>
          <a:xfrm>
            <a:off x="521208" y="978408"/>
            <a:ext cx="11155680" cy="5435092"/>
          </a:xfrm>
        </p:spPr>
        <p:txBody>
          <a:bodyPr>
            <a:normAutofit fontScale="90000"/>
          </a:bodyPr>
          <a:lstStyle/>
          <a:p>
            <a:pPr algn="ctr"/>
            <a:r>
              <a:rPr lang="en-GB" sz="1200" b="0" u="sng" dirty="0">
                <a:latin typeface="Arial" panose="020B0604020202020204" pitchFamily="34" charset="0"/>
                <a:cs typeface="Arial" panose="020B0604020202020204" pitchFamily="34" charset="0"/>
              </a:rPr>
              <a:t>References</a:t>
            </a:r>
            <a:br>
              <a:rPr lang="en-GB" sz="1200" b="0" u="sng" dirty="0">
                <a:latin typeface="Arial" panose="020B0604020202020204" pitchFamily="34" charset="0"/>
                <a:cs typeface="Arial" panose="020B0604020202020204" pitchFamily="34" charset="0"/>
              </a:rPr>
            </a:br>
            <a:br>
              <a:rPr lang="en-GB" sz="1200" b="0" u="sng"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Berk, L.E. (2021). Development through the lifespan (8</a:t>
            </a:r>
            <a:r>
              <a:rPr lang="en-GB" sz="1200" b="0" baseline="30000" dirty="0">
                <a:latin typeface="Arial" panose="020B0604020202020204" pitchFamily="34" charset="0"/>
                <a:cs typeface="Arial" panose="020B0604020202020204" pitchFamily="34" charset="0"/>
              </a:rPr>
              <a:t>th</a:t>
            </a:r>
            <a:r>
              <a:rPr lang="en-GB" sz="1200" b="0" dirty="0">
                <a:latin typeface="Arial" panose="020B0604020202020204" pitchFamily="34" charset="0"/>
                <a:cs typeface="Arial" panose="020B0604020202020204" pitchFamily="34" charset="0"/>
              </a:rPr>
              <a:t> ed.) Pearson.</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Vygotsky L.S. (1978). Mind in society: The development of higher psychological processes. Harvard university press.</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Aldridge, J, &amp; Becker, S. (1999). Children as carer: The impact of parental Illness and disability on children’s caring roles.</a:t>
            </a: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Health &amp; social in the community.</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Erikson, E.H. (1968). Identity: Youth and crisis. New </a:t>
            </a:r>
            <a:r>
              <a:rPr lang="en-GB" sz="1200" b="0" dirty="0" err="1">
                <a:latin typeface="Arial" panose="020B0604020202020204" pitchFamily="34" charset="0"/>
                <a:cs typeface="Arial" panose="020B0604020202020204" pitchFamily="34" charset="0"/>
              </a:rPr>
              <a:t>york</a:t>
            </a:r>
            <a:r>
              <a:rPr lang="en-GB" sz="1200" b="0" dirty="0">
                <a:latin typeface="Arial" panose="020B0604020202020204" pitchFamily="34" charset="0"/>
                <a:cs typeface="Arial" panose="020B0604020202020204" pitchFamily="34" charset="0"/>
              </a:rPr>
              <a:t>, NY: Norton.</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Smith, G, &amp; Smith L. (2009). Supporting young carers: </a:t>
            </a:r>
            <a:r>
              <a:rPr lang="en-GB" sz="1200" b="0" dirty="0" err="1">
                <a:latin typeface="Arial" panose="020B0604020202020204" pitchFamily="34" charset="0"/>
                <a:cs typeface="Arial" panose="020B0604020202020204" pitchFamily="34" charset="0"/>
              </a:rPr>
              <a:t>Polocoes</a:t>
            </a:r>
            <a:r>
              <a:rPr lang="en-GB" sz="1200" b="0" dirty="0">
                <a:latin typeface="Arial" panose="020B0604020202020204" pitchFamily="34" charset="0"/>
                <a:cs typeface="Arial" panose="020B0604020202020204" pitchFamily="34" charset="0"/>
              </a:rPr>
              <a:t>, Practice and research. London, UK: Jessica Kingsley Publishers.</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Patterson, J. M &amp; McCubbin, </a:t>
            </a:r>
            <a:r>
              <a:rPr lang="en-GB" sz="1200" b="0" dirty="0" err="1">
                <a:latin typeface="Arial" panose="020B0604020202020204" pitchFamily="34" charset="0"/>
                <a:cs typeface="Arial" panose="020B0604020202020204" pitchFamily="34" charset="0"/>
              </a:rPr>
              <a:t>H.l</a:t>
            </a:r>
            <a:r>
              <a:rPr lang="en-GB" sz="1200" b="0" dirty="0">
                <a:latin typeface="Arial" panose="020B0604020202020204" pitchFamily="34" charset="0"/>
                <a:cs typeface="Arial" panose="020B0604020202020204" pitchFamily="34" charset="0"/>
              </a:rPr>
              <a:t> (1987). Adolescent coping and family stress A family system perspective. Journal of marriage and family.</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err="1">
                <a:latin typeface="Arial" panose="020B0604020202020204" pitchFamily="34" charset="0"/>
                <a:cs typeface="Arial" panose="020B0604020202020204" pitchFamily="34" charset="0"/>
              </a:rPr>
              <a:t>Carsarom</a:t>
            </a:r>
            <a:r>
              <a:rPr lang="en-GB" sz="1200" b="0" dirty="0">
                <a:latin typeface="Arial" panose="020B0604020202020204" pitchFamily="34" charset="0"/>
                <a:cs typeface="Arial" panose="020B0604020202020204" pitchFamily="34" charset="0"/>
              </a:rPr>
              <a:t> W.A. (2015). The sociology of childhood (4</a:t>
            </a:r>
            <a:r>
              <a:rPr lang="en-GB" sz="1200" b="0" baseline="30000" dirty="0">
                <a:latin typeface="Arial" panose="020B0604020202020204" pitchFamily="34" charset="0"/>
                <a:cs typeface="Arial" panose="020B0604020202020204" pitchFamily="34" charset="0"/>
              </a:rPr>
              <a:t>th</a:t>
            </a:r>
            <a:r>
              <a:rPr lang="en-GB" sz="1200" b="0" dirty="0">
                <a:latin typeface="Arial" panose="020B0604020202020204" pitchFamily="34" charset="0"/>
                <a:cs typeface="Arial" panose="020B0604020202020204" pitchFamily="34" charset="0"/>
              </a:rPr>
              <a:t> ed.). Sage publications.</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err="1">
                <a:latin typeface="Arial" panose="020B0604020202020204" pitchFamily="34" charset="0"/>
                <a:cs typeface="Arial" panose="020B0604020202020204" pitchFamily="34" charset="0"/>
              </a:rPr>
              <a:t>Mcleod</a:t>
            </a:r>
            <a:r>
              <a:rPr lang="en-GB" sz="1200" b="0" dirty="0">
                <a:latin typeface="Arial" panose="020B0604020202020204" pitchFamily="34" charset="0"/>
                <a:cs typeface="Arial" panose="020B0604020202020204" pitchFamily="34" charset="0"/>
              </a:rPr>
              <a:t>, S. (2023). </a:t>
            </a:r>
            <a:r>
              <a:rPr lang="en-GB" sz="1200" b="0" dirty="0" err="1">
                <a:latin typeface="Arial" panose="020B0604020202020204" pitchFamily="34" charset="0"/>
                <a:cs typeface="Arial" panose="020B0604020202020204" pitchFamily="34" charset="0"/>
              </a:rPr>
              <a:t>Vygostsky’s</a:t>
            </a:r>
            <a:r>
              <a:rPr lang="en-GB" sz="1200" b="0" dirty="0">
                <a:latin typeface="Arial" panose="020B0604020202020204" pitchFamily="34" charset="0"/>
                <a:cs typeface="Arial" panose="020B0604020202020204" pitchFamily="34" charset="0"/>
              </a:rPr>
              <a:t> sociocultural theory. Simply psychology. </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Lerner, R.M, &amp; Overton, W.F (2008). Human  development L. A Lifespan perspective, Academic press.</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UNICEF UK. (2020), Young carers: Supporting children and young people with caring responsibilities. </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National institute for health and social care excellence ( NICE). (2019). Young carers: identifying and supporting children and young people who are carers.</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Becker, S &amp; </a:t>
            </a:r>
            <a:r>
              <a:rPr lang="en-GB" sz="1200" b="0" dirty="0" err="1">
                <a:latin typeface="Arial" panose="020B0604020202020204" pitchFamily="34" charset="0"/>
                <a:cs typeface="Arial" panose="020B0604020202020204" pitchFamily="34" charset="0"/>
              </a:rPr>
              <a:t>Sempik</a:t>
            </a:r>
            <a:r>
              <a:rPr lang="en-GB" sz="1200" b="0" dirty="0">
                <a:latin typeface="Arial" panose="020B0604020202020204" pitchFamily="34" charset="0"/>
                <a:cs typeface="Arial" panose="020B0604020202020204" pitchFamily="34" charset="0"/>
              </a:rPr>
              <a:t>, J (2019). Young  adult carer in the UK the extent, nature and outcomes of caring. Child &amp; family social work.</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Children’s society (2022). The impact of caring on young people. London: the children’s society. </a:t>
            </a:r>
            <a:br>
              <a:rPr lang="en-GB" sz="1200" b="0" dirty="0">
                <a:latin typeface="Arial" panose="020B0604020202020204" pitchFamily="34" charset="0"/>
                <a:cs typeface="Arial" panose="020B0604020202020204" pitchFamily="34" charset="0"/>
              </a:rPr>
            </a:br>
            <a:br>
              <a:rPr lang="en-GB" sz="1200" b="0" dirty="0">
                <a:latin typeface="Arial" panose="020B0604020202020204" pitchFamily="34" charset="0"/>
                <a:cs typeface="Arial" panose="020B0604020202020204" pitchFamily="34" charset="0"/>
              </a:rPr>
            </a:br>
            <a:r>
              <a:rPr lang="en-GB" sz="1200" b="0" dirty="0">
                <a:latin typeface="Arial" panose="020B0604020202020204" pitchFamily="34" charset="0"/>
                <a:cs typeface="Arial" panose="020B0604020202020204" pitchFamily="34" charset="0"/>
              </a:rPr>
              <a:t>Department for education (2022). The impact of caring on young people and their families. UK Government. </a:t>
            </a:r>
            <a:br>
              <a:rPr lang="en-GB" sz="1300" b="0" dirty="0">
                <a:latin typeface="Arial" panose="020B0604020202020204" pitchFamily="34" charset="0"/>
                <a:cs typeface="Arial" panose="020B0604020202020204" pitchFamily="34" charset="0"/>
              </a:rPr>
            </a:br>
            <a:br>
              <a:rPr lang="en-GB" sz="1600" b="0" dirty="0">
                <a:latin typeface="Arial" panose="020B0604020202020204" pitchFamily="34" charset="0"/>
                <a:cs typeface="Arial" panose="020B0604020202020204" pitchFamily="34" charset="0"/>
              </a:rPr>
            </a:br>
            <a:br>
              <a:rPr lang="en-GB" sz="1600" b="0" dirty="0">
                <a:latin typeface="Arial" panose="020B0604020202020204" pitchFamily="34" charset="0"/>
                <a:cs typeface="Arial" panose="020B0604020202020204" pitchFamily="34" charset="0"/>
              </a:rPr>
            </a:br>
            <a:br>
              <a:rPr lang="en-GB" sz="1600" b="0" dirty="0">
                <a:latin typeface="Arial" panose="020B0604020202020204" pitchFamily="34" charset="0"/>
                <a:cs typeface="Arial" panose="020B0604020202020204" pitchFamily="34" charset="0"/>
              </a:rPr>
            </a:br>
            <a:br>
              <a:rPr lang="en-GB" sz="1600" b="0" dirty="0">
                <a:latin typeface="Arial" panose="020B0604020202020204" pitchFamily="34" charset="0"/>
                <a:cs typeface="Arial" panose="020B0604020202020204" pitchFamily="34" charset="0"/>
              </a:rPr>
            </a:br>
            <a:br>
              <a:rPr lang="en-GB" sz="1600" b="0" u="sng" dirty="0">
                <a:latin typeface="Arial" panose="020B0604020202020204" pitchFamily="34" charset="0"/>
                <a:cs typeface="Arial" panose="020B0604020202020204" pitchFamily="34" charset="0"/>
              </a:rPr>
            </a:br>
            <a:br>
              <a:rPr lang="en-GB" sz="1600" b="0" u="sng" dirty="0">
                <a:latin typeface="Arial" panose="020B0604020202020204" pitchFamily="34" charset="0"/>
                <a:cs typeface="Arial" panose="020B0604020202020204" pitchFamily="34" charset="0"/>
              </a:rPr>
            </a:br>
            <a:r>
              <a:rPr lang="en-GB" sz="1600" b="0" u="sng"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91965576"/>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ef43d3392c2cfbeb4616aae955b6cfb5">
  <xsd:schema xmlns:xsd="http://www.w3.org/2001/XMLSchema" xmlns:xs="http://www.w3.org/2001/XMLSchema" xmlns:p="http://schemas.microsoft.com/office/2006/metadata/properties" xmlns:ns3="f799553d-1ac0-48da-9ae3-fe400ced9c3b" targetNamespace="http://schemas.microsoft.com/office/2006/metadata/properties" ma:root="true" ma:fieldsID="012d0a60f5ea38effa91b67b22671a5a"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7C8588E3-05D6-436B-9F15-4CA2219934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371E07-B596-415E-B21C-745C66E8B745}">
  <ds:schemaRefs>
    <ds:schemaRef ds:uri="http://schemas.microsoft.com/sharepoint/v3/contenttype/forms"/>
  </ds:schemaRefs>
</ds:datastoreItem>
</file>

<file path=customXml/itemProps3.xml><?xml version="1.0" encoding="utf-8"?>
<ds:datastoreItem xmlns:ds="http://schemas.openxmlformats.org/officeDocument/2006/customXml" ds:itemID="{160E79B7-15CA-4C63-9FE4-B5FF4E86651F}">
  <ds:schemaRefs>
    <ds:schemaRef ds:uri="f799553d-1ac0-48da-9ae3-fe400ced9c3b"/>
    <ds:schemaRef ds:uri="http://purl.org/dc/terms/"/>
    <ds:schemaRef ds:uri="http://purl.org/dc/dcmitype/"/>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376</TotalTime>
  <Words>2410</Words>
  <Application>Microsoft Office PowerPoint</Application>
  <PresentationFormat>Widescreen</PresentationFormat>
  <Paragraphs>88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Abadi</vt:lpstr>
      <vt:lpstr>Arial</vt:lpstr>
      <vt:lpstr>Bierstadt</vt:lpstr>
      <vt:lpstr>GestaltVTI</vt:lpstr>
      <vt:lpstr>Introduction.</vt:lpstr>
      <vt:lpstr> Overview of jenny’s situation.   * Caring for her mother since the age of 11. * Jenny’s mother requires help with practical tasks (cooking, cleaning, shopping). * Jennys mother requires help with administrative tasks (due to memory and low mood). * Providing emotional support to her mother (Children’s society, (2020).   Historical impact of Jenny’s experiences.  * Early caregiving role (age 11-16 years) shaped her development high levels of responsibility at a young age. * Developed responsibility, problem-solving, practical skills. * Missed some typical adolescent social experiences. * Possible emotional burden, stress, emotional and burn out or low social support, disrupted education. * Limited time for friends, hobbies and normal teenage development (DfE, (2018).    * Vygotsky suggestion rules out Jenny’s learning and growth occurred through interaction with her mother’s needs, but without formal guidance or scaffolding.              </vt:lpstr>
      <vt:lpstr>Community support plan for Jenny’s current situation.  * Assign a young carers support worker, this would involve social services, School pastoral staff.  * MKOs to guide and support Jenny. * Shared responsibility reduces emotional burden for example forms and appointments.  Scaffolding approach   * Home care services for cooking, cleaning and shopping.  * Memory aids and admin support for Jenny’s mother. * Jenny supported, not replaced in her role. * Allows gradual reduction of inappropriate responsibilities.  Support plan for administrative tasks for Jenny’s current situation.  Memory and organization support.  * Introduce digital tools (reminder apps, shared calendars).  * Teach task prioritization and record keeping skills.  Scaffolding approach   * Mentor or support worker demonstrates first. * Jenny gradually takes over independently    (Becker, S (2007). </vt:lpstr>
      <vt:lpstr> Pear or professional support.for Jenny’s current situation  * Support groups for young carers, Safe space to express emotions. * Bereavement counselling or mentoring for emotional well- being. * Help Jenny internalise healthy coping methods.  * Mental health support for her mother.  Social interaction.  * Encourage social activities outside caregiving. * Builds resilience and development per Vygotsky’s theory.  Vygotsky’s link  * Language – based support * Emotional development through guided interaction.  Educational support for Jenny’s current situation.  * School informed about Jenny’s caring role. * Flexible deadlines. * Extra academic support.  Vygotsky’s link  * Teachers act as more knowledgeable others. * Learning supported within the ZPD.  The support plan I have explained focuses on practical tasks assistance, Administrative support and emotional and social well-being Aswell as community support. Vygotsky’s theory highlights the importance of guided support and scaffolding.  Jenny’s caregiving shaped her development in practical and emotional ways (Lerner, R.M (2008).   </vt:lpstr>
      <vt:lpstr>What is Vygotsky’s sociocultural theory?   * It is developed by Lev Vygotsky.  * Focuses on how social interaction supports learning and development. * Believes development happens through support from others, language and communication and culture and social development.   Key concept   social interaction: * Learning happens through interaction with others. * includes family, peers, teachers, and professionals.   Relevance to Jenny has been:  * socially isolated due to caring. * Community workers and peers can support her development  * Encourages emotional wellbeing and confidence.  ( UNICEF UK, 2020)  Zone if proximal development (ZPD) *  What a person can do with help, not alone * Tasks beyond the ZPD cause stress.  Relevance to jenny has been: * Adult responsibilities exceed what is age – appropriate. * support reduces pressure and brings tasks back within her ZPD   (NICE, (2019).  </vt:lpstr>
      <vt:lpstr>Key concept  Scaffolding   * Temporary support from others. * Support is reduced as independence increases  Relevance to Jenny has been: * Care workers help with household tasks. * Admin support helps with paperwork. * Prevents Jenny from being overwhelmed.  Language and communication. * Language helps with thinking, Learning and emotional regulation.  Relevance to Jenny has been: * Counselling allows jenny to express feelings.  * Support groups help her share experiences. * Improve emotional resilience.  Social and cultural context.  * Development influenced by social roles and expectations,  Relevance to jenny has been: * Caring role places adult expectations on a child. * Community support restores age-appropriate experiences. * Protects Jenny’s rights as a young person.    (Lerner, R.M 2008) (Berk, L.E. (2021). .    </vt:lpstr>
      <vt:lpstr>Potential impact of these on Jenny’s development and well-being.  * Emotional effects are, guilt, anxiety, fear of letting her mother down. * Cognitive effects are, reduced focus on education, constant mental load. * Identity centred on carer rather than individual goal (Patterson, J,M (1987).  </vt:lpstr>
      <vt:lpstr>Propose practical strategies or interventions to support Jenny in her current situation </vt:lpstr>
      <vt:lpstr>Propose practical strategies or interventions to support Jenny in her current situation </vt:lpstr>
      <vt:lpstr>Biological and environmental influences (nature and nurture) discuss their role in a shaping psychological development.</vt:lpstr>
      <vt:lpstr>Summary   Using Vygotsky’s theory, Jenny’s development may be impacted because she’s been caring for her mother without enough adult guidance or support. Her learning and emotional growth could be limited since she hasn’t had scaffolding within her zone of proximal development. A support plan should provide practical help for her mother, adult mentoring, and peer/social opportunities to promote Jenny’s well being and continued development (Vygotsky, L.S. (1978) ( Aldridge, J &amp; Becker, S (1999).</vt:lpstr>
      <vt:lpstr>References  Berk, L.E. (2021). Development through the lifespan (8th ed.) Pearson.  Vygotsky L.S. (1978). Mind in society: The development of higher psychological processes. Harvard university press.  Aldridge, J, &amp; Becker, S. (1999). Children as carer: The impact of parental Illness and disability on children’s caring roles. Health &amp; social in the community.  Erikson, E.H. (1968). Identity: Youth and crisis. New york, NY: Norton.  Smith, G, &amp; Smith L. (2009). Supporting young carers: Polocoes, Practice and research. London, UK: Jessica Kingsley Publishers.  Patterson, J. M &amp; McCubbin, H.l (1987). Adolescent coping and family stress A family system perspective. Journal of marriage and family.  Carsarom W.A. (2015). The sociology of childhood (4th ed.). Sage publications.  Mcleod, S. (2023). Vygostsky’s sociocultural theory. Simply psychology.   Lerner, R.M, &amp; Overton, W.F (2008). Human  development L. A Lifespan perspective, Academic press.  UNICEF UK. (2020), Young carers: Supporting children and young people with caring responsibilities.   National institute for health and social care excellence ( NICE). (2019). Young carers: identifying and supporting children and young people who are carers.  Becker, S &amp; Sempik, J (2019). Young  adult carer in the UK the extent, nature and outcomes of caring. Child &amp; family social work.  Children’s society (2022). The impact of caring on young people. London: the children’s society.   Department for education (2022). The impact of caring on young people and their families. UK Government.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Jade Michele Bennett (2432523)</dc:creator>
  <cp:lastModifiedBy>Jade Michele Bennett (2432523)</cp:lastModifiedBy>
  <cp:revision>1</cp:revision>
  <dcterms:created xsi:type="dcterms:W3CDTF">2026-02-15T20:47:58Z</dcterms:created>
  <dcterms:modified xsi:type="dcterms:W3CDTF">2026-02-16T03:04:46Z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