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418" r:id="rId6"/>
    <p:sldId id="439" r:id="rId7"/>
    <p:sldId id="403" r:id="rId8"/>
    <p:sldId id="440" r:id="rId9"/>
    <p:sldId id="441" r:id="rId10"/>
    <p:sldId id="404" r:id="rId11"/>
    <p:sldId id="442" r:id="rId12"/>
    <p:sldId id="443" r:id="rId13"/>
    <p:sldId id="419" r:id="rId14"/>
    <p:sldId id="402" r:id="rId15"/>
    <p:sldId id="444" r:id="rId16"/>
    <p:sldId id="445" r:id="rId17"/>
    <p:sldId id="421" r:id="rId18"/>
    <p:sldId id="446" r:id="rId19"/>
    <p:sldId id="422" r:id="rId20"/>
    <p:sldId id="447" r:id="rId21"/>
    <p:sldId id="423" r:id="rId22"/>
    <p:sldId id="448" r:id="rId23"/>
    <p:sldId id="449" r:id="rId24"/>
    <p:sldId id="424" r:id="rId25"/>
    <p:sldId id="450" r:id="rId26"/>
    <p:sldId id="425" r:id="rId27"/>
    <p:sldId id="451" r:id="rId28"/>
    <p:sldId id="426" r:id="rId29"/>
    <p:sldId id="452" r:id="rId30"/>
    <p:sldId id="453"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47" autoAdjust="0"/>
    <p:restoredTop sz="94249" autoAdjust="0"/>
  </p:normalViewPr>
  <p:slideViewPr>
    <p:cSldViewPr>
      <p:cViewPr varScale="1">
        <p:scale>
          <a:sx n="111" d="100"/>
          <a:sy n="111" d="100"/>
        </p:scale>
        <p:origin x="164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10/03/2024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gd-iGFPl3e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548680"/>
            <a:ext cx="9114257" cy="6192688"/>
          </a:xfrm>
        </p:spPr>
        <p:txBody>
          <a:bodyPr>
            <a:normAutofit/>
          </a:bodyPr>
          <a:lstStyle/>
          <a:p>
            <a:pPr marL="87313"/>
            <a:r>
              <a:rPr lang="en-GB" altLang="en-US" sz="2000" b="1" dirty="0"/>
              <a:t>BA (Hons) Leadership and Management Skills for the Workplace</a:t>
            </a:r>
            <a:br>
              <a:rPr lang="en-GB" altLang="en-US" sz="2000" b="1" dirty="0"/>
            </a:br>
            <a:r>
              <a:rPr lang="en-GB" dirty="0"/>
              <a:t> </a:t>
            </a:r>
            <a:r>
              <a:rPr lang="en-GB" sz="3600" b="1" dirty="0">
                <a:solidFill>
                  <a:schemeClr val="accent2">
                    <a:lumMod val="20000"/>
                    <a:lumOff val="80000"/>
                  </a:schemeClr>
                </a:solidFill>
              </a:rPr>
              <a:t>Knowledge and Information Management Skills for the Workplace (BMSW5106)</a:t>
            </a:r>
            <a:br>
              <a:rPr lang="en-GB" sz="3600" b="1" dirty="0">
                <a:solidFill>
                  <a:schemeClr val="accent2">
                    <a:lumMod val="20000"/>
                    <a:lumOff val="80000"/>
                  </a:schemeClr>
                </a:solidFill>
              </a:rPr>
            </a:br>
            <a:r>
              <a:rPr lang="en-GB" sz="3600" b="1" dirty="0">
                <a:solidFill>
                  <a:schemeClr val="accent2">
                    <a:lumMod val="20000"/>
                    <a:lumOff val="80000"/>
                  </a:schemeClr>
                </a:solidFill>
              </a:rPr>
              <a:t>Week 8:</a:t>
            </a:r>
            <a:br>
              <a:rPr lang="en-GB" sz="3200" b="1" dirty="0">
                <a:solidFill>
                  <a:schemeClr val="accent2">
                    <a:lumMod val="20000"/>
                    <a:lumOff val="80000"/>
                  </a:schemeClr>
                </a:solidFill>
              </a:rPr>
            </a:br>
            <a:r>
              <a:rPr lang="en-GB" sz="4000" b="1" dirty="0">
                <a:solidFill>
                  <a:schemeClr val="accent2">
                    <a:lumMod val="75000"/>
                  </a:schemeClr>
                </a:solidFill>
              </a:rPr>
              <a:t>Ethical and Social Issues in Information Systems (IS) and the Future of IS and Knowledge Management</a:t>
            </a:r>
            <a:endParaRPr lang="en-GB" altLang="en-US" sz="4000" b="1" dirty="0">
              <a:solidFill>
                <a:schemeClr val="accent2">
                  <a:lumMod val="75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44E7D-7C0B-FC8E-8C3D-DB2B41E55A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84F8B-766F-1A9C-A043-B814690FDBAD}"/>
              </a:ext>
            </a:extLst>
          </p:cNvPr>
          <p:cNvSpPr>
            <a:spLocks noGrp="1"/>
          </p:cNvSpPr>
          <p:nvPr>
            <p:ph type="title"/>
          </p:nvPr>
        </p:nvSpPr>
        <p:spPr>
          <a:xfrm>
            <a:off x="457200" y="44624"/>
            <a:ext cx="8229600" cy="648072"/>
          </a:xfrm>
        </p:spPr>
        <p:txBody>
          <a:bodyPr>
            <a:normAutofit fontScale="90000"/>
          </a:bodyPr>
          <a:lstStyle/>
          <a:p>
            <a:r>
              <a:rPr lang="en-GB" b="1" dirty="0">
                <a:latin typeface="Arial" panose="020B0604020202020204" pitchFamily="34" charset="0"/>
                <a:cs typeface="Arial" panose="020B0604020202020204" pitchFamily="34" charset="0"/>
              </a:rPr>
              <a:t>Outline </a:t>
            </a:r>
          </a:p>
        </p:txBody>
      </p:sp>
      <p:sp>
        <p:nvSpPr>
          <p:cNvPr id="3" name="Content Placeholder 2">
            <a:extLst>
              <a:ext uri="{FF2B5EF4-FFF2-40B4-BE49-F238E27FC236}">
                <a16:creationId xmlns:a16="http://schemas.microsoft.com/office/drawing/2014/main" id="{CCD0F907-DB77-2D6B-706C-2F019720C801}"/>
              </a:ext>
            </a:extLst>
          </p:cNvPr>
          <p:cNvSpPr>
            <a:spLocks noGrp="1"/>
          </p:cNvSpPr>
          <p:nvPr>
            <p:ph idx="1"/>
          </p:nvPr>
        </p:nvSpPr>
        <p:spPr>
          <a:xfrm>
            <a:off x="251520" y="548680"/>
            <a:ext cx="8784976" cy="5400600"/>
          </a:xfrm>
        </p:spPr>
        <p:txBody>
          <a:bodyPr>
            <a:normAutofit lnSpcReduction="10000"/>
          </a:bodyPr>
          <a:lstStyle/>
          <a:p>
            <a:pPr algn="just">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Identify the ethical, social, and political issues raised by information systems.</a:t>
            </a:r>
          </a:p>
          <a:p>
            <a:pPr algn="just">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Describe principles for conduct that can be used to guide ethical decisions.</a:t>
            </a:r>
          </a:p>
          <a:p>
            <a:pPr algn="just">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Explain how contemporary information systems technologies and the Internet pose challenges to the protection of individual privacy and intellectual property.</a:t>
            </a:r>
          </a:p>
          <a:p>
            <a:pPr algn="just">
              <a:buFont typeface="Wingdings" panose="05000000000000000000" pitchFamily="2" charset="2"/>
              <a:buChar char="§"/>
            </a:pPr>
            <a:r>
              <a:rPr lang="en-GB" altLang="en-US" sz="2800" dirty="0">
                <a:latin typeface="Arial" panose="020B0604020202020204" pitchFamily="34" charset="0"/>
                <a:ea typeface="ＭＳ Ｐゴシック" panose="020B0600070205080204" pitchFamily="34" charset="-128"/>
                <a:cs typeface="Arial" panose="020B0604020202020204" pitchFamily="34" charset="0"/>
              </a:rPr>
              <a:t>Discuss the issues that contemporary information systems raise with respect to system quality, accountability and control, and the quality of everyday life.</a:t>
            </a:r>
          </a:p>
          <a:p>
            <a:pPr algn="just">
              <a:buFont typeface="Wingdings" panose="05000000000000000000" pitchFamily="2" charset="2"/>
              <a:buChar char="§"/>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2457660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91E1D1-E52C-4B81-EAAD-E314B5B7E0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44519B-D8A8-C185-4F4C-67E63A6DACA8}"/>
              </a:ext>
            </a:extLst>
          </p:cNvPr>
          <p:cNvSpPr>
            <a:spLocks noGrp="1"/>
          </p:cNvSpPr>
          <p:nvPr>
            <p:ph type="title"/>
          </p:nvPr>
        </p:nvSpPr>
        <p:spPr>
          <a:xfrm>
            <a:off x="457200" y="19241"/>
            <a:ext cx="8229600" cy="601447"/>
          </a:xfrm>
        </p:spPr>
        <p:txBody>
          <a:bodyPr>
            <a:normAutofit fontScale="90000"/>
          </a:bodyPr>
          <a:lstStyle/>
          <a:p>
            <a:r>
              <a:rPr lang="en-GB" b="1" dirty="0">
                <a:latin typeface="Arial" panose="020B0604020202020204" pitchFamily="34" charset="0"/>
                <a:cs typeface="Arial" panose="020B0604020202020204" pitchFamily="34" charset="0"/>
              </a:rPr>
              <a:t>Who pays for What </a:t>
            </a:r>
          </a:p>
        </p:txBody>
      </p:sp>
      <p:sp>
        <p:nvSpPr>
          <p:cNvPr id="3" name="Content Placeholder 2">
            <a:extLst>
              <a:ext uri="{FF2B5EF4-FFF2-40B4-BE49-F238E27FC236}">
                <a16:creationId xmlns:a16="http://schemas.microsoft.com/office/drawing/2014/main" id="{1C889205-EAE7-18A8-223C-125E9F3C41DD}"/>
              </a:ext>
            </a:extLst>
          </p:cNvPr>
          <p:cNvSpPr>
            <a:spLocks noGrp="1"/>
          </p:cNvSpPr>
          <p:nvPr>
            <p:ph idx="1"/>
          </p:nvPr>
        </p:nvSpPr>
        <p:spPr>
          <a:xfrm>
            <a:off x="179512" y="1268760"/>
            <a:ext cx="8964488" cy="4788532"/>
          </a:xfrm>
        </p:spPr>
        <p:txBody>
          <a:bodyPr>
            <a:normAutofit/>
          </a:bodyPr>
          <a:lstStyle/>
          <a:p>
            <a:pPr>
              <a:buFont typeface="Wingdings" panose="05000000000000000000" pitchFamily="2" charset="2"/>
              <a:buChar char="§"/>
            </a:pPr>
            <a:r>
              <a:rPr lang="en-US" sz="2800" dirty="0"/>
              <a:t>Australia Passes Law Forcing Tech Giants to Pay for News</a:t>
            </a:r>
          </a:p>
          <a:p>
            <a:pPr>
              <a:buFont typeface="Wingdings" panose="05000000000000000000" pitchFamily="2" charset="2"/>
              <a:buChar char="§"/>
            </a:pPr>
            <a:endParaRPr lang="en-GB" altLang="en-US" sz="2600" b="1" dirty="0">
              <a:latin typeface="Arial" panose="020B0604020202020204" pitchFamily="34" charset="0"/>
              <a:ea typeface="ＭＳ Ｐゴシック" panose="020B0600070205080204" pitchFamily="34" charset="-128"/>
              <a:cs typeface="Arial" panose="020B0604020202020204" pitchFamily="34" charset="0"/>
            </a:endParaRPr>
          </a:p>
          <a:p>
            <a:pPr>
              <a:buFont typeface="Wingdings" panose="05000000000000000000" pitchFamily="2" charset="2"/>
              <a:buChar char="§"/>
            </a:pPr>
            <a:endParaRPr lang="en-GB" altLang="en-US" sz="2600" b="1" dirty="0">
              <a:latin typeface="Arial" panose="020B0604020202020204" pitchFamily="34" charset="0"/>
              <a:ea typeface="ＭＳ Ｐゴシック" panose="020B0600070205080204" pitchFamily="34" charset="-128"/>
              <a:cs typeface="Arial" panose="020B0604020202020204" pitchFamily="34" charset="0"/>
            </a:endParaRPr>
          </a:p>
          <a:p>
            <a:pPr>
              <a:buFont typeface="Wingdings" panose="05000000000000000000" pitchFamily="2" charset="2"/>
              <a:buChar char="§"/>
            </a:pPr>
            <a:r>
              <a:rPr lang="en-GB" sz="2800" dirty="0">
                <a:hlinkClick r:id="rId2"/>
              </a:rPr>
              <a:t>Australia Takes on Big Tech, Google, Facebook (youtube.com)</a:t>
            </a:r>
            <a:r>
              <a:rPr lang="en-GB" sz="2800" dirty="0"/>
              <a:t>. </a:t>
            </a:r>
            <a:endParaRPr lang="en-GB" altLang="en-US" sz="2600" b="1" dirty="0">
              <a:latin typeface="Arial" panose="020B0604020202020204" pitchFamily="34" charset="0"/>
              <a:ea typeface="ＭＳ Ｐゴシック" panose="020B0600070205080204" pitchFamily="34" charset="-128"/>
              <a:cs typeface="Arial" panose="020B0604020202020204" pitchFamily="34" charset="0"/>
            </a:endParaRPr>
          </a:p>
          <a:p>
            <a:pPr algn="just">
              <a:buFont typeface="Wingdings" panose="05000000000000000000" pitchFamily="2" charset="2"/>
              <a:buChar char="§"/>
            </a:pPr>
            <a:endParaRPr lang="en-GB" altLang="en-US" b="1" dirty="0">
              <a:latin typeface="Arial" panose="020B0604020202020204" pitchFamily="34" charset="0"/>
              <a:ea typeface="ＭＳ Ｐゴシック" panose="020B0600070205080204" pitchFamily="34" charset="-128"/>
              <a:cs typeface="Arial" panose="020B0604020202020204" pitchFamily="34" charset="0"/>
            </a:endParaRPr>
          </a:p>
          <a:p>
            <a:pPr marL="0" indent="0" algn="just">
              <a:buNone/>
            </a:pPr>
            <a:endParaRPr lang="en-GB" dirty="0"/>
          </a:p>
        </p:txBody>
      </p:sp>
    </p:spTree>
    <p:extLst>
      <p:ext uri="{BB962C8B-B14F-4D97-AF65-F5344CB8AC3E}">
        <p14:creationId xmlns:p14="http://schemas.microsoft.com/office/powerpoint/2010/main" val="416932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 calcmode="lin" valueType="num">
                                      <p:cBhvr additive="base">
                                        <p:cTn id="2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13692" y="33231"/>
            <a:ext cx="8686800" cy="792089"/>
          </a:xfrm>
        </p:spPr>
        <p:txBody>
          <a:bodyPr>
            <a:normAutofit fontScale="90000"/>
          </a:bodyPr>
          <a:lstStyle/>
          <a:p>
            <a:r>
              <a:rPr lang="en-GB" b="1" dirty="0">
                <a:latin typeface="Arial" panose="020B0604020202020204" pitchFamily="34" charset="0"/>
                <a:cs typeface="Arial" panose="020B0604020202020204" pitchFamily="34" charset="0"/>
              </a:rPr>
              <a:t>Ethics and Social Responsibility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43508" y="1340768"/>
            <a:ext cx="8856984" cy="4572508"/>
          </a:xfrm>
        </p:spPr>
        <p:txBody>
          <a:bodyPr>
            <a:normAutofit/>
          </a:bodyPr>
          <a:lstStyle/>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Ethics</a:t>
            </a:r>
            <a:r>
              <a:rPr lang="en-GB" sz="2400" dirty="0">
                <a:latin typeface="Arial" panose="020B0604020202020204" pitchFamily="34" charset="0"/>
                <a:cs typeface="Arial" panose="020B0604020202020204" pitchFamily="34" charset="0"/>
              </a:rPr>
              <a:t> are issues/behaviour/actions that a business feels is right or wrong which is not necessarily covered by law</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Social Responsibility </a:t>
            </a:r>
            <a:r>
              <a:rPr lang="en-GB" sz="2400" dirty="0">
                <a:latin typeface="Arial" panose="020B0604020202020204" pitchFamily="34" charset="0"/>
                <a:cs typeface="Arial" panose="020B0604020202020204" pitchFamily="34" charset="0"/>
              </a:rPr>
              <a:t>is part of ethics which depicts the expectation of businesses behaving in a way that benefits society rather than focus on only their own personal profits.</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Why does it matter in knowledge management and the use of information systems?</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004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13692" y="33231"/>
            <a:ext cx="8686800" cy="2196244"/>
          </a:xfrm>
        </p:spPr>
        <p:txBody>
          <a:bodyPr>
            <a:normAutofit/>
          </a:bodyPr>
          <a:lstStyle/>
          <a:p>
            <a:r>
              <a:rPr lang="en-GB" b="1" dirty="0">
                <a:latin typeface="Arial" panose="020B0604020202020204" pitchFamily="34" charset="0"/>
                <a:cs typeface="Arial" panose="020B0604020202020204" pitchFamily="34" charset="0"/>
              </a:rPr>
              <a:t>Why does ethics and SR maters in knowledge management and information systems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43508" y="2420888"/>
            <a:ext cx="8856984" cy="3492388"/>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Can you list issues you think are Ethical and Social in your dealings with a business of what you think ought to be ethical and socially responsible in the business environment</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209FD8AF-B50B-E0BC-4C4B-1C7119EAEFC5}"/>
              </a:ext>
            </a:extLst>
          </p:cNvPr>
          <p:cNvGraphicFramePr>
            <a:graphicFrameLocks noGrp="1"/>
          </p:cNvGraphicFramePr>
          <p:nvPr>
            <p:extLst>
              <p:ext uri="{D42A27DB-BD31-4B8C-83A1-F6EECF244321}">
                <p14:modId xmlns:p14="http://schemas.microsoft.com/office/powerpoint/2010/main" val="1158382995"/>
              </p:ext>
            </p:extLst>
          </p:nvPr>
        </p:nvGraphicFramePr>
        <p:xfrm>
          <a:off x="755576" y="3861048"/>
          <a:ext cx="7488832" cy="1422158"/>
        </p:xfrm>
        <a:graphic>
          <a:graphicData uri="http://schemas.openxmlformats.org/drawingml/2006/table">
            <a:tbl>
              <a:tblPr firstRow="1" bandRow="1">
                <a:tableStyleId>{7DF18680-E054-41AD-8BC1-D1AEF772440D}</a:tableStyleId>
              </a:tblPr>
              <a:tblGrid>
                <a:gridCol w="3744416">
                  <a:extLst>
                    <a:ext uri="{9D8B030D-6E8A-4147-A177-3AD203B41FA5}">
                      <a16:colId xmlns:a16="http://schemas.microsoft.com/office/drawing/2014/main" val="22694659"/>
                    </a:ext>
                  </a:extLst>
                </a:gridCol>
                <a:gridCol w="3744416">
                  <a:extLst>
                    <a:ext uri="{9D8B030D-6E8A-4147-A177-3AD203B41FA5}">
                      <a16:colId xmlns:a16="http://schemas.microsoft.com/office/drawing/2014/main" val="3631917322"/>
                    </a:ext>
                  </a:extLst>
                </a:gridCol>
              </a:tblGrid>
              <a:tr h="711079">
                <a:tc>
                  <a:txBody>
                    <a:bodyPr/>
                    <a:lstStyle/>
                    <a:p>
                      <a:r>
                        <a:rPr lang="en-GB" sz="2400" dirty="0">
                          <a:latin typeface="Arial" panose="020B0604020202020204" pitchFamily="34" charset="0"/>
                          <a:cs typeface="Arial" panose="020B0604020202020204" pitchFamily="34" charset="0"/>
                        </a:rPr>
                        <a:t>Ethical</a:t>
                      </a:r>
                    </a:p>
                  </a:txBody>
                  <a:tcPr/>
                </a:tc>
                <a:tc>
                  <a:txBody>
                    <a:bodyPr/>
                    <a:lstStyle/>
                    <a:p>
                      <a:r>
                        <a:rPr lang="en-GB" sz="2400" dirty="0">
                          <a:latin typeface="Arial" panose="020B0604020202020204" pitchFamily="34" charset="0"/>
                          <a:cs typeface="Arial" panose="020B0604020202020204" pitchFamily="34" charset="0"/>
                        </a:rPr>
                        <a:t>Social Responsibility</a:t>
                      </a:r>
                    </a:p>
                  </a:txBody>
                  <a:tcPr/>
                </a:tc>
                <a:extLst>
                  <a:ext uri="{0D108BD9-81ED-4DB2-BD59-A6C34878D82A}">
                    <a16:rowId xmlns:a16="http://schemas.microsoft.com/office/drawing/2014/main" val="3724530815"/>
                  </a:ext>
                </a:extLst>
              </a:tr>
              <a:tr h="711079">
                <a:tc>
                  <a:txBody>
                    <a:bodyPr/>
                    <a:lstStyle/>
                    <a:p>
                      <a:r>
                        <a:rPr lang="en-GB" sz="2400" dirty="0">
                          <a:latin typeface="Arial" panose="020B0604020202020204" pitchFamily="34" charset="0"/>
                          <a:cs typeface="Arial" panose="020B0604020202020204" pitchFamily="34" charset="0"/>
                        </a:rPr>
                        <a:t>List as many as you could</a:t>
                      </a:r>
                    </a:p>
                  </a:txBody>
                  <a:tcPr/>
                </a:tc>
                <a:tc>
                  <a:txBody>
                    <a:bodyPr/>
                    <a:lstStyle/>
                    <a:p>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40295676"/>
                  </a:ext>
                </a:extLst>
              </a:tr>
            </a:tbl>
          </a:graphicData>
        </a:graphic>
      </p:graphicFrame>
    </p:spTree>
    <p:extLst>
      <p:ext uri="{BB962C8B-B14F-4D97-AF65-F5344CB8AC3E}">
        <p14:creationId xmlns:p14="http://schemas.microsoft.com/office/powerpoint/2010/main" val="244473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7867C-19A4-40B6-9105-1288ACE85F78}"/>
              </a:ext>
            </a:extLst>
          </p:cNvPr>
          <p:cNvSpPr>
            <a:spLocks noGrp="1"/>
          </p:cNvSpPr>
          <p:nvPr>
            <p:ph type="title"/>
          </p:nvPr>
        </p:nvSpPr>
        <p:spPr>
          <a:xfrm>
            <a:off x="313692" y="33231"/>
            <a:ext cx="8686800" cy="2196244"/>
          </a:xfrm>
        </p:spPr>
        <p:txBody>
          <a:bodyPr>
            <a:normAutofit/>
          </a:bodyPr>
          <a:lstStyle/>
          <a:p>
            <a:r>
              <a:rPr lang="en-GB" b="1" dirty="0">
                <a:latin typeface="Arial" panose="020B0604020202020204" pitchFamily="34" charset="0"/>
                <a:cs typeface="Arial" panose="020B0604020202020204" pitchFamily="34" charset="0"/>
              </a:rPr>
              <a:t>Why does ethics and SR maters in knowledge management and information systems </a:t>
            </a:r>
          </a:p>
        </p:txBody>
      </p:sp>
      <p:sp>
        <p:nvSpPr>
          <p:cNvPr id="3" name="Content Placeholder 2">
            <a:extLst>
              <a:ext uri="{FF2B5EF4-FFF2-40B4-BE49-F238E27FC236}">
                <a16:creationId xmlns:a16="http://schemas.microsoft.com/office/drawing/2014/main" id="{BC3F868C-FA70-4C4C-A276-340EB8FB910A}"/>
              </a:ext>
            </a:extLst>
          </p:cNvPr>
          <p:cNvSpPr>
            <a:spLocks noGrp="1"/>
          </p:cNvSpPr>
          <p:nvPr>
            <p:ph idx="1"/>
          </p:nvPr>
        </p:nvSpPr>
        <p:spPr>
          <a:xfrm>
            <a:off x="143508" y="2229475"/>
            <a:ext cx="8856984" cy="3683801"/>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Well, using information systems in knowledge management and enterprise systems means that data will be collected about individuals, other businesses, analysed, interpreted and applied for effective decision making</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Hence, how you handle data becomes an ethical and SR issue as some elements may not be covered by law through data protection laws</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9809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0" y="116632"/>
            <a:ext cx="9144000" cy="792088"/>
          </a:xfrm>
        </p:spPr>
        <p:txBody>
          <a:bodyPr>
            <a:normAutofit/>
          </a:bodyPr>
          <a:lstStyle/>
          <a:p>
            <a:r>
              <a:rPr lang="en-GB" b="1" dirty="0">
                <a:latin typeface="Arial" panose="020B0604020202020204" pitchFamily="34" charset="0"/>
                <a:cs typeface="Arial" panose="020B0604020202020204" pitchFamily="34" charset="0"/>
              </a:rPr>
              <a:t> Look at Apps that Tracks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74433" y="1062745"/>
            <a:ext cx="9000492" cy="4732510"/>
          </a:xfrm>
        </p:spPr>
        <p:txBody>
          <a:bodyPr>
            <a:normAutofit fontScale="92500" lnSpcReduction="10000"/>
          </a:bodyPr>
          <a:lstStyle/>
          <a:p>
            <a:pPr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They are double-edged sword as they can provide opportunities for businesses but also can create problems</a:t>
            </a:r>
          </a:p>
          <a:p>
            <a:pPr marL="0" indent="0" algn="just">
              <a:buNone/>
            </a:pPr>
            <a:endParaRPr lang="en-GB" sz="28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b="1" dirty="0">
                <a:latin typeface="Arial" panose="020B0604020202020204" pitchFamily="34" charset="0"/>
                <a:cs typeface="Arial" panose="020B0604020202020204" pitchFamily="34" charset="0"/>
              </a:rPr>
              <a:t>Opportunities:</a:t>
            </a:r>
          </a:p>
          <a:p>
            <a:r>
              <a:rPr lang="en-US" dirty="0">
                <a:latin typeface="Arial" panose="020B0604020202020204" pitchFamily="34" charset="0"/>
                <a:cs typeface="Arial" panose="020B0604020202020204" pitchFamily="34" charset="0"/>
              </a:rPr>
              <a:t>Information System like…</a:t>
            </a:r>
          </a:p>
          <a:p>
            <a:pPr marL="628650" lvl="1" indent="-176213"/>
            <a:r>
              <a:rPr lang="en-US" dirty="0">
                <a:latin typeface="Arial" panose="020B0604020202020204" pitchFamily="34" charset="0"/>
                <a:cs typeface="Arial" panose="020B0604020202020204" pitchFamily="34" charset="0"/>
              </a:rPr>
              <a:t>Mobile Location Tracking systems</a:t>
            </a:r>
          </a:p>
          <a:p>
            <a:pPr marL="806450" lvl="2"/>
            <a:r>
              <a:rPr lang="en-US" sz="2800" dirty="0">
                <a:latin typeface="Arial" panose="020B0604020202020204" pitchFamily="34" charset="0"/>
                <a:cs typeface="Arial" panose="020B0604020202020204" pitchFamily="34" charset="0"/>
              </a:rPr>
              <a:t>Monitor mobile user location and user behavior</a:t>
            </a:r>
          </a:p>
          <a:p>
            <a:pPr marL="806450" lvl="2"/>
            <a:r>
              <a:rPr lang="en-US" sz="2800" dirty="0">
                <a:latin typeface="Arial" panose="020B0604020202020204" pitchFamily="34" charset="0"/>
                <a:cs typeface="Arial" panose="020B0604020202020204" pitchFamily="34" charset="0"/>
              </a:rPr>
              <a:t>Provide mobile user data for sale and analysis, improve customer services and revenue</a:t>
            </a:r>
          </a:p>
          <a:p>
            <a:pPr marL="806450" lvl="2"/>
            <a:r>
              <a:rPr lang="en-US" sz="2800" dirty="0">
                <a:latin typeface="Arial" panose="020B0604020202020204" pitchFamily="34" charset="0"/>
                <a:cs typeface="Arial" panose="020B0604020202020204" pitchFamily="34" charset="0"/>
              </a:rPr>
              <a:t>Information systems can also expose abuse if lapses happens</a:t>
            </a:r>
          </a:p>
        </p:txBody>
      </p:sp>
    </p:spTree>
    <p:extLst>
      <p:ext uri="{BB962C8B-B14F-4D97-AF65-F5344CB8AC3E}">
        <p14:creationId xmlns:p14="http://schemas.microsoft.com/office/powerpoint/2010/main" val="1781621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p:cTn id="26"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8" dur="500"/>
                                        <p:tgtEl>
                                          <p:spTgt spid="3">
                                            <p:txEl>
                                              <p:pRg st="3" end="3"/>
                                            </p:txEl>
                                          </p:spTgt>
                                        </p:tgtEl>
                                      </p:cBhvr>
                                    </p:animEffect>
                                  </p:childTnLst>
                                </p:cTn>
                              </p:par>
                              <p:par>
                                <p:cTn id="29" presetID="53" presetClass="entr" presetSubtype="16"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3" dur="500"/>
                                        <p:tgtEl>
                                          <p:spTgt spid="3">
                                            <p:txEl>
                                              <p:pRg st="4" end="4"/>
                                            </p:tx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p:cTn id="36"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8" dur="500"/>
                                        <p:tgtEl>
                                          <p:spTgt spid="3">
                                            <p:txEl>
                                              <p:pRg st="5" end="5"/>
                                            </p:txEl>
                                          </p:spTgt>
                                        </p:tgtEl>
                                      </p:cBhvr>
                                    </p:animEffect>
                                  </p:childTnLst>
                                </p:cTn>
                              </p:par>
                              <p:par>
                                <p:cTn id="39" presetID="53" presetClass="entr" presetSubtype="16"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p:cTn id="4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3" dur="500"/>
                                        <p:tgtEl>
                                          <p:spTgt spid="3">
                                            <p:txEl>
                                              <p:pRg st="6" end="6"/>
                                            </p:txEl>
                                          </p:spTgt>
                                        </p:tgtEl>
                                      </p:cBhvr>
                                    </p:animEffect>
                                  </p:childTnLst>
                                </p:cTn>
                              </p:par>
                              <p:par>
                                <p:cTn id="44" presetID="53" presetClass="entr" presetSubtype="16" fill="hold" grpId="0"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 calcmode="lin" valueType="num">
                                      <p:cBhvr>
                                        <p:cTn id="46"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7"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0" y="116632"/>
            <a:ext cx="9144000" cy="1100138"/>
          </a:xfrm>
        </p:spPr>
        <p:txBody>
          <a:bodyPr>
            <a:normAutofit/>
          </a:bodyPr>
          <a:lstStyle/>
          <a:p>
            <a:r>
              <a:rPr lang="en-GB" b="1" dirty="0">
                <a:latin typeface="Arial" panose="020B0604020202020204" pitchFamily="34" charset="0"/>
                <a:cs typeface="Arial" panose="020B0604020202020204" pitchFamily="34" charset="0"/>
              </a:rPr>
              <a:t> Look at Apps that Tracks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43508" y="1412776"/>
            <a:ext cx="9000492" cy="4228454"/>
          </a:xfrm>
        </p:spPr>
        <p:txBody>
          <a:bodyPr>
            <a:normAutofit/>
          </a:bodyPr>
          <a:lstStyle/>
          <a:p>
            <a:r>
              <a:rPr lang="en-US" b="1" dirty="0">
                <a:latin typeface="Arial" panose="020B0604020202020204" pitchFamily="34" charset="0"/>
                <a:cs typeface="Arial" panose="020B0604020202020204" pitchFamily="34" charset="0"/>
              </a:rPr>
              <a:t>Problem</a:t>
            </a:r>
          </a:p>
          <a:p>
            <a:pPr marL="452438" lvl="1" indent="-187325"/>
            <a:r>
              <a:rPr lang="en-US" dirty="0">
                <a:latin typeface="Arial" panose="020B0604020202020204" pitchFamily="34" charset="0"/>
                <a:cs typeface="Arial" panose="020B0604020202020204" pitchFamily="34" charset="0"/>
              </a:rPr>
              <a:t>Opportunities from new technology to enable abuse of data</a:t>
            </a:r>
          </a:p>
          <a:p>
            <a:pPr marL="452438" lvl="1" indent="-187325"/>
            <a:r>
              <a:rPr lang="en-US" dirty="0">
                <a:latin typeface="Arial" panose="020B0604020202020204" pitchFamily="34" charset="0"/>
                <a:cs typeface="Arial" panose="020B0604020202020204" pitchFamily="34" charset="0"/>
              </a:rPr>
              <a:t>Weak legal environment (lack of meaningful privacy laws leading to privacy invasion by firms)</a:t>
            </a:r>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360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0" y="116632"/>
            <a:ext cx="9144000" cy="1100138"/>
          </a:xfrm>
        </p:spPr>
        <p:txBody>
          <a:bodyPr>
            <a:normAutofit/>
          </a:bodyPr>
          <a:lstStyle/>
          <a:p>
            <a:r>
              <a:rPr lang="en-GB" b="1" dirty="0">
                <a:latin typeface="Arial" panose="020B0604020202020204" pitchFamily="34" charset="0"/>
                <a:cs typeface="Arial" panose="020B0604020202020204" pitchFamily="34" charset="0"/>
              </a:rPr>
              <a:t> Look at Apps that Tracks</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43508" y="1412776"/>
            <a:ext cx="9000492" cy="4228454"/>
          </a:xfrm>
        </p:spPr>
        <p:txBody>
          <a:bodyPr>
            <a:normAutofit/>
          </a:bodyPr>
          <a:lstStyle/>
          <a:p>
            <a:r>
              <a:rPr lang="en-US" b="1" dirty="0">
                <a:latin typeface="Arial" panose="020B0604020202020204" pitchFamily="34" charset="0"/>
                <a:cs typeface="Arial" panose="020B0604020202020204" pitchFamily="34" charset="0"/>
              </a:rPr>
              <a:t>Problem</a:t>
            </a:r>
          </a:p>
          <a:p>
            <a:pPr marL="452438" lvl="1" indent="-187325"/>
            <a:r>
              <a:rPr lang="en-US" dirty="0">
                <a:latin typeface="Arial" panose="020B0604020202020204" pitchFamily="34" charset="0"/>
                <a:cs typeface="Arial" panose="020B0604020202020204" pitchFamily="34" charset="0"/>
              </a:rPr>
              <a:t>Opportunities from new technology to enable abuse of data</a:t>
            </a:r>
          </a:p>
          <a:p>
            <a:pPr marL="452438" lvl="1" indent="-187325"/>
            <a:r>
              <a:rPr lang="en-US" dirty="0">
                <a:latin typeface="Arial" panose="020B0604020202020204" pitchFamily="34" charset="0"/>
                <a:cs typeface="Arial" panose="020B0604020202020204" pitchFamily="34" charset="0"/>
              </a:rPr>
              <a:t>Weak legal environment (lack of meaningful privacy laws leading to privacy invasion by firms)</a:t>
            </a:r>
          </a:p>
          <a:p>
            <a:pPr algn="just">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4288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ABDB9-5214-153D-825A-5C31E7D5A0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E0155A-A27F-7CF3-3840-83F716EA36D3}"/>
              </a:ext>
            </a:extLst>
          </p:cNvPr>
          <p:cNvSpPr>
            <a:spLocks noGrp="1"/>
          </p:cNvSpPr>
          <p:nvPr>
            <p:ph type="title"/>
          </p:nvPr>
        </p:nvSpPr>
        <p:spPr>
          <a:xfrm>
            <a:off x="0" y="116632"/>
            <a:ext cx="9144000" cy="1224136"/>
          </a:xfrm>
        </p:spPr>
        <p:txBody>
          <a:bodyPr>
            <a:normAutofit fontScale="90000"/>
          </a:bodyPr>
          <a:lstStyle/>
          <a:p>
            <a:r>
              <a:rPr lang="en-GB" b="1" dirty="0">
                <a:latin typeface="Arial" panose="020B0604020202020204" pitchFamily="34" charset="0"/>
                <a:cs typeface="Arial" panose="020B0604020202020204" pitchFamily="34" charset="0"/>
              </a:rPr>
              <a:t> Ethical and Social Issues and Information Systems</a:t>
            </a:r>
          </a:p>
        </p:txBody>
      </p:sp>
      <p:sp>
        <p:nvSpPr>
          <p:cNvPr id="3" name="Content Placeholder 2">
            <a:extLst>
              <a:ext uri="{FF2B5EF4-FFF2-40B4-BE49-F238E27FC236}">
                <a16:creationId xmlns:a16="http://schemas.microsoft.com/office/drawing/2014/main" id="{5AD79014-21D4-8997-375F-8A1A21745C6E}"/>
              </a:ext>
            </a:extLst>
          </p:cNvPr>
          <p:cNvSpPr>
            <a:spLocks noGrp="1"/>
          </p:cNvSpPr>
          <p:nvPr>
            <p:ph idx="1"/>
          </p:nvPr>
        </p:nvSpPr>
        <p:spPr>
          <a:xfrm>
            <a:off x="179512" y="1484784"/>
            <a:ext cx="8820980" cy="4156446"/>
          </a:xfrm>
        </p:spPr>
        <p:txBody>
          <a:bodyPr>
            <a:normAutofit/>
          </a:bodyPr>
          <a:lstStyle/>
          <a:p>
            <a:pPr indent="-255600"/>
            <a:r>
              <a:rPr lang="en-US" dirty="0"/>
              <a:t>Information systems raise ethical questions because they create opportunities for:</a:t>
            </a:r>
          </a:p>
          <a:p>
            <a:pPr lvl="1" indent="-255600"/>
            <a:r>
              <a:rPr lang="en-US" dirty="0"/>
              <a:t>Intense social change, threatening existing distributions of power, money, rights, and obligations</a:t>
            </a:r>
          </a:p>
          <a:p>
            <a:pPr lvl="1" indent="-255600"/>
            <a:r>
              <a:rPr lang="en-US" dirty="0"/>
              <a:t>New kinds of crime due to potential internal abuse or hacking from external sources</a:t>
            </a:r>
          </a:p>
          <a:p>
            <a:pPr lvl="1" indent="-255600"/>
            <a:r>
              <a:rPr lang="en-US" dirty="0"/>
              <a:t>Threats to cherished social values</a:t>
            </a: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3706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3">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3">
                                            <p:txEl>
                                              <p:pRg st="1" end="1"/>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3">
                                            <p:txEl>
                                              <p:pRg st="2" end="2"/>
                                            </p:txEl>
                                          </p:spTgt>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p:cTn id="2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108520" y="0"/>
            <a:ext cx="8496943" cy="1052736"/>
          </a:xfrm>
        </p:spPr>
        <p:txBody>
          <a:bodyPr>
            <a:normAutofit fontScale="90000"/>
          </a:bodyPr>
          <a:lstStyle/>
          <a:p>
            <a:r>
              <a:rPr lang="en-GB" b="1" dirty="0">
                <a:latin typeface="Arial" panose="020B0604020202020204" pitchFamily="34" charset="0"/>
                <a:cs typeface="Arial" panose="020B0604020202020204" pitchFamily="34" charset="0"/>
              </a:rPr>
              <a:t> Model for Thinking about Ethical and Social Responsibility </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179512" y="1160748"/>
            <a:ext cx="8424936" cy="4536504"/>
          </a:xfrm>
        </p:spPr>
        <p:txBody>
          <a:bodyPr>
            <a:normAutofit lnSpcReduction="10000"/>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Technology development is rapidly changing with new versions of information systems being developed</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Social and Political institutions may not respond or adjust quickly to these technology changes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may take years before political institutions introduce laws regulating some privacy concerns from IT development</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Hence, ethical and social responsibility issues by businesses arises (sharing personal employee data)</a:t>
            </a:r>
          </a:p>
        </p:txBody>
      </p:sp>
    </p:spTree>
    <p:extLst>
      <p:ext uri="{BB962C8B-B14F-4D97-AF65-F5344CB8AC3E}">
        <p14:creationId xmlns:p14="http://schemas.microsoft.com/office/powerpoint/2010/main" val="1429448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108520" y="0"/>
            <a:ext cx="8496943" cy="1916832"/>
          </a:xfrm>
        </p:spPr>
        <p:txBody>
          <a:bodyPr>
            <a:normAutofit fontScale="90000"/>
          </a:bodyPr>
          <a:lstStyle/>
          <a:p>
            <a:r>
              <a:rPr lang="en-GB" b="1" dirty="0">
                <a:latin typeface="Arial" panose="020B0604020202020204" pitchFamily="34" charset="0"/>
                <a:cs typeface="Arial" panose="020B0604020202020204" pitchFamily="34" charset="0"/>
              </a:rPr>
              <a:t> Relationship between Ethical, Social and Political and Information Systems </a:t>
            </a:r>
          </a:p>
        </p:txBody>
      </p:sp>
      <p:sp>
        <p:nvSpPr>
          <p:cNvPr id="3" name="Content Placeholder 2">
            <a:extLst>
              <a:ext uri="{FF2B5EF4-FFF2-40B4-BE49-F238E27FC236}">
                <a16:creationId xmlns:a16="http://schemas.microsoft.com/office/drawing/2014/main" id="{F080146D-52B0-42DF-B8EA-819976916C91}"/>
              </a:ext>
            </a:extLst>
          </p:cNvPr>
          <p:cNvSpPr>
            <a:spLocks noGrp="1"/>
          </p:cNvSpPr>
          <p:nvPr>
            <p:ph idx="1"/>
          </p:nvPr>
        </p:nvSpPr>
        <p:spPr>
          <a:xfrm>
            <a:off x="251519" y="2006842"/>
            <a:ext cx="8424936" cy="2844316"/>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There may be five(5) dimensions or moral dimensions that information systems raise from an ethical perspective</a:t>
            </a:r>
          </a:p>
        </p:txBody>
      </p:sp>
    </p:spTree>
    <p:extLst>
      <p:ext uri="{BB962C8B-B14F-4D97-AF65-F5344CB8AC3E}">
        <p14:creationId xmlns:p14="http://schemas.microsoft.com/office/powerpoint/2010/main" val="28382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7F45D-E770-47E2-B440-EDD87863C743}"/>
              </a:ext>
            </a:extLst>
          </p:cNvPr>
          <p:cNvSpPr>
            <a:spLocks noGrp="1"/>
          </p:cNvSpPr>
          <p:nvPr>
            <p:ph type="title"/>
          </p:nvPr>
        </p:nvSpPr>
        <p:spPr>
          <a:xfrm>
            <a:off x="457200" y="48321"/>
            <a:ext cx="8229600" cy="1143000"/>
          </a:xfrm>
        </p:spPr>
        <p:txBody>
          <a:bodyPr anchor="ctr">
            <a:normAutofit/>
          </a:bodyPr>
          <a:lstStyle/>
          <a:p>
            <a:pPr>
              <a:lnSpc>
                <a:spcPct val="90000"/>
              </a:lnSpc>
            </a:pPr>
            <a:r>
              <a:rPr lang="en-GB" sz="3700" b="1" dirty="0"/>
              <a:t> Relationship between Ethical, Social &amp; Political and Information Systems </a:t>
            </a:r>
          </a:p>
        </p:txBody>
      </p:sp>
      <p:pic>
        <p:nvPicPr>
          <p:cNvPr id="4" name="Content Placeholder 3" descr="A circular diagram illustrates the relationship among ethical, social, and political issues in an information society. For a full description, see Notes. Press F6.">
            <a:extLst>
              <a:ext uri="{FF2B5EF4-FFF2-40B4-BE49-F238E27FC236}">
                <a16:creationId xmlns:a16="http://schemas.microsoft.com/office/drawing/2014/main" id="{799EBC34-69F2-33E3-54C4-808448B6F6D8}"/>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b="4687"/>
          <a:stretch/>
        </p:blipFill>
        <p:spPr>
          <a:xfrm>
            <a:off x="0" y="1124744"/>
            <a:ext cx="6804248" cy="4608512"/>
          </a:xfrm>
          <a:prstGeom prst="rect">
            <a:avLst/>
          </a:prstGeom>
          <a:noFill/>
        </p:spPr>
      </p:pic>
      <p:sp>
        <p:nvSpPr>
          <p:cNvPr id="9" name="Content Placeholder 3">
            <a:extLst>
              <a:ext uri="{FF2B5EF4-FFF2-40B4-BE49-F238E27FC236}">
                <a16:creationId xmlns:a16="http://schemas.microsoft.com/office/drawing/2014/main" id="{3722D83B-C713-6F1E-8005-BDB4F0CD32D4}"/>
              </a:ext>
            </a:extLst>
          </p:cNvPr>
          <p:cNvSpPr>
            <a:spLocks noGrp="1"/>
          </p:cNvSpPr>
          <p:nvPr>
            <p:ph sz="half" idx="2"/>
          </p:nvPr>
        </p:nvSpPr>
        <p:spPr>
          <a:xfrm>
            <a:off x="6577880" y="1326468"/>
            <a:ext cx="2458616" cy="3989040"/>
          </a:xfrm>
        </p:spPr>
        <p:txBody>
          <a:bodyPr>
            <a:normAutofit/>
          </a:bodyPr>
          <a:lstStyle/>
          <a:p>
            <a:r>
              <a:rPr lang="en-US" dirty="0"/>
              <a:t>Five moral dimensions that information systems and technology raises</a:t>
            </a:r>
          </a:p>
        </p:txBody>
      </p:sp>
    </p:spTree>
    <p:extLst>
      <p:ext uri="{BB962C8B-B14F-4D97-AF65-F5344CB8AC3E}">
        <p14:creationId xmlns:p14="http://schemas.microsoft.com/office/powerpoint/2010/main" val="4289496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A8BD1-896E-C2A3-A507-A384643710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E0A52A-7BDC-E0A3-9B7E-3054C6712AC0}"/>
              </a:ext>
            </a:extLst>
          </p:cNvPr>
          <p:cNvSpPr>
            <a:spLocks noGrp="1"/>
          </p:cNvSpPr>
          <p:nvPr>
            <p:ph type="title"/>
          </p:nvPr>
        </p:nvSpPr>
        <p:spPr>
          <a:xfrm>
            <a:off x="-108520" y="0"/>
            <a:ext cx="9225003" cy="764704"/>
          </a:xfrm>
        </p:spPr>
        <p:txBody>
          <a:bodyPr>
            <a:normAutofit fontScale="90000"/>
          </a:bodyPr>
          <a:lstStyle/>
          <a:p>
            <a:pPr algn="l"/>
            <a:r>
              <a:rPr lang="en-GB" b="1" dirty="0">
                <a:latin typeface="Arial" panose="020B0604020202020204" pitchFamily="34" charset="0"/>
                <a:cs typeface="Arial" panose="020B0604020202020204" pitchFamily="34" charset="0"/>
              </a:rPr>
              <a:t> </a:t>
            </a:r>
            <a:r>
              <a:rPr lang="en-GB" sz="4200" b="1" dirty="0">
                <a:latin typeface="Arial" panose="020B0604020202020204" pitchFamily="34" charset="0"/>
                <a:cs typeface="Arial" panose="020B0604020202020204" pitchFamily="34" charset="0"/>
              </a:rPr>
              <a:t>Five Dimension of the Information Age</a:t>
            </a:r>
          </a:p>
        </p:txBody>
      </p:sp>
      <p:sp>
        <p:nvSpPr>
          <p:cNvPr id="3" name="Content Placeholder 2">
            <a:extLst>
              <a:ext uri="{FF2B5EF4-FFF2-40B4-BE49-F238E27FC236}">
                <a16:creationId xmlns:a16="http://schemas.microsoft.com/office/drawing/2014/main" id="{5214829B-7EF5-39D7-B7C6-0EA058CB9725}"/>
              </a:ext>
            </a:extLst>
          </p:cNvPr>
          <p:cNvSpPr>
            <a:spLocks noGrp="1"/>
          </p:cNvSpPr>
          <p:nvPr>
            <p:ph idx="1"/>
          </p:nvPr>
        </p:nvSpPr>
        <p:spPr>
          <a:xfrm>
            <a:off x="-108520" y="764704"/>
            <a:ext cx="9225003" cy="5184576"/>
          </a:xfrm>
        </p:spPr>
        <p:txBody>
          <a:bodyPr>
            <a:normAutofit fontScale="92500" lnSpcReduction="10000"/>
          </a:bodyPr>
          <a:lstStyle/>
          <a:p>
            <a:pPr indent="-255600"/>
            <a:r>
              <a:rPr lang="en-US" sz="2400" b="1" dirty="0">
                <a:latin typeface="Arial" panose="020B0604020202020204" pitchFamily="34" charset="0"/>
                <a:cs typeface="Arial" panose="020B0604020202020204" pitchFamily="34" charset="0"/>
              </a:rPr>
              <a:t>Information rights and obligations</a:t>
            </a:r>
            <a:r>
              <a:rPr lang="en-US" sz="2400" dirty="0">
                <a:latin typeface="Arial" panose="020B0604020202020204" pitchFamily="34" charset="0"/>
                <a:cs typeface="Arial" panose="020B0604020202020204" pitchFamily="34" charset="0"/>
              </a:rPr>
              <a:t>: EG. </a:t>
            </a:r>
            <a:r>
              <a:rPr lang="en-GB" sz="2400" dirty="0">
                <a:latin typeface="Arial" panose="020B0604020202020204" pitchFamily="34" charset="0"/>
                <a:cs typeface="Arial" panose="020B0604020202020204" pitchFamily="34" charset="0"/>
              </a:rPr>
              <a:t>what rights do individuals possess with respect to themselves? What do they have a right to protect? </a:t>
            </a:r>
          </a:p>
          <a:p>
            <a:pPr marL="87300" indent="0">
              <a:buNone/>
            </a:pPr>
            <a:endParaRPr lang="en-US" sz="2400" dirty="0">
              <a:latin typeface="Arial" panose="020B0604020202020204" pitchFamily="34" charset="0"/>
              <a:cs typeface="Arial" panose="020B0604020202020204" pitchFamily="34" charset="0"/>
            </a:endParaRPr>
          </a:p>
          <a:p>
            <a:pPr indent="-255600"/>
            <a:r>
              <a:rPr lang="en-US" sz="2400" b="1" dirty="0">
                <a:latin typeface="Arial" panose="020B0604020202020204" pitchFamily="34" charset="0"/>
                <a:cs typeface="Arial" panose="020B0604020202020204" pitchFamily="34" charset="0"/>
              </a:rPr>
              <a:t>Property rights and obligations</a:t>
            </a:r>
            <a:r>
              <a:rPr lang="en-US" sz="2400" dirty="0">
                <a:latin typeface="Arial" panose="020B0604020202020204" pitchFamily="34" charset="0"/>
                <a:cs typeface="Arial" panose="020B0604020202020204" pitchFamily="34" charset="0"/>
              </a:rPr>
              <a:t>: How access to wide range of data means property rights can be lost</a:t>
            </a:r>
          </a:p>
          <a:p>
            <a:pPr marL="87300" indent="0">
              <a:buNone/>
            </a:pPr>
            <a:endParaRPr lang="en-US" sz="2400" dirty="0">
              <a:latin typeface="Arial" panose="020B0604020202020204" pitchFamily="34" charset="0"/>
              <a:cs typeface="Arial" panose="020B0604020202020204" pitchFamily="34" charset="0"/>
            </a:endParaRPr>
          </a:p>
          <a:p>
            <a:pPr indent="-255600"/>
            <a:r>
              <a:rPr lang="en-US" sz="2400" b="1" dirty="0">
                <a:latin typeface="Arial" panose="020B0604020202020204" pitchFamily="34" charset="0"/>
                <a:cs typeface="Arial" panose="020B0604020202020204" pitchFamily="34" charset="0"/>
              </a:rPr>
              <a:t>System quality</a:t>
            </a:r>
            <a:r>
              <a:rPr lang="en-US" sz="2400"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what standards of data and system quality should we demand to protect individual rights and the safety of society?</a:t>
            </a:r>
            <a:endParaRPr lang="en-US" sz="2400" dirty="0">
              <a:latin typeface="Arial" panose="020B0604020202020204" pitchFamily="34" charset="0"/>
              <a:cs typeface="Arial" panose="020B0604020202020204" pitchFamily="34" charset="0"/>
            </a:endParaRPr>
          </a:p>
          <a:p>
            <a:pPr indent="-255600"/>
            <a:r>
              <a:rPr lang="en-US" sz="2400" b="1" dirty="0">
                <a:latin typeface="Arial" panose="020B0604020202020204" pitchFamily="34" charset="0"/>
                <a:cs typeface="Arial" panose="020B0604020202020204" pitchFamily="34" charset="0"/>
              </a:rPr>
              <a:t>Accountability and control</a:t>
            </a:r>
            <a:r>
              <a:rPr lang="en-US" sz="2400" dirty="0">
                <a:latin typeface="Arial" panose="020B0604020202020204" pitchFamily="34" charset="0"/>
                <a:cs typeface="Arial" panose="020B0604020202020204" pitchFamily="34" charset="0"/>
              </a:rPr>
              <a:t>: How businesses feel about data management and protect data about individuals</a:t>
            </a:r>
          </a:p>
          <a:p>
            <a:pPr marL="87300" indent="0">
              <a:buNone/>
            </a:pPr>
            <a:endParaRPr lang="en-US" sz="2400" dirty="0">
              <a:latin typeface="Arial" panose="020B0604020202020204" pitchFamily="34" charset="0"/>
              <a:cs typeface="Arial" panose="020B0604020202020204" pitchFamily="34" charset="0"/>
            </a:endParaRPr>
          </a:p>
          <a:p>
            <a:pPr indent="-255600"/>
            <a:r>
              <a:rPr lang="en-US" sz="2400" b="1" dirty="0">
                <a:latin typeface="Arial" panose="020B0604020202020204" pitchFamily="34" charset="0"/>
                <a:cs typeface="Arial" panose="020B0604020202020204" pitchFamily="34" charset="0"/>
              </a:rPr>
              <a:t>Quality of life</a:t>
            </a:r>
            <a:r>
              <a:rPr lang="en-US" sz="2400"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what values should be preserved in an information- and knowledge-based society? </a:t>
            </a:r>
            <a:endParaRPr lang="en-US"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4687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p:cTn id="2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p:cTn id="35"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6EB69-2AB1-D45B-1C7B-079446055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133AC-3343-D28B-CA94-562A499015B6}"/>
              </a:ext>
            </a:extLst>
          </p:cNvPr>
          <p:cNvSpPr>
            <a:spLocks noGrp="1"/>
          </p:cNvSpPr>
          <p:nvPr>
            <p:ph type="title"/>
          </p:nvPr>
        </p:nvSpPr>
        <p:spPr>
          <a:xfrm>
            <a:off x="-108520" y="0"/>
            <a:ext cx="8496943" cy="1296144"/>
          </a:xfrm>
        </p:spPr>
        <p:txBody>
          <a:bodyPr>
            <a:normAutofit fontScale="90000"/>
          </a:bodyPr>
          <a:lstStyle/>
          <a:p>
            <a:r>
              <a:rPr lang="en-GB" b="1" dirty="0">
                <a:latin typeface="Arial" panose="020B0604020202020204" pitchFamily="34" charset="0"/>
                <a:cs typeface="Arial" panose="020B0604020202020204" pitchFamily="34" charset="0"/>
              </a:rPr>
              <a:t> Key Technology Trends that Raises Ethical Issues</a:t>
            </a:r>
          </a:p>
        </p:txBody>
      </p:sp>
      <p:sp>
        <p:nvSpPr>
          <p:cNvPr id="3" name="Content Placeholder 2">
            <a:extLst>
              <a:ext uri="{FF2B5EF4-FFF2-40B4-BE49-F238E27FC236}">
                <a16:creationId xmlns:a16="http://schemas.microsoft.com/office/drawing/2014/main" id="{684F5AD0-1E4D-3470-DB1B-9537E32D810D}"/>
              </a:ext>
            </a:extLst>
          </p:cNvPr>
          <p:cNvSpPr>
            <a:spLocks noGrp="1"/>
          </p:cNvSpPr>
          <p:nvPr>
            <p:ph idx="1"/>
          </p:nvPr>
        </p:nvSpPr>
        <p:spPr>
          <a:xfrm>
            <a:off x="107504" y="1296144"/>
            <a:ext cx="9008979" cy="4365104"/>
          </a:xfrm>
        </p:spPr>
        <p:txBody>
          <a:bodyPr>
            <a:normAutofit lnSpcReduction="10000"/>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Computing power doubles every 18 months</a:t>
            </a:r>
          </a:p>
          <a:p>
            <a:pPr marL="0" indent="0" algn="just">
              <a:buNone/>
            </a:pPr>
            <a:endParaRPr lang="en-GB" sz="2400" dirty="0">
              <a:latin typeface="Arial" panose="020B0604020202020204" pitchFamily="34" charset="0"/>
              <a:cs typeface="Arial" panose="020B0604020202020204" pitchFamily="34" charset="0"/>
            </a:endParaRPr>
          </a:p>
          <a:p>
            <a:pPr marL="717550"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Data storage costs rapidly decline</a:t>
            </a:r>
          </a:p>
          <a:p>
            <a:pPr marL="374650" indent="0" algn="just">
              <a:buNone/>
            </a:pPr>
            <a:endParaRPr lang="en-GB" sz="2400" dirty="0">
              <a:latin typeface="Arial" panose="020B0604020202020204" pitchFamily="34" charset="0"/>
              <a:cs typeface="Arial" panose="020B0604020202020204" pitchFamily="34" charset="0"/>
            </a:endParaRPr>
          </a:p>
          <a:p>
            <a:pPr marL="1347788" indent="-365125"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Data analysis advances</a:t>
            </a:r>
          </a:p>
          <a:p>
            <a:pPr marL="1789113" indent="-365125"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Networking advances</a:t>
            </a:r>
          </a:p>
          <a:p>
            <a:pPr marL="1423988" indent="0" algn="just">
              <a:buNone/>
            </a:pPr>
            <a:endParaRPr lang="en-GB" sz="2400" dirty="0">
              <a:latin typeface="Arial" panose="020B0604020202020204" pitchFamily="34" charset="0"/>
              <a:cs typeface="Arial" panose="020B0604020202020204" pitchFamily="34" charset="0"/>
            </a:endParaRPr>
          </a:p>
          <a:p>
            <a:pPr marL="2152650" indent="-363538"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Mobile devices proliferate</a:t>
            </a:r>
          </a:p>
          <a:p>
            <a:pPr marL="1789112" indent="0" algn="just">
              <a:buNone/>
            </a:pPr>
            <a:endParaRPr lang="en-GB" sz="2400" dirty="0">
              <a:latin typeface="Arial" panose="020B0604020202020204" pitchFamily="34" charset="0"/>
              <a:cs typeface="Arial" panose="020B0604020202020204" pitchFamily="34" charset="0"/>
            </a:endParaRPr>
          </a:p>
          <a:p>
            <a:pPr marL="2419350" indent="-363538"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Artificial intelligence (AI)</a:t>
            </a:r>
          </a:p>
        </p:txBody>
      </p:sp>
    </p:spTree>
    <p:extLst>
      <p:ext uri="{BB962C8B-B14F-4D97-AF65-F5344CB8AC3E}">
        <p14:creationId xmlns:p14="http://schemas.microsoft.com/office/powerpoint/2010/main" val="39594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p:cTn id="2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p:cTn id="35"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 calcmode="lin" valueType="num">
                                      <p:cBhvr>
                                        <p:cTn id="42"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4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6EB69-2AB1-D45B-1C7B-079446055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133AC-3343-D28B-CA94-562A499015B6}"/>
              </a:ext>
            </a:extLst>
          </p:cNvPr>
          <p:cNvSpPr>
            <a:spLocks noGrp="1"/>
          </p:cNvSpPr>
          <p:nvPr>
            <p:ph type="title"/>
          </p:nvPr>
        </p:nvSpPr>
        <p:spPr>
          <a:xfrm>
            <a:off x="-108520" y="0"/>
            <a:ext cx="8496943" cy="1196752"/>
          </a:xfrm>
        </p:spPr>
        <p:txBody>
          <a:bodyPr>
            <a:normAutofit fontScale="90000"/>
          </a:bodyPr>
          <a:lstStyle/>
          <a:p>
            <a:r>
              <a:rPr lang="en-GB" b="1" dirty="0">
                <a:latin typeface="Arial" panose="020B0604020202020204" pitchFamily="34" charset="0"/>
                <a:cs typeface="Arial" panose="020B0604020202020204" pitchFamily="34" charset="0"/>
              </a:rPr>
              <a:t> Key Technology Trends that Raises Ethical Issues</a:t>
            </a:r>
          </a:p>
        </p:txBody>
      </p:sp>
      <p:sp>
        <p:nvSpPr>
          <p:cNvPr id="3" name="Content Placeholder 2">
            <a:extLst>
              <a:ext uri="{FF2B5EF4-FFF2-40B4-BE49-F238E27FC236}">
                <a16:creationId xmlns:a16="http://schemas.microsoft.com/office/drawing/2014/main" id="{684F5AD0-1E4D-3470-DB1B-9537E32D810D}"/>
              </a:ext>
            </a:extLst>
          </p:cNvPr>
          <p:cNvSpPr>
            <a:spLocks noGrp="1"/>
          </p:cNvSpPr>
          <p:nvPr>
            <p:ph idx="1"/>
          </p:nvPr>
        </p:nvSpPr>
        <p:spPr>
          <a:xfrm>
            <a:off x="107504" y="1124744"/>
            <a:ext cx="9008979" cy="4536504"/>
          </a:xfrm>
        </p:spPr>
        <p:txBody>
          <a:bodyPr>
            <a:normAutofit fontScale="92500" lnSpcReduction="20000"/>
          </a:bodyPr>
          <a:lstStyle/>
          <a:p>
            <a:pPr indent="-255600"/>
            <a:r>
              <a:rPr lang="en-US" dirty="0">
                <a:latin typeface="Arial" panose="020B0604020202020204" pitchFamily="34" charset="0"/>
                <a:cs typeface="Arial" panose="020B0604020202020204" pitchFamily="34" charset="0"/>
              </a:rPr>
              <a:t>Profiling</a:t>
            </a:r>
          </a:p>
          <a:p>
            <a:pPr lvl="1" indent="-255600"/>
            <a:r>
              <a:rPr lang="en-US" dirty="0">
                <a:latin typeface="Arial" panose="020B0604020202020204" pitchFamily="34" charset="0"/>
                <a:cs typeface="Arial" panose="020B0604020202020204" pitchFamily="34" charset="0"/>
              </a:rPr>
              <a:t>Combining data from multiple sources to create dossiers of detailed information on individuals</a:t>
            </a:r>
          </a:p>
          <a:p>
            <a:pPr lvl="2" indent="-255600"/>
            <a:r>
              <a:rPr lang="en-US" dirty="0">
                <a:latin typeface="Arial" panose="020B0604020202020204" pitchFamily="34" charset="0"/>
                <a:cs typeface="Arial" panose="020B0604020202020204" pitchFamily="34" charset="0"/>
              </a:rPr>
              <a:t>Example: Google Marketing Platform; LexisNexis Risk Solutions</a:t>
            </a:r>
          </a:p>
          <a:p>
            <a:pPr marL="887400" lvl="2" indent="0">
              <a:buNone/>
            </a:pPr>
            <a:endParaRPr lang="en-US" dirty="0">
              <a:latin typeface="Arial" panose="020B0604020202020204" pitchFamily="34" charset="0"/>
              <a:cs typeface="Arial" panose="020B0604020202020204" pitchFamily="34" charset="0"/>
            </a:endParaRPr>
          </a:p>
          <a:p>
            <a:pPr indent="-255600"/>
            <a:r>
              <a:rPr lang="en-US" dirty="0">
                <a:latin typeface="Arial" panose="020B0604020202020204" pitchFamily="34" charset="0"/>
                <a:cs typeface="Arial" panose="020B0604020202020204" pitchFamily="34" charset="0"/>
              </a:rPr>
              <a:t>Nonobvious relationship awareness (</a:t>
            </a:r>
            <a:r>
              <a:rPr lang="en-US" spc="-300" dirty="0">
                <a:latin typeface="Arial" panose="020B0604020202020204" pitchFamily="34" charset="0"/>
                <a:cs typeface="Arial" panose="020B0604020202020204" pitchFamily="34" charset="0"/>
              </a:rPr>
              <a:t>N O R A </a:t>
            </a:r>
            <a:r>
              <a:rPr lang="en-US" dirty="0">
                <a:latin typeface="Arial" panose="020B0604020202020204" pitchFamily="34" charset="0"/>
                <a:cs typeface="Arial" panose="020B0604020202020204" pitchFamily="34" charset="0"/>
              </a:rPr>
              <a:t>)</a:t>
            </a:r>
          </a:p>
          <a:p>
            <a:pPr lvl="1" indent="-255600"/>
            <a:r>
              <a:rPr lang="en-US" sz="2600" dirty="0">
                <a:latin typeface="Arial" panose="020B0604020202020204" pitchFamily="34" charset="0"/>
                <a:cs typeface="Arial" panose="020B0604020202020204" pitchFamily="34" charset="0"/>
              </a:rPr>
              <a:t>Combining data from multiple sources to find obscure hidden connections that might help identify criminals</a:t>
            </a:r>
          </a:p>
          <a:p>
            <a:pPr lvl="1" indent="-255600"/>
            <a:r>
              <a:rPr lang="en-US" sz="2600" i="1" dirty="0">
                <a:latin typeface="Arial" panose="020B0604020202020204" pitchFamily="34" charset="0"/>
                <a:ea typeface="Arial"/>
                <a:cs typeface="Arial" panose="020B0604020202020204" pitchFamily="34" charset="0"/>
                <a:sym typeface="Arial"/>
              </a:rPr>
              <a:t>for example, discover an applicant for a job at a casino shares a telephone number with a known criminal and issue an alert to the hiring manager.</a:t>
            </a:r>
          </a:p>
          <a:p>
            <a:pPr lvl="1" indent="-255600"/>
            <a:endParaRPr lang="en-US" dirty="0">
              <a:latin typeface="Arial" panose="020B0604020202020204" pitchFamily="34" charset="0"/>
              <a:cs typeface="Arial" panose="020B0604020202020204" pitchFamily="34" charset="0"/>
            </a:endParaRP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288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p:cTn id="1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p:cTn id="2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6" dur="500"/>
                                        <p:tgtEl>
                                          <p:spTgt spid="3">
                                            <p:txEl>
                                              <p:pRg st="4" end="4"/>
                                            </p:txEl>
                                          </p:spTgt>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p:cTn id="29"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0"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1" dur="500"/>
                                        <p:tgtEl>
                                          <p:spTgt spid="3">
                                            <p:txEl>
                                              <p:pRg st="5" end="5"/>
                                            </p:txEl>
                                          </p:spTgt>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 calcmode="lin" valueType="num">
                                      <p:cBhvr>
                                        <p:cTn id="34"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5"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76EB69-2AB1-D45B-1C7B-079446055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5133AC-3343-D28B-CA94-562A499015B6}"/>
              </a:ext>
            </a:extLst>
          </p:cNvPr>
          <p:cNvSpPr>
            <a:spLocks noGrp="1"/>
          </p:cNvSpPr>
          <p:nvPr>
            <p:ph type="title"/>
          </p:nvPr>
        </p:nvSpPr>
        <p:spPr>
          <a:xfrm>
            <a:off x="395536" y="24674"/>
            <a:ext cx="8229600" cy="884046"/>
          </a:xfrm>
        </p:spPr>
        <p:txBody>
          <a:bodyPr anchor="ctr">
            <a:normAutofit fontScale="90000"/>
          </a:bodyPr>
          <a:lstStyle/>
          <a:p>
            <a:pPr>
              <a:lnSpc>
                <a:spcPct val="90000"/>
              </a:lnSpc>
            </a:pPr>
            <a:r>
              <a:rPr lang="en-GB" sz="3700" b="1" dirty="0"/>
              <a:t> </a:t>
            </a:r>
            <a:r>
              <a:rPr lang="en-GB" sz="3700" dirty="0"/>
              <a:t>Nonobvious Relationship Awareness (NORA)</a:t>
            </a:r>
            <a:endParaRPr lang="en-GB" sz="3700" b="1" dirty="0"/>
          </a:p>
        </p:txBody>
      </p:sp>
      <p:sp>
        <p:nvSpPr>
          <p:cNvPr id="9" name="Text Placeholder 3">
            <a:extLst>
              <a:ext uri="{FF2B5EF4-FFF2-40B4-BE49-F238E27FC236}">
                <a16:creationId xmlns:a16="http://schemas.microsoft.com/office/drawing/2014/main" id="{D31A8CCC-C93D-3343-39DA-12C71AB22581}"/>
              </a:ext>
            </a:extLst>
          </p:cNvPr>
          <p:cNvSpPr>
            <a:spLocks noGrp="1"/>
          </p:cNvSpPr>
          <p:nvPr>
            <p:ph sz="half" idx="1"/>
          </p:nvPr>
        </p:nvSpPr>
        <p:spPr>
          <a:xfrm>
            <a:off x="-108520" y="620688"/>
            <a:ext cx="2736304" cy="4752528"/>
          </a:xfrm>
        </p:spPr>
        <p:txBody>
          <a:bodyPr>
            <a:normAutofit/>
          </a:bodyPr>
          <a:lstStyle/>
          <a:p>
            <a:r>
              <a:rPr lang="en-US" dirty="0"/>
              <a:t>NORA technology is widely used by both government agencies and private firms for profiling capabilities</a:t>
            </a:r>
          </a:p>
        </p:txBody>
      </p:sp>
      <p:pic>
        <p:nvPicPr>
          <p:cNvPr id="4" name="Content Placeholder 3" descr="A process diagram illustrates the operation of nonobvious relationship awareness technology. For a full description, see Notes. Press F6.">
            <a:extLst>
              <a:ext uri="{FF2B5EF4-FFF2-40B4-BE49-F238E27FC236}">
                <a16:creationId xmlns:a16="http://schemas.microsoft.com/office/drawing/2014/main" id="{00E71F7B-2122-5CB1-B19F-8AD396099C0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4606"/>
          <a:stretch/>
        </p:blipFill>
        <p:spPr>
          <a:xfrm>
            <a:off x="2483768" y="908720"/>
            <a:ext cx="6552728" cy="5060509"/>
          </a:xfrm>
          <a:prstGeom prst="rect">
            <a:avLst/>
          </a:prstGeom>
          <a:noFill/>
        </p:spPr>
      </p:pic>
    </p:spTree>
    <p:extLst>
      <p:ext uri="{BB962C8B-B14F-4D97-AF65-F5344CB8AC3E}">
        <p14:creationId xmlns:p14="http://schemas.microsoft.com/office/powerpoint/2010/main" val="3977085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14F9-37AB-E80B-44B9-F9CF85C319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5C889-E6C4-1B84-F4EA-564C8F4BFF8E}"/>
              </a:ext>
            </a:extLst>
          </p:cNvPr>
          <p:cNvSpPr>
            <a:spLocks noGrp="1"/>
          </p:cNvSpPr>
          <p:nvPr>
            <p:ph type="title"/>
          </p:nvPr>
        </p:nvSpPr>
        <p:spPr>
          <a:xfrm>
            <a:off x="-108520" y="0"/>
            <a:ext cx="8496943" cy="1296144"/>
          </a:xfrm>
        </p:spPr>
        <p:txBody>
          <a:bodyPr>
            <a:normAutofit fontScale="90000"/>
          </a:bodyPr>
          <a:lstStyle/>
          <a:p>
            <a:r>
              <a:rPr lang="en-GB" b="1" dirty="0">
                <a:latin typeface="Arial" panose="020B0604020202020204" pitchFamily="34" charset="0"/>
                <a:cs typeface="Arial" panose="020B0604020202020204" pitchFamily="34" charset="0"/>
              </a:rPr>
              <a:t> Mismanaging the use of Information Systems</a:t>
            </a:r>
          </a:p>
        </p:txBody>
      </p:sp>
      <p:sp>
        <p:nvSpPr>
          <p:cNvPr id="3" name="Content Placeholder 2">
            <a:extLst>
              <a:ext uri="{FF2B5EF4-FFF2-40B4-BE49-F238E27FC236}">
                <a16:creationId xmlns:a16="http://schemas.microsoft.com/office/drawing/2014/main" id="{DC15B232-E6B1-D8DA-4449-23B200C060B2}"/>
              </a:ext>
            </a:extLst>
          </p:cNvPr>
          <p:cNvSpPr>
            <a:spLocks noGrp="1"/>
          </p:cNvSpPr>
          <p:nvPr>
            <p:ph idx="1"/>
          </p:nvPr>
        </p:nvSpPr>
        <p:spPr>
          <a:xfrm>
            <a:off x="107505" y="1556792"/>
            <a:ext cx="8640960" cy="4104456"/>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Can have negative consequences because information systems do not exist in a mare vacuum</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Hence, businesses should think about Responsibility, Accountability and Liability issues around the adoption and use of information systems</a:t>
            </a:r>
          </a:p>
        </p:txBody>
      </p:sp>
    </p:spTree>
    <p:extLst>
      <p:ext uri="{BB962C8B-B14F-4D97-AF65-F5344CB8AC3E}">
        <p14:creationId xmlns:p14="http://schemas.microsoft.com/office/powerpoint/2010/main" val="335431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14F9-37AB-E80B-44B9-F9CF85C319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5C889-E6C4-1B84-F4EA-564C8F4BFF8E}"/>
              </a:ext>
            </a:extLst>
          </p:cNvPr>
          <p:cNvSpPr>
            <a:spLocks noGrp="1"/>
          </p:cNvSpPr>
          <p:nvPr>
            <p:ph type="title"/>
          </p:nvPr>
        </p:nvSpPr>
        <p:spPr>
          <a:xfrm>
            <a:off x="-108520" y="0"/>
            <a:ext cx="8496943" cy="1296144"/>
          </a:xfrm>
        </p:spPr>
        <p:txBody>
          <a:bodyPr>
            <a:normAutofit fontScale="90000"/>
          </a:bodyPr>
          <a:lstStyle/>
          <a:p>
            <a:r>
              <a:rPr lang="en-GB" b="1" dirty="0">
                <a:latin typeface="Arial" panose="020B0604020202020204" pitchFamily="34" charset="0"/>
                <a:cs typeface="Arial" panose="020B0604020202020204" pitchFamily="34" charset="0"/>
              </a:rPr>
              <a:t> Mismanaging the use of Information Systems</a:t>
            </a:r>
          </a:p>
        </p:txBody>
      </p:sp>
      <p:sp>
        <p:nvSpPr>
          <p:cNvPr id="3" name="Content Placeholder 2">
            <a:extLst>
              <a:ext uri="{FF2B5EF4-FFF2-40B4-BE49-F238E27FC236}">
                <a16:creationId xmlns:a16="http://schemas.microsoft.com/office/drawing/2014/main" id="{DC15B232-E6B1-D8DA-4449-23B200C060B2}"/>
              </a:ext>
            </a:extLst>
          </p:cNvPr>
          <p:cNvSpPr>
            <a:spLocks noGrp="1"/>
          </p:cNvSpPr>
          <p:nvPr>
            <p:ph idx="1"/>
          </p:nvPr>
        </p:nvSpPr>
        <p:spPr>
          <a:xfrm>
            <a:off x="107505" y="1296144"/>
            <a:ext cx="8640960" cy="4365104"/>
          </a:xfrm>
        </p:spPr>
        <p:txBody>
          <a:bodyPr>
            <a:normAutofit/>
          </a:bodyPr>
          <a:lstStyle/>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If accountability and liability issues are not covered by existing laws for a particular country, then </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Businesses should think about their own;</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Ethical stance </a:t>
            </a:r>
          </a:p>
          <a:p>
            <a:pPr algn="just">
              <a:buFont typeface="Wingdings" panose="05000000000000000000" pitchFamily="2" charset="2"/>
              <a:buChar char="§"/>
            </a:pPr>
            <a:r>
              <a:rPr lang="en-GB" sz="2400" dirty="0">
                <a:latin typeface="Arial" panose="020B0604020202020204" pitchFamily="34" charset="0"/>
                <a:cs typeface="Arial" panose="020B0604020202020204" pitchFamily="34" charset="0"/>
              </a:rPr>
              <a:t>Code of Conduct at the individual and professional level</a:t>
            </a:r>
          </a:p>
          <a:p>
            <a:pPr algn="just">
              <a:buFont typeface="Wingdings" panose="05000000000000000000" pitchFamily="2" charset="2"/>
              <a:buChar char="§"/>
            </a:pPr>
            <a:r>
              <a:rPr lang="en-US" sz="2400" dirty="0">
                <a:latin typeface="Arial" panose="020B0604020202020204" pitchFamily="34" charset="0"/>
                <a:cs typeface="Arial" panose="020B0604020202020204" pitchFamily="34" charset="0"/>
              </a:rPr>
              <a:t>Professional Code of conduct is a promises by professions to regulate themselves in the general interest of society</a:t>
            </a:r>
          </a:p>
          <a:p>
            <a:pPr algn="just">
              <a:buFont typeface="Wingdings" panose="05000000000000000000" pitchFamily="2" charset="2"/>
              <a:buChar char="§"/>
            </a:pPr>
            <a:r>
              <a:rPr lang="en-US" sz="2400" dirty="0"/>
              <a:t>EG: Association for Computing Machinery (</a:t>
            </a:r>
            <a:r>
              <a:rPr lang="en-US" sz="2400" spc="-300" dirty="0">
                <a:cs typeface="Arial"/>
              </a:rPr>
              <a:t>A C M </a:t>
            </a:r>
            <a:r>
              <a:rPr lang="en-US" sz="2400" dirty="0"/>
              <a:t>)</a:t>
            </a:r>
          </a:p>
          <a:p>
            <a:pPr algn="just">
              <a:buFont typeface="Wingdings" panose="05000000000000000000" pitchFamily="2" charset="2"/>
              <a:buChar char="§"/>
            </a:pPr>
            <a:r>
              <a:rPr lang="en-US" sz="2400" dirty="0"/>
              <a:t>Chartered Management Institute (CMI)</a:t>
            </a:r>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4929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14F9-37AB-E80B-44B9-F9CF85C319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5C889-E6C4-1B84-F4EA-564C8F4BFF8E}"/>
              </a:ext>
            </a:extLst>
          </p:cNvPr>
          <p:cNvSpPr>
            <a:spLocks noGrp="1"/>
          </p:cNvSpPr>
          <p:nvPr>
            <p:ph type="title"/>
          </p:nvPr>
        </p:nvSpPr>
        <p:spPr>
          <a:xfrm>
            <a:off x="-108520" y="0"/>
            <a:ext cx="9252520" cy="1296144"/>
          </a:xfrm>
        </p:spPr>
        <p:txBody>
          <a:bodyPr>
            <a:normAutofit fontScale="90000"/>
          </a:bodyPr>
          <a:lstStyle/>
          <a:p>
            <a:r>
              <a:rPr lang="en-GB" b="1" dirty="0">
                <a:latin typeface="Arial" panose="020B0604020202020204" pitchFamily="34" charset="0"/>
                <a:cs typeface="Arial" panose="020B0604020202020204" pitchFamily="34" charset="0"/>
              </a:rPr>
              <a:t> Five-Step Processes to Analyse Ethical Issues and Considerations</a:t>
            </a:r>
          </a:p>
        </p:txBody>
      </p:sp>
      <p:sp>
        <p:nvSpPr>
          <p:cNvPr id="3" name="Content Placeholder 2">
            <a:extLst>
              <a:ext uri="{FF2B5EF4-FFF2-40B4-BE49-F238E27FC236}">
                <a16:creationId xmlns:a16="http://schemas.microsoft.com/office/drawing/2014/main" id="{DC15B232-E6B1-D8DA-4449-23B200C060B2}"/>
              </a:ext>
            </a:extLst>
          </p:cNvPr>
          <p:cNvSpPr>
            <a:spLocks noGrp="1"/>
          </p:cNvSpPr>
          <p:nvPr>
            <p:ph idx="1"/>
          </p:nvPr>
        </p:nvSpPr>
        <p:spPr>
          <a:xfrm>
            <a:off x="107504" y="1556792"/>
            <a:ext cx="8928991" cy="4104456"/>
          </a:xfrm>
        </p:spPr>
        <p:txBody>
          <a:bodyPr>
            <a:normAutofit/>
          </a:bodyPr>
          <a:lstStyle/>
          <a:p>
            <a:pPr marL="354013" lvl="1" indent="-265113">
              <a:buFont typeface="+mj-lt"/>
              <a:buAutoNum type="arabicPeriod"/>
            </a:pPr>
            <a:r>
              <a:rPr lang="en-US" dirty="0">
                <a:latin typeface="Arial" panose="020B0604020202020204" pitchFamily="34" charset="0"/>
                <a:cs typeface="Arial" panose="020B0604020202020204" pitchFamily="34" charset="0"/>
              </a:rPr>
              <a:t> Identify and clearly describe the facts.</a:t>
            </a:r>
          </a:p>
          <a:p>
            <a:pPr marL="354013" lvl="1" indent="-265113">
              <a:buFont typeface="+mj-lt"/>
              <a:buAutoNum type="arabicPeriod"/>
            </a:pPr>
            <a:r>
              <a:rPr lang="en-US" dirty="0">
                <a:latin typeface="Arial" panose="020B0604020202020204" pitchFamily="34" charset="0"/>
                <a:cs typeface="Arial" panose="020B0604020202020204" pitchFamily="34" charset="0"/>
              </a:rPr>
              <a:t> Define the conflict or dilemma and identify the higher-order values involved.</a:t>
            </a:r>
          </a:p>
          <a:p>
            <a:pPr marL="354013" lvl="1" indent="-265113">
              <a:buFont typeface="+mj-lt"/>
              <a:buAutoNum type="arabicPeriod"/>
            </a:pPr>
            <a:r>
              <a:rPr lang="en-US" dirty="0">
                <a:latin typeface="Arial" panose="020B0604020202020204" pitchFamily="34" charset="0"/>
                <a:cs typeface="Arial" panose="020B0604020202020204" pitchFamily="34" charset="0"/>
              </a:rPr>
              <a:t>Identify the stakeholders.</a:t>
            </a:r>
          </a:p>
          <a:p>
            <a:pPr marL="354013" lvl="1" indent="-265113">
              <a:buFont typeface="+mj-lt"/>
              <a:buAutoNum type="arabicPeriod"/>
            </a:pPr>
            <a:r>
              <a:rPr lang="en-US" dirty="0">
                <a:latin typeface="Arial" panose="020B0604020202020204" pitchFamily="34" charset="0"/>
                <a:cs typeface="Arial" panose="020B0604020202020204" pitchFamily="34" charset="0"/>
              </a:rPr>
              <a:t>Identify the options that you can reasonably take.</a:t>
            </a:r>
          </a:p>
          <a:p>
            <a:pPr marL="354013" lvl="1" indent="-265113">
              <a:buFont typeface="+mj-lt"/>
              <a:buAutoNum type="arabicPeriod"/>
            </a:pPr>
            <a:r>
              <a:rPr lang="en-US" dirty="0">
                <a:latin typeface="Arial" panose="020B0604020202020204" pitchFamily="34" charset="0"/>
                <a:cs typeface="Arial" panose="020B0604020202020204" pitchFamily="34" charset="0"/>
              </a:rPr>
              <a:t>Identify the potential consequences of your options.</a:t>
            </a:r>
          </a:p>
        </p:txBody>
      </p:sp>
    </p:spTree>
    <p:extLst>
      <p:ext uri="{BB962C8B-B14F-4D97-AF65-F5344CB8AC3E}">
        <p14:creationId xmlns:p14="http://schemas.microsoft.com/office/powerpoint/2010/main" val="1614583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F7F26-5327-AAC1-A10B-D2B7F1053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125C21-E658-FF3A-91B0-837442855888}"/>
              </a:ext>
            </a:extLst>
          </p:cNvPr>
          <p:cNvSpPr>
            <a:spLocks noGrp="1"/>
          </p:cNvSpPr>
          <p:nvPr>
            <p:ph type="title"/>
          </p:nvPr>
        </p:nvSpPr>
        <p:spPr>
          <a:xfrm>
            <a:off x="-108520" y="0"/>
            <a:ext cx="9225003" cy="908720"/>
          </a:xfrm>
        </p:spPr>
        <p:txBody>
          <a:bodyPr>
            <a:normAutofit/>
          </a:bodyPr>
          <a:lstStyle/>
          <a:p>
            <a:r>
              <a:rPr lang="en-GB" b="1" dirty="0">
                <a:latin typeface="Arial" panose="020B0604020202020204" pitchFamily="34" charset="0"/>
                <a:cs typeface="Arial" panose="020B0604020202020204" pitchFamily="34" charset="0"/>
              </a:rPr>
              <a:t> Thinking about Ethical Principles</a:t>
            </a:r>
          </a:p>
        </p:txBody>
      </p:sp>
      <p:sp>
        <p:nvSpPr>
          <p:cNvPr id="3" name="Content Placeholder 2">
            <a:extLst>
              <a:ext uri="{FF2B5EF4-FFF2-40B4-BE49-F238E27FC236}">
                <a16:creationId xmlns:a16="http://schemas.microsoft.com/office/drawing/2014/main" id="{65BDB7C2-252B-CADF-474F-26E51DDEE1CC}"/>
              </a:ext>
            </a:extLst>
          </p:cNvPr>
          <p:cNvSpPr>
            <a:spLocks noGrp="1"/>
          </p:cNvSpPr>
          <p:nvPr>
            <p:ph idx="1"/>
          </p:nvPr>
        </p:nvSpPr>
        <p:spPr>
          <a:xfrm>
            <a:off x="107504" y="908720"/>
            <a:ext cx="9008979" cy="4896544"/>
          </a:xfrm>
        </p:spPr>
        <p:txBody>
          <a:bodyPr>
            <a:normAutofit fontScale="92500"/>
          </a:bodyPr>
          <a:lstStyle/>
          <a:p>
            <a:pPr marL="255600" indent="-255600">
              <a:tabLst>
                <a:tab pos="176213" algn="l"/>
              </a:tabLst>
            </a:pPr>
            <a:r>
              <a:rPr lang="en-US" dirty="0"/>
              <a:t>Golden Rule</a:t>
            </a:r>
          </a:p>
          <a:p>
            <a:pPr marL="740232" lvl="1" indent="-255600">
              <a:tabLst>
                <a:tab pos="176213" algn="l"/>
              </a:tabLst>
            </a:pPr>
            <a:r>
              <a:rPr lang="en-US" dirty="0"/>
              <a:t>Do unto others as you would have them do unto you.</a:t>
            </a:r>
          </a:p>
          <a:p>
            <a:pPr marL="484632" lvl="1" indent="0">
              <a:buNone/>
              <a:tabLst>
                <a:tab pos="176213" algn="l"/>
              </a:tabLst>
            </a:pPr>
            <a:endParaRPr lang="en-US" dirty="0"/>
          </a:p>
          <a:p>
            <a:pPr marL="255600" indent="-255600">
              <a:tabLst>
                <a:tab pos="176213" algn="l"/>
              </a:tabLst>
            </a:pPr>
            <a:r>
              <a:rPr lang="en-US" dirty="0"/>
              <a:t>Immanuel Kant’s categorical imperative</a:t>
            </a:r>
          </a:p>
          <a:p>
            <a:pPr marL="740232" lvl="1" indent="-255600">
              <a:tabLst>
                <a:tab pos="176213" algn="l"/>
              </a:tabLst>
            </a:pPr>
            <a:r>
              <a:rPr lang="en-US" dirty="0"/>
              <a:t>If an action is not right for everyone to take, it is not right for anyone.</a:t>
            </a:r>
          </a:p>
          <a:p>
            <a:pPr marL="484632" lvl="1" indent="0">
              <a:buNone/>
              <a:tabLst>
                <a:tab pos="176213" algn="l"/>
              </a:tabLst>
            </a:pPr>
            <a:endParaRPr lang="en-US" dirty="0"/>
          </a:p>
          <a:p>
            <a:pPr marL="255600" indent="-255600">
              <a:tabLst>
                <a:tab pos="176213" algn="l"/>
              </a:tabLst>
            </a:pPr>
            <a:r>
              <a:rPr lang="en-US" dirty="0"/>
              <a:t>Slippery slope rule</a:t>
            </a:r>
          </a:p>
          <a:p>
            <a:pPr marL="740232" lvl="1" indent="-255600">
              <a:tabLst>
                <a:tab pos="176213" algn="l"/>
              </a:tabLst>
            </a:pPr>
            <a:r>
              <a:rPr lang="en-US" dirty="0"/>
              <a:t>If an action cannot be taken repeatedly, it is not right to take at all.</a:t>
            </a:r>
          </a:p>
        </p:txBody>
      </p:sp>
    </p:spTree>
    <p:extLst>
      <p:ext uri="{BB962C8B-B14F-4D97-AF65-F5344CB8AC3E}">
        <p14:creationId xmlns:p14="http://schemas.microsoft.com/office/powerpoint/2010/main" val="333342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p:cTn id="1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1" dur="500"/>
                                        <p:tgtEl>
                                          <p:spTgt spid="3">
                                            <p:txEl>
                                              <p:pRg st="3" end="3"/>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p:cTn id="2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3" dur="500"/>
                                        <p:tgtEl>
                                          <p:spTgt spid="3">
                                            <p:txEl>
                                              <p:pRg st="6" end="6"/>
                                            </p:tx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 calcmode="lin" valueType="num">
                                      <p:cBhvr>
                                        <p:cTn id="36"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6F7F26-5327-AAC1-A10B-D2B7F10538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125C21-E658-FF3A-91B0-837442855888}"/>
              </a:ext>
            </a:extLst>
          </p:cNvPr>
          <p:cNvSpPr>
            <a:spLocks noGrp="1"/>
          </p:cNvSpPr>
          <p:nvPr>
            <p:ph type="title"/>
          </p:nvPr>
        </p:nvSpPr>
        <p:spPr>
          <a:xfrm>
            <a:off x="-108520" y="0"/>
            <a:ext cx="9225003" cy="908720"/>
          </a:xfrm>
        </p:spPr>
        <p:txBody>
          <a:bodyPr>
            <a:normAutofit/>
          </a:bodyPr>
          <a:lstStyle/>
          <a:p>
            <a:r>
              <a:rPr lang="en-GB" b="1" dirty="0">
                <a:latin typeface="Arial" panose="020B0604020202020204" pitchFamily="34" charset="0"/>
                <a:cs typeface="Arial" panose="020B0604020202020204" pitchFamily="34" charset="0"/>
              </a:rPr>
              <a:t> Thinking about Ethical Principles</a:t>
            </a:r>
          </a:p>
        </p:txBody>
      </p:sp>
      <p:sp>
        <p:nvSpPr>
          <p:cNvPr id="3" name="Content Placeholder 2">
            <a:extLst>
              <a:ext uri="{FF2B5EF4-FFF2-40B4-BE49-F238E27FC236}">
                <a16:creationId xmlns:a16="http://schemas.microsoft.com/office/drawing/2014/main" id="{65BDB7C2-252B-CADF-474F-26E51DDEE1CC}"/>
              </a:ext>
            </a:extLst>
          </p:cNvPr>
          <p:cNvSpPr>
            <a:spLocks noGrp="1"/>
          </p:cNvSpPr>
          <p:nvPr>
            <p:ph idx="1"/>
          </p:nvPr>
        </p:nvSpPr>
        <p:spPr>
          <a:xfrm>
            <a:off x="107504" y="908720"/>
            <a:ext cx="9008979" cy="4896544"/>
          </a:xfrm>
        </p:spPr>
        <p:txBody>
          <a:bodyPr>
            <a:normAutofit fontScale="92500" lnSpcReduction="20000"/>
          </a:bodyPr>
          <a:lstStyle/>
          <a:p>
            <a:pPr marL="255600" indent="-255600">
              <a:tabLst>
                <a:tab pos="176213" algn="l"/>
              </a:tabLst>
            </a:pPr>
            <a:r>
              <a:rPr lang="en-US" dirty="0"/>
              <a:t>Utilitarian principle</a:t>
            </a:r>
          </a:p>
          <a:p>
            <a:pPr marL="740232" lvl="1" indent="-255600">
              <a:tabLst>
                <a:tab pos="176213" algn="l"/>
              </a:tabLst>
            </a:pPr>
            <a:r>
              <a:rPr lang="en-US" dirty="0"/>
              <a:t>Take the action that achieves the higher or greater value.</a:t>
            </a:r>
          </a:p>
          <a:p>
            <a:pPr marL="484632" lvl="1" indent="0">
              <a:buNone/>
              <a:tabLst>
                <a:tab pos="176213" algn="l"/>
              </a:tabLst>
            </a:pPr>
            <a:endParaRPr lang="en-US" dirty="0"/>
          </a:p>
          <a:p>
            <a:pPr marL="255600" indent="-255600">
              <a:tabLst>
                <a:tab pos="176213" algn="l"/>
              </a:tabLst>
            </a:pPr>
            <a:r>
              <a:rPr lang="en-US" dirty="0"/>
              <a:t>Risk aversion principle</a:t>
            </a:r>
          </a:p>
          <a:p>
            <a:pPr marL="740232" lvl="1" indent="-255600">
              <a:tabLst>
                <a:tab pos="176213" algn="l"/>
              </a:tabLst>
            </a:pPr>
            <a:r>
              <a:rPr lang="en-US" dirty="0"/>
              <a:t>Take the action that produces the least harm or potential cost.</a:t>
            </a:r>
          </a:p>
          <a:p>
            <a:pPr marL="484632" lvl="1" indent="0">
              <a:buNone/>
              <a:tabLst>
                <a:tab pos="176213" algn="l"/>
              </a:tabLst>
            </a:pPr>
            <a:endParaRPr lang="en-US" dirty="0"/>
          </a:p>
          <a:p>
            <a:pPr marL="255600" indent="-255600">
              <a:tabLst>
                <a:tab pos="176213" algn="l"/>
              </a:tabLst>
            </a:pPr>
            <a:r>
              <a:rPr lang="en-US" dirty="0"/>
              <a:t>Ethical “no free lunch” rule</a:t>
            </a:r>
          </a:p>
          <a:p>
            <a:pPr marL="740232" lvl="1" indent="-255600">
              <a:tabLst>
                <a:tab pos="176213" algn="l"/>
              </a:tabLst>
            </a:pPr>
            <a:r>
              <a:rPr lang="en-US" dirty="0"/>
              <a:t>Assume that virtually all tangible and intangible objects are owned by someone unless there is a specific declaration otherwise.</a:t>
            </a:r>
          </a:p>
        </p:txBody>
      </p:sp>
    </p:spTree>
    <p:extLst>
      <p:ext uri="{BB962C8B-B14F-4D97-AF65-F5344CB8AC3E}">
        <p14:creationId xmlns:p14="http://schemas.microsoft.com/office/powerpoint/2010/main" val="361183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p:cTn id="1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1" dur="500"/>
                                        <p:tgtEl>
                                          <p:spTgt spid="3">
                                            <p:txEl>
                                              <p:pRg st="3" end="3"/>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p:cTn id="2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3" dur="500"/>
                                        <p:tgtEl>
                                          <p:spTgt spid="3">
                                            <p:txEl>
                                              <p:pRg st="6" end="6"/>
                                            </p:tx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 calcmode="lin" valueType="num">
                                      <p:cBhvr>
                                        <p:cTn id="36"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37"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09660-DCD3-A4B9-2EFE-D6B548A2C9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E9A01D-73C2-334E-6CE0-BDAE82798CF4}"/>
              </a:ext>
            </a:extLst>
          </p:cNvPr>
          <p:cNvSpPr>
            <a:spLocks noGrp="1"/>
          </p:cNvSpPr>
          <p:nvPr>
            <p:ph type="title"/>
          </p:nvPr>
        </p:nvSpPr>
        <p:spPr>
          <a:xfrm>
            <a:off x="467544" y="116632"/>
            <a:ext cx="8496943" cy="792088"/>
          </a:xfrm>
        </p:spPr>
        <p:txBody>
          <a:bodyPr>
            <a:normAutofit/>
          </a:bodyPr>
          <a:lstStyle/>
          <a:p>
            <a:r>
              <a:rPr lang="en-GB" b="1" dirty="0">
                <a:latin typeface="Arial" panose="020B0604020202020204" pitchFamily="34" charset="0"/>
                <a:cs typeface="Arial" panose="020B0604020202020204" pitchFamily="34" charset="0"/>
              </a:rPr>
              <a:t> Real World Ethical Dilemmas</a:t>
            </a:r>
          </a:p>
        </p:txBody>
      </p:sp>
      <p:sp>
        <p:nvSpPr>
          <p:cNvPr id="3" name="Content Placeholder 2">
            <a:extLst>
              <a:ext uri="{FF2B5EF4-FFF2-40B4-BE49-F238E27FC236}">
                <a16:creationId xmlns:a16="http://schemas.microsoft.com/office/drawing/2014/main" id="{5860DF66-2DCE-3819-530A-F84D1B725456}"/>
              </a:ext>
            </a:extLst>
          </p:cNvPr>
          <p:cNvSpPr>
            <a:spLocks noGrp="1"/>
          </p:cNvSpPr>
          <p:nvPr>
            <p:ph idx="1"/>
          </p:nvPr>
        </p:nvSpPr>
        <p:spPr>
          <a:xfrm>
            <a:off x="-108520" y="908720"/>
            <a:ext cx="9073007" cy="4752528"/>
          </a:xfrm>
        </p:spPr>
        <p:txBody>
          <a:bodyPr>
            <a:normAutofit fontScale="85000" lnSpcReduction="10000"/>
          </a:bodyPr>
          <a:lstStyle/>
          <a:p>
            <a:pPr marL="546100" lvl="1" indent="-457200">
              <a:buFont typeface="Arial" panose="020B0604020202020204" pitchFamily="34" charset="0"/>
              <a:buChar char="•"/>
              <a:tabLst>
                <a:tab pos="176213" algn="l"/>
              </a:tabLst>
            </a:pPr>
            <a:r>
              <a:rPr lang="en-US" dirty="0">
                <a:latin typeface="Arial" panose="020B0604020202020204" pitchFamily="34" charset="0"/>
                <a:cs typeface="Arial" panose="020B0604020202020204" pitchFamily="34" charset="0"/>
              </a:rPr>
              <a:t>Monitoring employees: right of company to maximize productivity of workers versus workers’ desire to use Internet for short personal tasks</a:t>
            </a:r>
          </a:p>
          <a:p>
            <a:pPr marL="546100" lvl="1" indent="-457200">
              <a:buFont typeface="Arial" panose="020B0604020202020204" pitchFamily="34" charset="0"/>
              <a:buChar char="•"/>
              <a:tabLst>
                <a:tab pos="176213" algn="l"/>
              </a:tabLst>
            </a:pPr>
            <a:endParaRPr lang="en-US" dirty="0">
              <a:latin typeface="Arial" panose="020B0604020202020204" pitchFamily="34" charset="0"/>
              <a:cs typeface="Arial" panose="020B0604020202020204" pitchFamily="34" charset="0"/>
            </a:endParaRPr>
          </a:p>
          <a:p>
            <a:pPr marL="546100" lvl="1" indent="-457200">
              <a:buFont typeface="Arial" panose="020B0604020202020204" pitchFamily="34" charset="0"/>
              <a:buChar char="•"/>
              <a:tabLst>
                <a:tab pos="176213" algn="l"/>
              </a:tabLst>
            </a:pPr>
            <a:r>
              <a:rPr lang="en-US" altLang="en-US" dirty="0">
                <a:latin typeface="Arial" panose="020B0604020202020204" pitchFamily="34" charset="0"/>
                <a:cs typeface="Arial" panose="020B0604020202020204" pitchFamily="34" charset="0"/>
              </a:rPr>
              <a:t>Imagine companies trying to use new systems to reduce the size of their workforce, such as consumer products companies using automated customer service systems to reduce the need for humans to answer customer questions. </a:t>
            </a:r>
          </a:p>
          <a:p>
            <a:pPr marL="88900" lvl="1" indent="0">
              <a:buNone/>
              <a:tabLst>
                <a:tab pos="176213" algn="l"/>
              </a:tabLst>
            </a:pPr>
            <a:endParaRPr lang="en-US" altLang="en-US" dirty="0">
              <a:latin typeface="Arial" panose="020B0604020202020204" pitchFamily="34" charset="0"/>
              <a:cs typeface="Arial" panose="020B0604020202020204" pitchFamily="34" charset="0"/>
            </a:endParaRPr>
          </a:p>
          <a:p>
            <a:pPr marL="546100" lvl="1" indent="-457200">
              <a:buFont typeface="Arial" panose="020B0604020202020204" pitchFamily="34" charset="0"/>
              <a:buChar char="•"/>
              <a:tabLst>
                <a:tab pos="176213" algn="l"/>
              </a:tabLst>
            </a:pPr>
            <a:r>
              <a:rPr lang="en-US" altLang="en-US" dirty="0">
                <a:latin typeface="Arial" panose="020B0604020202020204" pitchFamily="34" charset="0"/>
                <a:cs typeface="Arial" panose="020B0604020202020204" pitchFamily="34" charset="0"/>
              </a:rPr>
              <a:t>In cases like these, right and wrong are not clearly defined, but instead, contrasting values are at odds with one another (companies value productivity while employees value their work and wages).</a:t>
            </a:r>
            <a:endParaRPr lang="en-US" dirty="0">
              <a:latin typeface="Arial" panose="020B0604020202020204" pitchFamily="34" charset="0"/>
              <a:cs typeface="Arial" panose="020B0604020202020204" pitchFamily="34" charset="0"/>
            </a:endParaRPr>
          </a:p>
          <a:p>
            <a:pPr marL="740232" lvl="1" indent="-255600">
              <a:tabLst>
                <a:tab pos="176213" algn="l"/>
              </a:tabLst>
            </a:pPr>
            <a:endParaRPr lang="en-US" dirty="0"/>
          </a:p>
          <a:p>
            <a:pPr algn="just">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02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500"/>
                                        <p:tgtEl>
                                          <p:spTgt spid="3">
                                            <p:txEl>
                                              <p:pRg st="2" end="2"/>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09660-DCD3-A4B9-2EFE-D6B548A2C9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E9A01D-73C2-334E-6CE0-BDAE82798CF4}"/>
              </a:ext>
            </a:extLst>
          </p:cNvPr>
          <p:cNvSpPr>
            <a:spLocks noGrp="1"/>
          </p:cNvSpPr>
          <p:nvPr>
            <p:ph type="title"/>
          </p:nvPr>
        </p:nvSpPr>
        <p:spPr>
          <a:xfrm>
            <a:off x="0" y="20920"/>
            <a:ext cx="3318693" cy="1162050"/>
          </a:xfrm>
        </p:spPr>
        <p:txBody>
          <a:bodyPr anchor="b">
            <a:normAutofit fontScale="90000"/>
          </a:bodyPr>
          <a:lstStyle/>
          <a:p>
            <a:r>
              <a:rPr lang="en-GB" b="1" dirty="0"/>
              <a:t> </a:t>
            </a:r>
            <a:r>
              <a:rPr lang="en-GB" sz="2800" b="1" dirty="0"/>
              <a:t>How First Party Cookies Identify Web Users</a:t>
            </a:r>
          </a:p>
        </p:txBody>
      </p:sp>
      <p:pic>
        <p:nvPicPr>
          <p:cNvPr id="4" name="Content Placeholder 3" descr="A diagram illustrates how first-party cookies identify website visitors. For a full description, see Notes. Press F6.">
            <a:extLst>
              <a:ext uri="{FF2B5EF4-FFF2-40B4-BE49-F238E27FC236}">
                <a16:creationId xmlns:a16="http://schemas.microsoft.com/office/drawing/2014/main" id="{B59AFD14-EA4E-A5A8-6E73-A2F3AC3D396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7232"/>
          <a:stretch/>
        </p:blipFill>
        <p:spPr>
          <a:xfrm>
            <a:off x="3059832" y="20920"/>
            <a:ext cx="5937346" cy="5568320"/>
          </a:xfrm>
          <a:prstGeom prst="rect">
            <a:avLst/>
          </a:prstGeom>
          <a:noFill/>
        </p:spPr>
      </p:pic>
      <p:sp>
        <p:nvSpPr>
          <p:cNvPr id="9" name="Text Placeholder 3">
            <a:extLst>
              <a:ext uri="{FF2B5EF4-FFF2-40B4-BE49-F238E27FC236}">
                <a16:creationId xmlns:a16="http://schemas.microsoft.com/office/drawing/2014/main" id="{3788A365-1C7D-0A4D-A1C9-B0F810E10CD9}"/>
              </a:ext>
            </a:extLst>
          </p:cNvPr>
          <p:cNvSpPr>
            <a:spLocks noGrp="1"/>
          </p:cNvSpPr>
          <p:nvPr>
            <p:ph type="body" sz="half" idx="2"/>
          </p:nvPr>
        </p:nvSpPr>
        <p:spPr>
          <a:xfrm>
            <a:off x="-108520" y="1182970"/>
            <a:ext cx="3427213" cy="4282021"/>
          </a:xfrm>
        </p:spPr>
        <p:txBody>
          <a:bodyPr>
            <a:noAutofit/>
          </a:bodyPr>
          <a:lstStyle/>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What privacy concerns are raised by this?</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Imagine and what an Information system especially the enterprise systems can do?</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The Supply chain management</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Customer Relationship management software can do</a:t>
            </a:r>
          </a:p>
          <a:p>
            <a:pPr marL="285750" indent="-285750">
              <a:buFont typeface="Arial" panose="020B0604020202020204" pitchFamily="34" charset="0"/>
              <a:buChar char="•"/>
            </a:pPr>
            <a:r>
              <a:rPr lang="en-US" sz="1800" dirty="0">
                <a:latin typeface="Arial" panose="020B0604020202020204" pitchFamily="34" charset="0"/>
                <a:cs typeface="Arial" panose="020B0604020202020204" pitchFamily="34" charset="0"/>
              </a:rPr>
              <a:t>What Ethical considerations will you make given that technology is developing fast</a:t>
            </a:r>
          </a:p>
        </p:txBody>
      </p:sp>
    </p:spTree>
    <p:extLst>
      <p:ext uri="{BB962C8B-B14F-4D97-AF65-F5344CB8AC3E}">
        <p14:creationId xmlns:p14="http://schemas.microsoft.com/office/powerpoint/2010/main" val="222579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 calcmode="lin" valueType="num">
                                      <p:cBhvr additive="base">
                                        <p:cTn id="3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 calcmode="lin" valueType="num">
                                      <p:cBhvr additive="base">
                                        <p:cTn id="37"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BC1E-538A-E8F5-3988-7D273E123F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F83468-DD70-FC35-0117-41522F8A1AB6}"/>
              </a:ext>
            </a:extLst>
          </p:cNvPr>
          <p:cNvSpPr>
            <a:spLocks noGrp="1"/>
          </p:cNvSpPr>
          <p:nvPr>
            <p:ph type="title"/>
          </p:nvPr>
        </p:nvSpPr>
        <p:spPr>
          <a:xfrm>
            <a:off x="467544" y="116632"/>
            <a:ext cx="8496943" cy="720080"/>
          </a:xfrm>
        </p:spPr>
        <p:txBody>
          <a:bodyPr>
            <a:normAutofit fontScale="90000"/>
          </a:bodyPr>
          <a:lstStyle/>
          <a:p>
            <a:r>
              <a:rPr lang="en-GB" b="1" dirty="0">
                <a:latin typeface="Arial" panose="020B0604020202020204" pitchFamily="34" charset="0"/>
                <a:cs typeface="Arial" panose="020B0604020202020204" pitchFamily="34" charset="0"/>
              </a:rPr>
              <a:t> Summary</a:t>
            </a:r>
          </a:p>
        </p:txBody>
      </p:sp>
      <p:sp>
        <p:nvSpPr>
          <p:cNvPr id="3" name="Content Placeholder 2">
            <a:extLst>
              <a:ext uri="{FF2B5EF4-FFF2-40B4-BE49-F238E27FC236}">
                <a16:creationId xmlns:a16="http://schemas.microsoft.com/office/drawing/2014/main" id="{00104CD2-5911-AC87-F760-4155BBB6C38E}"/>
              </a:ext>
            </a:extLst>
          </p:cNvPr>
          <p:cNvSpPr>
            <a:spLocks noGrp="1"/>
          </p:cNvSpPr>
          <p:nvPr>
            <p:ph idx="1"/>
          </p:nvPr>
        </p:nvSpPr>
        <p:spPr>
          <a:xfrm>
            <a:off x="214042" y="836712"/>
            <a:ext cx="8678437" cy="496855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Knowledge and Information Era economy need IDEAS as its key resource</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Managing information and knowledge can be a key organisational asset</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DIKW is used as a basis for managing knowledge and information for effective decision</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Businesses should seek to identify and manage two types of knowledge: Tacit and Explicit and its 4 process of Knowledge Management</a:t>
            </a:r>
          </a:p>
        </p:txBody>
      </p:sp>
    </p:spTree>
    <p:extLst>
      <p:ext uri="{BB962C8B-B14F-4D97-AF65-F5344CB8AC3E}">
        <p14:creationId xmlns:p14="http://schemas.microsoft.com/office/powerpoint/2010/main" val="864730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BC1E-538A-E8F5-3988-7D273E123F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F83468-DD70-FC35-0117-41522F8A1AB6}"/>
              </a:ext>
            </a:extLst>
          </p:cNvPr>
          <p:cNvSpPr>
            <a:spLocks noGrp="1"/>
          </p:cNvSpPr>
          <p:nvPr>
            <p:ph type="title"/>
          </p:nvPr>
        </p:nvSpPr>
        <p:spPr>
          <a:xfrm>
            <a:off x="467544" y="116632"/>
            <a:ext cx="8496943" cy="720080"/>
          </a:xfrm>
        </p:spPr>
        <p:txBody>
          <a:bodyPr>
            <a:normAutofit fontScale="90000"/>
          </a:bodyPr>
          <a:lstStyle/>
          <a:p>
            <a:r>
              <a:rPr lang="en-GB" b="1" dirty="0">
                <a:latin typeface="Arial" panose="020B0604020202020204" pitchFamily="34" charset="0"/>
                <a:cs typeface="Arial" panose="020B0604020202020204" pitchFamily="34" charset="0"/>
              </a:rPr>
              <a:t> Summary</a:t>
            </a:r>
          </a:p>
        </p:txBody>
      </p:sp>
      <p:sp>
        <p:nvSpPr>
          <p:cNvPr id="3" name="Content Placeholder 2">
            <a:extLst>
              <a:ext uri="{FF2B5EF4-FFF2-40B4-BE49-F238E27FC236}">
                <a16:creationId xmlns:a16="http://schemas.microsoft.com/office/drawing/2014/main" id="{00104CD2-5911-AC87-F760-4155BBB6C38E}"/>
              </a:ext>
            </a:extLst>
          </p:cNvPr>
          <p:cNvSpPr>
            <a:spLocks noGrp="1"/>
          </p:cNvSpPr>
          <p:nvPr>
            <p:ph idx="1"/>
          </p:nvPr>
        </p:nvSpPr>
        <p:spPr>
          <a:xfrm>
            <a:off x="214042" y="836712"/>
            <a:ext cx="8678437" cy="496855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We also looked at the importance of Information Systems in Knowledge Management</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enterprise system- (Supply Chain and Customer Relationship management systems)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Ethical, Social Responsibility and Political issues in the use of information systems that businesses should consider</a:t>
            </a:r>
          </a:p>
        </p:txBody>
      </p:sp>
    </p:spTree>
    <p:extLst>
      <p:ext uri="{BB962C8B-B14F-4D97-AF65-F5344CB8AC3E}">
        <p14:creationId xmlns:p14="http://schemas.microsoft.com/office/powerpoint/2010/main" val="1535405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BC1E-538A-E8F5-3988-7D273E123F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F83468-DD70-FC35-0117-41522F8A1AB6}"/>
              </a:ext>
            </a:extLst>
          </p:cNvPr>
          <p:cNvSpPr>
            <a:spLocks noGrp="1"/>
          </p:cNvSpPr>
          <p:nvPr>
            <p:ph type="title"/>
          </p:nvPr>
        </p:nvSpPr>
        <p:spPr>
          <a:xfrm>
            <a:off x="467544" y="116632"/>
            <a:ext cx="8496943" cy="720080"/>
          </a:xfrm>
        </p:spPr>
        <p:txBody>
          <a:bodyPr>
            <a:normAutofit fontScale="90000"/>
          </a:bodyPr>
          <a:lstStyle/>
          <a:p>
            <a:r>
              <a:rPr lang="en-GB" b="1" dirty="0">
                <a:latin typeface="Arial" panose="020B0604020202020204" pitchFamily="34" charset="0"/>
                <a:cs typeface="Arial" panose="020B0604020202020204" pitchFamily="34" charset="0"/>
              </a:rPr>
              <a:t> Class Group Task</a:t>
            </a:r>
          </a:p>
        </p:txBody>
      </p:sp>
      <p:sp>
        <p:nvSpPr>
          <p:cNvPr id="3" name="Content Placeholder 2">
            <a:extLst>
              <a:ext uri="{FF2B5EF4-FFF2-40B4-BE49-F238E27FC236}">
                <a16:creationId xmlns:a16="http://schemas.microsoft.com/office/drawing/2014/main" id="{00104CD2-5911-AC87-F760-4155BBB6C38E}"/>
              </a:ext>
            </a:extLst>
          </p:cNvPr>
          <p:cNvSpPr>
            <a:spLocks noGrp="1"/>
          </p:cNvSpPr>
          <p:nvPr>
            <p:ph idx="1"/>
          </p:nvPr>
        </p:nvSpPr>
        <p:spPr>
          <a:xfrm>
            <a:off x="214042" y="836712"/>
            <a:ext cx="8678437" cy="4968552"/>
          </a:xfrm>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Imagine being a manager of a business</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Think about how you would design and apply your management and leadership skills by utilising the concepts discussed in this module</a:t>
            </a:r>
          </a:p>
          <a:p>
            <a:pPr marL="0" indent="0">
              <a:buNone/>
            </a:pPr>
            <a:endParaRPr lang="en-GB" sz="2400" dirty="0">
              <a:latin typeface="Arial" panose="020B0604020202020204" pitchFamily="34" charset="0"/>
              <a:cs typeface="Arial" panose="020B0604020202020204" pitchFamily="34" charset="0"/>
            </a:endParaRPr>
          </a:p>
          <a:p>
            <a:pPr marL="628650" indent="-363538">
              <a:buFont typeface="Wingdings" panose="05000000000000000000" pitchFamily="2" charset="2"/>
              <a:buChar char="§"/>
            </a:pPr>
            <a:r>
              <a:rPr lang="en-GB" sz="2400" dirty="0">
                <a:latin typeface="Arial" panose="020B0604020202020204" pitchFamily="34" charset="0"/>
                <a:cs typeface="Arial" panose="020B0604020202020204" pitchFamily="34" charset="0"/>
              </a:rPr>
              <a:t>DIKW process</a:t>
            </a:r>
          </a:p>
          <a:p>
            <a:pPr marL="628650" indent="-363538">
              <a:buFont typeface="Wingdings" panose="05000000000000000000" pitchFamily="2" charset="2"/>
              <a:buChar char="§"/>
            </a:pPr>
            <a:r>
              <a:rPr lang="en-GB" sz="2400" dirty="0">
                <a:latin typeface="Arial" panose="020B0604020202020204" pitchFamily="34" charset="0"/>
                <a:cs typeface="Arial" panose="020B0604020202020204" pitchFamily="34" charset="0"/>
              </a:rPr>
              <a:t>Knowledge management process</a:t>
            </a:r>
          </a:p>
          <a:p>
            <a:pPr marL="628650" indent="-363538">
              <a:buFont typeface="Wingdings" panose="05000000000000000000" pitchFamily="2" charset="2"/>
              <a:buChar char="§"/>
            </a:pPr>
            <a:r>
              <a:rPr lang="en-GB" sz="2400" dirty="0">
                <a:latin typeface="Arial" panose="020B0604020202020204" pitchFamily="34" charset="0"/>
                <a:cs typeface="Arial" panose="020B0604020202020204" pitchFamily="34" charset="0"/>
              </a:rPr>
              <a:t>Use of Information and enterprise system and which type</a:t>
            </a:r>
          </a:p>
          <a:p>
            <a:pPr marL="628650" indent="-363538">
              <a:buFont typeface="Wingdings" panose="05000000000000000000" pitchFamily="2" charset="2"/>
              <a:buChar char="§"/>
            </a:pPr>
            <a:r>
              <a:rPr lang="en-GB" sz="2400" dirty="0">
                <a:latin typeface="Arial" panose="020B0604020202020204" pitchFamily="34" charset="0"/>
                <a:cs typeface="Arial" panose="020B0604020202020204" pitchFamily="34" charset="0"/>
              </a:rPr>
              <a:t>Ethical and social issues you will adopt and why </a:t>
            </a:r>
          </a:p>
        </p:txBody>
      </p:sp>
    </p:spTree>
    <p:extLst>
      <p:ext uri="{BB962C8B-B14F-4D97-AF65-F5344CB8AC3E}">
        <p14:creationId xmlns:p14="http://schemas.microsoft.com/office/powerpoint/2010/main" val="307287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 calcmode="lin" valueType="num">
                                      <p:cBhvr>
                                        <p:cTn id="28"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1572fdc7a086e08ac6e488e6a82116a8">
  <xsd:schema xmlns:xsd="http://www.w3.org/2001/XMLSchema" xmlns:xs="http://www.w3.org/2001/XMLSchema" xmlns:p="http://schemas.microsoft.com/office/2006/metadata/properties" xmlns:ns3="461f81f1-dbc4-4122-adb0-1c0e154b8134" xmlns:ns4="a450a3cc-050d-4aca-8a4e-543025a63de0" targetNamespace="http://schemas.microsoft.com/office/2006/metadata/properties" ma:root="true" ma:fieldsID="4bf996a953b3f134cc3ecc4df02ee220" ns3:_="" ns4:_="">
    <xsd:import namespace="461f81f1-dbc4-4122-adb0-1c0e154b8134"/>
    <xsd:import namespace="a450a3cc-050d-4aca-8a4e-543025a63de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LengthInSeconds" minOccurs="0"/>
                <xsd:element ref="ns4:MediaServiceSearchProperties" minOccurs="0"/>
                <xsd:element ref="ns4:_activity" minOccurs="0"/>
                <xsd:element ref="ns4:MediaServiceAutoTags" minOccurs="0"/>
                <xsd:element ref="ns4:MediaServiceObjectDetectorVersions" minOccurs="0"/>
                <xsd:element ref="ns4:MediaServiceGenerationTime" minOccurs="0"/>
                <xsd:element ref="ns4:MediaServiceEventHashCode"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8A0C572-12CD-4983-B493-0C046FD3354B}">
  <ds:schemaRefs>
    <ds:schemaRef ds:uri="http://purl.org/dc/elements/1.1/"/>
    <ds:schemaRef ds:uri="http://purl.org/dc/terms/"/>
    <ds:schemaRef ds:uri="http://schemas.microsoft.com/office/2006/metadata/properties"/>
    <ds:schemaRef ds:uri="http://purl.org/dc/dcmitype/"/>
    <ds:schemaRef ds:uri="http://schemas.microsoft.com/office/2006/documentManagement/types"/>
    <ds:schemaRef ds:uri="http://schemas.openxmlformats.org/package/2006/metadata/core-properties"/>
    <ds:schemaRef ds:uri="461f81f1-dbc4-4122-adb0-1c0e154b8134"/>
    <ds:schemaRef ds:uri="http://schemas.microsoft.com/office/infopath/2007/PartnerControls"/>
    <ds:schemaRef ds:uri="a450a3cc-050d-4aca-8a4e-543025a63de0"/>
    <ds:schemaRef ds:uri="http://www.w3.org/XML/1998/namespace"/>
  </ds:schemaRefs>
</ds:datastoreItem>
</file>

<file path=customXml/itemProps3.xml><?xml version="1.0" encoding="utf-8"?>
<ds:datastoreItem xmlns:ds="http://schemas.openxmlformats.org/officeDocument/2006/customXml" ds:itemID="{C618DF29-F8C8-4D77-83D8-3AFBFDC400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61f81f1-dbc4-4122-adb0-1c0e154b8134"/>
    <ds:schemaRef ds:uri="a450a3cc-050d-4aca-8a4e-543025a63d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TotalTime>
  <Words>1479</Words>
  <Application>Microsoft Office PowerPoint</Application>
  <PresentationFormat>On-screen Show (4:3)</PresentationFormat>
  <Paragraphs>164</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Wingdings</vt:lpstr>
      <vt:lpstr>20140311PresentationUWTSDTemplate</vt:lpstr>
      <vt:lpstr>BA (Hons) Leadership and Management Skills for the Workplace  Knowledge and Information Management Skills for the Workplace (BMSW5106) Week 8: Ethical and Social Issues in Information Systems (IS) and the Future of IS and Knowledge Management</vt:lpstr>
      <vt:lpstr>Outline </vt:lpstr>
      <vt:lpstr>Who pays for What </vt:lpstr>
      <vt:lpstr>Ethics and Social Responsibility </vt:lpstr>
      <vt:lpstr>Why does ethics and SR maters in knowledge management and information systems </vt:lpstr>
      <vt:lpstr>Why does ethics and SR maters in knowledge management and information systems </vt:lpstr>
      <vt:lpstr> Look at Apps that Tracks</vt:lpstr>
      <vt:lpstr> Look at Apps that Tracks</vt:lpstr>
      <vt:lpstr> Look at Apps that Tracks</vt:lpstr>
      <vt:lpstr> Ethical and Social Issues and Information Systems</vt:lpstr>
      <vt:lpstr> Model for Thinking about Ethical and Social Responsibility </vt:lpstr>
      <vt:lpstr> Relationship between Ethical, Social and Political and Information Systems </vt:lpstr>
      <vt:lpstr> Relationship between Ethical, Social &amp; Political and Information Systems </vt:lpstr>
      <vt:lpstr> Five Dimension of the Information Age</vt:lpstr>
      <vt:lpstr> Key Technology Trends that Raises Ethical Issues</vt:lpstr>
      <vt:lpstr> Key Technology Trends that Raises Ethical Issues</vt:lpstr>
      <vt:lpstr> Nonobvious Relationship Awareness (NORA)</vt:lpstr>
      <vt:lpstr> Mismanaging the use of Information Systems</vt:lpstr>
      <vt:lpstr> Mismanaging the use of Information Systems</vt:lpstr>
      <vt:lpstr> Five-Step Processes to Analyse Ethical Issues and Considerations</vt:lpstr>
      <vt:lpstr> Thinking about Ethical Principles</vt:lpstr>
      <vt:lpstr> Thinking about Ethical Principles</vt:lpstr>
      <vt:lpstr> Real World Ethical Dilemmas</vt:lpstr>
      <vt:lpstr> How First Party Cookies Identify Web Users</vt:lpstr>
      <vt:lpstr> Summary</vt:lpstr>
      <vt:lpstr> Summary</vt:lpstr>
      <vt:lpstr> Class Group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SIX  Behavioural approach to management</dc:title>
  <dc:creator>Uju Ugochukwu</dc:creator>
  <cp:lastModifiedBy>Essa Bah</cp:lastModifiedBy>
  <cp:revision>106</cp:revision>
  <dcterms:created xsi:type="dcterms:W3CDTF">2020-06-13T18:07:49Z</dcterms:created>
  <dcterms:modified xsi:type="dcterms:W3CDTF">2024-03-10T08:51:03Z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