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70" r:id="rId2"/>
    <p:sldId id="271" r:id="rId3"/>
    <p:sldId id="256" r:id="rId4"/>
    <p:sldId id="257" r:id="rId5"/>
    <p:sldId id="258" r:id="rId6"/>
    <p:sldId id="259" r:id="rId7"/>
    <p:sldId id="260" r:id="rId8"/>
    <p:sldId id="264" r:id="rId9"/>
    <p:sldId id="261" r:id="rId10"/>
    <p:sldId id="262" r:id="rId11"/>
    <p:sldId id="263" r:id="rId12"/>
    <p:sldId id="265" r:id="rId13"/>
    <p:sldId id="267" r:id="rId14"/>
    <p:sldId id="266"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5" d="100"/>
          <a:sy n="85" d="100"/>
        </p:scale>
        <p:origin x="740" y="56"/>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D92324-5873-4003-A25C-AD7BEF8C202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B42DE1E-CE68-497A-B294-575CBAD9A04E}">
      <dgm:prSet custT="1"/>
      <dgm:spPr/>
      <dgm:t>
        <a:bodyPr/>
        <a:lstStyle/>
        <a:p>
          <a:r>
            <a:rPr lang="en-GB" sz="800"/>
            <a:t>Cardiovascular System: Anatomy &amp; Physiology</a:t>
          </a:r>
          <a:endParaRPr lang="en-US" sz="800"/>
        </a:p>
      </dgm:t>
    </dgm:pt>
    <dgm:pt modelId="{24C897C5-5557-423F-89F1-0D8970F04215}" type="parTrans" cxnId="{B92C3262-5FF9-45A3-91D7-50EBE6C0D415}">
      <dgm:prSet/>
      <dgm:spPr/>
      <dgm:t>
        <a:bodyPr/>
        <a:lstStyle/>
        <a:p>
          <a:endParaRPr lang="en-US" sz="2000"/>
        </a:p>
      </dgm:t>
    </dgm:pt>
    <dgm:pt modelId="{D7459232-44A7-4AF9-B60E-BD9169F7BB8B}" type="sibTrans" cxnId="{B92C3262-5FF9-45A3-91D7-50EBE6C0D415}">
      <dgm:prSet/>
      <dgm:spPr/>
      <dgm:t>
        <a:bodyPr/>
        <a:lstStyle/>
        <a:p>
          <a:endParaRPr lang="en-US" sz="2000"/>
        </a:p>
      </dgm:t>
    </dgm:pt>
    <dgm:pt modelId="{C8682076-08C3-4816-BFA1-D73FC9A630C1}">
      <dgm:prSet custT="1"/>
      <dgm:spPr/>
      <dgm:t>
        <a:bodyPr/>
        <a:lstStyle/>
        <a:p>
          <a:r>
            <a:rPr lang="en-GB" sz="800"/>
            <a:t>The heart is a hollow, muscular organ with four chambers that pumps blood to the tissues of your body and removes waste products.</a:t>
          </a:r>
          <a:endParaRPr lang="en-US" sz="800"/>
        </a:p>
      </dgm:t>
    </dgm:pt>
    <dgm:pt modelId="{B0376669-6A03-494C-9071-3F6E04C466F5}" type="parTrans" cxnId="{2A98AEF9-958C-4EF9-A1BD-925AFF8FFFDE}">
      <dgm:prSet/>
      <dgm:spPr/>
      <dgm:t>
        <a:bodyPr/>
        <a:lstStyle/>
        <a:p>
          <a:endParaRPr lang="en-US" sz="2000"/>
        </a:p>
      </dgm:t>
    </dgm:pt>
    <dgm:pt modelId="{49E7277C-F90F-4A43-B529-8B28358F7171}" type="sibTrans" cxnId="{2A98AEF9-958C-4EF9-A1BD-925AFF8FFFDE}">
      <dgm:prSet/>
      <dgm:spPr/>
      <dgm:t>
        <a:bodyPr/>
        <a:lstStyle/>
        <a:p>
          <a:endParaRPr lang="en-US" sz="2000"/>
        </a:p>
      </dgm:t>
    </dgm:pt>
    <dgm:pt modelId="{922540C5-A9CA-409B-9DBE-3C414EE35A69}">
      <dgm:prSet custT="1"/>
      <dgm:spPr/>
      <dgm:t>
        <a:bodyPr/>
        <a:lstStyle/>
        <a:p>
          <a:r>
            <a:rPr lang="en-GB" sz="800"/>
            <a:t>Myocardium</a:t>
          </a:r>
          <a:endParaRPr lang="en-US" sz="800"/>
        </a:p>
      </dgm:t>
    </dgm:pt>
    <dgm:pt modelId="{7BA2BB90-A60F-402C-AA58-EA533280F2BE}" type="parTrans" cxnId="{9A7D8C72-5F94-406C-9140-404BA0642A8A}">
      <dgm:prSet/>
      <dgm:spPr/>
      <dgm:t>
        <a:bodyPr/>
        <a:lstStyle/>
        <a:p>
          <a:endParaRPr lang="en-US" sz="2000"/>
        </a:p>
      </dgm:t>
    </dgm:pt>
    <dgm:pt modelId="{8D3945AC-13C6-4577-810A-DEABABF58B3C}" type="sibTrans" cxnId="{9A7D8C72-5F94-406C-9140-404BA0642A8A}">
      <dgm:prSet/>
      <dgm:spPr/>
      <dgm:t>
        <a:bodyPr/>
        <a:lstStyle/>
        <a:p>
          <a:endParaRPr lang="en-US" sz="2000"/>
        </a:p>
      </dgm:t>
    </dgm:pt>
    <dgm:pt modelId="{D0723F5C-70C5-461D-8E62-BC9BEDAA0CBD}">
      <dgm:prSet custT="1"/>
      <dgm:spPr/>
      <dgm:t>
        <a:bodyPr/>
        <a:lstStyle/>
        <a:p>
          <a:r>
            <a:rPr lang="en-GB" sz="800"/>
            <a:t>Thick, muscular layer for blood pumping</a:t>
          </a:r>
          <a:endParaRPr lang="en-US" sz="800"/>
        </a:p>
      </dgm:t>
    </dgm:pt>
    <dgm:pt modelId="{53664798-B134-4941-A597-C9AE752C8FC2}" type="parTrans" cxnId="{B247752C-48CA-4232-9B60-B56229313ACC}">
      <dgm:prSet/>
      <dgm:spPr/>
      <dgm:t>
        <a:bodyPr/>
        <a:lstStyle/>
        <a:p>
          <a:endParaRPr lang="en-US" sz="2000"/>
        </a:p>
      </dgm:t>
    </dgm:pt>
    <dgm:pt modelId="{376AA15A-14D0-41A3-9265-1D794E25C2DB}" type="sibTrans" cxnId="{B247752C-48CA-4232-9B60-B56229313ACC}">
      <dgm:prSet/>
      <dgm:spPr/>
      <dgm:t>
        <a:bodyPr/>
        <a:lstStyle/>
        <a:p>
          <a:endParaRPr lang="en-US" sz="2000"/>
        </a:p>
      </dgm:t>
    </dgm:pt>
    <dgm:pt modelId="{A3C92746-7AD6-4A0F-BEC4-C94D052D991A}">
      <dgm:prSet custT="1"/>
      <dgm:spPr/>
      <dgm:t>
        <a:bodyPr/>
        <a:lstStyle/>
        <a:p>
          <a:r>
            <a:rPr lang="en-GB" sz="800"/>
            <a:t>Pericardium</a:t>
          </a:r>
          <a:endParaRPr lang="en-US" sz="800"/>
        </a:p>
      </dgm:t>
    </dgm:pt>
    <dgm:pt modelId="{8D8C1830-9537-408F-8068-A7AB374C67D8}" type="parTrans" cxnId="{973699B2-6275-409D-98F1-C78307E01BE2}">
      <dgm:prSet/>
      <dgm:spPr/>
      <dgm:t>
        <a:bodyPr/>
        <a:lstStyle/>
        <a:p>
          <a:endParaRPr lang="en-US" sz="2000"/>
        </a:p>
      </dgm:t>
    </dgm:pt>
    <dgm:pt modelId="{2A1D3A86-0670-4AFF-91C8-670C2A63D799}" type="sibTrans" cxnId="{973699B2-6275-409D-98F1-C78307E01BE2}">
      <dgm:prSet/>
      <dgm:spPr/>
      <dgm:t>
        <a:bodyPr/>
        <a:lstStyle/>
        <a:p>
          <a:endParaRPr lang="en-US" sz="2000"/>
        </a:p>
      </dgm:t>
    </dgm:pt>
    <dgm:pt modelId="{962854AC-A9B2-4CBD-A143-3D34C2CB5EE9}">
      <dgm:prSet custT="1"/>
      <dgm:spPr/>
      <dgm:t>
        <a:bodyPr/>
        <a:lstStyle/>
        <a:p>
          <a:r>
            <a:rPr lang="en-GB" sz="800"/>
            <a:t>Protective double-walled sac</a:t>
          </a:r>
          <a:endParaRPr lang="en-US" sz="800"/>
        </a:p>
      </dgm:t>
    </dgm:pt>
    <dgm:pt modelId="{F734DB17-D429-4269-8369-C53DA485B876}" type="parTrans" cxnId="{55F4080C-0243-4AE8-AA75-E1854BACECE4}">
      <dgm:prSet/>
      <dgm:spPr/>
      <dgm:t>
        <a:bodyPr/>
        <a:lstStyle/>
        <a:p>
          <a:endParaRPr lang="en-US" sz="2000"/>
        </a:p>
      </dgm:t>
    </dgm:pt>
    <dgm:pt modelId="{4B6CEA11-67BB-4DDA-8E0A-409956158D4C}" type="sibTrans" cxnId="{55F4080C-0243-4AE8-AA75-E1854BACECE4}">
      <dgm:prSet/>
      <dgm:spPr/>
      <dgm:t>
        <a:bodyPr/>
        <a:lstStyle/>
        <a:p>
          <a:endParaRPr lang="en-US" sz="2000"/>
        </a:p>
      </dgm:t>
    </dgm:pt>
    <dgm:pt modelId="{7197886B-1F9F-41C8-BD38-98C572599171}">
      <dgm:prSet custT="1"/>
      <dgm:spPr/>
      <dgm:t>
        <a:bodyPr/>
        <a:lstStyle/>
        <a:p>
          <a:r>
            <a:rPr lang="en-GB" sz="800"/>
            <a:t>Semilunar Valves</a:t>
          </a:r>
          <a:endParaRPr lang="en-US" sz="800"/>
        </a:p>
      </dgm:t>
    </dgm:pt>
    <dgm:pt modelId="{8CC115D3-2DC4-4FCA-AD22-30F1CB9D556B}" type="parTrans" cxnId="{7AB1CB5E-F5A5-47F5-B799-007292A986E2}">
      <dgm:prSet/>
      <dgm:spPr/>
      <dgm:t>
        <a:bodyPr/>
        <a:lstStyle/>
        <a:p>
          <a:endParaRPr lang="en-US" sz="2000"/>
        </a:p>
      </dgm:t>
    </dgm:pt>
    <dgm:pt modelId="{4E45EDA1-71F6-4654-A8D5-8A8828FA3E06}" type="sibTrans" cxnId="{7AB1CB5E-F5A5-47F5-B799-007292A986E2}">
      <dgm:prSet/>
      <dgm:spPr/>
      <dgm:t>
        <a:bodyPr/>
        <a:lstStyle/>
        <a:p>
          <a:endParaRPr lang="en-US" sz="2000"/>
        </a:p>
      </dgm:t>
    </dgm:pt>
    <dgm:pt modelId="{EB033048-9443-42D3-AE1B-A6D3E1E61C22}">
      <dgm:prSet custT="1"/>
      <dgm:spPr/>
      <dgm:t>
        <a:bodyPr/>
        <a:lstStyle/>
        <a:p>
          <a:r>
            <a:rPr lang="en-GB" sz="800"/>
            <a:t>Output is regulated by pulmonary &amp; aortic valves</a:t>
          </a:r>
          <a:endParaRPr lang="en-US" sz="800"/>
        </a:p>
      </dgm:t>
    </dgm:pt>
    <dgm:pt modelId="{A2C28394-95C1-4B7F-AB6F-E30C01D563E7}" type="parTrans" cxnId="{04C4296D-E329-4E9E-AC99-62743E014E09}">
      <dgm:prSet/>
      <dgm:spPr/>
      <dgm:t>
        <a:bodyPr/>
        <a:lstStyle/>
        <a:p>
          <a:endParaRPr lang="en-US" sz="2000"/>
        </a:p>
      </dgm:t>
    </dgm:pt>
    <dgm:pt modelId="{B6BA2099-DBAE-4652-8700-782133D7494B}" type="sibTrans" cxnId="{04C4296D-E329-4E9E-AC99-62743E014E09}">
      <dgm:prSet/>
      <dgm:spPr/>
      <dgm:t>
        <a:bodyPr/>
        <a:lstStyle/>
        <a:p>
          <a:endParaRPr lang="en-US" sz="2000"/>
        </a:p>
      </dgm:t>
    </dgm:pt>
    <dgm:pt modelId="{67A67043-1FD3-4EBB-8392-77FCEBE861E5}">
      <dgm:prSet custT="1"/>
      <dgm:spPr/>
      <dgm:t>
        <a:bodyPr/>
        <a:lstStyle/>
        <a:p>
          <a:r>
            <a:rPr lang="en-GB" sz="800"/>
            <a:t>Sinoatrial Node</a:t>
          </a:r>
          <a:endParaRPr lang="en-US" sz="800"/>
        </a:p>
      </dgm:t>
    </dgm:pt>
    <dgm:pt modelId="{121CB518-8193-42C6-A72E-CAD80717629E}" type="parTrans" cxnId="{452D895B-86C6-4AD0-AB45-B273F6AB4B50}">
      <dgm:prSet/>
      <dgm:spPr/>
      <dgm:t>
        <a:bodyPr/>
        <a:lstStyle/>
        <a:p>
          <a:endParaRPr lang="en-US" sz="2000"/>
        </a:p>
      </dgm:t>
    </dgm:pt>
    <dgm:pt modelId="{DD251AB3-8836-489A-AB2C-6B7D49EACA02}" type="sibTrans" cxnId="{452D895B-86C6-4AD0-AB45-B273F6AB4B50}">
      <dgm:prSet/>
      <dgm:spPr/>
      <dgm:t>
        <a:bodyPr/>
        <a:lstStyle/>
        <a:p>
          <a:endParaRPr lang="en-US" sz="2000"/>
        </a:p>
      </dgm:t>
    </dgm:pt>
    <dgm:pt modelId="{BC829C41-960F-4236-80C4-FE9D3740C458}">
      <dgm:prSet custT="1"/>
      <dgm:spPr/>
      <dgm:t>
        <a:bodyPr/>
        <a:lstStyle/>
        <a:p>
          <a:r>
            <a:rPr lang="en-GB" sz="800"/>
            <a:t>Natural pacemaker (60-100 bpm)</a:t>
          </a:r>
          <a:endParaRPr lang="en-US" sz="800"/>
        </a:p>
      </dgm:t>
    </dgm:pt>
    <dgm:pt modelId="{9AA3E621-F11A-46A0-9EA0-3A64145B7FD9}" type="parTrans" cxnId="{E53292E3-78A5-4679-96A7-8B9579D7C356}">
      <dgm:prSet/>
      <dgm:spPr/>
      <dgm:t>
        <a:bodyPr/>
        <a:lstStyle/>
        <a:p>
          <a:endParaRPr lang="en-US" sz="2000"/>
        </a:p>
      </dgm:t>
    </dgm:pt>
    <dgm:pt modelId="{2537A2A0-73FF-4179-B7C3-691DB1D631C0}" type="sibTrans" cxnId="{E53292E3-78A5-4679-96A7-8B9579D7C356}">
      <dgm:prSet/>
      <dgm:spPr/>
      <dgm:t>
        <a:bodyPr/>
        <a:lstStyle/>
        <a:p>
          <a:endParaRPr lang="en-US" sz="2000"/>
        </a:p>
      </dgm:t>
    </dgm:pt>
    <dgm:pt modelId="{29039EF8-5299-432F-8C2F-A7A14C8F49B3}">
      <dgm:prSet custT="1"/>
      <dgm:spPr/>
      <dgm:t>
        <a:bodyPr/>
        <a:lstStyle/>
        <a:p>
          <a:r>
            <a:rPr lang="en-GB" sz="800"/>
            <a:t>Endocardium</a:t>
          </a:r>
          <a:endParaRPr lang="en-US" sz="800"/>
        </a:p>
      </dgm:t>
    </dgm:pt>
    <dgm:pt modelId="{013A097C-A04C-4DDD-BDDF-A0CF73DB09B5}" type="parTrans" cxnId="{4368127F-9331-4B21-AB6D-767D553D4408}">
      <dgm:prSet/>
      <dgm:spPr/>
      <dgm:t>
        <a:bodyPr/>
        <a:lstStyle/>
        <a:p>
          <a:endParaRPr lang="en-US" sz="2000"/>
        </a:p>
      </dgm:t>
    </dgm:pt>
    <dgm:pt modelId="{E69CB1DC-7E09-4410-B352-A84BE79DA953}" type="sibTrans" cxnId="{4368127F-9331-4B21-AB6D-767D553D4408}">
      <dgm:prSet/>
      <dgm:spPr/>
      <dgm:t>
        <a:bodyPr/>
        <a:lstStyle/>
        <a:p>
          <a:endParaRPr lang="en-US" sz="2000"/>
        </a:p>
      </dgm:t>
    </dgm:pt>
    <dgm:pt modelId="{639CDD8A-7582-4212-B788-972DE11CB0CF}">
      <dgm:prSet custT="1"/>
      <dgm:spPr/>
      <dgm:t>
        <a:bodyPr/>
        <a:lstStyle/>
        <a:p>
          <a:r>
            <a:rPr lang="en-GB" sz="800"/>
            <a:t>Smooth inner lining preventing clotting</a:t>
          </a:r>
          <a:endParaRPr lang="en-US" sz="800"/>
        </a:p>
      </dgm:t>
    </dgm:pt>
    <dgm:pt modelId="{F671366B-F4B9-4891-92EB-E5303D55B05F}" type="parTrans" cxnId="{5885A18B-EF49-44A6-A0AD-A14F899896AD}">
      <dgm:prSet/>
      <dgm:spPr/>
      <dgm:t>
        <a:bodyPr/>
        <a:lstStyle/>
        <a:p>
          <a:endParaRPr lang="en-US" sz="2000"/>
        </a:p>
      </dgm:t>
    </dgm:pt>
    <dgm:pt modelId="{9EF9D169-32FE-4500-B676-51958E308694}" type="sibTrans" cxnId="{5885A18B-EF49-44A6-A0AD-A14F899896AD}">
      <dgm:prSet/>
      <dgm:spPr/>
      <dgm:t>
        <a:bodyPr/>
        <a:lstStyle/>
        <a:p>
          <a:endParaRPr lang="en-US" sz="2000"/>
        </a:p>
      </dgm:t>
    </dgm:pt>
    <dgm:pt modelId="{F4B32B6E-BD01-4222-A3AF-68C29D634391}">
      <dgm:prSet custT="1"/>
      <dgm:spPr/>
      <dgm:t>
        <a:bodyPr/>
        <a:lstStyle/>
        <a:p>
          <a:r>
            <a:rPr lang="en-GB" sz="800"/>
            <a:t>AV Valves</a:t>
          </a:r>
          <a:endParaRPr lang="en-US" sz="800"/>
        </a:p>
      </dgm:t>
    </dgm:pt>
    <dgm:pt modelId="{0068B52F-CAEE-4132-9DBC-167B9DB9F2AB}" type="parTrans" cxnId="{522F37F5-ABB4-447A-9D32-CACE1B33809F}">
      <dgm:prSet/>
      <dgm:spPr/>
      <dgm:t>
        <a:bodyPr/>
        <a:lstStyle/>
        <a:p>
          <a:endParaRPr lang="en-US" sz="2000"/>
        </a:p>
      </dgm:t>
    </dgm:pt>
    <dgm:pt modelId="{AB01FCA3-566A-4566-B871-41C3075BB883}" type="sibTrans" cxnId="{522F37F5-ABB4-447A-9D32-CACE1B33809F}">
      <dgm:prSet/>
      <dgm:spPr/>
      <dgm:t>
        <a:bodyPr/>
        <a:lstStyle/>
        <a:p>
          <a:endParaRPr lang="en-US" sz="2000"/>
        </a:p>
      </dgm:t>
    </dgm:pt>
    <dgm:pt modelId="{748FF0FC-4F20-47F7-BBB7-B191A3C6BA26}">
      <dgm:prSet custT="1"/>
      <dgm:spPr/>
      <dgm:t>
        <a:bodyPr/>
        <a:lstStyle/>
        <a:p>
          <a:r>
            <a:rPr lang="en-GB" sz="800"/>
            <a:t>valves of the tricuspid &amp; mitral prevent backflow</a:t>
          </a:r>
          <a:endParaRPr lang="en-US" sz="800"/>
        </a:p>
      </dgm:t>
    </dgm:pt>
    <dgm:pt modelId="{5EA51C7E-0879-400B-A97A-11584B9A65EA}" type="parTrans" cxnId="{AEF3F7B1-6445-4D89-98A0-42F70992AE24}">
      <dgm:prSet/>
      <dgm:spPr/>
      <dgm:t>
        <a:bodyPr/>
        <a:lstStyle/>
        <a:p>
          <a:endParaRPr lang="en-US" sz="2000"/>
        </a:p>
      </dgm:t>
    </dgm:pt>
    <dgm:pt modelId="{22C04EA1-0FA9-42A4-BEF7-7A69827EF4DD}" type="sibTrans" cxnId="{AEF3F7B1-6445-4D89-98A0-42F70992AE24}">
      <dgm:prSet/>
      <dgm:spPr/>
      <dgm:t>
        <a:bodyPr/>
        <a:lstStyle/>
        <a:p>
          <a:endParaRPr lang="en-US" sz="2000"/>
        </a:p>
      </dgm:t>
    </dgm:pt>
    <dgm:pt modelId="{2B7648AB-BE2D-4E2D-BCAC-9B9300DBCD75}">
      <dgm:prSet custT="1"/>
      <dgm:spPr/>
      <dgm:t>
        <a:bodyPr/>
        <a:lstStyle/>
        <a:p>
          <a:r>
            <a:rPr lang="en-GB" sz="800"/>
            <a:t>Coronary Arteries</a:t>
          </a:r>
          <a:endParaRPr lang="en-US" sz="800"/>
        </a:p>
      </dgm:t>
    </dgm:pt>
    <dgm:pt modelId="{9D23D633-91E0-46F7-B431-09E341C73DE4}" type="parTrans" cxnId="{A3EB4533-60E0-4224-8847-4655560E351D}">
      <dgm:prSet/>
      <dgm:spPr/>
      <dgm:t>
        <a:bodyPr/>
        <a:lstStyle/>
        <a:p>
          <a:endParaRPr lang="en-US" sz="2000"/>
        </a:p>
      </dgm:t>
    </dgm:pt>
    <dgm:pt modelId="{9E4DE90E-425E-4257-948E-3BE7CEAB834D}" type="sibTrans" cxnId="{A3EB4533-60E0-4224-8847-4655560E351D}">
      <dgm:prSet/>
      <dgm:spPr/>
      <dgm:t>
        <a:bodyPr/>
        <a:lstStyle/>
        <a:p>
          <a:endParaRPr lang="en-US" sz="2000"/>
        </a:p>
      </dgm:t>
    </dgm:pt>
    <dgm:pt modelId="{3393F6F3-F237-456E-B133-17DE511FBD0A}">
      <dgm:prSet custT="1"/>
      <dgm:spPr/>
      <dgm:t>
        <a:bodyPr/>
        <a:lstStyle/>
        <a:p>
          <a:r>
            <a:rPr lang="en-GB" sz="800"/>
            <a:t>Provide heart muscle with oxygenated blood</a:t>
          </a:r>
          <a:endParaRPr lang="en-US" sz="800"/>
        </a:p>
      </dgm:t>
    </dgm:pt>
    <dgm:pt modelId="{6FD0FD46-B17B-4EA5-B2DE-C8D39703EC4B}" type="parTrans" cxnId="{C8FC6FEE-D7E7-4E0F-B9C7-103374B90FD1}">
      <dgm:prSet/>
      <dgm:spPr/>
      <dgm:t>
        <a:bodyPr/>
        <a:lstStyle/>
        <a:p>
          <a:endParaRPr lang="en-US" sz="2000"/>
        </a:p>
      </dgm:t>
    </dgm:pt>
    <dgm:pt modelId="{5677FEFD-0E7D-4F92-AE4D-84B5DD750519}" type="sibTrans" cxnId="{C8FC6FEE-D7E7-4E0F-B9C7-103374B90FD1}">
      <dgm:prSet/>
      <dgm:spPr/>
      <dgm:t>
        <a:bodyPr/>
        <a:lstStyle/>
        <a:p>
          <a:endParaRPr lang="en-US" sz="2000"/>
        </a:p>
      </dgm:t>
    </dgm:pt>
    <dgm:pt modelId="{1FCE6013-740F-4DFC-9E61-F0E0E526742C}">
      <dgm:prSet custT="1"/>
      <dgm:spPr/>
      <dgm:t>
        <a:bodyPr/>
        <a:lstStyle/>
        <a:p>
          <a:r>
            <a:rPr lang="en-GB" sz="800"/>
            <a:t>Conduction System</a:t>
          </a:r>
          <a:endParaRPr lang="en-US" sz="800"/>
        </a:p>
      </dgm:t>
    </dgm:pt>
    <dgm:pt modelId="{2328A925-74A6-4762-BE6B-8321D34BF66B}" type="parTrans" cxnId="{B38E46A6-AEB0-4F4C-A465-1281DD3D5E8C}">
      <dgm:prSet/>
      <dgm:spPr/>
      <dgm:t>
        <a:bodyPr/>
        <a:lstStyle/>
        <a:p>
          <a:endParaRPr lang="en-US" sz="2000"/>
        </a:p>
      </dgm:t>
    </dgm:pt>
    <dgm:pt modelId="{F6839803-DBF2-4D60-9A11-3D068BB542F5}" type="sibTrans" cxnId="{B38E46A6-AEB0-4F4C-A465-1281DD3D5E8C}">
      <dgm:prSet/>
      <dgm:spPr/>
      <dgm:t>
        <a:bodyPr/>
        <a:lstStyle/>
        <a:p>
          <a:endParaRPr lang="en-US" sz="2000"/>
        </a:p>
      </dgm:t>
    </dgm:pt>
    <dgm:pt modelId="{897AFCEB-2176-4BC2-9086-1C3A200FAB86}">
      <dgm:prSet custT="1"/>
      <dgm:spPr/>
      <dgm:t>
        <a:bodyPr/>
        <a:lstStyle/>
        <a:p>
          <a:r>
            <a:rPr lang="en-GB" sz="800"/>
            <a:t>Coordinates chamber contraction</a:t>
          </a:r>
          <a:endParaRPr lang="en-US" sz="800"/>
        </a:p>
      </dgm:t>
    </dgm:pt>
    <dgm:pt modelId="{258FD286-F3ED-4344-A587-95AB3F3A3B74}" type="parTrans" cxnId="{CAF4A9A3-EA8B-4800-B9BE-2E878280D56D}">
      <dgm:prSet/>
      <dgm:spPr/>
      <dgm:t>
        <a:bodyPr/>
        <a:lstStyle/>
        <a:p>
          <a:endParaRPr lang="en-US" sz="2000"/>
        </a:p>
      </dgm:t>
    </dgm:pt>
    <dgm:pt modelId="{2E48DC9A-97A0-4347-8CAF-77DCC786AD18}" type="sibTrans" cxnId="{CAF4A9A3-EA8B-4800-B9BE-2E878280D56D}">
      <dgm:prSet/>
      <dgm:spPr/>
      <dgm:t>
        <a:bodyPr/>
        <a:lstStyle/>
        <a:p>
          <a:endParaRPr lang="en-US" sz="2000"/>
        </a:p>
      </dgm:t>
    </dgm:pt>
    <dgm:pt modelId="{58568DDA-0D34-4597-89F4-E76BB4C2FE9D}" type="pres">
      <dgm:prSet presAssocID="{F1D92324-5873-4003-A25C-AD7BEF8C202C}" presName="diagram" presStyleCnt="0">
        <dgm:presLayoutVars>
          <dgm:dir/>
          <dgm:resizeHandles val="exact"/>
        </dgm:presLayoutVars>
      </dgm:prSet>
      <dgm:spPr/>
    </dgm:pt>
    <dgm:pt modelId="{D47B4952-0218-4AEE-968A-1E09C04F6449}" type="pres">
      <dgm:prSet presAssocID="{DB42DE1E-CE68-497A-B294-575CBAD9A04E}" presName="node" presStyleLbl="node1" presStyleIdx="0" presStyleCnt="18">
        <dgm:presLayoutVars>
          <dgm:bulletEnabled val="1"/>
        </dgm:presLayoutVars>
      </dgm:prSet>
      <dgm:spPr/>
    </dgm:pt>
    <dgm:pt modelId="{862C0BE5-3F06-4490-B3B7-19B50E6C6AD5}" type="pres">
      <dgm:prSet presAssocID="{D7459232-44A7-4AF9-B60E-BD9169F7BB8B}" presName="sibTrans" presStyleCnt="0"/>
      <dgm:spPr/>
    </dgm:pt>
    <dgm:pt modelId="{7BF20E71-17DD-4205-8877-3F729F64F5CF}" type="pres">
      <dgm:prSet presAssocID="{C8682076-08C3-4816-BFA1-D73FC9A630C1}" presName="node" presStyleLbl="node1" presStyleIdx="1" presStyleCnt="18">
        <dgm:presLayoutVars>
          <dgm:bulletEnabled val="1"/>
        </dgm:presLayoutVars>
      </dgm:prSet>
      <dgm:spPr/>
    </dgm:pt>
    <dgm:pt modelId="{60AAF64B-B5DD-448F-B333-F0D90B74FC07}" type="pres">
      <dgm:prSet presAssocID="{49E7277C-F90F-4A43-B529-8B28358F7171}" presName="sibTrans" presStyleCnt="0"/>
      <dgm:spPr/>
    </dgm:pt>
    <dgm:pt modelId="{2CAF135B-79B0-4F9C-BB89-841C9D3146F0}" type="pres">
      <dgm:prSet presAssocID="{922540C5-A9CA-409B-9DBE-3C414EE35A69}" presName="node" presStyleLbl="node1" presStyleIdx="2" presStyleCnt="18">
        <dgm:presLayoutVars>
          <dgm:bulletEnabled val="1"/>
        </dgm:presLayoutVars>
      </dgm:prSet>
      <dgm:spPr/>
    </dgm:pt>
    <dgm:pt modelId="{C351FB5E-1AD3-4BCD-909C-ACCDF54FE4BC}" type="pres">
      <dgm:prSet presAssocID="{8D3945AC-13C6-4577-810A-DEABABF58B3C}" presName="sibTrans" presStyleCnt="0"/>
      <dgm:spPr/>
    </dgm:pt>
    <dgm:pt modelId="{C5D18E20-16D0-488D-93CD-F7D8E2613575}" type="pres">
      <dgm:prSet presAssocID="{D0723F5C-70C5-461D-8E62-BC9BEDAA0CBD}" presName="node" presStyleLbl="node1" presStyleIdx="3" presStyleCnt="18">
        <dgm:presLayoutVars>
          <dgm:bulletEnabled val="1"/>
        </dgm:presLayoutVars>
      </dgm:prSet>
      <dgm:spPr/>
    </dgm:pt>
    <dgm:pt modelId="{AFA10121-7479-4317-886B-E3D80BE38EBE}" type="pres">
      <dgm:prSet presAssocID="{376AA15A-14D0-41A3-9265-1D794E25C2DB}" presName="sibTrans" presStyleCnt="0"/>
      <dgm:spPr/>
    </dgm:pt>
    <dgm:pt modelId="{8E541339-D577-4538-933E-52A29C0F4A57}" type="pres">
      <dgm:prSet presAssocID="{A3C92746-7AD6-4A0F-BEC4-C94D052D991A}" presName="node" presStyleLbl="node1" presStyleIdx="4" presStyleCnt="18">
        <dgm:presLayoutVars>
          <dgm:bulletEnabled val="1"/>
        </dgm:presLayoutVars>
      </dgm:prSet>
      <dgm:spPr/>
    </dgm:pt>
    <dgm:pt modelId="{738A1EB1-4094-4B1F-B9D5-490DFC14467D}" type="pres">
      <dgm:prSet presAssocID="{2A1D3A86-0670-4AFF-91C8-670C2A63D799}" presName="sibTrans" presStyleCnt="0"/>
      <dgm:spPr/>
    </dgm:pt>
    <dgm:pt modelId="{0DF2D8A1-61B2-4F4C-9EA5-75691AC6D4E5}" type="pres">
      <dgm:prSet presAssocID="{962854AC-A9B2-4CBD-A143-3D34C2CB5EE9}" presName="node" presStyleLbl="node1" presStyleIdx="5" presStyleCnt="18">
        <dgm:presLayoutVars>
          <dgm:bulletEnabled val="1"/>
        </dgm:presLayoutVars>
      </dgm:prSet>
      <dgm:spPr/>
    </dgm:pt>
    <dgm:pt modelId="{77F82393-12CD-46D6-B230-ABC580CEEE5B}" type="pres">
      <dgm:prSet presAssocID="{4B6CEA11-67BB-4DDA-8E0A-409956158D4C}" presName="sibTrans" presStyleCnt="0"/>
      <dgm:spPr/>
    </dgm:pt>
    <dgm:pt modelId="{8D2285C9-53D0-49C2-97DB-B278581A5B7A}" type="pres">
      <dgm:prSet presAssocID="{7197886B-1F9F-41C8-BD38-98C572599171}" presName="node" presStyleLbl="node1" presStyleIdx="6" presStyleCnt="18">
        <dgm:presLayoutVars>
          <dgm:bulletEnabled val="1"/>
        </dgm:presLayoutVars>
      </dgm:prSet>
      <dgm:spPr/>
    </dgm:pt>
    <dgm:pt modelId="{6A1A081D-4E15-4618-A06E-D5E9642B982F}" type="pres">
      <dgm:prSet presAssocID="{4E45EDA1-71F6-4654-A8D5-8A8828FA3E06}" presName="sibTrans" presStyleCnt="0"/>
      <dgm:spPr/>
    </dgm:pt>
    <dgm:pt modelId="{15732232-E1C7-4067-8DAB-892695D6443A}" type="pres">
      <dgm:prSet presAssocID="{EB033048-9443-42D3-AE1B-A6D3E1E61C22}" presName="node" presStyleLbl="node1" presStyleIdx="7" presStyleCnt="18">
        <dgm:presLayoutVars>
          <dgm:bulletEnabled val="1"/>
        </dgm:presLayoutVars>
      </dgm:prSet>
      <dgm:spPr/>
    </dgm:pt>
    <dgm:pt modelId="{E882EE0C-86B7-464A-A469-C61138A32C2D}" type="pres">
      <dgm:prSet presAssocID="{B6BA2099-DBAE-4652-8700-782133D7494B}" presName="sibTrans" presStyleCnt="0"/>
      <dgm:spPr/>
    </dgm:pt>
    <dgm:pt modelId="{1276BCC9-2C8D-4EB0-886C-46FAC66C7C6C}" type="pres">
      <dgm:prSet presAssocID="{67A67043-1FD3-4EBB-8392-77FCEBE861E5}" presName="node" presStyleLbl="node1" presStyleIdx="8" presStyleCnt="18">
        <dgm:presLayoutVars>
          <dgm:bulletEnabled val="1"/>
        </dgm:presLayoutVars>
      </dgm:prSet>
      <dgm:spPr/>
    </dgm:pt>
    <dgm:pt modelId="{3BA9E80E-E4D1-4726-9BBC-76FBF5CB9968}" type="pres">
      <dgm:prSet presAssocID="{DD251AB3-8836-489A-AB2C-6B7D49EACA02}" presName="sibTrans" presStyleCnt="0"/>
      <dgm:spPr/>
    </dgm:pt>
    <dgm:pt modelId="{EBDD043A-D808-44BA-B97B-5836AB353323}" type="pres">
      <dgm:prSet presAssocID="{BC829C41-960F-4236-80C4-FE9D3740C458}" presName="node" presStyleLbl="node1" presStyleIdx="9" presStyleCnt="18">
        <dgm:presLayoutVars>
          <dgm:bulletEnabled val="1"/>
        </dgm:presLayoutVars>
      </dgm:prSet>
      <dgm:spPr/>
    </dgm:pt>
    <dgm:pt modelId="{B2A8E42D-45C8-4566-AA66-516B7498BC5D}" type="pres">
      <dgm:prSet presAssocID="{2537A2A0-73FF-4179-B7C3-691DB1D631C0}" presName="sibTrans" presStyleCnt="0"/>
      <dgm:spPr/>
    </dgm:pt>
    <dgm:pt modelId="{38C952FB-217A-4016-9A92-1C2B758607E6}" type="pres">
      <dgm:prSet presAssocID="{29039EF8-5299-432F-8C2F-A7A14C8F49B3}" presName="node" presStyleLbl="node1" presStyleIdx="10" presStyleCnt="18">
        <dgm:presLayoutVars>
          <dgm:bulletEnabled val="1"/>
        </dgm:presLayoutVars>
      </dgm:prSet>
      <dgm:spPr/>
    </dgm:pt>
    <dgm:pt modelId="{E049FE2B-183A-4F1C-B2C8-40F237F6E7E9}" type="pres">
      <dgm:prSet presAssocID="{E69CB1DC-7E09-4410-B352-A84BE79DA953}" presName="sibTrans" presStyleCnt="0"/>
      <dgm:spPr/>
    </dgm:pt>
    <dgm:pt modelId="{EF34B6E0-44DB-4EB0-B2BF-35F750C4802A}" type="pres">
      <dgm:prSet presAssocID="{639CDD8A-7582-4212-B788-972DE11CB0CF}" presName="node" presStyleLbl="node1" presStyleIdx="11" presStyleCnt="18">
        <dgm:presLayoutVars>
          <dgm:bulletEnabled val="1"/>
        </dgm:presLayoutVars>
      </dgm:prSet>
      <dgm:spPr/>
    </dgm:pt>
    <dgm:pt modelId="{835E1430-BAD5-4768-A6FE-C09C69B6AFFD}" type="pres">
      <dgm:prSet presAssocID="{9EF9D169-32FE-4500-B676-51958E308694}" presName="sibTrans" presStyleCnt="0"/>
      <dgm:spPr/>
    </dgm:pt>
    <dgm:pt modelId="{AC7ACD10-1168-46C6-9473-6151F1BE03AC}" type="pres">
      <dgm:prSet presAssocID="{F4B32B6E-BD01-4222-A3AF-68C29D634391}" presName="node" presStyleLbl="node1" presStyleIdx="12" presStyleCnt="18">
        <dgm:presLayoutVars>
          <dgm:bulletEnabled val="1"/>
        </dgm:presLayoutVars>
      </dgm:prSet>
      <dgm:spPr/>
    </dgm:pt>
    <dgm:pt modelId="{8A66F256-01E6-4014-AF20-54CA09B626EE}" type="pres">
      <dgm:prSet presAssocID="{AB01FCA3-566A-4566-B871-41C3075BB883}" presName="sibTrans" presStyleCnt="0"/>
      <dgm:spPr/>
    </dgm:pt>
    <dgm:pt modelId="{2BB09B79-F865-43AB-90A7-BA0F921178AA}" type="pres">
      <dgm:prSet presAssocID="{748FF0FC-4F20-47F7-BBB7-B191A3C6BA26}" presName="node" presStyleLbl="node1" presStyleIdx="13" presStyleCnt="18">
        <dgm:presLayoutVars>
          <dgm:bulletEnabled val="1"/>
        </dgm:presLayoutVars>
      </dgm:prSet>
      <dgm:spPr/>
    </dgm:pt>
    <dgm:pt modelId="{F230B23F-38CA-4E4E-A363-A23ACE0F61AC}" type="pres">
      <dgm:prSet presAssocID="{22C04EA1-0FA9-42A4-BEF7-7A69827EF4DD}" presName="sibTrans" presStyleCnt="0"/>
      <dgm:spPr/>
    </dgm:pt>
    <dgm:pt modelId="{1C980DEB-4FC3-47D3-9296-5C1486B46DE3}" type="pres">
      <dgm:prSet presAssocID="{2B7648AB-BE2D-4E2D-BCAC-9B9300DBCD75}" presName="node" presStyleLbl="node1" presStyleIdx="14" presStyleCnt="18">
        <dgm:presLayoutVars>
          <dgm:bulletEnabled val="1"/>
        </dgm:presLayoutVars>
      </dgm:prSet>
      <dgm:spPr/>
    </dgm:pt>
    <dgm:pt modelId="{0663B1FE-2DCE-4007-AF4C-5BD38BD992AB}" type="pres">
      <dgm:prSet presAssocID="{9E4DE90E-425E-4257-948E-3BE7CEAB834D}" presName="sibTrans" presStyleCnt="0"/>
      <dgm:spPr/>
    </dgm:pt>
    <dgm:pt modelId="{03A32035-40DD-4089-99C8-C09AB579A5A5}" type="pres">
      <dgm:prSet presAssocID="{3393F6F3-F237-456E-B133-17DE511FBD0A}" presName="node" presStyleLbl="node1" presStyleIdx="15" presStyleCnt="18">
        <dgm:presLayoutVars>
          <dgm:bulletEnabled val="1"/>
        </dgm:presLayoutVars>
      </dgm:prSet>
      <dgm:spPr/>
    </dgm:pt>
    <dgm:pt modelId="{06585AB1-1601-4EAE-A591-FC10702BE05E}" type="pres">
      <dgm:prSet presAssocID="{5677FEFD-0E7D-4F92-AE4D-84B5DD750519}" presName="sibTrans" presStyleCnt="0"/>
      <dgm:spPr/>
    </dgm:pt>
    <dgm:pt modelId="{A8BEDC57-741F-460A-BBC8-9C71E65D0C26}" type="pres">
      <dgm:prSet presAssocID="{1FCE6013-740F-4DFC-9E61-F0E0E526742C}" presName="node" presStyleLbl="node1" presStyleIdx="16" presStyleCnt="18">
        <dgm:presLayoutVars>
          <dgm:bulletEnabled val="1"/>
        </dgm:presLayoutVars>
      </dgm:prSet>
      <dgm:spPr/>
    </dgm:pt>
    <dgm:pt modelId="{FE8F0EEB-6672-4474-8DC4-899F4416114A}" type="pres">
      <dgm:prSet presAssocID="{F6839803-DBF2-4D60-9A11-3D068BB542F5}" presName="sibTrans" presStyleCnt="0"/>
      <dgm:spPr/>
    </dgm:pt>
    <dgm:pt modelId="{B2ED8FDF-1360-4D81-87B2-5B53256E0110}" type="pres">
      <dgm:prSet presAssocID="{897AFCEB-2176-4BC2-9086-1C3A200FAB86}" presName="node" presStyleLbl="node1" presStyleIdx="17" presStyleCnt="18">
        <dgm:presLayoutVars>
          <dgm:bulletEnabled val="1"/>
        </dgm:presLayoutVars>
      </dgm:prSet>
      <dgm:spPr/>
    </dgm:pt>
  </dgm:ptLst>
  <dgm:cxnLst>
    <dgm:cxn modelId="{55F4080C-0243-4AE8-AA75-E1854BACECE4}" srcId="{F1D92324-5873-4003-A25C-AD7BEF8C202C}" destId="{962854AC-A9B2-4CBD-A143-3D34C2CB5EE9}" srcOrd="5" destOrd="0" parTransId="{F734DB17-D429-4269-8369-C53DA485B876}" sibTransId="{4B6CEA11-67BB-4DDA-8E0A-409956158D4C}"/>
    <dgm:cxn modelId="{ADD70F0D-9912-45C0-A360-B4FB1A034D10}" type="presOf" srcId="{3393F6F3-F237-456E-B133-17DE511FBD0A}" destId="{03A32035-40DD-4089-99C8-C09AB579A5A5}" srcOrd="0" destOrd="0" presId="urn:microsoft.com/office/officeart/2005/8/layout/default"/>
    <dgm:cxn modelId="{387F550E-799B-4ED4-BF78-98133017E1E1}" type="presOf" srcId="{639CDD8A-7582-4212-B788-972DE11CB0CF}" destId="{EF34B6E0-44DB-4EB0-B2BF-35F750C4802A}" srcOrd="0" destOrd="0" presId="urn:microsoft.com/office/officeart/2005/8/layout/default"/>
    <dgm:cxn modelId="{A9ACAF1D-B283-4CC5-9454-452A097D1ACA}" type="presOf" srcId="{F1D92324-5873-4003-A25C-AD7BEF8C202C}" destId="{58568DDA-0D34-4597-89F4-E76BB4C2FE9D}" srcOrd="0" destOrd="0" presId="urn:microsoft.com/office/officeart/2005/8/layout/default"/>
    <dgm:cxn modelId="{B247752C-48CA-4232-9B60-B56229313ACC}" srcId="{F1D92324-5873-4003-A25C-AD7BEF8C202C}" destId="{D0723F5C-70C5-461D-8E62-BC9BEDAA0CBD}" srcOrd="3" destOrd="0" parTransId="{53664798-B134-4941-A597-C9AE752C8FC2}" sibTransId="{376AA15A-14D0-41A3-9265-1D794E25C2DB}"/>
    <dgm:cxn modelId="{A3EB4533-60E0-4224-8847-4655560E351D}" srcId="{F1D92324-5873-4003-A25C-AD7BEF8C202C}" destId="{2B7648AB-BE2D-4E2D-BCAC-9B9300DBCD75}" srcOrd="14" destOrd="0" parTransId="{9D23D633-91E0-46F7-B431-09E341C73DE4}" sibTransId="{9E4DE90E-425E-4257-948E-3BE7CEAB834D}"/>
    <dgm:cxn modelId="{FFC9B734-3820-4109-8CAF-7B3E0150A46D}" type="presOf" srcId="{748FF0FC-4F20-47F7-BBB7-B191A3C6BA26}" destId="{2BB09B79-F865-43AB-90A7-BA0F921178AA}" srcOrd="0" destOrd="0" presId="urn:microsoft.com/office/officeart/2005/8/layout/default"/>
    <dgm:cxn modelId="{9D999C39-E1AC-4473-B6DA-4E41897C30A7}" type="presOf" srcId="{962854AC-A9B2-4CBD-A143-3D34C2CB5EE9}" destId="{0DF2D8A1-61B2-4F4C-9EA5-75691AC6D4E5}" srcOrd="0" destOrd="0" presId="urn:microsoft.com/office/officeart/2005/8/layout/default"/>
    <dgm:cxn modelId="{6AF8B33F-57E4-4B55-B45C-B3025BDD1E8B}" type="presOf" srcId="{1FCE6013-740F-4DFC-9E61-F0E0E526742C}" destId="{A8BEDC57-741F-460A-BBC8-9C71E65D0C26}" srcOrd="0" destOrd="0" presId="urn:microsoft.com/office/officeart/2005/8/layout/default"/>
    <dgm:cxn modelId="{452D895B-86C6-4AD0-AB45-B273F6AB4B50}" srcId="{F1D92324-5873-4003-A25C-AD7BEF8C202C}" destId="{67A67043-1FD3-4EBB-8392-77FCEBE861E5}" srcOrd="8" destOrd="0" parTransId="{121CB518-8193-42C6-A72E-CAD80717629E}" sibTransId="{DD251AB3-8836-489A-AB2C-6B7D49EACA02}"/>
    <dgm:cxn modelId="{2BB1BD5D-FBBB-43B8-8A45-6CBE56CCD574}" type="presOf" srcId="{BC829C41-960F-4236-80C4-FE9D3740C458}" destId="{EBDD043A-D808-44BA-B97B-5836AB353323}" srcOrd="0" destOrd="0" presId="urn:microsoft.com/office/officeart/2005/8/layout/default"/>
    <dgm:cxn modelId="{E07B135E-2074-4401-9486-9A71A586445A}" type="presOf" srcId="{29039EF8-5299-432F-8C2F-A7A14C8F49B3}" destId="{38C952FB-217A-4016-9A92-1C2B758607E6}" srcOrd="0" destOrd="0" presId="urn:microsoft.com/office/officeart/2005/8/layout/default"/>
    <dgm:cxn modelId="{7AB1CB5E-F5A5-47F5-B799-007292A986E2}" srcId="{F1D92324-5873-4003-A25C-AD7BEF8C202C}" destId="{7197886B-1F9F-41C8-BD38-98C572599171}" srcOrd="6" destOrd="0" parTransId="{8CC115D3-2DC4-4FCA-AD22-30F1CB9D556B}" sibTransId="{4E45EDA1-71F6-4654-A8D5-8A8828FA3E06}"/>
    <dgm:cxn modelId="{DC5B8661-89BC-4E87-BFC2-FC129E894332}" type="presOf" srcId="{922540C5-A9CA-409B-9DBE-3C414EE35A69}" destId="{2CAF135B-79B0-4F9C-BB89-841C9D3146F0}" srcOrd="0" destOrd="0" presId="urn:microsoft.com/office/officeart/2005/8/layout/default"/>
    <dgm:cxn modelId="{B92C3262-5FF9-45A3-91D7-50EBE6C0D415}" srcId="{F1D92324-5873-4003-A25C-AD7BEF8C202C}" destId="{DB42DE1E-CE68-497A-B294-575CBAD9A04E}" srcOrd="0" destOrd="0" parTransId="{24C897C5-5557-423F-89F1-0D8970F04215}" sibTransId="{D7459232-44A7-4AF9-B60E-BD9169F7BB8B}"/>
    <dgm:cxn modelId="{9557BF66-5B5D-4DBB-BA11-54EC50041A6F}" type="presOf" srcId="{897AFCEB-2176-4BC2-9086-1C3A200FAB86}" destId="{B2ED8FDF-1360-4D81-87B2-5B53256E0110}" srcOrd="0" destOrd="0" presId="urn:microsoft.com/office/officeart/2005/8/layout/default"/>
    <dgm:cxn modelId="{BBD5A368-FBA2-430F-A449-FCE8011ED908}" type="presOf" srcId="{2B7648AB-BE2D-4E2D-BCAC-9B9300DBCD75}" destId="{1C980DEB-4FC3-47D3-9296-5C1486B46DE3}" srcOrd="0" destOrd="0" presId="urn:microsoft.com/office/officeart/2005/8/layout/default"/>
    <dgm:cxn modelId="{04C4296D-E329-4E9E-AC99-62743E014E09}" srcId="{F1D92324-5873-4003-A25C-AD7BEF8C202C}" destId="{EB033048-9443-42D3-AE1B-A6D3E1E61C22}" srcOrd="7" destOrd="0" parTransId="{A2C28394-95C1-4B7F-AB6F-E30C01D563E7}" sibTransId="{B6BA2099-DBAE-4652-8700-782133D7494B}"/>
    <dgm:cxn modelId="{C93E7152-0401-4A4D-B4B7-DEB41487F03D}" type="presOf" srcId="{D0723F5C-70C5-461D-8E62-BC9BEDAA0CBD}" destId="{C5D18E20-16D0-488D-93CD-F7D8E2613575}" srcOrd="0" destOrd="0" presId="urn:microsoft.com/office/officeart/2005/8/layout/default"/>
    <dgm:cxn modelId="{9A7D8C72-5F94-406C-9140-404BA0642A8A}" srcId="{F1D92324-5873-4003-A25C-AD7BEF8C202C}" destId="{922540C5-A9CA-409B-9DBE-3C414EE35A69}" srcOrd="2" destOrd="0" parTransId="{7BA2BB90-A60F-402C-AA58-EA533280F2BE}" sibTransId="{8D3945AC-13C6-4577-810A-DEABABF58B3C}"/>
    <dgm:cxn modelId="{869F5975-E7D4-41F6-BB0F-657F6C16437B}" type="presOf" srcId="{67A67043-1FD3-4EBB-8392-77FCEBE861E5}" destId="{1276BCC9-2C8D-4EB0-886C-46FAC66C7C6C}" srcOrd="0" destOrd="0" presId="urn:microsoft.com/office/officeart/2005/8/layout/default"/>
    <dgm:cxn modelId="{4368127F-9331-4B21-AB6D-767D553D4408}" srcId="{F1D92324-5873-4003-A25C-AD7BEF8C202C}" destId="{29039EF8-5299-432F-8C2F-A7A14C8F49B3}" srcOrd="10" destOrd="0" parTransId="{013A097C-A04C-4DDD-BDDF-A0CF73DB09B5}" sibTransId="{E69CB1DC-7E09-4410-B352-A84BE79DA953}"/>
    <dgm:cxn modelId="{68257983-6252-441E-B7CC-2C96251F1E2D}" type="presOf" srcId="{DB42DE1E-CE68-497A-B294-575CBAD9A04E}" destId="{D47B4952-0218-4AEE-968A-1E09C04F6449}" srcOrd="0" destOrd="0" presId="urn:microsoft.com/office/officeart/2005/8/layout/default"/>
    <dgm:cxn modelId="{5885A18B-EF49-44A6-A0AD-A14F899896AD}" srcId="{F1D92324-5873-4003-A25C-AD7BEF8C202C}" destId="{639CDD8A-7582-4212-B788-972DE11CB0CF}" srcOrd="11" destOrd="0" parTransId="{F671366B-F4B9-4891-92EB-E5303D55B05F}" sibTransId="{9EF9D169-32FE-4500-B676-51958E308694}"/>
    <dgm:cxn modelId="{CAF4A9A3-EA8B-4800-B9BE-2E878280D56D}" srcId="{F1D92324-5873-4003-A25C-AD7BEF8C202C}" destId="{897AFCEB-2176-4BC2-9086-1C3A200FAB86}" srcOrd="17" destOrd="0" parTransId="{258FD286-F3ED-4344-A587-95AB3F3A3B74}" sibTransId="{2E48DC9A-97A0-4347-8CAF-77DCC786AD18}"/>
    <dgm:cxn modelId="{B38E46A6-AEB0-4F4C-A465-1281DD3D5E8C}" srcId="{F1D92324-5873-4003-A25C-AD7BEF8C202C}" destId="{1FCE6013-740F-4DFC-9E61-F0E0E526742C}" srcOrd="16" destOrd="0" parTransId="{2328A925-74A6-4762-BE6B-8321D34BF66B}" sibTransId="{F6839803-DBF2-4D60-9A11-3D068BB542F5}"/>
    <dgm:cxn modelId="{A43122A8-2AF7-4B29-8444-5C7A7D595060}" type="presOf" srcId="{C8682076-08C3-4816-BFA1-D73FC9A630C1}" destId="{7BF20E71-17DD-4205-8877-3F729F64F5CF}" srcOrd="0" destOrd="0" presId="urn:microsoft.com/office/officeart/2005/8/layout/default"/>
    <dgm:cxn modelId="{AEF3F7B1-6445-4D89-98A0-42F70992AE24}" srcId="{F1D92324-5873-4003-A25C-AD7BEF8C202C}" destId="{748FF0FC-4F20-47F7-BBB7-B191A3C6BA26}" srcOrd="13" destOrd="0" parTransId="{5EA51C7E-0879-400B-A97A-11584B9A65EA}" sibTransId="{22C04EA1-0FA9-42A4-BEF7-7A69827EF4DD}"/>
    <dgm:cxn modelId="{973699B2-6275-409D-98F1-C78307E01BE2}" srcId="{F1D92324-5873-4003-A25C-AD7BEF8C202C}" destId="{A3C92746-7AD6-4A0F-BEC4-C94D052D991A}" srcOrd="4" destOrd="0" parTransId="{8D8C1830-9537-408F-8068-A7AB374C67D8}" sibTransId="{2A1D3A86-0670-4AFF-91C8-670C2A63D799}"/>
    <dgm:cxn modelId="{28221DB5-7BBA-49D9-A303-2208D9FC70DC}" type="presOf" srcId="{A3C92746-7AD6-4A0F-BEC4-C94D052D991A}" destId="{8E541339-D577-4538-933E-52A29C0F4A57}" srcOrd="0" destOrd="0" presId="urn:microsoft.com/office/officeart/2005/8/layout/default"/>
    <dgm:cxn modelId="{60B5B1DA-E688-43E8-87D4-90C70ACF801C}" type="presOf" srcId="{7197886B-1F9F-41C8-BD38-98C572599171}" destId="{8D2285C9-53D0-49C2-97DB-B278581A5B7A}" srcOrd="0" destOrd="0" presId="urn:microsoft.com/office/officeart/2005/8/layout/default"/>
    <dgm:cxn modelId="{C19DC6DD-8C15-41D9-B5CD-FB6D211DD1D3}" type="presOf" srcId="{EB033048-9443-42D3-AE1B-A6D3E1E61C22}" destId="{15732232-E1C7-4067-8DAB-892695D6443A}" srcOrd="0" destOrd="0" presId="urn:microsoft.com/office/officeart/2005/8/layout/default"/>
    <dgm:cxn modelId="{E53292E3-78A5-4679-96A7-8B9579D7C356}" srcId="{F1D92324-5873-4003-A25C-AD7BEF8C202C}" destId="{BC829C41-960F-4236-80C4-FE9D3740C458}" srcOrd="9" destOrd="0" parTransId="{9AA3E621-F11A-46A0-9EA0-3A64145B7FD9}" sibTransId="{2537A2A0-73FF-4179-B7C3-691DB1D631C0}"/>
    <dgm:cxn modelId="{C8FC6FEE-D7E7-4E0F-B9C7-103374B90FD1}" srcId="{F1D92324-5873-4003-A25C-AD7BEF8C202C}" destId="{3393F6F3-F237-456E-B133-17DE511FBD0A}" srcOrd="15" destOrd="0" parTransId="{6FD0FD46-B17B-4EA5-B2DE-C8D39703EC4B}" sibTransId="{5677FEFD-0E7D-4F92-AE4D-84B5DD750519}"/>
    <dgm:cxn modelId="{246784EF-C726-41F1-BD04-9F5C90C2EE36}" type="presOf" srcId="{F4B32B6E-BD01-4222-A3AF-68C29D634391}" destId="{AC7ACD10-1168-46C6-9473-6151F1BE03AC}" srcOrd="0" destOrd="0" presId="urn:microsoft.com/office/officeart/2005/8/layout/default"/>
    <dgm:cxn modelId="{522F37F5-ABB4-447A-9D32-CACE1B33809F}" srcId="{F1D92324-5873-4003-A25C-AD7BEF8C202C}" destId="{F4B32B6E-BD01-4222-A3AF-68C29D634391}" srcOrd="12" destOrd="0" parTransId="{0068B52F-CAEE-4132-9DBC-167B9DB9F2AB}" sibTransId="{AB01FCA3-566A-4566-B871-41C3075BB883}"/>
    <dgm:cxn modelId="{2A98AEF9-958C-4EF9-A1BD-925AFF8FFFDE}" srcId="{F1D92324-5873-4003-A25C-AD7BEF8C202C}" destId="{C8682076-08C3-4816-BFA1-D73FC9A630C1}" srcOrd="1" destOrd="0" parTransId="{B0376669-6A03-494C-9071-3F6E04C466F5}" sibTransId="{49E7277C-F90F-4A43-B529-8B28358F7171}"/>
    <dgm:cxn modelId="{528655C0-5BFA-4CB8-B0ED-519E7DD50EC5}" type="presParOf" srcId="{58568DDA-0D34-4597-89F4-E76BB4C2FE9D}" destId="{D47B4952-0218-4AEE-968A-1E09C04F6449}" srcOrd="0" destOrd="0" presId="urn:microsoft.com/office/officeart/2005/8/layout/default"/>
    <dgm:cxn modelId="{7DF631D4-4FAB-441E-8EB6-5BB2B9135D86}" type="presParOf" srcId="{58568DDA-0D34-4597-89F4-E76BB4C2FE9D}" destId="{862C0BE5-3F06-4490-B3B7-19B50E6C6AD5}" srcOrd="1" destOrd="0" presId="urn:microsoft.com/office/officeart/2005/8/layout/default"/>
    <dgm:cxn modelId="{6BE67A6C-2976-426D-A3AF-B7622A5F0FA3}" type="presParOf" srcId="{58568DDA-0D34-4597-89F4-E76BB4C2FE9D}" destId="{7BF20E71-17DD-4205-8877-3F729F64F5CF}" srcOrd="2" destOrd="0" presId="urn:microsoft.com/office/officeart/2005/8/layout/default"/>
    <dgm:cxn modelId="{55A14719-C072-4EAF-AFED-BCF3FCC0E50B}" type="presParOf" srcId="{58568DDA-0D34-4597-89F4-E76BB4C2FE9D}" destId="{60AAF64B-B5DD-448F-B333-F0D90B74FC07}" srcOrd="3" destOrd="0" presId="urn:microsoft.com/office/officeart/2005/8/layout/default"/>
    <dgm:cxn modelId="{784B9B22-F064-4A93-B5CA-2808D68A45B3}" type="presParOf" srcId="{58568DDA-0D34-4597-89F4-E76BB4C2FE9D}" destId="{2CAF135B-79B0-4F9C-BB89-841C9D3146F0}" srcOrd="4" destOrd="0" presId="urn:microsoft.com/office/officeart/2005/8/layout/default"/>
    <dgm:cxn modelId="{A049E63F-35EE-451E-AE4D-E3BAB6724BBB}" type="presParOf" srcId="{58568DDA-0D34-4597-89F4-E76BB4C2FE9D}" destId="{C351FB5E-1AD3-4BCD-909C-ACCDF54FE4BC}" srcOrd="5" destOrd="0" presId="urn:microsoft.com/office/officeart/2005/8/layout/default"/>
    <dgm:cxn modelId="{55E25D43-AF59-4ED8-9D59-552A6A962D76}" type="presParOf" srcId="{58568DDA-0D34-4597-89F4-E76BB4C2FE9D}" destId="{C5D18E20-16D0-488D-93CD-F7D8E2613575}" srcOrd="6" destOrd="0" presId="urn:microsoft.com/office/officeart/2005/8/layout/default"/>
    <dgm:cxn modelId="{1DA27B30-61EF-4D61-9B17-27D4232A636F}" type="presParOf" srcId="{58568DDA-0D34-4597-89F4-E76BB4C2FE9D}" destId="{AFA10121-7479-4317-886B-E3D80BE38EBE}" srcOrd="7" destOrd="0" presId="urn:microsoft.com/office/officeart/2005/8/layout/default"/>
    <dgm:cxn modelId="{BC9AC57D-E4A4-4382-9B7D-05B81874425D}" type="presParOf" srcId="{58568DDA-0D34-4597-89F4-E76BB4C2FE9D}" destId="{8E541339-D577-4538-933E-52A29C0F4A57}" srcOrd="8" destOrd="0" presId="urn:microsoft.com/office/officeart/2005/8/layout/default"/>
    <dgm:cxn modelId="{BD53DC52-C1AF-4E8A-83CF-347EB699C1F6}" type="presParOf" srcId="{58568DDA-0D34-4597-89F4-E76BB4C2FE9D}" destId="{738A1EB1-4094-4B1F-B9D5-490DFC14467D}" srcOrd="9" destOrd="0" presId="urn:microsoft.com/office/officeart/2005/8/layout/default"/>
    <dgm:cxn modelId="{4DF84448-5273-475D-A796-86316E40E588}" type="presParOf" srcId="{58568DDA-0D34-4597-89F4-E76BB4C2FE9D}" destId="{0DF2D8A1-61B2-4F4C-9EA5-75691AC6D4E5}" srcOrd="10" destOrd="0" presId="urn:microsoft.com/office/officeart/2005/8/layout/default"/>
    <dgm:cxn modelId="{6A49810C-67DE-4B38-BBFB-68C9949A565F}" type="presParOf" srcId="{58568DDA-0D34-4597-89F4-E76BB4C2FE9D}" destId="{77F82393-12CD-46D6-B230-ABC580CEEE5B}" srcOrd="11" destOrd="0" presId="urn:microsoft.com/office/officeart/2005/8/layout/default"/>
    <dgm:cxn modelId="{9AAB9161-EA84-4D34-B968-E6F6B23E9B94}" type="presParOf" srcId="{58568DDA-0D34-4597-89F4-E76BB4C2FE9D}" destId="{8D2285C9-53D0-49C2-97DB-B278581A5B7A}" srcOrd="12" destOrd="0" presId="urn:microsoft.com/office/officeart/2005/8/layout/default"/>
    <dgm:cxn modelId="{C1EBD6D4-E975-40E7-ABD8-653EAAE86755}" type="presParOf" srcId="{58568DDA-0D34-4597-89F4-E76BB4C2FE9D}" destId="{6A1A081D-4E15-4618-A06E-D5E9642B982F}" srcOrd="13" destOrd="0" presId="urn:microsoft.com/office/officeart/2005/8/layout/default"/>
    <dgm:cxn modelId="{18F9AE87-95CA-4241-AD6A-17F9E3348EF5}" type="presParOf" srcId="{58568DDA-0D34-4597-89F4-E76BB4C2FE9D}" destId="{15732232-E1C7-4067-8DAB-892695D6443A}" srcOrd="14" destOrd="0" presId="urn:microsoft.com/office/officeart/2005/8/layout/default"/>
    <dgm:cxn modelId="{47420BBF-3C6F-4A11-9B58-4FCF2A9CEEA5}" type="presParOf" srcId="{58568DDA-0D34-4597-89F4-E76BB4C2FE9D}" destId="{E882EE0C-86B7-464A-A469-C61138A32C2D}" srcOrd="15" destOrd="0" presId="urn:microsoft.com/office/officeart/2005/8/layout/default"/>
    <dgm:cxn modelId="{70BB1E46-F231-49BC-965A-B840F6EC5C3F}" type="presParOf" srcId="{58568DDA-0D34-4597-89F4-E76BB4C2FE9D}" destId="{1276BCC9-2C8D-4EB0-886C-46FAC66C7C6C}" srcOrd="16" destOrd="0" presId="urn:microsoft.com/office/officeart/2005/8/layout/default"/>
    <dgm:cxn modelId="{4C988C93-B360-477A-AAB7-510EABD50695}" type="presParOf" srcId="{58568DDA-0D34-4597-89F4-E76BB4C2FE9D}" destId="{3BA9E80E-E4D1-4726-9BBC-76FBF5CB9968}" srcOrd="17" destOrd="0" presId="urn:microsoft.com/office/officeart/2005/8/layout/default"/>
    <dgm:cxn modelId="{7B23CF2C-2D09-4101-B972-5B7F405ADCFD}" type="presParOf" srcId="{58568DDA-0D34-4597-89F4-E76BB4C2FE9D}" destId="{EBDD043A-D808-44BA-B97B-5836AB353323}" srcOrd="18" destOrd="0" presId="urn:microsoft.com/office/officeart/2005/8/layout/default"/>
    <dgm:cxn modelId="{B0C00A66-3557-4FC6-BC72-19C4E700BB95}" type="presParOf" srcId="{58568DDA-0D34-4597-89F4-E76BB4C2FE9D}" destId="{B2A8E42D-45C8-4566-AA66-516B7498BC5D}" srcOrd="19" destOrd="0" presId="urn:microsoft.com/office/officeart/2005/8/layout/default"/>
    <dgm:cxn modelId="{37C00EA0-1CE5-4CD7-AB53-010055DCDDD5}" type="presParOf" srcId="{58568DDA-0D34-4597-89F4-E76BB4C2FE9D}" destId="{38C952FB-217A-4016-9A92-1C2B758607E6}" srcOrd="20" destOrd="0" presId="urn:microsoft.com/office/officeart/2005/8/layout/default"/>
    <dgm:cxn modelId="{33B02100-FC5E-4A24-86C1-FB4810BDC9AA}" type="presParOf" srcId="{58568DDA-0D34-4597-89F4-E76BB4C2FE9D}" destId="{E049FE2B-183A-4F1C-B2C8-40F237F6E7E9}" srcOrd="21" destOrd="0" presId="urn:microsoft.com/office/officeart/2005/8/layout/default"/>
    <dgm:cxn modelId="{DF459556-399F-4621-B33E-A64DE23C24E6}" type="presParOf" srcId="{58568DDA-0D34-4597-89F4-E76BB4C2FE9D}" destId="{EF34B6E0-44DB-4EB0-B2BF-35F750C4802A}" srcOrd="22" destOrd="0" presId="urn:microsoft.com/office/officeart/2005/8/layout/default"/>
    <dgm:cxn modelId="{7DA72987-AACA-42FE-B0F1-8C1A294A7EC8}" type="presParOf" srcId="{58568DDA-0D34-4597-89F4-E76BB4C2FE9D}" destId="{835E1430-BAD5-4768-A6FE-C09C69B6AFFD}" srcOrd="23" destOrd="0" presId="urn:microsoft.com/office/officeart/2005/8/layout/default"/>
    <dgm:cxn modelId="{AA93A07C-9EA8-4382-8B78-BE92E87E9228}" type="presParOf" srcId="{58568DDA-0D34-4597-89F4-E76BB4C2FE9D}" destId="{AC7ACD10-1168-46C6-9473-6151F1BE03AC}" srcOrd="24" destOrd="0" presId="urn:microsoft.com/office/officeart/2005/8/layout/default"/>
    <dgm:cxn modelId="{FCB71059-91F0-45AE-AAF4-819705891A9F}" type="presParOf" srcId="{58568DDA-0D34-4597-89F4-E76BB4C2FE9D}" destId="{8A66F256-01E6-4014-AF20-54CA09B626EE}" srcOrd="25" destOrd="0" presId="urn:microsoft.com/office/officeart/2005/8/layout/default"/>
    <dgm:cxn modelId="{327EE337-83D1-4211-ABED-CE029E6184FD}" type="presParOf" srcId="{58568DDA-0D34-4597-89F4-E76BB4C2FE9D}" destId="{2BB09B79-F865-43AB-90A7-BA0F921178AA}" srcOrd="26" destOrd="0" presId="urn:microsoft.com/office/officeart/2005/8/layout/default"/>
    <dgm:cxn modelId="{76587D39-810D-4383-A932-62C960FE5FC2}" type="presParOf" srcId="{58568DDA-0D34-4597-89F4-E76BB4C2FE9D}" destId="{F230B23F-38CA-4E4E-A363-A23ACE0F61AC}" srcOrd="27" destOrd="0" presId="urn:microsoft.com/office/officeart/2005/8/layout/default"/>
    <dgm:cxn modelId="{372A0135-919C-4845-905B-DD386220FC30}" type="presParOf" srcId="{58568DDA-0D34-4597-89F4-E76BB4C2FE9D}" destId="{1C980DEB-4FC3-47D3-9296-5C1486B46DE3}" srcOrd="28" destOrd="0" presId="urn:microsoft.com/office/officeart/2005/8/layout/default"/>
    <dgm:cxn modelId="{1771EB4B-11E6-4C5C-85E5-9759DB329EB3}" type="presParOf" srcId="{58568DDA-0D34-4597-89F4-E76BB4C2FE9D}" destId="{0663B1FE-2DCE-4007-AF4C-5BD38BD992AB}" srcOrd="29" destOrd="0" presId="urn:microsoft.com/office/officeart/2005/8/layout/default"/>
    <dgm:cxn modelId="{3F7FD1A9-411D-4C79-AFD3-BDD0224ECE71}" type="presParOf" srcId="{58568DDA-0D34-4597-89F4-E76BB4C2FE9D}" destId="{03A32035-40DD-4089-99C8-C09AB579A5A5}" srcOrd="30" destOrd="0" presId="urn:microsoft.com/office/officeart/2005/8/layout/default"/>
    <dgm:cxn modelId="{2FBBB6C7-9EF4-4EA2-AF1F-1BE787303155}" type="presParOf" srcId="{58568DDA-0D34-4597-89F4-E76BB4C2FE9D}" destId="{06585AB1-1601-4EAE-A591-FC10702BE05E}" srcOrd="31" destOrd="0" presId="urn:microsoft.com/office/officeart/2005/8/layout/default"/>
    <dgm:cxn modelId="{A32F88EA-D208-4887-9093-F285D19BF3ED}" type="presParOf" srcId="{58568DDA-0D34-4597-89F4-E76BB4C2FE9D}" destId="{A8BEDC57-741F-460A-BBC8-9C71E65D0C26}" srcOrd="32" destOrd="0" presId="urn:microsoft.com/office/officeart/2005/8/layout/default"/>
    <dgm:cxn modelId="{7D15F77A-3BDF-4D3F-97C0-54186DF6AAE8}" type="presParOf" srcId="{58568DDA-0D34-4597-89F4-E76BB4C2FE9D}" destId="{FE8F0EEB-6672-4474-8DC4-899F4416114A}" srcOrd="33" destOrd="0" presId="urn:microsoft.com/office/officeart/2005/8/layout/default"/>
    <dgm:cxn modelId="{285C07E7-14B7-41FE-BDAF-4EC39A08B9C6}" type="presParOf" srcId="{58568DDA-0D34-4597-89F4-E76BB4C2FE9D}" destId="{B2ED8FDF-1360-4D81-87B2-5B53256E0110}" srcOrd="34"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B4952-0218-4AEE-968A-1E09C04F6449}">
      <dsp:nvSpPr>
        <dsp:cNvPr id="0" name=""/>
        <dsp:cNvSpPr/>
      </dsp:nvSpPr>
      <dsp:spPr>
        <a:xfrm>
          <a:off x="1055" y="301926"/>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Cardiovascular System: Anatomy &amp; Physiology</a:t>
          </a:r>
          <a:endParaRPr lang="en-US" sz="800" kern="1200"/>
        </a:p>
      </dsp:txBody>
      <dsp:txXfrm>
        <a:off x="1055" y="301926"/>
        <a:ext cx="1329825" cy="797895"/>
      </dsp:txXfrm>
    </dsp:sp>
    <dsp:sp modelId="{7BF20E71-17DD-4205-8877-3F729F64F5CF}">
      <dsp:nvSpPr>
        <dsp:cNvPr id="0" name=""/>
        <dsp:cNvSpPr/>
      </dsp:nvSpPr>
      <dsp:spPr>
        <a:xfrm>
          <a:off x="1463863" y="301926"/>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 heart is a hollow, muscular organ with four chambers that pumps blood to the tissues of your body and removes waste products.</a:t>
          </a:r>
          <a:endParaRPr lang="en-US" sz="800" kern="1200"/>
        </a:p>
      </dsp:txBody>
      <dsp:txXfrm>
        <a:off x="1463863" y="301926"/>
        <a:ext cx="1329825" cy="797895"/>
      </dsp:txXfrm>
    </dsp:sp>
    <dsp:sp modelId="{2CAF135B-79B0-4F9C-BB89-841C9D3146F0}">
      <dsp:nvSpPr>
        <dsp:cNvPr id="0" name=""/>
        <dsp:cNvSpPr/>
      </dsp:nvSpPr>
      <dsp:spPr>
        <a:xfrm>
          <a:off x="2926672" y="301926"/>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Myocardium</a:t>
          </a:r>
          <a:endParaRPr lang="en-US" sz="800" kern="1200"/>
        </a:p>
      </dsp:txBody>
      <dsp:txXfrm>
        <a:off x="2926672" y="301926"/>
        <a:ext cx="1329825" cy="797895"/>
      </dsp:txXfrm>
    </dsp:sp>
    <dsp:sp modelId="{C5D18E20-16D0-488D-93CD-F7D8E2613575}">
      <dsp:nvSpPr>
        <dsp:cNvPr id="0" name=""/>
        <dsp:cNvSpPr/>
      </dsp:nvSpPr>
      <dsp:spPr>
        <a:xfrm>
          <a:off x="4389480" y="301926"/>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Thick, muscular layer for blood pumping</a:t>
          </a:r>
          <a:endParaRPr lang="en-US" sz="800" kern="1200"/>
        </a:p>
      </dsp:txBody>
      <dsp:txXfrm>
        <a:off x="4389480" y="301926"/>
        <a:ext cx="1329825" cy="797895"/>
      </dsp:txXfrm>
    </dsp:sp>
    <dsp:sp modelId="{8E541339-D577-4538-933E-52A29C0F4A57}">
      <dsp:nvSpPr>
        <dsp:cNvPr id="0" name=""/>
        <dsp:cNvSpPr/>
      </dsp:nvSpPr>
      <dsp:spPr>
        <a:xfrm>
          <a:off x="5852289" y="301926"/>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Pericardium</a:t>
          </a:r>
          <a:endParaRPr lang="en-US" sz="800" kern="1200"/>
        </a:p>
      </dsp:txBody>
      <dsp:txXfrm>
        <a:off x="5852289" y="301926"/>
        <a:ext cx="1329825" cy="797895"/>
      </dsp:txXfrm>
    </dsp:sp>
    <dsp:sp modelId="{0DF2D8A1-61B2-4F4C-9EA5-75691AC6D4E5}">
      <dsp:nvSpPr>
        <dsp:cNvPr id="0" name=""/>
        <dsp:cNvSpPr/>
      </dsp:nvSpPr>
      <dsp:spPr>
        <a:xfrm>
          <a:off x="7315097" y="301926"/>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Protective double-walled sac</a:t>
          </a:r>
          <a:endParaRPr lang="en-US" sz="800" kern="1200"/>
        </a:p>
      </dsp:txBody>
      <dsp:txXfrm>
        <a:off x="7315097" y="301926"/>
        <a:ext cx="1329825" cy="797895"/>
      </dsp:txXfrm>
    </dsp:sp>
    <dsp:sp modelId="{8D2285C9-53D0-49C2-97DB-B278581A5B7A}">
      <dsp:nvSpPr>
        <dsp:cNvPr id="0" name=""/>
        <dsp:cNvSpPr/>
      </dsp:nvSpPr>
      <dsp:spPr>
        <a:xfrm>
          <a:off x="1055" y="1232804"/>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Semilunar Valves</a:t>
          </a:r>
          <a:endParaRPr lang="en-US" sz="800" kern="1200"/>
        </a:p>
      </dsp:txBody>
      <dsp:txXfrm>
        <a:off x="1055" y="1232804"/>
        <a:ext cx="1329825" cy="797895"/>
      </dsp:txXfrm>
    </dsp:sp>
    <dsp:sp modelId="{15732232-E1C7-4067-8DAB-892695D6443A}">
      <dsp:nvSpPr>
        <dsp:cNvPr id="0" name=""/>
        <dsp:cNvSpPr/>
      </dsp:nvSpPr>
      <dsp:spPr>
        <a:xfrm>
          <a:off x="1463863" y="1232804"/>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Output is regulated by pulmonary &amp; aortic valves</a:t>
          </a:r>
          <a:endParaRPr lang="en-US" sz="800" kern="1200"/>
        </a:p>
      </dsp:txBody>
      <dsp:txXfrm>
        <a:off x="1463863" y="1232804"/>
        <a:ext cx="1329825" cy="797895"/>
      </dsp:txXfrm>
    </dsp:sp>
    <dsp:sp modelId="{1276BCC9-2C8D-4EB0-886C-46FAC66C7C6C}">
      <dsp:nvSpPr>
        <dsp:cNvPr id="0" name=""/>
        <dsp:cNvSpPr/>
      </dsp:nvSpPr>
      <dsp:spPr>
        <a:xfrm>
          <a:off x="2926672" y="1232804"/>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Sinoatrial Node</a:t>
          </a:r>
          <a:endParaRPr lang="en-US" sz="800" kern="1200"/>
        </a:p>
      </dsp:txBody>
      <dsp:txXfrm>
        <a:off x="2926672" y="1232804"/>
        <a:ext cx="1329825" cy="797895"/>
      </dsp:txXfrm>
    </dsp:sp>
    <dsp:sp modelId="{EBDD043A-D808-44BA-B97B-5836AB353323}">
      <dsp:nvSpPr>
        <dsp:cNvPr id="0" name=""/>
        <dsp:cNvSpPr/>
      </dsp:nvSpPr>
      <dsp:spPr>
        <a:xfrm>
          <a:off x="4389480" y="1232804"/>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Natural pacemaker (60-100 bpm)</a:t>
          </a:r>
          <a:endParaRPr lang="en-US" sz="800" kern="1200"/>
        </a:p>
      </dsp:txBody>
      <dsp:txXfrm>
        <a:off x="4389480" y="1232804"/>
        <a:ext cx="1329825" cy="797895"/>
      </dsp:txXfrm>
    </dsp:sp>
    <dsp:sp modelId="{38C952FB-217A-4016-9A92-1C2B758607E6}">
      <dsp:nvSpPr>
        <dsp:cNvPr id="0" name=""/>
        <dsp:cNvSpPr/>
      </dsp:nvSpPr>
      <dsp:spPr>
        <a:xfrm>
          <a:off x="5852289" y="1232804"/>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Endocardium</a:t>
          </a:r>
          <a:endParaRPr lang="en-US" sz="800" kern="1200"/>
        </a:p>
      </dsp:txBody>
      <dsp:txXfrm>
        <a:off x="5852289" y="1232804"/>
        <a:ext cx="1329825" cy="797895"/>
      </dsp:txXfrm>
    </dsp:sp>
    <dsp:sp modelId="{EF34B6E0-44DB-4EB0-B2BF-35F750C4802A}">
      <dsp:nvSpPr>
        <dsp:cNvPr id="0" name=""/>
        <dsp:cNvSpPr/>
      </dsp:nvSpPr>
      <dsp:spPr>
        <a:xfrm>
          <a:off x="7315097" y="1232804"/>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Smooth inner lining preventing clotting</a:t>
          </a:r>
          <a:endParaRPr lang="en-US" sz="800" kern="1200"/>
        </a:p>
      </dsp:txBody>
      <dsp:txXfrm>
        <a:off x="7315097" y="1232804"/>
        <a:ext cx="1329825" cy="797895"/>
      </dsp:txXfrm>
    </dsp:sp>
    <dsp:sp modelId="{AC7ACD10-1168-46C6-9473-6151F1BE03AC}">
      <dsp:nvSpPr>
        <dsp:cNvPr id="0" name=""/>
        <dsp:cNvSpPr/>
      </dsp:nvSpPr>
      <dsp:spPr>
        <a:xfrm>
          <a:off x="1055" y="2163682"/>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AV Valves</a:t>
          </a:r>
          <a:endParaRPr lang="en-US" sz="800" kern="1200"/>
        </a:p>
      </dsp:txBody>
      <dsp:txXfrm>
        <a:off x="1055" y="2163682"/>
        <a:ext cx="1329825" cy="797895"/>
      </dsp:txXfrm>
    </dsp:sp>
    <dsp:sp modelId="{2BB09B79-F865-43AB-90A7-BA0F921178AA}">
      <dsp:nvSpPr>
        <dsp:cNvPr id="0" name=""/>
        <dsp:cNvSpPr/>
      </dsp:nvSpPr>
      <dsp:spPr>
        <a:xfrm>
          <a:off x="1463863" y="2163682"/>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valves of the tricuspid &amp; mitral prevent backflow</a:t>
          </a:r>
          <a:endParaRPr lang="en-US" sz="800" kern="1200"/>
        </a:p>
      </dsp:txBody>
      <dsp:txXfrm>
        <a:off x="1463863" y="2163682"/>
        <a:ext cx="1329825" cy="797895"/>
      </dsp:txXfrm>
    </dsp:sp>
    <dsp:sp modelId="{1C980DEB-4FC3-47D3-9296-5C1486B46DE3}">
      <dsp:nvSpPr>
        <dsp:cNvPr id="0" name=""/>
        <dsp:cNvSpPr/>
      </dsp:nvSpPr>
      <dsp:spPr>
        <a:xfrm>
          <a:off x="2926672" y="2163682"/>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Coronary Arteries</a:t>
          </a:r>
          <a:endParaRPr lang="en-US" sz="800" kern="1200"/>
        </a:p>
      </dsp:txBody>
      <dsp:txXfrm>
        <a:off x="2926672" y="2163682"/>
        <a:ext cx="1329825" cy="797895"/>
      </dsp:txXfrm>
    </dsp:sp>
    <dsp:sp modelId="{03A32035-40DD-4089-99C8-C09AB579A5A5}">
      <dsp:nvSpPr>
        <dsp:cNvPr id="0" name=""/>
        <dsp:cNvSpPr/>
      </dsp:nvSpPr>
      <dsp:spPr>
        <a:xfrm>
          <a:off x="4389480" y="2163682"/>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Provide heart muscle with oxygenated blood</a:t>
          </a:r>
          <a:endParaRPr lang="en-US" sz="800" kern="1200"/>
        </a:p>
      </dsp:txBody>
      <dsp:txXfrm>
        <a:off x="4389480" y="2163682"/>
        <a:ext cx="1329825" cy="797895"/>
      </dsp:txXfrm>
    </dsp:sp>
    <dsp:sp modelId="{A8BEDC57-741F-460A-BBC8-9C71E65D0C26}">
      <dsp:nvSpPr>
        <dsp:cNvPr id="0" name=""/>
        <dsp:cNvSpPr/>
      </dsp:nvSpPr>
      <dsp:spPr>
        <a:xfrm>
          <a:off x="5852289" y="2163682"/>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Conduction System</a:t>
          </a:r>
          <a:endParaRPr lang="en-US" sz="800" kern="1200"/>
        </a:p>
      </dsp:txBody>
      <dsp:txXfrm>
        <a:off x="5852289" y="2163682"/>
        <a:ext cx="1329825" cy="797895"/>
      </dsp:txXfrm>
    </dsp:sp>
    <dsp:sp modelId="{B2ED8FDF-1360-4D81-87B2-5B53256E0110}">
      <dsp:nvSpPr>
        <dsp:cNvPr id="0" name=""/>
        <dsp:cNvSpPr/>
      </dsp:nvSpPr>
      <dsp:spPr>
        <a:xfrm>
          <a:off x="7315097" y="2163682"/>
          <a:ext cx="1329825" cy="7978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Coordinates chamber contraction</a:t>
          </a:r>
          <a:endParaRPr lang="en-US" sz="800" kern="1200"/>
        </a:p>
      </dsp:txBody>
      <dsp:txXfrm>
        <a:off x="7315097" y="2163682"/>
        <a:ext cx="1329825" cy="7978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4368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1.png"/><Relationship Id="rId3" Type="http://schemas.openxmlformats.org/officeDocument/2006/relationships/slideLayout" Target="../slideLayouts/slideLayout1.xml"/><Relationship Id="rId7" Type="http://schemas.openxmlformats.org/officeDocument/2006/relationships/diagramLayout" Target="../diagrams/layout1.xml"/><Relationship Id="rId12" Type="http://schemas.openxmlformats.org/officeDocument/2006/relationships/hyperlink" Target="https://courses.lumenlearning.com/suny-wmopen-biology2/chapter/the-mammalian-heart/"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3.jpg"/><Relationship Id="rId5" Type="http://schemas.openxmlformats.org/officeDocument/2006/relationships/image" Target="../media/image2.jpeg"/><Relationship Id="rId10" Type="http://schemas.microsoft.com/office/2007/relationships/diagramDrawing" Target="../diagrams/drawing1.xml"/><Relationship Id="rId4" Type="http://schemas.openxmlformats.org/officeDocument/2006/relationships/notesSlide" Target="../notesSlides/notesSlide3.xml"/><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hyperlink" Target="https://www.nhs.uk/conditions/cardiovascular-disease/"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3758A2-486D-6B36-4166-CACB9522A52B}"/>
              </a:ext>
            </a:extLst>
          </p:cNvPr>
          <p:cNvSpPr txBox="1"/>
          <p:nvPr/>
        </p:nvSpPr>
        <p:spPr>
          <a:xfrm>
            <a:off x="307298" y="335368"/>
            <a:ext cx="4572000" cy="3477875"/>
          </a:xfrm>
          <a:prstGeom prst="rect">
            <a:avLst/>
          </a:prstGeom>
          <a:noFill/>
        </p:spPr>
        <p:txBody>
          <a:bodyPr wrap="square">
            <a:spAutoFit/>
          </a:bodyPr>
          <a:lstStyle/>
          <a:p>
            <a:r>
              <a:rPr lang="en-GB" dirty="0">
                <a:cs typeface="Arial" panose="020B0604020202020204" pitchFamily="34" charset="0"/>
              </a:rPr>
              <a:t>Name Nageen Khan. </a:t>
            </a:r>
          </a:p>
          <a:p>
            <a:r>
              <a:rPr lang="en-GB" dirty="0">
                <a:cs typeface="Arial" panose="020B0604020202020204" pitchFamily="34" charset="0"/>
              </a:rPr>
              <a:t>Student number 2424667. </a:t>
            </a:r>
          </a:p>
          <a:p>
            <a:r>
              <a:rPr lang="en-GB" dirty="0">
                <a:cs typeface="Arial" panose="020B0604020202020204" pitchFamily="34" charset="0"/>
              </a:rPr>
              <a:t>Programme BSc Health and Social Care. </a:t>
            </a:r>
          </a:p>
          <a:p>
            <a:r>
              <a:rPr lang="en-GB" dirty="0">
                <a:cs typeface="Arial" panose="020B0604020202020204" pitchFamily="34" charset="0"/>
              </a:rPr>
              <a:t>Module Introduction to Physiology. </a:t>
            </a:r>
          </a:p>
          <a:p>
            <a:r>
              <a:rPr lang="en-GB" dirty="0">
                <a:cs typeface="Arial" panose="020B0604020202020204" pitchFamily="34" charset="0"/>
              </a:rPr>
              <a:t>Module code BMHP5023. </a:t>
            </a:r>
          </a:p>
          <a:p>
            <a:r>
              <a:rPr lang="en-GB" dirty="0">
                <a:cs typeface="Arial" panose="020B0604020202020204" pitchFamily="34" charset="0"/>
              </a:rPr>
              <a:t>Lecturer Robert </a:t>
            </a:r>
            <a:r>
              <a:rPr lang="en-GB" dirty="0" err="1">
                <a:cs typeface="Arial" panose="020B0604020202020204" pitchFamily="34" charset="0"/>
              </a:rPr>
              <a:t>Nartowski</a:t>
            </a:r>
            <a:r>
              <a:rPr lang="en-GB">
                <a:cs typeface="Arial" panose="020B0604020202020204" pitchFamily="34" charset="0"/>
              </a:rPr>
              <a:t>.  </a:t>
            </a:r>
            <a:endParaRPr lang="en-GB" dirty="0">
              <a:cs typeface="Arial" panose="020B0604020202020204" pitchFamily="34" charset="0"/>
            </a:endParaRPr>
          </a:p>
          <a:p>
            <a:r>
              <a:rPr lang="en-GB" dirty="0">
                <a:cs typeface="Arial" panose="020B0604020202020204" pitchFamily="34" charset="0"/>
              </a:rPr>
              <a:t>Internal Verifier Dr Eleni  </a:t>
            </a:r>
            <a:r>
              <a:rPr lang="en-GB" dirty="0" err="1">
                <a:cs typeface="Arial" panose="020B0604020202020204" pitchFamily="34" charset="0"/>
              </a:rPr>
              <a:t>Koutsogeorgou</a:t>
            </a:r>
            <a:r>
              <a:rPr lang="en-GB" dirty="0">
                <a:cs typeface="Arial" panose="020B0604020202020204" pitchFamily="34" charset="0"/>
              </a:rPr>
              <a:t>-Andreou. </a:t>
            </a:r>
          </a:p>
          <a:p>
            <a:r>
              <a:rPr lang="en-GB" dirty="0">
                <a:cs typeface="Arial" panose="020B0604020202020204" pitchFamily="34" charset="0"/>
              </a:rPr>
              <a:t>Assignment Title Component 2, Presentation (PowerPoint with Voice Over). </a:t>
            </a:r>
          </a:p>
          <a:p>
            <a:endParaRPr lang="en-GB" dirty="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0520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2C9E05-010D-AA8F-E96B-1B40FB69AF00}"/>
              </a:ext>
            </a:extLst>
          </p:cNvPr>
          <p:cNvSpPr txBox="1"/>
          <p:nvPr/>
        </p:nvSpPr>
        <p:spPr>
          <a:xfrm>
            <a:off x="517160" y="282902"/>
            <a:ext cx="4572000" cy="4247317"/>
          </a:xfrm>
          <a:prstGeom prst="rect">
            <a:avLst/>
          </a:prstGeom>
          <a:noFill/>
        </p:spPr>
        <p:txBody>
          <a:bodyPr wrap="square">
            <a:spAutoFit/>
          </a:bodyPr>
          <a:lstStyle/>
          <a:p>
            <a:r>
              <a:rPr lang="en-GB" dirty="0"/>
              <a:t> Table of contents </a:t>
            </a:r>
          </a:p>
          <a:p>
            <a:r>
              <a:rPr lang="en-GB" dirty="0"/>
              <a:t>Care plan for Margaret Thompson. </a:t>
            </a:r>
          </a:p>
          <a:p>
            <a:r>
              <a:rPr lang="en-GB" dirty="0"/>
              <a:t>Patient Background. </a:t>
            </a:r>
          </a:p>
          <a:p>
            <a:r>
              <a:rPr lang="en-GB" dirty="0"/>
              <a:t>Cardiovascular System, Anatomy and Physiology. </a:t>
            </a:r>
          </a:p>
          <a:p>
            <a:r>
              <a:rPr lang="en-GB" dirty="0"/>
              <a:t>How Disease Affects Cardiovascular Function.</a:t>
            </a:r>
          </a:p>
          <a:p>
            <a:r>
              <a:rPr lang="en-GB" dirty="0"/>
              <a:t>Risk Factors Analysis. </a:t>
            </a:r>
          </a:p>
          <a:p>
            <a:r>
              <a:rPr lang="en-GB" dirty="0"/>
              <a:t>Evidence- Based Monitoring and Care Routine. </a:t>
            </a:r>
          </a:p>
          <a:p>
            <a:r>
              <a:rPr lang="en-GB" dirty="0"/>
              <a:t>Multidisciplinary Care Planning. </a:t>
            </a:r>
          </a:p>
          <a:p>
            <a:r>
              <a:rPr lang="en-GB" dirty="0"/>
              <a:t>Ethical Framework For Care. </a:t>
            </a:r>
          </a:p>
          <a:p>
            <a:r>
              <a:rPr lang="en-GB" dirty="0"/>
              <a:t>Key Interventions And Recommendations.</a:t>
            </a:r>
          </a:p>
          <a:p>
            <a:r>
              <a:rPr lang="en-GB" dirty="0"/>
              <a:t>Expected Results And Quality Of Life Desires. </a:t>
            </a:r>
          </a:p>
          <a:p>
            <a:r>
              <a:rPr lang="en-GB" dirty="0"/>
              <a:t>Conclusion. </a:t>
            </a:r>
          </a:p>
          <a:p>
            <a:r>
              <a:rPr lang="en-GB" dirty="0"/>
              <a:t>References.  </a:t>
            </a:r>
          </a:p>
          <a:p>
            <a:endParaRPr lang="en-GB" dirty="0"/>
          </a:p>
        </p:txBody>
      </p:sp>
    </p:spTree>
    <p:extLst>
      <p:ext uri="{BB962C8B-B14F-4D97-AF65-F5344CB8AC3E}">
        <p14:creationId xmlns:p14="http://schemas.microsoft.com/office/powerpoint/2010/main" val="683827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bg>
      <p:bgPr>
        <a:solidFill>
          <a:srgbClr val="1E5B8C"/>
        </a:solidFill>
        <a:effectLst/>
      </p:bgPr>
    </p:bg>
    <p:spTree>
      <p:nvGrpSpPr>
        <p:cNvPr id="1" name=""/>
        <p:cNvGrpSpPr/>
        <p:nvPr/>
      </p:nvGrpSpPr>
      <p:grpSpPr>
        <a:xfrm>
          <a:off x="0" y="0"/>
          <a:ext cx="0" cy="0"/>
          <a:chOff x="0" y="0"/>
          <a:chExt cx="0" cy="0"/>
        </a:xfrm>
      </p:grpSpPr>
      <p:sp>
        <p:nvSpPr>
          <p:cNvPr id="2" name="Text 0"/>
          <p:cNvSpPr/>
          <p:nvPr/>
        </p:nvSpPr>
        <p:spPr>
          <a:xfrm>
            <a:off x="457200" y="1645920"/>
            <a:ext cx="8229600" cy="914400"/>
          </a:xfrm>
          <a:prstGeom prst="rect">
            <a:avLst/>
          </a:prstGeom>
          <a:noFill/>
          <a:ln/>
        </p:spPr>
        <p:txBody>
          <a:bodyPr wrap="square" rtlCol="0" anchor="ctr"/>
          <a:lstStyle/>
          <a:p>
            <a:pPr marL="0" indent="0" algn="ctr">
              <a:buNone/>
            </a:pPr>
            <a:r>
              <a:rPr lang="en-US" sz="4400" b="1" dirty="0">
                <a:solidFill>
                  <a:srgbClr val="FFFFFF"/>
                </a:solidFill>
                <a:latin typeface="Arial" pitchFamily="34" charset="0"/>
                <a:ea typeface="Arial" pitchFamily="34" charset="-122"/>
                <a:cs typeface="Arial" pitchFamily="34" charset="-120"/>
              </a:rPr>
              <a:t>Care Plan for Margaret Thompson</a:t>
            </a:r>
            <a:endParaRPr lang="en-US" sz="4400" dirty="0"/>
          </a:p>
        </p:txBody>
      </p:sp>
      <p:sp>
        <p:nvSpPr>
          <p:cNvPr id="3" name="Text 1"/>
          <p:cNvSpPr/>
          <p:nvPr/>
        </p:nvSpPr>
        <p:spPr>
          <a:xfrm>
            <a:off x="457200" y="2651760"/>
            <a:ext cx="8229600" cy="548640"/>
          </a:xfrm>
          <a:prstGeom prst="rect">
            <a:avLst/>
          </a:prstGeom>
          <a:noFill/>
          <a:ln/>
        </p:spPr>
        <p:txBody>
          <a:bodyPr wrap="square" rtlCol="0" anchor="ctr"/>
          <a:lstStyle/>
          <a:p>
            <a:pPr marL="0" indent="0" algn="ctr">
              <a:buNone/>
            </a:pPr>
            <a:r>
              <a:rPr lang="en-US" sz="2000" i="1" dirty="0">
                <a:solidFill>
                  <a:srgbClr val="5A9FD4"/>
                </a:solidFill>
              </a:rPr>
              <a:t>Cardiovascular Disease, Stroke &amp; Diabetes Management</a:t>
            </a:r>
            <a:endParaRPr lang="en-US" sz="2000" dirty="0"/>
          </a:p>
        </p:txBody>
      </p:sp>
      <p:sp>
        <p:nvSpPr>
          <p:cNvPr id="4" name="Text 2"/>
          <p:cNvSpPr/>
          <p:nvPr/>
        </p:nvSpPr>
        <p:spPr>
          <a:xfrm>
            <a:off x="457200" y="4389120"/>
            <a:ext cx="8229600" cy="365760"/>
          </a:xfrm>
          <a:prstGeom prst="rect">
            <a:avLst/>
          </a:prstGeom>
          <a:noFill/>
          <a:ln/>
        </p:spPr>
        <p:txBody>
          <a:bodyPr wrap="square" rtlCol="0" anchor="ctr"/>
          <a:lstStyle/>
          <a:p>
            <a:pPr marL="0" indent="0" algn="ctr">
              <a:buNone/>
            </a:pPr>
            <a:r>
              <a:rPr lang="en-US" sz="1400" dirty="0">
                <a:solidFill>
                  <a:srgbClr val="FFFFFF"/>
                </a:solidFill>
              </a:rPr>
              <a:t>Evidence-Based Care &amp; NHS Guidelines</a:t>
            </a:r>
            <a:endParaRPr lang="en-US" sz="1400" dirty="0"/>
          </a:p>
        </p:txBody>
      </p:sp>
      <p:pic>
        <p:nvPicPr>
          <p:cNvPr id="23" name="Audio 22">
            <a:hlinkClick r:id="" action="ppaction://media"/>
            <a:extLst>
              <a:ext uri="{FF2B5EF4-FFF2-40B4-BE49-F238E27FC236}">
                <a16:creationId xmlns:a16="http://schemas.microsoft.com/office/drawing/2014/main" id="{260CFAC2-4BE8-26DF-CB17-1750394B0ED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266"/>
    </mc:Choice>
    <mc:Fallback xmlns="">
      <p:transition spd="slow" advTm="54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2">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lIns="0" tIns="0" rIns="0" bIns="0" rtlCol="0" anchor="ctr"/>
          <a:lstStyle/>
          <a:p>
            <a:pPr marL="0" indent="0">
              <a:buNone/>
            </a:pPr>
            <a:r>
              <a:rPr lang="en-US" sz="3600" b="1" dirty="0">
                <a:solidFill>
                  <a:srgbClr val="1E5B8C"/>
                </a:solidFill>
              </a:rPr>
              <a:t>Patient Demographics &amp; Background</a:t>
            </a:r>
            <a:endParaRPr lang="en-US" sz="3600" dirty="0"/>
          </a:p>
        </p:txBody>
      </p:sp>
      <p:sp>
        <p:nvSpPr>
          <p:cNvPr id="3" name="Shape 1"/>
          <p:cNvSpPr/>
          <p:nvPr/>
        </p:nvSpPr>
        <p:spPr>
          <a:xfrm>
            <a:off x="457200" y="1097280"/>
            <a:ext cx="3931920" cy="3474720"/>
          </a:xfrm>
          <a:prstGeom prst="rect">
            <a:avLst/>
          </a:prstGeom>
          <a:solidFill>
            <a:srgbClr val="FFFFFF"/>
          </a:solidFill>
          <a:ln/>
        </p:spPr>
        <p:txBody>
          <a:bodyPr/>
          <a:lstStyle/>
          <a:p>
            <a:endParaRPr lang="en-GB"/>
          </a:p>
        </p:txBody>
      </p:sp>
      <p:sp>
        <p:nvSpPr>
          <p:cNvPr id="4" name="Shape 2"/>
          <p:cNvSpPr/>
          <p:nvPr/>
        </p:nvSpPr>
        <p:spPr>
          <a:xfrm>
            <a:off x="457200" y="1097280"/>
            <a:ext cx="73152" cy="3474720"/>
          </a:xfrm>
          <a:prstGeom prst="rect">
            <a:avLst/>
          </a:prstGeom>
          <a:solidFill>
            <a:srgbClr val="0891B2"/>
          </a:solidFill>
          <a:ln/>
        </p:spPr>
        <p:txBody>
          <a:bodyPr/>
          <a:lstStyle/>
          <a:p>
            <a:endParaRPr lang="en-GB"/>
          </a:p>
        </p:txBody>
      </p:sp>
      <p:sp>
        <p:nvSpPr>
          <p:cNvPr id="5" name="Text 3"/>
          <p:cNvSpPr/>
          <p:nvPr/>
        </p:nvSpPr>
        <p:spPr>
          <a:xfrm>
            <a:off x="640080" y="1280160"/>
            <a:ext cx="3657600" cy="365760"/>
          </a:xfrm>
          <a:prstGeom prst="rect">
            <a:avLst/>
          </a:prstGeom>
          <a:noFill/>
          <a:ln/>
        </p:spPr>
        <p:txBody>
          <a:bodyPr wrap="square" rtlCol="0" anchor="ctr"/>
          <a:lstStyle/>
          <a:p>
            <a:pPr marL="0" indent="0">
              <a:buNone/>
            </a:pPr>
            <a:r>
              <a:rPr lang="en-US" sz="2000" b="1" dirty="0">
                <a:solidFill>
                  <a:srgbClr val="1E5B8C"/>
                </a:solidFill>
              </a:rPr>
              <a:t>Demographics</a:t>
            </a:r>
            <a:endParaRPr lang="en-US" sz="2000" dirty="0"/>
          </a:p>
        </p:txBody>
      </p:sp>
      <p:sp>
        <p:nvSpPr>
          <p:cNvPr id="6" name="Text 4"/>
          <p:cNvSpPr/>
          <p:nvPr/>
        </p:nvSpPr>
        <p:spPr>
          <a:xfrm>
            <a:off x="640080" y="1828800"/>
            <a:ext cx="3657600" cy="2286000"/>
          </a:xfrm>
          <a:prstGeom prst="rect">
            <a:avLst/>
          </a:prstGeom>
          <a:noFill/>
          <a:ln/>
        </p:spPr>
        <p:txBody>
          <a:bodyPr wrap="square" rtlCol="0" anchor="ctr"/>
          <a:lstStyle/>
          <a:p>
            <a:pPr marL="0" indent="0">
              <a:lnSpc>
                <a:spcPts val="1800"/>
              </a:lnSpc>
              <a:buNone/>
            </a:pPr>
            <a:r>
              <a:rPr lang="en-US" sz="1400" b="1" dirty="0">
                <a:solidFill>
                  <a:srgbClr val="1E293B"/>
                </a:solidFill>
              </a:rPr>
              <a:t>Name: </a:t>
            </a:r>
            <a:r>
              <a:rPr lang="en-US" sz="1400" dirty="0">
                <a:solidFill>
                  <a:srgbClr val="1E293B"/>
                </a:solidFill>
              </a:rPr>
              <a:t>Margaret Thompson</a:t>
            </a:r>
            <a:endParaRPr lang="en-US" sz="1400" dirty="0"/>
          </a:p>
          <a:p>
            <a:pPr marL="0" indent="0">
              <a:lnSpc>
                <a:spcPts val="1800"/>
              </a:lnSpc>
              <a:buNone/>
            </a:pPr>
            <a:r>
              <a:rPr lang="en-US" sz="1400" b="1" dirty="0">
                <a:solidFill>
                  <a:srgbClr val="1E293B"/>
                </a:solidFill>
              </a:rPr>
              <a:t>Age: </a:t>
            </a:r>
            <a:r>
              <a:rPr lang="en-US" sz="1400" dirty="0">
                <a:solidFill>
                  <a:srgbClr val="1E293B"/>
                </a:solidFill>
              </a:rPr>
              <a:t>68 years</a:t>
            </a:r>
            <a:endParaRPr lang="en-US" sz="1400" dirty="0"/>
          </a:p>
          <a:p>
            <a:pPr marL="0" indent="0">
              <a:lnSpc>
                <a:spcPts val="1800"/>
              </a:lnSpc>
              <a:buNone/>
            </a:pPr>
            <a:r>
              <a:rPr lang="en-US" sz="1400" b="1" dirty="0">
                <a:solidFill>
                  <a:srgbClr val="1E293B"/>
                </a:solidFill>
              </a:rPr>
              <a:t>Status: </a:t>
            </a:r>
            <a:r>
              <a:rPr lang="en-US" sz="1400" dirty="0">
                <a:solidFill>
                  <a:srgbClr val="1E293B"/>
                </a:solidFill>
              </a:rPr>
              <a:t>Widowed, lives alone</a:t>
            </a:r>
            <a:endParaRPr lang="en-US" sz="1400" dirty="0"/>
          </a:p>
          <a:p>
            <a:pPr marL="0" indent="0">
              <a:lnSpc>
                <a:spcPts val="1800"/>
              </a:lnSpc>
              <a:buNone/>
            </a:pPr>
            <a:r>
              <a:rPr lang="en-US" sz="1400" b="1" dirty="0">
                <a:solidFill>
                  <a:srgbClr val="1E293B"/>
                </a:solidFill>
              </a:rPr>
              <a:t>Location: </a:t>
            </a:r>
            <a:r>
              <a:rPr lang="en-US" sz="1400" dirty="0">
                <a:solidFill>
                  <a:srgbClr val="1E293B"/>
                </a:solidFill>
              </a:rPr>
              <a:t>Birmingham</a:t>
            </a:r>
            <a:endParaRPr lang="en-US" sz="1400" dirty="0"/>
          </a:p>
        </p:txBody>
      </p:sp>
      <p:sp>
        <p:nvSpPr>
          <p:cNvPr id="7" name="Shape 5"/>
          <p:cNvSpPr/>
          <p:nvPr/>
        </p:nvSpPr>
        <p:spPr>
          <a:xfrm>
            <a:off x="4754880" y="1097280"/>
            <a:ext cx="3931920" cy="3474720"/>
          </a:xfrm>
          <a:prstGeom prst="rect">
            <a:avLst/>
          </a:prstGeom>
          <a:solidFill>
            <a:srgbClr val="FFFFFF"/>
          </a:solidFill>
          <a:ln/>
        </p:spPr>
        <p:txBody>
          <a:bodyPr/>
          <a:lstStyle/>
          <a:p>
            <a:endParaRPr lang="en-GB"/>
          </a:p>
        </p:txBody>
      </p:sp>
      <p:sp>
        <p:nvSpPr>
          <p:cNvPr id="8" name="Shape 6"/>
          <p:cNvSpPr/>
          <p:nvPr/>
        </p:nvSpPr>
        <p:spPr>
          <a:xfrm>
            <a:off x="4754880" y="1097280"/>
            <a:ext cx="73152" cy="3474720"/>
          </a:xfrm>
          <a:prstGeom prst="rect">
            <a:avLst/>
          </a:prstGeom>
          <a:solidFill>
            <a:srgbClr val="0891B2"/>
          </a:solidFill>
          <a:ln/>
        </p:spPr>
        <p:txBody>
          <a:bodyPr/>
          <a:lstStyle/>
          <a:p>
            <a:endParaRPr lang="en-GB"/>
          </a:p>
        </p:txBody>
      </p:sp>
      <p:sp>
        <p:nvSpPr>
          <p:cNvPr id="9" name="Text 7"/>
          <p:cNvSpPr/>
          <p:nvPr/>
        </p:nvSpPr>
        <p:spPr>
          <a:xfrm>
            <a:off x="4937760" y="1280160"/>
            <a:ext cx="3657600" cy="365760"/>
          </a:xfrm>
          <a:prstGeom prst="rect">
            <a:avLst/>
          </a:prstGeom>
          <a:noFill/>
          <a:ln/>
        </p:spPr>
        <p:txBody>
          <a:bodyPr wrap="square" rtlCol="0" anchor="ctr"/>
          <a:lstStyle/>
          <a:p>
            <a:pPr marL="0" indent="0">
              <a:buNone/>
            </a:pPr>
            <a:r>
              <a:rPr lang="en-US" sz="2000" b="1" dirty="0">
                <a:solidFill>
                  <a:srgbClr val="1E5B8C"/>
                </a:solidFill>
              </a:rPr>
              <a:t>Medical History</a:t>
            </a:r>
            <a:endParaRPr lang="en-US" sz="2000" dirty="0"/>
          </a:p>
        </p:txBody>
      </p:sp>
      <p:sp>
        <p:nvSpPr>
          <p:cNvPr id="10" name="Text 8"/>
          <p:cNvSpPr/>
          <p:nvPr/>
        </p:nvSpPr>
        <p:spPr>
          <a:xfrm>
            <a:off x="4937760" y="1828800"/>
            <a:ext cx="3657600" cy="2560320"/>
          </a:xfrm>
          <a:prstGeom prst="rect">
            <a:avLst/>
          </a:prstGeom>
          <a:noFill/>
          <a:ln/>
        </p:spPr>
        <p:txBody>
          <a:bodyPr wrap="square" rtlCol="0" anchor="ctr"/>
          <a:lstStyle/>
          <a:p>
            <a:pPr marL="342900" indent="-342900">
              <a:lnSpc>
                <a:spcPts val="1600"/>
              </a:lnSpc>
              <a:buSzPct val="100000"/>
              <a:buChar char="•"/>
            </a:pPr>
            <a:r>
              <a:rPr lang="en-US" sz="1400" dirty="0">
                <a:solidFill>
                  <a:srgbClr val="1E293B"/>
                </a:solidFill>
              </a:rPr>
              <a:t>• Type 2 Diabetes (8 years)</a:t>
            </a:r>
            <a:endParaRPr lang="en-US" sz="1400" dirty="0"/>
          </a:p>
          <a:p>
            <a:pPr marL="342900" indent="-342900">
              <a:lnSpc>
                <a:spcPts val="1600"/>
              </a:lnSpc>
              <a:buSzPct val="100000"/>
              <a:buChar char="•"/>
            </a:pPr>
            <a:r>
              <a:rPr lang="en-US" sz="1400" dirty="0">
                <a:solidFill>
                  <a:srgbClr val="1E293B"/>
                </a:solidFill>
              </a:rPr>
              <a:t>• Ischaemic Stroke (6 months ago)</a:t>
            </a:r>
            <a:endParaRPr lang="en-US" sz="1400" dirty="0"/>
          </a:p>
          <a:p>
            <a:pPr marL="342900" indent="-342900">
              <a:lnSpc>
                <a:spcPts val="1600"/>
              </a:lnSpc>
              <a:buSzPct val="100000"/>
              <a:buChar char="•"/>
            </a:pPr>
            <a:r>
              <a:rPr lang="en-US" sz="1400" dirty="0">
                <a:solidFill>
                  <a:srgbClr val="1E293B"/>
                </a:solidFill>
              </a:rPr>
              <a:t>• Hypertension</a:t>
            </a:r>
            <a:endParaRPr lang="en-US" sz="1400" dirty="0"/>
          </a:p>
          <a:p>
            <a:pPr marL="342900" indent="-342900">
              <a:lnSpc>
                <a:spcPts val="1600"/>
              </a:lnSpc>
              <a:buSzPct val="100000"/>
              <a:buChar char="•"/>
            </a:pPr>
            <a:r>
              <a:rPr lang="en-US" sz="1400" dirty="0">
                <a:solidFill>
                  <a:srgbClr val="1E293B"/>
                </a:solidFill>
              </a:rPr>
              <a:t>• Hyperlipidaemia</a:t>
            </a:r>
            <a:endParaRPr lang="en-US" sz="1400" dirty="0"/>
          </a:p>
          <a:p>
            <a:pPr marL="0" indent="0">
              <a:lnSpc>
                <a:spcPts val="1600"/>
              </a:lnSpc>
              <a:buNone/>
            </a:pPr>
            <a:r>
              <a:rPr lang="en-US" sz="1400" dirty="0">
                <a:solidFill>
                  <a:srgbClr val="1E293B"/>
                </a:solidFill>
              </a:rPr>
              <a:t>• Mild left-sided weakness</a:t>
            </a:r>
            <a:endParaRPr lang="en-US" sz="1400" dirty="0"/>
          </a:p>
        </p:txBody>
      </p:sp>
      <p:pic>
        <p:nvPicPr>
          <p:cNvPr id="29" name="Audio 28">
            <a:hlinkClick r:id="" action="ppaction://media"/>
            <a:extLst>
              <a:ext uri="{FF2B5EF4-FFF2-40B4-BE49-F238E27FC236}">
                <a16:creationId xmlns:a16="http://schemas.microsoft.com/office/drawing/2014/main" id="{39AB7ABC-E400-843E-8FF3-AE52E435693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3556"/>
    </mc:Choice>
    <mc:Fallback xmlns="">
      <p:transition spd="slow" advTm="43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E6B308BF-7016-7884-DD29-532B61CB3D94}"/>
              </a:ext>
            </a:extLst>
          </p:cNvPr>
          <p:cNvPicPr>
            <a:picLocks noChangeAspect="1"/>
          </p:cNvPicPr>
          <p:nvPr/>
        </p:nvPicPr>
        <p:blipFill>
          <a:blip r:embed="rId5">
            <a:duotone>
              <a:schemeClr val="bg2">
                <a:shade val="45000"/>
                <a:satMod val="135000"/>
              </a:schemeClr>
              <a:prstClr val="white"/>
            </a:duotone>
          </a:blip>
          <a:srcRect t="15730"/>
          <a:stretch>
            <a:fillRect/>
          </a:stretch>
        </p:blipFill>
        <p:spPr>
          <a:xfrm>
            <a:off x="20" y="10"/>
            <a:ext cx="9143980" cy="5143490"/>
          </a:xfrm>
          <a:prstGeom prst="rect">
            <a:avLst/>
          </a:prstGeom>
        </p:spPr>
      </p:pic>
      <p:sp>
        <p:nvSpPr>
          <p:cNvPr id="44" name="Rectangle 4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20" y="196981"/>
            <a:ext cx="7886700" cy="994173"/>
          </a:xfrm>
          <a:prstGeom prst="rect">
            <a:avLst/>
          </a:prstGeom>
        </p:spPr>
        <p:txBody>
          <a:bodyPr vert="horz" lIns="91440" tIns="45720" rIns="91440" bIns="45720" rtlCol="0" anchor="ctr">
            <a:normAutofit/>
          </a:bodyPr>
          <a:lstStyle/>
          <a:p>
            <a:pPr marL="0" indent="0">
              <a:lnSpc>
                <a:spcPct val="90000"/>
              </a:lnSpc>
              <a:spcBef>
                <a:spcPct val="0"/>
              </a:spcBef>
              <a:spcAft>
                <a:spcPts val="600"/>
              </a:spcAft>
            </a:pPr>
            <a:r>
              <a:rPr lang="en-US" sz="3100" b="1" dirty="0">
                <a:latin typeface="+mj-lt"/>
                <a:ea typeface="+mj-ea"/>
                <a:cs typeface="+mj-cs"/>
              </a:rPr>
              <a:t>Cardiovascular System: Anatomy &amp; Physiology</a:t>
            </a:r>
            <a:endParaRPr lang="en-US" sz="3100" dirty="0">
              <a:latin typeface="+mj-lt"/>
              <a:ea typeface="+mj-ea"/>
              <a:cs typeface="+mj-cs"/>
            </a:endParaRPr>
          </a:p>
        </p:txBody>
      </p:sp>
      <p:sp>
        <p:nvSpPr>
          <p:cNvPr id="3" name="Text 1"/>
          <p:cNvSpPr/>
          <p:nvPr/>
        </p:nvSpPr>
        <p:spPr>
          <a:xfrm>
            <a:off x="457200" y="1457044"/>
            <a:ext cx="8229600" cy="457200"/>
          </a:xfrm>
          <a:prstGeom prst="rect">
            <a:avLst/>
          </a:prstGeom>
          <a:noFill/>
          <a:ln/>
        </p:spPr>
        <p:txBody>
          <a:bodyPr wrap="square" rtlCol="0" anchor="ctr"/>
          <a:lstStyle/>
          <a:p>
            <a:pPr marL="0" indent="0">
              <a:spcAft>
                <a:spcPts val="600"/>
              </a:spcAft>
              <a:buNone/>
            </a:pPr>
            <a:r>
              <a:rPr lang="en-US" sz="1400" i="1" dirty="0">
                <a:solidFill>
                  <a:srgbClr val="1E293B"/>
                </a:solidFill>
              </a:rPr>
              <a:t>The heart is a muscular pump with four chambers, delivering oxygen and nutrients throughout the body while removing metabolic waste. (</a:t>
            </a:r>
            <a:r>
              <a:rPr lang="en-US" sz="1400" i="1" dirty="0" err="1">
                <a:solidFill>
                  <a:srgbClr val="1E293B"/>
                </a:solidFill>
              </a:rPr>
              <a:t>M</a:t>
            </a:r>
            <a:r>
              <a:rPr lang="en-US" sz="1400" dirty="0" err="1">
                <a:solidFill>
                  <a:srgbClr val="1E293B"/>
                </a:solidFill>
              </a:rPr>
              <a:t>arieb</a:t>
            </a:r>
            <a:r>
              <a:rPr lang="en-US" sz="1400" dirty="0">
                <a:solidFill>
                  <a:srgbClr val="1E293B"/>
                </a:solidFill>
              </a:rPr>
              <a:t> and Hoehn, 2019). (Tortora and Derrickson, 2017). (Netter, 2018). </a:t>
            </a:r>
            <a:endParaRPr lang="en-US" sz="1400" dirty="0"/>
          </a:p>
        </p:txBody>
      </p:sp>
      <p:graphicFrame>
        <p:nvGraphicFramePr>
          <p:cNvPr id="39" name="TextBox 36">
            <a:extLst>
              <a:ext uri="{FF2B5EF4-FFF2-40B4-BE49-F238E27FC236}">
                <a16:creationId xmlns:a16="http://schemas.microsoft.com/office/drawing/2014/main" id="{41E6A612-0345-6099-2E2D-0B5B59E09D9C}"/>
              </a:ext>
            </a:extLst>
          </p:cNvPr>
          <p:cNvGraphicFramePr/>
          <p:nvPr>
            <p:extLst>
              <p:ext uri="{D42A27DB-BD31-4B8C-83A1-F6EECF244321}">
                <p14:modId xmlns:p14="http://schemas.microsoft.com/office/powerpoint/2010/main" val="3558031710"/>
              </p:ext>
            </p:extLst>
          </p:nvPr>
        </p:nvGraphicFramePr>
        <p:xfrm>
          <a:off x="285749" y="1897120"/>
          <a:ext cx="8645979" cy="326350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1" name="Picture 40">
            <a:extLst>
              <a:ext uri="{FF2B5EF4-FFF2-40B4-BE49-F238E27FC236}">
                <a16:creationId xmlns:a16="http://schemas.microsoft.com/office/drawing/2014/main" id="{3D3CFD73-A92C-A150-5E75-516B60981BA1}"/>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7293026" y="196981"/>
            <a:ext cx="1810153" cy="1159629"/>
          </a:xfrm>
          <a:prstGeom prst="rect">
            <a:avLst/>
          </a:prstGeom>
        </p:spPr>
      </p:pic>
      <p:pic>
        <p:nvPicPr>
          <p:cNvPr id="13" name="Audio 12">
            <a:hlinkClick r:id="" action="ppaction://media"/>
            <a:extLst>
              <a:ext uri="{FF2B5EF4-FFF2-40B4-BE49-F238E27FC236}">
                <a16:creationId xmlns:a16="http://schemas.microsoft.com/office/drawing/2014/main" id="{9F13C40C-91A3-EC13-ABA7-9A4DA75CFFDC}"/>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59443"/>
    </mc:Choice>
    <mc:Fallback xmlns="">
      <p:transition spd="slow" advTm="159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4">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lIns="0" tIns="0" rIns="0" bIns="0" rtlCol="0" anchor="ctr"/>
          <a:lstStyle/>
          <a:p>
            <a:pPr marL="0" indent="0">
              <a:buNone/>
            </a:pPr>
            <a:r>
              <a:rPr lang="en-US" sz="3200" b="1" dirty="0">
                <a:solidFill>
                  <a:srgbClr val="1E5B8C"/>
                </a:solidFill>
              </a:rPr>
              <a:t>How Disease Affects Cardiovascular Function</a:t>
            </a:r>
            <a:endParaRPr lang="en-US" sz="3200" dirty="0"/>
          </a:p>
        </p:txBody>
      </p:sp>
      <p:sp>
        <p:nvSpPr>
          <p:cNvPr id="5" name="Text 3"/>
          <p:cNvSpPr/>
          <p:nvPr/>
        </p:nvSpPr>
        <p:spPr>
          <a:xfrm>
            <a:off x="457200" y="1188720"/>
            <a:ext cx="2743200" cy="274320"/>
          </a:xfrm>
          <a:prstGeom prst="rect">
            <a:avLst/>
          </a:prstGeom>
          <a:noFill/>
          <a:ln/>
        </p:spPr>
        <p:txBody>
          <a:bodyPr wrap="square" rtlCol="0" anchor="ctr"/>
          <a:lstStyle/>
          <a:p>
            <a:pPr marL="0" indent="0" algn="ctr">
              <a:buNone/>
            </a:pPr>
            <a:r>
              <a:rPr lang="en-US" sz="1600" b="1" dirty="0">
                <a:solidFill>
                  <a:srgbClr val="FFFFFF"/>
                </a:solidFill>
              </a:rPr>
              <a:t>Atherosclerosis &amp; CVD</a:t>
            </a:r>
            <a:endParaRPr lang="en-US" sz="1600" dirty="0"/>
          </a:p>
        </p:txBody>
      </p:sp>
      <p:sp>
        <p:nvSpPr>
          <p:cNvPr id="9" name="Text 7"/>
          <p:cNvSpPr/>
          <p:nvPr/>
        </p:nvSpPr>
        <p:spPr>
          <a:xfrm>
            <a:off x="3383280" y="1188720"/>
            <a:ext cx="2743200" cy="274320"/>
          </a:xfrm>
          <a:prstGeom prst="rect">
            <a:avLst/>
          </a:prstGeom>
          <a:noFill/>
          <a:ln/>
        </p:spPr>
        <p:txBody>
          <a:bodyPr wrap="square" rtlCol="0" anchor="ctr"/>
          <a:lstStyle/>
          <a:p>
            <a:pPr marL="0" indent="0" algn="ctr">
              <a:buNone/>
            </a:pPr>
            <a:r>
              <a:rPr lang="en-US" sz="1600" b="1" dirty="0">
                <a:solidFill>
                  <a:srgbClr val="FFFFFF"/>
                </a:solidFill>
              </a:rPr>
              <a:t>Stroke Impact</a:t>
            </a:r>
            <a:endParaRPr lang="en-US" sz="1600" dirty="0"/>
          </a:p>
        </p:txBody>
      </p:sp>
      <p:sp>
        <p:nvSpPr>
          <p:cNvPr id="13" name="Text 11"/>
          <p:cNvSpPr/>
          <p:nvPr/>
        </p:nvSpPr>
        <p:spPr>
          <a:xfrm>
            <a:off x="6309360" y="1188720"/>
            <a:ext cx="2743200" cy="274320"/>
          </a:xfrm>
          <a:prstGeom prst="rect">
            <a:avLst/>
          </a:prstGeom>
          <a:noFill/>
          <a:ln/>
        </p:spPr>
        <p:txBody>
          <a:bodyPr wrap="square" rtlCol="0" anchor="ctr"/>
          <a:lstStyle/>
          <a:p>
            <a:pPr marL="0" indent="0" algn="ctr">
              <a:buNone/>
            </a:pPr>
            <a:r>
              <a:rPr lang="en-US" sz="1600" b="1" dirty="0">
                <a:solidFill>
                  <a:srgbClr val="FFFFFF"/>
                </a:solidFill>
              </a:rPr>
              <a:t>Diabetes Complications</a:t>
            </a:r>
            <a:endParaRPr lang="en-US" sz="1600" dirty="0"/>
          </a:p>
        </p:txBody>
      </p:sp>
      <p:sp>
        <p:nvSpPr>
          <p:cNvPr id="21" name="Rectangle: Rounded Corners 20">
            <a:extLst>
              <a:ext uri="{FF2B5EF4-FFF2-40B4-BE49-F238E27FC236}">
                <a16:creationId xmlns:a16="http://schemas.microsoft.com/office/drawing/2014/main" id="{196242CA-93D1-1C72-84F4-D9879B816A4C}"/>
              </a:ext>
            </a:extLst>
          </p:cNvPr>
          <p:cNvSpPr/>
          <p:nvPr/>
        </p:nvSpPr>
        <p:spPr>
          <a:xfrm>
            <a:off x="588364" y="1293652"/>
            <a:ext cx="1993692" cy="75700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Atherosclerosis &amp; CVD</a:t>
            </a:r>
          </a:p>
        </p:txBody>
      </p:sp>
      <p:sp>
        <p:nvSpPr>
          <p:cNvPr id="24" name="TextBox 23">
            <a:extLst>
              <a:ext uri="{FF2B5EF4-FFF2-40B4-BE49-F238E27FC236}">
                <a16:creationId xmlns:a16="http://schemas.microsoft.com/office/drawing/2014/main" id="{C1DB2F43-4C46-1F7A-DA88-186E2A1107C1}"/>
              </a:ext>
            </a:extLst>
          </p:cNvPr>
          <p:cNvSpPr txBox="1"/>
          <p:nvPr/>
        </p:nvSpPr>
        <p:spPr>
          <a:xfrm>
            <a:off x="457200" y="2408313"/>
            <a:ext cx="2256020" cy="2256643"/>
          </a:xfrm>
          <a:prstGeom prst="rect">
            <a:avLst/>
          </a:prstGeom>
          <a:noFill/>
        </p:spPr>
        <p:txBody>
          <a:bodyPr wrap="square">
            <a:spAutoFit/>
          </a:bodyPr>
          <a:lstStyle/>
          <a:p>
            <a:pPr>
              <a:lnSpc>
                <a:spcPct val="200000"/>
              </a:lnSpc>
            </a:pPr>
            <a:r>
              <a:rPr lang="en-GB" sz="1200" dirty="0"/>
              <a:t>• Lipid deposits narrow arteries</a:t>
            </a:r>
          </a:p>
          <a:p>
            <a:pPr>
              <a:lnSpc>
                <a:spcPct val="200000"/>
              </a:lnSpc>
            </a:pPr>
            <a:r>
              <a:rPr lang="en-GB" sz="1200" dirty="0"/>
              <a:t>• Loss of blood supply to tissues</a:t>
            </a:r>
          </a:p>
          <a:p>
            <a:pPr>
              <a:lnSpc>
                <a:spcPct val="200000"/>
              </a:lnSpc>
            </a:pPr>
            <a:r>
              <a:rPr lang="en-GB" sz="1200" dirty="0"/>
              <a:t>• Plaque rupture causes stroke</a:t>
            </a:r>
          </a:p>
          <a:p>
            <a:pPr>
              <a:lnSpc>
                <a:spcPct val="200000"/>
              </a:lnSpc>
            </a:pPr>
            <a:r>
              <a:rPr lang="en-GB" sz="1200" dirty="0"/>
              <a:t>• Accelerated by diabetes  </a:t>
            </a:r>
          </a:p>
          <a:p>
            <a:pPr>
              <a:lnSpc>
                <a:spcPct val="200000"/>
              </a:lnSpc>
            </a:pPr>
            <a:r>
              <a:rPr lang="en-GB" sz="1200" dirty="0"/>
              <a:t>(NICE, 2022). </a:t>
            </a:r>
          </a:p>
          <a:p>
            <a:pPr>
              <a:lnSpc>
                <a:spcPct val="200000"/>
              </a:lnSpc>
            </a:pPr>
            <a:endParaRPr lang="en-GB" sz="1200" dirty="0"/>
          </a:p>
        </p:txBody>
      </p:sp>
      <p:sp>
        <p:nvSpPr>
          <p:cNvPr id="25" name="Rectangle: Rounded Corners 24">
            <a:extLst>
              <a:ext uri="{FF2B5EF4-FFF2-40B4-BE49-F238E27FC236}">
                <a16:creationId xmlns:a16="http://schemas.microsoft.com/office/drawing/2014/main" id="{0F22A0E4-84DF-D21A-3537-A5FB4646CC7B}"/>
              </a:ext>
            </a:extLst>
          </p:cNvPr>
          <p:cNvSpPr/>
          <p:nvPr/>
        </p:nvSpPr>
        <p:spPr>
          <a:xfrm>
            <a:off x="3237376" y="1293652"/>
            <a:ext cx="1993692" cy="75700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Stroke Impact</a:t>
            </a:r>
          </a:p>
        </p:txBody>
      </p:sp>
      <p:sp>
        <p:nvSpPr>
          <p:cNvPr id="26" name="TextBox 25">
            <a:extLst>
              <a:ext uri="{FF2B5EF4-FFF2-40B4-BE49-F238E27FC236}">
                <a16:creationId xmlns:a16="http://schemas.microsoft.com/office/drawing/2014/main" id="{D5BE89BE-522F-67D2-D01F-E07A917A0903}"/>
              </a:ext>
            </a:extLst>
          </p:cNvPr>
          <p:cNvSpPr txBox="1"/>
          <p:nvPr/>
        </p:nvSpPr>
        <p:spPr>
          <a:xfrm>
            <a:off x="3106212" y="2408313"/>
            <a:ext cx="2256020" cy="2492990"/>
          </a:xfrm>
          <a:prstGeom prst="rect">
            <a:avLst/>
          </a:prstGeom>
          <a:noFill/>
        </p:spPr>
        <p:txBody>
          <a:bodyPr wrap="square">
            <a:spAutoFit/>
          </a:bodyPr>
          <a:lstStyle/>
          <a:p>
            <a:r>
              <a:rPr lang="en-GB" sz="1200" dirty="0"/>
              <a:t>• Blocked cerebral blood supply</a:t>
            </a:r>
          </a:p>
          <a:p>
            <a:r>
              <a:rPr lang="en-GB" sz="1200" dirty="0"/>
              <a:t>• Neuronal oxygen deprivation</a:t>
            </a:r>
          </a:p>
          <a:p>
            <a:r>
              <a:rPr lang="en-GB" sz="1200" dirty="0"/>
              <a:t>• Cell death within minutes</a:t>
            </a:r>
          </a:p>
          <a:p>
            <a:r>
              <a:rPr lang="en-GB" sz="1200" dirty="0"/>
              <a:t>• Left-sided weakness due to right motor cortex injury • Inability to speak — 80% because of a lesion in the dominant hemisphere, 20% for other reasons </a:t>
            </a:r>
          </a:p>
          <a:p>
            <a:r>
              <a:rPr lang="en-GB" sz="1200" dirty="0"/>
              <a:t>• Neglect: decreased perception or experience to stimulation on one side. </a:t>
            </a:r>
          </a:p>
          <a:p>
            <a:r>
              <a:rPr lang="en-GB" sz="1200" dirty="0"/>
              <a:t>(Stroke Association, 2022). </a:t>
            </a:r>
          </a:p>
        </p:txBody>
      </p:sp>
      <p:sp>
        <p:nvSpPr>
          <p:cNvPr id="27" name="Rectangle: Rounded Corners 26">
            <a:extLst>
              <a:ext uri="{FF2B5EF4-FFF2-40B4-BE49-F238E27FC236}">
                <a16:creationId xmlns:a16="http://schemas.microsoft.com/office/drawing/2014/main" id="{4180A165-12FA-F2AB-D444-B5FED88395BA}"/>
              </a:ext>
            </a:extLst>
          </p:cNvPr>
          <p:cNvSpPr/>
          <p:nvPr/>
        </p:nvSpPr>
        <p:spPr>
          <a:xfrm>
            <a:off x="5901128" y="1293153"/>
            <a:ext cx="1993692" cy="75700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Diabetes Complications</a:t>
            </a:r>
          </a:p>
        </p:txBody>
      </p:sp>
      <p:sp>
        <p:nvSpPr>
          <p:cNvPr id="28" name="TextBox 27">
            <a:extLst>
              <a:ext uri="{FF2B5EF4-FFF2-40B4-BE49-F238E27FC236}">
                <a16:creationId xmlns:a16="http://schemas.microsoft.com/office/drawing/2014/main" id="{4E6BB234-DFB6-58ED-80A9-E5C33060726B}"/>
              </a:ext>
            </a:extLst>
          </p:cNvPr>
          <p:cNvSpPr txBox="1"/>
          <p:nvPr/>
        </p:nvSpPr>
        <p:spPr>
          <a:xfrm>
            <a:off x="5769964" y="2407814"/>
            <a:ext cx="2256020" cy="1569660"/>
          </a:xfrm>
          <a:prstGeom prst="rect">
            <a:avLst/>
          </a:prstGeom>
          <a:noFill/>
        </p:spPr>
        <p:txBody>
          <a:bodyPr wrap="square">
            <a:spAutoFit/>
          </a:bodyPr>
          <a:lstStyle/>
          <a:p>
            <a:r>
              <a:rPr lang="en-GB" sz="1200" dirty="0"/>
              <a:t>• Hyperglycaemia damages vessels</a:t>
            </a:r>
          </a:p>
          <a:p>
            <a:r>
              <a:rPr lang="en-GB" sz="1200" dirty="0"/>
              <a:t>• Increased blood viscosity</a:t>
            </a:r>
          </a:p>
          <a:p>
            <a:r>
              <a:rPr lang="en-GB" sz="1200" dirty="0"/>
              <a:t>• Diabetic neuropathy affects heart</a:t>
            </a:r>
          </a:p>
          <a:p>
            <a:r>
              <a:rPr lang="en-GB" sz="1200" dirty="0"/>
              <a:t>• Fluid retention increases BP </a:t>
            </a:r>
          </a:p>
          <a:p>
            <a:r>
              <a:rPr lang="en-GB" sz="1200" dirty="0"/>
              <a:t>(Diabetes UK,2021). </a:t>
            </a:r>
          </a:p>
          <a:p>
            <a:r>
              <a:rPr lang="en-GB" sz="1200" dirty="0"/>
              <a:t>(British Heart Foundation, 2023).</a:t>
            </a:r>
          </a:p>
        </p:txBody>
      </p:sp>
      <p:pic>
        <p:nvPicPr>
          <p:cNvPr id="10" name="Audio 9">
            <a:hlinkClick r:id="" action="ppaction://media"/>
            <a:extLst>
              <a:ext uri="{FF2B5EF4-FFF2-40B4-BE49-F238E27FC236}">
                <a16:creationId xmlns:a16="http://schemas.microsoft.com/office/drawing/2014/main" id="{E1A4B2C4-645D-AEEF-BC07-D373B0592D4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37354"/>
    </mc:Choice>
    <mc:Fallback xmlns="">
      <p:transition spd="slow" advTm="137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lIns="0" tIns="0" rIns="0" bIns="0" rtlCol="0" anchor="ctr"/>
          <a:lstStyle/>
          <a:p>
            <a:pPr marL="0" indent="0">
              <a:buNone/>
            </a:pPr>
            <a:r>
              <a:rPr lang="en-US" sz="3600" b="1" dirty="0">
                <a:solidFill>
                  <a:srgbClr val="1E5B8C"/>
                </a:solidFill>
              </a:rPr>
              <a:t>Risk Factors Analysis</a:t>
            </a:r>
            <a:endParaRPr lang="en-US" sz="3600" dirty="0"/>
          </a:p>
        </p:txBody>
      </p:sp>
      <p:sp>
        <p:nvSpPr>
          <p:cNvPr id="3" name="Shape 1"/>
          <p:cNvSpPr/>
          <p:nvPr/>
        </p:nvSpPr>
        <p:spPr>
          <a:xfrm>
            <a:off x="457200" y="1097280"/>
            <a:ext cx="3931920" cy="1645920"/>
          </a:xfrm>
          <a:prstGeom prst="rect">
            <a:avLst/>
          </a:prstGeom>
          <a:solidFill>
            <a:srgbClr val="FEF2F2"/>
          </a:solidFill>
          <a:ln/>
        </p:spPr>
        <p:txBody>
          <a:bodyPr/>
          <a:lstStyle/>
          <a:p>
            <a:endParaRPr lang="en-GB"/>
          </a:p>
        </p:txBody>
      </p:sp>
      <p:sp>
        <p:nvSpPr>
          <p:cNvPr id="4" name="Text 2"/>
          <p:cNvSpPr/>
          <p:nvPr/>
        </p:nvSpPr>
        <p:spPr>
          <a:xfrm>
            <a:off x="640080" y="1280160"/>
            <a:ext cx="3657600" cy="365760"/>
          </a:xfrm>
          <a:prstGeom prst="rect">
            <a:avLst/>
          </a:prstGeom>
          <a:noFill/>
          <a:ln/>
        </p:spPr>
        <p:txBody>
          <a:bodyPr wrap="square" rtlCol="0" anchor="ctr"/>
          <a:lstStyle/>
          <a:p>
            <a:pPr marL="0" indent="0">
              <a:buNone/>
            </a:pPr>
            <a:r>
              <a:rPr lang="en-US" sz="1800" b="1" dirty="0">
                <a:solidFill>
                  <a:srgbClr val="991B1B"/>
                </a:solidFill>
              </a:rPr>
              <a:t>Non-Modifiable Risk Factors</a:t>
            </a:r>
            <a:endParaRPr lang="en-US" sz="1800" dirty="0"/>
          </a:p>
        </p:txBody>
      </p:sp>
      <p:sp>
        <p:nvSpPr>
          <p:cNvPr id="5" name="Text 3"/>
          <p:cNvSpPr/>
          <p:nvPr/>
        </p:nvSpPr>
        <p:spPr>
          <a:xfrm>
            <a:off x="640080" y="1691640"/>
            <a:ext cx="3657600" cy="914400"/>
          </a:xfrm>
          <a:prstGeom prst="rect">
            <a:avLst/>
          </a:prstGeom>
          <a:noFill/>
          <a:ln/>
        </p:spPr>
        <p:txBody>
          <a:bodyPr wrap="square" rtlCol="0" anchor="ctr"/>
          <a:lstStyle/>
          <a:p>
            <a:pPr marL="342900" indent="-342900">
              <a:lnSpc>
                <a:spcPts val="1400"/>
              </a:lnSpc>
              <a:buSzPct val="100000"/>
              <a:buChar char="•"/>
            </a:pPr>
            <a:r>
              <a:rPr lang="en-GB" sz="1200" dirty="0">
                <a:solidFill>
                  <a:srgbClr val="1E293B"/>
                </a:solidFill>
              </a:rPr>
              <a:t>* Age: 68 years (post-menopausal)* History of stroke (30% risk of recurrence)• Female gender and decreased </a:t>
            </a:r>
            <a:r>
              <a:rPr lang="en-GB" sz="1200" dirty="0" err="1">
                <a:solidFill>
                  <a:srgbClr val="1E293B"/>
                </a:solidFill>
              </a:rPr>
              <a:t>estrogen</a:t>
            </a:r>
            <a:r>
              <a:rPr lang="en-GB" sz="1200" dirty="0">
                <a:solidFill>
                  <a:srgbClr val="1E293B"/>
                </a:solidFill>
              </a:rPr>
              <a:t> protection </a:t>
            </a:r>
          </a:p>
          <a:p>
            <a:pPr marL="342900" indent="-342900">
              <a:lnSpc>
                <a:spcPts val="1400"/>
              </a:lnSpc>
              <a:buSzPct val="100000"/>
              <a:buChar char="•"/>
            </a:pPr>
            <a:r>
              <a:rPr lang="en-GB" sz="1200" dirty="0">
                <a:solidFill>
                  <a:srgbClr val="1E293B"/>
                </a:solidFill>
              </a:rPr>
              <a:t>(NICE, 2022). (Stroke Association, 2022). </a:t>
            </a:r>
            <a:endParaRPr lang="en-US" sz="1200" dirty="0"/>
          </a:p>
        </p:txBody>
      </p:sp>
      <p:sp>
        <p:nvSpPr>
          <p:cNvPr id="6" name="Shape 4"/>
          <p:cNvSpPr/>
          <p:nvPr/>
        </p:nvSpPr>
        <p:spPr>
          <a:xfrm>
            <a:off x="4754880" y="1097280"/>
            <a:ext cx="3931920" cy="1645920"/>
          </a:xfrm>
          <a:prstGeom prst="rect">
            <a:avLst/>
          </a:prstGeom>
          <a:solidFill>
            <a:srgbClr val="F0FDF4"/>
          </a:solidFill>
          <a:ln/>
        </p:spPr>
        <p:txBody>
          <a:bodyPr/>
          <a:lstStyle/>
          <a:p>
            <a:endParaRPr lang="en-GB"/>
          </a:p>
        </p:txBody>
      </p:sp>
      <p:sp>
        <p:nvSpPr>
          <p:cNvPr id="7" name="Text 5"/>
          <p:cNvSpPr/>
          <p:nvPr/>
        </p:nvSpPr>
        <p:spPr>
          <a:xfrm>
            <a:off x="4937760" y="1280160"/>
            <a:ext cx="3657600" cy="365760"/>
          </a:xfrm>
          <a:prstGeom prst="rect">
            <a:avLst/>
          </a:prstGeom>
          <a:noFill/>
          <a:ln/>
        </p:spPr>
        <p:txBody>
          <a:bodyPr wrap="square" rtlCol="0" anchor="ctr"/>
          <a:lstStyle/>
          <a:p>
            <a:pPr marL="0" indent="0">
              <a:buNone/>
            </a:pPr>
            <a:r>
              <a:rPr lang="en-US" sz="1800" b="1" dirty="0">
                <a:solidFill>
                  <a:srgbClr val="166534"/>
                </a:solidFill>
              </a:rPr>
              <a:t>Modifiable Lifestyle Risk Factors</a:t>
            </a:r>
            <a:endParaRPr lang="en-US" sz="1800" dirty="0"/>
          </a:p>
        </p:txBody>
      </p:sp>
      <p:sp>
        <p:nvSpPr>
          <p:cNvPr id="8" name="Text 6"/>
          <p:cNvSpPr/>
          <p:nvPr/>
        </p:nvSpPr>
        <p:spPr>
          <a:xfrm>
            <a:off x="4937760" y="1691640"/>
            <a:ext cx="3657600" cy="914400"/>
          </a:xfrm>
          <a:prstGeom prst="rect">
            <a:avLst/>
          </a:prstGeom>
          <a:noFill/>
          <a:ln/>
        </p:spPr>
        <p:txBody>
          <a:bodyPr wrap="square" rtlCol="0" anchor="ctr"/>
          <a:lstStyle/>
          <a:p>
            <a:pPr marL="171450" indent="-171450">
              <a:lnSpc>
                <a:spcPts val="1400"/>
              </a:lnSpc>
              <a:buSzPct val="100000"/>
              <a:buFont typeface="Arial" panose="020B0604020202020204" pitchFamily="34" charset="0"/>
              <a:buChar char="•"/>
            </a:pPr>
            <a:r>
              <a:rPr lang="en-GB" sz="1200" dirty="0"/>
              <a:t>Lack of exercise and a sedentary lifestyle* Bad eating habits (high sodium, saturated fats)* Social isolation &amp; loneliness* Medication non-adherence. </a:t>
            </a:r>
          </a:p>
          <a:p>
            <a:pPr marL="171450" indent="-171450">
              <a:lnSpc>
                <a:spcPts val="1400"/>
              </a:lnSpc>
              <a:buSzPct val="100000"/>
              <a:buFont typeface="Arial" panose="020B0604020202020204" pitchFamily="34" charset="0"/>
              <a:buChar char="•"/>
            </a:pPr>
            <a:r>
              <a:rPr lang="en-GB" sz="1200" dirty="0"/>
              <a:t>(British Heart Foundation, 2023). (Diabetes UK, 2021). </a:t>
            </a:r>
            <a:endParaRPr lang="en-US" sz="1200" dirty="0"/>
          </a:p>
        </p:txBody>
      </p:sp>
      <p:sp>
        <p:nvSpPr>
          <p:cNvPr id="9" name="Shape 7"/>
          <p:cNvSpPr/>
          <p:nvPr/>
        </p:nvSpPr>
        <p:spPr>
          <a:xfrm>
            <a:off x="457200" y="3017520"/>
            <a:ext cx="8229600" cy="1371600"/>
          </a:xfrm>
          <a:prstGeom prst="rect">
            <a:avLst/>
          </a:prstGeom>
          <a:solidFill>
            <a:srgbClr val="FFFFFF"/>
          </a:solidFill>
          <a:ln/>
        </p:spPr>
        <p:txBody>
          <a:bodyPr/>
          <a:lstStyle/>
          <a:p>
            <a:endParaRPr lang="en-GB"/>
          </a:p>
        </p:txBody>
      </p:sp>
      <p:sp>
        <p:nvSpPr>
          <p:cNvPr id="10" name="Text 8"/>
          <p:cNvSpPr/>
          <p:nvPr/>
        </p:nvSpPr>
        <p:spPr>
          <a:xfrm>
            <a:off x="640080" y="3200400"/>
            <a:ext cx="8229600" cy="365760"/>
          </a:xfrm>
          <a:prstGeom prst="rect">
            <a:avLst/>
          </a:prstGeom>
          <a:noFill/>
          <a:ln/>
        </p:spPr>
        <p:txBody>
          <a:bodyPr wrap="square" rtlCol="0" anchor="ctr"/>
          <a:lstStyle/>
          <a:p>
            <a:r>
              <a:rPr lang="en-US" b="1" dirty="0">
                <a:solidFill>
                  <a:srgbClr val="1E5B8C"/>
                </a:solidFill>
              </a:rPr>
              <a:t>Priority Interventions</a:t>
            </a:r>
            <a:endParaRPr lang="en-US" sz="1800" dirty="0"/>
          </a:p>
        </p:txBody>
      </p:sp>
      <p:sp>
        <p:nvSpPr>
          <p:cNvPr id="11" name="Text 9"/>
          <p:cNvSpPr/>
          <p:nvPr/>
        </p:nvSpPr>
        <p:spPr>
          <a:xfrm>
            <a:off x="640080" y="3657600"/>
            <a:ext cx="7863840" cy="1120140"/>
          </a:xfrm>
          <a:prstGeom prst="rect">
            <a:avLst/>
          </a:prstGeom>
          <a:noFill/>
          <a:ln/>
        </p:spPr>
        <p:txBody>
          <a:bodyPr wrap="square" rtlCol="0" anchor="ctr"/>
          <a:lstStyle/>
          <a:p>
            <a:r>
              <a:rPr lang="en-GB" sz="1300" dirty="0">
                <a:solidFill>
                  <a:srgbClr val="1E293B"/>
                </a:solidFill>
              </a:rPr>
              <a:t>Priority Interventions Lifestyle changes [which are specific to each patient], ongoing monitoring, adherence support and social involvement can help reduce the cardiovascular event and improve quality of life. </a:t>
            </a:r>
          </a:p>
          <a:p>
            <a:r>
              <a:rPr lang="en-GB" sz="1300" dirty="0">
                <a:solidFill>
                  <a:srgbClr val="1E293B"/>
                </a:solidFill>
              </a:rPr>
              <a:t>(NHS,2023). </a:t>
            </a:r>
          </a:p>
          <a:p>
            <a:endParaRPr lang="en-GB" sz="1300" dirty="0">
              <a:solidFill>
                <a:srgbClr val="1E293B"/>
              </a:solidFill>
            </a:endParaRPr>
          </a:p>
          <a:p>
            <a:endParaRPr lang="en-US" sz="1300" dirty="0"/>
          </a:p>
        </p:txBody>
      </p:sp>
      <p:pic>
        <p:nvPicPr>
          <p:cNvPr id="20" name="Audio 19">
            <a:hlinkClick r:id="" action="ppaction://media"/>
            <a:extLst>
              <a:ext uri="{FF2B5EF4-FFF2-40B4-BE49-F238E27FC236}">
                <a16:creationId xmlns:a16="http://schemas.microsoft.com/office/drawing/2014/main" id="{DE1F9BDB-EA12-48FE-8EB9-976F755502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0192"/>
    </mc:Choice>
    <mc:Fallback xmlns="">
      <p:transition spd="slow" advTm="50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lIns="0" tIns="0" rIns="0" bIns="0" rtlCol="0" anchor="ctr"/>
          <a:lstStyle/>
          <a:p>
            <a:pPr marL="0" indent="0">
              <a:buNone/>
            </a:pPr>
            <a:r>
              <a:rPr lang="en-US" sz="3600" b="1" dirty="0">
                <a:solidFill>
                  <a:srgbClr val="1E5B8C"/>
                </a:solidFill>
              </a:rPr>
              <a:t>Key Interventions &amp; Recommendations</a:t>
            </a:r>
            <a:endParaRPr lang="en-US" sz="3600" dirty="0"/>
          </a:p>
        </p:txBody>
      </p:sp>
      <p:sp>
        <p:nvSpPr>
          <p:cNvPr id="3" name="Shape 1"/>
          <p:cNvSpPr/>
          <p:nvPr/>
        </p:nvSpPr>
        <p:spPr>
          <a:xfrm>
            <a:off x="457200" y="1188720"/>
            <a:ext cx="2743200" cy="1463040"/>
          </a:xfrm>
          <a:prstGeom prst="rect">
            <a:avLst/>
          </a:prstGeom>
          <a:solidFill>
            <a:srgbClr val="FFFFFF"/>
          </a:solidFill>
          <a:ln/>
        </p:spPr>
        <p:txBody>
          <a:bodyPr/>
          <a:lstStyle/>
          <a:p>
            <a:endParaRPr lang="en-GB"/>
          </a:p>
        </p:txBody>
      </p:sp>
      <p:sp>
        <p:nvSpPr>
          <p:cNvPr id="4" name="Text 2"/>
          <p:cNvSpPr/>
          <p:nvPr/>
        </p:nvSpPr>
        <p:spPr>
          <a:xfrm>
            <a:off x="594360" y="1325880"/>
            <a:ext cx="457200" cy="45720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5" name="Text 3"/>
          <p:cNvSpPr/>
          <p:nvPr/>
        </p:nvSpPr>
        <p:spPr>
          <a:xfrm>
            <a:off x="1143000" y="1371600"/>
            <a:ext cx="1920240" cy="365760"/>
          </a:xfrm>
          <a:prstGeom prst="rect">
            <a:avLst/>
          </a:prstGeom>
          <a:noFill/>
          <a:ln/>
        </p:spPr>
        <p:txBody>
          <a:bodyPr wrap="square" rtlCol="0" anchor="ctr"/>
          <a:lstStyle/>
          <a:p>
            <a:pPr marL="0" indent="0">
              <a:buNone/>
            </a:pPr>
            <a:r>
              <a:rPr lang="en-US" sz="1600" b="1" dirty="0">
                <a:solidFill>
                  <a:srgbClr val="1E5B8C"/>
                </a:solidFill>
              </a:rPr>
              <a:t>Nutrition</a:t>
            </a:r>
            <a:endParaRPr lang="en-US" sz="1600" dirty="0"/>
          </a:p>
        </p:txBody>
      </p:sp>
      <p:sp>
        <p:nvSpPr>
          <p:cNvPr id="6" name="Text 4"/>
          <p:cNvSpPr/>
          <p:nvPr/>
        </p:nvSpPr>
        <p:spPr>
          <a:xfrm>
            <a:off x="594360" y="1828800"/>
            <a:ext cx="2468880" cy="731520"/>
          </a:xfrm>
          <a:prstGeom prst="rect">
            <a:avLst/>
          </a:prstGeom>
          <a:noFill/>
          <a:ln/>
        </p:spPr>
        <p:txBody>
          <a:bodyPr wrap="square" rtlCol="0" anchor="ctr"/>
          <a:lstStyle/>
          <a:p>
            <a:r>
              <a:rPr lang="en-GB" sz="1000" dirty="0">
                <a:solidFill>
                  <a:srgbClr val="1E293B"/>
                </a:solidFill>
              </a:rPr>
              <a:t>Mediterranean-style diet, restrict sodium to &lt;6 g/day, meal timing for glycaemic control</a:t>
            </a:r>
            <a:endParaRPr lang="en-US" sz="1000" dirty="0"/>
          </a:p>
        </p:txBody>
      </p:sp>
      <p:sp>
        <p:nvSpPr>
          <p:cNvPr id="7" name="Shape 5"/>
          <p:cNvSpPr/>
          <p:nvPr/>
        </p:nvSpPr>
        <p:spPr>
          <a:xfrm>
            <a:off x="3383280" y="1188720"/>
            <a:ext cx="2743200" cy="1463040"/>
          </a:xfrm>
          <a:prstGeom prst="rect">
            <a:avLst/>
          </a:prstGeom>
          <a:solidFill>
            <a:srgbClr val="FFFFFF"/>
          </a:solidFill>
          <a:ln/>
        </p:spPr>
        <p:txBody>
          <a:bodyPr/>
          <a:lstStyle/>
          <a:p>
            <a:endParaRPr lang="en-GB"/>
          </a:p>
        </p:txBody>
      </p:sp>
      <p:sp>
        <p:nvSpPr>
          <p:cNvPr id="8" name="Text 6"/>
          <p:cNvSpPr/>
          <p:nvPr/>
        </p:nvSpPr>
        <p:spPr>
          <a:xfrm>
            <a:off x="3520440" y="1325880"/>
            <a:ext cx="457200" cy="45720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9" name="Text 7"/>
          <p:cNvSpPr/>
          <p:nvPr/>
        </p:nvSpPr>
        <p:spPr>
          <a:xfrm>
            <a:off x="4069080" y="1371600"/>
            <a:ext cx="1920240" cy="365760"/>
          </a:xfrm>
          <a:prstGeom prst="rect">
            <a:avLst/>
          </a:prstGeom>
          <a:noFill/>
          <a:ln/>
        </p:spPr>
        <p:txBody>
          <a:bodyPr wrap="square" rtlCol="0" anchor="ctr"/>
          <a:lstStyle/>
          <a:p>
            <a:pPr marL="0" indent="0">
              <a:buNone/>
            </a:pPr>
            <a:r>
              <a:rPr lang="en-US" sz="1600" b="1" dirty="0">
                <a:solidFill>
                  <a:srgbClr val="1E5B8C"/>
                </a:solidFill>
              </a:rPr>
              <a:t>Physical Activity</a:t>
            </a:r>
            <a:endParaRPr lang="en-US" sz="1600" dirty="0"/>
          </a:p>
        </p:txBody>
      </p:sp>
      <p:sp>
        <p:nvSpPr>
          <p:cNvPr id="10" name="Text 8"/>
          <p:cNvSpPr/>
          <p:nvPr/>
        </p:nvSpPr>
        <p:spPr>
          <a:xfrm>
            <a:off x="3520440" y="1828800"/>
            <a:ext cx="2468880" cy="731520"/>
          </a:xfrm>
          <a:prstGeom prst="rect">
            <a:avLst/>
          </a:prstGeom>
          <a:noFill/>
          <a:ln/>
        </p:spPr>
        <p:txBody>
          <a:bodyPr wrap="square" rtlCol="0" anchor="ctr"/>
          <a:lstStyle/>
          <a:p>
            <a:r>
              <a:rPr lang="en-GB" sz="1000" dirty="0">
                <a:solidFill>
                  <a:srgbClr val="1E293B"/>
                </a:solidFill>
              </a:rPr>
              <a:t>Advance to 150 min/week moderate activity. Chair exercises, short walks at first</a:t>
            </a:r>
            <a:endParaRPr lang="en-US" sz="1000" dirty="0"/>
          </a:p>
        </p:txBody>
      </p:sp>
      <p:sp>
        <p:nvSpPr>
          <p:cNvPr id="11" name="Shape 9"/>
          <p:cNvSpPr/>
          <p:nvPr/>
        </p:nvSpPr>
        <p:spPr>
          <a:xfrm>
            <a:off x="6309360" y="1188720"/>
            <a:ext cx="2743200" cy="1463040"/>
          </a:xfrm>
          <a:prstGeom prst="rect">
            <a:avLst/>
          </a:prstGeom>
          <a:solidFill>
            <a:srgbClr val="FFFFFF"/>
          </a:solidFill>
          <a:ln/>
        </p:spPr>
        <p:txBody>
          <a:bodyPr/>
          <a:lstStyle/>
          <a:p>
            <a:endParaRPr lang="en-GB"/>
          </a:p>
        </p:txBody>
      </p:sp>
      <p:sp>
        <p:nvSpPr>
          <p:cNvPr id="12" name="Text 10"/>
          <p:cNvSpPr/>
          <p:nvPr/>
        </p:nvSpPr>
        <p:spPr>
          <a:xfrm>
            <a:off x="6446520" y="1325880"/>
            <a:ext cx="457200" cy="45720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13" name="Text 11"/>
          <p:cNvSpPr/>
          <p:nvPr/>
        </p:nvSpPr>
        <p:spPr>
          <a:xfrm>
            <a:off x="6995160" y="1371600"/>
            <a:ext cx="1920240" cy="365760"/>
          </a:xfrm>
          <a:prstGeom prst="rect">
            <a:avLst/>
          </a:prstGeom>
          <a:noFill/>
          <a:ln/>
        </p:spPr>
        <p:txBody>
          <a:bodyPr wrap="square" rtlCol="0" anchor="ctr"/>
          <a:lstStyle/>
          <a:p>
            <a:pPr marL="0" indent="0">
              <a:buNone/>
            </a:pPr>
            <a:r>
              <a:rPr lang="en-US" sz="1600" b="1" dirty="0">
                <a:solidFill>
                  <a:srgbClr val="1E5B8C"/>
                </a:solidFill>
              </a:rPr>
              <a:t>Medication</a:t>
            </a:r>
            <a:endParaRPr lang="en-US" sz="1600" dirty="0"/>
          </a:p>
        </p:txBody>
      </p:sp>
      <p:sp>
        <p:nvSpPr>
          <p:cNvPr id="14" name="Text 12"/>
          <p:cNvSpPr/>
          <p:nvPr/>
        </p:nvSpPr>
        <p:spPr>
          <a:xfrm>
            <a:off x="6446520" y="1828800"/>
            <a:ext cx="2468880" cy="731520"/>
          </a:xfrm>
          <a:prstGeom prst="rect">
            <a:avLst/>
          </a:prstGeom>
          <a:noFill/>
          <a:ln/>
        </p:spPr>
        <p:txBody>
          <a:bodyPr wrap="square" rtlCol="0" anchor="ctr"/>
          <a:lstStyle/>
          <a:p>
            <a:r>
              <a:rPr lang="en-US" sz="1000" dirty="0">
                <a:solidFill>
                  <a:srgbClr val="1E293B"/>
                </a:solidFill>
              </a:rPr>
              <a:t>Weekly organizers, smartphone reminders. Antiplatelets, statins, antihypertensives, metformin</a:t>
            </a:r>
            <a:endParaRPr lang="en-US" sz="1000" dirty="0"/>
          </a:p>
        </p:txBody>
      </p:sp>
      <p:sp>
        <p:nvSpPr>
          <p:cNvPr id="15" name="Shape 13"/>
          <p:cNvSpPr/>
          <p:nvPr/>
        </p:nvSpPr>
        <p:spPr>
          <a:xfrm>
            <a:off x="457200" y="2834640"/>
            <a:ext cx="2743200" cy="1463040"/>
          </a:xfrm>
          <a:prstGeom prst="rect">
            <a:avLst/>
          </a:prstGeom>
          <a:solidFill>
            <a:srgbClr val="FFFFFF"/>
          </a:solidFill>
          <a:ln/>
        </p:spPr>
        <p:txBody>
          <a:bodyPr/>
          <a:lstStyle/>
          <a:p>
            <a:endParaRPr lang="en-GB"/>
          </a:p>
        </p:txBody>
      </p:sp>
      <p:sp>
        <p:nvSpPr>
          <p:cNvPr id="16" name="Text 14"/>
          <p:cNvSpPr/>
          <p:nvPr/>
        </p:nvSpPr>
        <p:spPr>
          <a:xfrm>
            <a:off x="594360" y="2971800"/>
            <a:ext cx="457200" cy="45720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17" name="Text 15"/>
          <p:cNvSpPr/>
          <p:nvPr/>
        </p:nvSpPr>
        <p:spPr>
          <a:xfrm>
            <a:off x="1143000" y="3017520"/>
            <a:ext cx="1920240" cy="365760"/>
          </a:xfrm>
          <a:prstGeom prst="rect">
            <a:avLst/>
          </a:prstGeom>
          <a:noFill/>
          <a:ln/>
        </p:spPr>
        <p:txBody>
          <a:bodyPr wrap="square" rtlCol="0" anchor="ctr"/>
          <a:lstStyle/>
          <a:p>
            <a:pPr marL="0" indent="0">
              <a:buNone/>
            </a:pPr>
            <a:r>
              <a:rPr lang="en-US" sz="1600" b="1" dirty="0">
                <a:solidFill>
                  <a:srgbClr val="1E5B8C"/>
                </a:solidFill>
              </a:rPr>
              <a:t>Rehabilitation</a:t>
            </a:r>
            <a:endParaRPr lang="en-US" sz="1600" dirty="0"/>
          </a:p>
        </p:txBody>
      </p:sp>
      <p:sp>
        <p:nvSpPr>
          <p:cNvPr id="18" name="Text 16"/>
          <p:cNvSpPr/>
          <p:nvPr/>
        </p:nvSpPr>
        <p:spPr>
          <a:xfrm>
            <a:off x="594360" y="3474720"/>
            <a:ext cx="2468880" cy="731520"/>
          </a:xfrm>
          <a:prstGeom prst="rect">
            <a:avLst/>
          </a:prstGeom>
          <a:noFill/>
          <a:ln/>
        </p:spPr>
        <p:txBody>
          <a:bodyPr wrap="square" rtlCol="0" anchor="ctr"/>
          <a:lstStyle/>
          <a:p>
            <a:r>
              <a:rPr lang="en-GB" sz="1000" dirty="0">
                <a:solidFill>
                  <a:srgbClr val="1E293B"/>
                </a:solidFill>
              </a:rPr>
              <a:t>I've been doing physical therapy 2x/week for strength/balance. Home adaptations via occupational therapy</a:t>
            </a:r>
            <a:endParaRPr lang="en-US" sz="1000" dirty="0"/>
          </a:p>
        </p:txBody>
      </p:sp>
      <p:sp>
        <p:nvSpPr>
          <p:cNvPr id="19" name="Shape 17"/>
          <p:cNvSpPr/>
          <p:nvPr/>
        </p:nvSpPr>
        <p:spPr>
          <a:xfrm>
            <a:off x="3383280" y="2834640"/>
            <a:ext cx="2743200" cy="1463040"/>
          </a:xfrm>
          <a:prstGeom prst="rect">
            <a:avLst/>
          </a:prstGeom>
          <a:solidFill>
            <a:srgbClr val="FFFFFF"/>
          </a:solidFill>
          <a:ln/>
        </p:spPr>
        <p:txBody>
          <a:bodyPr/>
          <a:lstStyle/>
          <a:p>
            <a:endParaRPr lang="en-GB"/>
          </a:p>
        </p:txBody>
      </p:sp>
      <p:sp>
        <p:nvSpPr>
          <p:cNvPr id="20" name="Text 18"/>
          <p:cNvSpPr/>
          <p:nvPr/>
        </p:nvSpPr>
        <p:spPr>
          <a:xfrm>
            <a:off x="3520440" y="2971800"/>
            <a:ext cx="457200" cy="45720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21" name="Text 19"/>
          <p:cNvSpPr/>
          <p:nvPr/>
        </p:nvSpPr>
        <p:spPr>
          <a:xfrm>
            <a:off x="4069080" y="3017520"/>
            <a:ext cx="1920240" cy="365760"/>
          </a:xfrm>
          <a:prstGeom prst="rect">
            <a:avLst/>
          </a:prstGeom>
          <a:noFill/>
          <a:ln/>
        </p:spPr>
        <p:txBody>
          <a:bodyPr wrap="square" rtlCol="0" anchor="ctr"/>
          <a:lstStyle/>
          <a:p>
            <a:pPr marL="0" indent="0">
              <a:buNone/>
            </a:pPr>
            <a:r>
              <a:rPr lang="en-US" sz="1600" b="1" dirty="0">
                <a:solidFill>
                  <a:srgbClr val="1E5B8C"/>
                </a:solidFill>
              </a:rPr>
              <a:t>Social Support</a:t>
            </a:r>
            <a:endParaRPr lang="en-US" sz="1600" dirty="0"/>
          </a:p>
        </p:txBody>
      </p:sp>
      <p:sp>
        <p:nvSpPr>
          <p:cNvPr id="22" name="Text 20"/>
          <p:cNvSpPr/>
          <p:nvPr/>
        </p:nvSpPr>
        <p:spPr>
          <a:xfrm>
            <a:off x="3520440" y="3474720"/>
            <a:ext cx="2468880" cy="731520"/>
          </a:xfrm>
          <a:prstGeom prst="rect">
            <a:avLst/>
          </a:prstGeom>
          <a:noFill/>
          <a:ln/>
        </p:spPr>
        <p:txBody>
          <a:bodyPr wrap="square" rtlCol="0" anchor="ctr"/>
          <a:lstStyle/>
          <a:p>
            <a:r>
              <a:rPr lang="en-GB" sz="1000" dirty="0">
                <a:solidFill>
                  <a:srgbClr val="1E293B"/>
                </a:solidFill>
              </a:rPr>
              <a:t>Address isolation through community programs. Family involvement in care planning</a:t>
            </a:r>
            <a:endParaRPr lang="en-US" sz="1000" dirty="0"/>
          </a:p>
        </p:txBody>
      </p:sp>
      <p:sp>
        <p:nvSpPr>
          <p:cNvPr id="23" name="Shape 21"/>
          <p:cNvSpPr/>
          <p:nvPr/>
        </p:nvSpPr>
        <p:spPr>
          <a:xfrm>
            <a:off x="6309360" y="2834640"/>
            <a:ext cx="2743200" cy="1463040"/>
          </a:xfrm>
          <a:prstGeom prst="rect">
            <a:avLst/>
          </a:prstGeom>
          <a:solidFill>
            <a:srgbClr val="FFFFFF"/>
          </a:solidFill>
          <a:ln/>
        </p:spPr>
        <p:txBody>
          <a:bodyPr/>
          <a:lstStyle/>
          <a:p>
            <a:endParaRPr lang="en-GB"/>
          </a:p>
        </p:txBody>
      </p:sp>
      <p:sp>
        <p:nvSpPr>
          <p:cNvPr id="24" name="Text 22"/>
          <p:cNvSpPr/>
          <p:nvPr/>
        </p:nvSpPr>
        <p:spPr>
          <a:xfrm>
            <a:off x="6446520" y="2971800"/>
            <a:ext cx="457200" cy="45720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25" name="Text 23"/>
          <p:cNvSpPr/>
          <p:nvPr/>
        </p:nvSpPr>
        <p:spPr>
          <a:xfrm>
            <a:off x="6995160" y="3017520"/>
            <a:ext cx="1920240" cy="365760"/>
          </a:xfrm>
          <a:prstGeom prst="rect">
            <a:avLst/>
          </a:prstGeom>
          <a:noFill/>
          <a:ln/>
        </p:spPr>
        <p:txBody>
          <a:bodyPr wrap="square" rtlCol="0" anchor="ctr"/>
          <a:lstStyle/>
          <a:p>
            <a:pPr marL="0" indent="0">
              <a:buNone/>
            </a:pPr>
            <a:r>
              <a:rPr lang="en-US" sz="1600" b="1" dirty="0">
                <a:solidFill>
                  <a:srgbClr val="1E5B8C"/>
                </a:solidFill>
              </a:rPr>
              <a:t>Education</a:t>
            </a:r>
            <a:endParaRPr lang="en-US" sz="1600" dirty="0"/>
          </a:p>
        </p:txBody>
      </p:sp>
      <p:sp>
        <p:nvSpPr>
          <p:cNvPr id="26" name="Text 24"/>
          <p:cNvSpPr/>
          <p:nvPr/>
        </p:nvSpPr>
        <p:spPr>
          <a:xfrm>
            <a:off x="6446520" y="3474720"/>
            <a:ext cx="2468880" cy="731520"/>
          </a:xfrm>
          <a:prstGeom prst="rect">
            <a:avLst/>
          </a:prstGeom>
          <a:noFill/>
          <a:ln/>
        </p:spPr>
        <p:txBody>
          <a:bodyPr wrap="square" rtlCol="0" anchor="ctr"/>
          <a:lstStyle/>
          <a:p>
            <a:r>
              <a:rPr lang="en-GB" sz="1000" dirty="0">
                <a:solidFill>
                  <a:srgbClr val="1E293B"/>
                </a:solidFill>
              </a:rPr>
              <a:t>Diabetes and CVD self-management education. Stroke awareness and warning signs</a:t>
            </a:r>
            <a:endParaRPr lang="en-US" sz="1000" dirty="0"/>
          </a:p>
        </p:txBody>
      </p:sp>
      <p:pic>
        <p:nvPicPr>
          <p:cNvPr id="31" name="Audio 30">
            <a:hlinkClick r:id="" action="ppaction://media"/>
            <a:extLst>
              <a:ext uri="{FF2B5EF4-FFF2-40B4-BE49-F238E27FC236}">
                <a16:creationId xmlns:a16="http://schemas.microsoft.com/office/drawing/2014/main" id="{8893B780-DE0C-B76E-A358-0F6497D1E22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6620"/>
    </mc:Choice>
    <mc:Fallback xmlns="">
      <p:transition spd="slow" advTm="5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6">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lIns="0" tIns="0" rIns="0" bIns="0" rtlCol="0" anchor="ctr"/>
          <a:lstStyle/>
          <a:p>
            <a:pPr marL="0" indent="0">
              <a:buNone/>
            </a:pPr>
            <a:r>
              <a:rPr lang="en-US" sz="3600" b="1" dirty="0">
                <a:solidFill>
                  <a:srgbClr val="1E5B8C"/>
                </a:solidFill>
              </a:rPr>
              <a:t>Evidence-Based Monitoring &amp; Care Routine</a:t>
            </a:r>
            <a:endParaRPr lang="en-US" sz="3600" dirty="0"/>
          </a:p>
        </p:txBody>
      </p:sp>
      <p:graphicFrame>
        <p:nvGraphicFramePr>
          <p:cNvPr id="7" name="Table 0"/>
          <p:cNvGraphicFramePr>
            <a:graphicFrameLocks noGrp="1"/>
          </p:cNvGraphicFramePr>
          <p:nvPr>
            <p:extLst>
              <p:ext uri="{D42A27DB-BD31-4B8C-83A1-F6EECF244321}">
                <p14:modId xmlns:p14="http://schemas.microsoft.com/office/powerpoint/2010/main" val="421628515"/>
              </p:ext>
            </p:extLst>
          </p:nvPr>
        </p:nvGraphicFramePr>
        <p:xfrm>
          <a:off x="457200" y="1097280"/>
          <a:ext cx="8229600" cy="2926080"/>
        </p:xfrm>
        <a:graphic>
          <a:graphicData uri="http://schemas.openxmlformats.org/drawingml/2006/table">
            <a:tbl>
              <a:tblPr/>
              <a:tblGrid>
                <a:gridCol w="22860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3200400">
                  <a:extLst>
                    <a:ext uri="{9D8B030D-6E8A-4147-A177-3AD203B41FA5}">
                      <a16:colId xmlns:a16="http://schemas.microsoft.com/office/drawing/2014/main" val="20002"/>
                    </a:ext>
                  </a:extLst>
                </a:gridCol>
              </a:tblGrid>
              <a:tr h="365760">
                <a:tc>
                  <a:txBody>
                    <a:bodyPr/>
                    <a:lstStyle/>
                    <a:p>
                      <a:pPr marL="0" indent="0">
                        <a:buNone/>
                      </a:pPr>
                      <a:r>
                        <a:rPr lang="en-US" sz="1400" b="1" dirty="0">
                          <a:solidFill>
                            <a:srgbClr val="FFFFFF"/>
                          </a:solidFill>
                        </a:rPr>
                        <a:t>Parameter</a:t>
                      </a:r>
                      <a:endParaRPr lang="en-US" sz="14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1E5B8C"/>
                    </a:solidFill>
                  </a:tcPr>
                </a:tc>
                <a:tc>
                  <a:txBody>
                    <a:bodyPr/>
                    <a:lstStyle/>
                    <a:p>
                      <a:pPr marL="0" indent="0">
                        <a:buNone/>
                      </a:pPr>
                      <a:r>
                        <a:rPr lang="en-US" sz="1400" b="1" dirty="0">
                          <a:solidFill>
                            <a:srgbClr val="FFFFFF"/>
                          </a:solidFill>
                        </a:rPr>
                        <a:t>Frequency</a:t>
                      </a:r>
                      <a:endParaRPr lang="en-US" sz="14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1E5B8C"/>
                    </a:solidFill>
                  </a:tcPr>
                </a:tc>
                <a:tc>
                  <a:txBody>
                    <a:bodyPr/>
                    <a:lstStyle/>
                    <a:p>
                      <a:pPr marL="0" indent="0">
                        <a:buNone/>
                      </a:pPr>
                      <a:r>
                        <a:rPr lang="en-US" sz="1400" b="1" dirty="0">
                          <a:solidFill>
                            <a:srgbClr val="FFFFFF"/>
                          </a:solidFill>
                        </a:rPr>
                        <a:t>Target Range</a:t>
                      </a:r>
                      <a:endParaRPr lang="en-US" sz="14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1E5B8C"/>
                    </a:solidFill>
                  </a:tcPr>
                </a:tc>
                <a:extLst>
                  <a:ext uri="{0D108BD9-81ED-4DB2-BD59-A6C34878D82A}">
                    <a16:rowId xmlns:a16="http://schemas.microsoft.com/office/drawing/2014/main" val="10000"/>
                  </a:ext>
                </a:extLst>
              </a:tr>
              <a:tr h="365760">
                <a:tc>
                  <a:txBody>
                    <a:bodyPr/>
                    <a:lstStyle/>
                    <a:p>
                      <a:pPr marL="0" indent="0">
                        <a:buNone/>
                      </a:pPr>
                      <a:r>
                        <a:rPr lang="en-US" sz="1100" dirty="0">
                          <a:solidFill>
                            <a:srgbClr val="1E293B"/>
                          </a:solidFill>
                        </a:rPr>
                        <a:t>Blood Pressure</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Weekly (home monitor)</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&lt;140/80 mmHg (ideally &lt;130/80)</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extLst>
                  <a:ext uri="{0D108BD9-81ED-4DB2-BD59-A6C34878D82A}">
                    <a16:rowId xmlns:a16="http://schemas.microsoft.com/office/drawing/2014/main" val="10001"/>
                  </a:ext>
                </a:extLst>
              </a:tr>
              <a:tr h="365760">
                <a:tc>
                  <a:txBody>
                    <a:bodyPr/>
                    <a:lstStyle/>
                    <a:p>
                      <a:pPr marL="0" indent="0">
                        <a:buNone/>
                      </a:pPr>
                      <a:r>
                        <a:rPr lang="en-US" sz="1100" dirty="0">
                          <a:solidFill>
                            <a:srgbClr val="1E293B"/>
                          </a:solidFill>
                        </a:rPr>
                        <a:t>Blood Glucose</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Twice daily (fasting &amp; post-meal)</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nn-NO" sz="1100" dirty="0">
                          <a:solidFill>
                            <a:srgbClr val="1E293B"/>
                          </a:solidFill>
                        </a:rPr>
                        <a:t>5-7 mmol/L fasting, &lt;8.5 post-meal</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extLst>
                  <a:ext uri="{0D108BD9-81ED-4DB2-BD59-A6C34878D82A}">
                    <a16:rowId xmlns:a16="http://schemas.microsoft.com/office/drawing/2014/main" val="10002"/>
                  </a:ext>
                </a:extLst>
              </a:tr>
              <a:tr h="365760">
                <a:tc>
                  <a:txBody>
                    <a:bodyPr/>
                    <a:lstStyle/>
                    <a:p>
                      <a:pPr marL="0" indent="0">
                        <a:buNone/>
                      </a:pPr>
                      <a:r>
                        <a:rPr lang="en-US" sz="1100" dirty="0">
                          <a:solidFill>
                            <a:srgbClr val="1E293B"/>
                          </a:solidFill>
                        </a:rPr>
                        <a:t>HbA1c</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Quarterly</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&lt;53 mmol/mol (7%)</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extLst>
                  <a:ext uri="{0D108BD9-81ED-4DB2-BD59-A6C34878D82A}">
                    <a16:rowId xmlns:a16="http://schemas.microsoft.com/office/drawing/2014/main" val="10003"/>
                  </a:ext>
                </a:extLst>
              </a:tr>
              <a:tr h="365760">
                <a:tc>
                  <a:txBody>
                    <a:bodyPr/>
                    <a:lstStyle/>
                    <a:p>
                      <a:pPr marL="0" indent="0">
                        <a:buNone/>
                      </a:pPr>
                      <a:r>
                        <a:rPr lang="en-US" sz="1100" dirty="0">
                          <a:solidFill>
                            <a:srgbClr val="1E293B"/>
                          </a:solidFill>
                        </a:rPr>
                        <a:t>Physiotherapy</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Twice weekly</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Improve mobility &amp; strength</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extLst>
                  <a:ext uri="{0D108BD9-81ED-4DB2-BD59-A6C34878D82A}">
                    <a16:rowId xmlns:a16="http://schemas.microsoft.com/office/drawing/2014/main" val="10004"/>
                  </a:ext>
                </a:extLst>
              </a:tr>
              <a:tr h="365760">
                <a:tc>
                  <a:txBody>
                    <a:bodyPr/>
                    <a:lstStyle/>
                    <a:p>
                      <a:pPr marL="0" indent="0">
                        <a:buNone/>
                      </a:pPr>
                      <a:r>
                        <a:rPr lang="en-US" sz="1100" dirty="0">
                          <a:solidFill>
                            <a:srgbClr val="1E293B"/>
                          </a:solidFill>
                        </a:rPr>
                        <a:t>Medication Review</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Monthly with GP</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Optimize dosing, check adherence</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extLst>
                  <a:ext uri="{0D108BD9-81ED-4DB2-BD59-A6C34878D82A}">
                    <a16:rowId xmlns:a16="http://schemas.microsoft.com/office/drawing/2014/main" val="10005"/>
                  </a:ext>
                </a:extLst>
              </a:tr>
              <a:tr h="365760">
                <a:tc>
                  <a:txBody>
                    <a:bodyPr/>
                    <a:lstStyle/>
                    <a:p>
                      <a:pPr marL="0" indent="0">
                        <a:buNone/>
                      </a:pPr>
                      <a:r>
                        <a:rPr lang="en-US" sz="1100" dirty="0">
                          <a:solidFill>
                            <a:srgbClr val="1E293B"/>
                          </a:solidFill>
                        </a:rPr>
                        <a:t>Foot Examination</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Annually</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Detect diabetic complications</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extLst>
                  <a:ext uri="{0D108BD9-81ED-4DB2-BD59-A6C34878D82A}">
                    <a16:rowId xmlns:a16="http://schemas.microsoft.com/office/drawing/2014/main" val="10006"/>
                  </a:ext>
                </a:extLst>
              </a:tr>
              <a:tr h="365760">
                <a:tc>
                  <a:txBody>
                    <a:bodyPr/>
                    <a:lstStyle/>
                    <a:p>
                      <a:pPr marL="0" indent="0">
                        <a:buNone/>
                      </a:pPr>
                      <a:r>
                        <a:rPr lang="en-US" sz="1100" dirty="0">
                          <a:solidFill>
                            <a:srgbClr val="1E293B"/>
                          </a:solidFill>
                        </a:rPr>
                        <a:t>Retinal Screening</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Annually</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tc>
                  <a:txBody>
                    <a:bodyPr/>
                    <a:lstStyle/>
                    <a:p>
                      <a:pPr marL="0" indent="0">
                        <a:buNone/>
                      </a:pPr>
                      <a:r>
                        <a:rPr lang="en-US" sz="1100" dirty="0">
                          <a:solidFill>
                            <a:srgbClr val="1E293B"/>
                          </a:solidFill>
                        </a:rPr>
                        <a:t>Prevent diabetic retinopathy</a:t>
                      </a:r>
                      <a:endParaRPr lang="en-US" sz="1100" dirty="0"/>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8FAFC"/>
                    </a:solidFill>
                  </a:tcPr>
                </a:tc>
                <a:extLst>
                  <a:ext uri="{0D108BD9-81ED-4DB2-BD59-A6C34878D82A}">
                    <a16:rowId xmlns:a16="http://schemas.microsoft.com/office/drawing/2014/main" val="10007"/>
                  </a:ext>
                </a:extLst>
              </a:tr>
            </a:tbl>
          </a:graphicData>
        </a:graphic>
      </p:graphicFrame>
      <p:sp>
        <p:nvSpPr>
          <p:cNvPr id="4" name="Text 1"/>
          <p:cNvSpPr/>
          <p:nvPr/>
        </p:nvSpPr>
        <p:spPr>
          <a:xfrm>
            <a:off x="457200" y="4572000"/>
            <a:ext cx="8229600" cy="274320"/>
          </a:xfrm>
          <a:prstGeom prst="rect">
            <a:avLst/>
          </a:prstGeom>
          <a:noFill/>
          <a:ln/>
        </p:spPr>
        <p:txBody>
          <a:bodyPr wrap="square" rtlCol="0" anchor="ctr"/>
          <a:lstStyle/>
          <a:p>
            <a:pPr marL="0" indent="0">
              <a:buNone/>
            </a:pPr>
            <a:r>
              <a:rPr lang="en-US" sz="1000" dirty="0">
                <a:solidFill>
                  <a:srgbClr val="64748B"/>
                </a:solidFill>
              </a:rPr>
              <a:t>(NICE, 2022). (Royal College of Physicians, 2016). (Diabetes UK, 2021). (British Heart Foundation, 2023). </a:t>
            </a:r>
            <a:endParaRPr lang="en-US" sz="1000" dirty="0"/>
          </a:p>
        </p:txBody>
      </p:sp>
      <p:pic>
        <p:nvPicPr>
          <p:cNvPr id="13" name="Audio 12">
            <a:hlinkClick r:id="" action="ppaction://media"/>
            <a:extLst>
              <a:ext uri="{FF2B5EF4-FFF2-40B4-BE49-F238E27FC236}">
                <a16:creationId xmlns:a16="http://schemas.microsoft.com/office/drawing/2014/main" id="{6D57B3A0-B2F4-307A-6D7A-CA890545CAD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70595"/>
    </mc:Choice>
    <mc:Fallback xmlns="">
      <p:transition spd="slow" advTm="170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lIns="0" tIns="0" rIns="0" bIns="0" rtlCol="0" anchor="ctr"/>
          <a:lstStyle/>
          <a:p>
            <a:pPr marL="0" indent="0">
              <a:buNone/>
            </a:pPr>
            <a:r>
              <a:rPr lang="en-US" sz="3600" b="1" dirty="0">
                <a:solidFill>
                  <a:srgbClr val="1E5B8C"/>
                </a:solidFill>
              </a:rPr>
              <a:t>Multidisciplinary Care Planning</a:t>
            </a:r>
            <a:endParaRPr lang="en-US" sz="3600" dirty="0"/>
          </a:p>
        </p:txBody>
      </p:sp>
      <p:sp>
        <p:nvSpPr>
          <p:cNvPr id="3" name="Shape 1"/>
          <p:cNvSpPr/>
          <p:nvPr/>
        </p:nvSpPr>
        <p:spPr>
          <a:xfrm>
            <a:off x="457200" y="1097280"/>
            <a:ext cx="3931920" cy="3291840"/>
          </a:xfrm>
          <a:prstGeom prst="rect">
            <a:avLst/>
          </a:prstGeom>
          <a:solidFill>
            <a:srgbClr val="FFFFFF"/>
          </a:solidFill>
          <a:ln/>
        </p:spPr>
        <p:txBody>
          <a:bodyPr/>
          <a:lstStyle/>
          <a:p>
            <a:endParaRPr lang="en-GB"/>
          </a:p>
        </p:txBody>
      </p:sp>
      <p:sp>
        <p:nvSpPr>
          <p:cNvPr id="4" name="Text 2"/>
          <p:cNvSpPr/>
          <p:nvPr/>
        </p:nvSpPr>
        <p:spPr>
          <a:xfrm>
            <a:off x="640080" y="1280160"/>
            <a:ext cx="3657600" cy="365760"/>
          </a:xfrm>
          <a:prstGeom prst="rect">
            <a:avLst/>
          </a:prstGeom>
          <a:noFill/>
          <a:ln/>
        </p:spPr>
        <p:txBody>
          <a:bodyPr wrap="square" rtlCol="0" anchor="ctr"/>
          <a:lstStyle/>
          <a:p>
            <a:r>
              <a:rPr lang="en-US" b="1" dirty="0">
                <a:solidFill>
                  <a:srgbClr val="1E5B8C"/>
                </a:solidFill>
              </a:rPr>
              <a:t>Care Team Members</a:t>
            </a:r>
            <a:endParaRPr lang="en-US" sz="1800" dirty="0"/>
          </a:p>
        </p:txBody>
      </p:sp>
      <p:sp>
        <p:nvSpPr>
          <p:cNvPr id="5" name="Text 3"/>
          <p:cNvSpPr/>
          <p:nvPr/>
        </p:nvSpPr>
        <p:spPr>
          <a:xfrm>
            <a:off x="640080" y="1783080"/>
            <a:ext cx="3657600" cy="2194560"/>
          </a:xfrm>
          <a:prstGeom prst="rect">
            <a:avLst/>
          </a:prstGeom>
          <a:noFill/>
          <a:ln/>
        </p:spPr>
        <p:txBody>
          <a:bodyPr wrap="square" rtlCol="0" anchor="ctr"/>
          <a:lstStyle/>
          <a:p>
            <a:pPr>
              <a:lnSpc>
                <a:spcPts val="1600"/>
              </a:lnSpc>
              <a:buSzPct val="100000"/>
            </a:pPr>
            <a:r>
              <a:rPr lang="en-US" sz="1300" dirty="0">
                <a:solidFill>
                  <a:srgbClr val="1E293B"/>
                </a:solidFill>
              </a:rPr>
              <a:t>General Practitioner</a:t>
            </a:r>
          </a:p>
          <a:p>
            <a:pPr>
              <a:lnSpc>
                <a:spcPts val="1600"/>
              </a:lnSpc>
              <a:buSzPct val="100000"/>
            </a:pPr>
            <a:r>
              <a:rPr lang="en-US" sz="1300" dirty="0">
                <a:solidFill>
                  <a:srgbClr val="1E293B"/>
                </a:solidFill>
              </a:rPr>
              <a:t>* Practice Nurse</a:t>
            </a:r>
          </a:p>
          <a:p>
            <a:pPr>
              <a:lnSpc>
                <a:spcPts val="1600"/>
              </a:lnSpc>
              <a:buSzPct val="100000"/>
            </a:pPr>
            <a:r>
              <a:rPr lang="en-US" sz="1300" dirty="0">
                <a:solidFill>
                  <a:srgbClr val="1E293B"/>
                </a:solidFill>
              </a:rPr>
              <a:t>* Stroke Specialist</a:t>
            </a:r>
          </a:p>
          <a:p>
            <a:pPr>
              <a:lnSpc>
                <a:spcPts val="1600"/>
              </a:lnSpc>
              <a:buSzPct val="100000"/>
            </a:pPr>
            <a:r>
              <a:rPr lang="en-US" sz="1300" dirty="0">
                <a:solidFill>
                  <a:srgbClr val="1E293B"/>
                </a:solidFill>
              </a:rPr>
              <a:t>* Diabetic Nurse Specialist</a:t>
            </a:r>
          </a:p>
          <a:p>
            <a:pPr>
              <a:lnSpc>
                <a:spcPts val="1600"/>
              </a:lnSpc>
              <a:buSzPct val="100000"/>
            </a:pPr>
            <a:r>
              <a:rPr lang="en-US" sz="1300" dirty="0">
                <a:solidFill>
                  <a:srgbClr val="1E293B"/>
                </a:solidFill>
              </a:rPr>
              <a:t>* Physiotherapist</a:t>
            </a:r>
          </a:p>
          <a:p>
            <a:pPr>
              <a:lnSpc>
                <a:spcPts val="1600"/>
              </a:lnSpc>
              <a:buSzPct val="100000"/>
            </a:pPr>
            <a:r>
              <a:rPr lang="en-US" sz="1300" dirty="0">
                <a:solidFill>
                  <a:srgbClr val="1E293B"/>
                </a:solidFill>
              </a:rPr>
              <a:t>* Occupational Therapist</a:t>
            </a:r>
          </a:p>
          <a:p>
            <a:pPr marL="285750" indent="-285750">
              <a:lnSpc>
                <a:spcPts val="1600"/>
              </a:lnSpc>
              <a:buSzPct val="100000"/>
              <a:buFont typeface="Arial" panose="020B0604020202020204" pitchFamily="34" charset="0"/>
              <a:buChar char="•"/>
            </a:pPr>
            <a:r>
              <a:rPr lang="en-US" sz="1300" dirty="0">
                <a:solidFill>
                  <a:srgbClr val="1E293B"/>
                </a:solidFill>
              </a:rPr>
              <a:t>Dietitian </a:t>
            </a:r>
          </a:p>
          <a:p>
            <a:pPr marL="285750" indent="-285750">
              <a:lnSpc>
                <a:spcPts val="1600"/>
              </a:lnSpc>
              <a:buSzPct val="100000"/>
              <a:buFont typeface="Arial" panose="020B0604020202020204" pitchFamily="34" charset="0"/>
              <a:buChar char="•"/>
            </a:pPr>
            <a:r>
              <a:rPr lang="en-US" sz="1300" dirty="0">
                <a:solidFill>
                  <a:srgbClr val="1E293B"/>
                </a:solidFill>
              </a:rPr>
              <a:t>(Royal College of Physicians, 2016). </a:t>
            </a:r>
            <a:endParaRPr lang="en-US" sz="1300" dirty="0"/>
          </a:p>
        </p:txBody>
      </p:sp>
      <p:sp>
        <p:nvSpPr>
          <p:cNvPr id="6" name="Shape 4"/>
          <p:cNvSpPr/>
          <p:nvPr/>
        </p:nvSpPr>
        <p:spPr>
          <a:xfrm>
            <a:off x="4754880" y="1097280"/>
            <a:ext cx="3931920" cy="3291840"/>
          </a:xfrm>
          <a:prstGeom prst="rect">
            <a:avLst/>
          </a:prstGeom>
          <a:solidFill>
            <a:srgbClr val="FFFFFF"/>
          </a:solidFill>
          <a:ln/>
        </p:spPr>
        <p:txBody>
          <a:bodyPr/>
          <a:lstStyle/>
          <a:p>
            <a:endParaRPr lang="en-GB"/>
          </a:p>
        </p:txBody>
      </p:sp>
      <p:sp>
        <p:nvSpPr>
          <p:cNvPr id="7" name="Text 5"/>
          <p:cNvSpPr/>
          <p:nvPr/>
        </p:nvSpPr>
        <p:spPr>
          <a:xfrm>
            <a:off x="4937760" y="1280160"/>
            <a:ext cx="3657600" cy="365760"/>
          </a:xfrm>
          <a:prstGeom prst="rect">
            <a:avLst/>
          </a:prstGeom>
          <a:noFill/>
          <a:ln/>
        </p:spPr>
        <p:txBody>
          <a:bodyPr wrap="square" rtlCol="0" anchor="ctr"/>
          <a:lstStyle/>
          <a:p>
            <a:r>
              <a:rPr lang="en-US" b="1" dirty="0">
                <a:solidFill>
                  <a:srgbClr val="1E5B8C"/>
                </a:solidFill>
              </a:rPr>
              <a:t>Communication Strategies</a:t>
            </a:r>
            <a:endParaRPr lang="en-US" sz="1800" dirty="0"/>
          </a:p>
        </p:txBody>
      </p:sp>
      <p:sp>
        <p:nvSpPr>
          <p:cNvPr id="8" name="Text 6"/>
          <p:cNvSpPr/>
          <p:nvPr/>
        </p:nvSpPr>
        <p:spPr>
          <a:xfrm>
            <a:off x="4937760" y="1783080"/>
            <a:ext cx="3657600" cy="2194560"/>
          </a:xfrm>
          <a:prstGeom prst="rect">
            <a:avLst/>
          </a:prstGeom>
          <a:noFill/>
          <a:ln/>
        </p:spPr>
        <p:txBody>
          <a:bodyPr wrap="square" rtlCol="0" anchor="ctr"/>
          <a:lstStyle/>
          <a:p>
            <a:pPr>
              <a:lnSpc>
                <a:spcPts val="1600"/>
              </a:lnSpc>
              <a:buSzPct val="100000"/>
            </a:pPr>
            <a:r>
              <a:rPr lang="en-GB" sz="1300" dirty="0"/>
              <a:t>Clear language, avoid jargon</a:t>
            </a:r>
          </a:p>
          <a:p>
            <a:pPr>
              <a:lnSpc>
                <a:spcPts val="1600"/>
              </a:lnSpc>
              <a:buSzPct val="100000"/>
            </a:pPr>
            <a:r>
              <a:rPr lang="en-GB" sz="1300" dirty="0"/>
              <a:t>* Teach-back methods for understanding</a:t>
            </a:r>
          </a:p>
          <a:p>
            <a:pPr marL="285750" indent="-285750">
              <a:lnSpc>
                <a:spcPts val="1600"/>
              </a:lnSpc>
              <a:buSzPct val="100000"/>
              <a:buFont typeface="Arial" panose="020B0604020202020204" pitchFamily="34" charset="0"/>
              <a:buChar char="•"/>
            </a:pPr>
            <a:r>
              <a:rPr lang="en-GB" sz="1300" dirty="0"/>
              <a:t>Information in writing + verbal (large print)</a:t>
            </a:r>
          </a:p>
          <a:p>
            <a:pPr>
              <a:lnSpc>
                <a:spcPts val="1600"/>
              </a:lnSpc>
              <a:buSzPct val="100000"/>
            </a:pPr>
            <a:r>
              <a:rPr lang="en-GB" sz="1300" dirty="0"/>
              <a:t>* Family involvement with consent</a:t>
            </a:r>
          </a:p>
          <a:p>
            <a:pPr>
              <a:lnSpc>
                <a:spcPts val="1600"/>
              </a:lnSpc>
              <a:buSzPct val="100000"/>
            </a:pPr>
            <a:r>
              <a:rPr lang="en-GB" sz="1300" dirty="0"/>
              <a:t>* Shared decision-making approach</a:t>
            </a:r>
          </a:p>
          <a:p>
            <a:pPr marL="285750" indent="-285750">
              <a:lnSpc>
                <a:spcPts val="1600"/>
              </a:lnSpc>
              <a:buSzPct val="100000"/>
              <a:buFont typeface="Arial" panose="020B0604020202020204" pitchFamily="34" charset="0"/>
              <a:buChar char="•"/>
            </a:pPr>
            <a:r>
              <a:rPr lang="en-GB" sz="1300" dirty="0"/>
              <a:t>Quarterly review appointments. </a:t>
            </a:r>
          </a:p>
          <a:p>
            <a:pPr marL="285750" indent="-285750">
              <a:lnSpc>
                <a:spcPts val="1600"/>
              </a:lnSpc>
              <a:buSzPct val="100000"/>
              <a:buFont typeface="Arial" panose="020B0604020202020204" pitchFamily="34" charset="0"/>
              <a:buChar char="•"/>
            </a:pPr>
            <a:r>
              <a:rPr lang="en-GB" sz="1300" dirty="0"/>
              <a:t>(NICE, 2022). </a:t>
            </a:r>
            <a:endParaRPr lang="en-US" sz="1300" dirty="0"/>
          </a:p>
        </p:txBody>
      </p:sp>
      <p:pic>
        <p:nvPicPr>
          <p:cNvPr id="12" name="Audio 11">
            <a:hlinkClick r:id="" action="ppaction://media"/>
            <a:extLst>
              <a:ext uri="{FF2B5EF4-FFF2-40B4-BE49-F238E27FC236}">
                <a16:creationId xmlns:a16="http://schemas.microsoft.com/office/drawing/2014/main" id="{2A44F676-D1D8-63C6-06C1-5E7B0212A9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9953"/>
    </mc:Choice>
    <mc:Fallback xmlns="">
      <p:transition spd="slow" advTm="79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lIns="0" tIns="0" rIns="0" bIns="0" rtlCol="0" anchor="ctr"/>
          <a:lstStyle/>
          <a:p>
            <a:pPr marL="0" indent="0">
              <a:buNone/>
            </a:pPr>
            <a:r>
              <a:rPr lang="en-US" sz="3600" b="1" dirty="0">
                <a:solidFill>
                  <a:srgbClr val="1E5B8C"/>
                </a:solidFill>
              </a:rPr>
              <a:t>Ethical Framework for Care</a:t>
            </a:r>
            <a:endParaRPr lang="en-US" sz="3600" dirty="0"/>
          </a:p>
        </p:txBody>
      </p:sp>
      <p:sp>
        <p:nvSpPr>
          <p:cNvPr id="3" name="Shape 1"/>
          <p:cNvSpPr/>
          <p:nvPr/>
        </p:nvSpPr>
        <p:spPr>
          <a:xfrm>
            <a:off x="457200" y="1097280"/>
            <a:ext cx="8229600" cy="640080"/>
          </a:xfrm>
          <a:prstGeom prst="rect">
            <a:avLst/>
          </a:prstGeom>
          <a:solidFill>
            <a:srgbClr val="FFFFFF"/>
          </a:solidFill>
          <a:ln/>
        </p:spPr>
        <p:txBody>
          <a:bodyPr/>
          <a:lstStyle/>
          <a:p>
            <a:endParaRPr lang="en-GB"/>
          </a:p>
        </p:txBody>
      </p:sp>
      <p:sp>
        <p:nvSpPr>
          <p:cNvPr id="4" name="Shape 2"/>
          <p:cNvSpPr/>
          <p:nvPr/>
        </p:nvSpPr>
        <p:spPr>
          <a:xfrm>
            <a:off x="457200" y="1097280"/>
            <a:ext cx="73152" cy="640080"/>
          </a:xfrm>
          <a:prstGeom prst="rect">
            <a:avLst/>
          </a:prstGeom>
          <a:solidFill>
            <a:srgbClr val="0891B2"/>
          </a:solidFill>
          <a:ln/>
        </p:spPr>
        <p:txBody>
          <a:bodyPr/>
          <a:lstStyle/>
          <a:p>
            <a:endParaRPr lang="en-GB"/>
          </a:p>
        </p:txBody>
      </p:sp>
      <p:sp>
        <p:nvSpPr>
          <p:cNvPr id="5" name="Text 3"/>
          <p:cNvSpPr/>
          <p:nvPr/>
        </p:nvSpPr>
        <p:spPr>
          <a:xfrm>
            <a:off x="640080" y="1143000"/>
            <a:ext cx="1828800" cy="274320"/>
          </a:xfrm>
          <a:prstGeom prst="rect">
            <a:avLst/>
          </a:prstGeom>
          <a:noFill/>
          <a:ln/>
        </p:spPr>
        <p:txBody>
          <a:bodyPr wrap="square" rtlCol="0" anchor="ctr"/>
          <a:lstStyle/>
          <a:p>
            <a:r>
              <a:rPr lang="en-US" sz="1400" b="1" dirty="0">
                <a:solidFill>
                  <a:srgbClr val="1E5B8C"/>
                </a:solidFill>
              </a:rPr>
              <a:t>Autonomy</a:t>
            </a:r>
            <a:endParaRPr lang="en-US" sz="1400" dirty="0"/>
          </a:p>
        </p:txBody>
      </p:sp>
      <p:sp>
        <p:nvSpPr>
          <p:cNvPr id="6" name="Text 4"/>
          <p:cNvSpPr/>
          <p:nvPr/>
        </p:nvSpPr>
        <p:spPr>
          <a:xfrm>
            <a:off x="2560320" y="1143000"/>
            <a:ext cx="5943600" cy="548640"/>
          </a:xfrm>
          <a:prstGeom prst="rect">
            <a:avLst/>
          </a:prstGeom>
          <a:noFill/>
          <a:ln/>
        </p:spPr>
        <p:txBody>
          <a:bodyPr wrap="square" rtlCol="0" anchor="ctr"/>
          <a:lstStyle/>
          <a:p>
            <a:r>
              <a:rPr lang="en-GB" sz="1100" dirty="0">
                <a:solidFill>
                  <a:srgbClr val="1E293B"/>
                </a:solidFill>
              </a:rPr>
              <a:t>That is Margaret's right to learn about her disease and make decisions about her care including declining treatments. Ensure adequate information provision.</a:t>
            </a:r>
            <a:endParaRPr lang="en-US" sz="1100" dirty="0"/>
          </a:p>
        </p:txBody>
      </p:sp>
      <p:sp>
        <p:nvSpPr>
          <p:cNvPr id="7" name="Shape 5"/>
          <p:cNvSpPr/>
          <p:nvPr/>
        </p:nvSpPr>
        <p:spPr>
          <a:xfrm>
            <a:off x="457200" y="1828800"/>
            <a:ext cx="8229600" cy="640080"/>
          </a:xfrm>
          <a:prstGeom prst="rect">
            <a:avLst/>
          </a:prstGeom>
          <a:solidFill>
            <a:srgbClr val="FFFFFF"/>
          </a:solidFill>
          <a:ln/>
        </p:spPr>
        <p:txBody>
          <a:bodyPr/>
          <a:lstStyle/>
          <a:p>
            <a:endParaRPr lang="en-GB"/>
          </a:p>
        </p:txBody>
      </p:sp>
      <p:sp>
        <p:nvSpPr>
          <p:cNvPr id="8" name="Shape 6"/>
          <p:cNvSpPr/>
          <p:nvPr/>
        </p:nvSpPr>
        <p:spPr>
          <a:xfrm>
            <a:off x="457200" y="1828800"/>
            <a:ext cx="73152" cy="640080"/>
          </a:xfrm>
          <a:prstGeom prst="rect">
            <a:avLst/>
          </a:prstGeom>
          <a:solidFill>
            <a:srgbClr val="0891B2"/>
          </a:solidFill>
          <a:ln/>
        </p:spPr>
        <p:txBody>
          <a:bodyPr/>
          <a:lstStyle/>
          <a:p>
            <a:endParaRPr lang="en-GB"/>
          </a:p>
        </p:txBody>
      </p:sp>
      <p:sp>
        <p:nvSpPr>
          <p:cNvPr id="9" name="Text 7"/>
          <p:cNvSpPr/>
          <p:nvPr/>
        </p:nvSpPr>
        <p:spPr>
          <a:xfrm>
            <a:off x="640080" y="1874520"/>
            <a:ext cx="1828800" cy="274320"/>
          </a:xfrm>
          <a:prstGeom prst="rect">
            <a:avLst/>
          </a:prstGeom>
          <a:noFill/>
          <a:ln/>
        </p:spPr>
        <p:txBody>
          <a:bodyPr wrap="square" rtlCol="0" anchor="ctr"/>
          <a:lstStyle/>
          <a:p>
            <a:r>
              <a:rPr lang="en-US" sz="1400" b="1" dirty="0">
                <a:solidFill>
                  <a:srgbClr val="1E5B8C"/>
                </a:solidFill>
              </a:rPr>
              <a:t>Beneficence &amp; Non-Maleficence</a:t>
            </a:r>
            <a:endParaRPr lang="en-US" sz="1400" dirty="0"/>
          </a:p>
        </p:txBody>
      </p:sp>
      <p:sp>
        <p:nvSpPr>
          <p:cNvPr id="10" name="Text 8"/>
          <p:cNvSpPr/>
          <p:nvPr/>
        </p:nvSpPr>
        <p:spPr>
          <a:xfrm>
            <a:off x="2560320" y="1874520"/>
            <a:ext cx="5943600" cy="548640"/>
          </a:xfrm>
          <a:prstGeom prst="rect">
            <a:avLst/>
          </a:prstGeom>
          <a:noFill/>
          <a:ln/>
        </p:spPr>
        <p:txBody>
          <a:bodyPr wrap="square" rtlCol="0" anchor="ctr"/>
          <a:lstStyle/>
          <a:p>
            <a:r>
              <a:rPr lang="en-GB" sz="1100" dirty="0">
                <a:solidFill>
                  <a:srgbClr val="1E293B"/>
                </a:solidFill>
              </a:rPr>
              <a:t>Maximise benefits while minimising harm. Weigh aggressive CVD risk factor management to burdens of quality of life and polypharmacy.</a:t>
            </a:r>
            <a:endParaRPr lang="en-US" sz="1100" dirty="0"/>
          </a:p>
        </p:txBody>
      </p:sp>
      <p:sp>
        <p:nvSpPr>
          <p:cNvPr id="11" name="Shape 9"/>
          <p:cNvSpPr/>
          <p:nvPr/>
        </p:nvSpPr>
        <p:spPr>
          <a:xfrm>
            <a:off x="457200" y="2560320"/>
            <a:ext cx="8229600" cy="640080"/>
          </a:xfrm>
          <a:prstGeom prst="rect">
            <a:avLst/>
          </a:prstGeom>
          <a:solidFill>
            <a:srgbClr val="FFFFFF"/>
          </a:solidFill>
          <a:ln/>
        </p:spPr>
        <p:txBody>
          <a:bodyPr/>
          <a:lstStyle/>
          <a:p>
            <a:endParaRPr lang="en-GB"/>
          </a:p>
        </p:txBody>
      </p:sp>
      <p:sp>
        <p:nvSpPr>
          <p:cNvPr id="12" name="Shape 10"/>
          <p:cNvSpPr/>
          <p:nvPr/>
        </p:nvSpPr>
        <p:spPr>
          <a:xfrm>
            <a:off x="457200" y="2560320"/>
            <a:ext cx="73152" cy="640080"/>
          </a:xfrm>
          <a:prstGeom prst="rect">
            <a:avLst/>
          </a:prstGeom>
          <a:solidFill>
            <a:srgbClr val="0891B2"/>
          </a:solidFill>
          <a:ln/>
        </p:spPr>
        <p:txBody>
          <a:bodyPr/>
          <a:lstStyle/>
          <a:p>
            <a:endParaRPr lang="en-GB"/>
          </a:p>
        </p:txBody>
      </p:sp>
      <p:sp>
        <p:nvSpPr>
          <p:cNvPr id="13" name="Text 11"/>
          <p:cNvSpPr/>
          <p:nvPr/>
        </p:nvSpPr>
        <p:spPr>
          <a:xfrm>
            <a:off x="640080" y="2606040"/>
            <a:ext cx="1828800" cy="274320"/>
          </a:xfrm>
          <a:prstGeom prst="rect">
            <a:avLst/>
          </a:prstGeom>
          <a:noFill/>
          <a:ln/>
        </p:spPr>
        <p:txBody>
          <a:bodyPr wrap="square" rtlCol="0" anchor="ctr"/>
          <a:lstStyle/>
          <a:p>
            <a:r>
              <a:rPr lang="en-US" sz="1400" b="1" dirty="0">
                <a:solidFill>
                  <a:srgbClr val="1E5B8C"/>
                </a:solidFill>
              </a:rPr>
              <a:t>Capacity &amp; Consent</a:t>
            </a:r>
            <a:endParaRPr lang="en-US" sz="1400" dirty="0"/>
          </a:p>
        </p:txBody>
      </p:sp>
      <p:sp>
        <p:nvSpPr>
          <p:cNvPr id="14" name="Text 12"/>
          <p:cNvSpPr/>
          <p:nvPr/>
        </p:nvSpPr>
        <p:spPr>
          <a:xfrm>
            <a:off x="2560320" y="2606040"/>
            <a:ext cx="5943600" cy="548640"/>
          </a:xfrm>
          <a:prstGeom prst="rect">
            <a:avLst/>
          </a:prstGeom>
          <a:noFill/>
          <a:ln/>
        </p:spPr>
        <p:txBody>
          <a:bodyPr wrap="square" rtlCol="0" anchor="ctr"/>
          <a:lstStyle/>
          <a:p>
            <a:r>
              <a:rPr lang="en-GB" sz="1100" dirty="0">
                <a:solidFill>
                  <a:srgbClr val="1E293B"/>
                </a:solidFill>
              </a:rPr>
              <a:t>Regular respite of </a:t>
            </a:r>
            <a:r>
              <a:rPr lang="en-GB" sz="1100" dirty="0" err="1">
                <a:solidFill>
                  <a:srgbClr val="1E293B"/>
                </a:solidFill>
              </a:rPr>
              <a:t>incognitive</a:t>
            </a:r>
            <a:r>
              <a:rPr lang="en-GB" sz="1100" dirty="0">
                <a:solidFill>
                  <a:srgbClr val="1E293B"/>
                </a:solidFill>
              </a:rPr>
              <a:t> function. Discussions re advance care planning, while she is </a:t>
            </a:r>
            <a:r>
              <a:rPr lang="en-GB" sz="1100" dirty="0" err="1">
                <a:solidFill>
                  <a:srgbClr val="1E293B"/>
                </a:solidFill>
              </a:rPr>
              <a:t>capacitous</a:t>
            </a:r>
            <a:r>
              <a:rPr lang="en-GB" sz="1100" dirty="0">
                <a:solidFill>
                  <a:srgbClr val="1E293B"/>
                </a:solidFill>
              </a:rPr>
              <a:t>.</a:t>
            </a:r>
            <a:endParaRPr lang="en-US" sz="1100" dirty="0"/>
          </a:p>
        </p:txBody>
      </p:sp>
      <p:sp>
        <p:nvSpPr>
          <p:cNvPr id="15" name="Shape 13"/>
          <p:cNvSpPr/>
          <p:nvPr/>
        </p:nvSpPr>
        <p:spPr>
          <a:xfrm>
            <a:off x="457200" y="3291840"/>
            <a:ext cx="8229600" cy="640080"/>
          </a:xfrm>
          <a:prstGeom prst="rect">
            <a:avLst/>
          </a:prstGeom>
          <a:solidFill>
            <a:srgbClr val="FFFFFF"/>
          </a:solidFill>
          <a:ln/>
        </p:spPr>
        <p:txBody>
          <a:bodyPr/>
          <a:lstStyle/>
          <a:p>
            <a:endParaRPr lang="en-GB"/>
          </a:p>
        </p:txBody>
      </p:sp>
      <p:sp>
        <p:nvSpPr>
          <p:cNvPr id="16" name="Shape 14"/>
          <p:cNvSpPr/>
          <p:nvPr/>
        </p:nvSpPr>
        <p:spPr>
          <a:xfrm>
            <a:off x="457200" y="3291840"/>
            <a:ext cx="73152" cy="640080"/>
          </a:xfrm>
          <a:prstGeom prst="rect">
            <a:avLst/>
          </a:prstGeom>
          <a:solidFill>
            <a:srgbClr val="0891B2"/>
          </a:solidFill>
          <a:ln/>
        </p:spPr>
        <p:txBody>
          <a:bodyPr/>
          <a:lstStyle/>
          <a:p>
            <a:endParaRPr lang="en-GB"/>
          </a:p>
        </p:txBody>
      </p:sp>
      <p:sp>
        <p:nvSpPr>
          <p:cNvPr id="17" name="Text 15"/>
          <p:cNvSpPr/>
          <p:nvPr/>
        </p:nvSpPr>
        <p:spPr>
          <a:xfrm>
            <a:off x="640080" y="3337560"/>
            <a:ext cx="1828800" cy="274320"/>
          </a:xfrm>
          <a:prstGeom prst="rect">
            <a:avLst/>
          </a:prstGeom>
          <a:noFill/>
          <a:ln/>
        </p:spPr>
        <p:txBody>
          <a:bodyPr wrap="square" rtlCol="0" anchor="ctr"/>
          <a:lstStyle/>
          <a:p>
            <a:r>
              <a:rPr lang="en-US" sz="1400" b="1" dirty="0">
                <a:solidFill>
                  <a:srgbClr val="1E5B8C"/>
                </a:solidFill>
              </a:rPr>
              <a:t>Dignity &amp; Privacy</a:t>
            </a:r>
            <a:endParaRPr lang="en-US" sz="1400" dirty="0"/>
          </a:p>
        </p:txBody>
      </p:sp>
      <p:sp>
        <p:nvSpPr>
          <p:cNvPr id="18" name="Text 16"/>
          <p:cNvSpPr/>
          <p:nvPr/>
        </p:nvSpPr>
        <p:spPr>
          <a:xfrm>
            <a:off x="2560320" y="3337560"/>
            <a:ext cx="5943600" cy="548640"/>
          </a:xfrm>
          <a:prstGeom prst="rect">
            <a:avLst/>
          </a:prstGeom>
          <a:noFill/>
          <a:ln/>
        </p:spPr>
        <p:txBody>
          <a:bodyPr wrap="square" rtlCol="0" anchor="ctr"/>
          <a:lstStyle/>
          <a:p>
            <a:r>
              <a:rPr lang="en-GB" sz="1100" dirty="0">
                <a:solidFill>
                  <a:srgbClr val="1E293B"/>
                </a:solidFill>
              </a:rPr>
              <a:t>Maintain dignity in all forms of care. Preserve dignity in personal-care protection of medical information.</a:t>
            </a:r>
            <a:endParaRPr lang="en-US" sz="1100" dirty="0"/>
          </a:p>
        </p:txBody>
      </p:sp>
      <p:sp>
        <p:nvSpPr>
          <p:cNvPr id="19" name="Shape 17"/>
          <p:cNvSpPr/>
          <p:nvPr/>
        </p:nvSpPr>
        <p:spPr>
          <a:xfrm>
            <a:off x="457200" y="4023360"/>
            <a:ext cx="8229600" cy="640080"/>
          </a:xfrm>
          <a:prstGeom prst="rect">
            <a:avLst/>
          </a:prstGeom>
          <a:solidFill>
            <a:srgbClr val="FFFFFF"/>
          </a:solidFill>
          <a:ln/>
        </p:spPr>
        <p:txBody>
          <a:bodyPr/>
          <a:lstStyle/>
          <a:p>
            <a:endParaRPr lang="en-GB"/>
          </a:p>
        </p:txBody>
      </p:sp>
      <p:sp>
        <p:nvSpPr>
          <p:cNvPr id="20" name="Shape 18"/>
          <p:cNvSpPr/>
          <p:nvPr/>
        </p:nvSpPr>
        <p:spPr>
          <a:xfrm>
            <a:off x="457200" y="4023360"/>
            <a:ext cx="73152" cy="640080"/>
          </a:xfrm>
          <a:prstGeom prst="rect">
            <a:avLst/>
          </a:prstGeom>
          <a:solidFill>
            <a:srgbClr val="0891B2"/>
          </a:solidFill>
          <a:ln/>
        </p:spPr>
        <p:txBody>
          <a:bodyPr/>
          <a:lstStyle/>
          <a:p>
            <a:endParaRPr lang="en-GB"/>
          </a:p>
        </p:txBody>
      </p:sp>
      <p:sp>
        <p:nvSpPr>
          <p:cNvPr id="21" name="Text 19"/>
          <p:cNvSpPr/>
          <p:nvPr/>
        </p:nvSpPr>
        <p:spPr>
          <a:xfrm>
            <a:off x="640080" y="4069080"/>
            <a:ext cx="1828800" cy="274320"/>
          </a:xfrm>
          <a:prstGeom prst="rect">
            <a:avLst/>
          </a:prstGeom>
          <a:noFill/>
          <a:ln/>
        </p:spPr>
        <p:txBody>
          <a:bodyPr wrap="square" rtlCol="0" anchor="ctr"/>
          <a:lstStyle/>
          <a:p>
            <a:r>
              <a:rPr lang="en-US" sz="1400" b="1" dirty="0">
                <a:solidFill>
                  <a:srgbClr val="1E5B8C"/>
                </a:solidFill>
              </a:rPr>
              <a:t>Justice</a:t>
            </a:r>
            <a:endParaRPr lang="en-US" sz="1400" dirty="0"/>
          </a:p>
        </p:txBody>
      </p:sp>
      <p:sp>
        <p:nvSpPr>
          <p:cNvPr id="22" name="Text 20"/>
          <p:cNvSpPr/>
          <p:nvPr/>
        </p:nvSpPr>
        <p:spPr>
          <a:xfrm>
            <a:off x="2560320" y="4069080"/>
            <a:ext cx="5943600" cy="548640"/>
          </a:xfrm>
          <a:prstGeom prst="rect">
            <a:avLst/>
          </a:prstGeom>
          <a:noFill/>
          <a:ln/>
        </p:spPr>
        <p:txBody>
          <a:bodyPr wrap="square" rtlCol="0" anchor="ctr"/>
          <a:lstStyle/>
          <a:p>
            <a:r>
              <a:rPr lang="en-GB" sz="1100" dirty="0">
                <a:solidFill>
                  <a:srgbClr val="1E293B"/>
                </a:solidFill>
              </a:rPr>
              <a:t>Guarantee equitable care </a:t>
            </a:r>
            <a:r>
              <a:rPr lang="en-GB" sz="1100" dirty="0" err="1">
                <a:solidFill>
                  <a:srgbClr val="1E293B"/>
                </a:solidFill>
              </a:rPr>
              <a:t>accessperspectiveEnsure</a:t>
            </a:r>
            <a:r>
              <a:rPr lang="en-GB" sz="1100" dirty="0">
                <a:solidFill>
                  <a:srgbClr val="1E293B"/>
                </a:solidFill>
              </a:rPr>
              <a:t> equity in accessing health care. Make accommodations for disability in order to avoid disadvantaging patients access to care.</a:t>
            </a:r>
            <a:endParaRPr lang="en-US" sz="1100" dirty="0"/>
          </a:p>
        </p:txBody>
      </p:sp>
      <p:sp>
        <p:nvSpPr>
          <p:cNvPr id="23" name="Text 21"/>
          <p:cNvSpPr/>
          <p:nvPr/>
        </p:nvSpPr>
        <p:spPr>
          <a:xfrm>
            <a:off x="457200" y="4572000"/>
            <a:ext cx="8229600" cy="274320"/>
          </a:xfrm>
          <a:prstGeom prst="rect">
            <a:avLst/>
          </a:prstGeom>
          <a:noFill/>
          <a:ln/>
        </p:spPr>
        <p:txBody>
          <a:bodyPr wrap="square" rtlCol="0" anchor="ctr"/>
          <a:lstStyle/>
          <a:p>
            <a:r>
              <a:rPr lang="en-GB" sz="1000" dirty="0">
                <a:solidFill>
                  <a:srgbClr val="64748B"/>
                </a:solidFill>
              </a:rPr>
              <a:t>(Nursing and Midwifery Council, 2018). (Mental Capacity Act, 2005). (Nursing and Midwifery Council, 2018). </a:t>
            </a:r>
            <a:endParaRPr lang="en-US" sz="1000" dirty="0"/>
          </a:p>
        </p:txBody>
      </p:sp>
      <p:pic>
        <p:nvPicPr>
          <p:cNvPr id="33" name="Audio 32">
            <a:hlinkClick r:id="" action="ppaction://media"/>
            <a:extLst>
              <a:ext uri="{FF2B5EF4-FFF2-40B4-BE49-F238E27FC236}">
                <a16:creationId xmlns:a16="http://schemas.microsoft.com/office/drawing/2014/main" id="{98796958-8A54-CA73-95AB-FFA7F9847B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8154"/>
    </mc:Choice>
    <mc:Fallback xmlns="">
      <p:transition spd="slow" advTm="48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lIns="0" tIns="0" rIns="0" bIns="0" rtlCol="0" anchor="ctr"/>
          <a:lstStyle/>
          <a:p>
            <a:pPr marL="0" indent="0">
              <a:buNone/>
            </a:pPr>
            <a:r>
              <a:rPr lang="en-US" sz="3600" b="1" dirty="0">
                <a:solidFill>
                  <a:srgbClr val="1E5B8C"/>
                </a:solidFill>
              </a:rPr>
              <a:t>Expected Outcomes &amp; Quality of Life Goals</a:t>
            </a:r>
            <a:endParaRPr lang="en-US" sz="3600" dirty="0"/>
          </a:p>
        </p:txBody>
      </p:sp>
      <p:sp>
        <p:nvSpPr>
          <p:cNvPr id="3" name="Shape 1"/>
          <p:cNvSpPr/>
          <p:nvPr/>
        </p:nvSpPr>
        <p:spPr>
          <a:xfrm>
            <a:off x="457200" y="1097280"/>
            <a:ext cx="8229600" cy="1097280"/>
          </a:xfrm>
          <a:prstGeom prst="rect">
            <a:avLst/>
          </a:prstGeom>
          <a:solidFill>
            <a:srgbClr val="DBEAFE"/>
          </a:solidFill>
          <a:ln/>
        </p:spPr>
        <p:txBody>
          <a:bodyPr/>
          <a:lstStyle/>
          <a:p>
            <a:endParaRPr lang="en-GB"/>
          </a:p>
        </p:txBody>
      </p:sp>
      <p:sp>
        <p:nvSpPr>
          <p:cNvPr id="4" name="Text 2"/>
          <p:cNvSpPr/>
          <p:nvPr/>
        </p:nvSpPr>
        <p:spPr>
          <a:xfrm>
            <a:off x="640080" y="1234440"/>
            <a:ext cx="8229600" cy="365760"/>
          </a:xfrm>
          <a:prstGeom prst="rect">
            <a:avLst/>
          </a:prstGeom>
          <a:noFill/>
          <a:ln/>
        </p:spPr>
        <p:txBody>
          <a:bodyPr wrap="square" rtlCol="0" anchor="ctr"/>
          <a:lstStyle/>
          <a:p>
            <a:pPr marL="0" indent="0">
              <a:buNone/>
            </a:pPr>
            <a:r>
              <a:rPr lang="en-US" sz="1800" b="1" dirty="0">
                <a:solidFill>
                  <a:srgbClr val="1E5B8C"/>
                </a:solidFill>
              </a:rPr>
              <a:t>Primary Outcomes</a:t>
            </a:r>
            <a:endParaRPr lang="en-US" sz="1800" dirty="0"/>
          </a:p>
        </p:txBody>
      </p:sp>
      <p:sp>
        <p:nvSpPr>
          <p:cNvPr id="5" name="Text 3"/>
          <p:cNvSpPr/>
          <p:nvPr/>
        </p:nvSpPr>
        <p:spPr>
          <a:xfrm>
            <a:off x="640080" y="1600200"/>
            <a:ext cx="7863840" cy="457200"/>
          </a:xfrm>
          <a:prstGeom prst="rect">
            <a:avLst/>
          </a:prstGeom>
          <a:noFill/>
          <a:ln/>
        </p:spPr>
        <p:txBody>
          <a:bodyPr wrap="square" rtlCol="0" anchor="ctr"/>
          <a:lstStyle/>
          <a:p>
            <a:pPr>
              <a:buSzPct val="100000"/>
            </a:pPr>
            <a:r>
              <a:rPr lang="en-GB" sz="1300" dirty="0">
                <a:solidFill>
                  <a:srgbClr val="1E293B"/>
                </a:solidFill>
              </a:rPr>
              <a:t>* Prevent the recurrence of additional cardiovascular events (MI, stroke)* Reach the goals of BP 90%, patient expresses more confidence in self-care and yes she participates actively in social activities. </a:t>
            </a:r>
            <a:endParaRPr lang="en-US" sz="1300" dirty="0"/>
          </a:p>
        </p:txBody>
      </p:sp>
      <p:sp>
        <p:nvSpPr>
          <p:cNvPr id="6" name="Shape 4"/>
          <p:cNvSpPr/>
          <p:nvPr/>
        </p:nvSpPr>
        <p:spPr>
          <a:xfrm>
            <a:off x="457200" y="2377440"/>
            <a:ext cx="8229600" cy="1097280"/>
          </a:xfrm>
          <a:prstGeom prst="rect">
            <a:avLst/>
          </a:prstGeom>
          <a:solidFill>
            <a:srgbClr val="FEF3C7"/>
          </a:solidFill>
          <a:ln/>
        </p:spPr>
        <p:txBody>
          <a:bodyPr/>
          <a:lstStyle/>
          <a:p>
            <a:endParaRPr lang="en-GB"/>
          </a:p>
        </p:txBody>
      </p:sp>
      <p:sp>
        <p:nvSpPr>
          <p:cNvPr id="7" name="Text 5"/>
          <p:cNvSpPr/>
          <p:nvPr/>
        </p:nvSpPr>
        <p:spPr>
          <a:xfrm>
            <a:off x="640080" y="2514600"/>
            <a:ext cx="8229600" cy="365760"/>
          </a:xfrm>
          <a:prstGeom prst="rect">
            <a:avLst/>
          </a:prstGeom>
          <a:noFill/>
          <a:ln/>
        </p:spPr>
        <p:txBody>
          <a:bodyPr wrap="square" rtlCol="0" anchor="ctr"/>
          <a:lstStyle/>
          <a:p>
            <a:pPr marL="0" indent="0">
              <a:buNone/>
            </a:pPr>
            <a:r>
              <a:rPr lang="en-US" sz="1800" b="1" dirty="0">
                <a:solidFill>
                  <a:srgbClr val="1E5B8C"/>
                </a:solidFill>
              </a:rPr>
              <a:t>Quality of Life Goals</a:t>
            </a:r>
            <a:endParaRPr lang="en-US" sz="1800" dirty="0"/>
          </a:p>
        </p:txBody>
      </p:sp>
      <p:sp>
        <p:nvSpPr>
          <p:cNvPr id="8" name="Text 6"/>
          <p:cNvSpPr/>
          <p:nvPr/>
        </p:nvSpPr>
        <p:spPr>
          <a:xfrm>
            <a:off x="640080" y="2880360"/>
            <a:ext cx="7863840" cy="457200"/>
          </a:xfrm>
          <a:prstGeom prst="rect">
            <a:avLst/>
          </a:prstGeom>
          <a:noFill/>
          <a:ln/>
        </p:spPr>
        <p:txBody>
          <a:bodyPr wrap="square" rtlCol="0" anchor="ctr"/>
          <a:lstStyle/>
          <a:p>
            <a:pPr>
              <a:buSzPct val="100000"/>
            </a:pPr>
            <a:r>
              <a:rPr lang="en-US" sz="1300" dirty="0">
                <a:solidFill>
                  <a:srgbClr val="1E293B"/>
                </a:solidFill>
              </a:rPr>
              <a:t>• Enhance independence in activities of daily living</a:t>
            </a:r>
            <a:endParaRPr lang="en-US" sz="1300" dirty="0"/>
          </a:p>
          <a:p>
            <a:pPr>
              <a:buSzPct val="100000"/>
            </a:pPr>
            <a:r>
              <a:rPr lang="en-US" sz="1300" dirty="0">
                <a:solidFill>
                  <a:srgbClr val="1E293B"/>
                </a:solidFill>
              </a:rPr>
              <a:t>• Reduce social isolation through community engagement</a:t>
            </a:r>
            <a:endParaRPr lang="en-US" sz="1300" dirty="0"/>
          </a:p>
          <a:p>
            <a:r>
              <a:rPr lang="en-US" sz="1300" dirty="0">
                <a:solidFill>
                  <a:srgbClr val="1E293B"/>
                </a:solidFill>
              </a:rPr>
              <a:t>• Improve mental wellbeing and reduce anxiety about health status</a:t>
            </a:r>
            <a:endParaRPr lang="en-US" sz="1300" dirty="0"/>
          </a:p>
        </p:txBody>
      </p:sp>
      <p:sp>
        <p:nvSpPr>
          <p:cNvPr id="9" name="Shape 7"/>
          <p:cNvSpPr/>
          <p:nvPr/>
        </p:nvSpPr>
        <p:spPr>
          <a:xfrm>
            <a:off x="457200" y="3657600"/>
            <a:ext cx="8229600" cy="822960"/>
          </a:xfrm>
          <a:prstGeom prst="rect">
            <a:avLst/>
          </a:prstGeom>
          <a:solidFill>
            <a:srgbClr val="D1FAE5"/>
          </a:solidFill>
          <a:ln/>
        </p:spPr>
        <p:txBody>
          <a:bodyPr/>
          <a:lstStyle/>
          <a:p>
            <a:endParaRPr lang="en-GB"/>
          </a:p>
        </p:txBody>
      </p:sp>
      <p:sp>
        <p:nvSpPr>
          <p:cNvPr id="10" name="Text 8"/>
          <p:cNvSpPr/>
          <p:nvPr/>
        </p:nvSpPr>
        <p:spPr>
          <a:xfrm>
            <a:off x="640080" y="3794760"/>
            <a:ext cx="8229600" cy="365760"/>
          </a:xfrm>
          <a:prstGeom prst="rect">
            <a:avLst/>
          </a:prstGeom>
          <a:noFill/>
          <a:ln/>
        </p:spPr>
        <p:txBody>
          <a:bodyPr wrap="square" rtlCol="0" anchor="ctr"/>
          <a:lstStyle/>
          <a:p>
            <a:pPr marL="0" indent="0">
              <a:buNone/>
            </a:pPr>
            <a:r>
              <a:rPr lang="en-US" sz="1800" b="1" dirty="0">
                <a:solidFill>
                  <a:srgbClr val="1E5B8C"/>
                </a:solidFill>
              </a:rPr>
              <a:t>Success Indicators</a:t>
            </a:r>
            <a:endParaRPr lang="en-US" sz="1800" dirty="0"/>
          </a:p>
        </p:txBody>
      </p:sp>
      <p:sp>
        <p:nvSpPr>
          <p:cNvPr id="11" name="Text 9"/>
          <p:cNvSpPr/>
          <p:nvPr/>
        </p:nvSpPr>
        <p:spPr>
          <a:xfrm>
            <a:off x="640080" y="4114800"/>
            <a:ext cx="7863840" cy="274320"/>
          </a:xfrm>
          <a:prstGeom prst="rect">
            <a:avLst/>
          </a:prstGeom>
          <a:noFill/>
          <a:ln/>
        </p:spPr>
        <p:txBody>
          <a:bodyPr wrap="square" rtlCol="0" anchor="ctr"/>
          <a:lstStyle/>
          <a:p>
            <a:pPr marL="0" indent="0">
              <a:buNone/>
            </a:pPr>
            <a:r>
              <a:rPr lang="en-US" sz="1200" dirty="0">
                <a:solidFill>
                  <a:srgbClr val="1E293B"/>
                </a:solidFill>
              </a:rPr>
              <a:t>Regular monitoring shows improvement in clinical markers, medication adherence &gt;90%, patient reports increased confidence in self-management, and successful participation in social activities.</a:t>
            </a:r>
            <a:endParaRPr lang="en-US" sz="1200" dirty="0"/>
          </a:p>
        </p:txBody>
      </p:sp>
      <p:pic>
        <p:nvPicPr>
          <p:cNvPr id="20" name="Audio 19">
            <a:hlinkClick r:id="" action="ppaction://media"/>
            <a:extLst>
              <a:ext uri="{FF2B5EF4-FFF2-40B4-BE49-F238E27FC236}">
                <a16:creationId xmlns:a16="http://schemas.microsoft.com/office/drawing/2014/main" id="{3E803E24-A68C-C705-75C9-49D4588F5C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3127"/>
    </mc:Choice>
    <mc:Fallback xmlns="">
      <p:transition spd="slow" advTm="53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1E5B8C"/>
        </a:solidFill>
        <a:effectLst/>
      </p:bgPr>
    </p:bg>
    <p:spTree>
      <p:nvGrpSpPr>
        <p:cNvPr id="1" name=""/>
        <p:cNvGrpSpPr/>
        <p:nvPr/>
      </p:nvGrpSpPr>
      <p:grpSpPr>
        <a:xfrm>
          <a:off x="0" y="0"/>
          <a:ext cx="0" cy="0"/>
          <a:chOff x="0" y="0"/>
          <a:chExt cx="0" cy="0"/>
        </a:xfrm>
      </p:grpSpPr>
      <p:sp>
        <p:nvSpPr>
          <p:cNvPr id="2" name="Text 0"/>
          <p:cNvSpPr/>
          <p:nvPr/>
        </p:nvSpPr>
        <p:spPr>
          <a:xfrm>
            <a:off x="457200" y="1371600"/>
            <a:ext cx="8229600" cy="548640"/>
          </a:xfrm>
          <a:prstGeom prst="rect">
            <a:avLst/>
          </a:prstGeom>
          <a:noFill/>
          <a:ln/>
        </p:spPr>
        <p:txBody>
          <a:bodyPr wrap="square" rtlCol="0" anchor="ctr"/>
          <a:lstStyle/>
          <a:p>
            <a:pPr marL="0" indent="0" algn="ctr">
              <a:buNone/>
            </a:pPr>
            <a:r>
              <a:rPr lang="en-US" sz="4000" b="1" dirty="0">
                <a:solidFill>
                  <a:srgbClr val="FFFFFF"/>
                </a:solidFill>
              </a:rPr>
              <a:t>Conclusion</a:t>
            </a:r>
            <a:endParaRPr lang="en-US" sz="4000" dirty="0"/>
          </a:p>
        </p:txBody>
      </p:sp>
      <p:sp>
        <p:nvSpPr>
          <p:cNvPr id="4" name="Text 2"/>
          <p:cNvSpPr/>
          <p:nvPr/>
        </p:nvSpPr>
        <p:spPr>
          <a:xfrm>
            <a:off x="914400" y="2136098"/>
            <a:ext cx="7315200" cy="1978702"/>
          </a:xfrm>
          <a:prstGeom prst="rect">
            <a:avLst/>
          </a:prstGeom>
          <a:noFill/>
          <a:ln/>
        </p:spPr>
        <p:txBody>
          <a:bodyPr wrap="square" rtlCol="0" anchor="ctr"/>
          <a:lstStyle/>
          <a:p>
            <a:pPr algn="just"/>
            <a:r>
              <a:rPr lang="en-GB" sz="1400" dirty="0">
                <a:solidFill>
                  <a:srgbClr val="FFFFFF"/>
                </a:solidFill>
              </a:rPr>
              <a:t>Margaret’s multiple comorbidities necessitate an integrated and person centred approach to her care incorporating cardiovascular, stroke rehab and diabetes management combined with psycho social supports . Lifestyle modification, compliance with medications, and close monitoring should be the target of evidence-based interventions. packet. If these steps have been got through quickly to a considerable extent by an appropriate pandemic plan (see below) they will give the best opportunity to prevent further events occurring in this global epidemic, and to make the quality of life for those affected at least noninferior to that enjoyed by other individuals without CVD .“ The Prize for Excellence in Person-Centred Care" "The evidence-based practice prize" &amp; The Ethical Excellence award.</a:t>
            </a:r>
            <a:endParaRPr lang="en-US" sz="1400" dirty="0"/>
          </a:p>
        </p:txBody>
      </p:sp>
      <p:sp>
        <p:nvSpPr>
          <p:cNvPr id="5" name="Text 3"/>
          <p:cNvSpPr/>
          <p:nvPr/>
        </p:nvSpPr>
        <p:spPr>
          <a:xfrm>
            <a:off x="457200" y="4389120"/>
            <a:ext cx="8229600" cy="365760"/>
          </a:xfrm>
          <a:prstGeom prst="rect">
            <a:avLst/>
          </a:prstGeom>
          <a:noFill/>
          <a:ln/>
        </p:spPr>
        <p:txBody>
          <a:bodyPr wrap="square" rtlCol="0" anchor="ctr"/>
          <a:lstStyle/>
          <a:p>
            <a:pPr marL="0" indent="0" algn="ctr">
              <a:buNone/>
            </a:pPr>
            <a:r>
              <a:rPr lang="en-US" sz="1200" i="1" dirty="0">
                <a:solidFill>
                  <a:srgbClr val="5A9FD4"/>
                </a:solidFill>
              </a:rPr>
              <a:t>Person-Centred Care | Evidence-Based Practice | Ethical Excellence</a:t>
            </a:r>
            <a:endParaRPr lang="en-US" sz="1200" dirty="0"/>
          </a:p>
        </p:txBody>
      </p:sp>
      <p:pic>
        <p:nvPicPr>
          <p:cNvPr id="8" name="Audio 7">
            <a:hlinkClick r:id="" action="ppaction://media"/>
            <a:extLst>
              <a:ext uri="{FF2B5EF4-FFF2-40B4-BE49-F238E27FC236}">
                <a16:creationId xmlns:a16="http://schemas.microsoft.com/office/drawing/2014/main" id="{6A28D94F-BD44-059C-8B05-B8CED20388E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8888"/>
    </mc:Choice>
    <mc:Fallback xmlns="">
      <p:transition spd="slow" advTm="48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1">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lIns="0" tIns="0" rIns="0" bIns="0" rtlCol="0" anchor="ctr"/>
          <a:lstStyle/>
          <a:p>
            <a:pPr marL="0" indent="0">
              <a:buNone/>
            </a:pPr>
            <a:r>
              <a:rPr lang="en-US" sz="3600" b="1" dirty="0">
                <a:solidFill>
                  <a:srgbClr val="1E5B8C"/>
                </a:solidFill>
              </a:rPr>
              <a:t>References</a:t>
            </a:r>
            <a:endParaRPr lang="en-US" sz="3600" dirty="0"/>
          </a:p>
        </p:txBody>
      </p:sp>
      <p:sp>
        <p:nvSpPr>
          <p:cNvPr id="3" name="Text 1"/>
          <p:cNvSpPr/>
          <p:nvPr/>
        </p:nvSpPr>
        <p:spPr>
          <a:xfrm>
            <a:off x="457200" y="1112270"/>
            <a:ext cx="8229600" cy="3789514"/>
          </a:xfrm>
          <a:prstGeom prst="rect">
            <a:avLst/>
          </a:prstGeom>
          <a:noFill/>
          <a:ln/>
        </p:spPr>
        <p:txBody>
          <a:bodyPr wrap="square" rtlCol="0" anchor="ctr"/>
          <a:lstStyle/>
          <a:p>
            <a:pPr marL="0" indent="0">
              <a:lnSpc>
                <a:spcPct val="150000"/>
              </a:lnSpc>
              <a:buNone/>
            </a:pPr>
            <a:r>
              <a:rPr lang="en-US" sz="1200" dirty="0">
                <a:solidFill>
                  <a:srgbClr val="1E293B"/>
                </a:solidFill>
              </a:rPr>
              <a:t>British Heart Foundation (2023</a:t>
            </a:r>
            <a:r>
              <a:rPr lang="en-US" sz="1200" i="1" dirty="0">
                <a:solidFill>
                  <a:srgbClr val="1E293B"/>
                </a:solidFill>
              </a:rPr>
              <a:t>) Cardiovascular Disease Statistics</a:t>
            </a:r>
            <a:r>
              <a:rPr lang="en-US" sz="1200" dirty="0">
                <a:solidFill>
                  <a:srgbClr val="1E293B"/>
                </a:solidFill>
              </a:rPr>
              <a:t>. London: British Heart Foundation. </a:t>
            </a:r>
            <a:endParaRPr lang="en-US" sz="1200" dirty="0"/>
          </a:p>
          <a:p>
            <a:pPr marL="0" indent="0">
              <a:lnSpc>
                <a:spcPct val="150000"/>
              </a:lnSpc>
              <a:buNone/>
            </a:pPr>
            <a:r>
              <a:rPr lang="en-US" sz="1200" dirty="0">
                <a:solidFill>
                  <a:srgbClr val="1E293B"/>
                </a:solidFill>
              </a:rPr>
              <a:t>Diabetes UK (2021</a:t>
            </a:r>
            <a:r>
              <a:rPr lang="en-US" sz="1200" i="1" dirty="0">
                <a:solidFill>
                  <a:srgbClr val="1E293B"/>
                </a:solidFill>
              </a:rPr>
              <a:t>) Evidence-based Nutrition Guidelines for the Prevention and Management of Diabetes</a:t>
            </a:r>
            <a:r>
              <a:rPr lang="en-US" sz="1200" dirty="0">
                <a:solidFill>
                  <a:srgbClr val="1E293B"/>
                </a:solidFill>
              </a:rPr>
              <a:t>. London: Diabetes UK.</a:t>
            </a:r>
            <a:endParaRPr lang="en-US" sz="1200" dirty="0"/>
          </a:p>
          <a:p>
            <a:pPr marL="0" indent="0">
              <a:lnSpc>
                <a:spcPct val="150000"/>
              </a:lnSpc>
              <a:buNone/>
            </a:pPr>
            <a:r>
              <a:rPr lang="en-US" sz="1200" dirty="0">
                <a:solidFill>
                  <a:srgbClr val="1E293B"/>
                </a:solidFill>
              </a:rPr>
              <a:t>Marieb, E.N. and Hoehn, K. (2019</a:t>
            </a:r>
            <a:r>
              <a:rPr lang="en-US" sz="1200" i="1" dirty="0">
                <a:solidFill>
                  <a:srgbClr val="1E293B"/>
                </a:solidFill>
              </a:rPr>
              <a:t>) Human Anatomy and Physiology</a:t>
            </a:r>
            <a:r>
              <a:rPr lang="en-US" sz="1200" dirty="0">
                <a:solidFill>
                  <a:srgbClr val="1E293B"/>
                </a:solidFill>
              </a:rPr>
              <a:t>. 11th edn. Harlow: Pearson Education.</a:t>
            </a:r>
            <a:endParaRPr lang="en-US" sz="1200" dirty="0"/>
          </a:p>
          <a:p>
            <a:pPr marL="0" indent="0">
              <a:lnSpc>
                <a:spcPct val="150000"/>
              </a:lnSpc>
              <a:buNone/>
            </a:pPr>
            <a:r>
              <a:rPr lang="en-US" sz="1200" dirty="0">
                <a:solidFill>
                  <a:srgbClr val="1E293B"/>
                </a:solidFill>
              </a:rPr>
              <a:t>Mental Capacity Act (2005) London: The Stationery Office.</a:t>
            </a:r>
            <a:endParaRPr lang="en-US" sz="1200" dirty="0"/>
          </a:p>
          <a:p>
            <a:pPr marL="0" indent="0">
              <a:lnSpc>
                <a:spcPct val="150000"/>
              </a:lnSpc>
              <a:buNone/>
            </a:pPr>
            <a:r>
              <a:rPr lang="en-US" sz="1200" dirty="0">
                <a:solidFill>
                  <a:srgbClr val="1E293B"/>
                </a:solidFill>
              </a:rPr>
              <a:t>Netter, F.H. (2018) </a:t>
            </a:r>
            <a:r>
              <a:rPr lang="en-US" sz="1200" i="1" dirty="0">
                <a:solidFill>
                  <a:srgbClr val="1E293B"/>
                </a:solidFill>
              </a:rPr>
              <a:t>Atlas of Human Anatomy</a:t>
            </a:r>
            <a:r>
              <a:rPr lang="en-US" sz="1200" dirty="0">
                <a:solidFill>
                  <a:srgbClr val="1E293B"/>
                </a:solidFill>
              </a:rPr>
              <a:t>. 7th edn. Philadelphia: Elsevier.</a:t>
            </a:r>
            <a:endParaRPr lang="en-US" sz="1200" dirty="0"/>
          </a:p>
          <a:p>
            <a:pPr marL="0" indent="0">
              <a:lnSpc>
                <a:spcPct val="150000"/>
              </a:lnSpc>
              <a:buNone/>
            </a:pPr>
            <a:r>
              <a:rPr lang="en-US" sz="1200" dirty="0">
                <a:solidFill>
                  <a:srgbClr val="1E293B"/>
                </a:solidFill>
              </a:rPr>
              <a:t>NHS (2023</a:t>
            </a:r>
            <a:r>
              <a:rPr lang="en-US" sz="1200" i="1" dirty="0">
                <a:solidFill>
                  <a:srgbClr val="1E293B"/>
                </a:solidFill>
              </a:rPr>
              <a:t>) Cardiovascular Disease</a:t>
            </a:r>
            <a:r>
              <a:rPr lang="en-US" sz="1200" dirty="0">
                <a:solidFill>
                  <a:srgbClr val="1E293B"/>
                </a:solidFill>
              </a:rPr>
              <a:t>. Available at: </a:t>
            </a:r>
            <a:r>
              <a:rPr lang="en-US" sz="1200" dirty="0">
                <a:solidFill>
                  <a:srgbClr val="1E293B"/>
                </a:solidFill>
                <a:hlinkClick r:id="rId3"/>
              </a:rPr>
              <a:t>https://www.nhs.uk/conditions/cardiovascular-disease/</a:t>
            </a:r>
            <a:r>
              <a:rPr lang="en-US" sz="1200" dirty="0">
                <a:solidFill>
                  <a:srgbClr val="1E293B"/>
                </a:solidFill>
              </a:rPr>
              <a:t> (Accessed 20 March 2026). </a:t>
            </a:r>
            <a:endParaRPr lang="en-US" sz="1200" dirty="0"/>
          </a:p>
          <a:p>
            <a:pPr marL="0" indent="0">
              <a:lnSpc>
                <a:spcPct val="150000"/>
              </a:lnSpc>
              <a:buNone/>
            </a:pPr>
            <a:r>
              <a:rPr lang="en-US" sz="1200" dirty="0">
                <a:solidFill>
                  <a:srgbClr val="1E293B"/>
                </a:solidFill>
              </a:rPr>
              <a:t>NICE (2022) Cardiovascular Disease: Risk Assessment and Reduction, Including Lipid Modification [NG238]. London: National Institute for Health and Care Excellence. </a:t>
            </a:r>
            <a:endParaRPr lang="en-US" sz="1200" dirty="0"/>
          </a:p>
          <a:p>
            <a:pPr marL="0" indent="0">
              <a:lnSpc>
                <a:spcPct val="150000"/>
              </a:lnSpc>
              <a:buNone/>
            </a:pPr>
            <a:r>
              <a:rPr lang="en-US" sz="1200" dirty="0">
                <a:solidFill>
                  <a:srgbClr val="1E293B"/>
                </a:solidFill>
              </a:rPr>
              <a:t>Nursing and Midwifery Council (2018</a:t>
            </a:r>
            <a:r>
              <a:rPr lang="en-US" sz="1200" i="1" dirty="0">
                <a:solidFill>
                  <a:srgbClr val="1E293B"/>
                </a:solidFill>
              </a:rPr>
              <a:t>) The Code: Professional Standards of Practice and </a:t>
            </a:r>
            <a:r>
              <a:rPr lang="en-US" sz="1200" i="1" dirty="0" err="1">
                <a:solidFill>
                  <a:srgbClr val="1E293B"/>
                </a:solidFill>
              </a:rPr>
              <a:t>Behaviour</a:t>
            </a:r>
            <a:r>
              <a:rPr lang="en-US" sz="1200" i="1" dirty="0">
                <a:solidFill>
                  <a:srgbClr val="1E293B"/>
                </a:solidFill>
              </a:rPr>
              <a:t> for Nurses, Midwives and Nursing Associates. </a:t>
            </a:r>
            <a:r>
              <a:rPr lang="en-US" sz="1200" dirty="0">
                <a:solidFill>
                  <a:srgbClr val="1E293B"/>
                </a:solidFill>
              </a:rPr>
              <a:t>London: NMC.</a:t>
            </a:r>
            <a:endParaRPr lang="en-US" sz="1200" dirty="0"/>
          </a:p>
          <a:p>
            <a:pPr marL="0" indent="0">
              <a:lnSpc>
                <a:spcPct val="150000"/>
              </a:lnSpc>
              <a:buNone/>
            </a:pPr>
            <a:r>
              <a:rPr lang="en-US" sz="1200" dirty="0">
                <a:solidFill>
                  <a:srgbClr val="1E293B"/>
                </a:solidFill>
              </a:rPr>
              <a:t>Royal College of Physicians (2016) </a:t>
            </a:r>
            <a:r>
              <a:rPr lang="en-US" sz="1200" i="1" dirty="0">
                <a:solidFill>
                  <a:srgbClr val="1E293B"/>
                </a:solidFill>
              </a:rPr>
              <a:t>National Clinical Guideline for Stroke</a:t>
            </a:r>
            <a:r>
              <a:rPr lang="en-US" sz="1200" dirty="0">
                <a:solidFill>
                  <a:srgbClr val="1E293B"/>
                </a:solidFill>
              </a:rPr>
              <a:t>. 5th edn. London: Royal College of Physicians. </a:t>
            </a:r>
            <a:endParaRPr lang="en-US" sz="1200" dirty="0"/>
          </a:p>
          <a:p>
            <a:pPr marL="0" indent="0">
              <a:lnSpc>
                <a:spcPct val="150000"/>
              </a:lnSpc>
              <a:buNone/>
            </a:pPr>
            <a:r>
              <a:rPr lang="en-US" sz="1200" dirty="0">
                <a:solidFill>
                  <a:srgbClr val="1E293B"/>
                </a:solidFill>
              </a:rPr>
              <a:t>Stroke Association (2022</a:t>
            </a:r>
            <a:r>
              <a:rPr lang="en-US" sz="1200" i="1" dirty="0">
                <a:solidFill>
                  <a:srgbClr val="1E293B"/>
                </a:solidFill>
              </a:rPr>
              <a:t>) State of the Nation: Stroke Statistics</a:t>
            </a:r>
            <a:r>
              <a:rPr lang="en-US" sz="1200" dirty="0">
                <a:solidFill>
                  <a:srgbClr val="1E293B"/>
                </a:solidFill>
              </a:rPr>
              <a:t>. London: Stroke Association.</a:t>
            </a:r>
            <a:endParaRPr lang="en-US" sz="1200" dirty="0"/>
          </a:p>
          <a:p>
            <a:pPr marL="0" indent="0">
              <a:lnSpc>
                <a:spcPct val="150000"/>
              </a:lnSpc>
              <a:buNone/>
            </a:pPr>
            <a:r>
              <a:rPr lang="en-US" sz="1200" dirty="0">
                <a:solidFill>
                  <a:srgbClr val="1E293B"/>
                </a:solidFill>
              </a:rPr>
              <a:t>Tortora, G.J. and Derrickson, B. (2017</a:t>
            </a:r>
            <a:r>
              <a:rPr lang="en-US" sz="1200" i="1" dirty="0">
                <a:solidFill>
                  <a:srgbClr val="1E293B"/>
                </a:solidFill>
              </a:rPr>
              <a:t>) Principles of Anatomy and Physiology</a:t>
            </a:r>
            <a:r>
              <a:rPr lang="en-US" sz="1200" dirty="0">
                <a:solidFill>
                  <a:srgbClr val="1E293B"/>
                </a:solidFill>
              </a:rPr>
              <a:t>. 15th edn. Hoboken: Wiley.</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244</TotalTime>
  <Words>1495</Words>
  <Application>Microsoft Office PowerPoint</Application>
  <PresentationFormat>On-screen Show (16:9)</PresentationFormat>
  <Paragraphs>202</Paragraphs>
  <Slides>14</Slides>
  <Notes>12</Notes>
  <HiddenSlides>0</HiddenSlides>
  <MMClips>11</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14</vt:i4>
      </vt:variant>
    </vt:vector>
  </HeadingPairs>
  <TitlesOfParts>
    <vt:vector size="16"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Margaret Thompson</dc:title>
  <dc:subject>PptxGenJS Presentation</dc:subject>
  <dc:creator>Healthcare Team</dc:creator>
  <cp:lastModifiedBy>Nageen Khan (2424667)</cp:lastModifiedBy>
  <cp:revision>21</cp:revision>
  <dcterms:created xsi:type="dcterms:W3CDTF">2026-02-02T13:25:26Z</dcterms:created>
  <dcterms:modified xsi:type="dcterms:W3CDTF">2026-02-28T16:58:54Z</dcterms:modified>
</cp:coreProperties>
</file>