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2" d="100"/>
          <a:sy n="82" d="100"/>
        </p:scale>
        <p:origin x="15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C8374-9B83-4021-A359-48B677BBE150}" type="datetimeFigureOut">
              <a:rPr lang="en-GB" smtClean="0"/>
              <a:t>24/05/2020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5A6830-1CF7-4BA4-B21F-33C97AD6143C}" type="slidenum">
              <a:rPr lang="en-GB" smtClean="0"/>
              <a:t>‹#›</a:t>
            </a:fld>
            <a:endParaRPr lang="en-GB"/>
          </a:p>
        </p:txBody>
      </p:sp>
    </p:spTree>
    <p:extLst>
      <p:ext uri="{BB962C8B-B14F-4D97-AF65-F5344CB8AC3E}">
        <p14:creationId xmlns:p14="http://schemas.microsoft.com/office/powerpoint/2010/main" val="445650265"/>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8C03A7-B27A-4816-8B74-92874507E609}" type="datetimeFigureOut">
              <a:rPr lang="en-GB" smtClean="0"/>
              <a:t>24/05/2020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1726352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8C03A7-B27A-4816-8B74-92874507E609}" type="datetimeFigureOut">
              <a:rPr lang="en-GB" smtClean="0"/>
              <a:t>24/05/2020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3676617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8C03A7-B27A-4816-8B74-92874507E609}" type="datetimeFigureOut">
              <a:rPr lang="en-GB" smtClean="0"/>
              <a:t>24/05/2020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3403545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8C03A7-B27A-4816-8B74-92874507E609}" type="datetimeFigureOut">
              <a:rPr lang="en-GB" smtClean="0"/>
              <a:t>24/05/2020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65926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8C03A7-B27A-4816-8B74-92874507E609}" type="datetimeFigureOut">
              <a:rPr lang="en-GB" smtClean="0"/>
              <a:t>24/05/2020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3755064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8C03A7-B27A-4816-8B74-92874507E609}" type="datetimeFigureOut">
              <a:rPr lang="en-GB" smtClean="0"/>
              <a:t>24/05/2020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2228450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8C03A7-B27A-4816-8B74-92874507E609}" type="datetimeFigureOut">
              <a:rPr lang="en-GB" smtClean="0"/>
              <a:t>24/05/2020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128407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58C03A7-B27A-4816-8B74-92874507E609}" type="datetimeFigureOut">
              <a:rPr lang="en-GB" smtClean="0"/>
              <a:t>24/05/2020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3548190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58C03A7-B27A-4816-8B74-92874507E609}" type="datetimeFigureOut">
              <a:rPr lang="en-GB" smtClean="0"/>
              <a:t>24/05/2020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1888956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8C03A7-B27A-4816-8B74-92874507E609}" type="datetimeFigureOut">
              <a:rPr lang="en-GB" smtClean="0"/>
              <a:t>24/05/2020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2316868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8C03A7-B27A-4816-8B74-92874507E609}" type="datetimeFigureOut">
              <a:rPr lang="en-GB" smtClean="0"/>
              <a:t>24/05/2020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93AE46-4962-4A5B-87A9-5FB764B0CB52}" type="slidenum">
              <a:rPr lang="en-GB" smtClean="0"/>
              <a:t>‹#›</a:t>
            </a:fld>
            <a:endParaRPr lang="en-GB"/>
          </a:p>
        </p:txBody>
      </p:sp>
    </p:spTree>
    <p:extLst>
      <p:ext uri="{BB962C8B-B14F-4D97-AF65-F5344CB8AC3E}">
        <p14:creationId xmlns:p14="http://schemas.microsoft.com/office/powerpoint/2010/main" val="4253185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58C03A7-B27A-4816-8B74-92874507E609}" type="datetimeFigureOut">
              <a:rPr lang="en-GB" smtClean="0"/>
              <a:t>24/05/2020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3293AE46-4962-4A5B-87A9-5FB764B0CB52}" type="slidenum">
              <a:rPr lang="en-GB" smtClean="0"/>
              <a:t>‹#›</a:t>
            </a:fld>
            <a:endParaRPr lang="en-GB"/>
          </a:p>
        </p:txBody>
      </p:sp>
    </p:spTree>
    <p:extLst>
      <p:ext uri="{BB962C8B-B14F-4D97-AF65-F5344CB8AC3E}">
        <p14:creationId xmlns:p14="http://schemas.microsoft.com/office/powerpoint/2010/main" val="2351646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C625F7-E13C-4AE8-9C38-73A9C3E283A0}"/>
              </a:ext>
            </a:extLst>
          </p:cNvPr>
          <p:cNvPicPr>
            <a:picLocks noChangeAspect="1"/>
          </p:cNvPicPr>
          <p:nvPr/>
        </p:nvPicPr>
        <p:blipFill rotWithShape="1">
          <a:blip r:embed="rId2"/>
          <a:srcRect l="733" t="16382" r="1465" b="70920"/>
          <a:stretch/>
        </p:blipFill>
        <p:spPr>
          <a:xfrm>
            <a:off x="140677" y="175846"/>
            <a:ext cx="12520246" cy="914400"/>
          </a:xfrm>
          <a:prstGeom prst="rect">
            <a:avLst/>
          </a:prstGeom>
        </p:spPr>
      </p:pic>
      <p:cxnSp>
        <p:nvCxnSpPr>
          <p:cNvPr id="6" name="Straight Connector 5">
            <a:extLst>
              <a:ext uri="{FF2B5EF4-FFF2-40B4-BE49-F238E27FC236}">
                <a16:creationId xmlns:a16="http://schemas.microsoft.com/office/drawing/2014/main" id="{7C2E6F69-43B8-4FC1-9158-B25F034F8DE7}"/>
              </a:ext>
            </a:extLst>
          </p:cNvPr>
          <p:cNvCxnSpPr>
            <a:cxnSpLocks/>
          </p:cNvCxnSpPr>
          <p:nvPr/>
        </p:nvCxnSpPr>
        <p:spPr>
          <a:xfrm>
            <a:off x="0" y="1336431"/>
            <a:ext cx="12801600"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8" name="Rectangle 7">
            <a:extLst>
              <a:ext uri="{FF2B5EF4-FFF2-40B4-BE49-F238E27FC236}">
                <a16:creationId xmlns:a16="http://schemas.microsoft.com/office/drawing/2014/main" id="{638EA6E1-B1B6-4EFE-B070-E58F41D5868E}"/>
              </a:ext>
            </a:extLst>
          </p:cNvPr>
          <p:cNvSpPr/>
          <p:nvPr/>
        </p:nvSpPr>
        <p:spPr>
          <a:xfrm>
            <a:off x="2877335" y="1477110"/>
            <a:ext cx="7046929" cy="461665"/>
          </a:xfrm>
          <a:prstGeom prst="rect">
            <a:avLst/>
          </a:prstGeom>
        </p:spPr>
        <p:txBody>
          <a:bodyPr wrap="none">
            <a:spAutoFit/>
          </a:bodyPr>
          <a:lstStyle/>
          <a:p>
            <a:r>
              <a:rPr lang="en-GB" sz="2400" b="1" dirty="0">
                <a:latin typeface="Arial" panose="020B0604020202020204" pitchFamily="34" charset="0"/>
                <a:ea typeface="Times New Roman" panose="02020603050405020304" pitchFamily="18" charset="0"/>
                <a:cs typeface="Arial" panose="020B0604020202020204" pitchFamily="34" charset="0"/>
              </a:rPr>
              <a:t>Delay Analysis and The Management of Claims</a:t>
            </a:r>
            <a:endParaRPr lang="en-GB" sz="2400"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AC513F2B-BAB9-4D2F-A67F-DF732CA7A271}"/>
              </a:ext>
            </a:extLst>
          </p:cNvPr>
          <p:cNvSpPr/>
          <p:nvPr/>
        </p:nvSpPr>
        <p:spPr>
          <a:xfrm>
            <a:off x="2877335" y="1336431"/>
            <a:ext cx="7046929" cy="74302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A83857EF-BD59-49A6-A90C-140831076AF0}"/>
              </a:ext>
            </a:extLst>
          </p:cNvPr>
          <p:cNvSpPr/>
          <p:nvPr/>
        </p:nvSpPr>
        <p:spPr>
          <a:xfrm>
            <a:off x="3451366" y="1507886"/>
            <a:ext cx="5898865" cy="400110"/>
          </a:xfrm>
          <a:prstGeom prst="rect">
            <a:avLst/>
          </a:prstGeom>
        </p:spPr>
        <p:txBody>
          <a:bodyPr wrap="square">
            <a:spAutoFit/>
          </a:bodyPr>
          <a:lstStyle/>
          <a:p>
            <a:pPr algn="ctr"/>
            <a:r>
              <a:rPr lang="en-GB" sz="2000" b="1" dirty="0">
                <a:latin typeface="Arial" panose="020B0604020202020204" pitchFamily="34" charset="0"/>
                <a:ea typeface="Times New Roman" panose="02020603050405020304" pitchFamily="18" charset="0"/>
                <a:cs typeface="Arial" panose="020B0604020202020204" pitchFamily="34" charset="0"/>
              </a:rPr>
              <a:t>Delay Analysis and The Management of Claims</a:t>
            </a:r>
            <a:endParaRPr lang="en-GB" sz="20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CDFAACDD-A82C-4CFE-AEB7-581D717E75F7}"/>
              </a:ext>
            </a:extLst>
          </p:cNvPr>
          <p:cNvSpPr txBox="1"/>
          <p:nvPr/>
        </p:nvSpPr>
        <p:spPr>
          <a:xfrm>
            <a:off x="39071" y="1771713"/>
            <a:ext cx="203981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Introduction</a:t>
            </a:r>
            <a:r>
              <a:rPr lang="en-GB" dirty="0"/>
              <a:t> </a:t>
            </a:r>
          </a:p>
        </p:txBody>
      </p:sp>
      <p:sp>
        <p:nvSpPr>
          <p:cNvPr id="16" name="Rectangle 15">
            <a:extLst>
              <a:ext uri="{FF2B5EF4-FFF2-40B4-BE49-F238E27FC236}">
                <a16:creationId xmlns:a16="http://schemas.microsoft.com/office/drawing/2014/main" id="{63CB09E8-34C7-4717-AB57-4DB73597156F}"/>
              </a:ext>
            </a:extLst>
          </p:cNvPr>
          <p:cNvSpPr/>
          <p:nvPr/>
        </p:nvSpPr>
        <p:spPr>
          <a:xfrm>
            <a:off x="104628" y="2312463"/>
            <a:ext cx="6202377" cy="830997"/>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Construction projects are sometimes susceptible to delays, regardless of whether the developer is to blame, or not. A one-day delay claim (or the number of days involved) means the work planned for the day has not been finished and may have significant financial consequences and adversely affect the progress of the project.</a:t>
            </a:r>
          </a:p>
        </p:txBody>
      </p:sp>
      <p:sp>
        <p:nvSpPr>
          <p:cNvPr id="17" name="Rectangle 16">
            <a:extLst>
              <a:ext uri="{FF2B5EF4-FFF2-40B4-BE49-F238E27FC236}">
                <a16:creationId xmlns:a16="http://schemas.microsoft.com/office/drawing/2014/main" id="{3557B066-F120-4E63-B576-AFCB295DBED0}"/>
              </a:ext>
            </a:extLst>
          </p:cNvPr>
          <p:cNvSpPr/>
          <p:nvPr/>
        </p:nvSpPr>
        <p:spPr>
          <a:xfrm>
            <a:off x="103996" y="3143460"/>
            <a:ext cx="6166320" cy="646331"/>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Delay analysis describes that there are gaps in a building scheme and the impact it is likely to have on the overall plan. The outcome of the analysis can result in civil action taken by one of the contracting parties.</a:t>
            </a:r>
          </a:p>
        </p:txBody>
      </p:sp>
      <p:sp>
        <p:nvSpPr>
          <p:cNvPr id="18" name="TextBox 17">
            <a:extLst>
              <a:ext uri="{FF2B5EF4-FFF2-40B4-BE49-F238E27FC236}">
                <a16:creationId xmlns:a16="http://schemas.microsoft.com/office/drawing/2014/main" id="{E0E18312-C258-4628-9431-B01C6054BEF0}"/>
              </a:ext>
            </a:extLst>
          </p:cNvPr>
          <p:cNvSpPr txBox="1"/>
          <p:nvPr/>
        </p:nvSpPr>
        <p:spPr>
          <a:xfrm>
            <a:off x="103996" y="3854789"/>
            <a:ext cx="2736641"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Who’s Responsible?</a:t>
            </a:r>
          </a:p>
        </p:txBody>
      </p:sp>
      <p:sp>
        <p:nvSpPr>
          <p:cNvPr id="19" name="Rectangle 18">
            <a:extLst>
              <a:ext uri="{FF2B5EF4-FFF2-40B4-BE49-F238E27FC236}">
                <a16:creationId xmlns:a16="http://schemas.microsoft.com/office/drawing/2014/main" id="{423DCFB4-94E3-49FD-9408-377F734CDB51}"/>
              </a:ext>
            </a:extLst>
          </p:cNvPr>
          <p:cNvSpPr/>
          <p:nvPr/>
        </p:nvSpPr>
        <p:spPr>
          <a:xfrm>
            <a:off x="103996" y="4245096"/>
            <a:ext cx="6038254" cy="276999"/>
          </a:xfrm>
          <a:prstGeom prst="rect">
            <a:avLst/>
          </a:prstGeom>
        </p:spPr>
        <p:txBody>
          <a:bodyPr wrap="square">
            <a:spAutoFit/>
          </a:bodyPr>
          <a:lstStyle/>
          <a:p>
            <a:r>
              <a:rPr lang="en-GB" sz="1200" b="1" dirty="0">
                <a:latin typeface="Arial" panose="020B0604020202020204" pitchFamily="34" charset="0"/>
                <a:cs typeface="Arial" panose="020B0604020202020204" pitchFamily="34" charset="0"/>
              </a:rPr>
              <a:t>Project delays can be at fault of the contractor:</a:t>
            </a:r>
          </a:p>
        </p:txBody>
      </p:sp>
      <p:sp>
        <p:nvSpPr>
          <p:cNvPr id="20" name="Rectangle 19">
            <a:extLst>
              <a:ext uri="{FF2B5EF4-FFF2-40B4-BE49-F238E27FC236}">
                <a16:creationId xmlns:a16="http://schemas.microsoft.com/office/drawing/2014/main" id="{2DF89829-42EE-4200-AFE7-725DA8BC62C9}"/>
              </a:ext>
            </a:extLst>
          </p:cNvPr>
          <p:cNvSpPr/>
          <p:nvPr/>
        </p:nvSpPr>
        <p:spPr>
          <a:xfrm>
            <a:off x="103996" y="4541394"/>
            <a:ext cx="6038248" cy="646331"/>
          </a:xfrm>
          <a:prstGeom prst="rect">
            <a:avLst/>
          </a:prstGeom>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Insufficient on-site labour</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Cash-flow issues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Project planning inadequate</a:t>
            </a:r>
          </a:p>
        </p:txBody>
      </p:sp>
      <p:sp>
        <p:nvSpPr>
          <p:cNvPr id="22" name="TextBox 21">
            <a:extLst>
              <a:ext uri="{FF2B5EF4-FFF2-40B4-BE49-F238E27FC236}">
                <a16:creationId xmlns:a16="http://schemas.microsoft.com/office/drawing/2014/main" id="{153A2351-FC6E-4D2B-9616-A8E89DC502F7}"/>
              </a:ext>
            </a:extLst>
          </p:cNvPr>
          <p:cNvSpPr txBox="1"/>
          <p:nvPr/>
        </p:nvSpPr>
        <p:spPr>
          <a:xfrm>
            <a:off x="103996" y="5249915"/>
            <a:ext cx="5896700"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Not the contractors fault</a:t>
            </a:r>
          </a:p>
        </p:txBody>
      </p:sp>
      <p:sp>
        <p:nvSpPr>
          <p:cNvPr id="23" name="Rectangle 22">
            <a:extLst>
              <a:ext uri="{FF2B5EF4-FFF2-40B4-BE49-F238E27FC236}">
                <a16:creationId xmlns:a16="http://schemas.microsoft.com/office/drawing/2014/main" id="{3873E823-3A75-4149-B891-237A65B7D4E6}"/>
              </a:ext>
            </a:extLst>
          </p:cNvPr>
          <p:cNvSpPr/>
          <p:nvPr/>
        </p:nvSpPr>
        <p:spPr>
          <a:xfrm>
            <a:off x="103996" y="5559870"/>
            <a:ext cx="6231877" cy="1015663"/>
          </a:xfrm>
          <a:prstGeom prst="rect">
            <a:avLst/>
          </a:prstGeom>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Climate conditions which are unusual.</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Interruption in the supply of products, particularly if imported material.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Strikes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Conflicting or lacking in contract documents.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Failure to confer possession of the site on the contractor.</a:t>
            </a:r>
          </a:p>
        </p:txBody>
      </p:sp>
      <p:sp>
        <p:nvSpPr>
          <p:cNvPr id="24" name="Rectangle 23">
            <a:extLst>
              <a:ext uri="{FF2B5EF4-FFF2-40B4-BE49-F238E27FC236}">
                <a16:creationId xmlns:a16="http://schemas.microsoft.com/office/drawing/2014/main" id="{8F7E4029-A140-4368-89B1-C1EF58756E99}"/>
              </a:ext>
            </a:extLst>
          </p:cNvPr>
          <p:cNvSpPr/>
          <p:nvPr/>
        </p:nvSpPr>
        <p:spPr>
          <a:xfrm>
            <a:off x="140678" y="6726971"/>
            <a:ext cx="12520246" cy="1015663"/>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Regardless of who is to blame, these delays could have a critical financial impact on the project. They reflect a diversion from the scheduled work schedule as they arise and the contractor will be entitled to demand a time extension to reduce the error. In this case, they may file a claim to the company detailing the cause of the delay and the reasons. The client (or an agent acting on the client's behalf) then has to assess whether the claim is justified and whether the contractor is entitled to compensation. Analysis on who is responsible for the delay is a particularly complicated procedure and one that may lead to conflicts.</a:t>
            </a:r>
          </a:p>
          <a:p>
            <a:endParaRPr lang="en-GB" sz="1200" dirty="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BEA24770-E885-4D24-88E7-96A98A67EBA6}"/>
              </a:ext>
            </a:extLst>
          </p:cNvPr>
          <p:cNvCxnSpPr/>
          <p:nvPr/>
        </p:nvCxnSpPr>
        <p:spPr>
          <a:xfrm>
            <a:off x="-1266" y="6595579"/>
            <a:ext cx="12802866" cy="28300"/>
          </a:xfrm>
          <a:prstGeom prst="line">
            <a:avLst/>
          </a:prstGeom>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D9E50BB1-D6EF-493B-9C8E-4C5BB0F51F0E}"/>
              </a:ext>
            </a:extLst>
          </p:cNvPr>
          <p:cNvCxnSpPr>
            <a:cxnSpLocks/>
            <a:stCxn id="10" idx="2"/>
          </p:cNvCxnSpPr>
          <p:nvPr/>
        </p:nvCxnSpPr>
        <p:spPr>
          <a:xfrm flipH="1">
            <a:off x="6400167" y="2079451"/>
            <a:ext cx="633" cy="4530278"/>
          </a:xfrm>
          <a:prstGeom prst="line">
            <a:avLst/>
          </a:prstGeom>
        </p:spPr>
        <p:style>
          <a:lnRef idx="1">
            <a:schemeClr val="dk1"/>
          </a:lnRef>
          <a:fillRef idx="0">
            <a:schemeClr val="dk1"/>
          </a:fillRef>
          <a:effectRef idx="0">
            <a:schemeClr val="dk1"/>
          </a:effectRef>
          <a:fontRef idx="minor">
            <a:schemeClr val="tx1"/>
          </a:fontRef>
        </p:style>
      </p:cxnSp>
      <p:sp>
        <p:nvSpPr>
          <p:cNvPr id="36" name="Rectangle 35">
            <a:extLst>
              <a:ext uri="{FF2B5EF4-FFF2-40B4-BE49-F238E27FC236}">
                <a16:creationId xmlns:a16="http://schemas.microsoft.com/office/drawing/2014/main" id="{606C9B7F-0EAB-4756-8662-54F784DC316B}"/>
              </a:ext>
            </a:extLst>
          </p:cNvPr>
          <p:cNvSpPr/>
          <p:nvPr/>
        </p:nvSpPr>
        <p:spPr>
          <a:xfrm>
            <a:off x="1378332" y="7659588"/>
            <a:ext cx="3489576" cy="892552"/>
          </a:xfrm>
          <a:prstGeom prst="rect">
            <a:avLst/>
          </a:prstGeom>
        </p:spPr>
        <p:txBody>
          <a:bodyPr wrap="square">
            <a:spAutoFit/>
          </a:bodyPr>
          <a:lstStyle/>
          <a:p>
            <a:r>
              <a:rPr lang="en-GB" sz="1600" b="1" dirty="0">
                <a:solidFill>
                  <a:srgbClr val="000000"/>
                </a:solidFill>
                <a:latin typeface="Arial" panose="020B0604020202020204" pitchFamily="34" charset="0"/>
              </a:rPr>
              <a:t>Delay analysis can be undertaken</a:t>
            </a:r>
          </a:p>
          <a:p>
            <a:br>
              <a:rPr lang="en-GB" dirty="0">
                <a:solidFill>
                  <a:srgbClr val="000000"/>
                </a:solidFill>
                <a:latin typeface="Arial" panose="020B0604020202020204" pitchFamily="34" charset="0"/>
              </a:rPr>
            </a:br>
            <a:endParaRPr lang="en-GB" dirty="0"/>
          </a:p>
        </p:txBody>
      </p:sp>
      <p:sp>
        <p:nvSpPr>
          <p:cNvPr id="37" name="Rectangle 36">
            <a:extLst>
              <a:ext uri="{FF2B5EF4-FFF2-40B4-BE49-F238E27FC236}">
                <a16:creationId xmlns:a16="http://schemas.microsoft.com/office/drawing/2014/main" id="{AD2F6C65-405F-49BE-8B78-A46E117A0B3A}"/>
              </a:ext>
            </a:extLst>
          </p:cNvPr>
          <p:cNvSpPr/>
          <p:nvPr/>
        </p:nvSpPr>
        <p:spPr>
          <a:xfrm>
            <a:off x="103996" y="7845726"/>
            <a:ext cx="6038248" cy="1754326"/>
          </a:xfrm>
          <a:prstGeom prst="rect">
            <a:avLst/>
          </a:prstGeom>
        </p:spPr>
        <p:txBody>
          <a:bodyPr wrap="square">
            <a:spAutoFit/>
          </a:bodyPr>
          <a:lstStyle/>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Prospectively: To determine what impact the delay will have on the success of the project, prospective analyses should be used before and after the impact of the delay.</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Retrospectively: Retrospective approaches assess the impact on the project that the delay would have, but they can only be implemented until the research is complete.</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Contemporary: During delay.</a:t>
            </a:r>
          </a:p>
        </p:txBody>
      </p:sp>
      <p:sp>
        <p:nvSpPr>
          <p:cNvPr id="38" name="Rectangle 37">
            <a:extLst>
              <a:ext uri="{FF2B5EF4-FFF2-40B4-BE49-F238E27FC236}">
                <a16:creationId xmlns:a16="http://schemas.microsoft.com/office/drawing/2014/main" id="{8F858C39-B3DB-4F52-A598-C40AD4D9F64A}"/>
              </a:ext>
            </a:extLst>
          </p:cNvPr>
          <p:cNvSpPr/>
          <p:nvPr/>
        </p:nvSpPr>
        <p:spPr>
          <a:xfrm>
            <a:off x="7505816" y="7676449"/>
            <a:ext cx="3688830" cy="338554"/>
          </a:xfrm>
          <a:prstGeom prst="rect">
            <a:avLst/>
          </a:prstGeom>
        </p:spPr>
        <p:txBody>
          <a:bodyPr wrap="none">
            <a:spAutoFit/>
          </a:bodyPr>
          <a:lstStyle/>
          <a:p>
            <a:r>
              <a:rPr lang="en-GB" sz="1600" b="1" dirty="0">
                <a:latin typeface="Arial" panose="020B0604020202020204" pitchFamily="34" charset="0"/>
                <a:cs typeface="Arial" panose="020B0604020202020204" pitchFamily="34" charset="0"/>
              </a:rPr>
              <a:t>Six strategies for evaluating delays</a:t>
            </a:r>
          </a:p>
        </p:txBody>
      </p:sp>
      <p:sp>
        <p:nvSpPr>
          <p:cNvPr id="39" name="Rectangle 38">
            <a:extLst>
              <a:ext uri="{FF2B5EF4-FFF2-40B4-BE49-F238E27FC236}">
                <a16:creationId xmlns:a16="http://schemas.microsoft.com/office/drawing/2014/main" id="{C0797FB2-320C-4B8A-B909-DF7F688BA677}"/>
              </a:ext>
            </a:extLst>
          </p:cNvPr>
          <p:cNvSpPr/>
          <p:nvPr/>
        </p:nvSpPr>
        <p:spPr>
          <a:xfrm>
            <a:off x="6775928" y="8061098"/>
            <a:ext cx="2574303" cy="1015663"/>
          </a:xfrm>
          <a:prstGeom prst="rect">
            <a:avLst/>
          </a:prstGeom>
        </p:spPr>
        <p:txBody>
          <a:bodyPr wrap="square">
            <a:spAutoFit/>
          </a:bodyPr>
          <a:lstStyle/>
          <a:p>
            <a:pPr>
              <a:buFont typeface="Arial" panose="020B0604020202020204" pitchFamily="34" charset="0"/>
              <a:buChar char="•"/>
            </a:pPr>
            <a:r>
              <a:rPr lang="en-GB" sz="1200" dirty="0">
                <a:latin typeface="Arial" panose="020B0604020202020204" pitchFamily="34" charset="0"/>
                <a:cs typeface="Arial" panose="020B0604020202020204" pitchFamily="34" charset="0"/>
              </a:rPr>
              <a:t>Impacted As-Planned Analysis.</a:t>
            </a:r>
          </a:p>
          <a:p>
            <a:pPr>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Time Impact Analysis.</a:t>
            </a:r>
          </a:p>
          <a:p>
            <a:pPr>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Time Slice Windows Analysis.</a:t>
            </a:r>
          </a:p>
        </p:txBody>
      </p:sp>
      <p:sp>
        <p:nvSpPr>
          <p:cNvPr id="40" name="Rectangle 39">
            <a:extLst>
              <a:ext uri="{FF2B5EF4-FFF2-40B4-BE49-F238E27FC236}">
                <a16:creationId xmlns:a16="http://schemas.microsoft.com/office/drawing/2014/main" id="{81C86243-8DB5-4FCC-B8B7-3D2413F557AF}"/>
              </a:ext>
            </a:extLst>
          </p:cNvPr>
          <p:cNvSpPr/>
          <p:nvPr/>
        </p:nvSpPr>
        <p:spPr>
          <a:xfrm>
            <a:off x="9143004" y="8078584"/>
            <a:ext cx="3517919" cy="1015663"/>
          </a:xfrm>
          <a:prstGeom prst="rect">
            <a:avLst/>
          </a:prstGeom>
        </p:spPr>
        <p:txBody>
          <a:bodyPr wrap="square">
            <a:spAutoFit/>
          </a:bodyPr>
          <a:lstStyle/>
          <a:p>
            <a:pPr>
              <a:buFont typeface="Arial" panose="020B0604020202020204" pitchFamily="34" charset="0"/>
              <a:buChar char="•"/>
            </a:pPr>
            <a:r>
              <a:rPr lang="en-GB" sz="1200" dirty="0">
                <a:latin typeface="Arial" panose="020B0604020202020204" pitchFamily="34" charset="0"/>
                <a:cs typeface="Arial" panose="020B0604020202020204" pitchFamily="34" charset="0"/>
              </a:rPr>
              <a:t>As-Planned versus As Built Windows Analysis.</a:t>
            </a:r>
          </a:p>
          <a:p>
            <a:pPr>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Retrospective Longest Path Analysis.</a:t>
            </a:r>
          </a:p>
          <a:p>
            <a:pPr>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Collapsed As-Built Analysis.</a:t>
            </a:r>
          </a:p>
        </p:txBody>
      </p:sp>
      <p:cxnSp>
        <p:nvCxnSpPr>
          <p:cNvPr id="45" name="Straight Connector 44">
            <a:extLst>
              <a:ext uri="{FF2B5EF4-FFF2-40B4-BE49-F238E27FC236}">
                <a16:creationId xmlns:a16="http://schemas.microsoft.com/office/drawing/2014/main" id="{3DC8F99C-AFE3-4C1D-994B-723A91106DAF}"/>
              </a:ext>
            </a:extLst>
          </p:cNvPr>
          <p:cNvCxnSpPr/>
          <p:nvPr/>
        </p:nvCxnSpPr>
        <p:spPr>
          <a:xfrm>
            <a:off x="0" y="7573108"/>
            <a:ext cx="12801600" cy="0"/>
          </a:xfrm>
          <a:prstGeom prst="line">
            <a:avLst/>
          </a:prstGeom>
        </p:spPr>
        <p:style>
          <a:lnRef idx="1">
            <a:schemeClr val="dk1"/>
          </a:lnRef>
          <a:fillRef idx="0">
            <a:schemeClr val="dk1"/>
          </a:fillRef>
          <a:effectRef idx="0">
            <a:schemeClr val="dk1"/>
          </a:effectRef>
          <a:fontRef idx="minor">
            <a:schemeClr val="tx1"/>
          </a:fontRef>
        </p:style>
      </p:cxnSp>
      <p:cxnSp>
        <p:nvCxnSpPr>
          <p:cNvPr id="47" name="Straight Connector 46">
            <a:extLst>
              <a:ext uri="{FF2B5EF4-FFF2-40B4-BE49-F238E27FC236}">
                <a16:creationId xmlns:a16="http://schemas.microsoft.com/office/drawing/2014/main" id="{5C55C372-A3CE-48CB-8D88-8B9E6CCB4EFC}"/>
              </a:ext>
            </a:extLst>
          </p:cNvPr>
          <p:cNvCxnSpPr/>
          <p:nvPr/>
        </p:nvCxnSpPr>
        <p:spPr>
          <a:xfrm>
            <a:off x="6400167" y="7573108"/>
            <a:ext cx="0" cy="2028092"/>
          </a:xfrm>
          <a:prstGeom prst="line">
            <a:avLst/>
          </a:prstGeom>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C9955276-0B05-4EEB-84BF-63F67BD2DCA8}"/>
              </a:ext>
            </a:extLst>
          </p:cNvPr>
          <p:cNvSpPr txBox="1"/>
          <p:nvPr/>
        </p:nvSpPr>
        <p:spPr>
          <a:xfrm>
            <a:off x="10629547" y="1751717"/>
            <a:ext cx="166341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Case Study</a:t>
            </a:r>
          </a:p>
        </p:txBody>
      </p:sp>
      <p:sp>
        <p:nvSpPr>
          <p:cNvPr id="49" name="Rectangle 48">
            <a:extLst>
              <a:ext uri="{FF2B5EF4-FFF2-40B4-BE49-F238E27FC236}">
                <a16:creationId xmlns:a16="http://schemas.microsoft.com/office/drawing/2014/main" id="{F320E312-42DB-4207-AF0D-65B4C34F9F62}"/>
              </a:ext>
            </a:extLst>
          </p:cNvPr>
          <p:cNvSpPr/>
          <p:nvPr/>
        </p:nvSpPr>
        <p:spPr>
          <a:xfrm>
            <a:off x="6436856" y="2170116"/>
            <a:ext cx="6223434" cy="2154436"/>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“Schedule delays commonly appear in construction projects and result in delay claim progressively. Several studies have proposed various schedule delay analysis methodologies; however, most of the studies focus on the analysis of surface data (as-planned and as-built schedules), few of them on evaluating the effects of root causes, such as the problem of lost productivity. Lost productivity, one essential delay cause, is usually experienced by a contractor while accomplishing its works less than planned rate of production. For analysing the situations of schedule impacts caused by lost productivity, this study discusses a case of delay analysis with lost productivity in Taiwan. Through the study case, this study has proposed an approach to calculate schedule impact from lost productivity. The study results will be a basis for developing a comprehensive delay analysis method considering lost productivity.” (Mei Huang, 2020)</a:t>
            </a:r>
          </a:p>
        </p:txBody>
      </p:sp>
      <p:sp>
        <p:nvSpPr>
          <p:cNvPr id="50" name="Rectangle 49">
            <a:extLst>
              <a:ext uri="{FF2B5EF4-FFF2-40B4-BE49-F238E27FC236}">
                <a16:creationId xmlns:a16="http://schemas.microsoft.com/office/drawing/2014/main" id="{DA8B6965-A8FB-47CC-B1BE-62A18BDD0A8D}"/>
              </a:ext>
            </a:extLst>
          </p:cNvPr>
          <p:cNvSpPr/>
          <p:nvPr/>
        </p:nvSpPr>
        <p:spPr>
          <a:xfrm>
            <a:off x="6446521" y="4276008"/>
            <a:ext cx="3008275" cy="2308324"/>
          </a:xfrm>
          <a:prstGeom prst="rect">
            <a:avLst/>
          </a:prstGeom>
        </p:spPr>
        <p:txBody>
          <a:bodyPr wrap="square">
            <a:spAutoFit/>
          </a:bodyPr>
          <a:lstStyle/>
          <a:p>
            <a:r>
              <a:rPr lang="en-GB" sz="1200" b="1" dirty="0">
                <a:latin typeface="Arial" panose="020B0604020202020204" pitchFamily="34" charset="0"/>
                <a:cs typeface="Arial" panose="020B0604020202020204" pitchFamily="34" charset="0"/>
              </a:rPr>
              <a:t>Table 1</a:t>
            </a:r>
            <a:r>
              <a:rPr lang="en-GB" sz="1200" dirty="0">
                <a:latin typeface="Arial" panose="020B0604020202020204" pitchFamily="34" charset="0"/>
                <a:cs typeface="Arial" panose="020B0604020202020204" pitchFamily="34" charset="0"/>
              </a:rPr>
              <a:t> shows information of the Taichung Metropolis road construction project in Taiwan. This project has a contract duration of 1218 calendar days and a price of 82.6 million USD. Due to the site being located in the downtown area, the activities of movements of existing facilities are complicated. Up-to-date the study case has encountered two situations for extension of time. One is the movement of existed trees and pipelines. </a:t>
            </a:r>
          </a:p>
        </p:txBody>
      </p:sp>
      <p:pic>
        <p:nvPicPr>
          <p:cNvPr id="51" name="Picture 50">
            <a:extLst>
              <a:ext uri="{FF2B5EF4-FFF2-40B4-BE49-F238E27FC236}">
                <a16:creationId xmlns:a16="http://schemas.microsoft.com/office/drawing/2014/main" id="{2428678B-7D86-471B-B785-15B4A503FF1B}"/>
              </a:ext>
            </a:extLst>
          </p:cNvPr>
          <p:cNvPicPr>
            <a:picLocks noChangeAspect="1"/>
          </p:cNvPicPr>
          <p:nvPr/>
        </p:nvPicPr>
        <p:blipFill rotWithShape="1">
          <a:blip r:embed="rId3"/>
          <a:srcRect l="6704" t="37648" r="75090" b="41810"/>
          <a:stretch/>
        </p:blipFill>
        <p:spPr>
          <a:xfrm>
            <a:off x="9523528" y="4409689"/>
            <a:ext cx="3177080" cy="2016365"/>
          </a:xfrm>
          <a:prstGeom prst="rect">
            <a:avLst/>
          </a:prstGeom>
        </p:spPr>
      </p:pic>
      <p:sp>
        <p:nvSpPr>
          <p:cNvPr id="53" name="TextBox 52">
            <a:extLst>
              <a:ext uri="{FF2B5EF4-FFF2-40B4-BE49-F238E27FC236}">
                <a16:creationId xmlns:a16="http://schemas.microsoft.com/office/drawing/2014/main" id="{2A335038-65DE-4D8E-ABD6-53609E2B170D}"/>
              </a:ext>
            </a:extLst>
          </p:cNvPr>
          <p:cNvSpPr txBox="1"/>
          <p:nvPr/>
        </p:nvSpPr>
        <p:spPr>
          <a:xfrm>
            <a:off x="5304059" y="417483"/>
            <a:ext cx="2192215"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Jacob Passmore </a:t>
            </a:r>
          </a:p>
          <a:p>
            <a:pPr algn="ctr"/>
            <a:r>
              <a:rPr lang="en-GB" b="1" dirty="0">
                <a:latin typeface="Arial" panose="020B0604020202020204" pitchFamily="34" charset="0"/>
                <a:cs typeface="Arial" panose="020B0604020202020204" pitchFamily="34" charset="0"/>
              </a:rPr>
              <a:t>1706871</a:t>
            </a:r>
          </a:p>
        </p:txBody>
      </p:sp>
    </p:spTree>
    <p:extLst>
      <p:ext uri="{BB962C8B-B14F-4D97-AF65-F5344CB8AC3E}">
        <p14:creationId xmlns:p14="http://schemas.microsoft.com/office/powerpoint/2010/main" val="1190902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04B94-F75B-41DC-891F-063E207321D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6037A46-44F5-457E-BFCA-CE1140DC7DD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Mei Huang, K., 2020. </a:t>
            </a:r>
            <a:r>
              <a:rPr lang="en-GB" sz="2400" i="1" dirty="0">
                <a:latin typeface="Arial" panose="020B0604020202020204" pitchFamily="34" charset="0"/>
                <a:cs typeface="Arial" panose="020B0604020202020204" pitchFamily="34" charset="0"/>
              </a:rPr>
              <a:t>CASE STUDY OF DELAY IMPACT ANALYSIS OF LOST PRODUCTIVITY IN CONSTRUCTION PROJECTS</a:t>
            </a:r>
            <a:r>
              <a:rPr lang="en-GB" sz="2400" dirty="0">
                <a:latin typeface="Arial" panose="020B0604020202020204" pitchFamily="34" charset="0"/>
                <a:cs typeface="Arial" panose="020B0604020202020204" pitchFamily="34" charset="0"/>
              </a:rPr>
              <a:t>. [online] Irbnet.de. Available at: &lt;https://www.irbnet.de/daten/iconda/CIB_DC23808.pdf&gt; [Accessed 8 May 2020].</a:t>
            </a:r>
          </a:p>
          <a:p>
            <a:r>
              <a:rPr lang="en-GB" sz="2400" dirty="0">
                <a:latin typeface="Arial" panose="020B0604020202020204" pitchFamily="34" charset="0"/>
                <a:cs typeface="Arial" panose="020B0604020202020204" pitchFamily="34" charset="0"/>
              </a:rPr>
              <a:t>Designingbuildings.co.uk. 2019. </a:t>
            </a:r>
            <a:r>
              <a:rPr lang="en-GB" sz="2400" i="1" dirty="0">
                <a:latin typeface="Arial" panose="020B0604020202020204" pitchFamily="34" charset="0"/>
                <a:cs typeface="Arial" panose="020B0604020202020204" pitchFamily="34" charset="0"/>
              </a:rPr>
              <a:t>Delay Analysis</a:t>
            </a:r>
            <a:r>
              <a:rPr lang="en-GB" sz="2400" dirty="0">
                <a:latin typeface="Arial" panose="020B0604020202020204" pitchFamily="34" charset="0"/>
                <a:cs typeface="Arial" panose="020B0604020202020204" pitchFamily="34" charset="0"/>
              </a:rPr>
              <a:t>. [online] Available at: &lt;https://www.designingbuildings.co.uk/wiki/Delay_analysis&gt; [Accessed 9 May 2020].</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69362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TotalTime>
  <Words>735</Words>
  <Application>Microsoft Office PowerPoint</Application>
  <PresentationFormat>A3 Paper (297x420 mm)</PresentationFormat>
  <Paragraphs>44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jacob passmore</dc:creator>
  <cp:lastModifiedBy>jacob passmore</cp:lastModifiedBy>
  <cp:revision>11</cp:revision>
  <dcterms:created xsi:type="dcterms:W3CDTF">2020-05-24T12:48:40Z</dcterms:created>
  <dcterms:modified xsi:type="dcterms:W3CDTF">2020-05-24T14:18:48Z</dcterms:modified>
</cp:coreProperties>
</file>