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D38A4136-E81B-9985-4463-2E0AAD970B96}">
          <p14:sldIdLst>
            <p14:sldId id="256"/>
            <p14:sldId id="257"/>
          </p14:sldIdLst>
        </p14:section>
        <p14:section name="SWOT analysis" id="{534AA361-348E-CCC4-CB06-CCD575A014B0}">
          <p14:sldIdLst>
            <p14:sldId id="258"/>
            <p14:sldId id="259"/>
            <p14:sldId id="260"/>
            <p14:sldId id="261"/>
          </p14:sldIdLst>
        </p14:section>
        <p14:section name="Action plan" id="{72C27377-4DF6-40FB-5282-9945E2519ABF}">
          <p14:sldIdLst>
            <p14:sldId id="262"/>
            <p14:sldId id="263"/>
            <p14:sldId id="264"/>
          </p14:sldIdLst>
        </p14:section>
      </p14:sectionLst>
    </p:ex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704" autoAdjust="0"/>
  </p:normalViewPr>
  <p:slideViewPr>
    <p:cSldViewPr snapToGrid="0" snapToObjects="1">
      <p:cViewPr>
        <p:scale>
          <a:sx n="126" d="100"/>
          <a:sy n="126" d="100"/>
        </p:scale>
        <p:origin x="-202" y="66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2913063" y="0"/>
            <a:ext cx="2228850" cy="457200"/>
          </a:xfrm>
          <a:prstGeom prst="rect">
            <a:avLst/>
          </a:prstGeom>
        </p:spPr>
        <p:txBody>
          <a:bodyPr vert="horz" lIns="91440" tIns="45720" rIns="91440" bIns="45720" rtlCol="0"/>
          <a:lstStyle>
            <a:lvl1pPr algn="r">
              <a:defRPr sz="1200"/>
            </a:lvl1pPr>
          </a:lstStyle>
          <a:p>
            <a:fld id="{09C3EE83-2D56-4D71-8225-50050B6C1932}" type="datetimeFigureOut">
              <a:rPr lang="en-GB" smtClean="0"/>
              <a:t>17/10/2026</a:t>
            </a:fld>
            <a:endParaRPr lang="en-GB"/>
          </a:p>
        </p:txBody>
      </p:sp>
      <p:sp>
        <p:nvSpPr>
          <p:cNvPr id="4" name="Slide Image Placeholder 3"/>
          <p:cNvSpPr>
            <a:spLocks noGrp="1" noRot="1" noChangeAspect="1"/>
          </p:cNvSpPr>
          <p:nvPr>
            <p:ph type="sldImg" idx="2"/>
          </p:nvPr>
        </p:nvSpPr>
        <p:spPr>
          <a:xfrm>
            <a:off x="-47625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514350" y="4343400"/>
            <a:ext cx="41148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22885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2913063" y="8685213"/>
            <a:ext cx="2228850" cy="457200"/>
          </a:xfrm>
          <a:prstGeom prst="rect">
            <a:avLst/>
          </a:prstGeom>
        </p:spPr>
        <p:txBody>
          <a:bodyPr vert="horz" lIns="91440" tIns="45720" rIns="91440" bIns="45720" rtlCol="0" anchor="b"/>
          <a:lstStyle>
            <a:lvl1pPr algn="r">
              <a:defRPr sz="1200"/>
            </a:lvl1pPr>
          </a:lstStyle>
          <a:p>
            <a:fld id="{EFB852B2-977F-413B-B27D-01120EC0B6FA}" type="slidenum">
              <a:rPr lang="en-GB" smtClean="0"/>
              <a:t>‹#›</a:t>
            </a:fld>
            <a:endParaRPr lang="en-GB"/>
          </a:p>
        </p:txBody>
      </p:sp>
    </p:spTree>
    <p:extLst>
      <p:ext uri="{BB962C8B-B14F-4D97-AF65-F5344CB8AC3E}">
        <p14:creationId xmlns:p14="http://schemas.microsoft.com/office/powerpoint/2010/main" val="3371618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a:t>
            </a:r>
            <a:r>
              <a:rPr lang="en-US" dirty="0" err="1" smtClean="0"/>
              <a:t>Abda</a:t>
            </a:r>
            <a:r>
              <a:rPr lang="en-US" dirty="0" smtClean="0"/>
              <a:t> </a:t>
            </a:r>
            <a:r>
              <a:rPr lang="en-US" dirty="0" err="1" smtClean="0"/>
              <a:t>Parveen</a:t>
            </a:r>
            <a:r>
              <a:rPr lang="en-US" dirty="0" smtClean="0"/>
              <a:t> . </a:t>
            </a:r>
            <a:r>
              <a:rPr lang="en-US" dirty="0"/>
              <a:t>Today I will present a SWOT analysis of my fit for a Healthcare Support Worker role, using a live NHS job advert, and show how I will use my strengths to grow in this career.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have chosen to become a Healthcare Support Worker. This live advert is from Isle of Wight NHS Trust, based at St Mary's Hospital in Newport. It was advertised on 7 October and the closing date is 20 October with a payment of £25,272 pro rata. I selected it because it is still open, it is a Band 2 to 3 development role and is open to people new to health and social care, hence it is realistic for me at the moment. The Trust is looking for a desire to deliver compassionate, hands-on care in a hospital.</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SWOT analysis distinguishes between internal factors (my strengths and weaknesses) and external factors (opportunities and threats). It is used by students to connect their attributes with career aspirations (</a:t>
            </a:r>
            <a:r>
              <a:rPr lang="en-US" dirty="0" err="1" smtClean="0"/>
              <a:t>Antoniadou</a:t>
            </a:r>
            <a:r>
              <a:rPr lang="en-US" dirty="0" smtClean="0"/>
              <a:t> and </a:t>
            </a:r>
            <a:r>
              <a:rPr lang="en-US" dirty="0" err="1" smtClean="0"/>
              <a:t>Kanellopoulou</a:t>
            </a:r>
            <a:r>
              <a:rPr lang="en-US" dirty="0" smtClean="0"/>
              <a:t>, 2024). Its limitation is that it is self-assessed, so I have checked my views against the advert and feedback. On the right are five things the role asks of me, drawn from the advert and the support worker role, and I am measuring myself against them.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is my SWOT. My strengths are empathy and communication, being reliable and a team player, and the health and social care knowledge from my course. I take care of my parents at home, for instance. I have learnt to listen to them when they are concerned, to clarify matters for them and to remain calm and steady when they need help. This is the empathy and communication that is required in the role of support worker. My weaknesses are lack of practical experience, being emotionally vulnerable in distress and struggling to manage study &amp; changes. The opportunities are the development role with training, progression routes, and volunteering. The risks include job competition for entry-level roles, burnout and turnover, and the expenses of living while studying.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First, limited hands on experience, I will model from others, and ask for feedback from them after every shift. I will also act within my competence, and report concerns promptly but not act outside my training. Second, emotional pressure: I will be self-aware to reflect on difficult moves and take de-briefs. According to </a:t>
            </a:r>
            <a:r>
              <a:rPr lang="en-US" dirty="0" err="1" smtClean="0"/>
              <a:t>Duică</a:t>
            </a:r>
            <a:r>
              <a:rPr lang="en-US" dirty="0" smtClean="0"/>
              <a:t> et al. (2024), resilience is correlated with emotional intelligence and reduced stress, which makes it worthwhile to build these. Third, balancing study and work: my reliability means that I use a weekly planner and will schedule shifts in advance.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the threats. For competition, I will use my knowledge and motivation to tailor my application to the advert and add volunteering. For burnout and turnover, which Kumar et al. (2025) describe as a </a:t>
            </a:r>
            <a:r>
              <a:rPr lang="en-US" dirty="0" err="1" smtClean="0"/>
              <a:t>recognised</a:t>
            </a:r>
            <a:r>
              <a:rPr lang="en-US" dirty="0" smtClean="0"/>
              <a:t> issue in care work, I will rely on teamwork and build supportive relationships, as connectedness with colleagues is a key theme in care worker wellbeing and retention described by Johnston et al. (2021). In terms of cost of living, my reliability and planning means I budgeted, planned study around shifts and took advantage of the paid training in the role.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my opportunities. The development role fits my desire to learn through induction, keeping a learning log, seeking feedback and working toward Band 3 duties within six to twelve months. As a nursing associate is a </a:t>
            </a:r>
            <a:r>
              <a:rPr lang="en-US" dirty="0" err="1" smtClean="0"/>
              <a:t>recognised</a:t>
            </a:r>
            <a:r>
              <a:rPr lang="en-US" dirty="0" smtClean="0"/>
              <a:t> progression from support work to graduate level nursing, my course knowledge and motivation will help to support the exploration of the nursing associate role in 2-3 years time (NHS England, 2024). I will gain hands-on confidence and references through volunteering and shadowing within three months, and I will choose one skill each month to enhance. My first step is to submit a </a:t>
            </a:r>
            <a:r>
              <a:rPr lang="en-US" dirty="0" err="1" smtClean="0"/>
              <a:t>customised</a:t>
            </a:r>
            <a:r>
              <a:rPr lang="en-US" dirty="0" smtClean="0"/>
              <a:t> application by </a:t>
            </a:r>
            <a:r>
              <a:rPr lang="en-US" smtClean="0"/>
              <a:t>20 October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I am a good fit in empathy, communication and reliability. </a:t>
            </a:r>
            <a:r>
              <a:rPr lang="en-US" dirty="0" smtClean="0"/>
              <a:t>I understand my weaknesses and have practical steps to improve them and this position is a good first step with the potential to grow. Thank you.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_DARK">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640080" y="731520"/>
            <a:ext cx="5669280" cy="1371600"/>
          </a:xfrm>
          <a:prstGeom prst="rect">
            <a:avLst/>
          </a:prstGeom>
          <a:noFill/>
          <a:ln/>
        </p:spPr>
        <p:txBody>
          <a:bodyPr wrap="square" rtlCol="0"/>
          <a:lstStyle>
            <a:lvl1pPr marL="0" indent="0" algn="l">
              <a:buNone/>
              <a:defRPr lang="en-US" sz="4000" b="1" dirty="0">
                <a:solidFill>
                  <a:schemeClr val="bg1"/>
                </a:solidFill>
              </a:defRPr>
            </a:lvl1pPr>
          </a:lstStyle>
          <a:p>
            <a:pPr marL="0" indent="0" algn="l">
              <a:buNone/>
            </a:pPr>
            <a:endParaRPr lang="en-US" sz="4000" dirty="0"/>
          </a:p>
        </p:txBody>
      </p:sp>
      <p:sp>
        <p:nvSpPr>
          <p:cNvPr id="3" name="Text 0"/>
          <p:cNvSpPr>
            <a:spLocks noGrp="1"/>
          </p:cNvSpPr>
          <p:nvPr>
            <p:ph type="body" idx="101" hasCustomPrompt="1"/>
          </p:nvPr>
        </p:nvSpPr>
        <p:spPr>
          <a:xfrm>
            <a:off x="640080" y="2194560"/>
            <a:ext cx="5486400" cy="822960"/>
          </a:xfrm>
          <a:prstGeom prst="rect">
            <a:avLst/>
          </a:prstGeom>
          <a:noFill/>
          <a:ln/>
        </p:spPr>
        <p:txBody>
          <a:bodyPr wrap="square" rtlCol="0"/>
          <a:lstStyle>
            <a:lvl1pPr marL="0" indent="0" algn="l">
              <a:buNone/>
              <a:defRPr lang="en-US" sz="2000" dirty="0">
                <a:solidFill>
                  <a:schemeClr val="bg2"/>
                </a:solidFill>
              </a:defRPr>
            </a:lvl1pPr>
          </a:lstStyle>
          <a:p>
            <a:pPr marL="0" indent="0" algn="l">
              <a:buNone/>
            </a:pPr>
            <a:endParaRPr lang="en-US" sz="200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_LIGHT">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731520"/>
          </a:xfrm>
          <a:prstGeom prst="rect">
            <a:avLst/>
          </a:prstGeom>
          <a:noFill/>
          <a:ln/>
        </p:spPr>
        <p:txBody>
          <a:bodyPr wrap="square" rtlCol="0"/>
          <a:lstStyle>
            <a:lvl1pPr marL="0" indent="0" algn="l">
              <a:buNone/>
              <a:defRPr lang="en-US" sz="3400" b="1" dirty="0">
                <a:solidFill>
                  <a:schemeClr val="tx2"/>
                </a:solidFill>
              </a:defRPr>
            </a:lvl1pPr>
          </a:lstStyle>
          <a:p>
            <a:pPr marL="0" indent="0" algn="l">
              <a:buNone/>
            </a:pPr>
            <a:endParaRPr lang="en-US" sz="34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p:nvPr>
        </p:nvSpPr>
        <p:spPr>
          <a:xfrm>
            <a:off x="640080" y="731520"/>
            <a:ext cx="5669280" cy="1371600"/>
          </a:xfrm>
          <a:prstGeom prst="rect">
            <a:avLst/>
          </a:prstGeom>
          <a:noFill/>
          <a:ln/>
        </p:spPr>
        <p:txBody>
          <a:bodyPr wrap="square" lIns="0" tIns="0" rIns="0" bIns="0" rtlCol="0" anchor="b"/>
          <a:lstStyle/>
          <a:p>
            <a:pPr marL="0" indent="0" algn="l">
              <a:buNone/>
            </a:pPr>
            <a:r>
              <a:rPr lang="en-US" sz="4000" b="1" dirty="0">
                <a:solidFill>
                  <a:schemeClr val="tx1"/>
                </a:solidFill>
              </a:rPr>
              <a:t>Self-Awareness Presentation</a:t>
            </a:r>
            <a:endParaRPr lang="en-US" sz="4000" dirty="0">
              <a:solidFill>
                <a:schemeClr val="tx1"/>
              </a:solidFill>
            </a:endParaRPr>
          </a:p>
        </p:txBody>
      </p:sp>
      <p:sp>
        <p:nvSpPr>
          <p:cNvPr id="3" name="Text 0"/>
          <p:cNvSpPr>
            <a:spLocks noGrp="1"/>
          </p:cNvSpPr>
          <p:nvPr>
            <p:ph type="body" idx="101"/>
          </p:nvPr>
        </p:nvSpPr>
        <p:spPr>
          <a:xfrm>
            <a:off x="640080" y="2194560"/>
            <a:ext cx="5486400" cy="2044380"/>
          </a:xfrm>
          <a:prstGeom prst="rect">
            <a:avLst/>
          </a:prstGeom>
          <a:noFill/>
          <a:ln/>
        </p:spPr>
        <p:txBody>
          <a:bodyPr wrap="square" lIns="0" tIns="0" rIns="0" bIns="0" rtlCol="0" anchor="t"/>
          <a:lstStyle/>
          <a:p>
            <a:pPr lvl="0">
              <a:spcBef>
                <a:spcPts val="0"/>
              </a:spcBef>
              <a:spcAft>
                <a:spcPts val="400"/>
              </a:spcAft>
            </a:pPr>
            <a:r>
              <a:rPr lang="en-US" sz="1400" dirty="0" smtClean="0">
                <a:solidFill>
                  <a:srgbClr val="E6F3F1"/>
                </a:solidFill>
              </a:rPr>
              <a:t>Student </a:t>
            </a:r>
            <a:r>
              <a:rPr lang="en-US" sz="1400" dirty="0">
                <a:solidFill>
                  <a:srgbClr val="E6F3F1"/>
                </a:solidFill>
              </a:rPr>
              <a:t>name: </a:t>
            </a:r>
            <a:r>
              <a:rPr lang="en-US" sz="1400" dirty="0" err="1">
                <a:solidFill>
                  <a:srgbClr val="E6F3F1"/>
                </a:solidFill>
              </a:rPr>
              <a:t>Abda</a:t>
            </a:r>
            <a:r>
              <a:rPr lang="en-US" sz="1400" dirty="0">
                <a:solidFill>
                  <a:srgbClr val="E6F3F1"/>
                </a:solidFill>
              </a:rPr>
              <a:t> </a:t>
            </a:r>
            <a:r>
              <a:rPr lang="en-US" sz="1400" dirty="0" err="1">
                <a:solidFill>
                  <a:srgbClr val="E6F3F1"/>
                </a:solidFill>
              </a:rPr>
              <a:t>Parveen</a:t>
            </a:r>
            <a:r>
              <a:rPr lang="en-US" sz="1400" dirty="0">
                <a:solidFill>
                  <a:srgbClr val="E6F3F1"/>
                </a:solidFill>
              </a:rPr>
              <a:t>    </a:t>
            </a:r>
          </a:p>
          <a:p>
            <a:pPr lvl="0">
              <a:spcBef>
                <a:spcPts val="0"/>
              </a:spcBef>
              <a:spcAft>
                <a:spcPts val="400"/>
              </a:spcAft>
            </a:pPr>
            <a:r>
              <a:rPr lang="en-US" sz="1400" dirty="0">
                <a:solidFill>
                  <a:srgbClr val="E6F3F1"/>
                </a:solidFill>
              </a:rPr>
              <a:t> Student number: 2530580</a:t>
            </a:r>
            <a:endParaRPr lang="en-US" sz="1400" dirty="0">
              <a:solidFill>
                <a:srgbClr val="1F2A30"/>
              </a:solidFill>
            </a:endParaRPr>
          </a:p>
          <a:p>
            <a:pPr lvl="0">
              <a:spcBef>
                <a:spcPts val="0"/>
              </a:spcBef>
              <a:spcAft>
                <a:spcPts val="400"/>
              </a:spcAft>
            </a:pPr>
            <a:r>
              <a:rPr lang="en-US" sz="1400" dirty="0">
                <a:solidFill>
                  <a:srgbClr val="E6F3F1"/>
                </a:solidFill>
              </a:rPr>
              <a:t>Module code: LCHS4009 </a:t>
            </a:r>
          </a:p>
          <a:p>
            <a:pPr lvl="0">
              <a:spcBef>
                <a:spcPts val="0"/>
              </a:spcBef>
              <a:spcAft>
                <a:spcPts val="400"/>
              </a:spcAft>
            </a:pPr>
            <a:r>
              <a:rPr lang="en-US" sz="1400" dirty="0">
                <a:solidFill>
                  <a:srgbClr val="E6F3F1"/>
                </a:solidFill>
              </a:rPr>
              <a:t>Module Title: Professional Development within Health and Social Care</a:t>
            </a:r>
            <a:endParaRPr lang="en-US" sz="1400" dirty="0">
              <a:solidFill>
                <a:srgbClr val="1F2A30"/>
              </a:solidFill>
            </a:endParaRPr>
          </a:p>
          <a:p>
            <a:pPr lvl="0">
              <a:spcBef>
                <a:spcPts val="0"/>
              </a:spcBef>
              <a:spcAft>
                <a:spcPts val="400"/>
              </a:spcAft>
            </a:pPr>
            <a:r>
              <a:rPr lang="en-US" sz="1400" dirty="0">
                <a:solidFill>
                  <a:srgbClr val="E6F3F1"/>
                </a:solidFill>
              </a:rPr>
              <a:t>Lecturer: </a:t>
            </a:r>
            <a:r>
              <a:rPr lang="en-US" sz="1400" dirty="0" err="1" smtClean="0">
                <a:solidFill>
                  <a:srgbClr val="E6F3F1"/>
                </a:solidFill>
              </a:rPr>
              <a:t>Olubakola</a:t>
            </a:r>
            <a:r>
              <a:rPr lang="en-US" sz="1400" dirty="0" smtClean="0">
                <a:solidFill>
                  <a:srgbClr val="E6F3F1"/>
                </a:solidFill>
              </a:rPr>
              <a:t> </a:t>
            </a:r>
            <a:r>
              <a:rPr lang="en-US" sz="1400" dirty="0" err="1">
                <a:solidFill>
                  <a:srgbClr val="E6F3F1"/>
                </a:solidFill>
              </a:rPr>
              <a:t>Adegbite</a:t>
            </a:r>
            <a:endParaRPr lang="en-US" sz="1400" dirty="0">
              <a:solidFill>
                <a:srgbClr val="1F2A30"/>
              </a:solidFill>
            </a:endParaRPr>
          </a:p>
          <a:p>
            <a:pPr lvl="0">
              <a:spcBef>
                <a:spcPts val="0"/>
              </a:spcBef>
              <a:spcAft>
                <a:spcPts val="400"/>
              </a:spcAft>
            </a:pPr>
            <a:r>
              <a:rPr lang="en-US" sz="1400" dirty="0">
                <a:solidFill>
                  <a:srgbClr val="E6F3F1"/>
                </a:solidFill>
              </a:rPr>
              <a:t>Assignment: Personal Development Portfolio</a:t>
            </a:r>
            <a:endParaRPr lang="en-US" sz="1400" dirty="0">
              <a:solidFill>
                <a:srgbClr val="1F2A30"/>
              </a:solidFill>
            </a:endParaRPr>
          </a:p>
          <a:p>
            <a:pPr marL="0" indent="0" algn="l">
              <a:buNone/>
            </a:pPr>
            <a:endParaRPr lang="en-US" sz="2000" dirty="0"/>
          </a:p>
        </p:txBody>
      </p:sp>
      <p:sp>
        <p:nvSpPr>
          <p:cNvPr id="4" name="Submission details"/>
          <p:cNvSpPr txBox="1"/>
          <p:nvPr/>
        </p:nvSpPr>
        <p:spPr>
          <a:xfrm flipV="1">
            <a:off x="640080" y="4526280"/>
            <a:ext cx="5852160" cy="112332"/>
          </a:xfrm>
          <a:prstGeom prst="rect">
            <a:avLst/>
          </a:prstGeom>
          <a:noFill/>
          <a:ln/>
        </p:spPr>
        <p:txBody>
          <a:bodyPr wrap="square" lIns="0" tIns="0" rIns="0" bIns="0" rtlCol="0" anchor="t"/>
          <a:lstStyle/>
          <a:p>
            <a:pPr>
              <a:spcAft>
                <a:spcPts val="400"/>
              </a:spcAft>
            </a:pPr>
            <a:r>
              <a:rPr lang="en-US" sz="1400" dirty="0">
                <a:solidFill>
                  <a:schemeClr val="bg2"/>
                </a:solidFill>
              </a:rPr>
              <a:t>Student name: </a:t>
            </a:r>
            <a:r>
              <a:rPr lang="en-US" sz="1400" dirty="0" err="1" smtClean="0">
                <a:solidFill>
                  <a:schemeClr val="bg2"/>
                </a:solidFill>
              </a:rPr>
              <a:t>Abda</a:t>
            </a:r>
            <a:r>
              <a:rPr lang="en-US" sz="1400" dirty="0" smtClean="0">
                <a:solidFill>
                  <a:schemeClr val="bg2"/>
                </a:solidFill>
              </a:rPr>
              <a:t> </a:t>
            </a:r>
            <a:r>
              <a:rPr lang="en-US" sz="1400" dirty="0" err="1" smtClean="0">
                <a:solidFill>
                  <a:schemeClr val="bg2"/>
                </a:solidFill>
              </a:rPr>
              <a:t>Parveen</a:t>
            </a:r>
            <a:r>
              <a:rPr lang="en-US" sz="1400" dirty="0" smtClean="0">
                <a:solidFill>
                  <a:schemeClr val="bg2"/>
                </a:solidFill>
              </a:rPr>
              <a:t>    </a:t>
            </a:r>
            <a:endParaRPr lang="en-US" sz="1400" dirty="0">
              <a:solidFill>
                <a:schemeClr val="bg2"/>
              </a:solidFill>
            </a:endParaRPr>
          </a:p>
          <a:p>
            <a:pPr>
              <a:spcAft>
                <a:spcPts val="400"/>
              </a:spcAft>
            </a:pPr>
            <a:r>
              <a:rPr lang="en-US" sz="1400" dirty="0" smtClean="0">
                <a:solidFill>
                  <a:schemeClr val="bg2"/>
                </a:solidFill>
              </a:rPr>
              <a:t> Student </a:t>
            </a:r>
            <a:r>
              <a:rPr lang="en-US" sz="1400" dirty="0">
                <a:solidFill>
                  <a:schemeClr val="bg2"/>
                </a:solidFill>
              </a:rPr>
              <a:t>number: </a:t>
            </a:r>
            <a:r>
              <a:rPr lang="en-US" sz="1400" dirty="0" smtClean="0">
                <a:solidFill>
                  <a:schemeClr val="bg2"/>
                </a:solidFill>
              </a:rPr>
              <a:t>2530580</a:t>
            </a:r>
            <a:endParaRPr lang="en-US" sz="1400" dirty="0"/>
          </a:p>
          <a:p>
            <a:pPr marL="0" indent="0">
              <a:spcAft>
                <a:spcPts val="400"/>
              </a:spcAft>
              <a:buNone/>
            </a:pPr>
            <a:r>
              <a:rPr lang="en-US" sz="1400" dirty="0" smtClean="0">
                <a:solidFill>
                  <a:schemeClr val="bg2"/>
                </a:solidFill>
              </a:rPr>
              <a:t>Module code: </a:t>
            </a:r>
            <a:r>
              <a:rPr lang="en-US" sz="1400" dirty="0">
                <a:solidFill>
                  <a:schemeClr val="bg2"/>
                </a:solidFill>
              </a:rPr>
              <a:t>LCHS4009 </a:t>
            </a:r>
            <a:endParaRPr lang="en-US" sz="1400" dirty="0" smtClean="0">
              <a:solidFill>
                <a:schemeClr val="bg2"/>
              </a:solidFill>
            </a:endParaRPr>
          </a:p>
          <a:p>
            <a:pPr marL="0" indent="0">
              <a:spcAft>
                <a:spcPts val="400"/>
              </a:spcAft>
              <a:buNone/>
            </a:pPr>
            <a:r>
              <a:rPr lang="en-US" sz="1400" dirty="0" smtClean="0">
                <a:solidFill>
                  <a:schemeClr val="bg2"/>
                </a:solidFill>
              </a:rPr>
              <a:t>Module Title: Professional </a:t>
            </a:r>
            <a:r>
              <a:rPr lang="en-US" sz="1400" dirty="0">
                <a:solidFill>
                  <a:schemeClr val="bg2"/>
                </a:solidFill>
              </a:rPr>
              <a:t>Development within Health and Social Care</a:t>
            </a:r>
            <a:endParaRPr lang="en-US" sz="1400" dirty="0"/>
          </a:p>
          <a:p>
            <a:pPr marL="0" indent="0">
              <a:spcAft>
                <a:spcPts val="400"/>
              </a:spcAft>
              <a:buNone/>
            </a:pPr>
            <a:r>
              <a:rPr lang="en-US" sz="1400" dirty="0">
                <a:solidFill>
                  <a:schemeClr val="bg2"/>
                </a:solidFill>
              </a:rPr>
              <a:t>Lecturer: Olubakola Adegbite</a:t>
            </a:r>
            <a:endParaRPr lang="en-US" sz="1400" dirty="0"/>
          </a:p>
          <a:p>
            <a:pPr>
              <a:spcAft>
                <a:spcPts val="400"/>
              </a:spcAft>
            </a:pPr>
            <a:r>
              <a:rPr lang="en-US" sz="1400" dirty="0">
                <a:solidFill>
                  <a:schemeClr val="bg2"/>
                </a:solidFill>
              </a:rPr>
              <a:t>Assignment: Personal Development Portfolio</a:t>
            </a:r>
            <a:endParaRPr lang="en-US" sz="1400" dirty="0"/>
          </a:p>
        </p:txBody>
      </p:sp>
      <p:sp>
        <p:nvSpPr>
          <p:cNvPr id="5" name="Motif circle large"/>
          <p:cNvSpPr/>
          <p:nvPr/>
        </p:nvSpPr>
        <p:spPr>
          <a:xfrm>
            <a:off x="6720840" y="1097280"/>
            <a:ext cx="2011680" cy="2011680"/>
          </a:xfrm>
          <a:prstGeom prst="ellipse">
            <a:avLst/>
          </a:prstGeom>
          <a:solidFill>
            <a:schemeClr val="accent1"/>
          </a:solidFill>
          <a:ln/>
        </p:spPr>
      </p:sp>
      <p:sp>
        <p:nvSpPr>
          <p:cNvPr id="7" name="Motif circle small"/>
          <p:cNvSpPr/>
          <p:nvPr/>
        </p:nvSpPr>
        <p:spPr>
          <a:xfrm>
            <a:off x="6400800" y="3291840"/>
            <a:ext cx="640080" cy="640080"/>
          </a:xfrm>
          <a:prstGeom prst="ellipse">
            <a:avLst/>
          </a:prstGeom>
          <a:solidFill>
            <a:schemeClr val="accent3"/>
          </a:solidFill>
          <a:ln/>
        </p:spPr>
      </p:sp>
      <p:sp>
        <p:nvSpPr>
          <p:cNvPr id="8" name="Motif circle tiny"/>
          <p:cNvSpPr/>
          <p:nvPr/>
        </p:nvSpPr>
        <p:spPr>
          <a:xfrm>
            <a:off x="7498080" y="3474720"/>
            <a:ext cx="411480" cy="411480"/>
          </a:xfrm>
          <a:prstGeom prst="ellipse">
            <a:avLst/>
          </a:prstGeom>
          <a:solidFill>
            <a:schemeClr val="accent4"/>
          </a:solid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My chosen career and live advert</a:t>
            </a:r>
            <a:endParaRPr lang="en-US" sz="3400" dirty="0"/>
          </a:p>
        </p:txBody>
      </p:sp>
      <p:sp>
        <p:nvSpPr>
          <p:cNvPr id="3" name="Job advert card"/>
          <p:cNvSpPr/>
          <p:nvPr/>
        </p:nvSpPr>
        <p:spPr>
          <a:xfrm>
            <a:off x="457200" y="1143000"/>
            <a:ext cx="4206240" cy="3291840"/>
          </a:xfrm>
          <a:prstGeom prst="roundRect">
            <a:avLst>
              <a:gd name="adj" fmla="val 2778"/>
            </a:avLst>
          </a:prstGeom>
          <a:solidFill>
            <a:schemeClr val="bg2"/>
          </a:solidFill>
          <a:ln/>
          <a:effectLst>
            <a:outerShdw blurRad="76200" dist="25400" dir="5400000" algn="bl" rotWithShape="0">
              <a:srgbClr val="000000">
                <a:alpha val="15000"/>
              </a:srgbClr>
            </a:outerShdw>
          </a:effectLst>
        </p:spPr>
      </p:sp>
      <p:sp>
        <p:nvSpPr>
          <p:cNvPr id="4" name="Advert label"/>
          <p:cNvSpPr txBox="1"/>
          <p:nvPr/>
        </p:nvSpPr>
        <p:spPr>
          <a:xfrm>
            <a:off x="685800" y="1280160"/>
            <a:ext cx="3749040" cy="228600"/>
          </a:xfrm>
          <a:prstGeom prst="rect">
            <a:avLst/>
          </a:prstGeom>
          <a:noFill/>
          <a:ln/>
        </p:spPr>
        <p:txBody>
          <a:bodyPr wrap="square" lIns="0" tIns="0" rIns="0" bIns="0" rtlCol="0" anchor="ctr"/>
          <a:lstStyle/>
          <a:p>
            <a:pPr marL="0" indent="0">
              <a:buNone/>
            </a:pPr>
            <a:r>
              <a:rPr lang="en-US" sz="1100" b="1" kern="0" spc="200" dirty="0">
                <a:solidFill>
                  <a:schemeClr val="accent2"/>
                </a:solidFill>
              </a:rPr>
              <a:t>LIVE JOB ADVERT</a:t>
            </a:r>
            <a:endParaRPr lang="en-US" sz="1100" dirty="0"/>
          </a:p>
        </p:txBody>
      </p:sp>
      <p:sp>
        <p:nvSpPr>
          <p:cNvPr id="5" name="Advert job title"/>
          <p:cNvSpPr txBox="1"/>
          <p:nvPr/>
        </p:nvSpPr>
        <p:spPr>
          <a:xfrm>
            <a:off x="685800" y="1554480"/>
            <a:ext cx="3749040" cy="365760"/>
          </a:xfrm>
          <a:prstGeom prst="rect">
            <a:avLst/>
          </a:prstGeom>
          <a:noFill/>
          <a:ln/>
        </p:spPr>
        <p:txBody>
          <a:bodyPr wrap="square" lIns="0" tIns="0" rIns="0" bIns="0" rtlCol="0" anchor="ctr"/>
          <a:lstStyle/>
          <a:p>
            <a:pPr marL="0" indent="0">
              <a:buNone/>
            </a:pPr>
            <a:r>
              <a:rPr lang="en-US" sz="1900" b="1" dirty="0">
                <a:solidFill>
                  <a:schemeClr val="tx2"/>
                </a:solidFill>
                <a:latin typeface="Cambria" pitchFamily="34" charset="0"/>
                <a:ea typeface="Cambria" pitchFamily="34" charset="-122"/>
                <a:cs typeface="Cambria" pitchFamily="34" charset="-120"/>
              </a:rPr>
              <a:t>Healthcare Support Worker</a:t>
            </a:r>
            <a:endParaRPr lang="en-US" sz="1900" dirty="0"/>
          </a:p>
        </p:txBody>
      </p:sp>
      <p:sp>
        <p:nvSpPr>
          <p:cNvPr id="6" name="Advert employer"/>
          <p:cNvSpPr txBox="1"/>
          <p:nvPr/>
        </p:nvSpPr>
        <p:spPr>
          <a:xfrm>
            <a:off x="685800" y="1938528"/>
            <a:ext cx="3749040" cy="502920"/>
          </a:xfrm>
          <a:prstGeom prst="rect">
            <a:avLst/>
          </a:prstGeom>
          <a:noFill/>
          <a:ln/>
        </p:spPr>
        <p:txBody>
          <a:bodyPr wrap="square" lIns="0" tIns="0" rIns="0" bIns="0" rtlCol="0" anchor="t"/>
          <a:lstStyle/>
          <a:p>
            <a:pPr marL="0" indent="0">
              <a:buNone/>
            </a:pPr>
            <a:r>
              <a:rPr lang="en-US" sz="1400" dirty="0">
                <a:solidFill>
                  <a:schemeClr val="tx1"/>
                </a:solidFill>
              </a:rPr>
              <a:t>Isle of Wight NHS Trust, St Mary's Hospital, Newport. Band 2 to 3 development role</a:t>
            </a:r>
            <a:endParaRPr lang="en-US" sz="1400" dirty="0"/>
          </a:p>
        </p:txBody>
      </p:sp>
      <p:sp>
        <p:nvSpPr>
          <p:cNvPr id="7" name="Advert chip 1 circle"/>
          <p:cNvSpPr/>
          <p:nvPr/>
        </p:nvSpPr>
        <p:spPr>
          <a:xfrm>
            <a:off x="685800" y="2560320"/>
            <a:ext cx="274320" cy="274320"/>
          </a:xfrm>
          <a:prstGeom prst="ellipse">
            <a:avLst/>
          </a:prstGeom>
          <a:solidFill>
            <a:schemeClr val="accent1"/>
          </a:solidFill>
          <a:ln/>
        </p:spPr>
      </p:sp>
      <p:pic>
        <p:nvPicPr>
          <p:cNvPr id="8" name="Image 0" descr="£25,272 a year (pro rata)"/>
          <p:cNvPicPr>
            <a:picLocks noChangeAspect="1"/>
          </p:cNvPicPr>
          <p:nvPr/>
        </p:nvPicPr>
        <p:blipFill>
          <a:blip r:embed="rId3"/>
          <a:stretch>
            <a:fillRect/>
          </a:stretch>
        </p:blipFill>
        <p:spPr>
          <a:xfrm>
            <a:off x="757123" y="2631643"/>
            <a:ext cx="131674" cy="131674"/>
          </a:xfrm>
          <a:prstGeom prst="rect">
            <a:avLst/>
          </a:prstGeom>
        </p:spPr>
      </p:pic>
      <p:sp>
        <p:nvSpPr>
          <p:cNvPr id="9" name="Advert chip text 1"/>
          <p:cNvSpPr txBox="1"/>
          <p:nvPr/>
        </p:nvSpPr>
        <p:spPr>
          <a:xfrm>
            <a:off x="1097280" y="2560320"/>
            <a:ext cx="3383280" cy="274320"/>
          </a:xfrm>
          <a:prstGeom prst="rect">
            <a:avLst/>
          </a:prstGeom>
          <a:noFill/>
          <a:ln/>
        </p:spPr>
        <p:txBody>
          <a:bodyPr wrap="square" lIns="0" tIns="0" rIns="0" bIns="0" rtlCol="0" anchor="ctr"/>
          <a:lstStyle/>
          <a:p>
            <a:pPr marL="0" indent="0">
              <a:buNone/>
            </a:pPr>
            <a:r>
              <a:rPr lang="en-US" sz="1400" dirty="0">
                <a:solidFill>
                  <a:schemeClr val="tx1"/>
                </a:solidFill>
              </a:rPr>
              <a:t>£25,272 a year (pro rata)</a:t>
            </a:r>
            <a:endParaRPr lang="en-US" sz="1400" dirty="0"/>
          </a:p>
        </p:txBody>
      </p:sp>
      <p:sp>
        <p:nvSpPr>
          <p:cNvPr id="10" name="Advert chip 2 circle"/>
          <p:cNvSpPr/>
          <p:nvPr/>
        </p:nvSpPr>
        <p:spPr>
          <a:xfrm>
            <a:off x="685800" y="2907792"/>
            <a:ext cx="274320" cy="274320"/>
          </a:xfrm>
          <a:prstGeom prst="ellipse">
            <a:avLst/>
          </a:prstGeom>
          <a:solidFill>
            <a:schemeClr val="accent1"/>
          </a:solidFill>
          <a:ln/>
        </p:spPr>
      </p:sp>
      <p:pic>
        <p:nvPicPr>
          <p:cNvPr id="11" name="Image 1" descr="Posted 7 October 2026"/>
          <p:cNvPicPr>
            <a:picLocks noChangeAspect="1"/>
          </p:cNvPicPr>
          <p:nvPr/>
        </p:nvPicPr>
        <p:blipFill>
          <a:blip r:embed="rId4"/>
          <a:stretch>
            <a:fillRect/>
          </a:stretch>
        </p:blipFill>
        <p:spPr>
          <a:xfrm>
            <a:off x="757123" y="2979115"/>
            <a:ext cx="131674" cy="131674"/>
          </a:xfrm>
          <a:prstGeom prst="rect">
            <a:avLst/>
          </a:prstGeom>
        </p:spPr>
      </p:pic>
      <p:sp>
        <p:nvSpPr>
          <p:cNvPr id="12" name="Advert chip text 2"/>
          <p:cNvSpPr txBox="1"/>
          <p:nvPr/>
        </p:nvSpPr>
        <p:spPr>
          <a:xfrm>
            <a:off x="1097280" y="2907792"/>
            <a:ext cx="3383280" cy="274320"/>
          </a:xfrm>
          <a:prstGeom prst="rect">
            <a:avLst/>
          </a:prstGeom>
          <a:noFill/>
          <a:ln/>
        </p:spPr>
        <p:txBody>
          <a:bodyPr wrap="square" lIns="0" tIns="0" rIns="0" bIns="0" rtlCol="0" anchor="ctr"/>
          <a:lstStyle/>
          <a:p>
            <a:pPr marL="0" indent="0">
              <a:buNone/>
            </a:pPr>
            <a:r>
              <a:rPr lang="en-US" sz="1400" dirty="0">
                <a:solidFill>
                  <a:schemeClr val="tx1"/>
                </a:solidFill>
              </a:rPr>
              <a:t>Posted 7 October 2026</a:t>
            </a:r>
            <a:endParaRPr lang="en-US" sz="1400" dirty="0"/>
          </a:p>
        </p:txBody>
      </p:sp>
      <p:sp>
        <p:nvSpPr>
          <p:cNvPr id="13" name="Advert chip 3 circle"/>
          <p:cNvSpPr/>
          <p:nvPr/>
        </p:nvSpPr>
        <p:spPr>
          <a:xfrm>
            <a:off x="685800" y="3255264"/>
            <a:ext cx="274320" cy="274320"/>
          </a:xfrm>
          <a:prstGeom prst="ellipse">
            <a:avLst/>
          </a:prstGeom>
          <a:solidFill>
            <a:schemeClr val="accent1"/>
          </a:solidFill>
          <a:ln/>
        </p:spPr>
      </p:sp>
      <p:pic>
        <p:nvPicPr>
          <p:cNvPr id="14" name="Image 2" descr="Closes 20 October 2026"/>
          <p:cNvPicPr>
            <a:picLocks noChangeAspect="1"/>
          </p:cNvPicPr>
          <p:nvPr/>
        </p:nvPicPr>
        <p:blipFill>
          <a:blip r:embed="rId5"/>
          <a:stretch>
            <a:fillRect/>
          </a:stretch>
        </p:blipFill>
        <p:spPr>
          <a:xfrm>
            <a:off x="757123" y="3326587"/>
            <a:ext cx="131674" cy="131674"/>
          </a:xfrm>
          <a:prstGeom prst="rect">
            <a:avLst/>
          </a:prstGeom>
        </p:spPr>
      </p:pic>
      <p:sp>
        <p:nvSpPr>
          <p:cNvPr id="15" name="Advert chip text 3"/>
          <p:cNvSpPr txBox="1"/>
          <p:nvPr/>
        </p:nvSpPr>
        <p:spPr>
          <a:xfrm>
            <a:off x="1097280" y="3255264"/>
            <a:ext cx="3383280" cy="274320"/>
          </a:xfrm>
          <a:prstGeom prst="rect">
            <a:avLst/>
          </a:prstGeom>
          <a:noFill/>
          <a:ln/>
        </p:spPr>
        <p:txBody>
          <a:bodyPr wrap="square" lIns="0" tIns="0" rIns="0" bIns="0" rtlCol="0" anchor="ctr"/>
          <a:lstStyle/>
          <a:p>
            <a:pPr marL="0" indent="0">
              <a:buNone/>
            </a:pPr>
            <a:r>
              <a:rPr lang="en-US" sz="1400" dirty="0">
                <a:solidFill>
                  <a:schemeClr val="tx1"/>
                </a:solidFill>
              </a:rPr>
              <a:t>Closes 20 October 2026</a:t>
            </a:r>
            <a:endParaRPr lang="en-US" sz="1400" dirty="0"/>
          </a:p>
        </p:txBody>
      </p:sp>
      <p:sp>
        <p:nvSpPr>
          <p:cNvPr id="16" name="Why this advert"/>
          <p:cNvSpPr txBox="1"/>
          <p:nvPr/>
        </p:nvSpPr>
        <p:spPr>
          <a:xfrm>
            <a:off x="685800" y="3639312"/>
            <a:ext cx="3749040" cy="731520"/>
          </a:xfrm>
          <a:prstGeom prst="rect">
            <a:avLst/>
          </a:prstGeom>
          <a:noFill/>
          <a:ln/>
        </p:spPr>
        <p:txBody>
          <a:bodyPr wrap="square" lIns="0" tIns="0" rIns="0" bIns="0" rtlCol="0" anchor="t"/>
          <a:lstStyle/>
          <a:p>
            <a:pPr marL="0" indent="0">
              <a:buNone/>
            </a:pPr>
            <a:r>
              <a:rPr lang="en-US" sz="1400" i="1" dirty="0">
                <a:solidFill>
                  <a:schemeClr val="tx1"/>
                </a:solidFill>
              </a:rPr>
              <a:t>Why this advert: still open, a development role, and realistic for me now.</a:t>
            </a:r>
            <a:endParaRPr lang="en-US" sz="1400" dirty="0"/>
          </a:p>
        </p:txBody>
      </p:sp>
      <p:sp>
        <p:nvSpPr>
          <p:cNvPr id="17" name="Requirements heading"/>
          <p:cNvSpPr txBox="1"/>
          <p:nvPr/>
        </p:nvSpPr>
        <p:spPr>
          <a:xfrm>
            <a:off x="5029200" y="1143000"/>
            <a:ext cx="3657600" cy="365760"/>
          </a:xfrm>
          <a:prstGeom prst="rect">
            <a:avLst/>
          </a:prstGeom>
          <a:noFill/>
          <a:ln/>
        </p:spPr>
        <p:txBody>
          <a:bodyPr wrap="square" lIns="0" tIns="0" rIns="0" bIns="0" rtlCol="0" anchor="ctr"/>
          <a:lstStyle/>
          <a:p>
            <a:pPr marL="0" indent="0">
              <a:buNone/>
            </a:pPr>
            <a:r>
              <a:rPr lang="en-US" sz="2000" b="1" dirty="0">
                <a:solidFill>
                  <a:schemeClr val="tx2"/>
                </a:solidFill>
                <a:latin typeface="Cambria" pitchFamily="34" charset="0"/>
                <a:ea typeface="Cambria" pitchFamily="34" charset="-122"/>
                <a:cs typeface="Cambria" pitchFamily="34" charset="-120"/>
              </a:rPr>
              <a:t>What the advert asks for</a:t>
            </a:r>
            <a:endParaRPr lang="en-US" sz="2000" dirty="0"/>
          </a:p>
        </p:txBody>
      </p:sp>
      <p:sp>
        <p:nvSpPr>
          <p:cNvPr id="18" name="Requirement 1 circle"/>
          <p:cNvSpPr/>
          <p:nvPr/>
        </p:nvSpPr>
        <p:spPr>
          <a:xfrm>
            <a:off x="5029200" y="1691640"/>
            <a:ext cx="502920" cy="502920"/>
          </a:xfrm>
          <a:prstGeom prst="ellipse">
            <a:avLst/>
          </a:prstGeom>
          <a:solidFill>
            <a:schemeClr val="accent1"/>
          </a:solidFill>
          <a:ln/>
        </p:spPr>
      </p:sp>
      <p:pic>
        <p:nvPicPr>
          <p:cNvPr id="19" name="Image 3" descr="A desire to deliver compassionate, hands-on care in a hospital"/>
          <p:cNvPicPr>
            <a:picLocks noChangeAspect="1"/>
          </p:cNvPicPr>
          <p:nvPr/>
        </p:nvPicPr>
        <p:blipFill>
          <a:blip r:embed="rId6"/>
          <a:stretch>
            <a:fillRect/>
          </a:stretch>
        </p:blipFill>
        <p:spPr>
          <a:xfrm>
            <a:off x="5159959" y="1822399"/>
            <a:ext cx="241402" cy="241402"/>
          </a:xfrm>
          <a:prstGeom prst="rect">
            <a:avLst/>
          </a:prstGeom>
        </p:spPr>
      </p:pic>
      <p:sp>
        <p:nvSpPr>
          <p:cNvPr id="20" name="Requirement text 1"/>
          <p:cNvSpPr txBox="1"/>
          <p:nvPr/>
        </p:nvSpPr>
        <p:spPr>
          <a:xfrm>
            <a:off x="5715000" y="1664208"/>
            <a:ext cx="2971800" cy="548640"/>
          </a:xfrm>
          <a:prstGeom prst="rect">
            <a:avLst/>
          </a:prstGeom>
          <a:noFill/>
          <a:ln/>
        </p:spPr>
        <p:txBody>
          <a:bodyPr wrap="square" lIns="0" tIns="0" rIns="0" bIns="0" rtlCol="0" anchor="ctr"/>
          <a:lstStyle/>
          <a:p>
            <a:pPr marL="0" indent="0">
              <a:buNone/>
            </a:pPr>
            <a:r>
              <a:rPr lang="en-US" sz="1400" dirty="0">
                <a:solidFill>
                  <a:schemeClr val="tx1"/>
                </a:solidFill>
              </a:rPr>
              <a:t>A desire to deliver compassionate, hands-on care in a hospital</a:t>
            </a:r>
            <a:endParaRPr lang="en-US" sz="1400" dirty="0"/>
          </a:p>
        </p:txBody>
      </p:sp>
      <p:sp>
        <p:nvSpPr>
          <p:cNvPr id="21" name="Requirement 2 circle"/>
          <p:cNvSpPr/>
          <p:nvPr/>
        </p:nvSpPr>
        <p:spPr>
          <a:xfrm>
            <a:off x="5029200" y="2377440"/>
            <a:ext cx="502920" cy="502920"/>
          </a:xfrm>
          <a:prstGeom prst="ellipse">
            <a:avLst/>
          </a:prstGeom>
          <a:solidFill>
            <a:schemeClr val="accent1"/>
          </a:solidFill>
          <a:ln/>
        </p:spPr>
      </p:sp>
      <p:pic>
        <p:nvPicPr>
          <p:cNvPr id="22" name="Image 4" descr="Experience in an acute, community or nursing home setting, but newcomers are welcome"/>
          <p:cNvPicPr>
            <a:picLocks noChangeAspect="1"/>
          </p:cNvPicPr>
          <p:nvPr/>
        </p:nvPicPr>
        <p:blipFill>
          <a:blip r:embed="rId7"/>
          <a:stretch>
            <a:fillRect/>
          </a:stretch>
        </p:blipFill>
        <p:spPr>
          <a:xfrm>
            <a:off x="5159959" y="2508199"/>
            <a:ext cx="241402" cy="241402"/>
          </a:xfrm>
          <a:prstGeom prst="rect">
            <a:avLst/>
          </a:prstGeom>
        </p:spPr>
      </p:pic>
      <p:sp>
        <p:nvSpPr>
          <p:cNvPr id="23" name="Requirement text 2"/>
          <p:cNvSpPr txBox="1"/>
          <p:nvPr/>
        </p:nvSpPr>
        <p:spPr>
          <a:xfrm>
            <a:off x="5715000" y="2350008"/>
            <a:ext cx="2971800" cy="548640"/>
          </a:xfrm>
          <a:prstGeom prst="rect">
            <a:avLst/>
          </a:prstGeom>
          <a:noFill/>
          <a:ln/>
        </p:spPr>
        <p:txBody>
          <a:bodyPr wrap="square" lIns="0" tIns="0" rIns="0" bIns="0" rtlCol="0" anchor="ctr"/>
          <a:lstStyle/>
          <a:p>
            <a:pPr marL="0" indent="0">
              <a:buNone/>
            </a:pPr>
            <a:r>
              <a:rPr lang="en-US" sz="1400" dirty="0">
                <a:solidFill>
                  <a:schemeClr val="tx1"/>
                </a:solidFill>
              </a:rPr>
              <a:t>Experience in an acute, community or nursing home setting, but newcomers are welcome</a:t>
            </a:r>
            <a:endParaRPr lang="en-US" sz="1400" dirty="0"/>
          </a:p>
        </p:txBody>
      </p:sp>
      <p:sp>
        <p:nvSpPr>
          <p:cNvPr id="24" name="Requirement 3 circle"/>
          <p:cNvSpPr/>
          <p:nvPr/>
        </p:nvSpPr>
        <p:spPr>
          <a:xfrm>
            <a:off x="5029200" y="3063240"/>
            <a:ext cx="502920" cy="502920"/>
          </a:xfrm>
          <a:prstGeom prst="ellipse">
            <a:avLst/>
          </a:prstGeom>
          <a:solidFill>
            <a:schemeClr val="accent1"/>
          </a:solidFill>
          <a:ln/>
        </p:spPr>
      </p:sp>
      <p:pic>
        <p:nvPicPr>
          <p:cNvPr id="25" name="Image 5" descr="A development route from Band 2 to Band 3"/>
          <p:cNvPicPr>
            <a:picLocks noChangeAspect="1"/>
          </p:cNvPicPr>
          <p:nvPr/>
        </p:nvPicPr>
        <p:blipFill>
          <a:blip r:embed="rId8"/>
          <a:stretch>
            <a:fillRect/>
          </a:stretch>
        </p:blipFill>
        <p:spPr>
          <a:xfrm>
            <a:off x="5159959" y="3193999"/>
            <a:ext cx="241402" cy="241402"/>
          </a:xfrm>
          <a:prstGeom prst="rect">
            <a:avLst/>
          </a:prstGeom>
        </p:spPr>
      </p:pic>
      <p:sp>
        <p:nvSpPr>
          <p:cNvPr id="26" name="Requirement text 3"/>
          <p:cNvSpPr txBox="1"/>
          <p:nvPr/>
        </p:nvSpPr>
        <p:spPr>
          <a:xfrm>
            <a:off x="5715000" y="3035808"/>
            <a:ext cx="2971800" cy="548640"/>
          </a:xfrm>
          <a:prstGeom prst="rect">
            <a:avLst/>
          </a:prstGeom>
          <a:noFill/>
          <a:ln/>
        </p:spPr>
        <p:txBody>
          <a:bodyPr wrap="square" lIns="0" tIns="0" rIns="0" bIns="0" rtlCol="0" anchor="ctr"/>
          <a:lstStyle/>
          <a:p>
            <a:pPr marL="0" indent="0">
              <a:buNone/>
            </a:pPr>
            <a:r>
              <a:rPr lang="en-US" sz="1400" dirty="0">
                <a:solidFill>
                  <a:schemeClr val="tx1"/>
                </a:solidFill>
              </a:rPr>
              <a:t>A development route from Band 2 to Band 3</a:t>
            </a:r>
            <a:endParaRPr lang="en-US" sz="1400" dirty="0"/>
          </a:p>
        </p:txBody>
      </p:sp>
      <p:sp>
        <p:nvSpPr>
          <p:cNvPr id="27" name="Requirement 4 circle"/>
          <p:cNvSpPr/>
          <p:nvPr/>
        </p:nvSpPr>
        <p:spPr>
          <a:xfrm>
            <a:off x="5029200" y="3749040"/>
            <a:ext cx="502920" cy="502920"/>
          </a:xfrm>
          <a:prstGeom prst="ellipse">
            <a:avLst/>
          </a:prstGeom>
          <a:solidFill>
            <a:schemeClr val="accent1"/>
          </a:solidFill>
          <a:ln/>
        </p:spPr>
      </p:sp>
      <p:pic>
        <p:nvPicPr>
          <p:cNvPr id="28" name="Image 6" descr="Based at St Mary's Hospital, Newport, Isle of Wight"/>
          <p:cNvPicPr>
            <a:picLocks noChangeAspect="1"/>
          </p:cNvPicPr>
          <p:nvPr/>
        </p:nvPicPr>
        <p:blipFill>
          <a:blip r:embed="rId9"/>
          <a:stretch>
            <a:fillRect/>
          </a:stretch>
        </p:blipFill>
        <p:spPr>
          <a:xfrm>
            <a:off x="5159959" y="3879799"/>
            <a:ext cx="241402" cy="241402"/>
          </a:xfrm>
          <a:prstGeom prst="rect">
            <a:avLst/>
          </a:prstGeom>
        </p:spPr>
      </p:pic>
      <p:sp>
        <p:nvSpPr>
          <p:cNvPr id="29" name="Requirement text 4"/>
          <p:cNvSpPr txBox="1"/>
          <p:nvPr/>
        </p:nvSpPr>
        <p:spPr>
          <a:xfrm>
            <a:off x="5715000" y="3721608"/>
            <a:ext cx="2971800" cy="548640"/>
          </a:xfrm>
          <a:prstGeom prst="rect">
            <a:avLst/>
          </a:prstGeom>
          <a:noFill/>
          <a:ln/>
        </p:spPr>
        <p:txBody>
          <a:bodyPr wrap="square" lIns="0" tIns="0" rIns="0" bIns="0" rtlCol="0" anchor="ctr"/>
          <a:lstStyle/>
          <a:p>
            <a:pPr marL="0" indent="0">
              <a:buNone/>
            </a:pPr>
            <a:r>
              <a:rPr lang="en-US" sz="1400" dirty="0">
                <a:solidFill>
                  <a:schemeClr val="tx1"/>
                </a:solidFill>
              </a:rPr>
              <a:t>Based at St Mary's Hospital, Newport, Isle of Wight</a:t>
            </a:r>
            <a:endParaRPr lang="en-US" sz="1400" dirty="0"/>
          </a:p>
        </p:txBody>
      </p:sp>
      <p:sp>
        <p:nvSpPr>
          <p:cNvPr id="30" name="Advert source"/>
          <p:cNvSpPr txBox="1"/>
          <p:nvPr/>
        </p:nvSpPr>
        <p:spPr>
          <a:xfrm>
            <a:off x="457200" y="4526280"/>
            <a:ext cx="7680960" cy="365760"/>
          </a:xfrm>
          <a:prstGeom prst="rect">
            <a:avLst/>
          </a:prstGeom>
          <a:noFill/>
          <a:ln/>
        </p:spPr>
        <p:txBody>
          <a:bodyPr wrap="square" lIns="0" tIns="0" rIns="0" bIns="0" rtlCol="0" anchor="t"/>
          <a:lstStyle/>
          <a:p>
            <a:pPr marL="0" indent="0">
              <a:buNone/>
            </a:pPr>
            <a:r>
              <a:rPr lang="en-US" sz="1100" dirty="0">
                <a:solidFill>
                  <a:schemeClr val="tx1"/>
                </a:solidFill>
              </a:rPr>
              <a:t>Source: Isle of Wight NHS Trust (2026) Healthcare Support Worker – Band 2 to 3 (Isle of Wight based) </a:t>
            </a:r>
            <a:r>
              <a:rPr lang="en-US" sz="1100" dirty="0" smtClean="0">
                <a:solidFill>
                  <a:schemeClr val="tx1"/>
                </a:solidFill>
              </a:rPr>
              <a:t>Posted </a:t>
            </a:r>
            <a:r>
              <a:rPr lang="en-US" sz="1100" dirty="0">
                <a:solidFill>
                  <a:schemeClr val="tx1"/>
                </a:solidFill>
              </a:rPr>
              <a:t>7 October 2026. Accessed </a:t>
            </a:r>
            <a:r>
              <a:rPr lang="en-US" sz="1100" dirty="0" smtClean="0">
                <a:solidFill>
                  <a:schemeClr val="tx1"/>
                </a:solidFill>
              </a:rPr>
              <a:t>10 </a:t>
            </a:r>
            <a:r>
              <a:rPr lang="en-US" sz="1100" dirty="0">
                <a:solidFill>
                  <a:schemeClr val="tx1"/>
                </a:solidFill>
              </a:rPr>
              <a:t>October 2026.</a:t>
            </a:r>
            <a:endParaRPr lang="en-US" sz="1100" dirty="0"/>
          </a:p>
        </p:txBody>
      </p:sp>
      <p:sp>
        <p:nvSpPr>
          <p:cNvPr id="31"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Using SWOT to measure my fit</a:t>
            </a:r>
            <a:endParaRPr lang="en-US" sz="3400" dirty="0"/>
          </a:p>
        </p:txBody>
      </p:sp>
      <p:sp>
        <p:nvSpPr>
          <p:cNvPr id="3" name="SWOT definition card"/>
          <p:cNvSpPr/>
          <p:nvPr/>
        </p:nvSpPr>
        <p:spPr>
          <a:xfrm>
            <a:off x="457200" y="1143000"/>
            <a:ext cx="4114800" cy="3291840"/>
          </a:xfrm>
          <a:prstGeom prst="roundRect">
            <a:avLst>
              <a:gd name="adj" fmla="val 2778"/>
            </a:avLst>
          </a:prstGeom>
          <a:solidFill>
            <a:schemeClr val="bg2"/>
          </a:solidFill>
          <a:ln/>
        </p:spPr>
      </p:sp>
      <p:sp>
        <p:nvSpPr>
          <p:cNvPr id="4" name="SWOT definition heading"/>
          <p:cNvSpPr txBox="1"/>
          <p:nvPr/>
        </p:nvSpPr>
        <p:spPr>
          <a:xfrm>
            <a:off x="685800" y="1280160"/>
            <a:ext cx="3657600" cy="36576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What is a SWOT analysis?</a:t>
            </a:r>
            <a:endParaRPr lang="en-US" sz="1800" dirty="0"/>
          </a:p>
        </p:txBody>
      </p:sp>
      <p:sp>
        <p:nvSpPr>
          <p:cNvPr id="5" name="SWOT definition text"/>
          <p:cNvSpPr txBox="1"/>
          <p:nvPr/>
        </p:nvSpPr>
        <p:spPr>
          <a:xfrm>
            <a:off x="685800" y="1737360"/>
            <a:ext cx="3657600" cy="2560320"/>
          </a:xfrm>
          <a:prstGeom prst="rect">
            <a:avLst/>
          </a:prstGeom>
          <a:noFill/>
          <a:ln/>
        </p:spPr>
        <p:txBody>
          <a:bodyPr wrap="square" lIns="0" tIns="0" rIns="0" bIns="0" rtlCol="0" anchor="t"/>
          <a:lstStyle/>
          <a:p>
            <a:pPr marL="0" indent="0">
              <a:spcAft>
                <a:spcPts val="800"/>
              </a:spcAft>
              <a:buNone/>
            </a:pPr>
            <a:r>
              <a:rPr lang="en-US" sz="1400" b="1" dirty="0">
                <a:solidFill>
                  <a:srgbClr val="FFC000"/>
                </a:solidFill>
              </a:rPr>
              <a:t>Internal:</a:t>
            </a:r>
            <a:r>
              <a:rPr lang="en-US" sz="1400" b="1" dirty="0">
                <a:solidFill>
                  <a:schemeClr val="accent1"/>
                </a:solidFill>
              </a:rPr>
              <a:t> </a:t>
            </a:r>
            <a:r>
              <a:rPr lang="en-US" sz="1400" dirty="0">
                <a:solidFill>
                  <a:schemeClr val="tx1"/>
                </a:solidFill>
              </a:rPr>
              <a:t>my Strengths and Weaknesses</a:t>
            </a:r>
            <a:endParaRPr lang="en-US" sz="1400" dirty="0"/>
          </a:p>
          <a:p>
            <a:pPr marL="0" indent="0">
              <a:spcAft>
                <a:spcPts val="800"/>
              </a:spcAft>
              <a:buNone/>
            </a:pPr>
            <a:r>
              <a:rPr lang="en-US" sz="1400" b="1" dirty="0">
                <a:solidFill>
                  <a:schemeClr val="accent2"/>
                </a:solidFill>
              </a:rPr>
              <a:t>External: </a:t>
            </a:r>
            <a:r>
              <a:rPr lang="en-US" sz="1400" dirty="0">
                <a:solidFill>
                  <a:schemeClr val="tx1"/>
                </a:solidFill>
              </a:rPr>
              <a:t>Opportunities and Threats</a:t>
            </a:r>
            <a:endParaRPr lang="en-US" sz="1400" dirty="0"/>
          </a:p>
          <a:p>
            <a:pPr marL="0" indent="0">
              <a:spcAft>
                <a:spcPts val="800"/>
              </a:spcAft>
              <a:buNone/>
            </a:pPr>
            <a:r>
              <a:rPr lang="en-US" sz="1400" dirty="0">
                <a:solidFill>
                  <a:schemeClr val="tx1"/>
                </a:solidFill>
              </a:rPr>
              <a:t>Students use it to link personal traits to career goals and plan next steps (Antoniadou and Kanellopoulou, 2024).</a:t>
            </a:r>
            <a:endParaRPr lang="en-US" sz="1400" dirty="0"/>
          </a:p>
          <a:p>
            <a:pPr marL="0" indent="0">
              <a:spcAft>
                <a:spcPts val="800"/>
              </a:spcAft>
              <a:buNone/>
            </a:pPr>
            <a:r>
              <a:rPr lang="en-US" sz="1400" b="1" dirty="0">
                <a:solidFill>
                  <a:schemeClr val="tx1"/>
                </a:solidFill>
              </a:rPr>
              <a:t>Limitation: </a:t>
            </a:r>
            <a:r>
              <a:rPr lang="en-US" sz="1400" dirty="0">
                <a:solidFill>
                  <a:schemeClr val="tx1"/>
                </a:solidFill>
              </a:rPr>
              <a:t>it is self-assessed, so I check it against the advert and feedback.</a:t>
            </a:r>
            <a:endParaRPr lang="en-US" sz="1400" dirty="0"/>
          </a:p>
        </p:txBody>
      </p:sp>
      <p:sp>
        <p:nvSpPr>
          <p:cNvPr id="6" name="Criteria heading"/>
          <p:cNvSpPr txBox="1"/>
          <p:nvPr/>
        </p:nvSpPr>
        <p:spPr>
          <a:xfrm>
            <a:off x="5029200" y="1143000"/>
            <a:ext cx="3657600" cy="365760"/>
          </a:xfrm>
          <a:prstGeom prst="rect">
            <a:avLst/>
          </a:prstGeom>
          <a:noFill/>
          <a:ln/>
        </p:spPr>
        <p:txBody>
          <a:bodyPr wrap="square" lIns="0" tIns="0" rIns="0" bIns="0" rtlCol="0" anchor="ctr"/>
          <a:lstStyle/>
          <a:p>
            <a:pPr marL="0" indent="0">
              <a:buNone/>
            </a:pPr>
            <a:r>
              <a:rPr lang="en-US" sz="2000" b="1" dirty="0">
                <a:solidFill>
                  <a:schemeClr val="tx2"/>
                </a:solidFill>
                <a:latin typeface="Cambria" pitchFamily="34" charset="0"/>
                <a:ea typeface="Cambria" pitchFamily="34" charset="-122"/>
                <a:cs typeface="Cambria" pitchFamily="34" charset="-120"/>
              </a:rPr>
              <a:t>What the role asks of me</a:t>
            </a:r>
            <a:endParaRPr lang="en-US" sz="2000" dirty="0"/>
          </a:p>
        </p:txBody>
      </p:sp>
      <p:sp>
        <p:nvSpPr>
          <p:cNvPr id="7" name="Criterion circle 1"/>
          <p:cNvSpPr/>
          <p:nvPr/>
        </p:nvSpPr>
        <p:spPr>
          <a:xfrm>
            <a:off x="5029200" y="1691640"/>
            <a:ext cx="411480" cy="411480"/>
          </a:xfrm>
          <a:prstGeom prst="ellipse">
            <a:avLst/>
          </a:prstGeom>
          <a:solidFill>
            <a:schemeClr val="accent1"/>
          </a:solidFill>
          <a:ln/>
        </p:spPr>
      </p:sp>
      <p:sp>
        <p:nvSpPr>
          <p:cNvPr id="8" name="Criterion number 1"/>
          <p:cNvSpPr txBox="1"/>
          <p:nvPr/>
        </p:nvSpPr>
        <p:spPr>
          <a:xfrm>
            <a:off x="5029200" y="169164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1</a:t>
            </a:r>
            <a:endParaRPr lang="en-US" sz="1500" dirty="0"/>
          </a:p>
        </p:txBody>
      </p:sp>
      <p:sp>
        <p:nvSpPr>
          <p:cNvPr id="9" name="Criterion text 1"/>
          <p:cNvSpPr txBox="1"/>
          <p:nvPr/>
        </p:nvSpPr>
        <p:spPr>
          <a:xfrm>
            <a:off x="5623560" y="1691640"/>
            <a:ext cx="3017520" cy="411480"/>
          </a:xfrm>
          <a:prstGeom prst="rect">
            <a:avLst/>
          </a:prstGeom>
          <a:noFill/>
          <a:ln/>
        </p:spPr>
        <p:txBody>
          <a:bodyPr wrap="square" lIns="0" tIns="0" rIns="0" bIns="0" rtlCol="0" anchor="ctr"/>
          <a:lstStyle/>
          <a:p>
            <a:pPr marL="0" indent="0">
              <a:buNone/>
            </a:pPr>
            <a:r>
              <a:rPr lang="en-US" sz="1600" dirty="0">
                <a:solidFill>
                  <a:schemeClr val="tx1"/>
                </a:solidFill>
              </a:rPr>
              <a:t>Compassionate personal care</a:t>
            </a:r>
            <a:endParaRPr lang="en-US" sz="1600" dirty="0"/>
          </a:p>
        </p:txBody>
      </p:sp>
      <p:sp>
        <p:nvSpPr>
          <p:cNvPr id="10" name="Criterion circle 2"/>
          <p:cNvSpPr/>
          <p:nvPr/>
        </p:nvSpPr>
        <p:spPr>
          <a:xfrm>
            <a:off x="5029200" y="2240280"/>
            <a:ext cx="411480" cy="411480"/>
          </a:xfrm>
          <a:prstGeom prst="ellipse">
            <a:avLst/>
          </a:prstGeom>
          <a:solidFill>
            <a:schemeClr val="accent1"/>
          </a:solidFill>
          <a:ln/>
        </p:spPr>
      </p:sp>
      <p:sp>
        <p:nvSpPr>
          <p:cNvPr id="11" name="Criterion number 2"/>
          <p:cNvSpPr txBox="1"/>
          <p:nvPr/>
        </p:nvSpPr>
        <p:spPr>
          <a:xfrm>
            <a:off x="5029200" y="224028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2</a:t>
            </a:r>
            <a:endParaRPr lang="en-US" sz="1500" dirty="0"/>
          </a:p>
        </p:txBody>
      </p:sp>
      <p:sp>
        <p:nvSpPr>
          <p:cNvPr id="12" name="Criterion text 2"/>
          <p:cNvSpPr txBox="1"/>
          <p:nvPr/>
        </p:nvSpPr>
        <p:spPr>
          <a:xfrm>
            <a:off x="5623560" y="2240280"/>
            <a:ext cx="3017520" cy="411480"/>
          </a:xfrm>
          <a:prstGeom prst="rect">
            <a:avLst/>
          </a:prstGeom>
          <a:noFill/>
          <a:ln/>
        </p:spPr>
        <p:txBody>
          <a:bodyPr wrap="square" lIns="0" tIns="0" rIns="0" bIns="0" rtlCol="0" anchor="ctr"/>
          <a:lstStyle/>
          <a:p>
            <a:pPr marL="0" indent="0">
              <a:buNone/>
            </a:pPr>
            <a:r>
              <a:rPr lang="en-US" sz="1600" dirty="0">
                <a:solidFill>
                  <a:schemeClr val="tx1"/>
                </a:solidFill>
              </a:rPr>
              <a:t>Clear communication</a:t>
            </a:r>
            <a:endParaRPr lang="en-US" sz="1600" dirty="0"/>
          </a:p>
        </p:txBody>
      </p:sp>
      <p:sp>
        <p:nvSpPr>
          <p:cNvPr id="13" name="Criterion circle 3"/>
          <p:cNvSpPr/>
          <p:nvPr/>
        </p:nvSpPr>
        <p:spPr>
          <a:xfrm>
            <a:off x="5029200" y="2788920"/>
            <a:ext cx="411480" cy="411480"/>
          </a:xfrm>
          <a:prstGeom prst="ellipse">
            <a:avLst/>
          </a:prstGeom>
          <a:solidFill>
            <a:schemeClr val="accent1"/>
          </a:solidFill>
          <a:ln/>
        </p:spPr>
      </p:sp>
      <p:sp>
        <p:nvSpPr>
          <p:cNvPr id="14" name="Criterion number 3"/>
          <p:cNvSpPr txBox="1"/>
          <p:nvPr/>
        </p:nvSpPr>
        <p:spPr>
          <a:xfrm>
            <a:off x="5029200" y="278892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3</a:t>
            </a:r>
            <a:endParaRPr lang="en-US" sz="1500" dirty="0"/>
          </a:p>
        </p:txBody>
      </p:sp>
      <p:sp>
        <p:nvSpPr>
          <p:cNvPr id="15" name="Criterion text 3"/>
          <p:cNvSpPr txBox="1"/>
          <p:nvPr/>
        </p:nvSpPr>
        <p:spPr>
          <a:xfrm>
            <a:off x="5623560" y="2788920"/>
            <a:ext cx="3017520" cy="411480"/>
          </a:xfrm>
          <a:prstGeom prst="rect">
            <a:avLst/>
          </a:prstGeom>
          <a:noFill/>
          <a:ln/>
        </p:spPr>
        <p:txBody>
          <a:bodyPr wrap="square" lIns="0" tIns="0" rIns="0" bIns="0" rtlCol="0" anchor="ctr"/>
          <a:lstStyle/>
          <a:p>
            <a:pPr marL="0" indent="0">
              <a:buNone/>
            </a:pPr>
            <a:r>
              <a:rPr lang="en-US" sz="1600" dirty="0">
                <a:solidFill>
                  <a:schemeClr val="tx1"/>
                </a:solidFill>
              </a:rPr>
              <a:t>Teamwork and reliability</a:t>
            </a:r>
            <a:endParaRPr lang="en-US" sz="1600" dirty="0"/>
          </a:p>
        </p:txBody>
      </p:sp>
      <p:sp>
        <p:nvSpPr>
          <p:cNvPr id="16" name="Criterion circle 4"/>
          <p:cNvSpPr/>
          <p:nvPr/>
        </p:nvSpPr>
        <p:spPr>
          <a:xfrm>
            <a:off x="5029200" y="3337560"/>
            <a:ext cx="411480" cy="411480"/>
          </a:xfrm>
          <a:prstGeom prst="ellipse">
            <a:avLst/>
          </a:prstGeom>
          <a:solidFill>
            <a:schemeClr val="accent1"/>
          </a:solidFill>
          <a:ln/>
        </p:spPr>
      </p:sp>
      <p:sp>
        <p:nvSpPr>
          <p:cNvPr id="17" name="Criterion number 4"/>
          <p:cNvSpPr txBox="1"/>
          <p:nvPr/>
        </p:nvSpPr>
        <p:spPr>
          <a:xfrm>
            <a:off x="5029200" y="333756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4</a:t>
            </a:r>
            <a:endParaRPr lang="en-US" sz="1500" dirty="0"/>
          </a:p>
        </p:txBody>
      </p:sp>
      <p:sp>
        <p:nvSpPr>
          <p:cNvPr id="18" name="Criterion text 4"/>
          <p:cNvSpPr txBox="1"/>
          <p:nvPr/>
        </p:nvSpPr>
        <p:spPr>
          <a:xfrm>
            <a:off x="5623560" y="3337560"/>
            <a:ext cx="3017520" cy="411480"/>
          </a:xfrm>
          <a:prstGeom prst="rect">
            <a:avLst/>
          </a:prstGeom>
          <a:noFill/>
          <a:ln/>
        </p:spPr>
        <p:txBody>
          <a:bodyPr wrap="square" lIns="0" tIns="0" rIns="0" bIns="0" rtlCol="0" anchor="ctr"/>
          <a:lstStyle/>
          <a:p>
            <a:pPr marL="0" indent="0">
              <a:buNone/>
            </a:pPr>
            <a:r>
              <a:rPr lang="en-US" sz="1600" dirty="0">
                <a:solidFill>
                  <a:schemeClr val="tx1"/>
                </a:solidFill>
              </a:rPr>
              <a:t>Willingness to learn</a:t>
            </a:r>
            <a:endParaRPr lang="en-US" sz="1600" dirty="0"/>
          </a:p>
        </p:txBody>
      </p:sp>
      <p:sp>
        <p:nvSpPr>
          <p:cNvPr id="19" name="Criterion circle 5"/>
          <p:cNvSpPr/>
          <p:nvPr/>
        </p:nvSpPr>
        <p:spPr>
          <a:xfrm>
            <a:off x="5029200" y="3886200"/>
            <a:ext cx="411480" cy="411480"/>
          </a:xfrm>
          <a:prstGeom prst="ellipse">
            <a:avLst/>
          </a:prstGeom>
          <a:solidFill>
            <a:schemeClr val="accent1"/>
          </a:solidFill>
          <a:ln/>
        </p:spPr>
      </p:sp>
      <p:sp>
        <p:nvSpPr>
          <p:cNvPr id="20" name="Criterion number 5"/>
          <p:cNvSpPr txBox="1"/>
          <p:nvPr/>
        </p:nvSpPr>
        <p:spPr>
          <a:xfrm>
            <a:off x="5029200" y="3886200"/>
            <a:ext cx="411480" cy="411480"/>
          </a:xfrm>
          <a:prstGeom prst="rect">
            <a:avLst/>
          </a:prstGeom>
          <a:noFill/>
          <a:ln/>
        </p:spPr>
        <p:txBody>
          <a:bodyPr wrap="square" lIns="0" tIns="0" rIns="0" bIns="0" rtlCol="0" anchor="ctr"/>
          <a:lstStyle/>
          <a:p>
            <a:pPr marL="0" indent="0" algn="ctr">
              <a:buNone/>
            </a:pPr>
            <a:r>
              <a:rPr lang="en-US" sz="1500" b="1" dirty="0">
                <a:solidFill>
                  <a:schemeClr val="bg1"/>
                </a:solidFill>
              </a:rPr>
              <a:t>5</a:t>
            </a:r>
            <a:endParaRPr lang="en-US" sz="1500" dirty="0"/>
          </a:p>
        </p:txBody>
      </p:sp>
      <p:sp>
        <p:nvSpPr>
          <p:cNvPr id="21" name="Criterion text 5"/>
          <p:cNvSpPr txBox="1"/>
          <p:nvPr/>
        </p:nvSpPr>
        <p:spPr>
          <a:xfrm>
            <a:off x="5623560" y="3886200"/>
            <a:ext cx="3017520" cy="411480"/>
          </a:xfrm>
          <a:prstGeom prst="rect">
            <a:avLst/>
          </a:prstGeom>
          <a:noFill/>
          <a:ln/>
        </p:spPr>
        <p:txBody>
          <a:bodyPr wrap="square" lIns="0" tIns="0" rIns="0" bIns="0" rtlCol="0" anchor="ctr"/>
          <a:lstStyle/>
          <a:p>
            <a:pPr marL="0" indent="0">
              <a:buNone/>
            </a:pPr>
            <a:r>
              <a:rPr lang="en-US" sz="1600" dirty="0">
                <a:solidFill>
                  <a:schemeClr val="tx1"/>
                </a:solidFill>
              </a:rPr>
              <a:t>Coping under pressure</a:t>
            </a:r>
            <a:endParaRPr lang="en-US" sz="16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My SWOT analysis</a:t>
            </a:r>
            <a:endParaRPr lang="en-US" sz="3400" dirty="0"/>
          </a:p>
        </p:txBody>
      </p:sp>
      <p:sp>
        <p:nvSpPr>
          <p:cNvPr id="3" name="Strengths card"/>
          <p:cNvSpPr/>
          <p:nvPr/>
        </p:nvSpPr>
        <p:spPr>
          <a:xfrm>
            <a:off x="457200" y="1097280"/>
            <a:ext cx="4023360" cy="1600200"/>
          </a:xfrm>
          <a:prstGeom prst="roundRect">
            <a:avLst>
              <a:gd name="adj" fmla="val 5714"/>
            </a:avLst>
          </a:prstGeom>
          <a:solidFill>
            <a:schemeClr val="bg2"/>
          </a:solidFill>
          <a:ln/>
        </p:spPr>
      </p:sp>
      <p:sp>
        <p:nvSpPr>
          <p:cNvPr id="4" name="Strengths circle"/>
          <p:cNvSpPr/>
          <p:nvPr/>
        </p:nvSpPr>
        <p:spPr>
          <a:xfrm>
            <a:off x="640080" y="1234440"/>
            <a:ext cx="457200" cy="457200"/>
          </a:xfrm>
          <a:prstGeom prst="ellipse">
            <a:avLst/>
          </a:prstGeom>
          <a:solidFill>
            <a:schemeClr val="accent1"/>
          </a:solidFill>
          <a:ln/>
        </p:spPr>
      </p:sp>
      <p:pic>
        <p:nvPicPr>
          <p:cNvPr id="5" name="Image 0" descr="Strengths icon"/>
          <p:cNvPicPr>
            <a:picLocks noChangeAspect="1"/>
          </p:cNvPicPr>
          <p:nvPr/>
        </p:nvPicPr>
        <p:blipFill>
          <a:blip r:embed="rId3"/>
          <a:stretch>
            <a:fillRect/>
          </a:stretch>
        </p:blipFill>
        <p:spPr>
          <a:xfrm>
            <a:off x="758952" y="1353312"/>
            <a:ext cx="219456" cy="219456"/>
          </a:xfrm>
          <a:prstGeom prst="rect">
            <a:avLst/>
          </a:prstGeom>
        </p:spPr>
      </p:pic>
      <p:sp>
        <p:nvSpPr>
          <p:cNvPr id="6" name="Strengths heading"/>
          <p:cNvSpPr txBox="1"/>
          <p:nvPr/>
        </p:nvSpPr>
        <p:spPr>
          <a:xfrm>
            <a:off x="1234440" y="123444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Strengths</a:t>
            </a:r>
            <a:endParaRPr lang="en-US" sz="1800" dirty="0"/>
          </a:p>
        </p:txBody>
      </p:sp>
      <p:sp>
        <p:nvSpPr>
          <p:cNvPr id="7" name="Strengths points"/>
          <p:cNvSpPr txBox="1"/>
          <p:nvPr/>
        </p:nvSpPr>
        <p:spPr>
          <a:xfrm>
            <a:off x="685800" y="178308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Empathy and good communication</a:t>
            </a:r>
            <a:endParaRPr lang="en-US" sz="1400" dirty="0"/>
          </a:p>
          <a:p>
            <a:pPr marL="342900" indent="-342900">
              <a:spcAft>
                <a:spcPts val="200"/>
              </a:spcAft>
              <a:buSzPct val="100000"/>
              <a:buChar char="•"/>
            </a:pPr>
            <a:r>
              <a:rPr lang="en-US" sz="1400" dirty="0">
                <a:solidFill>
                  <a:schemeClr val="tx1"/>
                </a:solidFill>
              </a:rPr>
              <a:t>Team player with customer-service skills</a:t>
            </a:r>
            <a:endParaRPr lang="en-US" sz="1400" dirty="0"/>
          </a:p>
          <a:p>
            <a:pPr marL="342900" indent="-342900">
              <a:spcAft>
                <a:spcPts val="200"/>
              </a:spcAft>
              <a:buSzPct val="100000"/>
              <a:buChar char="•"/>
            </a:pPr>
            <a:r>
              <a:rPr lang="en-US" sz="1400" dirty="0">
                <a:solidFill>
                  <a:schemeClr val="tx1"/>
                </a:solidFill>
              </a:rPr>
              <a:t>Health and social care course knowledge</a:t>
            </a:r>
            <a:endParaRPr lang="en-US" sz="1400" dirty="0"/>
          </a:p>
        </p:txBody>
      </p:sp>
      <p:sp>
        <p:nvSpPr>
          <p:cNvPr id="8" name="Weaknesses card"/>
          <p:cNvSpPr/>
          <p:nvPr/>
        </p:nvSpPr>
        <p:spPr>
          <a:xfrm>
            <a:off x="4663440" y="1114539"/>
            <a:ext cx="4023360" cy="1600200"/>
          </a:xfrm>
          <a:prstGeom prst="roundRect">
            <a:avLst>
              <a:gd name="adj" fmla="val 5714"/>
            </a:avLst>
          </a:prstGeom>
          <a:solidFill>
            <a:schemeClr val="bg2"/>
          </a:solidFill>
          <a:ln/>
        </p:spPr>
      </p:sp>
      <p:sp>
        <p:nvSpPr>
          <p:cNvPr id="9" name="Weaknesses circle"/>
          <p:cNvSpPr/>
          <p:nvPr/>
        </p:nvSpPr>
        <p:spPr>
          <a:xfrm>
            <a:off x="4846320" y="1234440"/>
            <a:ext cx="457200" cy="457200"/>
          </a:xfrm>
          <a:prstGeom prst="ellipse">
            <a:avLst/>
          </a:prstGeom>
          <a:solidFill>
            <a:schemeClr val="accent3"/>
          </a:solidFill>
          <a:ln/>
        </p:spPr>
      </p:sp>
      <p:pic>
        <p:nvPicPr>
          <p:cNvPr id="10" name="Image 1" descr="Weaknesses icon"/>
          <p:cNvPicPr>
            <a:picLocks noChangeAspect="1"/>
          </p:cNvPicPr>
          <p:nvPr/>
        </p:nvPicPr>
        <p:blipFill>
          <a:blip r:embed="rId4"/>
          <a:stretch>
            <a:fillRect/>
          </a:stretch>
        </p:blipFill>
        <p:spPr>
          <a:xfrm>
            <a:off x="4965192" y="1353312"/>
            <a:ext cx="219456" cy="219456"/>
          </a:xfrm>
          <a:prstGeom prst="rect">
            <a:avLst/>
          </a:prstGeom>
        </p:spPr>
      </p:pic>
      <p:sp>
        <p:nvSpPr>
          <p:cNvPr id="11" name="Weaknesses heading"/>
          <p:cNvSpPr txBox="1"/>
          <p:nvPr/>
        </p:nvSpPr>
        <p:spPr>
          <a:xfrm>
            <a:off x="5398291" y="123444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Weaknesses</a:t>
            </a:r>
            <a:endParaRPr lang="en-US" sz="1800" dirty="0"/>
          </a:p>
        </p:txBody>
      </p:sp>
      <p:sp>
        <p:nvSpPr>
          <p:cNvPr id="12" name="Weaknesses points"/>
          <p:cNvSpPr txBox="1"/>
          <p:nvPr/>
        </p:nvSpPr>
        <p:spPr>
          <a:xfrm>
            <a:off x="4892040" y="178308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Limited </a:t>
            </a:r>
            <a:r>
              <a:rPr lang="en-US" sz="1400" dirty="0" smtClean="0"/>
              <a:t>practical experience in care provision</a:t>
            </a:r>
            <a:endParaRPr lang="en-US" sz="1400" dirty="0"/>
          </a:p>
          <a:p>
            <a:pPr marL="342900" indent="-342900">
              <a:spcAft>
                <a:spcPts val="200"/>
              </a:spcAft>
              <a:buSzPct val="100000"/>
              <a:buChar char="•"/>
            </a:pPr>
            <a:r>
              <a:rPr lang="en-US" sz="1400" dirty="0">
                <a:solidFill>
                  <a:schemeClr val="tx1"/>
                </a:solidFill>
              </a:rPr>
              <a:t>Can feel emotionally affected by distress</a:t>
            </a:r>
            <a:endParaRPr lang="en-US" sz="1400" dirty="0"/>
          </a:p>
          <a:p>
            <a:pPr marL="342900" indent="-342900">
              <a:spcAft>
                <a:spcPts val="200"/>
              </a:spcAft>
              <a:buSzPct val="100000"/>
              <a:buChar char="•"/>
            </a:pPr>
            <a:r>
              <a:rPr lang="en-US" sz="1400" dirty="0" smtClean="0"/>
              <a:t>Balancing study with shifts of this position</a:t>
            </a:r>
            <a:endParaRPr lang="en-US" sz="1400" dirty="0"/>
          </a:p>
        </p:txBody>
      </p:sp>
      <p:sp>
        <p:nvSpPr>
          <p:cNvPr id="13" name="Opportunities card"/>
          <p:cNvSpPr/>
          <p:nvPr/>
        </p:nvSpPr>
        <p:spPr>
          <a:xfrm>
            <a:off x="457200" y="2834640"/>
            <a:ext cx="4023360" cy="1600200"/>
          </a:xfrm>
          <a:prstGeom prst="roundRect">
            <a:avLst>
              <a:gd name="adj" fmla="val 5714"/>
            </a:avLst>
          </a:prstGeom>
          <a:solidFill>
            <a:schemeClr val="bg2"/>
          </a:solidFill>
          <a:ln/>
        </p:spPr>
      </p:sp>
      <p:sp>
        <p:nvSpPr>
          <p:cNvPr id="14" name="Opportunities circle"/>
          <p:cNvSpPr/>
          <p:nvPr/>
        </p:nvSpPr>
        <p:spPr>
          <a:xfrm>
            <a:off x="640080" y="2971800"/>
            <a:ext cx="457200" cy="457200"/>
          </a:xfrm>
          <a:prstGeom prst="ellipse">
            <a:avLst/>
          </a:prstGeom>
          <a:solidFill>
            <a:schemeClr val="accent5"/>
          </a:solidFill>
          <a:ln/>
        </p:spPr>
      </p:sp>
      <p:pic>
        <p:nvPicPr>
          <p:cNvPr id="15" name="Image 2" descr="Opportunities icon"/>
          <p:cNvPicPr>
            <a:picLocks noChangeAspect="1"/>
          </p:cNvPicPr>
          <p:nvPr/>
        </p:nvPicPr>
        <p:blipFill>
          <a:blip r:embed="rId5"/>
          <a:stretch>
            <a:fillRect/>
          </a:stretch>
        </p:blipFill>
        <p:spPr>
          <a:xfrm>
            <a:off x="758952" y="3090672"/>
            <a:ext cx="219456" cy="219456"/>
          </a:xfrm>
          <a:prstGeom prst="rect">
            <a:avLst/>
          </a:prstGeom>
        </p:spPr>
      </p:pic>
      <p:sp>
        <p:nvSpPr>
          <p:cNvPr id="16" name="Opportunities heading"/>
          <p:cNvSpPr txBox="1"/>
          <p:nvPr/>
        </p:nvSpPr>
        <p:spPr>
          <a:xfrm>
            <a:off x="1234440" y="297180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Opportunities</a:t>
            </a:r>
            <a:endParaRPr lang="en-US" sz="1800" dirty="0"/>
          </a:p>
        </p:txBody>
      </p:sp>
      <p:sp>
        <p:nvSpPr>
          <p:cNvPr id="17" name="Opportunities points"/>
          <p:cNvSpPr txBox="1"/>
          <p:nvPr/>
        </p:nvSpPr>
        <p:spPr>
          <a:xfrm>
            <a:off x="685800" y="352044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a:solidFill>
                  <a:schemeClr val="tx1"/>
                </a:solidFill>
              </a:rPr>
              <a:t>Band 2 to 3 development role with training</a:t>
            </a:r>
            <a:endParaRPr lang="en-US" sz="1400" dirty="0"/>
          </a:p>
          <a:p>
            <a:pPr marL="342900" indent="-342900">
              <a:spcAft>
                <a:spcPts val="200"/>
              </a:spcAft>
              <a:buSzPct val="100000"/>
              <a:buChar char="•"/>
            </a:pPr>
            <a:r>
              <a:rPr lang="en-US" sz="1400" dirty="0" smtClean="0"/>
              <a:t>Transition to higher nursing positions</a:t>
            </a:r>
          </a:p>
          <a:p>
            <a:pPr marL="342900" indent="-342900">
              <a:spcAft>
                <a:spcPts val="200"/>
              </a:spcAft>
              <a:buSzPct val="100000"/>
              <a:buChar char="•"/>
            </a:pPr>
            <a:r>
              <a:rPr lang="en-US" sz="1400" dirty="0" smtClean="0">
                <a:solidFill>
                  <a:schemeClr val="tx1"/>
                </a:solidFill>
              </a:rPr>
              <a:t>Volunteering and shadowing</a:t>
            </a:r>
            <a:endParaRPr lang="en-US" sz="1400" dirty="0"/>
          </a:p>
        </p:txBody>
      </p:sp>
      <p:sp>
        <p:nvSpPr>
          <p:cNvPr id="18" name="Threats card"/>
          <p:cNvSpPr/>
          <p:nvPr/>
        </p:nvSpPr>
        <p:spPr>
          <a:xfrm>
            <a:off x="4663440" y="2834640"/>
            <a:ext cx="4023360" cy="1600200"/>
          </a:xfrm>
          <a:prstGeom prst="roundRect">
            <a:avLst>
              <a:gd name="adj" fmla="val 5714"/>
            </a:avLst>
          </a:prstGeom>
          <a:solidFill>
            <a:schemeClr val="bg2"/>
          </a:solidFill>
          <a:ln/>
        </p:spPr>
      </p:sp>
      <p:sp>
        <p:nvSpPr>
          <p:cNvPr id="19" name="Threats circle"/>
          <p:cNvSpPr/>
          <p:nvPr/>
        </p:nvSpPr>
        <p:spPr>
          <a:xfrm>
            <a:off x="4846320" y="2971800"/>
            <a:ext cx="457200" cy="457200"/>
          </a:xfrm>
          <a:prstGeom prst="ellipse">
            <a:avLst/>
          </a:prstGeom>
          <a:solidFill>
            <a:schemeClr val="accent2"/>
          </a:solidFill>
          <a:ln/>
        </p:spPr>
      </p:sp>
      <p:pic>
        <p:nvPicPr>
          <p:cNvPr id="20" name="Image 3" descr="Threats icon"/>
          <p:cNvPicPr>
            <a:picLocks noChangeAspect="1"/>
          </p:cNvPicPr>
          <p:nvPr/>
        </p:nvPicPr>
        <p:blipFill>
          <a:blip r:embed="rId6"/>
          <a:stretch>
            <a:fillRect/>
          </a:stretch>
        </p:blipFill>
        <p:spPr>
          <a:xfrm>
            <a:off x="4965192" y="3090672"/>
            <a:ext cx="219456" cy="219456"/>
          </a:xfrm>
          <a:prstGeom prst="rect">
            <a:avLst/>
          </a:prstGeom>
        </p:spPr>
      </p:pic>
      <p:sp>
        <p:nvSpPr>
          <p:cNvPr id="21" name="Threats heading"/>
          <p:cNvSpPr txBox="1"/>
          <p:nvPr/>
        </p:nvSpPr>
        <p:spPr>
          <a:xfrm>
            <a:off x="5440680" y="2971800"/>
            <a:ext cx="3017520" cy="457200"/>
          </a:xfrm>
          <a:prstGeom prst="rect">
            <a:avLst/>
          </a:prstGeom>
          <a:noFill/>
          <a:ln/>
        </p:spPr>
        <p:txBody>
          <a:bodyPr wrap="square" lIns="0" tIns="0" rIns="0" bIns="0" rtlCol="0" anchor="ctr"/>
          <a:lstStyle/>
          <a:p>
            <a:pPr marL="0" indent="0">
              <a:buNone/>
            </a:pPr>
            <a:r>
              <a:rPr lang="en-US" sz="1800" b="1" dirty="0">
                <a:solidFill>
                  <a:schemeClr val="tx2"/>
                </a:solidFill>
                <a:latin typeface="Cambria" pitchFamily="34" charset="0"/>
                <a:ea typeface="Cambria" pitchFamily="34" charset="-122"/>
                <a:cs typeface="Cambria" pitchFamily="34" charset="-120"/>
              </a:rPr>
              <a:t>Threats</a:t>
            </a:r>
            <a:endParaRPr lang="en-US" sz="1800" dirty="0"/>
          </a:p>
        </p:txBody>
      </p:sp>
      <p:sp>
        <p:nvSpPr>
          <p:cNvPr id="22" name="Threats points"/>
          <p:cNvSpPr txBox="1"/>
          <p:nvPr/>
        </p:nvSpPr>
        <p:spPr>
          <a:xfrm>
            <a:off x="4892040" y="3520440"/>
            <a:ext cx="3611880" cy="822960"/>
          </a:xfrm>
          <a:prstGeom prst="rect">
            <a:avLst/>
          </a:prstGeom>
          <a:noFill/>
          <a:ln/>
        </p:spPr>
        <p:txBody>
          <a:bodyPr wrap="square" lIns="0" tIns="0" rIns="0" bIns="0" rtlCol="0" anchor="t"/>
          <a:lstStyle/>
          <a:p>
            <a:pPr marL="342900" indent="-342900">
              <a:spcAft>
                <a:spcPts val="200"/>
              </a:spcAft>
              <a:buSzPct val="100000"/>
              <a:buChar char="•"/>
            </a:pPr>
            <a:r>
              <a:rPr lang="en-US" sz="1400" dirty="0" smtClean="0"/>
              <a:t>A shortage of jobs</a:t>
            </a:r>
            <a:r>
              <a:rPr lang="en-US" sz="1400" dirty="0" smtClean="0">
                <a:solidFill>
                  <a:schemeClr val="tx1"/>
                </a:solidFill>
              </a:rPr>
              <a:t> </a:t>
            </a:r>
            <a:r>
              <a:rPr lang="en-US" sz="1400" dirty="0">
                <a:solidFill>
                  <a:schemeClr val="tx1"/>
                </a:solidFill>
              </a:rPr>
              <a:t>for entry-level </a:t>
            </a:r>
            <a:r>
              <a:rPr lang="en-US" sz="1400" dirty="0" smtClean="0"/>
              <a:t>workers</a:t>
            </a:r>
            <a:endParaRPr lang="en-US" sz="1400" dirty="0"/>
          </a:p>
          <a:p>
            <a:pPr marL="342900" indent="-342900">
              <a:spcAft>
                <a:spcPts val="200"/>
              </a:spcAft>
              <a:buSzPct val="100000"/>
              <a:buChar char="•"/>
            </a:pPr>
            <a:r>
              <a:rPr lang="en-US" sz="1400" dirty="0">
                <a:solidFill>
                  <a:schemeClr val="tx1"/>
                </a:solidFill>
              </a:rPr>
              <a:t>Burnout and staff turnover</a:t>
            </a:r>
            <a:endParaRPr lang="en-US" sz="1400" dirty="0"/>
          </a:p>
          <a:p>
            <a:pPr marL="342900" indent="-342900">
              <a:spcAft>
                <a:spcPts val="200"/>
              </a:spcAft>
              <a:buSzPct val="100000"/>
              <a:buChar char="•"/>
            </a:pPr>
            <a:r>
              <a:rPr lang="en-US" sz="1400" dirty="0">
                <a:solidFill>
                  <a:schemeClr val="tx1"/>
                </a:solidFill>
              </a:rPr>
              <a:t>Cost of living and work–study balance</a:t>
            </a:r>
            <a:endParaRPr lang="en-US" sz="14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Strengths overcoming weaknesses</a:t>
            </a:r>
            <a:endParaRPr lang="en-US" sz="3400" dirty="0"/>
          </a:p>
        </p:txBody>
      </p:sp>
      <p:sp>
        <p:nvSpPr>
          <p:cNvPr id="3" name="Column heading Weakness"/>
          <p:cNvSpPr txBox="1"/>
          <p:nvPr/>
        </p:nvSpPr>
        <p:spPr>
          <a:xfrm>
            <a:off x="457200" y="1097280"/>
            <a:ext cx="237744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Weakness</a:t>
            </a:r>
            <a:endParaRPr lang="en-US" sz="1200" dirty="0">
              <a:solidFill>
                <a:srgbClr val="FFC000"/>
              </a:solidFill>
            </a:endParaRPr>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Strength I use</a:t>
            </a:r>
            <a:endParaRPr lang="en-US" sz="1200" dirty="0">
              <a:solidFill>
                <a:srgbClr val="FFC000"/>
              </a:solidFill>
            </a:endParaRPr>
          </a:p>
        </p:txBody>
      </p:sp>
      <p:sp>
        <p:nvSpPr>
          <p:cNvPr id="5" name="Column heading Practical exampl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Practical example</a:t>
            </a:r>
            <a:endParaRPr lang="en-US" sz="1200" dirty="0">
              <a:solidFill>
                <a:srgbClr val="FFC000"/>
              </a:solidFill>
            </a:endParaRPr>
          </a:p>
        </p:txBody>
      </p:sp>
      <p:sp>
        <p:nvSpPr>
          <p:cNvPr id="6" name="Box A 1"/>
          <p:cNvSpPr/>
          <p:nvPr/>
        </p:nvSpPr>
        <p:spPr>
          <a:xfrm>
            <a:off x="457200" y="1463040"/>
            <a:ext cx="2377440" cy="914400"/>
          </a:xfrm>
          <a:prstGeom prst="roundRect">
            <a:avLst>
              <a:gd name="adj" fmla="val 8000"/>
            </a:avLst>
          </a:prstGeom>
          <a:solidFill>
            <a:schemeClr val="accent3">
              <a:alpha val="20000"/>
            </a:schemeClr>
          </a:solidFill>
          <a:ln/>
        </p:spPr>
      </p:sp>
      <p:sp>
        <p:nvSpPr>
          <p:cNvPr id="7" name="Text A 1"/>
          <p:cNvSpPr txBox="1"/>
          <p:nvPr/>
        </p:nvSpPr>
        <p:spPr>
          <a:xfrm>
            <a:off x="594360" y="146304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Limited hands-on care experience</a:t>
            </a:r>
            <a:endParaRPr lang="en-US" sz="1400" dirty="0"/>
          </a:p>
        </p:txBody>
      </p:sp>
      <p:pic>
        <p:nvPicPr>
          <p:cNvPr id="8" name="Image 0" descr="leads to"/>
          <p:cNvPicPr>
            <a:picLocks noChangeAspect="1"/>
          </p:cNvPicPr>
          <p:nvPr/>
        </p:nvPicPr>
        <p:blipFill>
          <a:blip r:embed="rId3"/>
          <a:stretch>
            <a:fillRect/>
          </a:stretch>
        </p:blipFill>
        <p:spPr>
          <a:xfrm>
            <a:off x="2907792" y="1810512"/>
            <a:ext cx="219456" cy="219456"/>
          </a:xfrm>
          <a:prstGeom prst="rect">
            <a:avLst/>
          </a:prstGeom>
        </p:spPr>
      </p:pic>
      <p:sp>
        <p:nvSpPr>
          <p:cNvPr id="9" name="Box B 1"/>
          <p:cNvSpPr/>
          <p:nvPr/>
        </p:nvSpPr>
        <p:spPr>
          <a:xfrm>
            <a:off x="3200400" y="1463040"/>
            <a:ext cx="2103120" cy="914400"/>
          </a:xfrm>
          <a:prstGeom prst="roundRect">
            <a:avLst>
              <a:gd name="adj" fmla="val 8000"/>
            </a:avLst>
          </a:prstGeom>
          <a:solidFill>
            <a:schemeClr val="accent1">
              <a:alpha val="20000"/>
            </a:schemeClr>
          </a:solidFill>
          <a:ln/>
        </p:spPr>
      </p:sp>
      <p:sp>
        <p:nvSpPr>
          <p:cNvPr id="10" name="Text B 1"/>
          <p:cNvSpPr txBox="1"/>
          <p:nvPr/>
        </p:nvSpPr>
        <p:spPr>
          <a:xfrm>
            <a:off x="3337560" y="146304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Empathy and communication</a:t>
            </a:r>
            <a:endParaRPr lang="en-US" sz="1400" dirty="0"/>
          </a:p>
        </p:txBody>
      </p:sp>
      <p:pic>
        <p:nvPicPr>
          <p:cNvPr id="11" name="Image 1" descr="leads to"/>
          <p:cNvPicPr>
            <a:picLocks noChangeAspect="1"/>
          </p:cNvPicPr>
          <p:nvPr/>
        </p:nvPicPr>
        <p:blipFill>
          <a:blip r:embed="rId3"/>
          <a:stretch>
            <a:fillRect/>
          </a:stretch>
        </p:blipFill>
        <p:spPr>
          <a:xfrm>
            <a:off x="5376672" y="1810512"/>
            <a:ext cx="219456" cy="219456"/>
          </a:xfrm>
          <a:prstGeom prst="rect">
            <a:avLst/>
          </a:prstGeom>
        </p:spPr>
      </p:pic>
      <p:sp>
        <p:nvSpPr>
          <p:cNvPr id="12" name="Text C 1"/>
          <p:cNvSpPr txBox="1"/>
          <p:nvPr/>
        </p:nvSpPr>
        <p:spPr>
          <a:xfrm>
            <a:off x="5715000" y="1463040"/>
            <a:ext cx="2971800" cy="914400"/>
          </a:xfrm>
          <a:prstGeom prst="rect">
            <a:avLst/>
          </a:prstGeom>
          <a:noFill/>
          <a:ln/>
        </p:spPr>
        <p:txBody>
          <a:bodyPr wrap="square" lIns="0" tIns="0" rIns="0" bIns="0" rtlCol="0" anchor="ctr"/>
          <a:lstStyle/>
          <a:p>
            <a:pPr marL="0" indent="0">
              <a:buNone/>
            </a:pPr>
            <a:r>
              <a:rPr lang="en-US" sz="1400" dirty="0">
                <a:solidFill>
                  <a:schemeClr val="tx1"/>
                </a:solidFill>
              </a:rPr>
              <a:t>Shadow experienced colleagues, work within my competence and report concerns promptly</a:t>
            </a:r>
            <a:endParaRPr lang="en-US" sz="1400" dirty="0"/>
          </a:p>
        </p:txBody>
      </p:sp>
      <p:sp>
        <p:nvSpPr>
          <p:cNvPr id="13" name="Box A 2"/>
          <p:cNvSpPr/>
          <p:nvPr/>
        </p:nvSpPr>
        <p:spPr>
          <a:xfrm>
            <a:off x="457200" y="2514600"/>
            <a:ext cx="2377440" cy="914400"/>
          </a:xfrm>
          <a:prstGeom prst="roundRect">
            <a:avLst>
              <a:gd name="adj" fmla="val 8000"/>
            </a:avLst>
          </a:prstGeom>
          <a:solidFill>
            <a:schemeClr val="accent3">
              <a:alpha val="20000"/>
            </a:schemeClr>
          </a:solidFill>
          <a:ln/>
        </p:spPr>
      </p:sp>
      <p:sp>
        <p:nvSpPr>
          <p:cNvPr id="14" name="Text A 2"/>
          <p:cNvSpPr txBox="1"/>
          <p:nvPr/>
        </p:nvSpPr>
        <p:spPr>
          <a:xfrm>
            <a:off x="594360" y="251460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Emotional pressure</a:t>
            </a:r>
            <a:endParaRPr lang="en-US" sz="1400" dirty="0"/>
          </a:p>
        </p:txBody>
      </p:sp>
      <p:pic>
        <p:nvPicPr>
          <p:cNvPr id="15" name="Image 2" descr="leads to"/>
          <p:cNvPicPr>
            <a:picLocks noChangeAspect="1"/>
          </p:cNvPicPr>
          <p:nvPr/>
        </p:nvPicPr>
        <p:blipFill>
          <a:blip r:embed="rId3"/>
          <a:stretch>
            <a:fillRect/>
          </a:stretch>
        </p:blipFill>
        <p:spPr>
          <a:xfrm>
            <a:off x="2907792" y="2862072"/>
            <a:ext cx="219456" cy="219456"/>
          </a:xfrm>
          <a:prstGeom prst="rect">
            <a:avLst/>
          </a:prstGeom>
        </p:spPr>
      </p:pic>
      <p:sp>
        <p:nvSpPr>
          <p:cNvPr id="16" name="Box B 2"/>
          <p:cNvSpPr/>
          <p:nvPr/>
        </p:nvSpPr>
        <p:spPr>
          <a:xfrm>
            <a:off x="3200400" y="2514600"/>
            <a:ext cx="2103120" cy="914400"/>
          </a:xfrm>
          <a:prstGeom prst="roundRect">
            <a:avLst>
              <a:gd name="adj" fmla="val 8000"/>
            </a:avLst>
          </a:prstGeom>
          <a:solidFill>
            <a:schemeClr val="accent1">
              <a:alpha val="20000"/>
            </a:schemeClr>
          </a:solidFill>
          <a:ln/>
        </p:spPr>
      </p:sp>
      <p:sp>
        <p:nvSpPr>
          <p:cNvPr id="17" name="Text B 2"/>
          <p:cNvSpPr txBox="1"/>
          <p:nvPr/>
        </p:nvSpPr>
        <p:spPr>
          <a:xfrm>
            <a:off x="3337560" y="251460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Self-awareness</a:t>
            </a:r>
            <a:endParaRPr lang="en-US" sz="1400" dirty="0"/>
          </a:p>
        </p:txBody>
      </p:sp>
      <p:pic>
        <p:nvPicPr>
          <p:cNvPr id="18" name="Image 3" descr="leads to"/>
          <p:cNvPicPr>
            <a:picLocks noChangeAspect="1"/>
          </p:cNvPicPr>
          <p:nvPr/>
        </p:nvPicPr>
        <p:blipFill>
          <a:blip r:embed="rId3"/>
          <a:stretch>
            <a:fillRect/>
          </a:stretch>
        </p:blipFill>
        <p:spPr>
          <a:xfrm>
            <a:off x="5376672" y="2862072"/>
            <a:ext cx="219456" cy="219456"/>
          </a:xfrm>
          <a:prstGeom prst="rect">
            <a:avLst/>
          </a:prstGeom>
        </p:spPr>
      </p:pic>
      <p:sp>
        <p:nvSpPr>
          <p:cNvPr id="19" name="Text C 2"/>
          <p:cNvSpPr txBox="1"/>
          <p:nvPr/>
        </p:nvSpPr>
        <p:spPr>
          <a:xfrm>
            <a:off x="5715000" y="2514600"/>
            <a:ext cx="2971800" cy="914400"/>
          </a:xfrm>
          <a:prstGeom prst="rect">
            <a:avLst/>
          </a:prstGeom>
          <a:noFill/>
          <a:ln/>
        </p:spPr>
        <p:txBody>
          <a:bodyPr wrap="square" lIns="0" tIns="0" rIns="0" bIns="0" rtlCol="0" anchor="ctr"/>
          <a:lstStyle/>
          <a:p>
            <a:pPr marL="0" indent="0">
              <a:buNone/>
            </a:pPr>
            <a:r>
              <a:rPr lang="en-US" sz="1400" dirty="0">
                <a:solidFill>
                  <a:schemeClr val="tx1"/>
                </a:solidFill>
              </a:rPr>
              <a:t>Reflect after hard shifts and use debriefs; resilience links to lower stress (Duică et al., 2024)</a:t>
            </a:r>
            <a:endParaRPr lang="en-US" sz="1400" dirty="0"/>
          </a:p>
        </p:txBody>
      </p:sp>
      <p:sp>
        <p:nvSpPr>
          <p:cNvPr id="20" name="Box A 3"/>
          <p:cNvSpPr/>
          <p:nvPr/>
        </p:nvSpPr>
        <p:spPr>
          <a:xfrm>
            <a:off x="457200" y="3566160"/>
            <a:ext cx="2377440" cy="914400"/>
          </a:xfrm>
          <a:prstGeom prst="roundRect">
            <a:avLst>
              <a:gd name="adj" fmla="val 8000"/>
            </a:avLst>
          </a:prstGeom>
          <a:solidFill>
            <a:schemeClr val="accent3">
              <a:alpha val="20000"/>
            </a:schemeClr>
          </a:solidFill>
          <a:ln/>
        </p:spPr>
      </p:sp>
      <p:sp>
        <p:nvSpPr>
          <p:cNvPr id="21" name="Text A 3"/>
          <p:cNvSpPr txBox="1"/>
          <p:nvPr/>
        </p:nvSpPr>
        <p:spPr>
          <a:xfrm>
            <a:off x="594360" y="356616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Balancing study with shifts</a:t>
            </a:r>
            <a:endParaRPr lang="en-US" sz="1400" dirty="0"/>
          </a:p>
        </p:txBody>
      </p:sp>
      <p:pic>
        <p:nvPicPr>
          <p:cNvPr id="22" name="Image 4" descr="leads to"/>
          <p:cNvPicPr>
            <a:picLocks noChangeAspect="1"/>
          </p:cNvPicPr>
          <p:nvPr/>
        </p:nvPicPr>
        <p:blipFill>
          <a:blip r:embed="rId3"/>
          <a:stretch>
            <a:fillRect/>
          </a:stretch>
        </p:blipFill>
        <p:spPr>
          <a:xfrm>
            <a:off x="2907792" y="3913632"/>
            <a:ext cx="219456" cy="219456"/>
          </a:xfrm>
          <a:prstGeom prst="rect">
            <a:avLst/>
          </a:prstGeom>
        </p:spPr>
      </p:pic>
      <p:sp>
        <p:nvSpPr>
          <p:cNvPr id="23" name="Box B 3"/>
          <p:cNvSpPr/>
          <p:nvPr/>
        </p:nvSpPr>
        <p:spPr>
          <a:xfrm>
            <a:off x="3200400" y="3566160"/>
            <a:ext cx="2103120" cy="914400"/>
          </a:xfrm>
          <a:prstGeom prst="roundRect">
            <a:avLst>
              <a:gd name="adj" fmla="val 8000"/>
            </a:avLst>
          </a:prstGeom>
          <a:solidFill>
            <a:schemeClr val="accent1">
              <a:alpha val="20000"/>
            </a:schemeClr>
          </a:solidFill>
          <a:ln/>
        </p:spPr>
      </p:sp>
      <p:sp>
        <p:nvSpPr>
          <p:cNvPr id="24" name="Text B 3"/>
          <p:cNvSpPr txBox="1"/>
          <p:nvPr/>
        </p:nvSpPr>
        <p:spPr>
          <a:xfrm>
            <a:off x="3337560" y="356616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Reliability</a:t>
            </a:r>
            <a:endParaRPr lang="en-US" sz="1400" dirty="0"/>
          </a:p>
        </p:txBody>
      </p:sp>
      <p:pic>
        <p:nvPicPr>
          <p:cNvPr id="25" name="Image 5" descr="leads to"/>
          <p:cNvPicPr>
            <a:picLocks noChangeAspect="1"/>
          </p:cNvPicPr>
          <p:nvPr/>
        </p:nvPicPr>
        <p:blipFill>
          <a:blip r:embed="rId3"/>
          <a:stretch>
            <a:fillRect/>
          </a:stretch>
        </p:blipFill>
        <p:spPr>
          <a:xfrm>
            <a:off x="5376672" y="3913632"/>
            <a:ext cx="219456" cy="219456"/>
          </a:xfrm>
          <a:prstGeom prst="rect">
            <a:avLst/>
          </a:prstGeom>
        </p:spPr>
      </p:pic>
      <p:sp>
        <p:nvSpPr>
          <p:cNvPr id="26" name="Text C 3"/>
          <p:cNvSpPr txBox="1"/>
          <p:nvPr/>
        </p:nvSpPr>
        <p:spPr>
          <a:xfrm>
            <a:off x="5715000" y="3566160"/>
            <a:ext cx="2971800" cy="914400"/>
          </a:xfrm>
          <a:prstGeom prst="rect">
            <a:avLst/>
          </a:prstGeom>
          <a:noFill/>
          <a:ln/>
        </p:spPr>
        <p:txBody>
          <a:bodyPr wrap="square" lIns="0" tIns="0" rIns="0" bIns="0" rtlCol="0" anchor="ctr"/>
          <a:lstStyle/>
          <a:p>
            <a:pPr marL="0" indent="0">
              <a:buNone/>
            </a:pPr>
            <a:r>
              <a:rPr lang="en-US" sz="1400" dirty="0">
                <a:solidFill>
                  <a:schemeClr val="tx1"/>
                </a:solidFill>
              </a:rPr>
              <a:t>Use a weekly planner and agree my shifts early</a:t>
            </a:r>
            <a:endParaRPr lang="en-US" sz="1400" dirty="0"/>
          </a:p>
        </p:txBody>
      </p:sp>
      <p:sp>
        <p:nvSpPr>
          <p:cNvPr id="27"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Strengths minimising threats</a:t>
            </a:r>
            <a:endParaRPr lang="en-US" sz="3400" dirty="0"/>
          </a:p>
        </p:txBody>
      </p:sp>
      <p:sp>
        <p:nvSpPr>
          <p:cNvPr id="3" name="Column heading Threat"/>
          <p:cNvSpPr txBox="1"/>
          <p:nvPr/>
        </p:nvSpPr>
        <p:spPr>
          <a:xfrm>
            <a:off x="414811" y="1097280"/>
            <a:ext cx="237744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Threat</a:t>
            </a:r>
            <a:endParaRPr lang="en-US" sz="1200" dirty="0">
              <a:solidFill>
                <a:srgbClr val="FFC000"/>
              </a:solidFill>
            </a:endParaRPr>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Strength I use</a:t>
            </a:r>
            <a:endParaRPr lang="en-US" sz="1200" dirty="0">
              <a:solidFill>
                <a:srgbClr val="FFC000"/>
              </a:solidFill>
            </a:endParaRPr>
          </a:p>
        </p:txBody>
      </p:sp>
      <p:sp>
        <p:nvSpPr>
          <p:cNvPr id="5" name="Column heading Practical exampl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rgbClr val="FFC000"/>
                </a:solidFill>
              </a:rPr>
              <a:t>Practical example</a:t>
            </a:r>
            <a:endParaRPr lang="en-US" sz="1200" dirty="0">
              <a:solidFill>
                <a:srgbClr val="FFC000"/>
              </a:solidFill>
            </a:endParaRPr>
          </a:p>
        </p:txBody>
      </p:sp>
      <p:sp>
        <p:nvSpPr>
          <p:cNvPr id="6" name="Box A 1"/>
          <p:cNvSpPr/>
          <p:nvPr/>
        </p:nvSpPr>
        <p:spPr>
          <a:xfrm>
            <a:off x="457200" y="1463040"/>
            <a:ext cx="2377440" cy="914400"/>
          </a:xfrm>
          <a:prstGeom prst="roundRect">
            <a:avLst>
              <a:gd name="adj" fmla="val 8000"/>
            </a:avLst>
          </a:prstGeom>
          <a:solidFill>
            <a:schemeClr val="accent2">
              <a:alpha val="20000"/>
            </a:schemeClr>
          </a:solidFill>
          <a:ln/>
        </p:spPr>
      </p:sp>
      <p:sp>
        <p:nvSpPr>
          <p:cNvPr id="7" name="Text A 1"/>
          <p:cNvSpPr txBox="1"/>
          <p:nvPr/>
        </p:nvSpPr>
        <p:spPr>
          <a:xfrm>
            <a:off x="594360" y="146304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Competition for entry-level </a:t>
            </a:r>
            <a:r>
              <a:rPr lang="en-US" sz="1400" b="1" dirty="0" smtClean="0"/>
              <a:t>jobs</a:t>
            </a:r>
            <a:endParaRPr lang="en-US" sz="1400" dirty="0"/>
          </a:p>
        </p:txBody>
      </p:sp>
      <p:pic>
        <p:nvPicPr>
          <p:cNvPr id="8" name="Image 0" descr="leads to"/>
          <p:cNvPicPr>
            <a:picLocks noChangeAspect="1"/>
          </p:cNvPicPr>
          <p:nvPr/>
        </p:nvPicPr>
        <p:blipFill>
          <a:blip r:embed="rId3"/>
          <a:stretch>
            <a:fillRect/>
          </a:stretch>
        </p:blipFill>
        <p:spPr>
          <a:xfrm>
            <a:off x="2907792" y="1810512"/>
            <a:ext cx="219456" cy="219456"/>
          </a:xfrm>
          <a:prstGeom prst="rect">
            <a:avLst/>
          </a:prstGeom>
        </p:spPr>
      </p:pic>
      <p:sp>
        <p:nvSpPr>
          <p:cNvPr id="9" name="Box B 1"/>
          <p:cNvSpPr/>
          <p:nvPr/>
        </p:nvSpPr>
        <p:spPr>
          <a:xfrm>
            <a:off x="3200400" y="1463040"/>
            <a:ext cx="2103120" cy="914400"/>
          </a:xfrm>
          <a:prstGeom prst="roundRect">
            <a:avLst>
              <a:gd name="adj" fmla="val 8000"/>
            </a:avLst>
          </a:prstGeom>
          <a:solidFill>
            <a:schemeClr val="accent1">
              <a:alpha val="20000"/>
            </a:schemeClr>
          </a:solidFill>
          <a:ln/>
        </p:spPr>
      </p:sp>
      <p:sp>
        <p:nvSpPr>
          <p:cNvPr id="10" name="Text B 1"/>
          <p:cNvSpPr txBox="1"/>
          <p:nvPr/>
        </p:nvSpPr>
        <p:spPr>
          <a:xfrm>
            <a:off x="3337560" y="146304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Knowledge and motivation</a:t>
            </a:r>
            <a:endParaRPr lang="en-US" sz="1400" dirty="0"/>
          </a:p>
        </p:txBody>
      </p:sp>
      <p:pic>
        <p:nvPicPr>
          <p:cNvPr id="11" name="Image 1" descr="leads to"/>
          <p:cNvPicPr>
            <a:picLocks noChangeAspect="1"/>
          </p:cNvPicPr>
          <p:nvPr/>
        </p:nvPicPr>
        <p:blipFill>
          <a:blip r:embed="rId3"/>
          <a:stretch>
            <a:fillRect/>
          </a:stretch>
        </p:blipFill>
        <p:spPr>
          <a:xfrm>
            <a:off x="5376672" y="1810512"/>
            <a:ext cx="219456" cy="219456"/>
          </a:xfrm>
          <a:prstGeom prst="rect">
            <a:avLst/>
          </a:prstGeom>
        </p:spPr>
      </p:pic>
      <p:sp>
        <p:nvSpPr>
          <p:cNvPr id="12" name="Text C 1"/>
          <p:cNvSpPr txBox="1"/>
          <p:nvPr/>
        </p:nvSpPr>
        <p:spPr>
          <a:xfrm>
            <a:off x="5715000" y="1463040"/>
            <a:ext cx="2971800" cy="914400"/>
          </a:xfrm>
          <a:prstGeom prst="rect">
            <a:avLst/>
          </a:prstGeom>
          <a:noFill/>
          <a:ln/>
        </p:spPr>
        <p:txBody>
          <a:bodyPr wrap="square" lIns="0" tIns="0" rIns="0" bIns="0" rtlCol="0" anchor="ctr"/>
          <a:lstStyle/>
          <a:p>
            <a:pPr marL="0" indent="0">
              <a:buNone/>
            </a:pPr>
            <a:r>
              <a:rPr lang="en-US" sz="1400" dirty="0">
                <a:solidFill>
                  <a:schemeClr val="tx1"/>
                </a:solidFill>
              </a:rPr>
              <a:t>Tailor my application to the advert and add volunteering to stand out</a:t>
            </a:r>
            <a:endParaRPr lang="en-US" sz="1400" dirty="0"/>
          </a:p>
        </p:txBody>
      </p:sp>
      <p:sp>
        <p:nvSpPr>
          <p:cNvPr id="13" name="Box A 2"/>
          <p:cNvSpPr/>
          <p:nvPr/>
        </p:nvSpPr>
        <p:spPr>
          <a:xfrm>
            <a:off x="457200" y="2514600"/>
            <a:ext cx="2377440" cy="914400"/>
          </a:xfrm>
          <a:prstGeom prst="roundRect">
            <a:avLst>
              <a:gd name="adj" fmla="val 8000"/>
            </a:avLst>
          </a:prstGeom>
          <a:solidFill>
            <a:schemeClr val="accent2">
              <a:alpha val="20000"/>
            </a:schemeClr>
          </a:solidFill>
          <a:ln/>
        </p:spPr>
      </p:sp>
      <p:sp>
        <p:nvSpPr>
          <p:cNvPr id="14" name="Text A 2"/>
          <p:cNvSpPr txBox="1"/>
          <p:nvPr/>
        </p:nvSpPr>
        <p:spPr>
          <a:xfrm>
            <a:off x="594360" y="251460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Burnout and staff turnover (Kumar et al., 2025)</a:t>
            </a:r>
            <a:endParaRPr lang="en-US" sz="1400" dirty="0"/>
          </a:p>
        </p:txBody>
      </p:sp>
      <p:pic>
        <p:nvPicPr>
          <p:cNvPr id="15" name="Image 2" descr="leads to"/>
          <p:cNvPicPr>
            <a:picLocks noChangeAspect="1"/>
          </p:cNvPicPr>
          <p:nvPr/>
        </p:nvPicPr>
        <p:blipFill>
          <a:blip r:embed="rId3"/>
          <a:stretch>
            <a:fillRect/>
          </a:stretch>
        </p:blipFill>
        <p:spPr>
          <a:xfrm>
            <a:off x="2907792" y="2862072"/>
            <a:ext cx="219456" cy="219456"/>
          </a:xfrm>
          <a:prstGeom prst="rect">
            <a:avLst/>
          </a:prstGeom>
        </p:spPr>
      </p:pic>
      <p:sp>
        <p:nvSpPr>
          <p:cNvPr id="16" name="Box B 2"/>
          <p:cNvSpPr/>
          <p:nvPr/>
        </p:nvSpPr>
        <p:spPr>
          <a:xfrm>
            <a:off x="3200400" y="2514600"/>
            <a:ext cx="2103120" cy="914400"/>
          </a:xfrm>
          <a:prstGeom prst="roundRect">
            <a:avLst>
              <a:gd name="adj" fmla="val 8000"/>
            </a:avLst>
          </a:prstGeom>
          <a:solidFill>
            <a:schemeClr val="accent1">
              <a:alpha val="20000"/>
            </a:schemeClr>
          </a:solidFill>
          <a:ln/>
        </p:spPr>
      </p:sp>
      <p:sp>
        <p:nvSpPr>
          <p:cNvPr id="17" name="Text B 2"/>
          <p:cNvSpPr txBox="1"/>
          <p:nvPr/>
        </p:nvSpPr>
        <p:spPr>
          <a:xfrm>
            <a:off x="3337560" y="251460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Teamwork</a:t>
            </a:r>
            <a:endParaRPr lang="en-US" sz="1400" dirty="0"/>
          </a:p>
        </p:txBody>
      </p:sp>
      <p:pic>
        <p:nvPicPr>
          <p:cNvPr id="18" name="Image 3" descr="leads to"/>
          <p:cNvPicPr>
            <a:picLocks noChangeAspect="1"/>
          </p:cNvPicPr>
          <p:nvPr/>
        </p:nvPicPr>
        <p:blipFill>
          <a:blip r:embed="rId3"/>
          <a:stretch>
            <a:fillRect/>
          </a:stretch>
        </p:blipFill>
        <p:spPr>
          <a:xfrm>
            <a:off x="5376672" y="2862072"/>
            <a:ext cx="219456" cy="219456"/>
          </a:xfrm>
          <a:prstGeom prst="rect">
            <a:avLst/>
          </a:prstGeom>
        </p:spPr>
      </p:pic>
      <p:sp>
        <p:nvSpPr>
          <p:cNvPr id="19" name="Text C 2"/>
          <p:cNvSpPr txBox="1"/>
          <p:nvPr/>
        </p:nvSpPr>
        <p:spPr>
          <a:xfrm>
            <a:off x="5715000" y="2514600"/>
            <a:ext cx="2971800" cy="914400"/>
          </a:xfrm>
          <a:prstGeom prst="rect">
            <a:avLst/>
          </a:prstGeom>
          <a:noFill/>
          <a:ln/>
        </p:spPr>
        <p:txBody>
          <a:bodyPr wrap="square" lIns="0" tIns="0" rIns="0" bIns="0" rtlCol="0" anchor="ctr"/>
          <a:lstStyle/>
          <a:p>
            <a:pPr marL="0" indent="0">
              <a:buNone/>
            </a:pPr>
            <a:r>
              <a:rPr lang="en-US" sz="1400" dirty="0">
                <a:solidFill>
                  <a:schemeClr val="tx1"/>
                </a:solidFill>
              </a:rPr>
              <a:t>Build supportive ties with colleagues; connectedness aids care worker wellbeing and retention (Johnston et al., 2021)</a:t>
            </a:r>
            <a:endParaRPr lang="en-US" sz="1400" dirty="0"/>
          </a:p>
        </p:txBody>
      </p:sp>
      <p:sp>
        <p:nvSpPr>
          <p:cNvPr id="20" name="Box A 3"/>
          <p:cNvSpPr/>
          <p:nvPr/>
        </p:nvSpPr>
        <p:spPr>
          <a:xfrm>
            <a:off x="457200" y="3566160"/>
            <a:ext cx="2377440" cy="914400"/>
          </a:xfrm>
          <a:prstGeom prst="roundRect">
            <a:avLst>
              <a:gd name="adj" fmla="val 8000"/>
            </a:avLst>
          </a:prstGeom>
          <a:solidFill>
            <a:schemeClr val="accent2">
              <a:alpha val="20000"/>
            </a:schemeClr>
          </a:solidFill>
          <a:ln/>
        </p:spPr>
      </p:sp>
      <p:sp>
        <p:nvSpPr>
          <p:cNvPr id="21" name="Text A 3"/>
          <p:cNvSpPr txBox="1"/>
          <p:nvPr/>
        </p:nvSpPr>
        <p:spPr>
          <a:xfrm>
            <a:off x="594360" y="3566160"/>
            <a:ext cx="2103120" cy="914400"/>
          </a:xfrm>
          <a:prstGeom prst="rect">
            <a:avLst/>
          </a:prstGeom>
          <a:noFill/>
          <a:ln/>
        </p:spPr>
        <p:txBody>
          <a:bodyPr wrap="square" lIns="0" tIns="0" rIns="0" bIns="0" rtlCol="0" anchor="ctr"/>
          <a:lstStyle/>
          <a:p>
            <a:pPr marL="0" indent="0">
              <a:buNone/>
            </a:pPr>
            <a:r>
              <a:rPr lang="en-US" sz="1400" b="1" dirty="0">
                <a:solidFill>
                  <a:schemeClr val="tx1"/>
                </a:solidFill>
              </a:rPr>
              <a:t>Cost of living and workload</a:t>
            </a:r>
            <a:endParaRPr lang="en-US" sz="1400" dirty="0"/>
          </a:p>
        </p:txBody>
      </p:sp>
      <p:pic>
        <p:nvPicPr>
          <p:cNvPr id="22" name="Image 4" descr="leads to"/>
          <p:cNvPicPr>
            <a:picLocks noChangeAspect="1"/>
          </p:cNvPicPr>
          <p:nvPr/>
        </p:nvPicPr>
        <p:blipFill>
          <a:blip r:embed="rId3"/>
          <a:stretch>
            <a:fillRect/>
          </a:stretch>
        </p:blipFill>
        <p:spPr>
          <a:xfrm>
            <a:off x="2907792" y="3913632"/>
            <a:ext cx="219456" cy="219456"/>
          </a:xfrm>
          <a:prstGeom prst="rect">
            <a:avLst/>
          </a:prstGeom>
        </p:spPr>
      </p:pic>
      <p:sp>
        <p:nvSpPr>
          <p:cNvPr id="23" name="Box B 3"/>
          <p:cNvSpPr/>
          <p:nvPr/>
        </p:nvSpPr>
        <p:spPr>
          <a:xfrm>
            <a:off x="3200400" y="3566160"/>
            <a:ext cx="2103120" cy="914400"/>
          </a:xfrm>
          <a:prstGeom prst="roundRect">
            <a:avLst>
              <a:gd name="adj" fmla="val 8000"/>
            </a:avLst>
          </a:prstGeom>
          <a:solidFill>
            <a:schemeClr val="accent1">
              <a:alpha val="20000"/>
            </a:schemeClr>
          </a:solidFill>
          <a:ln/>
        </p:spPr>
      </p:sp>
      <p:sp>
        <p:nvSpPr>
          <p:cNvPr id="24" name="Text B 3"/>
          <p:cNvSpPr txBox="1"/>
          <p:nvPr/>
        </p:nvSpPr>
        <p:spPr>
          <a:xfrm>
            <a:off x="3337560" y="3566160"/>
            <a:ext cx="1828800" cy="914400"/>
          </a:xfrm>
          <a:prstGeom prst="rect">
            <a:avLst/>
          </a:prstGeom>
          <a:noFill/>
          <a:ln/>
        </p:spPr>
        <p:txBody>
          <a:bodyPr wrap="square" lIns="0" tIns="0" rIns="0" bIns="0" rtlCol="0" anchor="ctr"/>
          <a:lstStyle/>
          <a:p>
            <a:pPr marL="0" indent="0">
              <a:buNone/>
            </a:pPr>
            <a:r>
              <a:rPr lang="en-US" sz="1400" b="1" dirty="0">
                <a:solidFill>
                  <a:schemeClr val="tx1"/>
                </a:solidFill>
              </a:rPr>
              <a:t>Reliability and planning</a:t>
            </a:r>
            <a:endParaRPr lang="en-US" sz="1400" dirty="0"/>
          </a:p>
        </p:txBody>
      </p:sp>
      <p:pic>
        <p:nvPicPr>
          <p:cNvPr id="25" name="Image 5" descr="leads to"/>
          <p:cNvPicPr>
            <a:picLocks noChangeAspect="1"/>
          </p:cNvPicPr>
          <p:nvPr/>
        </p:nvPicPr>
        <p:blipFill>
          <a:blip r:embed="rId3"/>
          <a:stretch>
            <a:fillRect/>
          </a:stretch>
        </p:blipFill>
        <p:spPr>
          <a:xfrm>
            <a:off x="5376672" y="3913632"/>
            <a:ext cx="219456" cy="219456"/>
          </a:xfrm>
          <a:prstGeom prst="rect">
            <a:avLst/>
          </a:prstGeom>
        </p:spPr>
      </p:pic>
      <p:sp>
        <p:nvSpPr>
          <p:cNvPr id="26" name="Text C 3"/>
          <p:cNvSpPr txBox="1"/>
          <p:nvPr/>
        </p:nvSpPr>
        <p:spPr>
          <a:xfrm>
            <a:off x="5715000" y="3566160"/>
            <a:ext cx="2971800" cy="914400"/>
          </a:xfrm>
          <a:prstGeom prst="rect">
            <a:avLst/>
          </a:prstGeom>
          <a:noFill/>
          <a:ln/>
        </p:spPr>
        <p:txBody>
          <a:bodyPr wrap="square" lIns="0" tIns="0" rIns="0" bIns="0" rtlCol="0" anchor="ctr"/>
          <a:lstStyle/>
          <a:p>
            <a:r>
              <a:rPr lang="en-US" sz="1400" dirty="0"/>
              <a:t>To plan and budget for study in advance, taking into account shifts, and utilizing the paid training in the role</a:t>
            </a:r>
          </a:p>
        </p:txBody>
      </p:sp>
      <p:sp>
        <p:nvSpPr>
          <p:cNvPr id="27"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Opportunities and my strengths</a:t>
            </a:r>
            <a:endParaRPr lang="en-US" sz="3400" dirty="0"/>
          </a:p>
        </p:txBody>
      </p:sp>
      <p:sp>
        <p:nvSpPr>
          <p:cNvPr id="3" name="Column heading Opportunity"/>
          <p:cNvSpPr txBox="1"/>
          <p:nvPr/>
        </p:nvSpPr>
        <p:spPr>
          <a:xfrm>
            <a:off x="457200" y="1097280"/>
            <a:ext cx="2377440" cy="274320"/>
          </a:xfrm>
          <a:prstGeom prst="rect">
            <a:avLst/>
          </a:prstGeom>
          <a:noFill/>
          <a:ln/>
        </p:spPr>
        <p:txBody>
          <a:bodyPr wrap="square" lIns="0" tIns="0" rIns="0" bIns="0" rtlCol="0" anchor="ctr"/>
          <a:lstStyle/>
          <a:p>
            <a:pPr marL="0" indent="0">
              <a:buNone/>
            </a:pPr>
            <a:r>
              <a:rPr lang="en-US" sz="1200" b="1" kern="0" spc="100" dirty="0">
                <a:solidFill>
                  <a:srgbClr val="FFFF00"/>
                </a:solidFill>
              </a:rPr>
              <a:t>Opportunity</a:t>
            </a:r>
            <a:endParaRPr lang="en-US" sz="1200" dirty="0">
              <a:solidFill>
                <a:srgbClr val="FFFF00"/>
              </a:solidFill>
            </a:endParaRPr>
          </a:p>
        </p:txBody>
      </p:sp>
      <p:sp>
        <p:nvSpPr>
          <p:cNvPr id="4" name="Column heading Strength I use"/>
          <p:cNvSpPr txBox="1"/>
          <p:nvPr/>
        </p:nvSpPr>
        <p:spPr>
          <a:xfrm>
            <a:off x="3200400" y="1097280"/>
            <a:ext cx="2103120" cy="274320"/>
          </a:xfrm>
          <a:prstGeom prst="rect">
            <a:avLst/>
          </a:prstGeom>
          <a:noFill/>
          <a:ln/>
        </p:spPr>
        <p:txBody>
          <a:bodyPr wrap="square" lIns="0" tIns="0" rIns="0" bIns="0" rtlCol="0" anchor="ctr"/>
          <a:lstStyle/>
          <a:p>
            <a:pPr marL="0" indent="0">
              <a:buNone/>
            </a:pPr>
            <a:r>
              <a:rPr lang="en-US" sz="1200" b="1" kern="0" spc="100" dirty="0">
                <a:solidFill>
                  <a:srgbClr val="FFFF00"/>
                </a:solidFill>
              </a:rPr>
              <a:t>Strength I use</a:t>
            </a:r>
            <a:endParaRPr lang="en-US" sz="1200" dirty="0">
              <a:solidFill>
                <a:srgbClr val="FFFF00"/>
              </a:solidFill>
            </a:endParaRPr>
          </a:p>
        </p:txBody>
      </p:sp>
      <p:sp>
        <p:nvSpPr>
          <p:cNvPr id="5" name="Column heading Action and timeframe"/>
          <p:cNvSpPr txBox="1"/>
          <p:nvPr/>
        </p:nvSpPr>
        <p:spPr>
          <a:xfrm>
            <a:off x="5715000" y="1097280"/>
            <a:ext cx="2971800" cy="274320"/>
          </a:xfrm>
          <a:prstGeom prst="rect">
            <a:avLst/>
          </a:prstGeom>
          <a:noFill/>
          <a:ln/>
        </p:spPr>
        <p:txBody>
          <a:bodyPr wrap="square" lIns="0" tIns="0" rIns="0" bIns="0" rtlCol="0" anchor="ctr"/>
          <a:lstStyle/>
          <a:p>
            <a:pPr marL="0" indent="0">
              <a:buNone/>
            </a:pPr>
            <a:r>
              <a:rPr lang="en-US" sz="1200" b="1" kern="0" spc="100" dirty="0">
                <a:solidFill>
                  <a:srgbClr val="FFFF00"/>
                </a:solidFill>
              </a:rPr>
              <a:t>Action and timeframe</a:t>
            </a:r>
            <a:endParaRPr lang="en-US" sz="1200" dirty="0">
              <a:solidFill>
                <a:srgbClr val="FFFF00"/>
              </a:solidFill>
            </a:endParaRPr>
          </a:p>
        </p:txBody>
      </p:sp>
      <p:sp>
        <p:nvSpPr>
          <p:cNvPr id="6" name="Box A 1"/>
          <p:cNvSpPr/>
          <p:nvPr/>
        </p:nvSpPr>
        <p:spPr>
          <a:xfrm>
            <a:off x="457200" y="1463040"/>
            <a:ext cx="2377440" cy="822960"/>
          </a:xfrm>
          <a:prstGeom prst="roundRect">
            <a:avLst>
              <a:gd name="adj" fmla="val 8889"/>
            </a:avLst>
          </a:prstGeom>
          <a:solidFill>
            <a:schemeClr val="accent5">
              <a:alpha val="20000"/>
            </a:schemeClr>
          </a:solidFill>
          <a:ln/>
        </p:spPr>
      </p:sp>
      <p:sp>
        <p:nvSpPr>
          <p:cNvPr id="7" name="Text A 1"/>
          <p:cNvSpPr txBox="1"/>
          <p:nvPr/>
        </p:nvSpPr>
        <p:spPr>
          <a:xfrm>
            <a:off x="594360" y="1463040"/>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Band 2 to 3 development role with training</a:t>
            </a:r>
            <a:endParaRPr lang="en-US" sz="1400" dirty="0"/>
          </a:p>
        </p:txBody>
      </p:sp>
      <p:pic>
        <p:nvPicPr>
          <p:cNvPr id="8" name="Image 0" descr="leads to"/>
          <p:cNvPicPr>
            <a:picLocks noChangeAspect="1"/>
          </p:cNvPicPr>
          <p:nvPr/>
        </p:nvPicPr>
        <p:blipFill>
          <a:blip r:embed="rId3"/>
          <a:stretch>
            <a:fillRect/>
          </a:stretch>
        </p:blipFill>
        <p:spPr>
          <a:xfrm>
            <a:off x="2907792" y="1764792"/>
            <a:ext cx="219456" cy="219456"/>
          </a:xfrm>
          <a:prstGeom prst="rect">
            <a:avLst/>
          </a:prstGeom>
        </p:spPr>
      </p:pic>
      <p:sp>
        <p:nvSpPr>
          <p:cNvPr id="9" name="Box B 1"/>
          <p:cNvSpPr/>
          <p:nvPr/>
        </p:nvSpPr>
        <p:spPr>
          <a:xfrm>
            <a:off x="3200400" y="1463040"/>
            <a:ext cx="2103120" cy="822960"/>
          </a:xfrm>
          <a:prstGeom prst="roundRect">
            <a:avLst>
              <a:gd name="adj" fmla="val 8889"/>
            </a:avLst>
          </a:prstGeom>
          <a:solidFill>
            <a:schemeClr val="accent1">
              <a:alpha val="20000"/>
            </a:schemeClr>
          </a:solidFill>
          <a:ln/>
        </p:spPr>
      </p:sp>
      <p:sp>
        <p:nvSpPr>
          <p:cNvPr id="10" name="Text B 1"/>
          <p:cNvSpPr txBox="1"/>
          <p:nvPr/>
        </p:nvSpPr>
        <p:spPr>
          <a:xfrm>
            <a:off x="3337560" y="1463040"/>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Willingness to learn</a:t>
            </a:r>
            <a:endParaRPr lang="en-US" sz="1400" dirty="0"/>
          </a:p>
        </p:txBody>
      </p:sp>
      <p:pic>
        <p:nvPicPr>
          <p:cNvPr id="11" name="Image 1" descr="leads to"/>
          <p:cNvPicPr>
            <a:picLocks noChangeAspect="1"/>
          </p:cNvPicPr>
          <p:nvPr/>
        </p:nvPicPr>
        <p:blipFill>
          <a:blip r:embed="rId3"/>
          <a:stretch>
            <a:fillRect/>
          </a:stretch>
        </p:blipFill>
        <p:spPr>
          <a:xfrm>
            <a:off x="5376672" y="1764792"/>
            <a:ext cx="219456" cy="219456"/>
          </a:xfrm>
          <a:prstGeom prst="rect">
            <a:avLst/>
          </a:prstGeom>
        </p:spPr>
      </p:pic>
      <p:sp>
        <p:nvSpPr>
          <p:cNvPr id="12" name="Text C 1"/>
          <p:cNvSpPr txBox="1"/>
          <p:nvPr/>
        </p:nvSpPr>
        <p:spPr>
          <a:xfrm>
            <a:off x="5715000" y="1463040"/>
            <a:ext cx="2971800" cy="822960"/>
          </a:xfrm>
          <a:prstGeom prst="rect">
            <a:avLst/>
          </a:prstGeom>
          <a:noFill/>
          <a:ln/>
        </p:spPr>
        <p:txBody>
          <a:bodyPr wrap="square" lIns="0" tIns="0" rIns="0" bIns="0" rtlCol="0" anchor="ctr"/>
          <a:lstStyle/>
          <a:p>
            <a:pPr marL="0" indent="0">
              <a:buNone/>
            </a:pPr>
            <a:r>
              <a:rPr lang="en-US" sz="1400" dirty="0">
                <a:solidFill>
                  <a:schemeClr val="tx1"/>
                </a:solidFill>
              </a:rPr>
              <a:t>Complete induction, keep a learning log and aim for Band 3 duties in 6 to 12 months</a:t>
            </a:r>
            <a:endParaRPr lang="en-US" sz="1400" dirty="0"/>
          </a:p>
        </p:txBody>
      </p:sp>
      <p:sp>
        <p:nvSpPr>
          <p:cNvPr id="13" name="Box A 2"/>
          <p:cNvSpPr/>
          <p:nvPr/>
        </p:nvSpPr>
        <p:spPr>
          <a:xfrm>
            <a:off x="457200" y="2359152"/>
            <a:ext cx="2377440" cy="822960"/>
          </a:xfrm>
          <a:prstGeom prst="roundRect">
            <a:avLst>
              <a:gd name="adj" fmla="val 8889"/>
            </a:avLst>
          </a:prstGeom>
          <a:solidFill>
            <a:schemeClr val="accent5">
              <a:alpha val="20000"/>
            </a:schemeClr>
          </a:solidFill>
          <a:ln/>
        </p:spPr>
      </p:sp>
      <p:sp>
        <p:nvSpPr>
          <p:cNvPr id="14" name="Text A 2"/>
          <p:cNvSpPr txBox="1"/>
          <p:nvPr/>
        </p:nvSpPr>
        <p:spPr>
          <a:xfrm>
            <a:off x="594360" y="2359152"/>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Progression to senior or nursing roles</a:t>
            </a:r>
            <a:endParaRPr lang="en-US" sz="1400" dirty="0"/>
          </a:p>
        </p:txBody>
      </p:sp>
      <p:pic>
        <p:nvPicPr>
          <p:cNvPr id="15" name="Image 2" descr="leads to"/>
          <p:cNvPicPr>
            <a:picLocks noChangeAspect="1"/>
          </p:cNvPicPr>
          <p:nvPr/>
        </p:nvPicPr>
        <p:blipFill>
          <a:blip r:embed="rId3"/>
          <a:stretch>
            <a:fillRect/>
          </a:stretch>
        </p:blipFill>
        <p:spPr>
          <a:xfrm>
            <a:off x="2907792" y="2660904"/>
            <a:ext cx="219456" cy="219456"/>
          </a:xfrm>
          <a:prstGeom prst="rect">
            <a:avLst/>
          </a:prstGeom>
        </p:spPr>
      </p:pic>
      <p:sp>
        <p:nvSpPr>
          <p:cNvPr id="16" name="Box B 2"/>
          <p:cNvSpPr/>
          <p:nvPr/>
        </p:nvSpPr>
        <p:spPr>
          <a:xfrm>
            <a:off x="3200400" y="2359152"/>
            <a:ext cx="2103120" cy="822960"/>
          </a:xfrm>
          <a:prstGeom prst="roundRect">
            <a:avLst>
              <a:gd name="adj" fmla="val 8889"/>
            </a:avLst>
          </a:prstGeom>
          <a:solidFill>
            <a:schemeClr val="accent1">
              <a:alpha val="20000"/>
            </a:schemeClr>
          </a:solidFill>
          <a:ln/>
        </p:spPr>
      </p:sp>
      <p:sp>
        <p:nvSpPr>
          <p:cNvPr id="17" name="Text B 2"/>
          <p:cNvSpPr txBox="1"/>
          <p:nvPr/>
        </p:nvSpPr>
        <p:spPr>
          <a:xfrm>
            <a:off x="3337560" y="2359152"/>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Course knowledge and motivation</a:t>
            </a:r>
            <a:endParaRPr lang="en-US" sz="1400" dirty="0"/>
          </a:p>
        </p:txBody>
      </p:sp>
      <p:pic>
        <p:nvPicPr>
          <p:cNvPr id="18" name="Image 3" descr="leads to"/>
          <p:cNvPicPr>
            <a:picLocks noChangeAspect="1"/>
          </p:cNvPicPr>
          <p:nvPr/>
        </p:nvPicPr>
        <p:blipFill>
          <a:blip r:embed="rId3"/>
          <a:stretch>
            <a:fillRect/>
          </a:stretch>
        </p:blipFill>
        <p:spPr>
          <a:xfrm>
            <a:off x="5376672" y="2660904"/>
            <a:ext cx="219456" cy="219456"/>
          </a:xfrm>
          <a:prstGeom prst="rect">
            <a:avLst/>
          </a:prstGeom>
        </p:spPr>
      </p:pic>
      <p:sp>
        <p:nvSpPr>
          <p:cNvPr id="19" name="Text C 2"/>
          <p:cNvSpPr txBox="1"/>
          <p:nvPr/>
        </p:nvSpPr>
        <p:spPr>
          <a:xfrm>
            <a:off x="5715000" y="2359152"/>
            <a:ext cx="2971800" cy="822960"/>
          </a:xfrm>
          <a:prstGeom prst="rect">
            <a:avLst/>
          </a:prstGeom>
          <a:noFill/>
          <a:ln/>
        </p:spPr>
        <p:txBody>
          <a:bodyPr wrap="square" lIns="0" tIns="0" rIns="0" bIns="0" rtlCol="0" anchor="ctr"/>
          <a:lstStyle/>
          <a:p>
            <a:r>
              <a:rPr lang="en-US" sz="1400" dirty="0"/>
              <a:t>Consider a senior or nursing associate pathway in 2-3 years (NHS England, 2024)</a:t>
            </a:r>
          </a:p>
        </p:txBody>
      </p:sp>
      <p:sp>
        <p:nvSpPr>
          <p:cNvPr id="20" name="Box A 3"/>
          <p:cNvSpPr/>
          <p:nvPr/>
        </p:nvSpPr>
        <p:spPr>
          <a:xfrm>
            <a:off x="457200" y="3255264"/>
            <a:ext cx="2377440" cy="822960"/>
          </a:xfrm>
          <a:prstGeom prst="roundRect">
            <a:avLst>
              <a:gd name="adj" fmla="val 8889"/>
            </a:avLst>
          </a:prstGeom>
          <a:solidFill>
            <a:schemeClr val="accent5">
              <a:alpha val="20000"/>
            </a:schemeClr>
          </a:solidFill>
          <a:ln/>
        </p:spPr>
      </p:sp>
      <p:sp>
        <p:nvSpPr>
          <p:cNvPr id="21" name="Text A 3"/>
          <p:cNvSpPr txBox="1"/>
          <p:nvPr/>
        </p:nvSpPr>
        <p:spPr>
          <a:xfrm>
            <a:off x="594360" y="3255264"/>
            <a:ext cx="2103120" cy="822960"/>
          </a:xfrm>
          <a:prstGeom prst="rect">
            <a:avLst/>
          </a:prstGeom>
          <a:noFill/>
          <a:ln/>
        </p:spPr>
        <p:txBody>
          <a:bodyPr wrap="square" lIns="0" tIns="0" rIns="0" bIns="0" rtlCol="0" anchor="ctr"/>
          <a:lstStyle/>
          <a:p>
            <a:pPr marL="0" indent="0">
              <a:buNone/>
            </a:pPr>
            <a:r>
              <a:rPr lang="en-US" sz="1400" b="1" dirty="0">
                <a:solidFill>
                  <a:schemeClr val="tx1"/>
                </a:solidFill>
              </a:rPr>
              <a:t>Volunteering and shadowing</a:t>
            </a:r>
            <a:endParaRPr lang="en-US" sz="1400" dirty="0"/>
          </a:p>
        </p:txBody>
      </p:sp>
      <p:pic>
        <p:nvPicPr>
          <p:cNvPr id="22" name="Image 4" descr="leads to"/>
          <p:cNvPicPr>
            <a:picLocks noChangeAspect="1"/>
          </p:cNvPicPr>
          <p:nvPr/>
        </p:nvPicPr>
        <p:blipFill>
          <a:blip r:embed="rId3"/>
          <a:stretch>
            <a:fillRect/>
          </a:stretch>
        </p:blipFill>
        <p:spPr>
          <a:xfrm>
            <a:off x="2907792" y="3557016"/>
            <a:ext cx="219456" cy="219456"/>
          </a:xfrm>
          <a:prstGeom prst="rect">
            <a:avLst/>
          </a:prstGeom>
        </p:spPr>
      </p:pic>
      <p:sp>
        <p:nvSpPr>
          <p:cNvPr id="23" name="Box B 3"/>
          <p:cNvSpPr/>
          <p:nvPr/>
        </p:nvSpPr>
        <p:spPr>
          <a:xfrm>
            <a:off x="3200400" y="3255264"/>
            <a:ext cx="2103120" cy="822960"/>
          </a:xfrm>
          <a:prstGeom prst="roundRect">
            <a:avLst>
              <a:gd name="adj" fmla="val 8889"/>
            </a:avLst>
          </a:prstGeom>
          <a:solidFill>
            <a:schemeClr val="accent1">
              <a:alpha val="20000"/>
            </a:schemeClr>
          </a:solidFill>
          <a:ln/>
        </p:spPr>
      </p:sp>
      <p:sp>
        <p:nvSpPr>
          <p:cNvPr id="24" name="Text B 3"/>
          <p:cNvSpPr txBox="1"/>
          <p:nvPr/>
        </p:nvSpPr>
        <p:spPr>
          <a:xfrm>
            <a:off x="3337560" y="3255264"/>
            <a:ext cx="1828800" cy="822960"/>
          </a:xfrm>
          <a:prstGeom prst="rect">
            <a:avLst/>
          </a:prstGeom>
          <a:noFill/>
          <a:ln/>
        </p:spPr>
        <p:txBody>
          <a:bodyPr wrap="square" lIns="0" tIns="0" rIns="0" bIns="0" rtlCol="0" anchor="ctr"/>
          <a:lstStyle/>
          <a:p>
            <a:pPr marL="0" indent="0">
              <a:buNone/>
            </a:pPr>
            <a:r>
              <a:rPr lang="en-US" sz="1400" b="1" dirty="0">
                <a:solidFill>
                  <a:schemeClr val="tx1"/>
                </a:solidFill>
              </a:rPr>
              <a:t>Empathy and communication</a:t>
            </a:r>
            <a:endParaRPr lang="en-US" sz="1400" dirty="0"/>
          </a:p>
        </p:txBody>
      </p:sp>
      <p:pic>
        <p:nvPicPr>
          <p:cNvPr id="25" name="Image 5" descr="leads to"/>
          <p:cNvPicPr>
            <a:picLocks noChangeAspect="1"/>
          </p:cNvPicPr>
          <p:nvPr/>
        </p:nvPicPr>
        <p:blipFill>
          <a:blip r:embed="rId3"/>
          <a:stretch>
            <a:fillRect/>
          </a:stretch>
        </p:blipFill>
        <p:spPr>
          <a:xfrm>
            <a:off x="5376672" y="3557016"/>
            <a:ext cx="219456" cy="219456"/>
          </a:xfrm>
          <a:prstGeom prst="rect">
            <a:avLst/>
          </a:prstGeom>
        </p:spPr>
      </p:pic>
      <p:sp>
        <p:nvSpPr>
          <p:cNvPr id="26" name="Text C 3"/>
          <p:cNvSpPr txBox="1"/>
          <p:nvPr/>
        </p:nvSpPr>
        <p:spPr>
          <a:xfrm>
            <a:off x="5715000" y="3255264"/>
            <a:ext cx="2971800" cy="822960"/>
          </a:xfrm>
          <a:prstGeom prst="rect">
            <a:avLst/>
          </a:prstGeom>
          <a:noFill/>
          <a:ln/>
        </p:spPr>
        <p:txBody>
          <a:bodyPr wrap="square" lIns="0" tIns="0" rIns="0" bIns="0" rtlCol="0" anchor="ctr"/>
          <a:lstStyle/>
          <a:p>
            <a:pPr marL="0" indent="0">
              <a:buNone/>
            </a:pPr>
            <a:r>
              <a:rPr lang="en-US" sz="1400" dirty="0">
                <a:solidFill>
                  <a:schemeClr val="tx1"/>
                </a:solidFill>
              </a:rPr>
              <a:t>Volunteer or shadow within 3 months; pick one skill to improve each month</a:t>
            </a:r>
            <a:endParaRPr lang="en-US" sz="1400" dirty="0"/>
          </a:p>
        </p:txBody>
      </p:sp>
      <p:sp>
        <p:nvSpPr>
          <p:cNvPr id="27" name="Next step band"/>
          <p:cNvSpPr/>
          <p:nvPr/>
        </p:nvSpPr>
        <p:spPr>
          <a:xfrm>
            <a:off x="457200" y="4114800"/>
            <a:ext cx="8229600" cy="502920"/>
          </a:xfrm>
          <a:prstGeom prst="roundRect">
            <a:avLst>
              <a:gd name="adj" fmla="val 18182"/>
            </a:avLst>
          </a:prstGeom>
          <a:solidFill>
            <a:schemeClr val="tx2"/>
          </a:solidFill>
          <a:ln/>
        </p:spPr>
      </p:sp>
      <p:sp>
        <p:nvSpPr>
          <p:cNvPr id="28" name="Next step text"/>
          <p:cNvSpPr txBox="1"/>
          <p:nvPr/>
        </p:nvSpPr>
        <p:spPr>
          <a:xfrm>
            <a:off x="685800" y="4114800"/>
            <a:ext cx="7772400" cy="502920"/>
          </a:xfrm>
          <a:prstGeom prst="rect">
            <a:avLst/>
          </a:prstGeom>
          <a:noFill/>
          <a:ln/>
        </p:spPr>
        <p:txBody>
          <a:bodyPr wrap="square" lIns="0" tIns="0" rIns="0" bIns="0" rtlCol="0" anchor="ctr"/>
          <a:lstStyle/>
          <a:p>
            <a:pPr marL="0" indent="0">
              <a:buNone/>
            </a:pPr>
            <a:r>
              <a:rPr lang="en-US" sz="1500" b="1" dirty="0">
                <a:solidFill>
                  <a:schemeClr val="bg1"/>
                </a:solidFill>
              </a:rPr>
              <a:t>First step: submit a tailored application by 20 October 2026</a:t>
            </a:r>
            <a:endParaRPr lang="en-US" sz="1500" dirty="0"/>
          </a:p>
        </p:txBody>
      </p:sp>
      <p:sp>
        <p:nvSpPr>
          <p:cNvPr id="29"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p:nvPr>
        </p:nvSpPr>
        <p:spPr>
          <a:xfrm>
            <a:off x="640080" y="731520"/>
            <a:ext cx="5669280" cy="1371600"/>
          </a:xfrm>
          <a:prstGeom prst="rect">
            <a:avLst/>
          </a:prstGeom>
          <a:noFill/>
          <a:ln/>
        </p:spPr>
        <p:txBody>
          <a:bodyPr wrap="square" lIns="0" tIns="0" rIns="0" bIns="0" rtlCol="0" anchor="b"/>
          <a:lstStyle/>
          <a:p>
            <a:pPr marL="0" indent="0" algn="l">
              <a:buNone/>
            </a:pPr>
            <a:r>
              <a:rPr lang="en-US" sz="4000" b="1" dirty="0">
                <a:solidFill>
                  <a:schemeClr val="tx1"/>
                </a:solidFill>
              </a:rPr>
              <a:t>In summary</a:t>
            </a:r>
            <a:endParaRPr lang="en-US" sz="4000" dirty="0">
              <a:solidFill>
                <a:schemeClr val="tx1"/>
              </a:solidFill>
            </a:endParaRPr>
          </a:p>
        </p:txBody>
      </p:sp>
      <p:sp>
        <p:nvSpPr>
          <p:cNvPr id="3" name="Text 0"/>
          <p:cNvSpPr>
            <a:spLocks noGrp="1"/>
          </p:cNvSpPr>
          <p:nvPr>
            <p:ph type="body" idx="101"/>
          </p:nvPr>
        </p:nvSpPr>
        <p:spPr>
          <a:xfrm>
            <a:off x="640080" y="2194560"/>
            <a:ext cx="5486400" cy="822960"/>
          </a:xfrm>
          <a:prstGeom prst="rect">
            <a:avLst/>
          </a:prstGeom>
          <a:noFill/>
          <a:ln/>
        </p:spPr>
        <p:txBody>
          <a:bodyPr wrap="square" lIns="0" tIns="0" rIns="0" bIns="0" rtlCol="0" anchor="t"/>
          <a:lstStyle/>
          <a:p>
            <a:pPr marL="0" indent="0" algn="l">
              <a:buNone/>
            </a:pPr>
            <a:r>
              <a:rPr lang="en-US" sz="2000" dirty="0">
                <a:solidFill>
                  <a:schemeClr val="bg2"/>
                </a:solidFill>
              </a:rPr>
              <a:t> </a:t>
            </a:r>
            <a:endParaRPr lang="en-US" sz="2000" dirty="0"/>
          </a:p>
        </p:txBody>
      </p:sp>
      <p:sp>
        <p:nvSpPr>
          <p:cNvPr id="4" name="Summary points"/>
          <p:cNvSpPr txBox="1"/>
          <p:nvPr/>
        </p:nvSpPr>
        <p:spPr>
          <a:xfrm>
            <a:off x="640080" y="2194560"/>
            <a:ext cx="5669280" cy="1280160"/>
          </a:xfrm>
          <a:prstGeom prst="rect">
            <a:avLst/>
          </a:prstGeom>
          <a:noFill/>
          <a:ln/>
        </p:spPr>
        <p:txBody>
          <a:bodyPr wrap="square" lIns="0" tIns="0" rIns="0" bIns="0" rtlCol="0" anchor="t"/>
          <a:lstStyle/>
          <a:p>
            <a:pPr marL="342900" indent="-342900">
              <a:spcAft>
                <a:spcPts val="800"/>
              </a:spcAft>
              <a:buSzPct val="100000"/>
              <a:buChar char="•"/>
            </a:pPr>
            <a:r>
              <a:rPr lang="en-US" sz="1800" dirty="0"/>
              <a:t>A good fit in empathy, communication and reliability</a:t>
            </a:r>
          </a:p>
          <a:p>
            <a:pPr marL="342900" indent="-342900">
              <a:spcAft>
                <a:spcPts val="800"/>
              </a:spcAft>
              <a:buSzPct val="100000"/>
              <a:buChar char="•"/>
            </a:pPr>
            <a:r>
              <a:rPr lang="en-US" dirty="0"/>
              <a:t>I recognize my weaknesses and have plans to address them in real </a:t>
            </a:r>
            <a:r>
              <a:rPr lang="en-US" dirty="0" smtClean="0"/>
              <a:t>life</a:t>
            </a:r>
          </a:p>
          <a:p>
            <a:pPr marL="342900" indent="-342900">
              <a:spcAft>
                <a:spcPts val="800"/>
              </a:spcAft>
              <a:buSzPct val="100000"/>
              <a:buChar char="•"/>
            </a:pPr>
            <a:r>
              <a:rPr lang="en-US" dirty="0" smtClean="0"/>
              <a:t>A </a:t>
            </a:r>
            <a:r>
              <a:rPr lang="en-US" sz="1800" dirty="0"/>
              <a:t>realistic first step with </a:t>
            </a:r>
            <a:r>
              <a:rPr lang="en-US" dirty="0" smtClean="0"/>
              <a:t>space for expansion</a:t>
            </a:r>
            <a:endParaRPr lang="en-US" sz="1800" dirty="0"/>
          </a:p>
        </p:txBody>
      </p:sp>
      <p:sp>
        <p:nvSpPr>
          <p:cNvPr id="5" name="Thank you"/>
          <p:cNvSpPr txBox="1"/>
          <p:nvPr/>
        </p:nvSpPr>
        <p:spPr>
          <a:xfrm>
            <a:off x="640080" y="3840480"/>
            <a:ext cx="5669280" cy="548640"/>
          </a:xfrm>
          <a:prstGeom prst="rect">
            <a:avLst/>
          </a:prstGeom>
          <a:noFill/>
          <a:ln/>
        </p:spPr>
        <p:txBody>
          <a:bodyPr wrap="square" lIns="0" tIns="0" rIns="0" bIns="0" rtlCol="0" anchor="ctr"/>
          <a:lstStyle/>
          <a:p>
            <a:pPr marL="0" indent="0">
              <a:buNone/>
            </a:pPr>
            <a:endParaRPr lang="en-US" sz="2600" dirty="0"/>
          </a:p>
        </p:txBody>
      </p:sp>
      <p:sp>
        <p:nvSpPr>
          <p:cNvPr id="6" name="Motif circle large"/>
          <p:cNvSpPr/>
          <p:nvPr/>
        </p:nvSpPr>
        <p:spPr>
          <a:xfrm>
            <a:off x="6720840" y="1097280"/>
            <a:ext cx="2011680" cy="2011680"/>
          </a:xfrm>
          <a:prstGeom prst="ellipse">
            <a:avLst/>
          </a:prstGeom>
          <a:solidFill>
            <a:schemeClr val="accent1"/>
          </a:solidFill>
          <a:ln/>
        </p:spPr>
      </p:sp>
      <p:sp>
        <p:nvSpPr>
          <p:cNvPr id="7" name="Motif circle small"/>
          <p:cNvSpPr/>
          <p:nvPr/>
        </p:nvSpPr>
        <p:spPr>
          <a:xfrm>
            <a:off x="6400800" y="3291840"/>
            <a:ext cx="640080" cy="640080"/>
          </a:xfrm>
          <a:prstGeom prst="ellipse">
            <a:avLst/>
          </a:prstGeom>
          <a:solidFill>
            <a:schemeClr val="accent3"/>
          </a:solidFill>
          <a:ln/>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p:nvPr>
        </p:nvSpPr>
        <p:spPr>
          <a:xfrm>
            <a:off x="457200" y="274320"/>
            <a:ext cx="8229600" cy="731520"/>
          </a:xfrm>
          <a:prstGeom prst="rect">
            <a:avLst/>
          </a:prstGeom>
          <a:noFill/>
          <a:ln/>
        </p:spPr>
        <p:txBody>
          <a:bodyPr wrap="square" lIns="0" tIns="0" rIns="0" bIns="0" rtlCol="0" anchor="ctr"/>
          <a:lstStyle/>
          <a:p>
            <a:pPr marL="0" indent="0" algn="l">
              <a:buNone/>
            </a:pPr>
            <a:r>
              <a:rPr lang="en-US" sz="3400" b="1" dirty="0">
                <a:solidFill>
                  <a:schemeClr val="tx2"/>
                </a:solidFill>
              </a:rPr>
              <a:t>References</a:t>
            </a:r>
            <a:endParaRPr lang="en-US" sz="3400" dirty="0"/>
          </a:p>
        </p:txBody>
      </p:sp>
      <p:sp>
        <p:nvSpPr>
          <p:cNvPr id="3" name="Reference list"/>
          <p:cNvSpPr txBox="1"/>
          <p:nvPr/>
        </p:nvSpPr>
        <p:spPr>
          <a:xfrm>
            <a:off x="457200" y="1097280"/>
            <a:ext cx="8229600" cy="3474720"/>
          </a:xfrm>
          <a:prstGeom prst="rect">
            <a:avLst/>
          </a:prstGeom>
          <a:noFill/>
          <a:ln/>
        </p:spPr>
        <p:txBody>
          <a:bodyPr wrap="square" lIns="0" tIns="0" rIns="0" bIns="0" rtlCol="0" anchor="t"/>
          <a:lstStyle/>
          <a:p>
            <a:pPr>
              <a:spcAft>
                <a:spcPts val="400"/>
              </a:spcAft>
            </a:pPr>
            <a:r>
              <a:rPr lang="en-US" sz="1200" dirty="0" err="1"/>
              <a:t>Antoniadou</a:t>
            </a:r>
            <a:r>
              <a:rPr lang="en-US" sz="1200" dirty="0"/>
              <a:t>, M. and </a:t>
            </a:r>
            <a:r>
              <a:rPr lang="en-US" sz="1200" dirty="0" err="1"/>
              <a:t>Kanellopoulou</a:t>
            </a:r>
            <a:r>
              <a:rPr lang="en-US" sz="1200" dirty="0"/>
              <a:t>, A., 2024. Educational approach: application of SWOT analysis for assessing entrepreneurial goals in senior dental students. European Journal of Investigation in Health, Psychology and Education, 14(3), pp.753-766.</a:t>
            </a:r>
          </a:p>
          <a:p>
            <a:pPr>
              <a:spcAft>
                <a:spcPts val="400"/>
              </a:spcAft>
            </a:pPr>
            <a:r>
              <a:rPr lang="en-US" sz="1200" dirty="0" err="1"/>
              <a:t>Duică</a:t>
            </a:r>
            <a:r>
              <a:rPr lang="en-US" sz="1200" dirty="0"/>
              <a:t>, L., </a:t>
            </a:r>
            <a:r>
              <a:rPr lang="en-US" sz="1200" dirty="0" err="1"/>
              <a:t>Antonescu</a:t>
            </a:r>
            <a:r>
              <a:rPr lang="en-US" sz="1200" dirty="0"/>
              <a:t>, E., </a:t>
            </a:r>
            <a:r>
              <a:rPr lang="en-US" sz="1200" dirty="0" err="1"/>
              <a:t>Totan</a:t>
            </a:r>
            <a:r>
              <a:rPr lang="en-US" sz="1200" dirty="0"/>
              <a:t>, M., </a:t>
            </a:r>
            <a:r>
              <a:rPr lang="en-US" sz="1200" dirty="0" err="1"/>
              <a:t>Antonescu</a:t>
            </a:r>
            <a:r>
              <a:rPr lang="en-US" sz="1200" dirty="0"/>
              <a:t>, O.R., </a:t>
            </a:r>
            <a:r>
              <a:rPr lang="en-US" sz="1200" dirty="0" err="1"/>
              <a:t>Boța</a:t>
            </a:r>
            <a:r>
              <a:rPr lang="en-US" sz="1200" dirty="0"/>
              <a:t>, G., </a:t>
            </a:r>
            <a:r>
              <a:rPr lang="en-US" sz="1200" dirty="0" err="1"/>
              <a:t>Maniu</a:t>
            </a:r>
            <a:r>
              <a:rPr lang="en-US" sz="1200" dirty="0"/>
              <a:t>, I., </a:t>
            </a:r>
            <a:r>
              <a:rPr lang="en-US" sz="1200" dirty="0" err="1"/>
              <a:t>Pirlog</a:t>
            </a:r>
            <a:r>
              <a:rPr lang="en-US" sz="1200" dirty="0"/>
              <a:t>, M.C. and </a:t>
            </a:r>
            <a:r>
              <a:rPr lang="en-US" sz="1200" dirty="0" err="1"/>
              <a:t>Silișteanu</a:t>
            </a:r>
            <a:r>
              <a:rPr lang="en-US" sz="1200" dirty="0"/>
              <a:t>, S.C., 2024, November. Perceived stress, resilience and emotional intelligence in Romanian healthcare professionals. In Healthcare (Vol. 12, No. 23, p. 2336). MDPI.</a:t>
            </a:r>
          </a:p>
          <a:p>
            <a:pPr>
              <a:spcAft>
                <a:spcPts val="400"/>
              </a:spcAft>
            </a:pPr>
            <a:r>
              <a:rPr lang="en-US" sz="1200" dirty="0"/>
              <a:t>Isle of Wight NHS Trust (2026) Healthcare Support Worker – Band 2 to 3 (Isle of Wight based) [job advert]. Posted 7 October 2026. Available at: https://tarve.co.uk/jobs/healthcare-support-worker-band-2-to-3-isle-of-wight-based-isle-of-wight-nhs-trust-4ba52c1f (Accessed: 10 October 2026).</a:t>
            </a:r>
          </a:p>
          <a:p>
            <a:pPr>
              <a:spcAft>
                <a:spcPts val="400"/>
              </a:spcAft>
            </a:pPr>
            <a:r>
              <a:rPr lang="en-US" sz="1200" dirty="0"/>
              <a:t>Johnston, L., Malcolm, C., </a:t>
            </a:r>
            <a:r>
              <a:rPr lang="en-US" sz="1200" dirty="0" err="1"/>
              <a:t>Rambabu</a:t>
            </a:r>
            <a:r>
              <a:rPr lang="en-US" sz="1200" dirty="0"/>
              <a:t>, L., </a:t>
            </a:r>
            <a:r>
              <a:rPr lang="en-US" sz="1200" dirty="0" err="1"/>
              <a:t>Hockely</a:t>
            </a:r>
            <a:r>
              <a:rPr lang="en-US" sz="1200" dirty="0"/>
              <a:t>, J. and </a:t>
            </a:r>
            <a:r>
              <a:rPr lang="en-US" sz="1200" dirty="0" err="1"/>
              <a:t>Shenkin</a:t>
            </a:r>
            <a:r>
              <a:rPr lang="en-US" sz="1200" dirty="0"/>
              <a:t>, S., 2021. Practice based approaches to supporting the work related wellbeing of frontline care workers in care homes: A scoping review. Journal of Long-Term Care, (2021).</a:t>
            </a:r>
          </a:p>
          <a:p>
            <a:pPr>
              <a:spcAft>
                <a:spcPts val="400"/>
              </a:spcAft>
            </a:pPr>
            <a:r>
              <a:rPr lang="en-US" sz="1200" dirty="0"/>
              <a:t>Kumar, S., </a:t>
            </a:r>
            <a:r>
              <a:rPr lang="en-US" sz="1200" dirty="0" err="1"/>
              <a:t>Siddiqui</a:t>
            </a:r>
            <a:r>
              <a:rPr lang="en-US" sz="1200" dirty="0"/>
              <a:t>, N., Andrews, S. and </a:t>
            </a:r>
            <a:r>
              <a:rPr lang="en-US" sz="1200" dirty="0" err="1"/>
              <a:t>Agaliotis</a:t>
            </a:r>
            <a:r>
              <a:rPr lang="en-US" sz="1200" dirty="0"/>
              <a:t>, M., 2025. Key elements of home care workforce capability to provide integrated home care to older people: scoping review. BMJ open, 15(11), p.e097697.</a:t>
            </a:r>
          </a:p>
          <a:p>
            <a:pPr>
              <a:spcAft>
                <a:spcPts val="400"/>
              </a:spcAft>
            </a:pPr>
            <a:r>
              <a:rPr lang="en-US" sz="1200" dirty="0"/>
              <a:t>NHS England (2024) 'Over 5,500 nursing associates working in the NHS with more to come under NHS Long Term Workforce Plan'. 29 January. </a:t>
            </a:r>
            <a:r>
              <a:rPr lang="en-US" sz="1200"/>
              <a:t>Available at: https://www.england.nhs.uk/2024/01/over-5500-nursing-associates-working-in-the-nhs-with-more-to-come-under-nhs-long-term-workforce-plan/ (Accessed: 10 October 2026).</a:t>
            </a:r>
            <a:endParaRPr lang="en-US" sz="1200" dirty="0"/>
          </a:p>
        </p:txBody>
      </p:sp>
      <p:sp>
        <p:nvSpPr>
          <p:cNvPr id="25" name="Slide Number Placeholder 0"/>
          <p:cNvSpPr>
            <a:spLocks noGrp="1"/>
          </p:cNvSpPr>
          <p:nvPr>
            <p:ph type="sldNum" sz="quarter" idx="4294967295"/>
          </p:nvPr>
        </p:nvSpPr>
        <p:spPr>
          <a:xfrm>
            <a:off x="8321040" y="4754880"/>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tx2"/>
                </a:solidFill>
              </a:defRPr>
            </a:lvl1pPr>
          </a:lstStyle>
          <a:p>
            <a:pPr algn="l"/>
            <a:fld id="{F7021451-1387-4CA6-816F-3879F97B5CBC}" type="slidenum">
              <a:rPr lang="en-US" b="0"/>
              <a:t>9</a:t>
            </a:fld>
            <a:endParaRPr lang="en-US"/>
          </a:p>
        </p:txBody>
      </p:sp>
    </p:spTree>
  </p:cSld>
  <p:clrMapOvr>
    <a:masterClrMapping/>
  </p:clrMapOvr>
</p:sld>
</file>

<file path=ppt/theme/theme1.xml><?xml version="1.0" encoding="utf-8"?>
<a:theme xmlns:a="http://schemas.openxmlformats.org/drawingml/2006/main" name="Care Teal">
  <a:themeElements>
    <a:clrScheme name="Care Teal">
      <a:dk1>
        <a:srgbClr val="1F2A30"/>
      </a:dk1>
      <a:lt1>
        <a:srgbClr val="FFFFFF"/>
      </a:lt1>
      <a:dk2>
        <a:srgbClr val="0B4F5C"/>
      </a:dk2>
      <a:lt2>
        <a:srgbClr val="E6F3F1"/>
      </a:lt2>
      <a:accent1>
        <a:srgbClr val="0B7A75"/>
      </a:accent1>
      <a:accent2>
        <a:srgbClr val="D9482B"/>
      </a:accent2>
      <a:accent3>
        <a:srgbClr val="D98324"/>
      </a:accent3>
      <a:accent4>
        <a:srgbClr val="5B8E7D"/>
      </a:accent4>
      <a:accent5>
        <a:srgbClr val="3D5A80"/>
      </a:accent5>
      <a:accent6>
        <a:srgbClr val="7A5C8E"/>
      </a:accent6>
      <a:hlink>
        <a:srgbClr val="0B7A75"/>
      </a:hlink>
      <a:folHlink>
        <a:srgbClr val="5B8E7D"/>
      </a:folHlink>
    </a:clrScheme>
    <a:fontScheme name="Care Teal">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508</TotalTime>
  <Words>1732</Words>
  <Application>Microsoft Office PowerPoint</Application>
  <PresentationFormat>On-screen Show (16:9)</PresentationFormat>
  <Paragraphs>137</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Care Teal</vt:lpstr>
      <vt:lpstr>Self-Awareness Presentation</vt:lpstr>
      <vt:lpstr>My chosen career and live advert</vt:lpstr>
      <vt:lpstr>Using SWOT to measure my fit</vt:lpstr>
      <vt:lpstr>My SWOT analysis</vt:lpstr>
      <vt:lpstr>Strengths overcoming weaknesses</vt:lpstr>
      <vt:lpstr>Strengths minimising threats</vt:lpstr>
      <vt:lpstr>Opportunities and my strengths</vt:lpstr>
      <vt:lpstr>In summary</vt:lpstr>
      <vt:lpstr>References</vt:lpstr>
    </vt:vector>
  </TitlesOfParts>
  <Company>PptxGenJS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Self-Awareness Presentation - LCHS4009</dc:title>
  <dc:subject>PptxGenJS Presentation</dc:subject>
  <dc:creator>PptxGenJS</dc:creator>
  <cp:lastModifiedBy>Kelvin</cp:lastModifiedBy>
  <cp:revision>10</cp:revision>
  <dcterms:created xsi:type="dcterms:W3CDTF">2026-10-15T13:37:26Z</dcterms:created>
  <dcterms:modified xsi:type="dcterms:W3CDTF">2026-10-17T15:44:59Z</dcterms:modified>
</cp:coreProperties>
</file>