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66" r:id="rId6"/>
    <p:sldId id="267" r:id="rId7"/>
    <p:sldId id="268" r:id="rId8"/>
    <p:sldId id="269" r:id="rId9"/>
    <p:sldId id="353" r:id="rId10"/>
    <p:sldId id="273" r:id="rId11"/>
    <p:sldId id="271" r:id="rId12"/>
    <p:sldId id="272" r:id="rId13"/>
    <p:sldId id="274" r:id="rId14"/>
    <p:sldId id="350" r:id="rId15"/>
    <p:sldId id="351" r:id="rId16"/>
    <p:sldId id="352" r:id="rId17"/>
    <p:sldId id="354" r:id="rId18"/>
    <p:sldId id="28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391" autoAdjust="0"/>
  </p:normalViewPr>
  <p:slideViewPr>
    <p:cSldViewPr>
      <p:cViewPr varScale="1">
        <p:scale>
          <a:sx n="83" d="100"/>
          <a:sy n="83" d="100"/>
        </p:scale>
        <p:origin x="80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10/10/2018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10/10/2018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Albert_S._Humphre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SWOT analysis (strengths, weaknesses, opportunities and threats analysis)</a:t>
            </a:r>
          </a:p>
          <a:p>
            <a:r>
              <a:rPr lang="en-GB" sz="1200" b="0" i="0" kern="1200" dirty="0" smtClean="0">
                <a:solidFill>
                  <a:schemeClr val="tx1"/>
                </a:solidFill>
                <a:effectLst/>
                <a:latin typeface="+mn-lt"/>
                <a:ea typeface="+mn-ea"/>
                <a:cs typeface="+mn-cs"/>
              </a:rPr>
              <a:t>SWOT analysis (strengths, weaknesses, opportunities and threats analysis) is a framework for identifying and </a:t>
            </a:r>
            <a:r>
              <a:rPr lang="en-GB" sz="1200" b="0" i="0" kern="1200" dirty="0" err="1" smtClean="0">
                <a:solidFill>
                  <a:schemeClr val="tx1"/>
                </a:solidFill>
                <a:effectLst/>
                <a:latin typeface="+mn-lt"/>
                <a:ea typeface="+mn-ea"/>
                <a:cs typeface="+mn-cs"/>
              </a:rPr>
              <a:t>analyzing</a:t>
            </a:r>
            <a:r>
              <a:rPr lang="en-GB" sz="1200" b="0" i="0" kern="1200" dirty="0" smtClean="0">
                <a:solidFill>
                  <a:schemeClr val="tx1"/>
                </a:solidFill>
                <a:effectLst/>
                <a:latin typeface="+mn-lt"/>
                <a:ea typeface="+mn-ea"/>
                <a:cs typeface="+mn-cs"/>
              </a:rPr>
              <a:t> the internal and external factors that can have an impact on the viability of a project, product, place or person.</a:t>
            </a:r>
          </a:p>
          <a:p>
            <a:r>
              <a:rPr lang="en-GB" sz="1200" b="0" i="0" kern="1200" dirty="0" smtClean="0">
                <a:solidFill>
                  <a:schemeClr val="tx1"/>
                </a:solidFill>
                <a:effectLst/>
                <a:latin typeface="+mn-lt"/>
                <a:ea typeface="+mn-ea"/>
                <a:cs typeface="+mn-cs"/>
              </a:rPr>
              <a:t>SWOT analysis is most commonly used by business entities, but it is also used by </a:t>
            </a:r>
            <a:r>
              <a:rPr lang="en-GB" sz="1200" b="0" i="0" u="sng" kern="1200" dirty="0" err="1" smtClean="0">
                <a:solidFill>
                  <a:schemeClr val="tx1"/>
                </a:solidFill>
                <a:effectLst/>
                <a:latin typeface="+mn-lt"/>
                <a:ea typeface="+mn-ea"/>
                <a:cs typeface="+mn-cs"/>
                <a:hlinkClick r:id="rId3"/>
              </a:rPr>
              <a:t>nonprofit</a:t>
            </a:r>
            <a:r>
              <a:rPr lang="en-GB" sz="1200" b="0" i="0" u="sng" kern="1200" dirty="0" smtClean="0">
                <a:solidFill>
                  <a:schemeClr val="tx1"/>
                </a:solidFill>
                <a:effectLst/>
                <a:latin typeface="+mn-lt"/>
                <a:ea typeface="+mn-ea"/>
                <a:cs typeface="+mn-cs"/>
                <a:hlinkClick r:id="rId3"/>
              </a:rPr>
              <a:t> organizations</a:t>
            </a:r>
            <a:r>
              <a:rPr lang="en-GB" sz="1200" b="0" i="0" kern="1200" dirty="0" smtClean="0">
                <a:solidFill>
                  <a:schemeClr val="tx1"/>
                </a:solidFill>
                <a:effectLst/>
                <a:latin typeface="+mn-lt"/>
                <a:ea typeface="+mn-ea"/>
                <a:cs typeface="+mn-cs"/>
              </a:rPr>
              <a:t> and, to a lesser degree, individuals for personal assessment. Additionally, it can be used to assess initiatives, products or projects.</a:t>
            </a:r>
          </a:p>
          <a:p>
            <a:r>
              <a:rPr lang="en-GB" sz="1200" b="0" i="0" kern="1200" dirty="0" smtClean="0">
                <a:solidFill>
                  <a:schemeClr val="tx1"/>
                </a:solidFill>
                <a:effectLst/>
                <a:latin typeface="+mn-lt"/>
                <a:ea typeface="+mn-ea"/>
                <a:cs typeface="+mn-cs"/>
              </a:rPr>
              <a:t>The </a:t>
            </a:r>
            <a:r>
              <a:rPr lang="en-GB" sz="1200" b="0" i="0" u="sng" kern="1200" dirty="0" smtClean="0">
                <a:solidFill>
                  <a:schemeClr val="tx1"/>
                </a:solidFill>
                <a:effectLst/>
                <a:latin typeface="+mn-lt"/>
                <a:ea typeface="+mn-ea"/>
                <a:cs typeface="+mn-cs"/>
                <a:hlinkClick r:id="rId4"/>
              </a:rPr>
              <a:t>framework</a:t>
            </a:r>
            <a:r>
              <a:rPr lang="en-GB" sz="1200" b="0" i="0" kern="1200" dirty="0" smtClean="0">
                <a:solidFill>
                  <a:schemeClr val="tx1"/>
                </a:solidFill>
                <a:effectLst/>
                <a:latin typeface="+mn-lt"/>
                <a:ea typeface="+mn-ea"/>
                <a:cs typeface="+mn-cs"/>
              </a:rPr>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b="1" i="0" kern="1200" dirty="0" smtClean="0">
                <a:solidFill>
                  <a:schemeClr val="tx1"/>
                </a:solidFill>
                <a:effectLst/>
                <a:latin typeface="+mn-lt"/>
                <a:ea typeface="+mn-ea"/>
                <a:cs typeface="+mn-cs"/>
              </a:rPr>
              <a:t>When and why you should do a SWOT analysis</a:t>
            </a:r>
          </a:p>
          <a:p>
            <a:r>
              <a:rPr lang="en-GB" sz="1200" b="0" i="0" kern="1200" dirty="0" smtClean="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sz="1200" b="0" i="0" u="sng" kern="1200" dirty="0" smtClean="0">
                <a:solidFill>
                  <a:schemeClr val="tx1"/>
                </a:solidFill>
                <a:effectLst/>
                <a:latin typeface="+mn-lt"/>
                <a:ea typeface="+mn-ea"/>
                <a:cs typeface="+mn-cs"/>
                <a:hlinkClick r:id="rId5"/>
              </a:rPr>
              <a:t>competitive advantage</a:t>
            </a:r>
            <a:r>
              <a:rPr lang="en-GB" sz="1200" b="0" i="0" kern="1200" dirty="0" smtClean="0">
                <a:solidFill>
                  <a:schemeClr val="tx1"/>
                </a:solidFill>
                <a:effectLst/>
                <a:latin typeface="+mn-lt"/>
                <a:ea typeface="+mn-ea"/>
                <a:cs typeface="+mn-cs"/>
              </a:rPr>
              <a:t> or help individuals plot career success by pinpointing a path that maximizes their strengths while alerting them to threats that can thwart achievement.</a:t>
            </a:r>
          </a:p>
          <a:p>
            <a:r>
              <a:rPr lang="en-GB" sz="1200" b="1" i="0" kern="1200" dirty="0" smtClean="0">
                <a:solidFill>
                  <a:schemeClr val="tx1"/>
                </a:solidFill>
                <a:effectLst/>
                <a:latin typeface="+mn-lt"/>
                <a:ea typeface="+mn-ea"/>
                <a:cs typeface="+mn-cs"/>
              </a:rPr>
              <a:t>Elements of a SWOT analysis</a:t>
            </a:r>
          </a:p>
          <a:p>
            <a:r>
              <a:rPr lang="en-GB" sz="1200" b="0" i="0" kern="1200" dirty="0" smtClean="0">
                <a:solidFill>
                  <a:schemeClr val="tx1"/>
                </a:solidFill>
                <a:effectLst/>
                <a:latin typeface="+mn-lt"/>
                <a:ea typeface="+mn-ea"/>
                <a:cs typeface="+mn-cs"/>
              </a:rPr>
              <a:t>As its name states, a SWOT analysis examines four elements:</a:t>
            </a:r>
          </a:p>
          <a:p>
            <a:r>
              <a:rPr lang="en-GB" sz="1200" b="1" i="0" kern="1200" dirty="0" smtClean="0">
                <a:solidFill>
                  <a:schemeClr val="tx1"/>
                </a:solidFill>
                <a:effectLst/>
                <a:latin typeface="+mn-lt"/>
                <a:ea typeface="+mn-ea"/>
                <a:cs typeface="+mn-cs"/>
              </a:rPr>
              <a:t>Strengths</a:t>
            </a:r>
            <a:r>
              <a:rPr lang="en-GB" sz="1200" b="0" i="0" kern="1200" dirty="0" smtClean="0">
                <a:solidFill>
                  <a:schemeClr val="tx1"/>
                </a:solidFill>
                <a:effectLst/>
                <a:latin typeface="+mn-lt"/>
                <a:ea typeface="+mn-ea"/>
                <a:cs typeface="+mn-cs"/>
              </a:rPr>
              <a:t>: Internal attributes and resources that support a successful outcome.</a:t>
            </a:r>
          </a:p>
          <a:p>
            <a:r>
              <a:rPr lang="en-GB" sz="1200" b="1" i="0" kern="1200" dirty="0" smtClean="0">
                <a:solidFill>
                  <a:schemeClr val="tx1"/>
                </a:solidFill>
                <a:effectLst/>
                <a:latin typeface="+mn-lt"/>
                <a:ea typeface="+mn-ea"/>
                <a:cs typeface="+mn-cs"/>
              </a:rPr>
              <a:t>Weaknesses</a:t>
            </a:r>
            <a:r>
              <a:rPr lang="en-GB" sz="1200" b="0" i="0" kern="1200" dirty="0" smtClean="0">
                <a:solidFill>
                  <a:schemeClr val="tx1"/>
                </a:solidFill>
                <a:effectLst/>
                <a:latin typeface="+mn-lt"/>
                <a:ea typeface="+mn-ea"/>
                <a:cs typeface="+mn-cs"/>
              </a:rPr>
              <a:t>: Internal attributes and resources that work against a successful outcome.</a:t>
            </a:r>
          </a:p>
          <a:p>
            <a:r>
              <a:rPr lang="en-GB" sz="1200" b="1" i="0" kern="1200" dirty="0" smtClean="0">
                <a:solidFill>
                  <a:schemeClr val="tx1"/>
                </a:solidFill>
                <a:effectLst/>
                <a:latin typeface="+mn-lt"/>
                <a:ea typeface="+mn-ea"/>
                <a:cs typeface="+mn-cs"/>
              </a:rPr>
              <a:t>Opportunities</a:t>
            </a:r>
            <a:r>
              <a:rPr lang="en-GB" sz="1200" b="0" i="0" kern="1200" dirty="0" smtClean="0">
                <a:solidFill>
                  <a:schemeClr val="tx1"/>
                </a:solidFill>
                <a:effectLst/>
                <a:latin typeface="+mn-lt"/>
                <a:ea typeface="+mn-ea"/>
                <a:cs typeface="+mn-cs"/>
              </a:rPr>
              <a:t>: External factors that the entity can capitalize on or use to its advantage.</a:t>
            </a:r>
          </a:p>
          <a:p>
            <a:r>
              <a:rPr lang="en-GB" sz="1200" b="1" i="0" kern="1200" dirty="0" smtClean="0">
                <a:solidFill>
                  <a:schemeClr val="tx1"/>
                </a:solidFill>
                <a:effectLst/>
                <a:latin typeface="+mn-lt"/>
                <a:ea typeface="+mn-ea"/>
                <a:cs typeface="+mn-cs"/>
              </a:rPr>
              <a:t>Threats</a:t>
            </a:r>
            <a:r>
              <a:rPr lang="en-GB" sz="1200" b="0" i="0" kern="1200" dirty="0" smtClean="0">
                <a:solidFill>
                  <a:schemeClr val="tx1"/>
                </a:solidFill>
                <a:effectLst/>
                <a:latin typeface="+mn-lt"/>
                <a:ea typeface="+mn-ea"/>
                <a:cs typeface="+mn-cs"/>
              </a:rPr>
              <a:t>: External factors that could jeopardize the entity's success.</a:t>
            </a:r>
          </a:p>
          <a:p>
            <a:r>
              <a:rPr lang="en-GB" sz="1200" b="0" i="0" kern="1200" dirty="0" smtClean="0">
                <a:solidFill>
                  <a:schemeClr val="tx1"/>
                </a:solidFill>
                <a:effectLst/>
                <a:latin typeface="+mn-lt"/>
                <a:ea typeface="+mn-ea"/>
                <a:cs typeface="+mn-cs"/>
              </a:rPr>
              <a:t>A SWOT </a:t>
            </a:r>
            <a:r>
              <a:rPr lang="en-GB" sz="1200" b="0" i="0" u="sng" kern="1200" dirty="0" smtClean="0">
                <a:solidFill>
                  <a:schemeClr val="tx1"/>
                </a:solidFill>
                <a:effectLst/>
                <a:latin typeface="+mn-lt"/>
                <a:ea typeface="+mn-ea"/>
                <a:cs typeface="+mn-cs"/>
                <a:hlinkClick r:id="rId6"/>
              </a:rPr>
              <a:t>matrix</a:t>
            </a:r>
            <a:r>
              <a:rPr lang="en-GB" sz="1200" b="0" i="0" kern="1200" dirty="0" smtClean="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smtClean="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smtClean="0">
                <a:solidFill>
                  <a:schemeClr val="tx1"/>
                </a:solidFill>
                <a:effectLst/>
                <a:latin typeface="+mn-lt"/>
                <a:ea typeface="+mn-ea"/>
                <a:cs typeface="+mn-cs"/>
              </a:rPr>
              <a:t>How to do a SWOT analysis</a:t>
            </a:r>
          </a:p>
          <a:p>
            <a:r>
              <a:rPr lang="en-GB" sz="1200" b="0" i="0" kern="1200" dirty="0" smtClean="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smtClean="0">
                <a:solidFill>
                  <a:schemeClr val="tx1"/>
                </a:solidFill>
                <a:effectLst/>
                <a:latin typeface="+mn-lt"/>
                <a:ea typeface="+mn-ea"/>
                <a:cs typeface="+mn-cs"/>
              </a:rPr>
              <a:t>From there, the decision-makers list the strengths and weaknesses as well as opportunities and threats.</a:t>
            </a:r>
          </a:p>
          <a:p>
            <a:r>
              <a:rPr lang="en-GB" sz="1200" b="0" i="0" kern="1200" dirty="0" smtClean="0">
                <a:solidFill>
                  <a:schemeClr val="tx1"/>
                </a:solidFill>
                <a:effectLst/>
                <a:latin typeface="+mn-lt"/>
                <a:ea typeface="+mn-ea"/>
                <a:cs typeface="+mn-cs"/>
              </a:rPr>
              <a:t> </a:t>
            </a:r>
            <a:br>
              <a:rPr lang="en-GB" sz="1200" b="0" i="0"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Cate Costa provides an example</a:t>
            </a:r>
            <a:br>
              <a:rPr lang="en-GB" sz="1200" b="0" i="1"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of a simple SWOT analysis.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smtClean="0">
                <a:solidFill>
                  <a:schemeClr val="tx1"/>
                </a:solidFill>
                <a:effectLst/>
                <a:latin typeface="+mn-lt"/>
                <a:ea typeface="+mn-ea"/>
                <a:cs typeface="+mn-cs"/>
              </a:rPr>
              <a:t>Using a SWOT analysis</a:t>
            </a:r>
          </a:p>
          <a:p>
            <a:r>
              <a:rPr lang="en-GB" sz="1200" b="0" i="0" kern="1200" dirty="0" smtClean="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smtClean="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smtClean="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sz="1200" b="1" i="0" kern="1200" dirty="0" smtClean="0">
                <a:solidFill>
                  <a:schemeClr val="tx1"/>
                </a:solidFill>
                <a:effectLst/>
                <a:latin typeface="+mn-lt"/>
                <a:ea typeface="+mn-ea"/>
                <a:cs typeface="+mn-cs"/>
              </a:rPr>
              <a:t>SWOT analysis pros and cons</a:t>
            </a:r>
          </a:p>
          <a:p>
            <a:r>
              <a:rPr lang="en-GB" sz="1200" b="0" i="0" kern="1200" dirty="0" smtClean="0">
                <a:solidFill>
                  <a:schemeClr val="tx1"/>
                </a:solidFill>
                <a:effectLst/>
                <a:latin typeface="+mn-lt"/>
                <a:ea typeface="+mn-ea"/>
                <a:cs typeface="+mn-cs"/>
              </a:rPr>
              <a:t>SWOT analysis can help the decision-making process by creating a visual representation of the various factors that are most likely to impact whether the business, project, initiative or individual can successfully achieve an objective.</a:t>
            </a:r>
          </a:p>
          <a:p>
            <a:r>
              <a:rPr lang="en-GB" sz="1200" b="0" i="0" kern="1200" dirty="0" smtClean="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After this slide do activity one of “SWOT class activities”</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fontAlgn="base"/>
            <a:r>
              <a:rPr lang="en-GB" sz="1200" kern="1200" dirty="0" smtClean="0">
                <a:solidFill>
                  <a:schemeClr val="tx1"/>
                </a:solidFill>
                <a:latin typeface="+mn-lt"/>
                <a:ea typeface="+mn-ea"/>
                <a:cs typeface="+mn-cs"/>
              </a:rPr>
              <a:t>To evaluate a public relations project or campaign, you can use the SWOT analysis, a strategic planning method that allows you to get a better understanding of the situation so you can make justified and positive adjustments.</a:t>
            </a:r>
          </a:p>
          <a:p>
            <a:pPr fontAlgn="base"/>
            <a:r>
              <a:rPr lang="en-GB" sz="1200" kern="1200" dirty="0" smtClean="0">
                <a:solidFill>
                  <a:schemeClr val="tx1"/>
                </a:solidFill>
                <a:latin typeface="+mn-lt"/>
                <a:ea typeface="+mn-ea"/>
                <a:cs typeface="+mn-cs"/>
              </a:rPr>
              <a:t>This tool, credited to </a:t>
            </a:r>
            <a:r>
              <a:rPr lang="en-GB" sz="1200" u="none" strike="noStrike" kern="1200" dirty="0" smtClean="0">
                <a:solidFill>
                  <a:schemeClr val="tx1"/>
                </a:solidFill>
                <a:latin typeface="+mn-lt"/>
                <a:ea typeface="+mn-ea"/>
                <a:cs typeface="+mn-cs"/>
                <a:hlinkClick r:id="rId3"/>
              </a:rPr>
              <a:t>Albert Humphrey</a:t>
            </a:r>
            <a:r>
              <a:rPr lang="en-GB" sz="1200" kern="1200" dirty="0" smtClean="0">
                <a:solidFill>
                  <a:schemeClr val="tx1"/>
                </a:solidFill>
                <a:latin typeface="+mn-lt"/>
                <a:ea typeface="+mn-ea"/>
                <a:cs typeface="+mn-cs"/>
              </a:rPr>
              <a:t>, is one that, if done at the beginning of a project or start of a decision-making process, can certainly be returned to at any point of the projects implementation. This SWOT analysis is the core of your project, its foundation, that if you are ever lost while on the path to making a decision, you can simply refer back to your SWOT analysis to redirect yourself on a profitable course.</a:t>
            </a:r>
          </a:p>
          <a:p>
            <a:pPr fontAlgn="base">
              <a:buFont typeface="Arial" pitchFamily="34" charset="0"/>
              <a:buChar char="•"/>
            </a:pPr>
            <a:r>
              <a:rPr lang="en-GB" sz="1200" b="1" kern="1200" dirty="0" smtClean="0">
                <a:solidFill>
                  <a:schemeClr val="tx1"/>
                </a:solidFill>
                <a:latin typeface="+mn-lt"/>
                <a:ea typeface="+mn-ea"/>
                <a:cs typeface="+mn-cs"/>
              </a:rPr>
              <a:t>Strengths:</a:t>
            </a:r>
            <a:r>
              <a:rPr lang="en-GB" sz="1200" kern="1200" dirty="0" smtClean="0">
                <a:solidFill>
                  <a:schemeClr val="tx1"/>
                </a:solidFill>
                <a:latin typeface="+mn-lt"/>
                <a:ea typeface="+mn-ea"/>
                <a:cs typeface="+mn-cs"/>
              </a:rPr>
              <a:t> Attributes of the organization that are helpful to achieving the objective.</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Weaknesses:</a:t>
            </a:r>
            <a:r>
              <a:rPr lang="en-GB" sz="1200" kern="1200" dirty="0" smtClean="0">
                <a:solidFill>
                  <a:schemeClr val="tx1"/>
                </a:solidFill>
                <a:latin typeface="+mn-lt"/>
                <a:ea typeface="+mn-ea"/>
                <a:cs typeface="+mn-cs"/>
              </a:rPr>
              <a:t> Attributes of the organization that are harmful to achieving the objective.</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Opportunities:</a:t>
            </a:r>
            <a:r>
              <a:rPr lang="en-GB" sz="1200" kern="1200" dirty="0" smtClean="0">
                <a:solidFill>
                  <a:schemeClr val="tx1"/>
                </a:solidFill>
                <a:latin typeface="+mn-lt"/>
                <a:ea typeface="+mn-ea"/>
                <a:cs typeface="+mn-cs"/>
              </a:rPr>
              <a:t> External conditions that are helpful to achieving the objective.</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Threats:</a:t>
            </a:r>
            <a:r>
              <a:rPr lang="en-GB" sz="1200" kern="1200" dirty="0" smtClean="0">
                <a:solidFill>
                  <a:schemeClr val="tx1"/>
                </a:solidFill>
                <a:latin typeface="+mn-lt"/>
                <a:ea typeface="+mn-ea"/>
                <a:cs typeface="+mn-cs"/>
              </a:rPr>
              <a:t> External conditions that are harmful to achieving the objective.</a:t>
            </a:r>
          </a:p>
          <a:p>
            <a:pPr fontAlgn="base"/>
            <a:r>
              <a:rPr lang="en-GB" sz="1200" kern="1200" dirty="0" smtClean="0">
                <a:solidFill>
                  <a:schemeClr val="tx1"/>
                </a:solidFill>
                <a:latin typeface="+mn-lt"/>
                <a:ea typeface="+mn-ea"/>
                <a:cs typeface="+mn-cs"/>
              </a:rPr>
              <a:t>What you may have noticed is that this analysis focuses both on internal affairs as well as external. Strengths and Weaknesses are regarded distinctly as </a:t>
            </a:r>
            <a:r>
              <a:rPr lang="en-GB" sz="1200" b="1" kern="1200" dirty="0" smtClean="0">
                <a:solidFill>
                  <a:schemeClr val="tx1"/>
                </a:solidFill>
                <a:latin typeface="+mn-lt"/>
                <a:ea typeface="+mn-ea"/>
                <a:cs typeface="+mn-cs"/>
              </a:rPr>
              <a:t>internal factors</a:t>
            </a:r>
            <a:r>
              <a:rPr lang="en-GB" sz="1200" kern="1200" dirty="0" smtClean="0">
                <a:solidFill>
                  <a:schemeClr val="tx1"/>
                </a:solidFill>
                <a:latin typeface="+mn-lt"/>
                <a:ea typeface="+mn-ea"/>
                <a:cs typeface="+mn-cs"/>
              </a:rPr>
              <a:t>, whereas Opportunities and Threats are regarded distinctly as </a:t>
            </a:r>
            <a:r>
              <a:rPr lang="en-GB" sz="1200" b="1" kern="1200" dirty="0" smtClean="0">
                <a:solidFill>
                  <a:schemeClr val="tx1"/>
                </a:solidFill>
                <a:latin typeface="+mn-lt"/>
                <a:ea typeface="+mn-ea"/>
                <a:cs typeface="+mn-cs"/>
              </a:rPr>
              <a:t>external factors</a:t>
            </a:r>
            <a:r>
              <a:rPr lang="en-GB" sz="1200" kern="1200" dirty="0" smtClean="0">
                <a:solidFill>
                  <a:schemeClr val="tx1"/>
                </a:solidFill>
                <a:latin typeface="+mn-lt"/>
                <a:ea typeface="+mn-ea"/>
                <a:cs typeface="+mn-cs"/>
              </a:rPr>
              <a:t>.</a:t>
            </a:r>
          </a:p>
          <a:p>
            <a:pPr fontAlgn="base"/>
            <a:endParaRPr lang="en-GB" sz="1200" kern="1200" dirty="0" smtClean="0">
              <a:solidFill>
                <a:schemeClr val="tx1"/>
              </a:solidFill>
              <a:latin typeface="+mn-lt"/>
              <a:ea typeface="+mn-ea"/>
              <a:cs typeface="+mn-cs"/>
            </a:endParaRPr>
          </a:p>
          <a:p>
            <a:pPr fontAlgn="base"/>
            <a:r>
              <a:rPr lang="en-GB" sz="1200" kern="1200" dirty="0" smtClean="0">
                <a:solidFill>
                  <a:schemeClr val="tx1"/>
                </a:solidFill>
                <a:latin typeface="+mn-lt"/>
                <a:ea typeface="+mn-ea"/>
                <a:cs typeface="+mn-cs"/>
              </a:rPr>
              <a:t>It is extremely important to label the conditions and attributes correctly in relation to whether they are internal or eternal as it is this sort of </a:t>
            </a:r>
            <a:r>
              <a:rPr lang="en-GB" sz="1200" kern="1200" dirty="0" err="1" smtClean="0">
                <a:solidFill>
                  <a:schemeClr val="tx1"/>
                </a:solidFill>
                <a:latin typeface="+mn-lt"/>
                <a:ea typeface="+mn-ea"/>
                <a:cs typeface="+mn-cs"/>
              </a:rPr>
              <a:t>labeling</a:t>
            </a:r>
            <a:r>
              <a:rPr lang="en-GB" sz="1200" kern="1200" dirty="0" smtClean="0">
                <a:solidFill>
                  <a:schemeClr val="tx1"/>
                </a:solidFill>
                <a:latin typeface="+mn-lt"/>
                <a:ea typeface="+mn-ea"/>
                <a:cs typeface="+mn-cs"/>
              </a:rPr>
              <a:t> that assists you in prioritizing, classifying your actions in order of importance.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Benefits and limitations of SWOT analysis</a:t>
            </a:r>
          </a:p>
          <a:p>
            <a:r>
              <a:rPr lang="en-GB" sz="1200" b="0" i="0" kern="1200" dirty="0" smtClean="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smtClean="0">
                <a:solidFill>
                  <a:schemeClr val="tx1"/>
                </a:solidFill>
                <a:effectLst/>
                <a:latin typeface="+mn-lt"/>
                <a:ea typeface="+mn-ea"/>
                <a:cs typeface="+mn-cs"/>
              </a:rPr>
              <a:t>Benefits of SWOT analysis</a:t>
            </a:r>
          </a:p>
          <a:p>
            <a:r>
              <a:rPr lang="en-GB" sz="1200" b="0" i="0" kern="1200" dirty="0" smtClean="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smtClean="0">
                <a:solidFill>
                  <a:schemeClr val="tx1"/>
                </a:solidFill>
                <a:effectLst/>
                <a:latin typeface="+mn-lt"/>
                <a:ea typeface="+mn-ea"/>
                <a:cs typeface="+mn-cs"/>
                <a:hlinkClick r:id="rId3"/>
              </a:rPr>
              <a:t>business adviser</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deter </a:t>
            </a:r>
            <a:r>
              <a:rPr lang="en-GB" sz="1200" b="0" i="0" u="none" strike="noStrike" kern="1200" dirty="0" smtClean="0">
                <a:solidFill>
                  <a:schemeClr val="tx1"/>
                </a:solidFill>
                <a:effectLst/>
                <a:latin typeface="+mn-lt"/>
                <a:ea typeface="+mn-ea"/>
                <a:cs typeface="+mn-cs"/>
                <a:hlinkClick r:id="rId4"/>
              </a:rPr>
              <a:t>threats</a:t>
            </a: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develop business goals and strategies for achieving them.</a:t>
            </a:r>
          </a:p>
          <a:p>
            <a:r>
              <a:rPr lang="en-GB" sz="1200" b="1" i="0" kern="1200" dirty="0" smtClean="0">
                <a:solidFill>
                  <a:schemeClr val="tx1"/>
                </a:solidFill>
                <a:effectLst/>
                <a:latin typeface="+mn-lt"/>
                <a:ea typeface="+mn-ea"/>
                <a:cs typeface="+mn-cs"/>
              </a:rPr>
              <a:t>Limitations of SWOT analysis</a:t>
            </a:r>
          </a:p>
          <a:p>
            <a:r>
              <a:rPr lang="en-GB" sz="1200" b="0" i="0" kern="1200" dirty="0" smtClean="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smtClean="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context</a:t>
            </a:r>
          </a:p>
          <a:p>
            <a:r>
              <a:rPr lang="en-GB" dirty="0" smtClean="0"/>
              <a:t>ˈthe circumstances that form the setting for an event, statement, or idea, and in terms of which it can be fully understood.</a:t>
            </a:r>
          </a:p>
          <a:p>
            <a:endParaRPr lang="en-GB" dirty="0" smtClean="0"/>
          </a:p>
          <a:p>
            <a:r>
              <a:rPr lang="en-GB" b="1" dirty="0" smtClean="0"/>
              <a:t>Context definition</a:t>
            </a:r>
          </a:p>
          <a:p>
            <a:r>
              <a:rPr lang="en-GB" dirty="0" smtClean="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smtClean="0"/>
          </a:p>
          <a:p>
            <a:r>
              <a:rPr lang="en-GB" sz="1200" b="0" i="0" kern="1200" dirty="0" smtClean="0">
                <a:solidFill>
                  <a:schemeClr val="tx1"/>
                </a:solidFill>
                <a:effectLst/>
                <a:latin typeface="+mn-lt"/>
                <a:ea typeface="+mn-ea"/>
                <a:cs typeface="+mn-cs"/>
              </a:rPr>
              <a:t>What is Problem Context</a:t>
            </a:r>
          </a:p>
          <a:p>
            <a:r>
              <a:rPr lang="en-GB" sz="1200" b="0" i="0" kern="1200" dirty="0" smtClean="0">
                <a:solidFill>
                  <a:schemeClr val="tx1"/>
                </a:solidFill>
                <a:effectLst/>
                <a:latin typeface="+mn-lt"/>
                <a:ea typeface="+mn-ea"/>
                <a:cs typeface="+mn-cs"/>
              </a:rPr>
              <a:t>1.A set of considerations constituting a </a:t>
            </a:r>
            <a:r>
              <a:rPr lang="en-GB" sz="1200" b="1" i="0" kern="1200" dirty="0" smtClean="0">
                <a:solidFill>
                  <a:schemeClr val="tx1"/>
                </a:solidFill>
                <a:effectLst/>
                <a:latin typeface="+mn-lt"/>
                <a:ea typeface="+mn-ea"/>
                <a:cs typeface="+mn-cs"/>
              </a:rPr>
              <a:t>problem</a:t>
            </a:r>
            <a:r>
              <a:rPr lang="en-GB" sz="1200" b="0" i="0" kern="1200" dirty="0" smtClean="0">
                <a:solidFill>
                  <a:schemeClr val="tx1"/>
                </a:solidFill>
                <a:effectLst/>
                <a:latin typeface="+mn-lt"/>
                <a:ea typeface="+mn-ea"/>
                <a:cs typeface="+mn-cs"/>
              </a:rPr>
              <a:t> situation including goal, constraints, as well as environmental conditions</a:t>
            </a:r>
          </a:p>
          <a:p>
            <a:endParaRPr lang="en-GB" dirty="0" smtClean="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So far, we’ve established that SWOT stands for:</a:t>
            </a:r>
          </a:p>
          <a:p>
            <a:r>
              <a:rPr lang="en-GB" sz="1200" b="1" i="0" kern="1200" dirty="0" smtClean="0">
                <a:solidFill>
                  <a:schemeClr val="tx1"/>
                </a:solidFill>
                <a:latin typeface="+mn-lt"/>
                <a:ea typeface="+mn-ea"/>
                <a:cs typeface="+mn-cs"/>
              </a:rPr>
              <a:t>S</a:t>
            </a:r>
            <a:r>
              <a:rPr lang="en-GB" sz="1200" b="0" i="0" kern="1200" dirty="0" smtClean="0">
                <a:solidFill>
                  <a:schemeClr val="tx1"/>
                </a:solidFill>
                <a:latin typeface="+mn-lt"/>
                <a:ea typeface="+mn-ea"/>
                <a:cs typeface="+mn-cs"/>
              </a:rPr>
              <a:t>trengths</a:t>
            </a:r>
          </a:p>
          <a:p>
            <a:r>
              <a:rPr lang="en-GB" sz="1200" b="1" i="0" kern="1200" dirty="0" smtClean="0">
                <a:solidFill>
                  <a:schemeClr val="tx1"/>
                </a:solidFill>
                <a:latin typeface="+mn-lt"/>
                <a:ea typeface="+mn-ea"/>
                <a:cs typeface="+mn-cs"/>
              </a:rPr>
              <a:t>W</a:t>
            </a:r>
            <a:r>
              <a:rPr lang="en-GB" sz="1200" b="0" i="0" kern="1200" dirty="0" smtClean="0">
                <a:solidFill>
                  <a:schemeClr val="tx1"/>
                </a:solidFill>
                <a:latin typeface="+mn-lt"/>
                <a:ea typeface="+mn-ea"/>
                <a:cs typeface="+mn-cs"/>
              </a:rPr>
              <a:t>eaknesses</a:t>
            </a:r>
          </a:p>
          <a:p>
            <a:r>
              <a:rPr lang="en-GB" sz="1200" b="1" i="0" kern="1200" dirty="0" smtClean="0">
                <a:solidFill>
                  <a:schemeClr val="tx1"/>
                </a:solidFill>
                <a:latin typeface="+mn-lt"/>
                <a:ea typeface="+mn-ea"/>
                <a:cs typeface="+mn-cs"/>
              </a:rPr>
              <a:t>O</a:t>
            </a:r>
            <a:r>
              <a:rPr lang="en-GB" sz="1200" b="0" i="0" kern="1200" dirty="0" smtClean="0">
                <a:solidFill>
                  <a:schemeClr val="tx1"/>
                </a:solidFill>
                <a:latin typeface="+mn-lt"/>
                <a:ea typeface="+mn-ea"/>
                <a:cs typeface="+mn-cs"/>
              </a:rPr>
              <a:t>pportunities</a:t>
            </a:r>
          </a:p>
          <a:p>
            <a:r>
              <a:rPr lang="en-GB" sz="1200" b="1" i="0" kern="1200" dirty="0" smtClean="0">
                <a:solidFill>
                  <a:schemeClr val="tx1"/>
                </a:solidFill>
                <a:latin typeface="+mn-lt"/>
                <a:ea typeface="+mn-ea"/>
                <a:cs typeface="+mn-cs"/>
              </a:rPr>
              <a:t>T</a:t>
            </a:r>
            <a:r>
              <a:rPr lang="en-GB" sz="1200" b="0" i="0" kern="1200" dirty="0" smtClean="0">
                <a:solidFill>
                  <a:schemeClr val="tx1"/>
                </a:solidFill>
                <a:latin typeface="+mn-lt"/>
                <a:ea typeface="+mn-ea"/>
                <a:cs typeface="+mn-cs"/>
              </a:rPr>
              <a:t>hreats</a:t>
            </a:r>
          </a:p>
          <a:p>
            <a:r>
              <a:rPr lang="en-GB" sz="1200" b="0" i="0" kern="1200" dirty="0" smtClean="0">
                <a:solidFill>
                  <a:schemeClr val="tx1"/>
                </a:solidFill>
                <a:latin typeface="+mn-lt"/>
                <a:ea typeface="+mn-ea"/>
                <a:cs typeface="+mn-cs"/>
              </a:rPr>
              <a:t>These components could be described as providing different perspectives through which to explore an issue. We’ll now look at each of these in more detail.</a:t>
            </a:r>
          </a:p>
          <a:p>
            <a:r>
              <a:rPr lang="en-GB" sz="1200" b="1" i="0" kern="1200" dirty="0" smtClean="0">
                <a:solidFill>
                  <a:schemeClr val="tx1"/>
                </a:solidFill>
                <a:latin typeface="+mn-lt"/>
                <a:ea typeface="+mn-ea"/>
                <a:cs typeface="+mn-cs"/>
              </a:rPr>
              <a:t>3.1 Strengths and weaknesses</a:t>
            </a:r>
          </a:p>
          <a:p>
            <a:r>
              <a:rPr lang="en-GB" sz="1200" b="1" i="0" kern="1200" dirty="0" smtClean="0">
                <a:solidFill>
                  <a:schemeClr val="tx1"/>
                </a:solidFill>
                <a:latin typeface="+mn-lt"/>
                <a:ea typeface="+mn-ea"/>
                <a:cs typeface="+mn-cs"/>
              </a:rPr>
              <a:t>Strengths</a:t>
            </a:r>
            <a:r>
              <a:rPr lang="en-GB" sz="1200" b="0" i="0" kern="1200" dirty="0" smtClean="0">
                <a:solidFill>
                  <a:schemeClr val="tx1"/>
                </a:solidFill>
                <a:latin typeface="+mn-lt"/>
                <a:ea typeface="+mn-ea"/>
                <a:cs typeface="+mn-cs"/>
              </a:rPr>
              <a:t> and </a:t>
            </a:r>
            <a:r>
              <a:rPr lang="en-GB" sz="1200" b="1" i="0" kern="1200" dirty="0" smtClean="0">
                <a:solidFill>
                  <a:schemeClr val="tx1"/>
                </a:solidFill>
                <a:latin typeface="+mn-lt"/>
                <a:ea typeface="+mn-ea"/>
                <a:cs typeface="+mn-cs"/>
              </a:rPr>
              <a:t>weaknesses</a:t>
            </a:r>
            <a:r>
              <a:rPr lang="en-GB" sz="1200" b="0" i="0" kern="1200" dirty="0" smtClean="0">
                <a:solidFill>
                  <a:schemeClr val="tx1"/>
                </a:solidFill>
                <a:latin typeface="+mn-lt"/>
                <a:ea typeface="+mn-ea"/>
                <a:cs typeface="+mn-cs"/>
              </a:rPr>
              <a:t> refer to factors in the </a:t>
            </a:r>
            <a:r>
              <a:rPr lang="en-GB" sz="1200" b="1" i="0" kern="1200" dirty="0" smtClean="0">
                <a:solidFill>
                  <a:schemeClr val="tx1"/>
                </a:solidFill>
                <a:latin typeface="+mn-lt"/>
                <a:ea typeface="+mn-ea"/>
                <a:cs typeface="+mn-cs"/>
              </a:rPr>
              <a:t>internal</a:t>
            </a:r>
            <a:r>
              <a:rPr lang="en-GB" sz="1200" b="0" i="0" kern="1200" dirty="0" smtClean="0">
                <a:solidFill>
                  <a:schemeClr val="tx1"/>
                </a:solidFill>
                <a:latin typeface="+mn-lt"/>
                <a:ea typeface="+mn-ea"/>
                <a:cs typeface="+mn-cs"/>
              </a:rPr>
              <a:t> environment of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Opportunities and threats</a:t>
            </a:r>
          </a:p>
          <a:p>
            <a:r>
              <a:rPr lang="en-GB" sz="1200" b="1" i="0" kern="1200" dirty="0" smtClean="0">
                <a:solidFill>
                  <a:schemeClr val="tx1"/>
                </a:solidFill>
                <a:latin typeface="+mn-lt"/>
                <a:ea typeface="+mn-ea"/>
                <a:cs typeface="+mn-cs"/>
              </a:rPr>
              <a:t>Opportunities</a:t>
            </a:r>
            <a:r>
              <a:rPr lang="en-GB" sz="1200" b="0" i="0" kern="1200" dirty="0" smtClean="0">
                <a:solidFill>
                  <a:schemeClr val="tx1"/>
                </a:solidFill>
                <a:latin typeface="+mn-lt"/>
                <a:ea typeface="+mn-ea"/>
                <a:cs typeface="+mn-cs"/>
              </a:rPr>
              <a:t> and </a:t>
            </a:r>
            <a:r>
              <a:rPr lang="en-GB" sz="1200" b="1" i="0" kern="1200" dirty="0" smtClean="0">
                <a:solidFill>
                  <a:schemeClr val="tx1"/>
                </a:solidFill>
                <a:latin typeface="+mn-lt"/>
                <a:ea typeface="+mn-ea"/>
                <a:cs typeface="+mn-cs"/>
              </a:rPr>
              <a:t>threats</a:t>
            </a:r>
            <a:r>
              <a:rPr lang="en-GB" sz="1200" b="0" i="0" kern="1200" dirty="0" smtClean="0">
                <a:solidFill>
                  <a:schemeClr val="tx1"/>
                </a:solidFill>
                <a:latin typeface="+mn-lt"/>
                <a:ea typeface="+mn-ea"/>
                <a:cs typeface="+mn-cs"/>
              </a:rPr>
              <a:t> refer to factors in the </a:t>
            </a:r>
            <a:r>
              <a:rPr lang="en-GB" sz="1200" b="1" i="0" kern="1200" dirty="0" smtClean="0">
                <a:solidFill>
                  <a:schemeClr val="tx1"/>
                </a:solidFill>
                <a:latin typeface="+mn-lt"/>
                <a:ea typeface="+mn-ea"/>
                <a:cs typeface="+mn-cs"/>
              </a:rPr>
              <a:t>external</a:t>
            </a:r>
            <a:r>
              <a:rPr lang="en-GB" sz="1200" b="0" i="0" kern="1200" dirty="0" smtClean="0">
                <a:solidFill>
                  <a:schemeClr val="tx1"/>
                </a:solidFill>
                <a:latin typeface="+mn-lt"/>
                <a:ea typeface="+mn-ea"/>
                <a:cs typeface="+mn-cs"/>
              </a:rPr>
              <a:t> environment around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Key point</a:t>
            </a:r>
          </a:p>
          <a:p>
            <a:r>
              <a:rPr lang="en-GB" sz="1200" b="0" i="0" kern="1200" dirty="0" smtClean="0">
                <a:solidFill>
                  <a:schemeClr val="tx1"/>
                </a:solidFill>
                <a:latin typeface="+mn-lt"/>
                <a:ea typeface="+mn-ea"/>
                <a:cs typeface="+mn-cs"/>
              </a:rPr>
              <a:t>It is important that the four components of the SWOT analysis are considered together and not in isolation. This is because a factor can be both a threat </a:t>
            </a:r>
            <a:r>
              <a:rPr lang="en-GB" sz="1200" b="1" i="0" kern="1200" dirty="0" err="1" smtClean="0">
                <a:solidFill>
                  <a:schemeClr val="tx1"/>
                </a:solidFill>
                <a:latin typeface="+mn-lt"/>
                <a:ea typeface="+mn-ea"/>
                <a:cs typeface="+mn-cs"/>
              </a:rPr>
              <a:t>or</a:t>
            </a:r>
            <a:r>
              <a:rPr lang="en-GB" sz="1200" b="0" i="0" kern="1200" dirty="0" err="1" smtClean="0">
                <a:solidFill>
                  <a:schemeClr val="tx1"/>
                </a:solidFill>
                <a:latin typeface="+mn-lt"/>
                <a:ea typeface="+mn-ea"/>
                <a:cs typeface="+mn-cs"/>
              </a:rPr>
              <a:t>an</a:t>
            </a:r>
            <a:r>
              <a:rPr lang="en-GB" sz="1200" b="0" i="0" kern="1200" dirty="0" smtClean="0">
                <a:solidFill>
                  <a:schemeClr val="tx1"/>
                </a:solidFill>
                <a:latin typeface="+mn-lt"/>
                <a:ea typeface="+mn-ea"/>
                <a:cs typeface="+mn-cs"/>
              </a:rPr>
              <a:t> opportunity, depending on the context and how you are able to respond to it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After this slide do activities</a:t>
            </a:r>
            <a:r>
              <a:rPr lang="en-GB" baseline="0" dirty="0" smtClean="0"/>
              <a:t> in</a:t>
            </a:r>
            <a:r>
              <a:rPr lang="en-GB" dirty="0" smtClean="0"/>
              <a:t> “SWOT class activities” and maybe </a:t>
            </a:r>
            <a:r>
              <a:rPr lang="en-GB" dirty="0" err="1" smtClean="0"/>
              <a:t>Philtest</a:t>
            </a:r>
            <a:r>
              <a:rPr lang="en-GB" dirty="0" smtClean="0"/>
              <a:t> file if you can find the case.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10/10/2018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martdraw.com/swot-analys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80481"/>
            <a:ext cx="7772400" cy="2808312"/>
          </a:xfrm>
        </p:spPr>
        <p:txBody>
          <a:bodyPr/>
          <a:lstStyle/>
          <a:p>
            <a:r>
              <a:rPr lang="en-US" altLang="en-US" b="1" dirty="0">
                <a:ea typeface="ＭＳ Ｐゴシック" panose="020B0600070205080204" pitchFamily="34" charset="-128"/>
              </a:rPr>
              <a:t>Using situational assessment tools to identify and understand problems</a:t>
            </a:r>
            <a:endParaRPr lang="en-GB" b="1" dirty="0"/>
          </a:p>
        </p:txBody>
      </p:sp>
      <p:sp>
        <p:nvSpPr>
          <p:cNvPr id="3" name="Subtitle 2"/>
          <p:cNvSpPr>
            <a:spLocks noGrp="1"/>
          </p:cNvSpPr>
          <p:nvPr>
            <p:ph type="subTitle" idx="1"/>
          </p:nvPr>
        </p:nvSpPr>
        <p:spPr>
          <a:xfrm>
            <a:off x="1403648" y="3573016"/>
            <a:ext cx="6400800" cy="1752600"/>
          </a:xfrm>
        </p:spPr>
        <p:txBody>
          <a:bodyPr/>
          <a:lstStyle/>
          <a:p>
            <a:endParaRPr lang="en-GB" dirty="0">
              <a:solidFill>
                <a:schemeClr val="bg1">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p:txBody>
          <a:bodyPr/>
          <a:lstStyle/>
          <a:p>
            <a:r>
              <a:rPr lang="en-GB" dirty="0"/>
              <a:t>Pick a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p:txBody>
          <a:bodyPr>
            <a:normAutofit fontScale="92500" lnSpcReduction="20000"/>
          </a:bodyPr>
          <a:lstStyle/>
          <a:p>
            <a:r>
              <a:rPr lang="en-GB" dirty="0"/>
              <a:t>Think of a situation your organisation is  facing or has experienced (e.g. loss of customers to competitors, untrained staff, poor ‘brand’ image etc.)</a:t>
            </a:r>
          </a:p>
          <a:p>
            <a:endParaRPr lang="en-GB" dirty="0"/>
          </a:p>
          <a:p>
            <a:pPr marL="0" indent="0" algn="ctr">
              <a:buNone/>
            </a:pPr>
            <a:r>
              <a:rPr lang="en-GB" dirty="0"/>
              <a:t>5 minute exercise!</a:t>
            </a:r>
          </a:p>
          <a:p>
            <a:endParaRPr lang="en-GB" dirty="0"/>
          </a:p>
          <a:p>
            <a:r>
              <a:rPr lang="en-GB" dirty="0"/>
              <a:t>Explain the impact this situation might have on your daily work. </a:t>
            </a:r>
          </a:p>
          <a:p>
            <a:pPr marL="514350" indent="-514350">
              <a:buFont typeface="+mj-lt"/>
              <a:buAutoNum type="arabicPeriod"/>
            </a:pPr>
            <a:endParaRPr lang="en-GB" dirty="0"/>
          </a:p>
        </p:txBody>
      </p:sp>
    </p:spTree>
    <p:extLst>
      <p:ext uri="{BB962C8B-B14F-4D97-AF65-F5344CB8AC3E}">
        <p14:creationId xmlns:p14="http://schemas.microsoft.com/office/powerpoint/2010/main" val="98204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p:txBody>
          <a:bodyPr/>
          <a:lstStyle/>
          <a:p>
            <a:r>
              <a:rPr lang="en-GB" dirty="0"/>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p:txBody>
          <a:bodyPr/>
          <a:lstStyle/>
          <a:p>
            <a:r>
              <a:rPr lang="en-GB" dirty="0"/>
              <a:t>Strengths</a:t>
            </a:r>
          </a:p>
          <a:p>
            <a:r>
              <a:rPr lang="en-GB" dirty="0"/>
              <a:t>Weaknesses</a:t>
            </a:r>
          </a:p>
          <a:p>
            <a:r>
              <a:rPr lang="en-GB" dirty="0"/>
              <a:t>Opportunities </a:t>
            </a:r>
          </a:p>
          <a:p>
            <a:r>
              <a:rPr lang="en-GB" dirty="0"/>
              <a:t>Threats</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p:txBody>
          <a:bodyPr/>
          <a:lstStyle/>
          <a:p>
            <a:r>
              <a:rPr lang="en-GB" dirty="0"/>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p:txBody>
          <a:bodyPr>
            <a:normAutofit fontScale="90000"/>
          </a:bodyPr>
          <a:lstStyle/>
          <a:p>
            <a:r>
              <a:rPr lang="en-GB" dirty="0"/>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p:txBody>
          <a:bodyPr>
            <a:normAutofit fontScale="70000" lnSpcReduction="20000"/>
          </a:bodyPr>
          <a:lstStyle/>
          <a:p>
            <a:r>
              <a:rPr lang="en-GB" dirty="0"/>
              <a:t>Identify and categorise</a:t>
            </a:r>
          </a:p>
          <a:p>
            <a:r>
              <a:rPr lang="en-GB" dirty="0"/>
              <a:t>Build a comprehensive picture of a situation</a:t>
            </a:r>
          </a:p>
          <a:p>
            <a:r>
              <a:rPr lang="en-GB" dirty="0"/>
              <a:t>Create links between positive and negative sides of a situation</a:t>
            </a:r>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 Problem Solving Tool</a:t>
            </a:r>
            <a:endParaRPr lang="en-GB" dirty="0"/>
          </a:p>
        </p:txBody>
      </p:sp>
      <p:pic>
        <p:nvPicPr>
          <p:cNvPr id="4" name="Content Placeholder 3" descr="C:\Users\se046\AppData\Local\Microsoft\Windows\Temporary Internet Files\Content.Word\New Picture.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1196752"/>
            <a:ext cx="6120680" cy="460851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5FB8-39C9-409D-93E7-E9C54D1BB7B8}"/>
              </a:ext>
            </a:extLst>
          </p:cNvPr>
          <p:cNvSpPr>
            <a:spLocks noGrp="1"/>
          </p:cNvSpPr>
          <p:nvPr>
            <p:ph type="title"/>
          </p:nvPr>
        </p:nvSpPr>
        <p:spPr/>
        <p:txBody>
          <a:bodyPr>
            <a:normAutofit fontScale="90000"/>
          </a:bodyPr>
          <a:lstStyle/>
          <a:p>
            <a:r>
              <a:rPr lang="en-GB" dirty="0"/>
              <a:t>An example of SWOT Analysis in action</a:t>
            </a:r>
          </a:p>
        </p:txBody>
      </p:sp>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4" y="952491"/>
            <a:ext cx="3124352" cy="1905005"/>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p:txBody>
          <a:bodyPr/>
          <a:lstStyle/>
          <a:p>
            <a:r>
              <a:rPr lang="en-GB" dirty="0"/>
              <a:t>Revisit your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p:txBody>
          <a:bodyPr>
            <a:normAutofit fontScale="92500" lnSpcReduction="20000"/>
          </a:bodyPr>
          <a:lstStyle/>
          <a:p>
            <a:r>
              <a:rPr lang="en-GB" dirty="0"/>
              <a:t>Return to the situation you identified earlier….</a:t>
            </a:r>
          </a:p>
          <a:p>
            <a:endParaRPr lang="en-GB" dirty="0"/>
          </a:p>
          <a:p>
            <a:pPr marL="0" indent="0" algn="ctr">
              <a:buNone/>
            </a:pPr>
            <a:r>
              <a:rPr lang="en-GB" dirty="0"/>
              <a:t>15 minute exercise!</a:t>
            </a:r>
          </a:p>
          <a:p>
            <a:endParaRPr lang="en-GB" dirty="0"/>
          </a:p>
          <a:p>
            <a:r>
              <a:rPr lang="en-GB" dirty="0"/>
              <a:t>Create a SWOT Analysis of the situation, identifying strengths, weaknesses, opportunities, and threats. As before, explain the potential impact of the situation. </a:t>
            </a:r>
          </a:p>
          <a:p>
            <a:pPr marL="514350" indent="-514350">
              <a:buFont typeface="+mj-lt"/>
              <a:buAutoNum type="arabicPeriod"/>
            </a:pPr>
            <a:endParaRPr lang="en-GB" dirty="0"/>
          </a:p>
        </p:txBody>
      </p:sp>
    </p:spTree>
    <p:extLst>
      <p:ext uri="{BB962C8B-B14F-4D97-AF65-F5344CB8AC3E}">
        <p14:creationId xmlns:p14="http://schemas.microsoft.com/office/powerpoint/2010/main" val="267760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p:txBody>
          <a:bodyPr>
            <a:normAutofit fontScale="90000"/>
          </a:bodyPr>
          <a:lstStyle/>
          <a:p>
            <a:r>
              <a:rPr lang="en-GB" dirty="0"/>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p:txBody>
          <a:bodyPr/>
          <a:lstStyle/>
          <a:p>
            <a:r>
              <a:rPr lang="en-GB" dirty="0"/>
              <a:t>How might SWOT Analysis help you to identify and understand problems in your workplace?</a:t>
            </a:r>
          </a:p>
          <a:p>
            <a:r>
              <a:rPr lang="en-GB" dirty="0"/>
              <a:t>How might SWOT Analysis help you to solve problems in your workplace?</a:t>
            </a:r>
          </a:p>
          <a:p>
            <a:r>
              <a:rPr lang="en-GB"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p:txBody>
          <a:bodyPr>
            <a:normAutofit fontScale="90000"/>
          </a:bodyPr>
          <a:lstStyle/>
          <a:p>
            <a:r>
              <a:rPr lang="en-GB" dirty="0"/>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fontScale="90000"/>
          </a:bodyPr>
          <a:lstStyle/>
          <a:p>
            <a:r>
              <a:rPr lang="en-GB" b="1" dirty="0" smtClean="0"/>
              <a:t>The four components of SWOT analysis</a:t>
            </a:r>
            <a:br>
              <a:rPr lang="en-GB" b="1" dirty="0" smtClean="0"/>
            </a:br>
            <a:endParaRPr lang="en-GB"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457200" y="1673630"/>
            <a:ext cx="8548584" cy="391561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7544" y="476672"/>
            <a:ext cx="8229600" cy="1143000"/>
          </a:xfrm>
        </p:spPr>
        <p:txBody>
          <a:bodyPr>
            <a:normAutofit fontScale="90000"/>
          </a:bodyPr>
          <a:lstStyle/>
          <a:p>
            <a:r>
              <a:rPr lang="en-GB" b="1" dirty="0" smtClean="0"/>
              <a:t>The four components of SWOT analysis</a:t>
            </a:r>
            <a:br>
              <a:rPr lang="en-GB" b="1" dirty="0" smtClean="0"/>
            </a:br>
            <a:endParaRPr lang="en-GB" dirty="0"/>
          </a:p>
        </p:txBody>
      </p:sp>
      <p:pic>
        <p:nvPicPr>
          <p:cNvPr id="2050" name="Picture 2"/>
          <p:cNvPicPr>
            <a:picLocks noGrp="1" noChangeAspect="1" noChangeArrowheads="1"/>
          </p:cNvPicPr>
          <p:nvPr>
            <p:ph idx="1"/>
          </p:nvPr>
        </p:nvPicPr>
        <p:blipFill>
          <a:blip r:embed="rId3" cstate="print"/>
          <a:srcRect/>
          <a:stretch>
            <a:fillRect/>
          </a:stretch>
        </p:blipFill>
        <p:spPr bwMode="auto">
          <a:xfrm>
            <a:off x="112618" y="2149556"/>
            <a:ext cx="8994814" cy="307964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four components of SWOT analysis</a:t>
            </a:r>
            <a:endParaRPr lang="en-GB" dirty="0"/>
          </a:p>
        </p:txBody>
      </p:sp>
      <p:pic>
        <p:nvPicPr>
          <p:cNvPr id="3076" name="Picture 4"/>
          <p:cNvPicPr>
            <a:picLocks noGrp="1" noChangeAspect="1" noChangeArrowheads="1"/>
          </p:cNvPicPr>
          <p:nvPr>
            <p:ph idx="1"/>
          </p:nvPr>
        </p:nvPicPr>
        <p:blipFill>
          <a:blip r:embed="rId3" cstate="print"/>
          <a:srcRect/>
          <a:stretch>
            <a:fillRect/>
          </a:stretch>
        </p:blipFill>
        <p:spPr bwMode="auto">
          <a:xfrm>
            <a:off x="457200" y="1822250"/>
            <a:ext cx="8229600" cy="34722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video</a:t>
            </a:r>
            <a:endParaRPr lang="en-GB" dirty="0"/>
          </a:p>
        </p:txBody>
      </p:sp>
      <p:sp>
        <p:nvSpPr>
          <p:cNvPr id="3" name="Content Placeholder 2"/>
          <p:cNvSpPr>
            <a:spLocks noGrp="1"/>
          </p:cNvSpPr>
          <p:nvPr>
            <p:ph idx="1"/>
          </p:nvPr>
        </p:nvSpPr>
        <p:spPr/>
        <p:txBody>
          <a:bodyPr/>
          <a:lstStyle/>
          <a:p>
            <a:r>
              <a:rPr lang="en-GB" dirty="0">
                <a:hlinkClick r:id="rId2"/>
              </a:rPr>
              <a:t>https://www.smartdraw.com/swot-analysis</a:t>
            </a:r>
            <a:r>
              <a:rPr lang="en-GB" dirty="0" smtClean="0">
                <a:hlinkClick r:id="rId2"/>
              </a:rPr>
              <a:t>/</a:t>
            </a:r>
            <a:endParaRPr lang="en-GB" dirty="0" smtClean="0"/>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p:txBody>
          <a:bodyPr/>
          <a:lstStyle/>
          <a:p>
            <a:r>
              <a:rPr lang="en-GB" dirty="0"/>
              <a:t>Closing thoughts</a:t>
            </a:r>
          </a:p>
        </p:txBody>
      </p:sp>
      <p:sp>
        <p:nvSpPr>
          <p:cNvPr id="3" name="Content Placeholder 2">
            <a:extLst>
              <a:ext uri="{FF2B5EF4-FFF2-40B4-BE49-F238E27FC236}">
                <a16:creationId xmlns:a16="http://schemas.microsoft.com/office/drawing/2014/main" id="{CB03A5DC-3C4A-4F43-A437-D3FA8C620006}"/>
              </a:ext>
            </a:extLst>
          </p:cNvPr>
          <p:cNvSpPr>
            <a:spLocks noGrp="1"/>
          </p:cNvSpPr>
          <p:nvPr>
            <p:ph idx="1"/>
          </p:nvPr>
        </p:nvSpPr>
        <p:spPr/>
        <p:txBody>
          <a:bodyPr>
            <a:normAutofit fontScale="92500" lnSpcReduction="20000"/>
          </a:bodyPr>
          <a:lstStyle/>
          <a:p>
            <a:r>
              <a:rPr lang="en-GB" dirty="0"/>
              <a:t>Your module objectives:</a:t>
            </a:r>
          </a:p>
          <a:p>
            <a:pPr lvl="1"/>
            <a:r>
              <a:rPr lang="en-GB" dirty="0"/>
              <a:t>Identify work based problems through the application of problem solving tools; </a:t>
            </a:r>
          </a:p>
          <a:p>
            <a:pPr lvl="1"/>
            <a:r>
              <a:rPr lang="en-GB" dirty="0"/>
              <a:t>Apply problem solving tools to identify obstacles and resolutions; </a:t>
            </a:r>
          </a:p>
          <a:p>
            <a:pPr lvl="1"/>
            <a:r>
              <a:rPr lang="en-GB" dirty="0"/>
              <a:t>Organise knowledge and learning through use of a range of information resources, and present work at the appropriate level. </a:t>
            </a:r>
          </a:p>
          <a:p>
            <a:r>
              <a:rPr lang="en-GB"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2006/metadata/properties"/>
    <ds:schemaRef ds:uri="http://schemas.microsoft.com/office/infopath/2007/PartnerControls"/>
    <ds:schemaRef ds:uri="http://purl.org/dc/elements/1.1/"/>
    <ds:schemaRef ds:uri="http://purl.org/dc/terms/"/>
    <ds:schemaRef ds:uri="303dbf9b-b85b-46a0-94f1-894078c07ecd"/>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581</TotalTime>
  <Words>890</Words>
  <Application>Microsoft Office PowerPoint</Application>
  <PresentationFormat>On-screen Show (4:3)</PresentationFormat>
  <Paragraphs>144</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ＭＳ Ｐゴシック</vt:lpstr>
      <vt:lpstr>Arial</vt:lpstr>
      <vt:lpstr>Calibri</vt:lpstr>
      <vt:lpstr>Myriad Pro</vt:lpstr>
      <vt:lpstr>20140311PresentationUWTSDTemplate</vt:lpstr>
      <vt:lpstr>Using situational assessment tools to identify and understand problems</vt:lpstr>
      <vt:lpstr>Pick a Situation!</vt:lpstr>
      <vt:lpstr>What is SWOT Analysis?</vt:lpstr>
      <vt:lpstr>SWOT Analysis</vt:lpstr>
      <vt:lpstr>Why do we want to use SWOT Analysis?</vt:lpstr>
      <vt:lpstr>SWOT a Problem Solving Tool</vt:lpstr>
      <vt:lpstr>An example of SWOT Analysis in action</vt:lpstr>
      <vt:lpstr>Revisit your Situation!</vt:lpstr>
      <vt:lpstr>Understanding situations to understand problems!</vt:lpstr>
      <vt:lpstr>Understanding context to understand problems?</vt:lpstr>
      <vt:lpstr>The four components of SWOT analysis </vt:lpstr>
      <vt:lpstr>The four components of SWOT analysis </vt:lpstr>
      <vt:lpstr>The four components of SWOT analysis</vt:lpstr>
      <vt:lpstr>SWOT video</vt:lpstr>
      <vt:lpstr>Closing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61</cp:revision>
  <dcterms:created xsi:type="dcterms:W3CDTF">2015-04-14T15:21:28Z</dcterms:created>
  <dcterms:modified xsi:type="dcterms:W3CDTF">2018-10-10T11:15:28Z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