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4" r:id="rId3"/>
    <p:sldId id="257" r:id="rId4"/>
    <p:sldId id="261" r:id="rId5"/>
    <p:sldId id="263" r:id="rId6"/>
    <p:sldId id="262" r:id="rId7"/>
    <p:sldId id="259" r:id="rId8"/>
    <p:sldId id="266" r:id="rId9"/>
    <p:sldId id="258" r:id="rId10"/>
    <p:sldId id="267" r:id="rId11"/>
    <p:sldId id="265" r:id="rId12"/>
    <p:sldId id="268" r:id="rId13"/>
    <p:sldId id="26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888983-6EB2-4535-6326-08D2CAE9B91E}" v="1408" dt="2021-01-12T14:13:00.161"/>
    <p1510:client id="{788969E7-470C-FA8F-67D8-CB794DC5261B}" v="531" dt="2021-01-11T16:48:48.365"/>
    <p1510:client id="{D0A0786A-CED2-4262-B742-BD4E9AB10ABF}" v="568" dt="2021-01-11T15:47:01.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38815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6761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52126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6557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45423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7352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91258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25441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8399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7267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37003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4232318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7.xml"/><Relationship Id="rId1" Type="http://schemas.openxmlformats.org/officeDocument/2006/relationships/video" Target="https://www.youtube.com/embed/Jb4FfPjnTNU?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C654347E-CD82-4730-9988-7C5BF100BF8A}"/>
              </a:ext>
            </a:extLst>
          </p:cNvPr>
          <p:cNvPicPr>
            <a:picLocks noChangeAspect="1"/>
          </p:cNvPicPr>
          <p:nvPr/>
        </p:nvPicPr>
        <p:blipFill>
          <a:blip r:embed="rId2"/>
          <a:stretch>
            <a:fillRect/>
          </a:stretch>
        </p:blipFill>
        <p:spPr>
          <a:xfrm>
            <a:off x="-890" y="-8111"/>
            <a:ext cx="12194382" cy="6871683"/>
          </a:xfrm>
          <a:prstGeom prst="rect">
            <a:avLst/>
          </a:prstGeom>
        </p:spPr>
      </p:pic>
      <p:pic>
        <p:nvPicPr>
          <p:cNvPr id="5" name="Picture 5" descr="A picture containing device, snail&#10;&#10;Description automatically generated">
            <a:extLst>
              <a:ext uri="{FF2B5EF4-FFF2-40B4-BE49-F238E27FC236}">
                <a16:creationId xmlns:a16="http://schemas.microsoft.com/office/drawing/2014/main" id="{5ED7550D-1B4E-472A-9A0D-F04DA2DE162E}"/>
              </a:ext>
            </a:extLst>
          </p:cNvPr>
          <p:cNvPicPr>
            <a:picLocks noChangeAspect="1"/>
          </p:cNvPicPr>
          <p:nvPr/>
        </p:nvPicPr>
        <p:blipFill>
          <a:blip r:embed="rId3"/>
          <a:stretch>
            <a:fillRect/>
          </a:stretch>
        </p:blipFill>
        <p:spPr>
          <a:xfrm>
            <a:off x="4181576" y="989962"/>
            <a:ext cx="3981249" cy="398124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Background pattern&#10;&#10;Description automatically generated">
            <a:extLst>
              <a:ext uri="{FF2B5EF4-FFF2-40B4-BE49-F238E27FC236}">
                <a16:creationId xmlns:a16="http://schemas.microsoft.com/office/drawing/2014/main" id="{800E399C-643F-4BA0-8CE8-DC0E68C2B4FD}"/>
              </a:ext>
            </a:extLst>
          </p:cNvPr>
          <p:cNvPicPr>
            <a:picLocks noChangeAspect="1"/>
          </p:cNvPicPr>
          <p:nvPr/>
        </p:nvPicPr>
        <p:blipFill>
          <a:blip r:embed="rId2"/>
          <a:stretch>
            <a:fillRect/>
          </a:stretch>
        </p:blipFill>
        <p:spPr>
          <a:xfrm rot="1260000">
            <a:off x="3479882" y="3081553"/>
            <a:ext cx="3944629" cy="4253085"/>
          </a:xfrm>
          <a:prstGeom prst="rect">
            <a:avLst/>
          </a:prstGeom>
        </p:spPr>
      </p:pic>
      <p:pic>
        <p:nvPicPr>
          <p:cNvPr id="6" name="Picture 6" descr="A picture containing looking, glasses, standing&#10;&#10;Description automatically generated">
            <a:extLst>
              <a:ext uri="{FF2B5EF4-FFF2-40B4-BE49-F238E27FC236}">
                <a16:creationId xmlns:a16="http://schemas.microsoft.com/office/drawing/2014/main" id="{96FCC16D-1A8D-4FD4-BF89-7BEAA43E287E}"/>
              </a:ext>
            </a:extLst>
          </p:cNvPr>
          <p:cNvPicPr>
            <a:picLocks noChangeAspect="1"/>
          </p:cNvPicPr>
          <p:nvPr/>
        </p:nvPicPr>
        <p:blipFill rotWithShape="1">
          <a:blip r:embed="rId3"/>
          <a:srcRect l="-1368" t="-198" r="3396"/>
          <a:stretch/>
        </p:blipFill>
        <p:spPr>
          <a:xfrm flipH="1">
            <a:off x="6844836" y="-402916"/>
            <a:ext cx="5230130" cy="8216627"/>
          </a:xfrm>
          <a:prstGeom prst="rect">
            <a:avLst/>
          </a:prstGeom>
        </p:spPr>
      </p:pic>
      <p:sp>
        <p:nvSpPr>
          <p:cNvPr id="7" name="TextBox 6">
            <a:extLst>
              <a:ext uri="{FF2B5EF4-FFF2-40B4-BE49-F238E27FC236}">
                <a16:creationId xmlns:a16="http://schemas.microsoft.com/office/drawing/2014/main" id="{BDB2BE60-AAAD-4E87-8313-E6D2797385B9}"/>
              </a:ext>
            </a:extLst>
          </p:cNvPr>
          <p:cNvSpPr txBox="1"/>
          <p:nvPr/>
        </p:nvSpPr>
        <p:spPr>
          <a:xfrm>
            <a:off x="774943" y="963864"/>
            <a:ext cx="5658473"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solidFill>
                  <a:schemeClr val="tx1">
                    <a:lumMod val="85000"/>
                  </a:schemeClr>
                </a:solidFill>
                <a:latin typeface="Bradley Hand ITC"/>
                <a:cs typeface="Calibri"/>
              </a:rPr>
              <a:t>Drawing is a fundamental part of my design process. It’s a tool I use express myself and to inspire my own ideas further.</a:t>
            </a:r>
            <a:endParaRPr lang="en-US">
              <a:solidFill>
                <a:schemeClr val="tx1">
                  <a:lumMod val="85000"/>
                </a:schemeClr>
              </a:solidFill>
              <a:cs typeface="Calibri"/>
            </a:endParaRPr>
          </a:p>
        </p:txBody>
      </p:sp>
    </p:spTree>
    <p:extLst>
      <p:ext uri="{BB962C8B-B14F-4D97-AF65-F5344CB8AC3E}">
        <p14:creationId xmlns:p14="http://schemas.microsoft.com/office/powerpoint/2010/main" val="259872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descr="A close up of a flower&#10;&#10;Description automatically generated">
            <a:extLst>
              <a:ext uri="{FF2B5EF4-FFF2-40B4-BE49-F238E27FC236}">
                <a16:creationId xmlns:a16="http://schemas.microsoft.com/office/drawing/2014/main" id="{0079EA03-333A-4CF1-A72A-926C18EF7162}"/>
              </a:ext>
            </a:extLst>
          </p:cNvPr>
          <p:cNvPicPr>
            <a:picLocks noChangeAspect="1"/>
          </p:cNvPicPr>
          <p:nvPr/>
        </p:nvPicPr>
        <p:blipFill>
          <a:blip r:embed="rId2"/>
          <a:stretch>
            <a:fillRect/>
          </a:stretch>
        </p:blipFill>
        <p:spPr>
          <a:xfrm rot="19680000" flipH="1" flipV="1">
            <a:off x="8279867" y="1893741"/>
            <a:ext cx="4233553" cy="4747769"/>
          </a:xfrm>
          <a:prstGeom prst="rect">
            <a:avLst/>
          </a:prstGeom>
        </p:spPr>
      </p:pic>
      <p:pic>
        <p:nvPicPr>
          <p:cNvPr id="2" name="Picture 2" descr="A screenshot of a tree&#10;&#10;Description automatically generated">
            <a:extLst>
              <a:ext uri="{FF2B5EF4-FFF2-40B4-BE49-F238E27FC236}">
                <a16:creationId xmlns:a16="http://schemas.microsoft.com/office/drawing/2014/main" id="{BF52AF0C-FF30-4E18-AAD7-E1298E772F73}"/>
              </a:ext>
            </a:extLst>
          </p:cNvPr>
          <p:cNvPicPr>
            <a:picLocks noChangeAspect="1"/>
          </p:cNvPicPr>
          <p:nvPr/>
        </p:nvPicPr>
        <p:blipFill rotWithShape="1">
          <a:blip r:embed="rId3"/>
          <a:srcRect t="26521" r="-1" b="39266"/>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6" name="Rectangle 5">
            <a:extLst>
              <a:ext uri="{FF2B5EF4-FFF2-40B4-BE49-F238E27FC236}">
                <a16:creationId xmlns:a16="http://schemas.microsoft.com/office/drawing/2014/main" id="{EF6F3D4A-5F42-491C-86AC-378723BBA119}"/>
              </a:ext>
            </a:extLst>
          </p:cNvPr>
          <p:cNvSpPr/>
          <p:nvPr/>
        </p:nvSpPr>
        <p:spPr>
          <a:xfrm>
            <a:off x="603618" y="1027651"/>
            <a:ext cx="6243807" cy="110077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1D13FC7-ED5C-40E7-9799-E8F74C835852}"/>
              </a:ext>
            </a:extLst>
          </p:cNvPr>
          <p:cNvSpPr txBox="1"/>
          <p:nvPr/>
        </p:nvSpPr>
        <p:spPr>
          <a:xfrm>
            <a:off x="548795" y="986343"/>
            <a:ext cx="6300491" cy="147732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chemeClr val="tx1">
                    <a:lumMod val="85000"/>
                  </a:schemeClr>
                </a:solidFill>
                <a:latin typeface="Gloucester MT Extra Condensed"/>
                <a:ea typeface="+mn-lt"/>
                <a:cs typeface="+mn-lt"/>
              </a:rPr>
              <a:t>“Drawing gives you time to think, to let one idea grow out of another” - Martha Armitage</a:t>
            </a:r>
          </a:p>
          <a:p>
            <a:pPr algn="l"/>
            <a:endParaRPr lang="en-GB">
              <a:ea typeface="+mn-lt"/>
              <a:cs typeface="+mn-lt"/>
            </a:endParaRPr>
          </a:p>
        </p:txBody>
      </p:sp>
    </p:spTree>
    <p:extLst>
      <p:ext uri="{BB962C8B-B14F-4D97-AF65-F5344CB8AC3E}">
        <p14:creationId xmlns:p14="http://schemas.microsoft.com/office/powerpoint/2010/main" val="2294904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3" descr="A picture containing chair, green, sitting, wooden&#10;&#10;Description automatically generated">
            <a:extLst>
              <a:ext uri="{FF2B5EF4-FFF2-40B4-BE49-F238E27FC236}">
                <a16:creationId xmlns:a16="http://schemas.microsoft.com/office/drawing/2014/main" id="{11F7091C-D05C-4407-835D-3F609400B978}"/>
              </a:ext>
            </a:extLst>
          </p:cNvPr>
          <p:cNvPicPr>
            <a:picLocks noChangeAspect="1"/>
          </p:cNvPicPr>
          <p:nvPr/>
        </p:nvPicPr>
        <p:blipFill rotWithShape="1">
          <a:blip r:embed="rId2"/>
          <a:srcRect t="11112" r="-2" b="19734"/>
          <a:stretch/>
        </p:blipFill>
        <p:spPr>
          <a:xfrm>
            <a:off x="321731" y="557189"/>
            <a:ext cx="5668684" cy="5743618"/>
          </a:xfrm>
          <a:prstGeom prst="rect">
            <a:avLst/>
          </a:prstGeom>
        </p:spPr>
      </p:pic>
      <p:pic>
        <p:nvPicPr>
          <p:cNvPr id="2" name="Picture 2" descr="A picture containing table, indoor, green, chair&#10;&#10;Description automatically generated">
            <a:extLst>
              <a:ext uri="{FF2B5EF4-FFF2-40B4-BE49-F238E27FC236}">
                <a16:creationId xmlns:a16="http://schemas.microsoft.com/office/drawing/2014/main" id="{4638D024-416B-41E5-BD26-58399B452301}"/>
              </a:ext>
            </a:extLst>
          </p:cNvPr>
          <p:cNvPicPr>
            <a:picLocks noChangeAspect="1"/>
          </p:cNvPicPr>
          <p:nvPr/>
        </p:nvPicPr>
        <p:blipFill rotWithShape="1">
          <a:blip r:embed="rId3"/>
          <a:srcRect t="1066" r="1" b="1"/>
          <a:stretch/>
        </p:blipFill>
        <p:spPr>
          <a:xfrm>
            <a:off x="6195375" y="557189"/>
            <a:ext cx="5674893" cy="5743618"/>
          </a:xfrm>
          <a:prstGeom prst="rect">
            <a:avLst/>
          </a:prstGeom>
        </p:spPr>
      </p:pic>
      <p:sp>
        <p:nvSpPr>
          <p:cNvPr id="4" name="TextBox 3">
            <a:extLst>
              <a:ext uri="{FF2B5EF4-FFF2-40B4-BE49-F238E27FC236}">
                <a16:creationId xmlns:a16="http://schemas.microsoft.com/office/drawing/2014/main" id="{F5C1F43A-D998-4C93-A886-E745199BD0AF}"/>
              </a:ext>
            </a:extLst>
          </p:cNvPr>
          <p:cNvSpPr txBox="1"/>
          <p:nvPr/>
        </p:nvSpPr>
        <p:spPr>
          <a:xfrm>
            <a:off x="406238" y="519480"/>
            <a:ext cx="5516820"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Gloucester MT Extra Condensed"/>
                <a:ea typeface="+mn-lt"/>
                <a:cs typeface="+mn-lt"/>
              </a:rPr>
              <a:t>"Perhaps we value the craftsmanship so highly because in comparison to mass-manufacture, we see these pieces as more honest, more human. Could this human element allow us to relate to the pieces more easily, could this be what makes craft so valuable to us?" - Lucy Bentley</a:t>
            </a:r>
            <a:endParaRPr lang="en-US" sz="3200">
              <a:latin typeface="Gloucester MT Extra Condensed"/>
              <a:cs typeface="Calibri" panose="020F0502020204030204"/>
            </a:endParaRPr>
          </a:p>
          <a:p>
            <a:pPr algn="l"/>
            <a:endParaRPr lang="en-US"/>
          </a:p>
        </p:txBody>
      </p:sp>
      <p:sp>
        <p:nvSpPr>
          <p:cNvPr id="6" name="TextBox 5">
            <a:extLst>
              <a:ext uri="{FF2B5EF4-FFF2-40B4-BE49-F238E27FC236}">
                <a16:creationId xmlns:a16="http://schemas.microsoft.com/office/drawing/2014/main" id="{A6FE86B8-E8A9-4D5C-8453-57EBF56E4C9E}"/>
              </a:ext>
            </a:extLst>
          </p:cNvPr>
          <p:cNvSpPr txBox="1"/>
          <p:nvPr/>
        </p:nvSpPr>
        <p:spPr>
          <a:xfrm>
            <a:off x="10376400" y="5924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Anna Hayman</a:t>
            </a:r>
            <a:endParaRPr lang="en-US"/>
          </a:p>
        </p:txBody>
      </p:sp>
      <p:sp>
        <p:nvSpPr>
          <p:cNvPr id="7" name="TextBox 6">
            <a:extLst>
              <a:ext uri="{FF2B5EF4-FFF2-40B4-BE49-F238E27FC236}">
                <a16:creationId xmlns:a16="http://schemas.microsoft.com/office/drawing/2014/main" id="{57951C61-D830-4F13-BCE1-5480FEA3DBC4}"/>
              </a:ext>
            </a:extLst>
          </p:cNvPr>
          <p:cNvSpPr txBox="1"/>
          <p:nvPr/>
        </p:nvSpPr>
        <p:spPr>
          <a:xfrm>
            <a:off x="4615275" y="5929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Lucy Bentley</a:t>
            </a:r>
            <a:endParaRPr lang="en-US"/>
          </a:p>
        </p:txBody>
      </p:sp>
    </p:spTree>
    <p:extLst>
      <p:ext uri="{BB962C8B-B14F-4D97-AF65-F5344CB8AC3E}">
        <p14:creationId xmlns:p14="http://schemas.microsoft.com/office/powerpoint/2010/main" val="1001333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B936B5-BB8A-47B9-9FCC-76B289B5F8C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pic>
        <p:nvPicPr>
          <p:cNvPr id="3" name="Picture 3" descr="A picture containing indoor, table, sitting, cake&#10;&#10;Description automatically generated">
            <a:extLst>
              <a:ext uri="{FF2B5EF4-FFF2-40B4-BE49-F238E27FC236}">
                <a16:creationId xmlns:a16="http://schemas.microsoft.com/office/drawing/2014/main" id="{C7BA290F-148A-45DF-A760-788EC6ABBCB4}"/>
              </a:ext>
            </a:extLst>
          </p:cNvPr>
          <p:cNvPicPr>
            <a:picLocks noChangeAspect="1"/>
          </p:cNvPicPr>
          <p:nvPr/>
        </p:nvPicPr>
        <p:blipFill>
          <a:blip r:embed="rId2"/>
          <a:stretch>
            <a:fillRect/>
          </a:stretch>
        </p:blipFill>
        <p:spPr>
          <a:xfrm>
            <a:off x="816708" y="299075"/>
            <a:ext cx="5556738" cy="6171929"/>
          </a:xfrm>
          <a:prstGeom prst="rect">
            <a:avLst/>
          </a:prstGeom>
        </p:spPr>
      </p:pic>
      <p:pic>
        <p:nvPicPr>
          <p:cNvPr id="6" name="Picture 6" descr="A picture containing board, person&#10;&#10;Description automatically generated">
            <a:extLst>
              <a:ext uri="{FF2B5EF4-FFF2-40B4-BE49-F238E27FC236}">
                <a16:creationId xmlns:a16="http://schemas.microsoft.com/office/drawing/2014/main" id="{8F1E5067-1EA8-4FD8-B245-0685FC070214}"/>
              </a:ext>
            </a:extLst>
          </p:cNvPr>
          <p:cNvPicPr>
            <a:picLocks noChangeAspect="1"/>
          </p:cNvPicPr>
          <p:nvPr/>
        </p:nvPicPr>
        <p:blipFill>
          <a:blip r:embed="rId3"/>
          <a:stretch>
            <a:fillRect/>
          </a:stretch>
        </p:blipFill>
        <p:spPr>
          <a:xfrm>
            <a:off x="6971322" y="3097762"/>
            <a:ext cx="4443046" cy="3368555"/>
          </a:xfrm>
          <a:prstGeom prst="rect">
            <a:avLst/>
          </a:prstGeom>
        </p:spPr>
      </p:pic>
      <p:pic>
        <p:nvPicPr>
          <p:cNvPr id="4" name="Picture 4" descr="Background pattern&#10;&#10;Description automatically generated">
            <a:extLst>
              <a:ext uri="{FF2B5EF4-FFF2-40B4-BE49-F238E27FC236}">
                <a16:creationId xmlns:a16="http://schemas.microsoft.com/office/drawing/2014/main" id="{92990B18-DC25-477A-B088-B9E5ABB27F76}"/>
              </a:ext>
            </a:extLst>
          </p:cNvPr>
          <p:cNvPicPr>
            <a:picLocks noChangeAspect="1"/>
          </p:cNvPicPr>
          <p:nvPr/>
        </p:nvPicPr>
        <p:blipFill>
          <a:blip r:embed="rId4"/>
          <a:stretch>
            <a:fillRect/>
          </a:stretch>
        </p:blipFill>
        <p:spPr>
          <a:xfrm>
            <a:off x="4763477" y="538750"/>
            <a:ext cx="3397739" cy="3015808"/>
          </a:xfrm>
          <a:prstGeom prst="rect">
            <a:avLst/>
          </a:prstGeom>
        </p:spPr>
      </p:pic>
      <p:sp>
        <p:nvSpPr>
          <p:cNvPr id="7" name="TextBox 6">
            <a:extLst>
              <a:ext uri="{FF2B5EF4-FFF2-40B4-BE49-F238E27FC236}">
                <a16:creationId xmlns:a16="http://schemas.microsoft.com/office/drawing/2014/main" id="{4EFEEF4F-F7C5-4517-9D4A-C9469CBF9A73}"/>
              </a:ext>
            </a:extLst>
          </p:cNvPr>
          <p:cNvSpPr txBox="1"/>
          <p:nvPr/>
        </p:nvSpPr>
        <p:spPr>
          <a:xfrm>
            <a:off x="814305" y="6159036"/>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tx1">
                    <a:lumMod val="85000"/>
                  </a:schemeClr>
                </a:solidFill>
              </a:rPr>
              <a:t>Anna Hayman</a:t>
            </a:r>
            <a:endParaRPr lang="en-US" sz="1400" dirty="0">
              <a:solidFill>
                <a:schemeClr val="tx1">
                  <a:lumMod val="85000"/>
                </a:schemeClr>
              </a:solidFill>
              <a:cs typeface="Calibri" panose="020F0502020204030204"/>
            </a:endParaRPr>
          </a:p>
        </p:txBody>
      </p:sp>
      <p:sp>
        <p:nvSpPr>
          <p:cNvPr id="8" name="TextBox 7">
            <a:extLst>
              <a:ext uri="{FF2B5EF4-FFF2-40B4-BE49-F238E27FC236}">
                <a16:creationId xmlns:a16="http://schemas.microsoft.com/office/drawing/2014/main" id="{2E2717BF-8D3B-4381-90DC-AB853575C5FC}"/>
              </a:ext>
            </a:extLst>
          </p:cNvPr>
          <p:cNvSpPr txBox="1"/>
          <p:nvPr/>
        </p:nvSpPr>
        <p:spPr>
          <a:xfrm>
            <a:off x="4720736" y="3558198"/>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tx1">
                    <a:lumMod val="85000"/>
                  </a:schemeClr>
                </a:solidFill>
                <a:cs typeface="Calibri"/>
              </a:rPr>
              <a:t>Martha Armitage</a:t>
            </a:r>
          </a:p>
        </p:txBody>
      </p:sp>
      <p:sp>
        <p:nvSpPr>
          <p:cNvPr id="9" name="TextBox 8">
            <a:extLst>
              <a:ext uri="{FF2B5EF4-FFF2-40B4-BE49-F238E27FC236}">
                <a16:creationId xmlns:a16="http://schemas.microsoft.com/office/drawing/2014/main" id="{7FB01C9E-36AC-496A-B8EC-D50CDB4E4566}"/>
              </a:ext>
            </a:extLst>
          </p:cNvPr>
          <p:cNvSpPr txBox="1"/>
          <p:nvPr/>
        </p:nvSpPr>
        <p:spPr>
          <a:xfrm>
            <a:off x="6876072" y="6465766"/>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tx1">
                    <a:lumMod val="85000"/>
                  </a:schemeClr>
                </a:solidFill>
              </a:rPr>
              <a:t>Daniel Heath</a:t>
            </a:r>
          </a:p>
        </p:txBody>
      </p:sp>
      <p:sp>
        <p:nvSpPr>
          <p:cNvPr id="11" name="TextBox 10">
            <a:extLst>
              <a:ext uri="{FF2B5EF4-FFF2-40B4-BE49-F238E27FC236}">
                <a16:creationId xmlns:a16="http://schemas.microsoft.com/office/drawing/2014/main" id="{85FB0F1C-AA6C-4873-BF01-05D2A7B3AFD2}"/>
              </a:ext>
            </a:extLst>
          </p:cNvPr>
          <p:cNvSpPr txBox="1"/>
          <p:nvPr/>
        </p:nvSpPr>
        <p:spPr>
          <a:xfrm>
            <a:off x="8166101" y="2272419"/>
            <a:ext cx="725866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a:solidFill>
                  <a:schemeClr val="tx1">
                    <a:lumMod val="85000"/>
                  </a:schemeClr>
                </a:solidFill>
                <a:latin typeface="Rage Italic"/>
                <a:cs typeface="Calibri"/>
              </a:rPr>
              <a:t>Admiration</a:t>
            </a:r>
          </a:p>
        </p:txBody>
      </p:sp>
    </p:spTree>
    <p:extLst>
      <p:ext uri="{BB962C8B-B14F-4D97-AF65-F5344CB8AC3E}">
        <p14:creationId xmlns:p14="http://schemas.microsoft.com/office/powerpoint/2010/main" val="4134172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person, table, cutting, indoor&#10;&#10;Description automatically generated">
            <a:extLst>
              <a:ext uri="{FF2B5EF4-FFF2-40B4-BE49-F238E27FC236}">
                <a16:creationId xmlns:a16="http://schemas.microsoft.com/office/drawing/2014/main" id="{298D7135-8FCE-4C3F-838A-5A80CAD5BEDE}"/>
              </a:ext>
            </a:extLst>
          </p:cNvPr>
          <p:cNvPicPr>
            <a:picLocks noChangeAspect="1"/>
          </p:cNvPicPr>
          <p:nvPr/>
        </p:nvPicPr>
        <p:blipFill rotWithShape="1">
          <a:blip r:embed="rId2"/>
          <a:srcRect l="7773" t="14314" r="7623" b="8946"/>
          <a:stretch/>
        </p:blipFill>
        <p:spPr>
          <a:xfrm>
            <a:off x="341085" y="2189843"/>
            <a:ext cx="5717517" cy="3887046"/>
          </a:xfrm>
          <a:prstGeom prst="rect">
            <a:avLst/>
          </a:prstGeom>
        </p:spPr>
      </p:pic>
      <p:pic>
        <p:nvPicPr>
          <p:cNvPr id="4" name="Picture 4" descr="A picture containing computer, light, hanging, sign&#10;&#10;Description automatically generated">
            <a:extLst>
              <a:ext uri="{FF2B5EF4-FFF2-40B4-BE49-F238E27FC236}">
                <a16:creationId xmlns:a16="http://schemas.microsoft.com/office/drawing/2014/main" id="{323FA007-087F-4B88-9C1C-269F6BFA81F2}"/>
              </a:ext>
            </a:extLst>
          </p:cNvPr>
          <p:cNvPicPr>
            <a:picLocks noChangeAspect="1"/>
          </p:cNvPicPr>
          <p:nvPr/>
        </p:nvPicPr>
        <p:blipFill>
          <a:blip r:embed="rId3"/>
          <a:stretch>
            <a:fillRect/>
          </a:stretch>
        </p:blipFill>
        <p:spPr>
          <a:xfrm>
            <a:off x="6291943" y="722086"/>
            <a:ext cx="2743200" cy="3657600"/>
          </a:xfrm>
          <a:prstGeom prst="rect">
            <a:avLst/>
          </a:prstGeom>
        </p:spPr>
      </p:pic>
      <p:pic>
        <p:nvPicPr>
          <p:cNvPr id="5" name="Picture 5" descr="A hand holding a knife&#10;&#10;Description automatically generated">
            <a:extLst>
              <a:ext uri="{FF2B5EF4-FFF2-40B4-BE49-F238E27FC236}">
                <a16:creationId xmlns:a16="http://schemas.microsoft.com/office/drawing/2014/main" id="{B9B317F0-3F16-45BF-8445-FA00507A2064}"/>
              </a:ext>
            </a:extLst>
          </p:cNvPr>
          <p:cNvPicPr>
            <a:picLocks noChangeAspect="1"/>
          </p:cNvPicPr>
          <p:nvPr/>
        </p:nvPicPr>
        <p:blipFill>
          <a:blip r:embed="rId4"/>
          <a:stretch>
            <a:fillRect/>
          </a:stretch>
        </p:blipFill>
        <p:spPr>
          <a:xfrm>
            <a:off x="9107714" y="722086"/>
            <a:ext cx="2743200" cy="3657600"/>
          </a:xfrm>
          <a:prstGeom prst="rect">
            <a:avLst/>
          </a:prstGeom>
        </p:spPr>
      </p:pic>
      <p:sp>
        <p:nvSpPr>
          <p:cNvPr id="6" name="TextBox 5">
            <a:extLst>
              <a:ext uri="{FF2B5EF4-FFF2-40B4-BE49-F238E27FC236}">
                <a16:creationId xmlns:a16="http://schemas.microsoft.com/office/drawing/2014/main" id="{B51844E2-9B98-4FF9-BA8F-85A33B1DB58E}"/>
              </a:ext>
            </a:extLst>
          </p:cNvPr>
          <p:cNvSpPr txBox="1"/>
          <p:nvPr/>
        </p:nvSpPr>
        <p:spPr>
          <a:xfrm>
            <a:off x="1320799" y="885372"/>
            <a:ext cx="4971143"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800">
                <a:latin typeface="Britannic Bold"/>
                <a:ea typeface="+mn-lt"/>
                <a:cs typeface="+mn-lt"/>
              </a:rPr>
              <a:t>I work at my best when I'm engaged physically in the creative process</a:t>
            </a:r>
            <a:endParaRPr lang="en-US" sz="2800">
              <a:latin typeface="Britannic Bold"/>
              <a:cs typeface="Calibri" panose="020F0502020204030204"/>
            </a:endParaRPr>
          </a:p>
          <a:p>
            <a:pPr algn="r"/>
            <a:endParaRPr lang="en-GB" dirty="0">
              <a:cs typeface="Calibri"/>
            </a:endParaRPr>
          </a:p>
        </p:txBody>
      </p:sp>
      <p:sp>
        <p:nvSpPr>
          <p:cNvPr id="7" name="TextBox 6">
            <a:extLst>
              <a:ext uri="{FF2B5EF4-FFF2-40B4-BE49-F238E27FC236}">
                <a16:creationId xmlns:a16="http://schemas.microsoft.com/office/drawing/2014/main" id="{CCCCC008-C9B3-4B77-9EE5-9E9F66D334B7}"/>
              </a:ext>
            </a:extLst>
          </p:cNvPr>
          <p:cNvSpPr txBox="1"/>
          <p:nvPr/>
        </p:nvSpPr>
        <p:spPr>
          <a:xfrm>
            <a:off x="5747657" y="4013202"/>
            <a:ext cx="5820227"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a:latin typeface="Rage Italic"/>
              </a:rPr>
              <a:t>Drawing, Carving &amp; Relief Printing</a:t>
            </a:r>
          </a:p>
        </p:txBody>
      </p:sp>
    </p:spTree>
    <p:extLst>
      <p:ext uri="{BB962C8B-B14F-4D97-AF65-F5344CB8AC3E}">
        <p14:creationId xmlns:p14="http://schemas.microsoft.com/office/powerpoint/2010/main" val="777129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6" descr="A close up of a necklace&#10;&#10;Description automatically generated">
            <a:extLst>
              <a:ext uri="{FF2B5EF4-FFF2-40B4-BE49-F238E27FC236}">
                <a16:creationId xmlns:a16="http://schemas.microsoft.com/office/drawing/2014/main" id="{8DD8BDE6-BBBE-4191-8D91-F2EAAE5B3E5D}"/>
              </a:ext>
            </a:extLst>
          </p:cNvPr>
          <p:cNvPicPr>
            <a:picLocks noChangeAspect="1"/>
          </p:cNvPicPr>
          <p:nvPr/>
        </p:nvPicPr>
        <p:blipFill>
          <a:blip r:embed="rId2"/>
          <a:stretch>
            <a:fillRect/>
          </a:stretch>
        </p:blipFill>
        <p:spPr>
          <a:xfrm>
            <a:off x="4800978" y="1252701"/>
            <a:ext cx="1465694" cy="4114800"/>
          </a:xfrm>
          <a:prstGeom prst="rect">
            <a:avLst/>
          </a:prstGeom>
        </p:spPr>
      </p:pic>
      <p:pic>
        <p:nvPicPr>
          <p:cNvPr id="4" name="Picture 4" descr="A picture containing photo, different, room, old&#10;&#10;Description automatically generated">
            <a:extLst>
              <a:ext uri="{FF2B5EF4-FFF2-40B4-BE49-F238E27FC236}">
                <a16:creationId xmlns:a16="http://schemas.microsoft.com/office/drawing/2014/main" id="{81685105-498C-4A30-AB07-E959D8819C80}"/>
              </a:ext>
            </a:extLst>
          </p:cNvPr>
          <p:cNvPicPr>
            <a:picLocks noChangeAspect="1"/>
          </p:cNvPicPr>
          <p:nvPr/>
        </p:nvPicPr>
        <p:blipFill rotWithShape="1">
          <a:blip r:embed="rId3"/>
          <a:srcRect t="11210" r="2" b="2"/>
          <a:stretch/>
        </p:blipFill>
        <p:spPr>
          <a:xfrm>
            <a:off x="6155223" y="226435"/>
            <a:ext cx="4661488" cy="2960763"/>
          </a:xfrm>
          <a:prstGeom prst="rect">
            <a:avLst/>
          </a:prstGeom>
        </p:spPr>
      </p:pic>
      <p:pic>
        <p:nvPicPr>
          <p:cNvPr id="2" name="Picture 3" descr="A picture containing sitting, covered, table, old&#10;&#10;Description automatically generated">
            <a:extLst>
              <a:ext uri="{FF2B5EF4-FFF2-40B4-BE49-F238E27FC236}">
                <a16:creationId xmlns:a16="http://schemas.microsoft.com/office/drawing/2014/main" id="{C047D102-1F6D-4AB8-82AB-2749775CAE99}"/>
              </a:ext>
            </a:extLst>
          </p:cNvPr>
          <p:cNvPicPr>
            <a:picLocks noChangeAspect="1"/>
          </p:cNvPicPr>
          <p:nvPr/>
        </p:nvPicPr>
        <p:blipFill rotWithShape="1">
          <a:blip r:embed="rId4"/>
          <a:srcRect t="9594" r="-1" b="6061"/>
          <a:stretch/>
        </p:blipFill>
        <p:spPr>
          <a:xfrm>
            <a:off x="5564407" y="3265080"/>
            <a:ext cx="6129269" cy="3592925"/>
          </a:xfrm>
          <a:prstGeom prst="rect">
            <a:avLst/>
          </a:prstGeom>
        </p:spPr>
      </p:pic>
      <p:sp>
        <p:nvSpPr>
          <p:cNvPr id="31" name="Rectangle 30">
            <a:extLst>
              <a:ext uri="{FF2B5EF4-FFF2-40B4-BE49-F238E27FC236}">
                <a16:creationId xmlns:a16="http://schemas.microsoft.com/office/drawing/2014/main" id="{749FA6A2-2239-4EF2-9EB3-B1DC295FE1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4080063"/>
            <a:ext cx="4614930" cy="2156145"/>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indoor, table, brown, small&#10;&#10;Description automatically generated">
            <a:extLst>
              <a:ext uri="{FF2B5EF4-FFF2-40B4-BE49-F238E27FC236}">
                <a16:creationId xmlns:a16="http://schemas.microsoft.com/office/drawing/2014/main" id="{EFC2A8F2-86F2-41E5-AF36-4A9958CF4C48}"/>
              </a:ext>
            </a:extLst>
          </p:cNvPr>
          <p:cNvPicPr>
            <a:picLocks noChangeAspect="1"/>
          </p:cNvPicPr>
          <p:nvPr/>
        </p:nvPicPr>
        <p:blipFill>
          <a:blip r:embed="rId5"/>
          <a:stretch>
            <a:fillRect/>
          </a:stretch>
        </p:blipFill>
        <p:spPr>
          <a:xfrm>
            <a:off x="1143289" y="227474"/>
            <a:ext cx="3617672" cy="5064183"/>
          </a:xfrm>
          <a:prstGeom prst="rect">
            <a:avLst/>
          </a:prstGeom>
        </p:spPr>
      </p:pic>
      <p:sp>
        <p:nvSpPr>
          <p:cNvPr id="6" name="TextBox 5">
            <a:extLst>
              <a:ext uri="{FF2B5EF4-FFF2-40B4-BE49-F238E27FC236}">
                <a16:creationId xmlns:a16="http://schemas.microsoft.com/office/drawing/2014/main" id="{2C71D24F-EBB6-43BD-959D-4E4AFF8FB736}"/>
              </a:ext>
            </a:extLst>
          </p:cNvPr>
          <p:cNvSpPr txBox="1"/>
          <p:nvPr/>
        </p:nvSpPr>
        <p:spPr>
          <a:xfrm>
            <a:off x="1893" y="4895417"/>
            <a:ext cx="63222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200" dirty="0">
                <a:latin typeface="Rage Italic"/>
              </a:rPr>
              <a:t>Natural </a:t>
            </a:r>
            <a:r>
              <a:rPr lang="en-GB" sz="7200">
                <a:latin typeface="Rage Italic"/>
              </a:rPr>
              <a:t>Elements</a:t>
            </a:r>
            <a:endParaRPr lang="en-US" sz="7200">
              <a:latin typeface="Rage Italic"/>
            </a:endParaRPr>
          </a:p>
        </p:txBody>
      </p:sp>
    </p:spTree>
    <p:extLst>
      <p:ext uri="{BB962C8B-B14F-4D97-AF65-F5344CB8AC3E}">
        <p14:creationId xmlns:p14="http://schemas.microsoft.com/office/powerpoint/2010/main" val="711082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6" descr="Background pattern&#10;&#10;Description automatically generated">
            <a:extLst>
              <a:ext uri="{FF2B5EF4-FFF2-40B4-BE49-F238E27FC236}">
                <a16:creationId xmlns:a16="http://schemas.microsoft.com/office/drawing/2014/main" id="{7B9995EC-C20C-4003-913D-1918FC1680A0}"/>
              </a:ext>
            </a:extLst>
          </p:cNvPr>
          <p:cNvPicPr>
            <a:picLocks noChangeAspect="1"/>
          </p:cNvPicPr>
          <p:nvPr/>
        </p:nvPicPr>
        <p:blipFill>
          <a:blip r:embed="rId2"/>
          <a:stretch>
            <a:fillRect/>
          </a:stretch>
        </p:blipFill>
        <p:spPr>
          <a:xfrm>
            <a:off x="1253728" y="535120"/>
            <a:ext cx="9636918" cy="4887875"/>
          </a:xfrm>
          <a:prstGeom prst="rect">
            <a:avLst/>
          </a:prstGeom>
        </p:spPr>
      </p:pic>
      <p:sp>
        <p:nvSpPr>
          <p:cNvPr id="2" name="TextBox 1">
            <a:extLst>
              <a:ext uri="{FF2B5EF4-FFF2-40B4-BE49-F238E27FC236}">
                <a16:creationId xmlns:a16="http://schemas.microsoft.com/office/drawing/2014/main" id="{55F5F350-1A14-42C5-B5F0-35629C048632}"/>
              </a:ext>
            </a:extLst>
          </p:cNvPr>
          <p:cNvSpPr txBox="1"/>
          <p:nvPr/>
        </p:nvSpPr>
        <p:spPr>
          <a:xfrm>
            <a:off x="3744687" y="5421086"/>
            <a:ext cx="46518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a:solidFill>
                  <a:schemeClr val="tx1">
                    <a:lumMod val="85000"/>
                  </a:schemeClr>
                </a:solidFill>
                <a:latin typeface="Rage Italic"/>
                <a:cs typeface="Calibri"/>
              </a:rPr>
              <a:t>Saturated pallete</a:t>
            </a:r>
          </a:p>
        </p:txBody>
      </p:sp>
    </p:spTree>
    <p:extLst>
      <p:ext uri="{BB962C8B-B14F-4D97-AF65-F5344CB8AC3E}">
        <p14:creationId xmlns:p14="http://schemas.microsoft.com/office/powerpoint/2010/main" val="1279869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326CC7-424C-4D1A-8814-48AD6441F0B4}"/>
              </a:ext>
            </a:extLst>
          </p:cNvPr>
          <p:cNvSpPr/>
          <p:nvPr/>
        </p:nvSpPr>
        <p:spPr>
          <a:xfrm>
            <a:off x="7195061" y="1086771"/>
            <a:ext cx="4713337" cy="46518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22C6C9C9-83BF-4A6C-A1BF-C1735C61B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524" y="1"/>
            <a:ext cx="7295477" cy="6853457"/>
          </a:xfrm>
          <a:custGeom>
            <a:avLst/>
            <a:gdLst>
              <a:gd name="connsiteX0" fmla="*/ 2113864 w 7295477"/>
              <a:gd name="connsiteY0" fmla="*/ 0 h 6853457"/>
              <a:gd name="connsiteX1" fmla="*/ 5731689 w 7295477"/>
              <a:gd name="connsiteY1" fmla="*/ 0 h 6853457"/>
              <a:gd name="connsiteX2" fmla="*/ 5792604 w 7295477"/>
              <a:gd name="connsiteY2" fmla="*/ 31199 h 6853457"/>
              <a:gd name="connsiteX3" fmla="*/ 7277638 w 7295477"/>
              <a:gd name="connsiteY3" fmla="*/ 1446415 h 6853457"/>
              <a:gd name="connsiteX4" fmla="*/ 7295477 w 7295477"/>
              <a:gd name="connsiteY4" fmla="*/ 1478103 h 6853457"/>
              <a:gd name="connsiteX5" fmla="*/ 7295477 w 7295477"/>
              <a:gd name="connsiteY5" fmla="*/ 5482224 h 6853457"/>
              <a:gd name="connsiteX6" fmla="*/ 7195301 w 7295477"/>
              <a:gd name="connsiteY6" fmla="*/ 5644337 h 6853457"/>
              <a:gd name="connsiteX7" fmla="*/ 5956878 w 7295477"/>
              <a:gd name="connsiteY7" fmla="*/ 6835380 h 6853457"/>
              <a:gd name="connsiteX8" fmla="*/ 5925438 w 7295477"/>
              <a:gd name="connsiteY8" fmla="*/ 6853457 h 6853457"/>
              <a:gd name="connsiteX9" fmla="*/ 1920114 w 7295477"/>
              <a:gd name="connsiteY9" fmla="*/ 6853457 h 6853457"/>
              <a:gd name="connsiteX10" fmla="*/ 1888674 w 7295477"/>
              <a:gd name="connsiteY10" fmla="*/ 6835380 h 6853457"/>
              <a:gd name="connsiteX11" fmla="*/ 0 w 7295477"/>
              <a:gd name="connsiteY11" fmla="*/ 3480517 h 6853457"/>
              <a:gd name="connsiteX12" fmla="*/ 2052949 w 7295477"/>
              <a:gd name="connsiteY12" fmla="*/ 31199 h 685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295477" h="6853457">
                <a:moveTo>
                  <a:pt x="2113864" y="0"/>
                </a:moveTo>
                <a:lnTo>
                  <a:pt x="5731689" y="0"/>
                </a:lnTo>
                <a:lnTo>
                  <a:pt x="5792604" y="31199"/>
                </a:lnTo>
                <a:cubicBezTo>
                  <a:pt x="6404018" y="363339"/>
                  <a:pt x="6917255" y="853303"/>
                  <a:pt x="7277638" y="1446415"/>
                </a:cubicBezTo>
                <a:lnTo>
                  <a:pt x="7295477" y="1478103"/>
                </a:lnTo>
                <a:lnTo>
                  <a:pt x="7295477" y="5482224"/>
                </a:lnTo>
                <a:lnTo>
                  <a:pt x="7195301" y="5644337"/>
                </a:lnTo>
                <a:cubicBezTo>
                  <a:pt x="6875688" y="6126745"/>
                  <a:pt x="6452261" y="6534378"/>
                  <a:pt x="5956878" y="6835380"/>
                </a:cubicBezTo>
                <a:lnTo>
                  <a:pt x="5925438" y="6853457"/>
                </a:lnTo>
                <a:lnTo>
                  <a:pt x="1920114" y="6853457"/>
                </a:lnTo>
                <a:lnTo>
                  <a:pt x="1888674" y="6835380"/>
                </a:lnTo>
                <a:cubicBezTo>
                  <a:pt x="756370" y="6147375"/>
                  <a:pt x="0" y="4902276"/>
                  <a:pt x="0" y="3480517"/>
                </a:cubicBezTo>
                <a:cubicBezTo>
                  <a:pt x="0" y="1991056"/>
                  <a:pt x="830121" y="695479"/>
                  <a:pt x="2052949" y="31199"/>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A living room filled with furniture and vase of flowers&#10;&#10;Description automatically generated">
            <a:extLst>
              <a:ext uri="{FF2B5EF4-FFF2-40B4-BE49-F238E27FC236}">
                <a16:creationId xmlns:a16="http://schemas.microsoft.com/office/drawing/2014/main" id="{0D076564-BD16-47AD-B785-582109745EC7}"/>
              </a:ext>
            </a:extLst>
          </p:cNvPr>
          <p:cNvPicPr>
            <a:picLocks noChangeAspect="1"/>
          </p:cNvPicPr>
          <p:nvPr/>
        </p:nvPicPr>
        <p:blipFill>
          <a:blip r:embed="rId2"/>
          <a:stretch>
            <a:fillRect/>
          </a:stretch>
        </p:blipFill>
        <p:spPr>
          <a:xfrm>
            <a:off x="402609" y="532180"/>
            <a:ext cx="6507706" cy="5793641"/>
          </a:xfrm>
          <a:prstGeom prst="rect">
            <a:avLst/>
          </a:prstGeom>
        </p:spPr>
      </p:pic>
      <p:sp>
        <p:nvSpPr>
          <p:cNvPr id="8" name="TextBox 7">
            <a:extLst>
              <a:ext uri="{FF2B5EF4-FFF2-40B4-BE49-F238E27FC236}">
                <a16:creationId xmlns:a16="http://schemas.microsoft.com/office/drawing/2014/main" id="{F054428E-68A8-4A62-AD43-97F0FFB43460}"/>
              </a:ext>
            </a:extLst>
          </p:cNvPr>
          <p:cNvSpPr txBox="1"/>
          <p:nvPr/>
        </p:nvSpPr>
        <p:spPr>
          <a:xfrm>
            <a:off x="7413596" y="1540678"/>
            <a:ext cx="555768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latin typeface="Baskerville Old Face"/>
              </a:rPr>
              <a:t>Biophilic Design</a:t>
            </a:r>
            <a:endParaRPr lang="en-GB" sz="4800">
              <a:latin typeface="Baskerville Old Face"/>
              <a:cs typeface="Calibri"/>
            </a:endParaRPr>
          </a:p>
        </p:txBody>
      </p:sp>
      <p:sp>
        <p:nvSpPr>
          <p:cNvPr id="10" name="TextBox 9">
            <a:extLst>
              <a:ext uri="{FF2B5EF4-FFF2-40B4-BE49-F238E27FC236}">
                <a16:creationId xmlns:a16="http://schemas.microsoft.com/office/drawing/2014/main" id="{BEA242A3-3B0B-4AF3-B704-0AD849BD175B}"/>
              </a:ext>
            </a:extLst>
          </p:cNvPr>
          <p:cNvSpPr txBox="1"/>
          <p:nvPr/>
        </p:nvSpPr>
        <p:spPr>
          <a:xfrm>
            <a:off x="7225393" y="2583827"/>
            <a:ext cx="464265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latin typeface="Britannic Bold"/>
                <a:ea typeface="+mn-lt"/>
                <a:cs typeface="+mn-lt"/>
              </a:rPr>
              <a:t>Introducing elements of mother nature into built environments, whether direct or indirect, have been demonstrated through research to reduce stress, blood pressure and heart rate levels, and increase in productivity, creativity and well-being</a:t>
            </a:r>
            <a:endParaRPr lang="en-GB" sz="2000" dirty="0">
              <a:latin typeface="Britannic Bold"/>
              <a:cs typeface="Calibri"/>
            </a:endParaRPr>
          </a:p>
        </p:txBody>
      </p:sp>
    </p:spTree>
    <p:extLst>
      <p:ext uri="{BB962C8B-B14F-4D97-AF65-F5344CB8AC3E}">
        <p14:creationId xmlns:p14="http://schemas.microsoft.com/office/powerpoint/2010/main" val="2073389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table, sitting, person, young&#10;&#10;Description automatically generated">
            <a:extLst>
              <a:ext uri="{FF2B5EF4-FFF2-40B4-BE49-F238E27FC236}">
                <a16:creationId xmlns:a16="http://schemas.microsoft.com/office/drawing/2014/main" id="{317CFD6F-C245-40AE-BA17-C2062D13E86F}"/>
              </a:ext>
            </a:extLst>
          </p:cNvPr>
          <p:cNvPicPr>
            <a:picLocks noChangeAspect="1"/>
          </p:cNvPicPr>
          <p:nvPr/>
        </p:nvPicPr>
        <p:blipFill>
          <a:blip r:embed="rId2"/>
          <a:stretch>
            <a:fillRect/>
          </a:stretch>
        </p:blipFill>
        <p:spPr>
          <a:xfrm>
            <a:off x="3193142" y="518886"/>
            <a:ext cx="5812971" cy="3875314"/>
          </a:xfrm>
          <a:prstGeom prst="rect">
            <a:avLst/>
          </a:prstGeom>
        </p:spPr>
      </p:pic>
      <p:pic>
        <p:nvPicPr>
          <p:cNvPr id="7" name="Picture 7" descr="A close up of a piece of paper&#10;&#10;Description automatically generated">
            <a:extLst>
              <a:ext uri="{FF2B5EF4-FFF2-40B4-BE49-F238E27FC236}">
                <a16:creationId xmlns:a16="http://schemas.microsoft.com/office/drawing/2014/main" id="{20489D85-CAB1-4C5B-B61E-57B33DE862B3}"/>
              </a:ext>
            </a:extLst>
          </p:cNvPr>
          <p:cNvPicPr>
            <a:picLocks noChangeAspect="1"/>
          </p:cNvPicPr>
          <p:nvPr/>
        </p:nvPicPr>
        <p:blipFill>
          <a:blip r:embed="rId3"/>
          <a:stretch>
            <a:fillRect/>
          </a:stretch>
        </p:blipFill>
        <p:spPr>
          <a:xfrm>
            <a:off x="500743" y="3126631"/>
            <a:ext cx="3425371" cy="3304393"/>
          </a:xfrm>
          <a:prstGeom prst="rect">
            <a:avLst/>
          </a:prstGeom>
        </p:spPr>
      </p:pic>
      <p:pic>
        <p:nvPicPr>
          <p:cNvPr id="8" name="Picture 8" descr="A shower curtain&#10;&#10;Description automatically generated">
            <a:extLst>
              <a:ext uri="{FF2B5EF4-FFF2-40B4-BE49-F238E27FC236}">
                <a16:creationId xmlns:a16="http://schemas.microsoft.com/office/drawing/2014/main" id="{4AA2A924-62DE-42ED-8688-607E9078BADC}"/>
              </a:ext>
            </a:extLst>
          </p:cNvPr>
          <p:cNvPicPr>
            <a:picLocks noChangeAspect="1"/>
          </p:cNvPicPr>
          <p:nvPr/>
        </p:nvPicPr>
        <p:blipFill>
          <a:blip r:embed="rId4"/>
          <a:stretch>
            <a:fillRect/>
          </a:stretch>
        </p:blipFill>
        <p:spPr>
          <a:xfrm>
            <a:off x="8846456" y="1534873"/>
            <a:ext cx="2844800" cy="4252712"/>
          </a:xfrm>
          <a:prstGeom prst="rect">
            <a:avLst/>
          </a:prstGeom>
        </p:spPr>
      </p:pic>
      <p:sp>
        <p:nvSpPr>
          <p:cNvPr id="11" name="TextBox 10">
            <a:extLst>
              <a:ext uri="{FF2B5EF4-FFF2-40B4-BE49-F238E27FC236}">
                <a16:creationId xmlns:a16="http://schemas.microsoft.com/office/drawing/2014/main" id="{C118F0C1-1F45-4F93-A710-9102FF14F78C}"/>
              </a:ext>
            </a:extLst>
          </p:cNvPr>
          <p:cNvSpPr txBox="1"/>
          <p:nvPr/>
        </p:nvSpPr>
        <p:spPr>
          <a:xfrm>
            <a:off x="4013200" y="4397828"/>
            <a:ext cx="4775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chemeClr val="tx1">
                    <a:lumMod val="85000"/>
                  </a:schemeClr>
                </a:solidFill>
                <a:latin typeface="Bodoni MT Poster Compressed"/>
              </a:rPr>
              <a:t>Print and pattern on a variety of surfaces – </a:t>
            </a:r>
            <a:r>
              <a:rPr lang="en-GB" sz="3600">
                <a:solidFill>
                  <a:schemeClr val="tx1">
                    <a:lumMod val="85000"/>
                  </a:schemeClr>
                </a:solidFill>
                <a:latin typeface="Bodoni MT Poster Compressed"/>
              </a:rPr>
              <a:t>taking </a:t>
            </a:r>
            <a:r>
              <a:rPr lang="en-GB" sz="3600" dirty="0">
                <a:solidFill>
                  <a:schemeClr val="tx1">
                    <a:lumMod val="85000"/>
                  </a:schemeClr>
                </a:solidFill>
                <a:latin typeface="Bodoni MT Poster Compressed"/>
              </a:rPr>
              <a:t>traditional print methods and combing with digital techniques.</a:t>
            </a:r>
            <a:endParaRPr lang="en-GB" sz="3600">
              <a:solidFill>
                <a:schemeClr val="tx1">
                  <a:lumMod val="85000"/>
                </a:schemeClr>
              </a:solidFill>
              <a:latin typeface="Bodoni MT Poster Compressed"/>
              <a:cs typeface="Calibri"/>
            </a:endParaRPr>
          </a:p>
        </p:txBody>
      </p:sp>
      <p:sp>
        <p:nvSpPr>
          <p:cNvPr id="2" name="TextBox 1">
            <a:extLst>
              <a:ext uri="{FF2B5EF4-FFF2-40B4-BE49-F238E27FC236}">
                <a16:creationId xmlns:a16="http://schemas.microsoft.com/office/drawing/2014/main" id="{4CBDF281-C40F-4D88-AB60-36BADDF2BFD4}"/>
              </a:ext>
            </a:extLst>
          </p:cNvPr>
          <p:cNvSpPr txBox="1"/>
          <p:nvPr/>
        </p:nvSpPr>
        <p:spPr>
          <a:xfrm>
            <a:off x="355600" y="2525486"/>
            <a:ext cx="508725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a:latin typeface="Rage Italic"/>
              </a:rPr>
              <a:t>British Flora</a:t>
            </a:r>
            <a:endParaRPr lang="en-GB">
              <a:cs typeface="Calibri"/>
            </a:endParaRPr>
          </a:p>
        </p:txBody>
      </p:sp>
    </p:spTree>
    <p:extLst>
      <p:ext uri="{BB962C8B-B14F-4D97-AF65-F5344CB8AC3E}">
        <p14:creationId xmlns:p14="http://schemas.microsoft.com/office/powerpoint/2010/main" val="1155939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vase of flowers on a table&#10;&#10;Description automatically generated">
            <a:extLst>
              <a:ext uri="{FF2B5EF4-FFF2-40B4-BE49-F238E27FC236}">
                <a16:creationId xmlns:a16="http://schemas.microsoft.com/office/drawing/2014/main" id="{951279BF-AE0B-4F67-8C85-782DD2012CFD}"/>
              </a:ext>
            </a:extLst>
          </p:cNvPr>
          <p:cNvPicPr>
            <a:picLocks noChangeAspect="1"/>
          </p:cNvPicPr>
          <p:nvPr/>
        </p:nvPicPr>
        <p:blipFill>
          <a:blip r:embed="rId2"/>
          <a:stretch>
            <a:fillRect/>
          </a:stretch>
        </p:blipFill>
        <p:spPr>
          <a:xfrm>
            <a:off x="464457" y="410029"/>
            <a:ext cx="9056915" cy="6037943"/>
          </a:xfrm>
          <a:prstGeom prst="rect">
            <a:avLst/>
          </a:prstGeom>
        </p:spPr>
      </p:pic>
      <p:sp>
        <p:nvSpPr>
          <p:cNvPr id="2" name="TextBox 1">
            <a:extLst>
              <a:ext uri="{FF2B5EF4-FFF2-40B4-BE49-F238E27FC236}">
                <a16:creationId xmlns:a16="http://schemas.microsoft.com/office/drawing/2014/main" id="{9CECF364-AE2D-433B-B81B-6168FCFA7A5A}"/>
              </a:ext>
            </a:extLst>
          </p:cNvPr>
          <p:cNvSpPr txBox="1"/>
          <p:nvPr/>
        </p:nvSpPr>
        <p:spPr>
          <a:xfrm>
            <a:off x="6316129" y="1801396"/>
            <a:ext cx="755662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i="1" dirty="0">
                <a:solidFill>
                  <a:schemeClr val="bg1">
                    <a:lumMod val="95000"/>
                    <a:lumOff val="5000"/>
                  </a:schemeClr>
                </a:solidFill>
                <a:latin typeface="Ink Free"/>
              </a:rPr>
              <a:t>Bespoke</a:t>
            </a:r>
            <a:r>
              <a:rPr lang="en-GB" sz="6000" b="1" i="1">
                <a:latin typeface="Ink Free"/>
              </a:rPr>
              <a:t>  Prints</a:t>
            </a:r>
            <a:endParaRPr lang="en-US" sz="6600" b="1" i="1">
              <a:latin typeface="Ink Free"/>
            </a:endParaRPr>
          </a:p>
        </p:txBody>
      </p:sp>
    </p:spTree>
    <p:extLst>
      <p:ext uri="{BB962C8B-B14F-4D97-AF65-F5344CB8AC3E}">
        <p14:creationId xmlns:p14="http://schemas.microsoft.com/office/powerpoint/2010/main" val="2058364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01600" sx="102000" sy="102000" algn="ctr"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indoor, small, large, green&#10;&#10;Description automatically generated">
            <a:extLst>
              <a:ext uri="{FF2B5EF4-FFF2-40B4-BE49-F238E27FC236}">
                <a16:creationId xmlns:a16="http://schemas.microsoft.com/office/drawing/2014/main" id="{3FAFABE4-0B5C-4B2A-9529-AE479ACF1DC9}"/>
              </a:ext>
            </a:extLst>
          </p:cNvPr>
          <p:cNvPicPr>
            <a:picLocks noChangeAspect="1"/>
          </p:cNvPicPr>
          <p:nvPr/>
        </p:nvPicPr>
        <p:blipFill rotWithShape="1">
          <a:blip r:embed="rId2"/>
          <a:srcRect t="13330" r="1" b="17837"/>
          <a:stretch/>
        </p:blipFill>
        <p:spPr>
          <a:xfrm>
            <a:off x="1114426" y="10"/>
            <a:ext cx="9963149" cy="6857990"/>
          </a:xfrm>
          <a:custGeom>
            <a:avLst/>
            <a:gdLst/>
            <a:ahLst/>
            <a:cxnLst/>
            <a:rect l="l" t="t" r="r" b="b"/>
            <a:pathLst>
              <a:path w="9948672" h="6858000">
                <a:moveTo>
                  <a:pt x="1593452" y="0"/>
                </a:moveTo>
                <a:lnTo>
                  <a:pt x="8355220" y="0"/>
                </a:lnTo>
                <a:lnTo>
                  <a:pt x="8491722" y="130333"/>
                </a:lnTo>
                <a:cubicBezTo>
                  <a:pt x="9391900" y="1031820"/>
                  <a:pt x="9948672" y="2277214"/>
                  <a:pt x="9948672" y="3652838"/>
                </a:cubicBezTo>
                <a:cubicBezTo>
                  <a:pt x="9948672" y="4856509"/>
                  <a:pt x="9522393" y="5960473"/>
                  <a:pt x="8812775" y="6821583"/>
                </a:cubicBezTo>
                <a:lnTo>
                  <a:pt x="8781276" y="6858000"/>
                </a:lnTo>
                <a:lnTo>
                  <a:pt x="1167397" y="6858000"/>
                </a:lnTo>
                <a:lnTo>
                  <a:pt x="1135897" y="6821583"/>
                </a:lnTo>
                <a:cubicBezTo>
                  <a:pt x="426279" y="5960473"/>
                  <a:pt x="0" y="4856509"/>
                  <a:pt x="0" y="3652838"/>
                </a:cubicBezTo>
                <a:cubicBezTo>
                  <a:pt x="0" y="2277214"/>
                  <a:pt x="556772" y="1031820"/>
                  <a:pt x="1456950" y="130333"/>
                </a:cubicBezTo>
                <a:close/>
              </a:path>
            </a:pathLst>
          </a:custGeom>
        </p:spPr>
      </p:pic>
      <p:pic>
        <p:nvPicPr>
          <p:cNvPr id="6" name="Picture 5" descr="Qr code&#10;&#10;Description automatically generated">
            <a:extLst>
              <a:ext uri="{FF2B5EF4-FFF2-40B4-BE49-F238E27FC236}">
                <a16:creationId xmlns:a16="http://schemas.microsoft.com/office/drawing/2014/main" id="{2339D006-D16E-4A2F-813B-EEDE2D3F7C06}"/>
              </a:ext>
            </a:extLst>
          </p:cNvPr>
          <p:cNvPicPr>
            <a:picLocks noChangeAspect="1"/>
          </p:cNvPicPr>
          <p:nvPr/>
        </p:nvPicPr>
        <p:blipFill>
          <a:blip r:embed="rId3"/>
          <a:stretch>
            <a:fillRect/>
          </a:stretch>
        </p:blipFill>
        <p:spPr>
          <a:xfrm>
            <a:off x="3554928" y="2114090"/>
            <a:ext cx="2161560" cy="2174052"/>
          </a:xfrm>
          <a:prstGeom prst="rect">
            <a:avLst/>
          </a:prstGeom>
          <a:ln w="228600" cap="sq" cmpd="thickThin">
            <a:solidFill>
              <a:srgbClr val="000000"/>
            </a:solidFill>
            <a:prstDash val="solid"/>
            <a:miter lim="800000"/>
          </a:ln>
          <a:effectLst>
            <a:innerShdw blurRad="76200">
              <a:srgbClr val="000000"/>
            </a:innerShdw>
          </a:effectLst>
        </p:spPr>
      </p:pic>
      <p:sp>
        <p:nvSpPr>
          <p:cNvPr id="10" name="TextBox 9">
            <a:extLst>
              <a:ext uri="{FF2B5EF4-FFF2-40B4-BE49-F238E27FC236}">
                <a16:creationId xmlns:a16="http://schemas.microsoft.com/office/drawing/2014/main" id="{19D8C1E0-9AFA-4D91-A1D4-3C8E4315781F}"/>
              </a:ext>
            </a:extLst>
          </p:cNvPr>
          <p:cNvSpPr txBox="1"/>
          <p:nvPr/>
        </p:nvSpPr>
        <p:spPr>
          <a:xfrm>
            <a:off x="3897086" y="4702628"/>
            <a:ext cx="201748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Segoe Script"/>
              </a:rPr>
              <a:t>WEBSITE</a:t>
            </a:r>
            <a:endParaRPr lang="en-US" sz="2000">
              <a:latin typeface="Segoe Script"/>
              <a:cs typeface="Calibri" panose="020F0502020204030204"/>
            </a:endParaRPr>
          </a:p>
        </p:txBody>
      </p:sp>
      <p:sp>
        <p:nvSpPr>
          <p:cNvPr id="12" name="TextBox 11">
            <a:extLst>
              <a:ext uri="{FF2B5EF4-FFF2-40B4-BE49-F238E27FC236}">
                <a16:creationId xmlns:a16="http://schemas.microsoft.com/office/drawing/2014/main" id="{9CB6D7ED-B7B0-4DB4-9911-31CE4FFBF309}"/>
              </a:ext>
            </a:extLst>
          </p:cNvPr>
          <p:cNvSpPr txBox="1"/>
          <p:nvPr/>
        </p:nvSpPr>
        <p:spPr>
          <a:xfrm>
            <a:off x="6746876" y="4700361"/>
            <a:ext cx="201748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Segoe Script"/>
              </a:rPr>
              <a:t>INSTAGRAM</a:t>
            </a:r>
            <a:endParaRPr lang="en-US" sz="2000">
              <a:latin typeface="Segoe Script"/>
            </a:endParaRPr>
          </a:p>
        </p:txBody>
      </p:sp>
      <p:sp>
        <p:nvSpPr>
          <p:cNvPr id="18" name="Rectangle 17">
            <a:extLst>
              <a:ext uri="{FF2B5EF4-FFF2-40B4-BE49-F238E27FC236}">
                <a16:creationId xmlns:a16="http://schemas.microsoft.com/office/drawing/2014/main" id="{C4E1E9D5-A7E7-4696-AB35-B8127DEC2BE7}"/>
              </a:ext>
            </a:extLst>
          </p:cNvPr>
          <p:cNvSpPr/>
          <p:nvPr/>
        </p:nvSpPr>
        <p:spPr>
          <a:xfrm>
            <a:off x="2982684" y="1520369"/>
            <a:ext cx="6364517" cy="3831771"/>
          </a:xfrm>
          <a:custGeom>
            <a:avLst/>
            <a:gdLst>
              <a:gd name="connsiteX0" fmla="*/ 0 w 6364517"/>
              <a:gd name="connsiteY0" fmla="*/ 0 h 3831771"/>
              <a:gd name="connsiteX1" fmla="*/ 509161 w 6364517"/>
              <a:gd name="connsiteY1" fmla="*/ 0 h 3831771"/>
              <a:gd name="connsiteX2" fmla="*/ 1081968 w 6364517"/>
              <a:gd name="connsiteY2" fmla="*/ 0 h 3831771"/>
              <a:gd name="connsiteX3" fmla="*/ 1527484 w 6364517"/>
              <a:gd name="connsiteY3" fmla="*/ 0 h 3831771"/>
              <a:gd name="connsiteX4" fmla="*/ 2291226 w 6364517"/>
              <a:gd name="connsiteY4" fmla="*/ 0 h 3831771"/>
              <a:gd name="connsiteX5" fmla="*/ 2927678 w 6364517"/>
              <a:gd name="connsiteY5" fmla="*/ 0 h 3831771"/>
              <a:gd name="connsiteX6" fmla="*/ 3500484 w 6364517"/>
              <a:gd name="connsiteY6" fmla="*/ 0 h 3831771"/>
              <a:gd name="connsiteX7" fmla="*/ 3946001 w 6364517"/>
              <a:gd name="connsiteY7" fmla="*/ 0 h 3831771"/>
              <a:gd name="connsiteX8" fmla="*/ 4518807 w 6364517"/>
              <a:gd name="connsiteY8" fmla="*/ 0 h 3831771"/>
              <a:gd name="connsiteX9" fmla="*/ 5027968 w 6364517"/>
              <a:gd name="connsiteY9" fmla="*/ 0 h 3831771"/>
              <a:gd name="connsiteX10" fmla="*/ 5537130 w 6364517"/>
              <a:gd name="connsiteY10" fmla="*/ 0 h 3831771"/>
              <a:gd name="connsiteX11" fmla="*/ 6364517 w 6364517"/>
              <a:gd name="connsiteY11" fmla="*/ 0 h 3831771"/>
              <a:gd name="connsiteX12" fmla="*/ 6364517 w 6364517"/>
              <a:gd name="connsiteY12" fmla="*/ 715264 h 3831771"/>
              <a:gd name="connsiteX13" fmla="*/ 6364517 w 6364517"/>
              <a:gd name="connsiteY13" fmla="*/ 1353892 h 3831771"/>
              <a:gd name="connsiteX14" fmla="*/ 6364517 w 6364517"/>
              <a:gd name="connsiteY14" fmla="*/ 1954203 h 3831771"/>
              <a:gd name="connsiteX15" fmla="*/ 6364517 w 6364517"/>
              <a:gd name="connsiteY15" fmla="*/ 2477879 h 3831771"/>
              <a:gd name="connsiteX16" fmla="*/ 6364517 w 6364517"/>
              <a:gd name="connsiteY16" fmla="*/ 3193142 h 3831771"/>
              <a:gd name="connsiteX17" fmla="*/ 6364517 w 6364517"/>
              <a:gd name="connsiteY17" fmla="*/ 3831771 h 3831771"/>
              <a:gd name="connsiteX18" fmla="*/ 5919001 w 6364517"/>
              <a:gd name="connsiteY18" fmla="*/ 3831771 h 3831771"/>
              <a:gd name="connsiteX19" fmla="*/ 5218904 w 6364517"/>
              <a:gd name="connsiteY19" fmla="*/ 3831771 h 3831771"/>
              <a:gd name="connsiteX20" fmla="*/ 4646097 w 6364517"/>
              <a:gd name="connsiteY20" fmla="*/ 3831771 h 3831771"/>
              <a:gd name="connsiteX21" fmla="*/ 4136936 w 6364517"/>
              <a:gd name="connsiteY21" fmla="*/ 3831771 h 3831771"/>
              <a:gd name="connsiteX22" fmla="*/ 3627775 w 6364517"/>
              <a:gd name="connsiteY22" fmla="*/ 3831771 h 3831771"/>
              <a:gd name="connsiteX23" fmla="*/ 2991323 w 6364517"/>
              <a:gd name="connsiteY23" fmla="*/ 3831771 h 3831771"/>
              <a:gd name="connsiteX24" fmla="*/ 2482162 w 6364517"/>
              <a:gd name="connsiteY24" fmla="*/ 3831771 h 3831771"/>
              <a:gd name="connsiteX25" fmla="*/ 1782065 w 6364517"/>
              <a:gd name="connsiteY25" fmla="*/ 3831771 h 3831771"/>
              <a:gd name="connsiteX26" fmla="*/ 1081968 w 6364517"/>
              <a:gd name="connsiteY26" fmla="*/ 3831771 h 3831771"/>
              <a:gd name="connsiteX27" fmla="*/ 0 w 6364517"/>
              <a:gd name="connsiteY27" fmla="*/ 3831771 h 3831771"/>
              <a:gd name="connsiteX28" fmla="*/ 0 w 6364517"/>
              <a:gd name="connsiteY28" fmla="*/ 3231460 h 3831771"/>
              <a:gd name="connsiteX29" fmla="*/ 0 w 6364517"/>
              <a:gd name="connsiteY29" fmla="*/ 2592832 h 3831771"/>
              <a:gd name="connsiteX30" fmla="*/ 0 w 6364517"/>
              <a:gd name="connsiteY30" fmla="*/ 1992521 h 3831771"/>
              <a:gd name="connsiteX31" fmla="*/ 0 w 6364517"/>
              <a:gd name="connsiteY31" fmla="*/ 1277257 h 3831771"/>
              <a:gd name="connsiteX32" fmla="*/ 0 w 6364517"/>
              <a:gd name="connsiteY32" fmla="*/ 638629 h 3831771"/>
              <a:gd name="connsiteX33" fmla="*/ 0 w 6364517"/>
              <a:gd name="connsiteY33" fmla="*/ 0 h 383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364517" h="3831771" extrusionOk="0">
                <a:moveTo>
                  <a:pt x="0" y="0"/>
                </a:moveTo>
                <a:cubicBezTo>
                  <a:pt x="171858" y="-14273"/>
                  <a:pt x="364759" y="-9000"/>
                  <a:pt x="509161" y="0"/>
                </a:cubicBezTo>
                <a:cubicBezTo>
                  <a:pt x="653563" y="9000"/>
                  <a:pt x="966861" y="4082"/>
                  <a:pt x="1081968" y="0"/>
                </a:cubicBezTo>
                <a:cubicBezTo>
                  <a:pt x="1197075" y="-4082"/>
                  <a:pt x="1372949" y="17767"/>
                  <a:pt x="1527484" y="0"/>
                </a:cubicBezTo>
                <a:cubicBezTo>
                  <a:pt x="1682019" y="-17767"/>
                  <a:pt x="1974108" y="-37376"/>
                  <a:pt x="2291226" y="0"/>
                </a:cubicBezTo>
                <a:cubicBezTo>
                  <a:pt x="2608344" y="37376"/>
                  <a:pt x="2658807" y="13651"/>
                  <a:pt x="2927678" y="0"/>
                </a:cubicBezTo>
                <a:cubicBezTo>
                  <a:pt x="3196549" y="-13651"/>
                  <a:pt x="3341668" y="-12444"/>
                  <a:pt x="3500484" y="0"/>
                </a:cubicBezTo>
                <a:cubicBezTo>
                  <a:pt x="3659300" y="12444"/>
                  <a:pt x="3831269" y="17441"/>
                  <a:pt x="3946001" y="0"/>
                </a:cubicBezTo>
                <a:cubicBezTo>
                  <a:pt x="4060733" y="-17441"/>
                  <a:pt x="4393570" y="18761"/>
                  <a:pt x="4518807" y="0"/>
                </a:cubicBezTo>
                <a:cubicBezTo>
                  <a:pt x="4644044" y="-18761"/>
                  <a:pt x="4902640" y="24483"/>
                  <a:pt x="5027968" y="0"/>
                </a:cubicBezTo>
                <a:cubicBezTo>
                  <a:pt x="5153296" y="-24483"/>
                  <a:pt x="5333351" y="-298"/>
                  <a:pt x="5537130" y="0"/>
                </a:cubicBezTo>
                <a:cubicBezTo>
                  <a:pt x="5740909" y="298"/>
                  <a:pt x="6043852" y="-38707"/>
                  <a:pt x="6364517" y="0"/>
                </a:cubicBezTo>
                <a:cubicBezTo>
                  <a:pt x="6334569" y="346446"/>
                  <a:pt x="6349311" y="443502"/>
                  <a:pt x="6364517" y="715264"/>
                </a:cubicBezTo>
                <a:cubicBezTo>
                  <a:pt x="6379723" y="987026"/>
                  <a:pt x="6383898" y="1093475"/>
                  <a:pt x="6364517" y="1353892"/>
                </a:cubicBezTo>
                <a:cubicBezTo>
                  <a:pt x="6345136" y="1614309"/>
                  <a:pt x="6339595" y="1735801"/>
                  <a:pt x="6364517" y="1954203"/>
                </a:cubicBezTo>
                <a:cubicBezTo>
                  <a:pt x="6389439" y="2172605"/>
                  <a:pt x="6376055" y="2325929"/>
                  <a:pt x="6364517" y="2477879"/>
                </a:cubicBezTo>
                <a:cubicBezTo>
                  <a:pt x="6352979" y="2629829"/>
                  <a:pt x="6338121" y="2918538"/>
                  <a:pt x="6364517" y="3193142"/>
                </a:cubicBezTo>
                <a:cubicBezTo>
                  <a:pt x="6390913" y="3467746"/>
                  <a:pt x="6371980" y="3600162"/>
                  <a:pt x="6364517" y="3831771"/>
                </a:cubicBezTo>
                <a:cubicBezTo>
                  <a:pt x="6167469" y="3837978"/>
                  <a:pt x="6080949" y="3835883"/>
                  <a:pt x="5919001" y="3831771"/>
                </a:cubicBezTo>
                <a:cubicBezTo>
                  <a:pt x="5757053" y="3827659"/>
                  <a:pt x="5454139" y="3862785"/>
                  <a:pt x="5218904" y="3831771"/>
                </a:cubicBezTo>
                <a:cubicBezTo>
                  <a:pt x="4983669" y="3800757"/>
                  <a:pt x="4815193" y="3833402"/>
                  <a:pt x="4646097" y="3831771"/>
                </a:cubicBezTo>
                <a:cubicBezTo>
                  <a:pt x="4477001" y="3830140"/>
                  <a:pt x="4312295" y="3816460"/>
                  <a:pt x="4136936" y="3831771"/>
                </a:cubicBezTo>
                <a:cubicBezTo>
                  <a:pt x="3961577" y="3847082"/>
                  <a:pt x="3855106" y="3823308"/>
                  <a:pt x="3627775" y="3831771"/>
                </a:cubicBezTo>
                <a:cubicBezTo>
                  <a:pt x="3400444" y="3840234"/>
                  <a:pt x="3139904" y="3858082"/>
                  <a:pt x="2991323" y="3831771"/>
                </a:cubicBezTo>
                <a:cubicBezTo>
                  <a:pt x="2842742" y="3805460"/>
                  <a:pt x="2603042" y="3823731"/>
                  <a:pt x="2482162" y="3831771"/>
                </a:cubicBezTo>
                <a:cubicBezTo>
                  <a:pt x="2361282" y="3839811"/>
                  <a:pt x="2057595" y="3847294"/>
                  <a:pt x="1782065" y="3831771"/>
                </a:cubicBezTo>
                <a:cubicBezTo>
                  <a:pt x="1506535" y="3816248"/>
                  <a:pt x="1387962" y="3852096"/>
                  <a:pt x="1081968" y="3831771"/>
                </a:cubicBezTo>
                <a:cubicBezTo>
                  <a:pt x="775974" y="3811446"/>
                  <a:pt x="458359" y="3865144"/>
                  <a:pt x="0" y="3831771"/>
                </a:cubicBezTo>
                <a:cubicBezTo>
                  <a:pt x="27911" y="3600560"/>
                  <a:pt x="19120" y="3444007"/>
                  <a:pt x="0" y="3231460"/>
                </a:cubicBezTo>
                <a:cubicBezTo>
                  <a:pt x="-19120" y="3018913"/>
                  <a:pt x="-23494" y="2758971"/>
                  <a:pt x="0" y="2592832"/>
                </a:cubicBezTo>
                <a:cubicBezTo>
                  <a:pt x="23494" y="2426693"/>
                  <a:pt x="1003" y="2190631"/>
                  <a:pt x="0" y="1992521"/>
                </a:cubicBezTo>
                <a:cubicBezTo>
                  <a:pt x="-1003" y="1794411"/>
                  <a:pt x="27094" y="1523740"/>
                  <a:pt x="0" y="1277257"/>
                </a:cubicBezTo>
                <a:cubicBezTo>
                  <a:pt x="-27094" y="1030774"/>
                  <a:pt x="-18164" y="845442"/>
                  <a:pt x="0" y="638629"/>
                </a:cubicBezTo>
                <a:cubicBezTo>
                  <a:pt x="18164" y="431816"/>
                  <a:pt x="7534" y="199793"/>
                  <a:pt x="0" y="0"/>
                </a:cubicBezTo>
                <a:close/>
              </a:path>
            </a:pathLst>
          </a:custGeom>
          <a:noFill/>
          <a:ln w="57150">
            <a:solidFill>
              <a:schemeClr val="bg1"/>
            </a:solidFill>
            <a:extLst>
              <a:ext uri="{C807C97D-BFC1-408E-A445-0C87EB9F89A2}">
                <ask:lineSketchStyleProps xmlns:ask="http://schemas.microsoft.com/office/drawing/2018/sketchyshapes" sd="373841091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9" descr="Qr code&#10;&#10;Description automatically generated">
            <a:extLst>
              <a:ext uri="{FF2B5EF4-FFF2-40B4-BE49-F238E27FC236}">
                <a16:creationId xmlns:a16="http://schemas.microsoft.com/office/drawing/2014/main" id="{8FE66611-9158-4D22-B8D7-0E9AA4384DD8}"/>
              </a:ext>
            </a:extLst>
          </p:cNvPr>
          <p:cNvPicPr>
            <a:picLocks noChangeAspect="1"/>
          </p:cNvPicPr>
          <p:nvPr/>
        </p:nvPicPr>
        <p:blipFill rotWithShape="1">
          <a:blip r:embed="rId4"/>
          <a:srcRect l="21672" t="33157" r="21981" b="28219"/>
          <a:stretch/>
        </p:blipFill>
        <p:spPr>
          <a:xfrm>
            <a:off x="6821260" y="2119087"/>
            <a:ext cx="1788939" cy="2169893"/>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2473815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48FA4B-A92D-4E6A-A710-BB0D025E5F40}"/>
              </a:ext>
            </a:extLst>
          </p:cNvPr>
          <p:cNvSpPr txBox="1"/>
          <p:nvPr/>
        </p:nvSpPr>
        <p:spPr>
          <a:xfrm>
            <a:off x="1270000" y="921657"/>
            <a:ext cx="101454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Digital look book – Video </a:t>
            </a:r>
            <a:r>
              <a:rPr lang="en-GB" sz="3600"/>
              <a:t>Flick through on YouTube</a:t>
            </a:r>
          </a:p>
        </p:txBody>
      </p:sp>
      <p:pic>
        <p:nvPicPr>
          <p:cNvPr id="4" name="Picture 4">
            <a:hlinkClick r:id="" action="ppaction://media"/>
            <a:extLst>
              <a:ext uri="{FF2B5EF4-FFF2-40B4-BE49-F238E27FC236}">
                <a16:creationId xmlns:a16="http://schemas.microsoft.com/office/drawing/2014/main" id="{A9C29130-43FC-4BAF-92D5-02DD9FB28B6A}"/>
              </a:ext>
            </a:extLst>
          </p:cNvPr>
          <p:cNvPicPr>
            <a:picLocks noRot="1" noChangeAspect="1"/>
          </p:cNvPicPr>
          <p:nvPr>
            <a:videoFile r:link="rId1"/>
          </p:nvPr>
        </p:nvPicPr>
        <p:blipFill>
          <a:blip r:embed="rId3"/>
          <a:stretch>
            <a:fillRect/>
          </a:stretch>
        </p:blipFill>
        <p:spPr>
          <a:xfrm>
            <a:off x="1545772" y="1548040"/>
            <a:ext cx="9085942" cy="5068206"/>
          </a:xfrm>
          <a:prstGeom prst="rect">
            <a:avLst/>
          </a:prstGeom>
        </p:spPr>
      </p:pic>
    </p:spTree>
    <p:extLst>
      <p:ext uri="{BB962C8B-B14F-4D97-AF65-F5344CB8AC3E}">
        <p14:creationId xmlns:p14="http://schemas.microsoft.com/office/powerpoint/2010/main" val="40263571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737</cp:revision>
  <dcterms:created xsi:type="dcterms:W3CDTF">2021-01-07T13:22:44Z</dcterms:created>
  <dcterms:modified xsi:type="dcterms:W3CDTF">2021-01-12T14:13:52Z</dcterms:modified>
</cp:coreProperties>
</file>