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3"/>
  </p:notesMasterIdLst>
  <p:handoutMasterIdLst>
    <p:handoutMasterId r:id="rId54"/>
  </p:handoutMasterIdLst>
  <p:sldIdLst>
    <p:sldId id="256" r:id="rId5"/>
    <p:sldId id="354" r:id="rId6"/>
    <p:sldId id="313" r:id="rId7"/>
    <p:sldId id="337" r:id="rId8"/>
    <p:sldId id="316" r:id="rId9"/>
    <p:sldId id="335" r:id="rId10"/>
    <p:sldId id="336" r:id="rId11"/>
    <p:sldId id="355" r:id="rId12"/>
    <p:sldId id="326" r:id="rId13"/>
    <p:sldId id="323" r:id="rId14"/>
    <p:sldId id="324" r:id="rId15"/>
    <p:sldId id="320" r:id="rId16"/>
    <p:sldId id="325" r:id="rId17"/>
    <p:sldId id="342" r:id="rId18"/>
    <p:sldId id="356" r:id="rId19"/>
    <p:sldId id="340" r:id="rId20"/>
    <p:sldId id="341" r:id="rId21"/>
    <p:sldId id="319" r:id="rId22"/>
    <p:sldId id="327" r:id="rId23"/>
    <p:sldId id="333" r:id="rId24"/>
    <p:sldId id="357" r:id="rId25"/>
    <p:sldId id="358" r:id="rId26"/>
    <p:sldId id="289" r:id="rId27"/>
    <p:sldId id="359" r:id="rId28"/>
    <p:sldId id="360" r:id="rId29"/>
    <p:sldId id="361" r:id="rId30"/>
    <p:sldId id="362" r:id="rId31"/>
    <p:sldId id="338" r:id="rId32"/>
    <p:sldId id="339" r:id="rId33"/>
    <p:sldId id="363" r:id="rId34"/>
    <p:sldId id="292" r:id="rId35"/>
    <p:sldId id="364" r:id="rId36"/>
    <p:sldId id="365" r:id="rId37"/>
    <p:sldId id="366" r:id="rId38"/>
    <p:sldId id="367" r:id="rId39"/>
    <p:sldId id="368" r:id="rId40"/>
    <p:sldId id="369" r:id="rId41"/>
    <p:sldId id="370" r:id="rId42"/>
    <p:sldId id="332" r:id="rId43"/>
    <p:sldId id="310" r:id="rId44"/>
    <p:sldId id="334" r:id="rId45"/>
    <p:sldId id="343" r:id="rId46"/>
    <p:sldId id="352" r:id="rId47"/>
    <p:sldId id="371" r:id="rId48"/>
    <p:sldId id="372" r:id="rId49"/>
    <p:sldId id="373" r:id="rId50"/>
    <p:sldId id="374" r:id="rId51"/>
    <p:sldId id="351" r:id="rId5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0CBBD4-E43E-4770-99CE-06CA63A2C900}" v="4" dt="2023-11-13T12:03:14.4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020"/>
    <p:restoredTop sz="84464"/>
  </p:normalViewPr>
  <p:slideViewPr>
    <p:cSldViewPr>
      <p:cViewPr varScale="1">
        <p:scale>
          <a:sx n="89" d="100"/>
          <a:sy n="89" d="100"/>
        </p:scale>
        <p:origin x="764"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Bowen" userId="c345053a-4abb-4e43-8ff7-c21186a2fa29" providerId="ADAL" clId="{690CBBD4-E43E-4770-99CE-06CA63A2C900}"/>
    <pc:docChg chg="custSel modSld">
      <pc:chgData name="Sian Bowen" userId="c345053a-4abb-4e43-8ff7-c21186a2fa29" providerId="ADAL" clId="{690CBBD4-E43E-4770-99CE-06CA63A2C900}" dt="2023-11-13T12:20:20.522" v="73" actId="255"/>
      <pc:docMkLst>
        <pc:docMk/>
      </pc:docMkLst>
      <pc:sldChg chg="modSp mod">
        <pc:chgData name="Sian Bowen" userId="c345053a-4abb-4e43-8ff7-c21186a2fa29" providerId="ADAL" clId="{690CBBD4-E43E-4770-99CE-06CA63A2C900}" dt="2023-11-13T12:17:30.603" v="72"/>
        <pc:sldMkLst>
          <pc:docMk/>
          <pc:sldMk cId="0" sldId="292"/>
        </pc:sldMkLst>
        <pc:spChg chg="mod">
          <ac:chgData name="Sian Bowen" userId="c345053a-4abb-4e43-8ff7-c21186a2fa29" providerId="ADAL" clId="{690CBBD4-E43E-4770-99CE-06CA63A2C900}" dt="2023-11-13T12:16:55.706" v="66" actId="20577"/>
          <ac:spMkLst>
            <pc:docMk/>
            <pc:sldMk cId="0" sldId="292"/>
            <ac:spMk id="50179" creationId="{00000000-0000-0000-0000-000000000000}"/>
          </ac:spMkLst>
        </pc:spChg>
        <pc:spChg chg="mod">
          <ac:chgData name="Sian Bowen" userId="c345053a-4abb-4e43-8ff7-c21186a2fa29" providerId="ADAL" clId="{690CBBD4-E43E-4770-99CE-06CA63A2C900}" dt="2023-11-13T12:17:30.603" v="72"/>
          <ac:spMkLst>
            <pc:docMk/>
            <pc:sldMk cId="0" sldId="292"/>
            <ac:spMk id="50180" creationId="{00000000-0000-0000-0000-000000000000}"/>
          </ac:spMkLst>
        </pc:spChg>
      </pc:sldChg>
      <pc:sldChg chg="modNotesTx">
        <pc:chgData name="Sian Bowen" userId="c345053a-4abb-4e43-8ff7-c21186a2fa29" providerId="ADAL" clId="{690CBBD4-E43E-4770-99CE-06CA63A2C900}" dt="2023-11-13T12:03:06.948" v="55" actId="115"/>
        <pc:sldMkLst>
          <pc:docMk/>
          <pc:sldMk cId="0" sldId="319"/>
        </pc:sldMkLst>
      </pc:sldChg>
      <pc:sldChg chg="modNotesTx">
        <pc:chgData name="Sian Bowen" userId="c345053a-4abb-4e43-8ff7-c21186a2fa29" providerId="ADAL" clId="{690CBBD4-E43E-4770-99CE-06CA63A2C900}" dt="2023-11-13T11:45:50.961" v="43"/>
        <pc:sldMkLst>
          <pc:docMk/>
          <pc:sldMk cId="0" sldId="320"/>
        </pc:sldMkLst>
      </pc:sldChg>
      <pc:sldChg chg="modNotesTx">
        <pc:chgData name="Sian Bowen" userId="c345053a-4abb-4e43-8ff7-c21186a2fa29" providerId="ADAL" clId="{690CBBD4-E43E-4770-99CE-06CA63A2C900}" dt="2023-11-13T11:44:37.649" v="27" actId="20577"/>
        <pc:sldMkLst>
          <pc:docMk/>
          <pc:sldMk cId="0" sldId="324"/>
        </pc:sldMkLst>
      </pc:sldChg>
      <pc:sldChg chg="modSp mod">
        <pc:chgData name="Sian Bowen" userId="c345053a-4abb-4e43-8ff7-c21186a2fa29" providerId="ADAL" clId="{690CBBD4-E43E-4770-99CE-06CA63A2C900}" dt="2023-11-13T11:41:24.527" v="24" actId="20577"/>
        <pc:sldMkLst>
          <pc:docMk/>
          <pc:sldMk cId="0" sldId="326"/>
        </pc:sldMkLst>
        <pc:spChg chg="mod">
          <ac:chgData name="Sian Bowen" userId="c345053a-4abb-4e43-8ff7-c21186a2fa29" providerId="ADAL" clId="{690CBBD4-E43E-4770-99CE-06CA63A2C900}" dt="2023-11-13T11:41:24.527" v="24" actId="20577"/>
          <ac:spMkLst>
            <pc:docMk/>
            <pc:sldMk cId="0" sldId="326"/>
            <ac:spMk id="116739" creationId="{00000000-0000-0000-0000-000000000000}"/>
          </ac:spMkLst>
        </pc:spChg>
      </pc:sldChg>
      <pc:sldChg chg="modNotesTx">
        <pc:chgData name="Sian Bowen" userId="c345053a-4abb-4e43-8ff7-c21186a2fa29" providerId="ADAL" clId="{690CBBD4-E43E-4770-99CE-06CA63A2C900}" dt="2023-11-13T12:10:32.899" v="56"/>
        <pc:sldMkLst>
          <pc:docMk/>
          <pc:sldMk cId="0" sldId="327"/>
        </pc:sldMkLst>
      </pc:sldChg>
      <pc:sldChg chg="modSp">
        <pc:chgData name="Sian Bowen" userId="c345053a-4abb-4e43-8ff7-c21186a2fa29" providerId="ADAL" clId="{690CBBD4-E43E-4770-99CE-06CA63A2C900}" dt="2023-11-13T11:30:40.834" v="2" actId="1076"/>
        <pc:sldMkLst>
          <pc:docMk/>
          <pc:sldMk cId="0" sldId="337"/>
        </pc:sldMkLst>
        <pc:picChg chg="mod">
          <ac:chgData name="Sian Bowen" userId="c345053a-4abb-4e43-8ff7-c21186a2fa29" providerId="ADAL" clId="{690CBBD4-E43E-4770-99CE-06CA63A2C900}" dt="2023-11-13T11:30:40.834" v="2" actId="1076"/>
          <ac:picMkLst>
            <pc:docMk/>
            <pc:sldMk cId="0" sldId="337"/>
            <ac:picMk id="3074" creationId="{00000000-0000-0000-0000-000000000000}"/>
          </ac:picMkLst>
        </pc:picChg>
      </pc:sldChg>
      <pc:sldChg chg="modSp mod">
        <pc:chgData name="Sian Bowen" userId="c345053a-4abb-4e43-8ff7-c21186a2fa29" providerId="ADAL" clId="{690CBBD4-E43E-4770-99CE-06CA63A2C900}" dt="2023-11-13T12:16:02.945" v="58" actId="255"/>
        <pc:sldMkLst>
          <pc:docMk/>
          <pc:sldMk cId="0" sldId="339"/>
        </pc:sldMkLst>
        <pc:spChg chg="mod">
          <ac:chgData name="Sian Bowen" userId="c345053a-4abb-4e43-8ff7-c21186a2fa29" providerId="ADAL" clId="{690CBBD4-E43E-4770-99CE-06CA63A2C900}" dt="2023-11-13T12:15:56.923" v="57" actId="255"/>
          <ac:spMkLst>
            <pc:docMk/>
            <pc:sldMk cId="0" sldId="339"/>
            <ac:spMk id="160771" creationId="{00000000-0000-0000-0000-000000000000}"/>
          </ac:spMkLst>
        </pc:spChg>
        <pc:spChg chg="mod">
          <ac:chgData name="Sian Bowen" userId="c345053a-4abb-4e43-8ff7-c21186a2fa29" providerId="ADAL" clId="{690CBBD4-E43E-4770-99CE-06CA63A2C900}" dt="2023-11-13T12:16:02.945" v="58" actId="255"/>
          <ac:spMkLst>
            <pc:docMk/>
            <pc:sldMk cId="0" sldId="339"/>
            <ac:spMk id="160772" creationId="{00000000-0000-0000-0000-000000000000}"/>
          </ac:spMkLst>
        </pc:spChg>
      </pc:sldChg>
      <pc:sldChg chg="modNotesTx">
        <pc:chgData name="Sian Bowen" userId="c345053a-4abb-4e43-8ff7-c21186a2fa29" providerId="ADAL" clId="{690CBBD4-E43E-4770-99CE-06CA63A2C900}" dt="2023-11-13T12:01:32.496" v="46" actId="20577"/>
        <pc:sldMkLst>
          <pc:docMk/>
          <pc:sldMk cId="0" sldId="340"/>
        </pc:sldMkLst>
      </pc:sldChg>
      <pc:sldChg chg="modSp">
        <pc:chgData name="Sian Bowen" userId="c345053a-4abb-4e43-8ff7-c21186a2fa29" providerId="ADAL" clId="{690CBBD4-E43E-4770-99CE-06CA63A2C900}" dt="2023-11-13T11:29:02.001" v="0" actId="313"/>
        <pc:sldMkLst>
          <pc:docMk/>
          <pc:sldMk cId="1960347724" sldId="354"/>
        </pc:sldMkLst>
        <pc:spChg chg="mod">
          <ac:chgData name="Sian Bowen" userId="c345053a-4abb-4e43-8ff7-c21186a2fa29" providerId="ADAL" clId="{690CBBD4-E43E-4770-99CE-06CA63A2C900}" dt="2023-11-13T11:29:02.001" v="0" actId="313"/>
          <ac:spMkLst>
            <pc:docMk/>
            <pc:sldMk cId="1960347724" sldId="354"/>
            <ac:spMk id="2" creationId="{00000000-0000-0000-0000-000000000000}"/>
          </ac:spMkLst>
        </pc:spChg>
      </pc:sldChg>
      <pc:sldChg chg="modSp mod">
        <pc:chgData name="Sian Bowen" userId="c345053a-4abb-4e43-8ff7-c21186a2fa29" providerId="ADAL" clId="{690CBBD4-E43E-4770-99CE-06CA63A2C900}" dt="2023-11-13T11:41:13.930" v="22" actId="20577"/>
        <pc:sldMkLst>
          <pc:docMk/>
          <pc:sldMk cId="0" sldId="355"/>
        </pc:sldMkLst>
        <pc:spChg chg="mod">
          <ac:chgData name="Sian Bowen" userId="c345053a-4abb-4e43-8ff7-c21186a2fa29" providerId="ADAL" clId="{690CBBD4-E43E-4770-99CE-06CA63A2C900}" dt="2023-11-13T11:41:13.930" v="22" actId="20577"/>
          <ac:spMkLst>
            <pc:docMk/>
            <pc:sldMk cId="0" sldId="355"/>
            <ac:spMk id="3" creationId="{00000000-0000-0000-0000-000000000000}"/>
          </ac:spMkLst>
        </pc:spChg>
      </pc:sldChg>
      <pc:sldChg chg="modSp mod">
        <pc:chgData name="Sian Bowen" userId="c345053a-4abb-4e43-8ff7-c21186a2fa29" providerId="ADAL" clId="{690CBBD4-E43E-4770-99CE-06CA63A2C900}" dt="2023-11-13T12:20:20.522" v="73" actId="255"/>
        <pc:sldMkLst>
          <pc:docMk/>
          <pc:sldMk cId="0" sldId="368"/>
        </pc:sldMkLst>
        <pc:spChg chg="mod">
          <ac:chgData name="Sian Bowen" userId="c345053a-4abb-4e43-8ff7-c21186a2fa29" providerId="ADAL" clId="{690CBBD4-E43E-4770-99CE-06CA63A2C900}" dt="2023-11-13T12:20:20.522" v="73" actId="255"/>
          <ac:spMkLst>
            <pc:docMk/>
            <pc:sldMk cId="0" sldId="368"/>
            <ac:spMk id="21507"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13/11/2023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E73659-85DA-0140-B59F-5480FCF18736}" type="datetimeFigureOut">
              <a:rPr lang="en-US" smtClean="0"/>
              <a:t>11/13/2023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63144C-6CAB-B843-8C78-93FA65954F4F}" type="slidenum">
              <a:rPr lang="en-US" smtClean="0"/>
              <a:t>‹#›</a:t>
            </a:fld>
            <a:endParaRPr lang="en-US"/>
          </a:p>
        </p:txBody>
      </p:sp>
    </p:spTree>
    <p:extLst>
      <p:ext uri="{BB962C8B-B14F-4D97-AF65-F5344CB8AC3E}">
        <p14:creationId xmlns:p14="http://schemas.microsoft.com/office/powerpoint/2010/main" val="4464291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pcrs-uk.org/mrc-dyspnoea-scale"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google.com/search?sca_esv=581894545&amp;q=enlargement&amp;si=ALGXSlYpmWhtmlIZKYHTCPXiYmMEDhlJgVJOZNkz_G239_mSbjWxVLLztpCX_xiSB3TCoB63Rf_N2gGxwgXR3QJUJ8MYZYKp36EbPgOZiEpVA7dqRwudOMI%3D&amp;expnd=1" TargetMode="External"/><Relationship Id="rId2" Type="http://schemas.openxmlformats.org/officeDocument/2006/relationships/slide" Target="../slides/slide18.xml"/><Relationship Id="rId1" Type="http://schemas.openxmlformats.org/officeDocument/2006/relationships/notesMaster" Target="../notesMasters/notesMaster1.xml"/><Relationship Id="rId5" Type="http://schemas.openxmlformats.org/officeDocument/2006/relationships/hyperlink" Target="https://www.google.com/search?sca_esv=581894545&amp;q=pulmonary&amp;si=ALGXSlYl_e3TsZvERASNGAvnwCgjGxtD5vHp7X7nxc_1uu_3eKbHYLeJ9ofbrr2Z6ApU_6zHVL37WxEDgTUqrH12FFedFf638eaXHYZVJI6f8pKC8xfgrPI%3D&amp;expnd=1" TargetMode="External"/><Relationship Id="rId4" Type="http://schemas.openxmlformats.org/officeDocument/2006/relationships/hyperlink" Target="https://www.google.com/search?sca_esv=581894545&amp;q=lungs&amp;si=ALGXSlZC_jbid1uaZGfc4a798NDv1Fd0SBj1YXruK0Oj2GWn60EjAjL4G-z0cMxk8kSpmA7BetSmiy0qV1M7RACw50mbyFg9rQ%3D%3D&amp;expnd=1"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youtube.com/watch?v=Zg4OwPdbvFE"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63144C-6CAB-B843-8C78-93FA65954F4F}" type="slidenum">
              <a:rPr lang="en-US" smtClean="0"/>
              <a:t>1</a:t>
            </a:fld>
            <a:endParaRPr lang="en-US"/>
          </a:p>
        </p:txBody>
      </p:sp>
    </p:spTree>
    <p:extLst>
      <p:ext uri="{BB962C8B-B14F-4D97-AF65-F5344CB8AC3E}">
        <p14:creationId xmlns:p14="http://schemas.microsoft.com/office/powerpoint/2010/main" val="20614026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333333"/>
                </a:solidFill>
                <a:effectLst/>
                <a:latin typeface="PCRS Body"/>
              </a:rPr>
              <a:t>mMRC</a:t>
            </a:r>
            <a:r>
              <a:rPr lang="en-GB" b="0" i="0" dirty="0">
                <a:solidFill>
                  <a:srgbClr val="333333"/>
                </a:solidFill>
                <a:effectLst/>
                <a:latin typeface="PCRS Body"/>
              </a:rPr>
              <a:t> (Modified Medical Research Council) </a:t>
            </a:r>
            <a:r>
              <a:rPr lang="en-GB" dirty="0">
                <a:hlinkClick r:id="rId3"/>
              </a:rPr>
              <a:t>MRC Dyspnoea Scale | Primary Care Respiratory Society (pcrs-uk.org)</a:t>
            </a:r>
            <a:endParaRPr lang="en-GB" dirty="0"/>
          </a:p>
        </p:txBody>
      </p:sp>
      <p:sp>
        <p:nvSpPr>
          <p:cNvPr id="4" name="Slide Number Placeholder 3"/>
          <p:cNvSpPr>
            <a:spLocks noGrp="1"/>
          </p:cNvSpPr>
          <p:nvPr>
            <p:ph type="sldNum" sz="quarter" idx="5"/>
          </p:nvPr>
        </p:nvSpPr>
        <p:spPr/>
        <p:txBody>
          <a:bodyPr/>
          <a:lstStyle/>
          <a:p>
            <a:fld id="{FB63144C-6CAB-B843-8C78-93FA65954F4F}" type="slidenum">
              <a:rPr lang="en-US" smtClean="0"/>
              <a:t>11</a:t>
            </a:fld>
            <a:endParaRPr lang="en-US"/>
          </a:p>
        </p:txBody>
      </p:sp>
    </p:spTree>
    <p:extLst>
      <p:ext uri="{BB962C8B-B14F-4D97-AF65-F5344CB8AC3E}">
        <p14:creationId xmlns:p14="http://schemas.microsoft.com/office/powerpoint/2010/main" val="18661001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FEV1 - </a:t>
            </a:r>
            <a:r>
              <a:rPr lang="en-GB" b="0" i="0" dirty="0">
                <a:solidFill>
                  <a:srgbClr val="202124"/>
                </a:solidFill>
                <a:effectLst/>
                <a:latin typeface="Google Sans"/>
              </a:rPr>
              <a:t>Forced expiratory volume (FEV1) </a:t>
            </a:r>
            <a:r>
              <a:rPr lang="en-GB" b="0" i="0" dirty="0">
                <a:solidFill>
                  <a:srgbClr val="040C28"/>
                </a:solidFill>
                <a:effectLst/>
                <a:latin typeface="Google Sans"/>
              </a:rPr>
              <a:t>calculates the amount of air that a person can force out of their lungs in 1 second</a:t>
            </a:r>
            <a:r>
              <a:rPr lang="en-GB" b="0" i="0" dirty="0">
                <a:solidFill>
                  <a:srgbClr val="202124"/>
                </a:solidFill>
                <a:effectLst/>
                <a:latin typeface="Google Sans"/>
              </a:rPr>
              <a:t>. FEV1 values that are lower than average suggest the presence of COPD.</a:t>
            </a:r>
          </a:p>
          <a:p>
            <a:r>
              <a:rPr lang="en-GB" b="0" i="0" dirty="0">
                <a:solidFill>
                  <a:srgbClr val="202124"/>
                </a:solidFill>
                <a:effectLst/>
                <a:latin typeface="Google Sans"/>
              </a:rPr>
              <a:t>FVC - </a:t>
            </a:r>
            <a:r>
              <a:rPr lang="en-GB" b="1" i="0" dirty="0">
                <a:solidFill>
                  <a:srgbClr val="5F6368"/>
                </a:solidFill>
                <a:effectLst/>
                <a:latin typeface="arial" panose="020B0604020202020204" pitchFamily="34" charset="0"/>
              </a:rPr>
              <a:t>Forced vital capacity</a:t>
            </a:r>
            <a:r>
              <a:rPr lang="en-GB" b="0" i="0" dirty="0">
                <a:solidFill>
                  <a:srgbClr val="4D5156"/>
                </a:solidFill>
                <a:effectLst/>
                <a:latin typeface="arial" panose="020B0604020202020204" pitchFamily="34" charset="0"/>
              </a:rPr>
              <a:t> (</a:t>
            </a:r>
            <a:r>
              <a:rPr lang="en-GB" b="1" i="0" dirty="0">
                <a:solidFill>
                  <a:srgbClr val="5F6368"/>
                </a:solidFill>
                <a:effectLst/>
                <a:latin typeface="arial" panose="020B0604020202020204" pitchFamily="34" charset="0"/>
              </a:rPr>
              <a:t>FVC</a:t>
            </a:r>
            <a:r>
              <a:rPr lang="en-GB" b="0" i="0" dirty="0">
                <a:solidFill>
                  <a:srgbClr val="4D5156"/>
                </a:solidFill>
                <a:effectLst/>
                <a:latin typeface="arial" panose="020B0604020202020204" pitchFamily="34" charset="0"/>
              </a:rPr>
              <a:t>) is the amount of air that can be forcibly exhaled from your lungs after taking the deepest breath possible.</a:t>
            </a:r>
            <a:endParaRPr lang="en-GB" dirty="0"/>
          </a:p>
        </p:txBody>
      </p:sp>
      <p:sp>
        <p:nvSpPr>
          <p:cNvPr id="4" name="Slide Number Placeholder 3"/>
          <p:cNvSpPr>
            <a:spLocks noGrp="1"/>
          </p:cNvSpPr>
          <p:nvPr>
            <p:ph type="sldNum" sz="quarter" idx="5"/>
          </p:nvPr>
        </p:nvSpPr>
        <p:spPr/>
        <p:txBody>
          <a:bodyPr/>
          <a:lstStyle/>
          <a:p>
            <a:fld id="{FB63144C-6CAB-B843-8C78-93FA65954F4F}" type="slidenum">
              <a:rPr lang="en-US" smtClean="0"/>
              <a:t>12</a:t>
            </a:fld>
            <a:endParaRPr lang="en-US"/>
          </a:p>
        </p:txBody>
      </p:sp>
    </p:spTree>
    <p:extLst>
      <p:ext uri="{BB962C8B-B14F-4D97-AF65-F5344CB8AC3E}">
        <p14:creationId xmlns:p14="http://schemas.microsoft.com/office/powerpoint/2010/main" val="19765089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Google Sans"/>
              </a:rPr>
              <a:t>Spirometry is </a:t>
            </a:r>
            <a:r>
              <a:rPr lang="en-GB" b="0" i="0" dirty="0">
                <a:solidFill>
                  <a:srgbClr val="040C28"/>
                </a:solidFill>
                <a:effectLst/>
                <a:latin typeface="Google Sans"/>
              </a:rPr>
              <a:t>a simple test used to help diagnose and monitor certain lung conditions by measuring how much air you can breathe out in one forced breath</a:t>
            </a:r>
            <a:r>
              <a:rPr lang="en-GB" b="0" i="0" dirty="0">
                <a:solidFill>
                  <a:srgbClr val="202124"/>
                </a:solidFill>
                <a:effectLst/>
                <a:latin typeface="Google Sans"/>
              </a:rPr>
              <a:t>. It's carried out using a device called a spirometer, which is a small machine attached by a cable to a mouthpiece. </a:t>
            </a:r>
            <a:endParaRPr lang="en-GB" dirty="0"/>
          </a:p>
        </p:txBody>
      </p:sp>
      <p:sp>
        <p:nvSpPr>
          <p:cNvPr id="4" name="Slide Number Placeholder 3"/>
          <p:cNvSpPr>
            <a:spLocks noGrp="1"/>
          </p:cNvSpPr>
          <p:nvPr>
            <p:ph type="sldNum" sz="quarter" idx="5"/>
          </p:nvPr>
        </p:nvSpPr>
        <p:spPr/>
        <p:txBody>
          <a:bodyPr/>
          <a:lstStyle/>
          <a:p>
            <a:fld id="{FB63144C-6CAB-B843-8C78-93FA65954F4F}" type="slidenum">
              <a:rPr lang="en-US" smtClean="0"/>
              <a:t>16</a:t>
            </a:fld>
            <a:endParaRPr lang="en-US"/>
          </a:p>
        </p:txBody>
      </p:sp>
    </p:spTree>
    <p:extLst>
      <p:ext uri="{BB962C8B-B14F-4D97-AF65-F5344CB8AC3E}">
        <p14:creationId xmlns:p14="http://schemas.microsoft.com/office/powerpoint/2010/main" val="35939130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err="1">
                <a:solidFill>
                  <a:srgbClr val="00B050"/>
                </a:solidFill>
              </a:rPr>
              <a:t>cor</a:t>
            </a:r>
            <a:r>
              <a:rPr lang="en-GB" sz="1200" dirty="0">
                <a:solidFill>
                  <a:srgbClr val="00B050"/>
                </a:solidFill>
              </a:rPr>
              <a:t> pulmonale - </a:t>
            </a:r>
            <a:r>
              <a:rPr lang="en-GB" b="0" i="0" dirty="0">
                <a:solidFill>
                  <a:srgbClr val="202124"/>
                </a:solidFill>
                <a:effectLst/>
                <a:latin typeface="arial" panose="020B0604020202020204" pitchFamily="34" charset="0"/>
              </a:rPr>
              <a:t>abnormal </a:t>
            </a:r>
            <a:r>
              <a:rPr lang="en-GB" b="0" i="0" u="sng" strike="noStrike" dirty="0">
                <a:solidFill>
                  <a:srgbClr val="202124"/>
                </a:solidFill>
                <a:effectLst/>
                <a:latin typeface="arial" panose="020B0604020202020204" pitchFamily="34" charset="0"/>
                <a:hlinkClick r:id="rId3"/>
              </a:rPr>
              <a:t>enlargement</a:t>
            </a:r>
            <a:r>
              <a:rPr lang="en-GB" b="0" i="0" dirty="0">
                <a:solidFill>
                  <a:srgbClr val="202124"/>
                </a:solidFill>
                <a:effectLst/>
                <a:latin typeface="arial" panose="020B0604020202020204" pitchFamily="34" charset="0"/>
              </a:rPr>
              <a:t> of the right side of the heart as a result of disease of the </a:t>
            </a:r>
            <a:r>
              <a:rPr lang="en-GB" b="0" i="0" u="none" strike="noStrike" dirty="0">
                <a:solidFill>
                  <a:srgbClr val="202124"/>
                </a:solidFill>
                <a:effectLst/>
                <a:latin typeface="arial" panose="020B0604020202020204" pitchFamily="34" charset="0"/>
                <a:hlinkClick r:id="rId4"/>
              </a:rPr>
              <a:t>lungs</a:t>
            </a:r>
            <a:r>
              <a:rPr lang="en-GB" b="0" i="0" dirty="0">
                <a:solidFill>
                  <a:srgbClr val="202124"/>
                </a:solidFill>
                <a:effectLst/>
                <a:latin typeface="arial" panose="020B0604020202020204" pitchFamily="34" charset="0"/>
              </a:rPr>
              <a:t> or the </a:t>
            </a:r>
            <a:r>
              <a:rPr lang="en-GB" b="0" i="0" u="none" strike="noStrike" dirty="0">
                <a:solidFill>
                  <a:srgbClr val="202124"/>
                </a:solidFill>
                <a:effectLst/>
                <a:latin typeface="arial" panose="020B0604020202020204" pitchFamily="34" charset="0"/>
                <a:hlinkClick r:id="rId5"/>
              </a:rPr>
              <a:t>pulmonary</a:t>
            </a:r>
            <a:r>
              <a:rPr lang="en-GB" b="0" i="0" dirty="0">
                <a:solidFill>
                  <a:srgbClr val="202124"/>
                </a:solidFill>
                <a:effectLst/>
                <a:latin typeface="arial" panose="020B0604020202020204" pitchFamily="34" charset="0"/>
              </a:rPr>
              <a:t> blood vessels.</a:t>
            </a:r>
          </a:p>
          <a:p>
            <a:endParaRPr lang="en-GB" dirty="0"/>
          </a:p>
        </p:txBody>
      </p:sp>
      <p:sp>
        <p:nvSpPr>
          <p:cNvPr id="4" name="Slide Number Placeholder 3"/>
          <p:cNvSpPr>
            <a:spLocks noGrp="1"/>
          </p:cNvSpPr>
          <p:nvPr>
            <p:ph type="sldNum" sz="quarter" idx="5"/>
          </p:nvPr>
        </p:nvSpPr>
        <p:spPr/>
        <p:txBody>
          <a:bodyPr/>
          <a:lstStyle/>
          <a:p>
            <a:fld id="{FB63144C-6CAB-B843-8C78-93FA65954F4F}" type="slidenum">
              <a:rPr lang="en-US" smtClean="0"/>
              <a:t>18</a:t>
            </a:fld>
            <a:endParaRPr lang="en-US"/>
          </a:p>
        </p:txBody>
      </p:sp>
    </p:spTree>
    <p:extLst>
      <p:ext uri="{BB962C8B-B14F-4D97-AF65-F5344CB8AC3E}">
        <p14:creationId xmlns:p14="http://schemas.microsoft.com/office/powerpoint/2010/main" val="7175208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Understanding Asthma: Mild, Moderate, and Severe - YouTube</a:t>
            </a:r>
            <a:endParaRPr lang="en-GB" dirty="0"/>
          </a:p>
        </p:txBody>
      </p:sp>
      <p:sp>
        <p:nvSpPr>
          <p:cNvPr id="4" name="Slide Number Placeholder 3"/>
          <p:cNvSpPr>
            <a:spLocks noGrp="1"/>
          </p:cNvSpPr>
          <p:nvPr>
            <p:ph type="sldNum" sz="quarter" idx="5"/>
          </p:nvPr>
        </p:nvSpPr>
        <p:spPr/>
        <p:txBody>
          <a:bodyPr/>
          <a:lstStyle/>
          <a:p>
            <a:fld id="{FB63144C-6CAB-B843-8C78-93FA65954F4F}" type="slidenum">
              <a:rPr lang="en-US" smtClean="0"/>
              <a:t>19</a:t>
            </a:fld>
            <a:endParaRPr lang="en-US"/>
          </a:p>
        </p:txBody>
      </p:sp>
    </p:spTree>
    <p:extLst>
      <p:ext uri="{BB962C8B-B14F-4D97-AF65-F5344CB8AC3E}">
        <p14:creationId xmlns:p14="http://schemas.microsoft.com/office/powerpoint/2010/main" val="37761950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ea typeface="ＭＳ Ｐゴシック" charset="-128"/>
              </a:defRPr>
            </a:lvl1pPr>
            <a:lvl2pPr marL="742950" indent="-285750" eaLnBrk="0" hangingPunct="0">
              <a:spcBef>
                <a:spcPct val="30000"/>
              </a:spcBef>
              <a:defRPr sz="1200">
                <a:solidFill>
                  <a:schemeClr val="tx1"/>
                </a:solidFill>
                <a:latin typeface="Arial" charset="0"/>
                <a:ea typeface="ＭＳ Ｐゴシック" charset="-128"/>
              </a:defRPr>
            </a:lvl2pPr>
            <a:lvl3pPr marL="1143000" indent="-228600" eaLnBrk="0" hangingPunct="0">
              <a:spcBef>
                <a:spcPct val="30000"/>
              </a:spcBef>
              <a:defRPr sz="1200">
                <a:solidFill>
                  <a:schemeClr val="tx1"/>
                </a:solidFill>
                <a:latin typeface="Arial" charset="0"/>
                <a:ea typeface="ＭＳ Ｐゴシック" charset="-128"/>
              </a:defRPr>
            </a:lvl3pPr>
            <a:lvl4pPr marL="1600200" indent="-228600" eaLnBrk="0" hangingPunct="0">
              <a:spcBef>
                <a:spcPct val="30000"/>
              </a:spcBef>
              <a:defRPr sz="1200">
                <a:solidFill>
                  <a:schemeClr val="tx1"/>
                </a:solidFill>
                <a:latin typeface="Arial" charset="0"/>
                <a:ea typeface="ＭＳ Ｐゴシック" charset="-128"/>
              </a:defRPr>
            </a:lvl4pPr>
            <a:lvl5pPr marL="2057400" indent="-228600" eaLnBrk="0" hangingPunct="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a:spcBef>
                <a:spcPct val="0"/>
              </a:spcBef>
            </a:pPr>
            <a:fld id="{7C0B8AB5-BFB9-DA48-B39E-9FEA4A3FD471}" type="slidenum">
              <a:rPr lang="en-US" altLang="en-US">
                <a:latin typeface="Times New Roman" charset="0"/>
              </a:rPr>
              <a:pPr>
                <a:spcBef>
                  <a:spcPct val="0"/>
                </a:spcBef>
              </a:pPr>
              <a:t>28</a:t>
            </a:fld>
            <a:endParaRPr lang="en-US" altLang="en-US">
              <a:latin typeface="Times New Roman" charset="0"/>
            </a:endParaRPr>
          </a:p>
        </p:txBody>
      </p:sp>
      <p:sp>
        <p:nvSpPr>
          <p:cNvPr id="159746" name="Rectangle 2"/>
          <p:cNvSpPr>
            <a:spLocks noGrp="1" noRot="1" noChangeAspect="1" noChangeArrowheads="1" noTextEdit="1"/>
          </p:cNvSpPr>
          <p:nvPr>
            <p:ph type="sldImg"/>
          </p:nvPr>
        </p:nvSpPr>
        <p:spPr>
          <a:ln/>
        </p:spPr>
      </p:sp>
      <p:sp>
        <p:nvSpPr>
          <p:cNvPr id="159747" name="Rectangle 3"/>
          <p:cNvSpPr>
            <a:spLocks noGrp="1" noChangeArrowheads="1"/>
          </p:cNvSpPr>
          <p:nvPr>
            <p:ph type="body" idx="1"/>
          </p:nvPr>
        </p:nvSpPr>
        <p:spPr>
          <a:xfrm>
            <a:off x="912813" y="4343400"/>
            <a:ext cx="5032375" cy="4114800"/>
          </a:xfrm>
        </p:spPr>
        <p:txBody>
          <a:bodyPr/>
          <a:lstStyle/>
          <a:p>
            <a:pPr eaLnBrk="1" hangingPunct="1">
              <a:defRPr/>
            </a:pPr>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ea typeface="ＭＳ Ｐゴシック" charset="-128"/>
              </a:defRPr>
            </a:lvl1pPr>
            <a:lvl2pPr marL="742950" indent="-285750" eaLnBrk="0" hangingPunct="0">
              <a:spcBef>
                <a:spcPct val="30000"/>
              </a:spcBef>
              <a:defRPr sz="1200">
                <a:solidFill>
                  <a:schemeClr val="tx1"/>
                </a:solidFill>
                <a:latin typeface="Arial" charset="0"/>
                <a:ea typeface="ＭＳ Ｐゴシック" charset="-128"/>
              </a:defRPr>
            </a:lvl2pPr>
            <a:lvl3pPr marL="1143000" indent="-228600" eaLnBrk="0" hangingPunct="0">
              <a:spcBef>
                <a:spcPct val="30000"/>
              </a:spcBef>
              <a:defRPr sz="1200">
                <a:solidFill>
                  <a:schemeClr val="tx1"/>
                </a:solidFill>
                <a:latin typeface="Arial" charset="0"/>
                <a:ea typeface="ＭＳ Ｐゴシック" charset="-128"/>
              </a:defRPr>
            </a:lvl3pPr>
            <a:lvl4pPr marL="1600200" indent="-228600" eaLnBrk="0" hangingPunct="0">
              <a:spcBef>
                <a:spcPct val="30000"/>
              </a:spcBef>
              <a:defRPr sz="1200">
                <a:solidFill>
                  <a:schemeClr val="tx1"/>
                </a:solidFill>
                <a:latin typeface="Arial" charset="0"/>
                <a:ea typeface="ＭＳ Ｐゴシック" charset="-128"/>
              </a:defRPr>
            </a:lvl4pPr>
            <a:lvl5pPr marL="2057400" indent="-228600" eaLnBrk="0" hangingPunct="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a:spcBef>
                <a:spcPct val="0"/>
              </a:spcBef>
            </a:pPr>
            <a:fld id="{024CE95B-9F97-F940-AC71-7885FF579F90}" type="slidenum">
              <a:rPr lang="en-US" altLang="en-US">
                <a:latin typeface="Times New Roman" charset="0"/>
              </a:rPr>
              <a:pPr>
                <a:spcBef>
                  <a:spcPct val="0"/>
                </a:spcBef>
              </a:pPr>
              <a:t>29</a:t>
            </a:fld>
            <a:endParaRPr lang="en-US" altLang="en-US">
              <a:latin typeface="Times New Roman" charset="0"/>
            </a:endParaRPr>
          </a:p>
        </p:txBody>
      </p:sp>
      <p:sp>
        <p:nvSpPr>
          <p:cNvPr id="161794" name="Rectangle 2"/>
          <p:cNvSpPr>
            <a:spLocks noGrp="1" noRot="1" noChangeAspect="1" noChangeArrowheads="1" noTextEdit="1"/>
          </p:cNvSpPr>
          <p:nvPr>
            <p:ph type="sldImg"/>
          </p:nvPr>
        </p:nvSpPr>
        <p:spPr>
          <a:ln/>
        </p:spPr>
      </p:sp>
      <p:sp>
        <p:nvSpPr>
          <p:cNvPr id="161795" name="Rectangle 3"/>
          <p:cNvSpPr>
            <a:spLocks noGrp="1" noChangeArrowheads="1"/>
          </p:cNvSpPr>
          <p:nvPr>
            <p:ph type="body" idx="1"/>
          </p:nvPr>
        </p:nvSpPr>
        <p:spPr>
          <a:xfrm>
            <a:off x="912813" y="4343400"/>
            <a:ext cx="5032375" cy="4114800"/>
          </a:xfrm>
        </p:spPr>
        <p:txBody>
          <a:bodyPr/>
          <a:lstStyle/>
          <a:p>
            <a:pPr eaLnBrk="1" hangingPunct="1">
              <a:defRPr/>
            </a:pPr>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ea typeface="ＭＳ Ｐゴシック" charset="-128"/>
              </a:defRPr>
            </a:lvl1pPr>
            <a:lvl2pPr marL="742950" indent="-285750" eaLnBrk="0" hangingPunct="0">
              <a:spcBef>
                <a:spcPct val="30000"/>
              </a:spcBef>
              <a:defRPr sz="1200">
                <a:solidFill>
                  <a:schemeClr val="tx1"/>
                </a:solidFill>
                <a:latin typeface="Arial" charset="0"/>
                <a:ea typeface="ＭＳ Ｐゴシック" charset="-128"/>
              </a:defRPr>
            </a:lvl2pPr>
            <a:lvl3pPr marL="1143000" indent="-228600" eaLnBrk="0" hangingPunct="0">
              <a:spcBef>
                <a:spcPct val="30000"/>
              </a:spcBef>
              <a:defRPr sz="1200">
                <a:solidFill>
                  <a:schemeClr val="tx1"/>
                </a:solidFill>
                <a:latin typeface="Arial" charset="0"/>
                <a:ea typeface="ＭＳ Ｐゴシック" charset="-128"/>
              </a:defRPr>
            </a:lvl3pPr>
            <a:lvl4pPr marL="1600200" indent="-228600" eaLnBrk="0" hangingPunct="0">
              <a:spcBef>
                <a:spcPct val="30000"/>
              </a:spcBef>
              <a:defRPr sz="1200">
                <a:solidFill>
                  <a:schemeClr val="tx1"/>
                </a:solidFill>
                <a:latin typeface="Arial" charset="0"/>
                <a:ea typeface="ＭＳ Ｐゴシック" charset="-128"/>
              </a:defRPr>
            </a:lvl4pPr>
            <a:lvl5pPr marL="2057400" indent="-228600" eaLnBrk="0" hangingPunct="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a:spcBef>
                <a:spcPct val="0"/>
              </a:spcBef>
            </a:pPr>
            <a:fld id="{5B3429D8-E112-5A41-A63B-670410036391}" type="slidenum">
              <a:rPr lang="en-US" altLang="en-US">
                <a:latin typeface="Times New Roman" charset="0"/>
              </a:rPr>
              <a:pPr>
                <a:spcBef>
                  <a:spcPct val="0"/>
                </a:spcBef>
              </a:pPr>
              <a:t>32</a:t>
            </a:fld>
            <a:endParaRPr lang="en-US" altLang="en-US">
              <a:latin typeface="Times New Roman" charset="0"/>
            </a:endParaRPr>
          </a:p>
        </p:txBody>
      </p:sp>
      <p:sp>
        <p:nvSpPr>
          <p:cNvPr id="57346" name="Rectangle 2"/>
          <p:cNvSpPr>
            <a:spLocks noGrp="1" noRot="1" noChangeAspect="1" noChangeArrowheads="1" noTextEdit="1"/>
          </p:cNvSpPr>
          <p:nvPr>
            <p:ph type="sldImg"/>
          </p:nvPr>
        </p:nvSpPr>
        <p:spPr>
          <a:xfrm>
            <a:off x="1141413" y="685800"/>
            <a:ext cx="4572000" cy="3429000"/>
          </a:xfrm>
          <a:ln/>
        </p:spPr>
      </p:sp>
      <p:sp>
        <p:nvSpPr>
          <p:cNvPr id="57347" name="Rectangle 3"/>
          <p:cNvSpPr>
            <a:spLocks noGrp="1" noChangeArrowheads="1"/>
          </p:cNvSpPr>
          <p:nvPr>
            <p:ph type="body" idx="1"/>
          </p:nvPr>
        </p:nvSpPr>
        <p:spPr>
          <a:xfrm>
            <a:off x="685800" y="4343400"/>
            <a:ext cx="5486400" cy="4114800"/>
          </a:xfrm>
        </p:spPr>
        <p:txBody>
          <a:bodyPr/>
          <a:lstStyle/>
          <a:p>
            <a:pPr eaLnBrk="1" hangingPunct="1">
              <a:buFontTx/>
              <a:buChar char="•"/>
              <a:defRPr/>
            </a:pPr>
            <a:r>
              <a:rPr lang="en-US"/>
              <a:t>May also be called an Asthma Action Plan</a:t>
            </a:r>
          </a:p>
          <a:p>
            <a:pPr eaLnBrk="1" hangingPunct="1">
              <a:buFontTx/>
              <a:buChar char="•"/>
              <a:defRPr/>
            </a:pPr>
            <a:r>
              <a:rPr lang="en-US"/>
              <a:t>An Asthma Management (Action) Plan will tell patients:</a:t>
            </a:r>
          </a:p>
          <a:p>
            <a:pPr lvl="1" eaLnBrk="1" hangingPunct="1">
              <a:buFontTx/>
              <a:buChar char="•"/>
              <a:defRPr/>
            </a:pPr>
            <a:r>
              <a:rPr lang="en-US"/>
              <a:t>What medicines to take</a:t>
            </a:r>
          </a:p>
          <a:p>
            <a:pPr lvl="1" eaLnBrk="1" hangingPunct="1">
              <a:buFontTx/>
              <a:buChar char="•"/>
              <a:defRPr/>
            </a:pPr>
            <a:r>
              <a:rPr lang="en-US"/>
              <a:t>When to take them</a:t>
            </a:r>
          </a:p>
          <a:p>
            <a:pPr lvl="1" eaLnBrk="1" hangingPunct="1">
              <a:buFontTx/>
              <a:buChar char="•"/>
              <a:defRPr/>
            </a:pPr>
            <a:r>
              <a:rPr lang="en-US"/>
              <a:t>What to do when symptoms occur</a:t>
            </a:r>
          </a:p>
          <a:p>
            <a:pPr lvl="1" eaLnBrk="1" hangingPunct="1">
              <a:buFontTx/>
              <a:buChar char="•"/>
              <a:defRPr/>
            </a:pPr>
            <a:r>
              <a:rPr lang="en-US"/>
              <a:t>When to seek help</a:t>
            </a:r>
          </a:p>
          <a:p>
            <a:pPr eaLnBrk="1" hangingPunct="1">
              <a:buFontTx/>
              <a:buChar char="•"/>
              <a:defRPr/>
            </a:pPr>
            <a:r>
              <a:rPr lang="en-US"/>
              <a:t>The AMP zones are based either on peak flow readings or symptoms.</a:t>
            </a:r>
          </a:p>
          <a:p>
            <a:pPr eaLnBrk="1" hangingPunct="1">
              <a:buFontTx/>
              <a:buChar char="•"/>
              <a:defRPr/>
            </a:pPr>
            <a:r>
              <a:rPr lang="en-US"/>
              <a:t>The AMP can be used for any age (even infants) based on symptoms alone.</a:t>
            </a:r>
          </a:p>
          <a:p>
            <a:pPr eaLnBrk="1" hangingPunct="1">
              <a:buFontTx/>
              <a:buChar char="•"/>
              <a:defRPr/>
            </a:pPr>
            <a:r>
              <a:rPr lang="en-US"/>
              <a:t>Plans vary in sophistication from very complex to very simple.</a:t>
            </a:r>
          </a:p>
          <a:p>
            <a:pPr eaLnBrk="1" hangingPunct="1">
              <a:buFontTx/>
              <a:buChar char="•"/>
              <a:defRPr/>
            </a:pPr>
            <a:r>
              <a:rPr lang="en-US"/>
              <a:t>Please see the MARK or visit www.GetAsthmaHelp.org for sample plans.</a:t>
            </a:r>
          </a:p>
          <a:p>
            <a:pPr eaLnBrk="1" hangingPunct="1">
              <a:buFontTx/>
              <a:buChar char="•"/>
              <a:defRPr/>
            </a:pPr>
            <a:endParaRPr lang="en-US"/>
          </a:p>
          <a:p>
            <a:pPr eaLnBrk="1" hangingPunct="1">
              <a:buFontTx/>
              <a:buChar char="•"/>
              <a:defRPr/>
            </a:pPr>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ea typeface="ＭＳ Ｐゴシック" charset="-128"/>
              </a:defRPr>
            </a:lvl1pPr>
            <a:lvl2pPr marL="742950" indent="-285750" eaLnBrk="0" hangingPunct="0">
              <a:spcBef>
                <a:spcPct val="30000"/>
              </a:spcBef>
              <a:defRPr sz="1200">
                <a:solidFill>
                  <a:schemeClr val="tx1"/>
                </a:solidFill>
                <a:latin typeface="Arial" charset="0"/>
                <a:ea typeface="ＭＳ Ｐゴシック" charset="-128"/>
              </a:defRPr>
            </a:lvl2pPr>
            <a:lvl3pPr marL="1143000" indent="-228600" eaLnBrk="0" hangingPunct="0">
              <a:spcBef>
                <a:spcPct val="30000"/>
              </a:spcBef>
              <a:defRPr sz="1200">
                <a:solidFill>
                  <a:schemeClr val="tx1"/>
                </a:solidFill>
                <a:latin typeface="Arial" charset="0"/>
                <a:ea typeface="ＭＳ Ｐゴシック" charset="-128"/>
              </a:defRPr>
            </a:lvl3pPr>
            <a:lvl4pPr marL="1600200" indent="-228600" eaLnBrk="0" hangingPunct="0">
              <a:spcBef>
                <a:spcPct val="30000"/>
              </a:spcBef>
              <a:defRPr sz="1200">
                <a:solidFill>
                  <a:schemeClr val="tx1"/>
                </a:solidFill>
                <a:latin typeface="Arial" charset="0"/>
                <a:ea typeface="ＭＳ Ｐゴシック" charset="-128"/>
              </a:defRPr>
            </a:lvl4pPr>
            <a:lvl5pPr marL="2057400" indent="-228600" eaLnBrk="0" hangingPunct="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a:spcBef>
                <a:spcPct val="0"/>
              </a:spcBef>
            </a:pPr>
            <a:fld id="{8FC4FE4B-3E61-D74A-92AB-DF923B674F0E}" type="slidenum">
              <a:rPr lang="en-US" altLang="en-US">
                <a:latin typeface="Times New Roman" charset="0"/>
              </a:rPr>
              <a:pPr>
                <a:spcBef>
                  <a:spcPct val="0"/>
                </a:spcBef>
              </a:pPr>
              <a:t>34</a:t>
            </a:fld>
            <a:endParaRPr lang="en-US" altLang="en-US">
              <a:latin typeface="Times New Roman" charset="0"/>
            </a:endParaRPr>
          </a:p>
        </p:txBody>
      </p:sp>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p:txBody>
          <a:bodyPr/>
          <a:lstStyle/>
          <a:p>
            <a:pPr eaLnBrk="1" hangingPunct="1">
              <a:defRPr/>
            </a:pPr>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13/11/2023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13/11/2023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13/11/2023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13/11/2023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le &amp; Subtitle">
    <p:spTree>
      <p:nvGrpSpPr>
        <p:cNvPr id="1" name=""/>
        <p:cNvGrpSpPr/>
        <p:nvPr/>
      </p:nvGrpSpPr>
      <p:grpSpPr>
        <a:xfrm>
          <a:off x="0" y="0"/>
          <a:ext cx="0" cy="0"/>
          <a:chOff x="0" y="0"/>
          <a:chExt cx="0" cy="0"/>
        </a:xfrm>
      </p:grpSpPr>
      <p:sp>
        <p:nvSpPr>
          <p:cNvPr id="5" name="Shape 5"/>
          <p:cNvSpPr>
            <a:spLocks noGrp="1"/>
          </p:cNvSpPr>
          <p:nvPr>
            <p:ph type="title"/>
          </p:nvPr>
        </p:nvSpPr>
        <p:spPr>
          <a:xfrm>
            <a:off x="892969" y="1151930"/>
            <a:ext cx="7358063" cy="2321719"/>
          </a:xfrm>
          <a:prstGeom prst="rect">
            <a:avLst/>
          </a:prstGeom>
        </p:spPr>
        <p:txBody>
          <a:bodyPr anchor="b"/>
          <a:lstStyle/>
          <a:p>
            <a:pPr lvl="0">
              <a:defRPr sz="1800"/>
            </a:pPr>
            <a:r>
              <a:rPr sz="5625"/>
              <a:t>Title Text</a:t>
            </a:r>
          </a:p>
        </p:txBody>
      </p:sp>
      <p:sp>
        <p:nvSpPr>
          <p:cNvPr id="6" name="Shape 6"/>
          <p:cNvSpPr>
            <a:spLocks noGrp="1"/>
          </p:cNvSpPr>
          <p:nvPr>
            <p:ph type="body" idx="1"/>
          </p:nvPr>
        </p:nvSpPr>
        <p:spPr>
          <a:xfrm>
            <a:off x="892969" y="3536156"/>
            <a:ext cx="7358063" cy="794742"/>
          </a:xfrm>
          <a:prstGeom prst="rect">
            <a:avLst/>
          </a:prstGeom>
        </p:spPr>
        <p:txBody>
          <a:bodyPr anchor="t"/>
          <a:lstStyle>
            <a:lvl1pPr marL="0" indent="0" algn="ctr">
              <a:spcBef>
                <a:spcPts val="0"/>
              </a:spcBef>
              <a:buSzTx/>
              <a:buNone/>
              <a:defRPr sz="2250"/>
            </a:lvl1pPr>
            <a:lvl2pPr marL="0" indent="160729" algn="ctr">
              <a:spcBef>
                <a:spcPts val="0"/>
              </a:spcBef>
              <a:buSzTx/>
              <a:buNone/>
              <a:defRPr sz="2250"/>
            </a:lvl2pPr>
            <a:lvl3pPr marL="0" indent="321457" algn="ctr">
              <a:spcBef>
                <a:spcPts val="0"/>
              </a:spcBef>
              <a:buSzTx/>
              <a:buNone/>
              <a:defRPr sz="2250"/>
            </a:lvl3pPr>
            <a:lvl4pPr marL="0" indent="482186" algn="ctr">
              <a:spcBef>
                <a:spcPts val="0"/>
              </a:spcBef>
              <a:buSzTx/>
              <a:buNone/>
              <a:defRPr sz="2250"/>
            </a:lvl4pPr>
            <a:lvl5pPr marL="0" indent="642915" algn="ctr">
              <a:spcBef>
                <a:spcPts val="0"/>
              </a:spcBef>
              <a:buSzTx/>
              <a:buNone/>
              <a:defRPr sz="2250"/>
            </a:lvl5pPr>
          </a:lstStyle>
          <a:p>
            <a:pPr lvl="0">
              <a:defRPr sz="1800"/>
            </a:pPr>
            <a:r>
              <a:rPr sz="2250"/>
              <a:t>Body Level One</a:t>
            </a:r>
          </a:p>
          <a:p>
            <a:pPr lvl="1">
              <a:defRPr sz="1800"/>
            </a:pPr>
            <a:r>
              <a:rPr sz="2250"/>
              <a:t>Body Level Two</a:t>
            </a:r>
          </a:p>
          <a:p>
            <a:pPr lvl="2">
              <a:defRPr sz="1800"/>
            </a:pPr>
            <a:r>
              <a:rPr sz="2250"/>
              <a:t>Body Level Three</a:t>
            </a:r>
          </a:p>
          <a:p>
            <a:pPr lvl="3">
              <a:defRPr sz="1800"/>
            </a:pPr>
            <a:r>
              <a:rPr sz="2250"/>
              <a:t>Body Level Four</a:t>
            </a:r>
          </a:p>
          <a:p>
            <a:pPr lvl="4">
              <a:defRPr sz="1800"/>
            </a:pPr>
            <a:r>
              <a:rPr sz="2250"/>
              <a:t>Body Level Five</a:t>
            </a:r>
          </a:p>
        </p:txBody>
      </p:sp>
    </p:spTree>
    <p:extLst>
      <p:ext uri="{BB962C8B-B14F-4D97-AF65-F5344CB8AC3E}">
        <p14:creationId xmlns:p14="http://schemas.microsoft.com/office/powerpoint/2010/main" val="492191859"/>
      </p:ext>
    </p:extLst>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 name="Rectangle 4"/>
          <p:cNvSpPr>
            <a:spLocks noGrp="1" noChangeArrowheads="1"/>
          </p:cNvSpPr>
          <p:nvPr>
            <p:ph type="dt" sz="half" idx="10"/>
          </p:nvPr>
        </p:nvSpPr>
        <p:spPr>
          <a:ln/>
        </p:spPr>
        <p:txBody>
          <a:bodyPr/>
          <a:lstStyle>
            <a:lvl1pPr>
              <a:defRPr/>
            </a:lvl1pPr>
          </a:lstStyle>
          <a:p>
            <a:endParaRPr lang="en-GB" altLang="x-none"/>
          </a:p>
        </p:txBody>
      </p:sp>
      <p:sp>
        <p:nvSpPr>
          <p:cNvPr id="4" name="Rectangle 5"/>
          <p:cNvSpPr>
            <a:spLocks noGrp="1" noChangeArrowheads="1"/>
          </p:cNvSpPr>
          <p:nvPr>
            <p:ph type="ftr" sz="quarter" idx="11"/>
          </p:nvPr>
        </p:nvSpPr>
        <p:spPr>
          <a:ln/>
        </p:spPr>
        <p:txBody>
          <a:bodyPr/>
          <a:lstStyle>
            <a:lvl1pPr>
              <a:defRPr/>
            </a:lvl1pPr>
          </a:lstStyle>
          <a:p>
            <a:endParaRPr lang="en-GB" altLang="x-none"/>
          </a:p>
        </p:txBody>
      </p:sp>
      <p:sp>
        <p:nvSpPr>
          <p:cNvPr id="5" name="Rectangle 6"/>
          <p:cNvSpPr>
            <a:spLocks noGrp="1" noChangeArrowheads="1"/>
          </p:cNvSpPr>
          <p:nvPr>
            <p:ph type="sldNum" sz="quarter" idx="12"/>
          </p:nvPr>
        </p:nvSpPr>
        <p:spPr>
          <a:ln/>
        </p:spPr>
        <p:txBody>
          <a:bodyPr/>
          <a:lstStyle>
            <a:lvl1pPr>
              <a:defRPr/>
            </a:lvl1pPr>
          </a:lstStyle>
          <a:p>
            <a:fld id="{E158EF2F-47DA-4141-817E-4F9875C5C617}" type="slidenum">
              <a:rPr lang="en-GB" altLang="en-US"/>
              <a:pPr/>
              <a:t>‹#›</a:t>
            </a:fld>
            <a:endParaRPr lang="en-GB" altLang="en-US"/>
          </a:p>
        </p:txBody>
      </p:sp>
    </p:spTree>
    <p:extLst>
      <p:ext uri="{BB962C8B-B14F-4D97-AF65-F5344CB8AC3E}">
        <p14:creationId xmlns:p14="http://schemas.microsoft.com/office/powerpoint/2010/main" val="544572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13/11/2023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3" r:id="rId12"/>
    <p:sldLayoutId id="2147483664"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2.xml"/><Relationship Id="rId1" Type="http://schemas.openxmlformats.org/officeDocument/2006/relationships/tags" Target="../tags/tag1.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fontScale="90000"/>
          </a:bodyPr>
          <a:lstStyle/>
          <a:p>
            <a:r>
              <a:rPr lang="en-GB" i="1" dirty="0">
                <a:solidFill>
                  <a:schemeClr val="bg1"/>
                </a:solidFill>
              </a:rPr>
              <a:t>BMST4004</a:t>
            </a:r>
            <a:br>
              <a:rPr lang="en-GB" i="1" dirty="0">
                <a:solidFill>
                  <a:schemeClr val="bg1"/>
                </a:solidFill>
              </a:rPr>
            </a:br>
            <a:br>
              <a:rPr lang="en-GB" i="1" dirty="0">
                <a:solidFill>
                  <a:schemeClr val="bg1"/>
                </a:solidFill>
              </a:rPr>
            </a:br>
            <a:r>
              <a:rPr lang="en-GB" dirty="0">
                <a:solidFill>
                  <a:schemeClr val="bg1"/>
                </a:solidFill>
              </a:rPr>
              <a:t>Respiratory Conditions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ritical thinking pic.png"/>
          <p:cNvPicPr>
            <a:picLocks noChangeAspect="1"/>
          </p:cNvPicPr>
          <p:nvPr/>
        </p:nvPicPr>
        <p:blipFill>
          <a:blip r:embed="rId3">
            <a:alphaModFix amt="6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33" name="UWTSD_Logo.png"/>
          <p:cNvPicPr/>
          <p:nvPr/>
        </p:nvPicPr>
        <p:blipFill>
          <a:blip r:embed="rId4" cstate="print"/>
          <a:stretch>
            <a:fillRect/>
          </a:stretch>
        </p:blipFill>
        <p:spPr>
          <a:xfrm>
            <a:off x="220972" y="5672012"/>
            <a:ext cx="2748284" cy="961085"/>
          </a:xfrm>
          <a:prstGeom prst="rect">
            <a:avLst/>
          </a:prstGeom>
          <a:ln w="12700">
            <a:miter lim="400000"/>
          </a:ln>
        </p:spPr>
      </p:pic>
      <p:sp>
        <p:nvSpPr>
          <p:cNvPr id="5" name="Title 4"/>
          <p:cNvSpPr>
            <a:spLocks noGrp="1"/>
          </p:cNvSpPr>
          <p:nvPr>
            <p:ph type="title"/>
          </p:nvPr>
        </p:nvSpPr>
        <p:spPr>
          <a:xfrm>
            <a:off x="2301190" y="174965"/>
            <a:ext cx="4541629" cy="633379"/>
          </a:xfrm>
          <a:prstGeom prst="rect">
            <a:avLst/>
          </a:prstGeom>
        </p:spPr>
        <p:txBody>
          <a:bodyPr wrap="none">
            <a:spAutoFit/>
          </a:bodyPr>
          <a:lstStyle/>
          <a:p>
            <a:r>
              <a:rPr lang="en-US" sz="3516" b="1" dirty="0"/>
              <a:t>Learning Outcomes </a:t>
            </a:r>
          </a:p>
        </p:txBody>
      </p:sp>
      <p:sp>
        <p:nvSpPr>
          <p:cNvPr id="2" name="TextBox 1"/>
          <p:cNvSpPr txBox="1"/>
          <p:nvPr/>
        </p:nvSpPr>
        <p:spPr>
          <a:xfrm>
            <a:off x="708395" y="1394680"/>
            <a:ext cx="7727211" cy="4319452"/>
          </a:xfrm>
          <a:prstGeom prst="rect">
            <a:avLst/>
          </a:prstGeom>
          <a:noFill/>
          <a:ln w="12700" cap="flat">
            <a:noFill/>
            <a:miter lim="400000"/>
          </a:ln>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35719" tIns="35719" rIns="35719" bIns="35719" numCol="1" spcCol="38100" rtlCol="0" anchor="ctr">
            <a:spAutoFit/>
          </a:bodyPr>
          <a:lstStyle/>
          <a:p>
            <a:pPr marL="401822" indent="-401822" defTabSz="410751" fontAlgn="auto" latinLnBrk="1" hangingPunct="0">
              <a:spcBef>
                <a:spcPts val="0"/>
              </a:spcBef>
              <a:spcAft>
                <a:spcPts val="0"/>
              </a:spcAft>
              <a:buFont typeface="Arial"/>
              <a:buChar char="•"/>
            </a:pPr>
            <a:r>
              <a:rPr lang="en-US" sz="2400" dirty="0">
                <a:solidFill>
                  <a:srgbClr val="000000"/>
                </a:solidFill>
              </a:rPr>
              <a:t>Describe benefits of physical activity on respiratory    conditions</a:t>
            </a:r>
          </a:p>
          <a:p>
            <a:pPr marL="401822" indent="-401822" defTabSz="410751" fontAlgn="auto" latinLnBrk="1" hangingPunct="0">
              <a:spcBef>
                <a:spcPts val="0"/>
              </a:spcBef>
              <a:spcAft>
                <a:spcPts val="0"/>
              </a:spcAft>
              <a:buFont typeface="Arial"/>
              <a:buChar char="•"/>
            </a:pPr>
            <a:r>
              <a:rPr lang="en-US" sz="2400" dirty="0">
                <a:solidFill>
                  <a:srgbClr val="000000"/>
                </a:solidFill>
              </a:rPr>
              <a:t>Understand and explain potential strategies to          </a:t>
            </a:r>
            <a:r>
              <a:rPr lang="en-US" sz="2400" dirty="0" err="1">
                <a:solidFill>
                  <a:srgbClr val="000000"/>
                </a:solidFill>
              </a:rPr>
              <a:t>minimise</a:t>
            </a:r>
            <a:r>
              <a:rPr lang="en-US" sz="2400" dirty="0">
                <a:solidFill>
                  <a:srgbClr val="000000"/>
                </a:solidFill>
              </a:rPr>
              <a:t> risk of respiratory conditions on overall       health</a:t>
            </a:r>
          </a:p>
          <a:p>
            <a:pPr marL="401822" indent="-401822" latinLnBrk="1" hangingPunct="0">
              <a:buFont typeface="Arial"/>
              <a:buChar char="•"/>
            </a:pPr>
            <a:r>
              <a:rPr lang="en-US" sz="2400" dirty="0">
                <a:solidFill>
                  <a:srgbClr val="000000"/>
                </a:solidFill>
              </a:rPr>
              <a:t>Describe CIs of physical activity in respiratory             conditions</a:t>
            </a:r>
          </a:p>
          <a:p>
            <a:pPr marL="401822" indent="-401822" latinLnBrk="1" hangingPunct="0">
              <a:buFont typeface="Arial"/>
              <a:buChar char="•"/>
            </a:pPr>
            <a:r>
              <a:rPr lang="en-US" sz="2400" dirty="0">
                <a:solidFill>
                  <a:srgbClr val="000000"/>
                </a:solidFill>
              </a:rPr>
              <a:t>Discuss prevalent respiratory conditions</a:t>
            </a:r>
          </a:p>
          <a:p>
            <a:pPr marL="401822" indent="-401822" latinLnBrk="1" hangingPunct="0">
              <a:buFont typeface="Arial"/>
              <a:buChar char="•"/>
            </a:pPr>
            <a:r>
              <a:rPr lang="en-US" sz="2400" dirty="0">
                <a:solidFill>
                  <a:srgbClr val="000000"/>
                </a:solidFill>
              </a:rPr>
              <a:t>Explain the </a:t>
            </a:r>
            <a:r>
              <a:rPr lang="en-US" sz="2400" dirty="0" err="1">
                <a:solidFill>
                  <a:srgbClr val="000000"/>
                </a:solidFill>
              </a:rPr>
              <a:t>aetiology</a:t>
            </a:r>
            <a:r>
              <a:rPr lang="en-US" sz="2400" dirty="0">
                <a:solidFill>
                  <a:srgbClr val="000000"/>
                </a:solidFill>
              </a:rPr>
              <a:t> and epidemiology of respiratory conditions in the  UK</a:t>
            </a:r>
          </a:p>
          <a:p>
            <a:pPr marL="401822" indent="-401822" defTabSz="410751" fontAlgn="auto" latinLnBrk="1" hangingPunct="0">
              <a:spcBef>
                <a:spcPts val="0"/>
              </a:spcBef>
              <a:spcAft>
                <a:spcPts val="0"/>
              </a:spcAft>
              <a:buFont typeface="Arial"/>
              <a:buChar char="•"/>
            </a:pPr>
            <a:endParaRPr lang="en-US" dirty="0">
              <a:solidFill>
                <a:srgbClr val="000000"/>
              </a:solidFill>
            </a:endParaRPr>
          </a:p>
          <a:p>
            <a:pPr defTabSz="410751" fontAlgn="auto" latinLnBrk="1" hangingPunct="0">
              <a:spcBef>
                <a:spcPts val="0"/>
              </a:spcBef>
              <a:spcAft>
                <a:spcPts val="0"/>
              </a:spcAft>
            </a:pPr>
            <a:endParaRPr lang="en-US" dirty="0">
              <a:solidFill>
                <a:srgbClr val="000000"/>
              </a:solidFill>
            </a:endParaRPr>
          </a:p>
        </p:txBody>
      </p:sp>
      <p:sp>
        <p:nvSpPr>
          <p:cNvPr id="7" name="Shape 34"/>
          <p:cNvSpPr/>
          <p:nvPr/>
        </p:nvSpPr>
        <p:spPr>
          <a:xfrm>
            <a:off x="6869628" y="6152559"/>
            <a:ext cx="1982915" cy="375039"/>
          </a:xfrm>
          <a:prstGeom prst="rect">
            <a:avLst/>
          </a:prstGeom>
          <a:ln w="12700">
            <a:miter lim="400000"/>
          </a:ln>
          <a:extLst>
            <a:ext uri="{C572A759-6A51-4108-AA02-DFA0A04FC94B}">
              <ma14:wrappingTextBoxFlag xmlns="" xmlns:ma14="http://schemas.microsoft.com/office/mac/drawingml/2011/main"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Tree>
    <p:custDataLst>
      <p:tags r:id="rId1"/>
    </p:custDataLst>
    <p:extLst>
      <p:ext uri="{BB962C8B-B14F-4D97-AF65-F5344CB8AC3E}">
        <p14:creationId xmlns:p14="http://schemas.microsoft.com/office/powerpoint/2010/main" val="1960347724"/>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pPr eaLnBrk="1" hangingPunct="1">
              <a:defRPr/>
            </a:pPr>
            <a:r>
              <a:rPr lang="en-GB"/>
              <a:t>COPD &amp; Asthma</a:t>
            </a:r>
          </a:p>
        </p:txBody>
      </p:sp>
      <p:pic>
        <p:nvPicPr>
          <p:cNvPr id="96261" name="Picture 5"/>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23850" y="1341438"/>
            <a:ext cx="5257800" cy="5200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
        <p:nvSpPr>
          <p:cNvPr id="96263" name="Text Box 7"/>
          <p:cNvSpPr txBox="1">
            <a:spLocks noChangeArrowheads="1"/>
          </p:cNvSpPr>
          <p:nvPr/>
        </p:nvSpPr>
        <p:spPr bwMode="auto">
          <a:xfrm>
            <a:off x="5651500" y="1557338"/>
            <a:ext cx="3097213" cy="4246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spAutoFit/>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spcBef>
                <a:spcPct val="50000"/>
              </a:spcBef>
            </a:pPr>
            <a:endParaRPr lang="en-GB" altLang="x-none"/>
          </a:p>
          <a:p>
            <a:pPr eaLnBrk="1" hangingPunct="1">
              <a:spcBef>
                <a:spcPct val="50000"/>
              </a:spcBef>
            </a:pPr>
            <a:r>
              <a:rPr lang="en-GB" altLang="x-none" sz="2400" b="1">
                <a:solidFill>
                  <a:srgbClr val="FF3300"/>
                </a:solidFill>
              </a:rPr>
              <a:t>Asthma</a:t>
            </a:r>
          </a:p>
          <a:p>
            <a:pPr eaLnBrk="1" hangingPunct="1">
              <a:spcBef>
                <a:spcPct val="50000"/>
              </a:spcBef>
            </a:pPr>
            <a:endParaRPr lang="en-GB" altLang="x-none" sz="2400" b="1"/>
          </a:p>
          <a:p>
            <a:pPr eaLnBrk="1" hangingPunct="1">
              <a:spcBef>
                <a:spcPct val="50000"/>
              </a:spcBef>
            </a:pPr>
            <a:endParaRPr lang="en-GB" altLang="x-none" sz="2400" b="1"/>
          </a:p>
          <a:p>
            <a:pPr eaLnBrk="1" hangingPunct="1">
              <a:spcBef>
                <a:spcPct val="50000"/>
              </a:spcBef>
            </a:pPr>
            <a:r>
              <a:rPr lang="en-GB" altLang="x-none" sz="2400" b="1">
                <a:solidFill>
                  <a:srgbClr val="FF3300"/>
                </a:solidFill>
              </a:rPr>
              <a:t>Chronic Bronchitis</a:t>
            </a:r>
          </a:p>
          <a:p>
            <a:pPr eaLnBrk="1" hangingPunct="1">
              <a:spcBef>
                <a:spcPct val="50000"/>
              </a:spcBef>
            </a:pPr>
            <a:endParaRPr lang="en-GB" altLang="x-none" sz="2400" b="1">
              <a:solidFill>
                <a:srgbClr val="FF3300"/>
              </a:solidFill>
            </a:endParaRPr>
          </a:p>
          <a:p>
            <a:pPr eaLnBrk="1" hangingPunct="1">
              <a:spcBef>
                <a:spcPct val="50000"/>
              </a:spcBef>
            </a:pPr>
            <a:endParaRPr lang="en-GB" altLang="x-none" sz="2400" b="1"/>
          </a:p>
          <a:p>
            <a:pPr eaLnBrk="1" hangingPunct="1">
              <a:spcBef>
                <a:spcPct val="50000"/>
              </a:spcBef>
            </a:pPr>
            <a:r>
              <a:rPr lang="en-GB" altLang="x-none" sz="2400" b="1">
                <a:solidFill>
                  <a:srgbClr val="FF3300"/>
                </a:solidFill>
              </a:rPr>
              <a:t>Emphysema</a:t>
            </a:r>
          </a:p>
        </p:txBody>
      </p:sp>
      <p:pic>
        <p:nvPicPr>
          <p:cNvPr id="5" name="UWTSD_Logo.png"/>
          <p:cNvPicPr/>
          <p:nvPr/>
        </p:nvPicPr>
        <p:blipFill>
          <a:blip r:embed="rId3" cstate="print"/>
          <a:stretch>
            <a:fillRect/>
          </a:stretch>
        </p:blipFill>
        <p:spPr>
          <a:xfrm>
            <a:off x="296458" y="447219"/>
            <a:ext cx="1941736" cy="821385"/>
          </a:xfrm>
          <a:prstGeom prst="rect">
            <a:avLst/>
          </a:prstGeom>
          <a:ln w="12700">
            <a:miter lim="400000"/>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lide_4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normAutofit fontScale="90000"/>
          </a:bodyPr>
          <a:lstStyle/>
          <a:p>
            <a:pPr eaLnBrk="1" hangingPunct="1">
              <a:defRPr/>
            </a:pPr>
            <a:r>
              <a:rPr lang="en-GB" sz="4000" b="1"/>
              <a:t>Chronic obstructive pulmonary disease</a:t>
            </a:r>
            <a:r>
              <a:rPr lang="en-GB" sz="4000"/>
              <a:t> (</a:t>
            </a:r>
            <a:r>
              <a:rPr lang="en-GB" sz="4000" b="1"/>
              <a:t>COPD</a:t>
            </a:r>
            <a:r>
              <a:rPr lang="en-GB" sz="4000"/>
              <a:t>)</a:t>
            </a:r>
          </a:p>
        </p:txBody>
      </p:sp>
      <p:sp>
        <p:nvSpPr>
          <p:cNvPr id="99331" name="Rectangle 3"/>
          <p:cNvSpPr>
            <a:spLocks noGrp="1" noChangeArrowheads="1"/>
          </p:cNvSpPr>
          <p:nvPr>
            <p:ph idx="1"/>
          </p:nvPr>
        </p:nvSpPr>
        <p:spPr/>
        <p:txBody>
          <a:bodyPr>
            <a:normAutofit fontScale="92500" lnSpcReduction="10000"/>
          </a:bodyPr>
          <a:lstStyle/>
          <a:p>
            <a:pPr eaLnBrk="1" hangingPunct="1">
              <a:lnSpc>
                <a:spcPct val="90000"/>
              </a:lnSpc>
              <a:defRPr/>
            </a:pPr>
            <a:r>
              <a:rPr lang="en-GB" sz="2800" dirty="0">
                <a:solidFill>
                  <a:srgbClr val="FF0000"/>
                </a:solidFill>
              </a:rPr>
              <a:t>Chronic bronchitis</a:t>
            </a:r>
          </a:p>
          <a:p>
            <a:pPr eaLnBrk="1" hangingPunct="1">
              <a:lnSpc>
                <a:spcPct val="90000"/>
              </a:lnSpc>
              <a:defRPr/>
            </a:pPr>
            <a:r>
              <a:rPr lang="en-GB" sz="2800" dirty="0">
                <a:solidFill>
                  <a:srgbClr val="FF0000"/>
                </a:solidFill>
              </a:rPr>
              <a:t>Emphysema</a:t>
            </a:r>
          </a:p>
          <a:p>
            <a:pPr eaLnBrk="1" hangingPunct="1">
              <a:lnSpc>
                <a:spcPct val="90000"/>
              </a:lnSpc>
              <a:defRPr/>
            </a:pPr>
            <a:r>
              <a:rPr lang="en-GB" sz="2800" i="1" dirty="0"/>
              <a:t>Cystic fibrosis</a:t>
            </a:r>
          </a:p>
          <a:p>
            <a:pPr eaLnBrk="1" hangingPunct="1">
              <a:lnSpc>
                <a:spcPct val="90000"/>
              </a:lnSpc>
              <a:defRPr/>
            </a:pPr>
            <a:r>
              <a:rPr lang="en-GB" sz="2800" dirty="0">
                <a:solidFill>
                  <a:srgbClr val="0070C0"/>
                </a:solidFill>
              </a:rPr>
              <a:t>Asthma?</a:t>
            </a:r>
          </a:p>
          <a:p>
            <a:pPr eaLnBrk="1" hangingPunct="1">
              <a:lnSpc>
                <a:spcPct val="90000"/>
              </a:lnSpc>
              <a:defRPr/>
            </a:pPr>
            <a:endParaRPr lang="en-GB" sz="2800" dirty="0"/>
          </a:p>
          <a:p>
            <a:pPr eaLnBrk="1" hangingPunct="1">
              <a:lnSpc>
                <a:spcPct val="90000"/>
              </a:lnSpc>
              <a:buFontTx/>
              <a:buNone/>
              <a:defRPr/>
            </a:pPr>
            <a:r>
              <a:rPr lang="en-GB" sz="2800" dirty="0"/>
              <a:t>	</a:t>
            </a:r>
            <a:r>
              <a:rPr lang="en-GB" sz="2400" dirty="0"/>
              <a:t>Diseases of the lungs in which the airways become narrowed leads to a limitation of the flow of air to and from the lungs causing shortness of breath. </a:t>
            </a:r>
          </a:p>
          <a:p>
            <a:pPr eaLnBrk="1" hangingPunct="1">
              <a:lnSpc>
                <a:spcPct val="90000"/>
              </a:lnSpc>
              <a:buFontTx/>
              <a:buNone/>
              <a:defRPr/>
            </a:pPr>
            <a:endParaRPr lang="en-GB" sz="2400" dirty="0"/>
          </a:p>
          <a:p>
            <a:pPr eaLnBrk="1" hangingPunct="1">
              <a:lnSpc>
                <a:spcPct val="90000"/>
              </a:lnSpc>
              <a:buFontTx/>
              <a:buNone/>
              <a:defRPr/>
            </a:pPr>
            <a:r>
              <a:rPr lang="en-GB" sz="2400" dirty="0"/>
              <a:t>	</a:t>
            </a:r>
            <a:r>
              <a:rPr lang="en-GB" sz="2400" dirty="0">
                <a:solidFill>
                  <a:srgbClr val="FF0000"/>
                </a:solidFill>
              </a:rPr>
              <a:t>The limitation of airflow is poorly reversible and usually gets progressively worse over time. </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ChangeArrowheads="1"/>
          </p:cNvSpPr>
          <p:nvPr>
            <p:ph type="title"/>
          </p:nvPr>
        </p:nvSpPr>
        <p:spPr>
          <a:xfrm>
            <a:off x="457200" y="274638"/>
            <a:ext cx="8229600" cy="777875"/>
          </a:xfrm>
        </p:spPr>
        <p:txBody>
          <a:bodyPr/>
          <a:lstStyle/>
          <a:p>
            <a:pPr eaLnBrk="1" hangingPunct="1">
              <a:defRPr/>
            </a:pPr>
            <a:r>
              <a:rPr lang="en-GB" b="1"/>
              <a:t>Chronic bronchitis</a:t>
            </a:r>
          </a:p>
        </p:txBody>
      </p:sp>
      <p:sp>
        <p:nvSpPr>
          <p:cNvPr id="155651" name="Rectangle 3"/>
          <p:cNvSpPr>
            <a:spLocks noGrp="1" noChangeArrowheads="1"/>
          </p:cNvSpPr>
          <p:nvPr>
            <p:ph idx="1"/>
          </p:nvPr>
        </p:nvSpPr>
        <p:spPr>
          <a:xfrm>
            <a:off x="468313" y="1268413"/>
            <a:ext cx="8229600" cy="4392835"/>
          </a:xfrm>
        </p:spPr>
        <p:txBody>
          <a:bodyPr>
            <a:normAutofit lnSpcReduction="10000"/>
          </a:bodyPr>
          <a:lstStyle/>
          <a:p>
            <a:pPr eaLnBrk="1" hangingPunct="1">
              <a:lnSpc>
                <a:spcPct val="80000"/>
              </a:lnSpc>
              <a:defRPr/>
            </a:pPr>
            <a:r>
              <a:rPr lang="en-GB" altLang="en-US" sz="2400" dirty="0">
                <a:solidFill>
                  <a:schemeClr val="accent2">
                    <a:lumMod val="75000"/>
                  </a:schemeClr>
                </a:solidFill>
              </a:rPr>
              <a:t>Defined in clinical terms as a cough with sputum production on most days for 3 months of a year, for 2 consecutive years.</a:t>
            </a:r>
          </a:p>
          <a:p>
            <a:pPr eaLnBrk="1" hangingPunct="1">
              <a:lnSpc>
                <a:spcPct val="80000"/>
              </a:lnSpc>
              <a:buFontTx/>
              <a:buNone/>
              <a:defRPr/>
            </a:pPr>
            <a:endParaRPr lang="en-GB" altLang="en-US" sz="2400" dirty="0"/>
          </a:p>
          <a:p>
            <a:pPr eaLnBrk="1" hangingPunct="1">
              <a:lnSpc>
                <a:spcPct val="80000"/>
              </a:lnSpc>
              <a:defRPr/>
            </a:pPr>
            <a:r>
              <a:rPr lang="en-GB" altLang="en-US" sz="2400" dirty="0">
                <a:solidFill>
                  <a:srgbClr val="FF0000"/>
                </a:solidFill>
              </a:rPr>
              <a:t>Caused by lung damage and inflammation in the large airways resulting in an increased number (hyperplasia) and increased size (hypertrophy) of the goblet cells and mucous glands of the airway.</a:t>
            </a:r>
          </a:p>
          <a:p>
            <a:pPr eaLnBrk="1" hangingPunct="1">
              <a:lnSpc>
                <a:spcPct val="80000"/>
              </a:lnSpc>
              <a:defRPr/>
            </a:pPr>
            <a:endParaRPr lang="en-GB" altLang="en-US" sz="2400" dirty="0"/>
          </a:p>
          <a:p>
            <a:pPr eaLnBrk="1" hangingPunct="1">
              <a:lnSpc>
                <a:spcPct val="80000"/>
              </a:lnSpc>
              <a:defRPr/>
            </a:pPr>
            <a:r>
              <a:rPr lang="en-GB" altLang="en-US" sz="2400" dirty="0">
                <a:solidFill>
                  <a:srgbClr val="00B050"/>
                </a:solidFill>
              </a:rPr>
              <a:t>Resulting in more mucus than usual in the airways and contributing to narrowing of the airways and causing a cough with sputum. </a:t>
            </a:r>
          </a:p>
          <a:p>
            <a:pPr marL="0" indent="0" eaLnBrk="1" hangingPunct="1">
              <a:lnSpc>
                <a:spcPct val="80000"/>
              </a:lnSpc>
              <a:buFontTx/>
              <a:buNone/>
              <a:defRPr/>
            </a:pPr>
            <a:endParaRPr lang="en-GB" altLang="en-US" sz="2400" dirty="0"/>
          </a:p>
          <a:p>
            <a:pPr eaLnBrk="1" hangingPunct="1">
              <a:lnSpc>
                <a:spcPct val="80000"/>
              </a:lnSpc>
              <a:defRPr/>
            </a:pPr>
            <a:r>
              <a:rPr lang="en-GB" altLang="en-US" sz="2400" dirty="0"/>
              <a:t>The consequence of these changes is a limitation of airflow.</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2"/>
          <p:cNvSpPr>
            <a:spLocks noGrp="1" noChangeArrowheads="1"/>
          </p:cNvSpPr>
          <p:nvPr>
            <p:ph type="title"/>
          </p:nvPr>
        </p:nvSpPr>
        <p:spPr/>
        <p:txBody>
          <a:bodyPr/>
          <a:lstStyle/>
          <a:p>
            <a:pPr eaLnBrk="1" hangingPunct="1">
              <a:defRPr/>
            </a:pPr>
            <a:r>
              <a:rPr lang="en-GB" dirty="0"/>
              <a:t>Emphysema</a:t>
            </a:r>
          </a:p>
        </p:txBody>
      </p:sp>
      <p:sp>
        <p:nvSpPr>
          <p:cNvPr id="156675" name="Rectangle 3"/>
          <p:cNvSpPr>
            <a:spLocks noGrp="1" noChangeArrowheads="1"/>
          </p:cNvSpPr>
          <p:nvPr>
            <p:ph idx="1"/>
          </p:nvPr>
        </p:nvSpPr>
        <p:spPr>
          <a:xfrm>
            <a:off x="539750" y="1268413"/>
            <a:ext cx="8229600" cy="5070475"/>
          </a:xfrm>
        </p:spPr>
        <p:txBody>
          <a:bodyPr/>
          <a:lstStyle/>
          <a:p>
            <a:pPr eaLnBrk="1" hangingPunct="1">
              <a:lnSpc>
                <a:spcPct val="80000"/>
              </a:lnSpc>
              <a:defRPr/>
            </a:pPr>
            <a:r>
              <a:rPr lang="en-GB" sz="2800" dirty="0">
                <a:solidFill>
                  <a:srgbClr val="FF0000"/>
                </a:solidFill>
              </a:rPr>
              <a:t>Enlargement of the air spaces distal to the terminal bronchioles, with destruction of the alveoli walls.</a:t>
            </a:r>
          </a:p>
          <a:p>
            <a:pPr marL="0" indent="0" eaLnBrk="1" hangingPunct="1">
              <a:lnSpc>
                <a:spcPct val="80000"/>
              </a:lnSpc>
              <a:buFontTx/>
              <a:buNone/>
              <a:defRPr/>
            </a:pPr>
            <a:endParaRPr lang="en-GB" sz="2800" dirty="0"/>
          </a:p>
          <a:p>
            <a:pPr eaLnBrk="1" hangingPunct="1">
              <a:lnSpc>
                <a:spcPct val="80000"/>
              </a:lnSpc>
              <a:defRPr/>
            </a:pPr>
            <a:r>
              <a:rPr lang="en-GB" sz="2800" dirty="0">
                <a:solidFill>
                  <a:srgbClr val="0070C0"/>
                </a:solidFill>
              </a:rPr>
              <a:t>The destruction of air space walls reduces the surface area available for the exchange of oxygen and carbon dioxide during breathing. </a:t>
            </a:r>
          </a:p>
          <a:p>
            <a:pPr eaLnBrk="1" hangingPunct="1">
              <a:lnSpc>
                <a:spcPct val="80000"/>
              </a:lnSpc>
              <a:defRPr/>
            </a:pPr>
            <a:endParaRPr lang="en-GB" sz="2800" dirty="0"/>
          </a:p>
          <a:p>
            <a:pPr eaLnBrk="1" hangingPunct="1">
              <a:lnSpc>
                <a:spcPct val="80000"/>
              </a:lnSpc>
              <a:defRPr/>
            </a:pPr>
            <a:r>
              <a:rPr lang="en-US" sz="2800" dirty="0">
                <a:solidFill>
                  <a:srgbClr val="00B050"/>
                </a:solidFill>
              </a:rPr>
              <a:t>T</a:t>
            </a:r>
            <a:r>
              <a:rPr lang="en-GB" sz="2800" dirty="0">
                <a:solidFill>
                  <a:srgbClr val="00B050"/>
                </a:solidFill>
              </a:rPr>
              <a:t>he reduced elasticity of the lungs results in a loss of support for the airways increasing their likelihood to collapse causing further limitation to airflow. </a:t>
            </a:r>
          </a:p>
          <a:p>
            <a:pPr marL="0" indent="0" eaLnBrk="1" hangingPunct="1">
              <a:lnSpc>
                <a:spcPct val="80000"/>
              </a:lnSpc>
              <a:buFontTx/>
              <a:buNone/>
              <a:defRPr/>
            </a:pPr>
            <a:endParaRPr lang="en-GB" sz="2400" dirty="0"/>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Cystic Fibrosis</a:t>
            </a:r>
          </a:p>
        </p:txBody>
      </p:sp>
      <p:sp>
        <p:nvSpPr>
          <p:cNvPr id="3" name="Content Placeholder 2"/>
          <p:cNvSpPr>
            <a:spLocks noGrp="1"/>
          </p:cNvSpPr>
          <p:nvPr>
            <p:ph idx="1"/>
          </p:nvPr>
        </p:nvSpPr>
        <p:spPr/>
        <p:txBody>
          <a:bodyPr>
            <a:normAutofit fontScale="92500" lnSpcReduction="10000"/>
          </a:bodyPr>
          <a:lstStyle/>
          <a:p>
            <a:pPr>
              <a:defRPr/>
            </a:pPr>
            <a:r>
              <a:rPr lang="en-GB" dirty="0"/>
              <a:t>Genetic condition - CFTR (c</a:t>
            </a:r>
            <a:r>
              <a:rPr lang="en-GB" b="0" i="0" dirty="0">
                <a:effectLst/>
                <a:latin typeface="arial" panose="020B0604020202020204" pitchFamily="34" charset="0"/>
              </a:rPr>
              <a:t>ystic fibrosis transmembrane conductance regulator</a:t>
            </a:r>
            <a:r>
              <a:rPr lang="en-GB" b="0" i="0" dirty="0">
                <a:solidFill>
                  <a:srgbClr val="4D5156"/>
                </a:solidFill>
                <a:effectLst/>
                <a:latin typeface="arial" panose="020B0604020202020204" pitchFamily="34" charset="0"/>
              </a:rPr>
              <a:t>) </a:t>
            </a:r>
            <a:r>
              <a:rPr lang="en-GB" dirty="0"/>
              <a:t>gene in which the lungs and digestive system become clogged with thick sticky mucus.</a:t>
            </a:r>
          </a:p>
          <a:p>
            <a:pPr>
              <a:defRPr/>
            </a:pPr>
            <a:endParaRPr lang="en-GB" dirty="0"/>
          </a:p>
          <a:p>
            <a:pPr>
              <a:defRPr/>
            </a:pPr>
            <a:r>
              <a:rPr lang="en-GB" sz="2400" i="1" dirty="0">
                <a:solidFill>
                  <a:srgbClr val="00B050"/>
                </a:solidFill>
              </a:rPr>
              <a:t>This gene regulates membrane protein CTFR which controls the flow of chloride ions out of the epithelia cell, sodium follows passively into mucus increasing the electrolyte concentration. Water then moves out of the cell into the mucus by osmosis making it thinner.</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a:xfrm>
            <a:off x="457200" y="274638"/>
            <a:ext cx="8229600" cy="561975"/>
          </a:xfrm>
        </p:spPr>
        <p:txBody>
          <a:bodyPr>
            <a:normAutofit fontScale="90000"/>
          </a:bodyPr>
          <a:lstStyle/>
          <a:p>
            <a:pPr eaLnBrk="1" hangingPunct="1">
              <a:defRPr/>
            </a:pPr>
            <a:r>
              <a:rPr lang="en-US" dirty="0"/>
              <a:t>Asthma</a:t>
            </a:r>
          </a:p>
        </p:txBody>
      </p:sp>
      <p:sp>
        <p:nvSpPr>
          <p:cNvPr id="116739" name="Rectangle 3"/>
          <p:cNvSpPr>
            <a:spLocks noGrp="1" noChangeArrowheads="1"/>
          </p:cNvSpPr>
          <p:nvPr>
            <p:ph idx="1"/>
          </p:nvPr>
        </p:nvSpPr>
        <p:spPr>
          <a:xfrm>
            <a:off x="304800" y="981075"/>
            <a:ext cx="8839200" cy="4680173"/>
          </a:xfrm>
        </p:spPr>
        <p:txBody>
          <a:bodyPr>
            <a:normAutofit fontScale="92500" lnSpcReduction="20000"/>
          </a:bodyPr>
          <a:lstStyle/>
          <a:p>
            <a:pPr eaLnBrk="1" hangingPunct="1">
              <a:buFont typeface="Wingdings" charset="0"/>
              <a:buChar char="§"/>
              <a:defRPr/>
            </a:pPr>
            <a:r>
              <a:rPr lang="en-US" dirty="0">
                <a:solidFill>
                  <a:srgbClr val="FF0000"/>
                </a:solidFill>
              </a:rPr>
              <a:t>Chronic inflammatory disease of the airways </a:t>
            </a:r>
            <a:r>
              <a:rPr lang="en-US" dirty="0" err="1">
                <a:solidFill>
                  <a:srgbClr val="FF0000"/>
                </a:solidFill>
              </a:rPr>
              <a:t>characterised</a:t>
            </a:r>
            <a:r>
              <a:rPr lang="en-US" dirty="0">
                <a:solidFill>
                  <a:srgbClr val="FF0000"/>
                </a:solidFill>
              </a:rPr>
              <a:t> by</a:t>
            </a:r>
            <a:r>
              <a:rPr lang="en-US" dirty="0"/>
              <a:t>:</a:t>
            </a:r>
          </a:p>
          <a:p>
            <a:pPr lvl="1" eaLnBrk="1" hangingPunct="1">
              <a:buFont typeface="Wingdings" charset="0"/>
              <a:buChar char="§"/>
              <a:defRPr/>
            </a:pPr>
            <a:r>
              <a:rPr lang="en-US" sz="2500" dirty="0"/>
              <a:t>Coughing</a:t>
            </a:r>
          </a:p>
          <a:p>
            <a:pPr lvl="1" eaLnBrk="1" hangingPunct="1">
              <a:buFont typeface="Wingdings" charset="0"/>
              <a:buChar char="§"/>
              <a:defRPr/>
            </a:pPr>
            <a:r>
              <a:rPr lang="en-US" sz="2500" dirty="0"/>
              <a:t>Recurrent episodes of wheezing</a:t>
            </a:r>
          </a:p>
          <a:p>
            <a:pPr lvl="1" eaLnBrk="1" hangingPunct="1">
              <a:buFont typeface="Wingdings" charset="0"/>
              <a:buChar char="§"/>
              <a:defRPr/>
            </a:pPr>
            <a:r>
              <a:rPr lang="en-US" sz="2500" dirty="0"/>
              <a:t>Shortness of breath</a:t>
            </a:r>
          </a:p>
          <a:p>
            <a:pPr lvl="1" eaLnBrk="1" hangingPunct="1">
              <a:buFont typeface="Wingdings" charset="0"/>
              <a:buChar char="§"/>
              <a:defRPr/>
            </a:pPr>
            <a:r>
              <a:rPr lang="en-US" sz="2500" dirty="0"/>
              <a:t>Chest tightness/pain</a:t>
            </a:r>
          </a:p>
          <a:p>
            <a:pPr lvl="1" eaLnBrk="1" hangingPunct="1">
              <a:buFont typeface="Wingdings" charset="0"/>
              <a:buChar char="§"/>
              <a:defRPr/>
            </a:pPr>
            <a:endParaRPr lang="en-US" sz="2500" dirty="0"/>
          </a:p>
          <a:p>
            <a:pPr eaLnBrk="1" hangingPunct="1">
              <a:buFont typeface="Wingdings" charset="0"/>
              <a:buNone/>
              <a:defRPr/>
            </a:pPr>
            <a:r>
              <a:rPr lang="en-US" dirty="0"/>
              <a:t>Caused by </a:t>
            </a:r>
          </a:p>
          <a:p>
            <a:pPr eaLnBrk="1" hangingPunct="1">
              <a:buFont typeface="Wingdings" charset="0"/>
              <a:buNone/>
              <a:defRPr/>
            </a:pPr>
            <a:endParaRPr lang="en-US" dirty="0"/>
          </a:p>
          <a:p>
            <a:pPr eaLnBrk="1" hangingPunct="1">
              <a:buFont typeface="Wingdings" charset="0"/>
              <a:buChar char="§"/>
              <a:defRPr/>
            </a:pPr>
            <a:r>
              <a:rPr lang="en-US" sz="2400" dirty="0">
                <a:solidFill>
                  <a:srgbClr val="FF0000"/>
                </a:solidFill>
              </a:rPr>
              <a:t>Airways are supersensitive </a:t>
            </a:r>
            <a:r>
              <a:rPr lang="en-US" sz="2400" dirty="0"/>
              <a:t>and react to a variety of stimuli or triggers resulting in </a:t>
            </a:r>
            <a:r>
              <a:rPr lang="en-US" sz="2400" dirty="0">
                <a:solidFill>
                  <a:srgbClr val="FF0000"/>
                </a:solidFill>
              </a:rPr>
              <a:t>a transient swelling of the airways </a:t>
            </a:r>
            <a:r>
              <a:rPr lang="en-US" sz="2400" dirty="0"/>
              <a:t>and </a:t>
            </a:r>
            <a:r>
              <a:rPr lang="en-US" sz="2400" dirty="0">
                <a:solidFill>
                  <a:srgbClr val="FF0000"/>
                </a:solidFill>
              </a:rPr>
              <a:t>increased mucus secretion</a:t>
            </a:r>
          </a:p>
          <a:p>
            <a:pPr eaLnBrk="1" hangingPunct="1">
              <a:defRPr/>
            </a:pPr>
            <a:endParaRPr lang="en-US" dirty="0"/>
          </a:p>
        </p:txBody>
      </p:sp>
      <p:pic>
        <p:nvPicPr>
          <p:cNvPr id="4" name="UWTSD_Logo.png"/>
          <p:cNvPicPr/>
          <p:nvPr/>
        </p:nvPicPr>
        <p:blipFill>
          <a:blip r:embed="rId2" cstate="print"/>
          <a:stretch>
            <a:fillRect/>
          </a:stretch>
        </p:blipFill>
        <p:spPr>
          <a:xfrm>
            <a:off x="7020272" y="390069"/>
            <a:ext cx="1797720" cy="593254"/>
          </a:xfrm>
          <a:prstGeom prst="rect">
            <a:avLst/>
          </a:prstGeom>
          <a:ln w="12700">
            <a:miter lim="400000"/>
          </a:ln>
        </p:spPr>
      </p:pic>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slide_4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UWTSD_Logo.png"/>
          <p:cNvPicPr/>
          <p:nvPr/>
        </p:nvPicPr>
        <p:blipFill>
          <a:blip r:embed="rId3" cstate="print"/>
          <a:stretch>
            <a:fillRect/>
          </a:stretch>
        </p:blipFill>
        <p:spPr>
          <a:xfrm>
            <a:off x="6948264" y="5589240"/>
            <a:ext cx="1797720" cy="593254"/>
          </a:xfrm>
          <a:prstGeom prst="rect">
            <a:avLst/>
          </a:prstGeom>
          <a:ln w="12700">
            <a:miter lim="400000"/>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slide_3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UWTSD_Logo.png"/>
          <p:cNvPicPr/>
          <p:nvPr/>
        </p:nvPicPr>
        <p:blipFill>
          <a:blip r:embed="rId4" cstate="print"/>
          <a:stretch>
            <a:fillRect/>
          </a:stretch>
        </p:blipFill>
        <p:spPr>
          <a:xfrm>
            <a:off x="179512" y="6264746"/>
            <a:ext cx="1797720" cy="593254"/>
          </a:xfrm>
          <a:prstGeom prst="rect">
            <a:avLst/>
          </a:prstGeom>
          <a:ln w="12700">
            <a:miter lim="400000"/>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slide_5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UWTSD_Logo.png"/>
          <p:cNvPicPr/>
          <p:nvPr/>
        </p:nvPicPr>
        <p:blipFill>
          <a:blip r:embed="rId4" cstate="print"/>
          <a:stretch>
            <a:fillRect/>
          </a:stretch>
        </p:blipFill>
        <p:spPr>
          <a:xfrm>
            <a:off x="7092280" y="5661248"/>
            <a:ext cx="1797720" cy="593254"/>
          </a:xfrm>
          <a:prstGeom prst="rect">
            <a:avLst/>
          </a:prstGeom>
          <a:ln w="12700">
            <a:miter lim="400000"/>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slide_3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UWTSD_Logo.png"/>
          <p:cNvPicPr/>
          <p:nvPr/>
        </p:nvPicPr>
        <p:blipFill>
          <a:blip r:embed="rId3" cstate="print"/>
          <a:stretch>
            <a:fillRect/>
          </a:stretch>
        </p:blipFill>
        <p:spPr>
          <a:xfrm>
            <a:off x="7164288" y="5805264"/>
            <a:ext cx="1797720" cy="593254"/>
          </a:xfrm>
          <a:prstGeom prst="rect">
            <a:avLst/>
          </a:prstGeom>
          <a:ln w="12700">
            <a:miter lim="400000"/>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2"/>
          <p:cNvSpPr>
            <a:spLocks noGrp="1" noChangeArrowheads="1"/>
          </p:cNvSpPr>
          <p:nvPr>
            <p:ph type="title"/>
          </p:nvPr>
        </p:nvSpPr>
        <p:spPr/>
        <p:txBody>
          <a:bodyPr/>
          <a:lstStyle/>
          <a:p>
            <a:pPr eaLnBrk="1" hangingPunct="1">
              <a:defRPr/>
            </a:pPr>
            <a:r>
              <a:rPr lang="en-GB" sz="4000"/>
              <a:t>FVC &amp; FEV</a:t>
            </a:r>
            <a:r>
              <a:rPr lang="en-GB" sz="4000" baseline="-25000"/>
              <a:t>(1)</a:t>
            </a:r>
            <a:r>
              <a:rPr lang="en-GB" sz="4000"/>
              <a:t> Predictive equations</a:t>
            </a:r>
          </a:p>
        </p:txBody>
      </p:sp>
      <p:sp>
        <p:nvSpPr>
          <p:cNvPr id="166915" name="Rectangle 3"/>
          <p:cNvSpPr>
            <a:spLocks noGrp="1" noChangeArrowheads="1"/>
          </p:cNvSpPr>
          <p:nvPr>
            <p:ph idx="1"/>
          </p:nvPr>
        </p:nvSpPr>
        <p:spPr>
          <a:xfrm>
            <a:off x="457200" y="1600200"/>
            <a:ext cx="8229600" cy="4852988"/>
          </a:xfrm>
        </p:spPr>
        <p:txBody>
          <a:bodyPr/>
          <a:lstStyle/>
          <a:p>
            <a:pPr eaLnBrk="1" hangingPunct="1">
              <a:buFontTx/>
              <a:buNone/>
              <a:defRPr/>
            </a:pPr>
            <a:r>
              <a:rPr lang="en-GB" altLang="en-US" sz="2400"/>
              <a:t>Men</a:t>
            </a:r>
          </a:p>
          <a:p>
            <a:pPr eaLnBrk="1" hangingPunct="1">
              <a:defRPr/>
            </a:pPr>
            <a:endParaRPr lang="en-GB" altLang="en-US" sz="2400"/>
          </a:p>
          <a:p>
            <a:pPr eaLnBrk="1" hangingPunct="1">
              <a:defRPr/>
            </a:pPr>
            <a:r>
              <a:rPr lang="en-GB" altLang="en-US" sz="2000"/>
              <a:t>FVC = (0.0576 x height) - (0.026 x age) - 4.34 (SD: ± 0.61 litres)</a:t>
            </a:r>
          </a:p>
          <a:p>
            <a:pPr eaLnBrk="1" hangingPunct="1">
              <a:defRPr/>
            </a:pPr>
            <a:r>
              <a:rPr lang="en-GB" altLang="en-US" sz="2000"/>
              <a:t>FEV1 = (0.043 x height) - (0.029 x age) - 2.49 (SD: ± 0.51 litres)</a:t>
            </a:r>
          </a:p>
          <a:p>
            <a:pPr eaLnBrk="1" hangingPunct="1">
              <a:defRPr/>
            </a:pPr>
            <a:endParaRPr lang="en-GB" altLang="en-US" sz="2000"/>
          </a:p>
          <a:p>
            <a:pPr eaLnBrk="1" hangingPunct="1">
              <a:buFontTx/>
              <a:buNone/>
              <a:defRPr/>
            </a:pPr>
            <a:endParaRPr lang="en-GB" altLang="en-US" sz="2000"/>
          </a:p>
          <a:p>
            <a:pPr eaLnBrk="1" hangingPunct="1">
              <a:buFontTx/>
              <a:buNone/>
              <a:defRPr/>
            </a:pPr>
            <a:r>
              <a:rPr lang="en-GB" altLang="en-US" sz="2400"/>
              <a:t>Women</a:t>
            </a:r>
          </a:p>
          <a:p>
            <a:pPr eaLnBrk="1" hangingPunct="1">
              <a:buFontTx/>
              <a:buNone/>
              <a:defRPr/>
            </a:pPr>
            <a:endParaRPr lang="en-GB" altLang="en-US" sz="2000"/>
          </a:p>
          <a:p>
            <a:pPr eaLnBrk="1" hangingPunct="1">
              <a:defRPr/>
            </a:pPr>
            <a:r>
              <a:rPr lang="en-GB" altLang="en-US" sz="2000"/>
              <a:t>FVC = (0.0443 x height) - (0.026 x age) - 2.89 (SD: ± 0.43 litres)</a:t>
            </a:r>
          </a:p>
          <a:p>
            <a:pPr eaLnBrk="1" hangingPunct="1">
              <a:defRPr/>
            </a:pPr>
            <a:r>
              <a:rPr lang="en-GB" altLang="en-US" sz="2000"/>
              <a:t>FEV1 = (0.0395 x height) - (0.025 x age) - 2.60 (SD: ± 0.38 litres)</a:t>
            </a:r>
          </a:p>
          <a:p>
            <a:pPr eaLnBrk="1" hangingPunct="1">
              <a:defRPr/>
            </a:pPr>
            <a:endParaRPr lang="en-GB" altLang="en-US" sz="2000"/>
          </a:p>
          <a:p>
            <a:pPr algn="r" eaLnBrk="1" hangingPunct="1">
              <a:buFontTx/>
              <a:buNone/>
              <a:defRPr/>
            </a:pPr>
            <a:r>
              <a:rPr lang="en-GB" altLang="en-US" sz="2000" i="1"/>
              <a:t>Ref: BTS COPD Consortium, 2005.</a:t>
            </a:r>
          </a:p>
        </p:txBody>
      </p:sp>
      <p:pic>
        <p:nvPicPr>
          <p:cNvPr id="4" name="UWTSD_Logo.png"/>
          <p:cNvPicPr/>
          <p:nvPr/>
        </p:nvPicPr>
        <p:blipFill>
          <a:blip r:embed="rId2" cstate="print"/>
          <a:stretch>
            <a:fillRect/>
          </a:stretch>
        </p:blipFill>
        <p:spPr>
          <a:xfrm>
            <a:off x="430856" y="6009312"/>
            <a:ext cx="1797720" cy="593254"/>
          </a:xfrm>
          <a:prstGeom prst="rect">
            <a:avLst/>
          </a:prstGeom>
          <a:ln w="12700">
            <a:miter lim="400000"/>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Box 1"/>
          <p:cNvSpPr txBox="1">
            <a:spLocks noChangeArrowheads="1"/>
          </p:cNvSpPr>
          <p:nvPr/>
        </p:nvSpPr>
        <p:spPr bwMode="auto">
          <a:xfrm>
            <a:off x="1116013" y="620713"/>
            <a:ext cx="67691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ea typeface="ＭＳ Ｐゴシック" charset="-128"/>
              </a:defRPr>
            </a:lvl1pPr>
            <a:lvl2pPr marL="742950" indent="-285750" eaLnBrk="0" hangingPunct="0">
              <a:spcBef>
                <a:spcPct val="20000"/>
              </a:spcBef>
              <a:buChar char="–"/>
              <a:defRPr sz="2800">
                <a:solidFill>
                  <a:schemeClr val="tx1"/>
                </a:solidFill>
                <a:latin typeface="Arial" charset="0"/>
                <a:ea typeface="ＭＳ Ｐゴシック" charset="-128"/>
              </a:defRPr>
            </a:lvl2pPr>
            <a:lvl3pPr marL="1143000" indent="-228600" eaLnBrk="0" hangingPunct="0">
              <a:spcBef>
                <a:spcPct val="20000"/>
              </a:spcBef>
              <a:buChar char="•"/>
              <a:defRPr sz="2400">
                <a:solidFill>
                  <a:schemeClr val="tx1"/>
                </a:solidFill>
                <a:latin typeface="Arial" charset="0"/>
                <a:ea typeface="ＭＳ Ｐゴシック" charset="-128"/>
              </a:defRPr>
            </a:lvl3pPr>
            <a:lvl4pPr marL="1600200" indent="-228600" eaLnBrk="0" hangingPunct="0">
              <a:spcBef>
                <a:spcPct val="20000"/>
              </a:spcBef>
              <a:buChar char="–"/>
              <a:defRPr sz="2000">
                <a:solidFill>
                  <a:schemeClr val="tx1"/>
                </a:solidFill>
                <a:latin typeface="Arial" charset="0"/>
                <a:ea typeface="ＭＳ Ｐゴシック" charset="-128"/>
              </a:defRPr>
            </a:lvl4pPr>
            <a:lvl5pPr marL="2057400" indent="-228600" eaLnBrk="0" hangingPunct="0">
              <a:spcBef>
                <a:spcPct val="20000"/>
              </a:spcBef>
              <a:buChar char="»"/>
              <a:defRPr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Arial" charset="0"/>
                <a:ea typeface="ＭＳ Ｐゴシック" charset="-128"/>
              </a:defRPr>
            </a:lvl9pPr>
          </a:lstStyle>
          <a:p>
            <a:pPr algn="ctr" eaLnBrk="1" hangingPunct="1">
              <a:spcBef>
                <a:spcPct val="0"/>
              </a:spcBef>
              <a:buFontTx/>
              <a:buNone/>
            </a:pPr>
            <a:r>
              <a:rPr lang="en-US" altLang="en-US" sz="2800">
                <a:solidFill>
                  <a:srgbClr val="FF0000"/>
                </a:solidFill>
              </a:rPr>
              <a:t>Restrictive Respiratory Disease</a:t>
            </a:r>
          </a:p>
        </p:txBody>
      </p:sp>
      <p:sp>
        <p:nvSpPr>
          <p:cNvPr id="14339" name="TextBox 2"/>
          <p:cNvSpPr txBox="1">
            <a:spLocks noChangeArrowheads="1"/>
          </p:cNvSpPr>
          <p:nvPr/>
        </p:nvSpPr>
        <p:spPr bwMode="auto">
          <a:xfrm>
            <a:off x="1116013" y="1700213"/>
            <a:ext cx="712787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ea typeface="ＭＳ Ｐゴシック" charset="-128"/>
              </a:defRPr>
            </a:lvl1pPr>
            <a:lvl2pPr marL="742950" indent="-285750" eaLnBrk="0" hangingPunct="0">
              <a:spcBef>
                <a:spcPct val="20000"/>
              </a:spcBef>
              <a:buChar char="–"/>
              <a:defRPr sz="2800">
                <a:solidFill>
                  <a:schemeClr val="tx1"/>
                </a:solidFill>
                <a:latin typeface="Arial" charset="0"/>
                <a:ea typeface="ＭＳ Ｐゴシック" charset="-128"/>
              </a:defRPr>
            </a:lvl2pPr>
            <a:lvl3pPr marL="1143000" indent="-228600" eaLnBrk="0" hangingPunct="0">
              <a:spcBef>
                <a:spcPct val="20000"/>
              </a:spcBef>
              <a:buChar char="•"/>
              <a:defRPr sz="2400">
                <a:solidFill>
                  <a:schemeClr val="tx1"/>
                </a:solidFill>
                <a:latin typeface="Arial" charset="0"/>
                <a:ea typeface="ＭＳ Ｐゴシック" charset="-128"/>
              </a:defRPr>
            </a:lvl3pPr>
            <a:lvl4pPr marL="1600200" indent="-228600" eaLnBrk="0" hangingPunct="0">
              <a:spcBef>
                <a:spcPct val="20000"/>
              </a:spcBef>
              <a:buChar char="–"/>
              <a:defRPr sz="2000">
                <a:solidFill>
                  <a:schemeClr val="tx1"/>
                </a:solidFill>
                <a:latin typeface="Arial" charset="0"/>
                <a:ea typeface="ＭＳ Ｐゴシック" charset="-128"/>
              </a:defRPr>
            </a:lvl4pPr>
            <a:lvl5pPr marL="2057400" indent="-228600" eaLnBrk="0" hangingPunct="0">
              <a:spcBef>
                <a:spcPct val="20000"/>
              </a:spcBef>
              <a:buChar char="»"/>
              <a:defRPr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Arial" charset="0"/>
                <a:ea typeface="ＭＳ Ｐゴシック" charset="-128"/>
              </a:defRPr>
            </a:lvl9pPr>
          </a:lstStyle>
          <a:p>
            <a:pPr eaLnBrk="1" hangingPunct="1">
              <a:spcBef>
                <a:spcPct val="0"/>
              </a:spcBef>
              <a:buFontTx/>
              <a:buNone/>
            </a:pPr>
            <a:r>
              <a:rPr lang="en-US" altLang="en-US" sz="1800">
                <a:solidFill>
                  <a:srgbClr val="00B050"/>
                </a:solidFill>
              </a:rPr>
              <a:t>A condition causing stiffness in the lungs themselves. In other cases, stiffness of the chest wall, weak muscles, or damaged nerves may cause the restriction in lung expansion</a:t>
            </a:r>
          </a:p>
        </p:txBody>
      </p:sp>
      <p:sp>
        <p:nvSpPr>
          <p:cNvPr id="4" name="TextBox 3"/>
          <p:cNvSpPr txBox="1"/>
          <p:nvPr/>
        </p:nvSpPr>
        <p:spPr>
          <a:xfrm>
            <a:off x="1258888" y="3141663"/>
            <a:ext cx="6769100" cy="1938337"/>
          </a:xfrm>
          <a:prstGeom prst="rect">
            <a:avLst/>
          </a:prstGeom>
          <a:noFill/>
        </p:spPr>
        <p:txBody>
          <a:bodyPr>
            <a:spAutoFit/>
          </a:bodyPr>
          <a:lstStyle/>
          <a:p>
            <a:pPr marL="285750" indent="-285750">
              <a:buFont typeface="Arial"/>
              <a:buChar char="•"/>
              <a:defRPr/>
            </a:pPr>
            <a:r>
              <a:rPr lang="en-US" sz="2800" dirty="0">
                <a:solidFill>
                  <a:srgbClr val="0070C0"/>
                </a:solidFill>
                <a:ea typeface="ＭＳ Ｐゴシック" charset="0"/>
              </a:rPr>
              <a:t>Obesity</a:t>
            </a:r>
          </a:p>
          <a:p>
            <a:pPr marL="285750" indent="-285750">
              <a:buFont typeface="Arial"/>
              <a:buChar char="•"/>
              <a:defRPr/>
            </a:pPr>
            <a:r>
              <a:rPr lang="en-US" sz="2800" dirty="0">
                <a:solidFill>
                  <a:srgbClr val="0070C0"/>
                </a:solidFill>
                <a:ea typeface="ＭＳ Ｐゴシック" charset="0"/>
              </a:rPr>
              <a:t>Pulmonary fibrosis</a:t>
            </a:r>
          </a:p>
          <a:p>
            <a:pPr marL="285750" indent="-285750">
              <a:buFont typeface="Arial"/>
              <a:buChar char="•"/>
              <a:defRPr/>
            </a:pPr>
            <a:r>
              <a:rPr lang="en-US" sz="2800" dirty="0">
                <a:solidFill>
                  <a:srgbClr val="0070C0"/>
                </a:solidFill>
                <a:ea typeface="ＭＳ Ｐゴシック" charset="0"/>
              </a:rPr>
              <a:t>Neuromuscular disease</a:t>
            </a:r>
          </a:p>
          <a:p>
            <a:pPr>
              <a:defRPr/>
            </a:pPr>
            <a:endParaRPr lang="en-US" dirty="0">
              <a:ea typeface="ＭＳ Ｐゴシック" charset="0"/>
            </a:endParaRPr>
          </a:p>
          <a:p>
            <a:pPr>
              <a:defRPr/>
            </a:pPr>
            <a:endParaRPr lang="en-US" dirty="0">
              <a:ea typeface="ＭＳ Ｐゴシック" charset="0"/>
            </a:endParaRPr>
          </a:p>
        </p:txBody>
      </p:sp>
      <p:pic>
        <p:nvPicPr>
          <p:cNvPr id="5"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486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5892"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ChangeArrowheads="1"/>
          </p:cNvSpPr>
          <p:nvPr>
            <p:ph type="title"/>
          </p:nvPr>
        </p:nvSpPr>
        <p:spPr/>
        <p:txBody>
          <a:bodyPr/>
          <a:lstStyle/>
          <a:p>
            <a:pPr eaLnBrk="1" hangingPunct="1">
              <a:defRPr/>
            </a:pPr>
            <a:r>
              <a:rPr lang="en-GB" b="1" dirty="0"/>
              <a:t>Prognosis of COPD</a:t>
            </a:r>
          </a:p>
        </p:txBody>
      </p:sp>
      <p:sp>
        <p:nvSpPr>
          <p:cNvPr id="106499" name="Rectangle 3"/>
          <p:cNvSpPr>
            <a:spLocks noGrp="1" noChangeArrowheads="1"/>
          </p:cNvSpPr>
          <p:nvPr>
            <p:ph idx="1"/>
          </p:nvPr>
        </p:nvSpPr>
        <p:spPr>
          <a:xfrm>
            <a:off x="395288" y="1600201"/>
            <a:ext cx="8291512" cy="3989040"/>
          </a:xfrm>
        </p:spPr>
        <p:txBody>
          <a:bodyPr>
            <a:normAutofit fontScale="92500" lnSpcReduction="20000"/>
          </a:bodyPr>
          <a:lstStyle/>
          <a:p>
            <a:pPr marL="457200" indent="-457200" eaLnBrk="1" hangingPunct="1">
              <a:defRPr/>
            </a:pPr>
            <a:r>
              <a:rPr lang="en-GB" sz="2800" dirty="0"/>
              <a:t>COPD usually gradually gets worse over time and can lead to death. </a:t>
            </a:r>
          </a:p>
          <a:p>
            <a:pPr marL="457200" indent="-457200" eaLnBrk="1" hangingPunct="1">
              <a:defRPr/>
            </a:pPr>
            <a:endParaRPr lang="en-GB" sz="2800" dirty="0"/>
          </a:p>
          <a:p>
            <a:pPr marL="457200" indent="-457200" eaLnBrk="1" hangingPunct="1">
              <a:defRPr/>
            </a:pPr>
            <a:r>
              <a:rPr lang="en-GB" sz="2800" dirty="0"/>
              <a:t>The factors that predict a poorer prognosis are:</a:t>
            </a:r>
          </a:p>
          <a:p>
            <a:pPr marL="838200" lvl="1" indent="-381000" eaLnBrk="1" hangingPunct="1">
              <a:buFontTx/>
              <a:buAutoNum type="arabicPeriod"/>
              <a:defRPr/>
            </a:pPr>
            <a:r>
              <a:rPr lang="en-GB" sz="2400" dirty="0">
                <a:solidFill>
                  <a:srgbClr val="00B050"/>
                </a:solidFill>
              </a:rPr>
              <a:t>Severe airflow obstruction (low FEV1) </a:t>
            </a:r>
          </a:p>
          <a:p>
            <a:pPr marL="838200" lvl="1" indent="-381000" eaLnBrk="1" hangingPunct="1">
              <a:buFontTx/>
              <a:buAutoNum type="arabicPeriod"/>
              <a:defRPr/>
            </a:pPr>
            <a:r>
              <a:rPr lang="en-GB" sz="2400" dirty="0">
                <a:solidFill>
                  <a:srgbClr val="00B050"/>
                </a:solidFill>
              </a:rPr>
              <a:t>Poor exercise capacity </a:t>
            </a:r>
          </a:p>
          <a:p>
            <a:pPr marL="838200" lvl="1" indent="-381000" eaLnBrk="1" hangingPunct="1">
              <a:buFontTx/>
              <a:buAutoNum type="arabicPeriod"/>
              <a:defRPr/>
            </a:pPr>
            <a:r>
              <a:rPr lang="en-GB" sz="2400" dirty="0">
                <a:solidFill>
                  <a:srgbClr val="00B050"/>
                </a:solidFill>
              </a:rPr>
              <a:t>Shortness of breath </a:t>
            </a:r>
          </a:p>
          <a:p>
            <a:pPr marL="838200" lvl="1" indent="-381000" eaLnBrk="1" hangingPunct="1">
              <a:buFontTx/>
              <a:buAutoNum type="arabicPeriod"/>
              <a:defRPr/>
            </a:pPr>
            <a:r>
              <a:rPr lang="en-GB" sz="2400" dirty="0">
                <a:solidFill>
                  <a:srgbClr val="00B050"/>
                </a:solidFill>
              </a:rPr>
              <a:t>Significantly underweight or overweight </a:t>
            </a:r>
          </a:p>
          <a:p>
            <a:pPr marL="838200" lvl="1" indent="-381000" eaLnBrk="1" hangingPunct="1">
              <a:buFontTx/>
              <a:buAutoNum type="arabicPeriod"/>
              <a:defRPr/>
            </a:pPr>
            <a:r>
              <a:rPr lang="en-GB" sz="2400" dirty="0">
                <a:solidFill>
                  <a:srgbClr val="00B050"/>
                </a:solidFill>
              </a:rPr>
              <a:t>Complications like respiratory failure or </a:t>
            </a:r>
            <a:r>
              <a:rPr lang="en-GB" sz="2400" dirty="0" err="1">
                <a:solidFill>
                  <a:srgbClr val="00B050"/>
                </a:solidFill>
              </a:rPr>
              <a:t>cor</a:t>
            </a:r>
            <a:r>
              <a:rPr lang="en-GB" sz="2400" dirty="0">
                <a:solidFill>
                  <a:srgbClr val="00B050"/>
                </a:solidFill>
              </a:rPr>
              <a:t> </a:t>
            </a:r>
            <a:r>
              <a:rPr lang="en-GB" sz="2400" dirty="0" err="1">
                <a:solidFill>
                  <a:srgbClr val="00B050"/>
                </a:solidFill>
              </a:rPr>
              <a:t>pulmonale</a:t>
            </a:r>
            <a:r>
              <a:rPr lang="en-GB" sz="2400" dirty="0">
                <a:solidFill>
                  <a:srgbClr val="00B050"/>
                </a:solidFill>
              </a:rPr>
              <a:t> </a:t>
            </a:r>
          </a:p>
          <a:p>
            <a:pPr marL="838200" lvl="1" indent="-381000" eaLnBrk="1" hangingPunct="1">
              <a:buFontTx/>
              <a:buAutoNum type="arabicPeriod"/>
              <a:defRPr/>
            </a:pPr>
            <a:r>
              <a:rPr lang="en-GB" sz="2400" dirty="0">
                <a:solidFill>
                  <a:srgbClr val="00B050"/>
                </a:solidFill>
              </a:rPr>
              <a:t>Continued smoking </a:t>
            </a:r>
          </a:p>
          <a:p>
            <a:pPr marL="838200" lvl="1" indent="-381000" eaLnBrk="1" hangingPunct="1">
              <a:buFontTx/>
              <a:buAutoNum type="arabicPeriod"/>
              <a:defRPr/>
            </a:pPr>
            <a:r>
              <a:rPr lang="en-GB" sz="2400" dirty="0">
                <a:solidFill>
                  <a:srgbClr val="00B050"/>
                </a:solidFill>
              </a:rPr>
              <a:t>Frequent acute exacerbations </a:t>
            </a:r>
          </a:p>
          <a:p>
            <a:pPr marL="457200" indent="-457200" eaLnBrk="1" hangingPunct="1">
              <a:buFontTx/>
              <a:buNone/>
              <a:defRPr/>
            </a:pPr>
            <a:endParaRPr lang="en-GB" sz="2800" dirty="0"/>
          </a:p>
        </p:txBody>
      </p:sp>
      <p:pic>
        <p:nvPicPr>
          <p:cNvPr id="4" name="UWTSD_Logo.png"/>
          <p:cNvPicPr/>
          <p:nvPr/>
        </p:nvPicPr>
        <p:blipFill>
          <a:blip r:embed="rId3" cstate="print"/>
          <a:stretch>
            <a:fillRect/>
          </a:stretch>
        </p:blipFill>
        <p:spPr>
          <a:xfrm>
            <a:off x="7092280" y="6093296"/>
            <a:ext cx="1797720" cy="593254"/>
          </a:xfrm>
          <a:prstGeom prst="rect">
            <a:avLst/>
          </a:prstGeom>
          <a:ln w="12700">
            <a:miter lim="400000"/>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p:txBody>
          <a:bodyPr/>
          <a:lstStyle/>
          <a:p>
            <a:pPr eaLnBrk="1" hangingPunct="1">
              <a:defRPr/>
            </a:pPr>
            <a:r>
              <a:rPr lang="en-GB" altLang="en-US"/>
              <a:t>Asthma </a:t>
            </a:r>
            <a:r>
              <a:rPr lang="en-US" altLang="en-US"/>
              <a:t>–</a:t>
            </a:r>
            <a:r>
              <a:rPr lang="en-GB" altLang="en-US"/>
              <a:t> Statistics!</a:t>
            </a:r>
          </a:p>
        </p:txBody>
      </p:sp>
      <p:sp>
        <p:nvSpPr>
          <p:cNvPr id="117763" name="Rectangle 3"/>
          <p:cNvSpPr>
            <a:spLocks noGrp="1" noChangeArrowheads="1"/>
          </p:cNvSpPr>
          <p:nvPr>
            <p:ph idx="1"/>
          </p:nvPr>
        </p:nvSpPr>
        <p:spPr>
          <a:xfrm>
            <a:off x="457200" y="1268413"/>
            <a:ext cx="8229600" cy="4320827"/>
          </a:xfrm>
        </p:spPr>
        <p:txBody>
          <a:bodyPr>
            <a:normAutofit lnSpcReduction="10000"/>
          </a:bodyPr>
          <a:lstStyle/>
          <a:p>
            <a:pPr eaLnBrk="1" hangingPunct="1">
              <a:lnSpc>
                <a:spcPct val="90000"/>
              </a:lnSpc>
              <a:defRPr/>
            </a:pPr>
            <a:r>
              <a:rPr lang="en-GB" sz="2400" dirty="0"/>
              <a:t>5.4 million people in the UK are currently receiving treatment for asthma: 1.1 million children (1 in 11) and 4.3 million adults (1 in 12). </a:t>
            </a:r>
          </a:p>
          <a:p>
            <a:pPr eaLnBrk="1" hangingPunct="1">
              <a:lnSpc>
                <a:spcPct val="90000"/>
              </a:lnSpc>
              <a:defRPr/>
            </a:pPr>
            <a:r>
              <a:rPr lang="en-GB" sz="2400" dirty="0"/>
              <a:t>There were 1,200 deaths from asthma in the UK in 2006 (40 were children aged 14 years or under). On average, 3 people per day or 1 person every 7 hours dies from asthma </a:t>
            </a:r>
          </a:p>
          <a:p>
            <a:pPr eaLnBrk="1" hangingPunct="1">
              <a:lnSpc>
                <a:spcPct val="90000"/>
              </a:lnSpc>
              <a:defRPr/>
            </a:pPr>
            <a:r>
              <a:rPr lang="en-GB" sz="2400" dirty="0"/>
              <a:t>An estimated 75% of hospital admissions for asthma are avoidable and as many as 90% of the deaths from asthma are preventable. </a:t>
            </a:r>
          </a:p>
          <a:p>
            <a:pPr eaLnBrk="1" hangingPunct="1">
              <a:lnSpc>
                <a:spcPct val="90000"/>
              </a:lnSpc>
              <a:defRPr/>
            </a:pPr>
            <a:r>
              <a:rPr lang="en-GB" sz="2400" dirty="0"/>
              <a:t>42% of people with asthma say that traffic fumes stop them walking and shopping in congested areas</a:t>
            </a:r>
          </a:p>
          <a:p>
            <a:pPr eaLnBrk="1" hangingPunct="1">
              <a:lnSpc>
                <a:spcPct val="90000"/>
              </a:lnSpc>
              <a:defRPr/>
            </a:pPr>
            <a:r>
              <a:rPr lang="en-GB" sz="2400" dirty="0"/>
              <a:t>56% of people with asthma are sensitive to pet allergens. </a:t>
            </a:r>
          </a:p>
          <a:p>
            <a:pPr eaLnBrk="1" hangingPunct="1">
              <a:lnSpc>
                <a:spcPct val="90000"/>
              </a:lnSpc>
              <a:buFontTx/>
              <a:buNone/>
              <a:defRPr/>
            </a:pPr>
            <a:endParaRPr lang="en-GB" sz="2400" dirty="0"/>
          </a:p>
        </p:txBody>
      </p:sp>
      <p:pic>
        <p:nvPicPr>
          <p:cNvPr id="4" name="UWTSD_Logo.png"/>
          <p:cNvPicPr/>
          <p:nvPr/>
        </p:nvPicPr>
        <p:blipFill>
          <a:blip r:embed="rId3"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Rectangle 2"/>
          <p:cNvSpPr>
            <a:spLocks noGrp="1" noChangeArrowheads="1"/>
          </p:cNvSpPr>
          <p:nvPr>
            <p:ph type="title"/>
          </p:nvPr>
        </p:nvSpPr>
        <p:spPr/>
        <p:txBody>
          <a:bodyPr/>
          <a:lstStyle/>
          <a:p>
            <a:pPr eaLnBrk="1" hangingPunct="1">
              <a:defRPr/>
            </a:pPr>
            <a:r>
              <a:rPr lang="en-GB"/>
              <a:t>Asthma and the Celtic nations</a:t>
            </a:r>
          </a:p>
        </p:txBody>
      </p:sp>
      <p:sp>
        <p:nvSpPr>
          <p:cNvPr id="148483" name="Rectangle 3"/>
          <p:cNvSpPr>
            <a:spLocks noGrp="1" noChangeArrowheads="1"/>
          </p:cNvSpPr>
          <p:nvPr>
            <p:ph idx="1"/>
          </p:nvPr>
        </p:nvSpPr>
        <p:spPr/>
        <p:txBody>
          <a:bodyPr>
            <a:normAutofit lnSpcReduction="10000"/>
          </a:bodyPr>
          <a:lstStyle/>
          <a:p>
            <a:pPr eaLnBrk="1" hangingPunct="1">
              <a:lnSpc>
                <a:spcPct val="90000"/>
              </a:lnSpc>
              <a:defRPr/>
            </a:pPr>
            <a:r>
              <a:rPr lang="en-GB" altLang="en-US" sz="2800"/>
              <a:t>In </a:t>
            </a:r>
            <a:r>
              <a:rPr lang="en-GB" altLang="en-US" sz="2800">
                <a:solidFill>
                  <a:srgbClr val="FF3300"/>
                </a:solidFill>
              </a:rPr>
              <a:t>Northern Ireland</a:t>
            </a:r>
            <a:r>
              <a:rPr lang="en-GB" altLang="en-US" sz="2800"/>
              <a:t> 182,000 people are currently receiving treatment for asthma. This consists of 36,000 children and 146,000 adults. </a:t>
            </a:r>
          </a:p>
          <a:p>
            <a:pPr eaLnBrk="1" hangingPunct="1">
              <a:lnSpc>
                <a:spcPct val="90000"/>
              </a:lnSpc>
              <a:defRPr/>
            </a:pPr>
            <a:r>
              <a:rPr lang="en-GB" altLang="en-US" sz="2800"/>
              <a:t>In </a:t>
            </a:r>
            <a:r>
              <a:rPr lang="en-GB" altLang="en-US" sz="2800">
                <a:solidFill>
                  <a:srgbClr val="FF3300"/>
                </a:solidFill>
              </a:rPr>
              <a:t>Scotland</a:t>
            </a:r>
            <a:r>
              <a:rPr lang="en-GB" altLang="en-US" sz="2800"/>
              <a:t> 370,000 people are currently receiving treatment for asthma. This consists of 72,000 children and 296,000 adults. </a:t>
            </a:r>
          </a:p>
          <a:p>
            <a:pPr eaLnBrk="1" hangingPunct="1">
              <a:lnSpc>
                <a:spcPct val="90000"/>
              </a:lnSpc>
              <a:defRPr/>
            </a:pPr>
            <a:r>
              <a:rPr lang="en-GB" altLang="en-US" sz="2800"/>
              <a:t>In </a:t>
            </a:r>
            <a:r>
              <a:rPr lang="en-GB" altLang="en-US" sz="2800">
                <a:solidFill>
                  <a:srgbClr val="FF3300"/>
                </a:solidFill>
              </a:rPr>
              <a:t>Wales</a:t>
            </a:r>
            <a:r>
              <a:rPr lang="en-GB" altLang="en-US" sz="2800"/>
              <a:t> 314,000 people are currently receiving treatment for asthma. This consists of 36,000 children and 256,000 adults</a:t>
            </a:r>
          </a:p>
          <a:p>
            <a:pPr eaLnBrk="1" hangingPunct="1">
              <a:lnSpc>
                <a:spcPct val="90000"/>
              </a:lnSpc>
              <a:defRPr/>
            </a:pPr>
            <a:r>
              <a:rPr lang="en-GB" altLang="en-US" sz="2800"/>
              <a:t>Costs UK £2.3b /year - £889m to NHS</a:t>
            </a:r>
          </a:p>
          <a:p>
            <a:pPr eaLnBrk="1" hangingPunct="1">
              <a:lnSpc>
                <a:spcPct val="90000"/>
              </a:lnSpc>
              <a:defRPr/>
            </a:pPr>
            <a:endParaRPr lang="en-GB" altLang="en-US" sz="2800"/>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a:lstStyle/>
          <a:p>
            <a:pPr eaLnBrk="1" hangingPunct="1">
              <a:defRPr/>
            </a:pPr>
            <a:r>
              <a:rPr lang="en-GB"/>
              <a:t>Implications of Asthma</a:t>
            </a:r>
          </a:p>
        </p:txBody>
      </p:sp>
      <p:pic>
        <p:nvPicPr>
          <p:cNvPr id="81923" name="Picture 3"/>
          <p:cNvPicPr>
            <a:picLocks noGrp="1" noChangeAspect="1" noChangeArrowheads="1"/>
          </p:cNvPicPr>
          <p:nvPr>
            <p:ph idx="1"/>
          </p:nvPr>
        </p:nvPicPr>
        <p:blipFill>
          <a:blip r:embed="rId2"/>
          <a:srcRect t="733" b="733"/>
          <a:stretch>
            <a:fillRect/>
          </a:stretch>
        </p:blipFill>
        <p:spPr>
          <a:xfrm>
            <a:off x="179388" y="1600200"/>
            <a:ext cx="8970962" cy="4933950"/>
          </a:xfrm>
        </p:spPr>
      </p:pic>
      <p:pic>
        <p:nvPicPr>
          <p:cNvPr id="4" name="UWTSD_Logo.png"/>
          <p:cNvPicPr/>
          <p:nvPr/>
        </p:nvPicPr>
        <p:blipFill>
          <a:blip r:embed="rId3" cstate="print"/>
          <a:stretch>
            <a:fillRect/>
          </a:stretch>
        </p:blipFill>
        <p:spPr>
          <a:xfrm>
            <a:off x="7164288" y="5733256"/>
            <a:ext cx="1797720" cy="593254"/>
          </a:xfrm>
          <a:prstGeom prst="rect">
            <a:avLst/>
          </a:prstGeom>
          <a:ln w="12700">
            <a:miter lim="400000"/>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1" name="Rectangle 5"/>
          <p:cNvSpPr>
            <a:spLocks noGrp="1" noChangeArrowheads="1"/>
          </p:cNvSpPr>
          <p:nvPr>
            <p:ph type="title"/>
          </p:nvPr>
        </p:nvSpPr>
        <p:spPr>
          <a:xfrm>
            <a:off x="457200" y="274638"/>
            <a:ext cx="8229600" cy="922337"/>
          </a:xfrm>
        </p:spPr>
        <p:txBody>
          <a:bodyPr/>
          <a:lstStyle/>
          <a:p>
            <a:pPr eaLnBrk="1" hangingPunct="1">
              <a:defRPr/>
            </a:pPr>
            <a:r>
              <a:rPr lang="en-GB"/>
              <a:t>Rates of Asthma</a:t>
            </a:r>
          </a:p>
        </p:txBody>
      </p:sp>
      <p:pic>
        <p:nvPicPr>
          <p:cNvPr id="21507" name="Picture 7"/>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3813" y="1484313"/>
            <a:ext cx="8848725"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UWTSD_Logo.png"/>
          <p:cNvPicPr/>
          <p:nvPr/>
        </p:nvPicPr>
        <p:blipFill>
          <a:blip r:embed="rId3"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050"/>
          <p:cNvSpPr>
            <a:spLocks noGrp="1" noChangeArrowheads="1"/>
          </p:cNvSpPr>
          <p:nvPr>
            <p:ph type="title"/>
          </p:nvPr>
        </p:nvSpPr>
        <p:spPr/>
        <p:txBody>
          <a:bodyPr/>
          <a:lstStyle/>
          <a:p>
            <a:pPr eaLnBrk="1" hangingPunct="1">
              <a:defRPr/>
            </a:pPr>
            <a:r>
              <a:rPr lang="en-US"/>
              <a:t>Asthma Airway Changes</a:t>
            </a:r>
          </a:p>
        </p:txBody>
      </p:sp>
      <p:pic>
        <p:nvPicPr>
          <p:cNvPr id="47108" name="Picture 2052" descr="flare up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22987" b="22987"/>
          <a:stretch>
            <a:fillRect/>
          </a:stretch>
        </p:blipFill>
        <p:spPr>
          <a:xfrm>
            <a:off x="4449763" y="4276725"/>
            <a:ext cx="4694237" cy="25812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pic>
        <p:nvPicPr>
          <p:cNvPr id="47107" name="Picture 2051" descr="inflamed airways"/>
          <p:cNvPicPr>
            <a:picLocks noGrp="1" noChangeAspect="1" noChangeArrowheads="1"/>
          </p:cNvPicPr>
          <p:nvPr>
            <p:ph type="body" idx="4294967295"/>
          </p:nvPr>
        </p:nvPicPr>
        <p:blipFill>
          <a:blip r:embed="rId3">
            <a:extLst>
              <a:ext uri="{28A0092B-C50C-407E-A947-70E740481C1C}">
                <a14:useLocalDpi xmlns:a14="http://schemas.microsoft.com/office/drawing/2010/main" val="0"/>
              </a:ext>
            </a:extLst>
          </a:blip>
          <a:srcRect/>
          <a:stretch>
            <a:fillRect/>
          </a:stretch>
        </p:blipFill>
        <p:spPr>
          <a:xfrm>
            <a:off x="250825" y="4032250"/>
            <a:ext cx="2955925" cy="27686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pic>
        <p:nvPicPr>
          <p:cNvPr id="5" name="Picture 3" descr="alveoli"/>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71775" y="1400175"/>
            <a:ext cx="3095625" cy="29495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pic>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57200" y="274638"/>
            <a:ext cx="8075613" cy="1143000"/>
          </a:xfrm>
        </p:spPr>
        <p:txBody>
          <a:bodyPr>
            <a:normAutofit fontScale="90000"/>
          </a:bodyPr>
          <a:lstStyle/>
          <a:p>
            <a:pPr eaLnBrk="1" hangingPunct="1">
              <a:defRPr/>
            </a:pPr>
            <a:r>
              <a:rPr lang="en-US"/>
              <a:t>Lung Changes During </a:t>
            </a:r>
            <a:br>
              <a:rPr lang="en-US"/>
            </a:br>
            <a:r>
              <a:rPr lang="en-US"/>
              <a:t>an Asthma Attack</a:t>
            </a:r>
          </a:p>
        </p:txBody>
      </p:sp>
      <p:sp>
        <p:nvSpPr>
          <p:cNvPr id="9219" name="Rectangle 3"/>
          <p:cNvSpPr>
            <a:spLocks noGrp="1" noChangeArrowheads="1"/>
          </p:cNvSpPr>
          <p:nvPr>
            <p:ph idx="1"/>
          </p:nvPr>
        </p:nvSpPr>
        <p:spPr>
          <a:xfrm>
            <a:off x="228600" y="1981200"/>
            <a:ext cx="8534400" cy="4876800"/>
          </a:xfrm>
        </p:spPr>
        <p:txBody>
          <a:bodyPr/>
          <a:lstStyle/>
          <a:p>
            <a:pPr eaLnBrk="1" hangingPunct="1">
              <a:buFont typeface="Wingdings" charset="0"/>
              <a:buChar char="§"/>
              <a:defRPr/>
            </a:pPr>
            <a:r>
              <a:rPr lang="en-US"/>
              <a:t>In response to a trigger (something that makes asthma worse):</a:t>
            </a:r>
          </a:p>
          <a:p>
            <a:pPr lvl="1" eaLnBrk="1" hangingPunct="1">
              <a:buFont typeface="Wingdings" charset="0"/>
              <a:buChar char="§"/>
              <a:defRPr/>
            </a:pPr>
            <a:r>
              <a:rPr lang="en-US"/>
              <a:t>Airways swell and become narrowed</a:t>
            </a:r>
          </a:p>
          <a:p>
            <a:pPr lvl="1" eaLnBrk="1" hangingPunct="1">
              <a:buFont typeface="Wingdings" charset="0"/>
              <a:buChar char="§"/>
              <a:defRPr/>
            </a:pPr>
            <a:r>
              <a:rPr lang="en-US"/>
              <a:t>Bronchial muscles tighten </a:t>
            </a:r>
          </a:p>
          <a:p>
            <a:pPr lvl="1" eaLnBrk="1" hangingPunct="1">
              <a:buFont typeface="Wingdings" charset="0"/>
              <a:buChar char="§"/>
              <a:defRPr/>
            </a:pPr>
            <a:r>
              <a:rPr lang="en-US"/>
              <a:t>Mucus further obstructs airways</a:t>
            </a:r>
          </a:p>
          <a:p>
            <a:pPr lvl="1" eaLnBrk="1" hangingPunct="1">
              <a:buFont typeface="Wingdings" charset="0"/>
              <a:buChar char="§"/>
              <a:defRPr/>
            </a:pPr>
            <a:r>
              <a:rPr lang="en-US"/>
              <a:t>Breathing becomes difficult</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p:txBody>
          <a:bodyPr/>
          <a:lstStyle/>
          <a:p>
            <a:pPr eaLnBrk="1" hangingPunct="1">
              <a:defRPr/>
            </a:pPr>
            <a:r>
              <a:rPr lang="en-GB"/>
              <a:t>Types of Asthma</a:t>
            </a:r>
          </a:p>
        </p:txBody>
      </p:sp>
      <p:sp>
        <p:nvSpPr>
          <p:cNvPr id="72707" name="Rectangle 3"/>
          <p:cNvSpPr>
            <a:spLocks noGrp="1" noChangeArrowheads="1"/>
          </p:cNvSpPr>
          <p:nvPr>
            <p:ph idx="1"/>
          </p:nvPr>
        </p:nvSpPr>
        <p:spPr/>
        <p:txBody>
          <a:bodyPr/>
          <a:lstStyle/>
          <a:p>
            <a:pPr eaLnBrk="1" hangingPunct="1">
              <a:defRPr/>
            </a:pPr>
            <a:r>
              <a:rPr lang="en-GB" altLang="en-US" dirty="0">
                <a:solidFill>
                  <a:srgbClr val="0070C0"/>
                </a:solidFill>
              </a:rPr>
              <a:t>Intrinsic – generally occurs in adult life and is a chronic inflammatory response of the upper respiratory tract.</a:t>
            </a:r>
          </a:p>
          <a:p>
            <a:pPr eaLnBrk="1" hangingPunct="1">
              <a:defRPr/>
            </a:pPr>
            <a:endParaRPr lang="en-GB" altLang="en-US" dirty="0"/>
          </a:p>
          <a:p>
            <a:pPr eaLnBrk="1" hangingPunct="1">
              <a:defRPr/>
            </a:pPr>
            <a:r>
              <a:rPr lang="en-GB" altLang="en-US" dirty="0">
                <a:solidFill>
                  <a:srgbClr val="00B050"/>
                </a:solidFill>
              </a:rPr>
              <a:t>Extrinsic – occurring in children and young adults as a result of hypersensitivity to a or several foreign particles.   </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defRPr/>
            </a:pPr>
            <a:r>
              <a:rPr lang="en-US"/>
              <a:t>Triggers</a:t>
            </a:r>
          </a:p>
        </p:txBody>
      </p:sp>
      <p:sp>
        <p:nvSpPr>
          <p:cNvPr id="14339" name="Rectangle 3"/>
          <p:cNvSpPr>
            <a:spLocks noGrp="1" noChangeArrowheads="1"/>
          </p:cNvSpPr>
          <p:nvPr>
            <p:ph idx="1"/>
          </p:nvPr>
        </p:nvSpPr>
        <p:spPr/>
        <p:txBody>
          <a:bodyPr/>
          <a:lstStyle/>
          <a:p>
            <a:pPr eaLnBrk="1" hangingPunct="1">
              <a:buFont typeface="Wingdings" pitchFamily="2" charset="2"/>
              <a:buChar char="§"/>
              <a:defRPr/>
            </a:pPr>
            <a:r>
              <a:rPr lang="en-US" altLang="en-US"/>
              <a:t>A variety of stimuli or </a:t>
            </a:r>
            <a:r>
              <a:rPr lang="ja-JP" altLang="en-US"/>
              <a:t>“</a:t>
            </a:r>
            <a:r>
              <a:rPr lang="en-US" altLang="ja-JP"/>
              <a:t>triggers</a:t>
            </a:r>
            <a:r>
              <a:rPr lang="ja-JP" altLang="en-US"/>
              <a:t>”</a:t>
            </a:r>
            <a:r>
              <a:rPr lang="en-US" altLang="ja-JP"/>
              <a:t> can cause airway inflammation (swelling) and bring on an asthma flare.</a:t>
            </a:r>
          </a:p>
          <a:p>
            <a:pPr eaLnBrk="1" hangingPunct="1">
              <a:buFont typeface="Wingdings" pitchFamily="2" charset="2"/>
              <a:buChar char="§"/>
              <a:defRPr/>
            </a:pPr>
            <a:endParaRPr lang="en-US" altLang="en-US"/>
          </a:p>
          <a:p>
            <a:pPr eaLnBrk="1" hangingPunct="1">
              <a:buFont typeface="Wingdings" pitchFamily="2" charset="2"/>
              <a:buChar char="§"/>
              <a:defRPr/>
            </a:pPr>
            <a:r>
              <a:rPr lang="en-US" altLang="en-US"/>
              <a:t>Eliminating or reducing exposure to these triggers will decrease the need for asthma medications and reduce symptoms</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defRPr/>
            </a:pPr>
            <a:r>
              <a:rPr lang="en-US"/>
              <a:t>Common Triggers</a:t>
            </a:r>
          </a:p>
        </p:txBody>
      </p:sp>
      <p:sp>
        <p:nvSpPr>
          <p:cNvPr id="15363" name="Rectangle 3"/>
          <p:cNvSpPr>
            <a:spLocks noGrp="1" noChangeArrowheads="1"/>
          </p:cNvSpPr>
          <p:nvPr>
            <p:ph idx="1"/>
          </p:nvPr>
        </p:nvSpPr>
        <p:spPr/>
        <p:txBody>
          <a:bodyPr>
            <a:normAutofit lnSpcReduction="10000"/>
          </a:bodyPr>
          <a:lstStyle/>
          <a:p>
            <a:pPr eaLnBrk="1" hangingPunct="1">
              <a:lnSpc>
                <a:spcPct val="90000"/>
              </a:lnSpc>
              <a:buFont typeface="Wingdings" charset="0"/>
              <a:buChar char="§"/>
              <a:defRPr/>
            </a:pPr>
            <a:r>
              <a:rPr lang="en-US"/>
              <a:t>Allergens:  pollen, mold, animal dander, dust mites, foods, cockroaches</a:t>
            </a:r>
          </a:p>
          <a:p>
            <a:pPr eaLnBrk="1" hangingPunct="1">
              <a:lnSpc>
                <a:spcPct val="90000"/>
              </a:lnSpc>
              <a:buFont typeface="Wingdings" charset="0"/>
              <a:buChar char="§"/>
              <a:defRPr/>
            </a:pPr>
            <a:r>
              <a:rPr lang="en-US"/>
              <a:t>Irritants:  perfume, paints, strong smells, smoke</a:t>
            </a:r>
          </a:p>
          <a:p>
            <a:pPr eaLnBrk="1" hangingPunct="1">
              <a:lnSpc>
                <a:spcPct val="90000"/>
              </a:lnSpc>
              <a:buFont typeface="Wingdings" charset="0"/>
              <a:buChar char="§"/>
              <a:defRPr/>
            </a:pPr>
            <a:r>
              <a:rPr lang="en-US"/>
              <a:t>Viral infections</a:t>
            </a:r>
          </a:p>
          <a:p>
            <a:pPr eaLnBrk="1" hangingPunct="1">
              <a:lnSpc>
                <a:spcPct val="90000"/>
              </a:lnSpc>
              <a:buFont typeface="Wingdings" charset="0"/>
              <a:buChar char="§"/>
              <a:defRPr/>
            </a:pPr>
            <a:r>
              <a:rPr lang="en-US" i="1">
                <a:solidFill>
                  <a:schemeClr val="tx2"/>
                </a:solidFill>
              </a:rPr>
              <a:t>Exercise</a:t>
            </a:r>
          </a:p>
          <a:p>
            <a:pPr eaLnBrk="1" hangingPunct="1">
              <a:lnSpc>
                <a:spcPct val="90000"/>
              </a:lnSpc>
              <a:buFont typeface="Wingdings" charset="0"/>
              <a:buChar char="§"/>
              <a:defRPr/>
            </a:pPr>
            <a:r>
              <a:rPr lang="en-US"/>
              <a:t>Emotional anxiety or stress</a:t>
            </a:r>
          </a:p>
          <a:p>
            <a:pPr eaLnBrk="1" hangingPunct="1">
              <a:lnSpc>
                <a:spcPct val="90000"/>
              </a:lnSpc>
              <a:buFont typeface="Wingdings" charset="0"/>
              <a:buChar char="§"/>
              <a:defRPr/>
            </a:pPr>
            <a:r>
              <a:rPr lang="en-US"/>
              <a:t>Weather changes</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ChangeArrowheads="1"/>
          </p:cNvSpPr>
          <p:nvPr>
            <p:ph type="title"/>
          </p:nvPr>
        </p:nvSpPr>
        <p:spPr>
          <a:xfrm>
            <a:off x="620713" y="769938"/>
            <a:ext cx="7742237" cy="533400"/>
          </a:xfrm>
        </p:spPr>
        <p:txBody>
          <a:bodyPr>
            <a:normAutofit fontScale="90000"/>
          </a:bodyPr>
          <a:lstStyle/>
          <a:p>
            <a:pPr eaLnBrk="1" hangingPunct="1">
              <a:defRPr/>
            </a:pPr>
            <a:r>
              <a:rPr lang="en-US" altLang="en-US">
                <a:effectLst>
                  <a:outerShdw blurRad="38100" dist="38100" dir="2700000" algn="tl">
                    <a:srgbClr val="C0C0C0"/>
                  </a:outerShdw>
                </a:effectLst>
              </a:rPr>
              <a:t>Early </a:t>
            </a:r>
            <a:r>
              <a:rPr lang="en-US" altLang="en-US"/>
              <a:t>Warning</a:t>
            </a:r>
            <a:r>
              <a:rPr lang="en-US" altLang="en-US">
                <a:effectLst>
                  <a:outerShdw blurRad="38100" dist="38100" dir="2700000" algn="tl">
                    <a:srgbClr val="C0C0C0"/>
                  </a:outerShdw>
                </a:effectLst>
              </a:rPr>
              <a:t> Signs</a:t>
            </a:r>
          </a:p>
        </p:txBody>
      </p:sp>
      <p:sp>
        <p:nvSpPr>
          <p:cNvPr id="158723" name="Rectangle 3"/>
          <p:cNvSpPr>
            <a:spLocks noGrp="1" noChangeArrowheads="1"/>
          </p:cNvSpPr>
          <p:nvPr>
            <p:ph sz="half" idx="1"/>
          </p:nvPr>
        </p:nvSpPr>
        <p:spPr>
          <a:xfrm>
            <a:off x="323850" y="1557338"/>
            <a:ext cx="4503738" cy="4572000"/>
          </a:xfrm>
        </p:spPr>
        <p:txBody>
          <a:bodyPr>
            <a:normAutofit fontScale="92500" lnSpcReduction="10000"/>
          </a:bodyPr>
          <a:lstStyle/>
          <a:p>
            <a:pPr eaLnBrk="1" hangingPunct="1">
              <a:buFont typeface="Wingdings" charset="0"/>
              <a:buChar char="§"/>
              <a:defRPr/>
            </a:pPr>
            <a:r>
              <a:rPr lang="en-US" sz="3200"/>
              <a:t>Cough</a:t>
            </a:r>
          </a:p>
          <a:p>
            <a:pPr eaLnBrk="1" hangingPunct="1">
              <a:buFont typeface="Wingdings" charset="0"/>
              <a:buChar char="§"/>
              <a:defRPr/>
            </a:pPr>
            <a:r>
              <a:rPr lang="en-US" sz="3200"/>
              <a:t>Chest tightness</a:t>
            </a:r>
          </a:p>
          <a:p>
            <a:pPr eaLnBrk="1" hangingPunct="1">
              <a:buFont typeface="Wingdings" charset="0"/>
              <a:buChar char="§"/>
              <a:defRPr/>
            </a:pPr>
            <a:r>
              <a:rPr lang="en-US" sz="3200"/>
              <a:t>Nose rubbing </a:t>
            </a:r>
          </a:p>
          <a:p>
            <a:pPr eaLnBrk="1" hangingPunct="1">
              <a:buFont typeface="Wingdings" charset="0"/>
              <a:buChar char="§"/>
              <a:defRPr/>
            </a:pPr>
            <a:r>
              <a:rPr lang="en-US" sz="3200"/>
              <a:t>Dark circles under eyes (allergic shiners)</a:t>
            </a:r>
          </a:p>
          <a:p>
            <a:pPr eaLnBrk="1" hangingPunct="1">
              <a:buFont typeface="Wingdings" charset="0"/>
              <a:buChar char="§"/>
              <a:defRPr/>
            </a:pPr>
            <a:r>
              <a:rPr lang="en-US" sz="3200"/>
              <a:t>Itchy chin</a:t>
            </a:r>
          </a:p>
          <a:p>
            <a:pPr eaLnBrk="1" hangingPunct="1">
              <a:buFont typeface="Wingdings" charset="0"/>
              <a:buChar char="§"/>
              <a:defRPr/>
            </a:pPr>
            <a:r>
              <a:rPr lang="en-US" sz="3200"/>
              <a:t>Scratchy throat</a:t>
            </a:r>
          </a:p>
          <a:p>
            <a:pPr eaLnBrk="1" hangingPunct="1">
              <a:buFont typeface="Wingdings" charset="0"/>
              <a:buChar char="§"/>
              <a:defRPr/>
            </a:pPr>
            <a:endParaRPr lang="en-US" sz="3200"/>
          </a:p>
        </p:txBody>
      </p:sp>
      <p:sp>
        <p:nvSpPr>
          <p:cNvPr id="158724" name="Rectangle 4"/>
          <p:cNvSpPr>
            <a:spLocks noGrp="1" noChangeArrowheads="1"/>
          </p:cNvSpPr>
          <p:nvPr>
            <p:ph sz="half" idx="2"/>
          </p:nvPr>
        </p:nvSpPr>
        <p:spPr>
          <a:xfrm>
            <a:off x="4427538" y="1412875"/>
            <a:ext cx="4503737" cy="4248373"/>
          </a:xfrm>
        </p:spPr>
        <p:txBody>
          <a:bodyPr>
            <a:normAutofit fontScale="92500" lnSpcReduction="10000"/>
          </a:bodyPr>
          <a:lstStyle/>
          <a:p>
            <a:pPr eaLnBrk="1" hangingPunct="1">
              <a:lnSpc>
                <a:spcPct val="90000"/>
              </a:lnSpc>
              <a:buFont typeface="Wingdings" charset="0"/>
              <a:buChar char="§"/>
              <a:defRPr/>
            </a:pPr>
            <a:r>
              <a:rPr lang="en-US" sz="3200" dirty="0"/>
              <a:t>Stomach or headache</a:t>
            </a:r>
          </a:p>
          <a:p>
            <a:pPr eaLnBrk="1" hangingPunct="1">
              <a:lnSpc>
                <a:spcPct val="90000"/>
              </a:lnSpc>
              <a:buFont typeface="Wingdings" charset="0"/>
              <a:buChar char="§"/>
              <a:defRPr/>
            </a:pPr>
            <a:r>
              <a:rPr lang="en-US" sz="3200" dirty="0"/>
              <a:t>Change in face color (pale or flushed)</a:t>
            </a:r>
          </a:p>
          <a:p>
            <a:pPr eaLnBrk="1" hangingPunct="1">
              <a:lnSpc>
                <a:spcPct val="90000"/>
              </a:lnSpc>
              <a:buFont typeface="Wingdings" charset="0"/>
              <a:buChar char="§"/>
              <a:defRPr/>
            </a:pPr>
            <a:r>
              <a:rPr lang="en-US" sz="3200" dirty="0"/>
              <a:t>Change in mood or activity level</a:t>
            </a:r>
          </a:p>
          <a:p>
            <a:pPr eaLnBrk="1" hangingPunct="1">
              <a:lnSpc>
                <a:spcPct val="90000"/>
              </a:lnSpc>
              <a:buFont typeface="Wingdings" charset="0"/>
              <a:buChar char="§"/>
              <a:defRPr/>
            </a:pPr>
            <a:r>
              <a:rPr lang="en-US" sz="3200" dirty="0"/>
              <a:t>Throat clearing</a:t>
            </a:r>
          </a:p>
          <a:p>
            <a:pPr eaLnBrk="1" hangingPunct="1">
              <a:lnSpc>
                <a:spcPct val="90000"/>
              </a:lnSpc>
              <a:buFont typeface="Wingdings" charset="0"/>
              <a:buChar char="§"/>
              <a:defRPr/>
            </a:pPr>
            <a:r>
              <a:rPr lang="en-US" sz="3200" dirty="0"/>
              <a:t>Thirst</a:t>
            </a:r>
          </a:p>
          <a:p>
            <a:pPr eaLnBrk="1" hangingPunct="1">
              <a:lnSpc>
                <a:spcPct val="90000"/>
              </a:lnSpc>
              <a:buFont typeface="Wingdings" charset="0"/>
              <a:buChar char="§"/>
              <a:defRPr/>
            </a:pPr>
            <a:r>
              <a:rPr lang="en-US" sz="3200" dirty="0"/>
              <a:t>Signs may develop 24-48 hours before attack</a:t>
            </a:r>
          </a:p>
        </p:txBody>
      </p:sp>
      <p:pic>
        <p:nvPicPr>
          <p:cNvPr id="5" name="UWTSD_Logo.png"/>
          <p:cNvPicPr/>
          <p:nvPr/>
        </p:nvPicPr>
        <p:blipFill>
          <a:blip r:embed="rId3" cstate="print"/>
          <a:stretch>
            <a:fillRect/>
          </a:stretch>
        </p:blipFill>
        <p:spPr>
          <a:xfrm>
            <a:off x="7092280" y="6093296"/>
            <a:ext cx="1797720" cy="593254"/>
          </a:xfrm>
          <a:prstGeom prst="rect">
            <a:avLst/>
          </a:prstGeom>
          <a:ln w="12700">
            <a:miter lim="400000"/>
          </a:ln>
        </p:spPr>
      </p:pic>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Rectangle 2"/>
          <p:cNvSpPr>
            <a:spLocks noGrp="1" noChangeArrowheads="1"/>
          </p:cNvSpPr>
          <p:nvPr>
            <p:ph type="title"/>
          </p:nvPr>
        </p:nvSpPr>
        <p:spPr>
          <a:xfrm>
            <a:off x="1066800" y="528638"/>
            <a:ext cx="7543800" cy="635000"/>
          </a:xfrm>
        </p:spPr>
        <p:txBody>
          <a:bodyPr>
            <a:normAutofit fontScale="90000"/>
          </a:bodyPr>
          <a:lstStyle/>
          <a:p>
            <a:pPr eaLnBrk="1" hangingPunct="1">
              <a:defRPr/>
            </a:pPr>
            <a:r>
              <a:rPr lang="en-US" altLang="en-US">
                <a:effectLst>
                  <a:outerShdw blurRad="38100" dist="38100" dir="2700000" algn="tl">
                    <a:srgbClr val="C0C0C0"/>
                  </a:outerShdw>
                </a:effectLst>
              </a:rPr>
              <a:t>Asthma Danger Signs</a:t>
            </a:r>
          </a:p>
        </p:txBody>
      </p:sp>
      <p:sp>
        <p:nvSpPr>
          <p:cNvPr id="160771" name="Rectangle 3"/>
          <p:cNvSpPr>
            <a:spLocks noGrp="1" noChangeArrowheads="1"/>
          </p:cNvSpPr>
          <p:nvPr>
            <p:ph sz="half" idx="1"/>
          </p:nvPr>
        </p:nvSpPr>
        <p:spPr>
          <a:xfrm>
            <a:off x="304800" y="1981200"/>
            <a:ext cx="4198938" cy="4876800"/>
          </a:xfrm>
        </p:spPr>
        <p:txBody>
          <a:bodyPr>
            <a:normAutofit/>
          </a:bodyPr>
          <a:lstStyle/>
          <a:p>
            <a:pPr eaLnBrk="1" hangingPunct="1">
              <a:buClr>
                <a:srgbClr val="DD033C"/>
              </a:buClr>
              <a:buFont typeface="Wingdings" charset="0"/>
              <a:buChar char="§"/>
              <a:defRPr/>
            </a:pPr>
            <a:r>
              <a:rPr lang="en-US" sz="2400" dirty="0"/>
              <a:t>Unable to talk in full sentences</a:t>
            </a:r>
          </a:p>
          <a:p>
            <a:pPr eaLnBrk="1" hangingPunct="1">
              <a:buClr>
                <a:srgbClr val="DD033C"/>
              </a:buClr>
              <a:buFont typeface="Wingdings" charset="0"/>
              <a:buChar char="§"/>
              <a:defRPr/>
            </a:pPr>
            <a:r>
              <a:rPr lang="en-US" sz="2400" dirty="0"/>
              <a:t>Sucking in skin above breastbone or in between ribs</a:t>
            </a:r>
          </a:p>
          <a:p>
            <a:pPr eaLnBrk="1" hangingPunct="1">
              <a:buClr>
                <a:srgbClr val="DD033C"/>
              </a:buClr>
              <a:buFont typeface="Wingdings" charset="0"/>
              <a:buChar char="§"/>
              <a:defRPr/>
            </a:pPr>
            <a:r>
              <a:rPr lang="en-US" sz="2400" dirty="0"/>
              <a:t>Difficulty walking due to shortness of breath</a:t>
            </a:r>
          </a:p>
          <a:p>
            <a:pPr eaLnBrk="1" hangingPunct="1">
              <a:buClr>
                <a:srgbClr val="DD033C"/>
              </a:buClr>
              <a:buFont typeface="Wingdings" charset="0"/>
              <a:buChar char="§"/>
              <a:defRPr/>
            </a:pPr>
            <a:r>
              <a:rPr lang="en-US" sz="2400" dirty="0"/>
              <a:t>Nasal flaring</a:t>
            </a:r>
          </a:p>
          <a:p>
            <a:pPr eaLnBrk="1" hangingPunct="1">
              <a:buClr>
                <a:srgbClr val="DD033C"/>
              </a:buClr>
              <a:buFont typeface="Wingdings" charset="0"/>
              <a:buChar char="§"/>
              <a:defRPr/>
            </a:pPr>
            <a:endParaRPr lang="en-US" sz="2400" dirty="0"/>
          </a:p>
        </p:txBody>
      </p:sp>
      <p:sp>
        <p:nvSpPr>
          <p:cNvPr id="160772" name="Rectangle 4"/>
          <p:cNvSpPr>
            <a:spLocks noGrp="1" noChangeArrowheads="1"/>
          </p:cNvSpPr>
          <p:nvPr>
            <p:ph sz="half" idx="2"/>
          </p:nvPr>
        </p:nvSpPr>
        <p:spPr>
          <a:xfrm>
            <a:off x="4640263" y="1981200"/>
            <a:ext cx="4198937" cy="4495800"/>
          </a:xfrm>
        </p:spPr>
        <p:txBody>
          <a:bodyPr>
            <a:normAutofit/>
          </a:bodyPr>
          <a:lstStyle/>
          <a:p>
            <a:pPr eaLnBrk="1" hangingPunct="1">
              <a:buClr>
                <a:srgbClr val="FF3300"/>
              </a:buClr>
              <a:buFont typeface="Wingdings" charset="0"/>
              <a:buChar char="§"/>
              <a:defRPr/>
            </a:pPr>
            <a:r>
              <a:rPr lang="en-US" sz="2400" dirty="0"/>
              <a:t>Lips or fingernails become blue/gray</a:t>
            </a:r>
          </a:p>
          <a:p>
            <a:pPr eaLnBrk="1" hangingPunct="1">
              <a:buClr>
                <a:srgbClr val="FF3300"/>
              </a:buClr>
              <a:buFont typeface="Wingdings" charset="0"/>
              <a:buChar char="§"/>
              <a:defRPr/>
            </a:pPr>
            <a:r>
              <a:rPr lang="en-US" sz="2400" dirty="0"/>
              <a:t>Agitation</a:t>
            </a:r>
          </a:p>
          <a:p>
            <a:pPr eaLnBrk="1" hangingPunct="1">
              <a:buClr>
                <a:srgbClr val="FF3300"/>
              </a:buClr>
              <a:buFont typeface="Wingdings" charset="0"/>
              <a:buChar char="§"/>
              <a:defRPr/>
            </a:pPr>
            <a:r>
              <a:rPr lang="en-US" sz="2400" dirty="0"/>
              <a:t>Wheezing stops</a:t>
            </a:r>
          </a:p>
          <a:p>
            <a:pPr eaLnBrk="1" hangingPunct="1">
              <a:buClr>
                <a:srgbClr val="FF3300"/>
              </a:buClr>
              <a:buFont typeface="Wingdings" charset="0"/>
              <a:buChar char="§"/>
              <a:defRPr/>
            </a:pPr>
            <a:r>
              <a:rPr lang="en-US" sz="2400" dirty="0"/>
              <a:t>Rescue medicines are not helping</a:t>
            </a:r>
          </a:p>
          <a:p>
            <a:pPr eaLnBrk="1" hangingPunct="1">
              <a:buClr>
                <a:srgbClr val="FF3300"/>
              </a:buClr>
              <a:buFont typeface="Wingdings" charset="0"/>
              <a:buChar char="§"/>
              <a:defRPr/>
            </a:pPr>
            <a:r>
              <a:rPr lang="en-US" sz="2400" dirty="0"/>
              <a:t>Peak flow (if used) is indicating red zone</a:t>
            </a:r>
          </a:p>
          <a:p>
            <a:pPr eaLnBrk="1" hangingPunct="1">
              <a:buClr>
                <a:srgbClr val="FF3300"/>
              </a:buClr>
              <a:buFont typeface="Wingdings" charset="0"/>
              <a:buChar char="§"/>
              <a:defRPr/>
            </a:pPr>
            <a:endParaRPr lang="en-US" sz="2400" dirty="0"/>
          </a:p>
        </p:txBody>
      </p:sp>
      <p:pic>
        <p:nvPicPr>
          <p:cNvPr id="5" name="UWTSD_Logo.png"/>
          <p:cNvPicPr/>
          <p:nvPr/>
        </p:nvPicPr>
        <p:blipFill>
          <a:blip r:embed="rId3" cstate="print"/>
          <a:stretch>
            <a:fillRect/>
          </a:stretch>
        </p:blipFill>
        <p:spPr>
          <a:xfrm>
            <a:off x="167940" y="528638"/>
            <a:ext cx="1797720" cy="593254"/>
          </a:xfrm>
          <a:prstGeom prst="rect">
            <a:avLst/>
          </a:prstGeom>
          <a:ln w="12700">
            <a:miter lim="400000"/>
          </a:ln>
        </p:spPr>
      </p:pic>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pPr eaLnBrk="1" hangingPunct="1">
              <a:defRPr/>
            </a:pPr>
            <a:r>
              <a:rPr lang="en-GB"/>
              <a:t>Diagnosis of Asthma</a:t>
            </a:r>
          </a:p>
        </p:txBody>
      </p:sp>
      <p:sp>
        <p:nvSpPr>
          <p:cNvPr id="73731" name="Rectangle 3"/>
          <p:cNvSpPr>
            <a:spLocks noGrp="1" noChangeArrowheads="1"/>
          </p:cNvSpPr>
          <p:nvPr>
            <p:ph idx="1"/>
          </p:nvPr>
        </p:nvSpPr>
        <p:spPr/>
        <p:txBody>
          <a:bodyPr>
            <a:normAutofit lnSpcReduction="10000"/>
          </a:bodyPr>
          <a:lstStyle/>
          <a:p>
            <a:pPr eaLnBrk="1" hangingPunct="1">
              <a:buFont typeface="Wingdings" charset="0"/>
              <a:buChar char="§"/>
              <a:defRPr/>
            </a:pPr>
            <a:r>
              <a:rPr lang="en-US" sz="3400"/>
              <a:t>Can be diagnosed by spirometry (pulmonary function studies)</a:t>
            </a:r>
          </a:p>
          <a:p>
            <a:pPr eaLnBrk="1" hangingPunct="1">
              <a:buFont typeface="Wingdings" charset="0"/>
              <a:buChar char="§"/>
              <a:defRPr/>
            </a:pPr>
            <a:endParaRPr lang="en-US" sz="3400"/>
          </a:p>
          <a:p>
            <a:pPr eaLnBrk="1" hangingPunct="1">
              <a:buFont typeface="Wingdings" charset="0"/>
              <a:buChar char="§"/>
              <a:defRPr/>
            </a:pPr>
            <a:r>
              <a:rPr lang="en-US" sz="3400"/>
              <a:t>Peak flow meter can be used before and after exercise - measures how well the airways are working during physical activity</a:t>
            </a:r>
          </a:p>
          <a:p>
            <a:pPr eaLnBrk="1" hangingPunct="1">
              <a:defRPr/>
            </a:pPr>
            <a:endParaRPr lang="en-GB"/>
          </a:p>
        </p:txBody>
      </p:sp>
      <p:pic>
        <p:nvPicPr>
          <p:cNvPr id="4" name="UWTSD_Logo.png"/>
          <p:cNvPicPr/>
          <p:nvPr/>
        </p:nvPicPr>
        <p:blipFill>
          <a:blip r:embed="rId2" cstate="print"/>
          <a:stretch>
            <a:fillRect/>
          </a:stretch>
        </p:blipFill>
        <p:spPr>
          <a:xfrm>
            <a:off x="7092280" y="6093296"/>
            <a:ext cx="1797720" cy="593254"/>
          </a:xfrm>
          <a:prstGeom prst="rect">
            <a:avLst/>
          </a:prstGeom>
          <a:ln w="12700">
            <a:miter lim="400000"/>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eaLnBrk="1" hangingPunct="1">
              <a:defRPr/>
            </a:pPr>
            <a:r>
              <a:rPr lang="en-US"/>
              <a:t>Asthma Medications</a:t>
            </a:r>
          </a:p>
        </p:txBody>
      </p:sp>
      <p:sp>
        <p:nvSpPr>
          <p:cNvPr id="50179" name="Rectangle 3"/>
          <p:cNvSpPr>
            <a:spLocks noGrp="1" noChangeArrowheads="1"/>
          </p:cNvSpPr>
          <p:nvPr>
            <p:ph sz="half" idx="1"/>
          </p:nvPr>
        </p:nvSpPr>
        <p:spPr>
          <a:xfrm>
            <a:off x="0" y="1417638"/>
            <a:ext cx="4343400" cy="4953000"/>
          </a:xfrm>
        </p:spPr>
        <p:txBody>
          <a:bodyPr/>
          <a:lstStyle/>
          <a:p>
            <a:pPr algn="ctr" eaLnBrk="1" hangingPunct="1">
              <a:lnSpc>
                <a:spcPct val="90000"/>
              </a:lnSpc>
              <a:buFontTx/>
              <a:buNone/>
              <a:defRPr/>
            </a:pPr>
            <a:r>
              <a:rPr lang="en-US" altLang="en-US" b="1" i="1" dirty="0">
                <a:solidFill>
                  <a:srgbClr val="FF5353"/>
                </a:solidFill>
              </a:rPr>
              <a:t>Quick-relief:</a:t>
            </a:r>
            <a:endParaRPr lang="en-US" altLang="en-US" b="1" i="1" dirty="0"/>
          </a:p>
          <a:p>
            <a:pPr lvl="1" eaLnBrk="1" hangingPunct="1">
              <a:lnSpc>
                <a:spcPct val="90000"/>
              </a:lnSpc>
              <a:buClr>
                <a:srgbClr val="FF3300"/>
              </a:buClr>
              <a:buSzPct val="50000"/>
              <a:buFont typeface="Monotype Sorts" charset="2"/>
              <a:buChar char="l"/>
              <a:defRPr/>
            </a:pPr>
            <a:r>
              <a:rPr lang="en-US" altLang="en-US" dirty="0"/>
              <a:t>Used in pre-treating before exercise or exposure to trigger</a:t>
            </a:r>
          </a:p>
          <a:p>
            <a:pPr lvl="1" eaLnBrk="1" hangingPunct="1">
              <a:lnSpc>
                <a:spcPct val="90000"/>
              </a:lnSpc>
              <a:buClr>
                <a:srgbClr val="FF3300"/>
              </a:buClr>
              <a:buSzPct val="50000"/>
              <a:buFont typeface="Monotype Sorts" charset="2"/>
              <a:buChar char="l"/>
              <a:defRPr/>
            </a:pPr>
            <a:r>
              <a:rPr lang="en-US" altLang="en-US" dirty="0"/>
              <a:t>Used to prevent or stop an asthma attack </a:t>
            </a:r>
          </a:p>
          <a:p>
            <a:pPr lvl="1" eaLnBrk="1" hangingPunct="1">
              <a:lnSpc>
                <a:spcPct val="90000"/>
              </a:lnSpc>
              <a:buClr>
                <a:srgbClr val="FF3300"/>
              </a:buClr>
              <a:buSzPct val="50000"/>
              <a:buFont typeface="Monotype Sorts" charset="2"/>
              <a:buChar char="l"/>
              <a:defRPr/>
            </a:pPr>
            <a:r>
              <a:rPr lang="ja-JP" altLang="en-US" dirty="0"/>
              <a:t>“</a:t>
            </a:r>
            <a:r>
              <a:rPr lang="en-US" altLang="ja-JP" dirty="0"/>
              <a:t>Rescue medication</a:t>
            </a:r>
            <a:r>
              <a:rPr lang="ja-JP" altLang="en-US" dirty="0"/>
              <a:t>”</a:t>
            </a:r>
            <a:endParaRPr lang="en-US" altLang="ja-JP" dirty="0"/>
          </a:p>
          <a:p>
            <a:pPr lvl="1" eaLnBrk="1" hangingPunct="1">
              <a:lnSpc>
                <a:spcPct val="90000"/>
              </a:lnSpc>
              <a:buClr>
                <a:srgbClr val="FF3300"/>
              </a:buClr>
              <a:buSzPct val="50000"/>
              <a:buFont typeface="Monotype Sorts" charset="2"/>
              <a:buChar char="l"/>
              <a:defRPr/>
            </a:pPr>
            <a:r>
              <a:rPr lang="en-US" altLang="en-US" dirty="0"/>
              <a:t>Should last 4 – 6 hours</a:t>
            </a:r>
          </a:p>
          <a:p>
            <a:pPr lvl="1" eaLnBrk="1" hangingPunct="1">
              <a:lnSpc>
                <a:spcPct val="90000"/>
              </a:lnSpc>
              <a:buClr>
                <a:srgbClr val="FF3300"/>
              </a:buClr>
              <a:buSzPct val="50000"/>
              <a:buFont typeface="Monotype Sorts" charset="2"/>
              <a:buChar char="l"/>
              <a:defRPr/>
            </a:pPr>
            <a:r>
              <a:rPr lang="en-US" altLang="en-US" dirty="0"/>
              <a:t>Often over-used</a:t>
            </a:r>
          </a:p>
          <a:p>
            <a:pPr lvl="1" eaLnBrk="1" hangingPunct="1">
              <a:lnSpc>
                <a:spcPct val="90000"/>
              </a:lnSpc>
              <a:buClr>
                <a:srgbClr val="FF3300"/>
              </a:buClr>
              <a:buSzPct val="50000"/>
              <a:buFont typeface="Monotype Sorts" charset="2"/>
              <a:buChar char="l"/>
              <a:defRPr/>
            </a:pPr>
            <a:r>
              <a:rPr lang="en-US" altLang="en-US" dirty="0"/>
              <a:t>Ex:  salbutamol</a:t>
            </a:r>
            <a:br>
              <a:rPr lang="en-US" altLang="en-US" dirty="0"/>
            </a:br>
            <a:endParaRPr lang="en-US" altLang="en-US" dirty="0"/>
          </a:p>
          <a:p>
            <a:pPr lvl="1" eaLnBrk="1" hangingPunct="1">
              <a:lnSpc>
                <a:spcPct val="90000"/>
              </a:lnSpc>
              <a:buClr>
                <a:schemeClr val="accent2"/>
              </a:buClr>
              <a:buSzPct val="50000"/>
              <a:buFont typeface="Monotype Sorts" charset="2"/>
              <a:buChar char="l"/>
              <a:defRPr/>
            </a:pPr>
            <a:endParaRPr lang="en-US" altLang="en-US" sz="2200" dirty="0"/>
          </a:p>
        </p:txBody>
      </p:sp>
      <p:sp>
        <p:nvSpPr>
          <p:cNvPr id="50180" name="Rectangle 4"/>
          <p:cNvSpPr>
            <a:spLocks noGrp="1" noChangeArrowheads="1"/>
          </p:cNvSpPr>
          <p:nvPr>
            <p:ph sz="half" idx="2"/>
          </p:nvPr>
        </p:nvSpPr>
        <p:spPr>
          <a:xfrm>
            <a:off x="4314800" y="1417638"/>
            <a:ext cx="4800600" cy="4724400"/>
          </a:xfrm>
        </p:spPr>
        <p:txBody>
          <a:bodyPr/>
          <a:lstStyle/>
          <a:p>
            <a:pPr algn="ctr" eaLnBrk="1" hangingPunct="1">
              <a:buFontTx/>
              <a:buNone/>
              <a:defRPr/>
            </a:pPr>
            <a:r>
              <a:rPr lang="en-US" b="1" i="1" dirty="0">
                <a:solidFill>
                  <a:srgbClr val="66FF33"/>
                </a:solidFill>
              </a:rPr>
              <a:t>Long-term control:</a:t>
            </a:r>
          </a:p>
          <a:p>
            <a:pPr lvl="1" eaLnBrk="1" hangingPunct="1">
              <a:buClr>
                <a:srgbClr val="33CC33"/>
              </a:buClr>
              <a:buSzPct val="50000"/>
              <a:buFont typeface="Monotype Sorts" charset="0"/>
              <a:buChar char="l"/>
              <a:defRPr/>
            </a:pPr>
            <a:r>
              <a:rPr lang="en-US" dirty="0"/>
              <a:t>Used daily as preventive medication</a:t>
            </a:r>
          </a:p>
          <a:p>
            <a:pPr lvl="1" eaLnBrk="1" hangingPunct="1">
              <a:buClr>
                <a:srgbClr val="33CC33"/>
              </a:buClr>
              <a:buSzPct val="50000"/>
              <a:buFont typeface="Monotype Sorts" charset="0"/>
              <a:buChar char="l"/>
              <a:defRPr/>
            </a:pPr>
            <a:r>
              <a:rPr lang="en-US" dirty="0"/>
              <a:t>Used for control of asthma instead of relieving it</a:t>
            </a:r>
          </a:p>
          <a:p>
            <a:pPr lvl="1" eaLnBrk="1" hangingPunct="1">
              <a:buClr>
                <a:srgbClr val="33CC33"/>
              </a:buClr>
              <a:buSzPct val="50000"/>
              <a:buFont typeface="Monotype Sorts" charset="0"/>
              <a:buChar char="l"/>
              <a:defRPr/>
            </a:pPr>
            <a:r>
              <a:rPr lang="en-US" dirty="0"/>
              <a:t>Needs to be taken daily or not effective</a:t>
            </a:r>
          </a:p>
          <a:p>
            <a:pPr lvl="1" eaLnBrk="1" hangingPunct="1">
              <a:buClr>
                <a:srgbClr val="33CC33"/>
              </a:buClr>
              <a:buSzPct val="50000"/>
              <a:buFont typeface="Monotype Sorts" charset="0"/>
              <a:buChar char="l"/>
              <a:defRPr/>
            </a:pPr>
            <a:r>
              <a:rPr lang="en-US" dirty="0"/>
              <a:t>Often under-used</a:t>
            </a:r>
          </a:p>
          <a:p>
            <a:pPr lvl="1" eaLnBrk="1" hangingPunct="1">
              <a:buClr>
                <a:srgbClr val="33CC33"/>
              </a:buClr>
              <a:buSzPct val="50000"/>
              <a:buFont typeface="Monotype Sorts" charset="0"/>
              <a:buChar char="l"/>
              <a:defRPr/>
            </a:pPr>
            <a:r>
              <a:rPr lang="en-US" dirty="0"/>
              <a:t>Ex:  inhaled steroids </a:t>
            </a:r>
            <a:r>
              <a:rPr lang="en-US" dirty="0" err="1"/>
              <a:t>e.g</a:t>
            </a:r>
            <a:r>
              <a:rPr lang="en-US" dirty="0"/>
              <a:t> </a:t>
            </a:r>
            <a:r>
              <a:rPr lang="en-GB" b="0" i="0" dirty="0">
                <a:solidFill>
                  <a:srgbClr val="202124"/>
                </a:solidFill>
                <a:effectLst/>
                <a:latin typeface="Google Sans"/>
              </a:rPr>
              <a:t>Beclomethasone</a:t>
            </a:r>
            <a:endParaRPr lang="en-US" dirty="0"/>
          </a:p>
        </p:txBody>
      </p:sp>
      <p:pic>
        <p:nvPicPr>
          <p:cNvPr id="5"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4" name="Picture 4"/>
          <p:cNvPicPr>
            <a:picLocks noGrp="1" noChangeAspect="1" noChangeArrowheads="1"/>
          </p:cNvPicPr>
          <p:nvPr>
            <p:ph idx="1"/>
          </p:nvPr>
        </p:nvPicPr>
        <p:blipFill>
          <a:blip r:embed="rId3"/>
          <a:srcRect/>
          <a:stretch>
            <a:fillRect/>
          </a:stretch>
        </p:blipFill>
        <p:spPr>
          <a:xfrm>
            <a:off x="0" y="0"/>
            <a:ext cx="9144000" cy="6858000"/>
          </a:xfrm>
        </p:spPr>
      </p:pic>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defRPr/>
            </a:pPr>
            <a:r>
              <a:rPr lang="en-US"/>
              <a:t>Exercise Induced Asthma (EIA)</a:t>
            </a:r>
          </a:p>
        </p:txBody>
      </p:sp>
      <p:sp>
        <p:nvSpPr>
          <p:cNvPr id="16387" name="Rectangle 3"/>
          <p:cNvSpPr>
            <a:spLocks noGrp="1" noChangeArrowheads="1"/>
          </p:cNvSpPr>
          <p:nvPr>
            <p:ph idx="1"/>
          </p:nvPr>
        </p:nvSpPr>
        <p:spPr/>
        <p:txBody>
          <a:bodyPr/>
          <a:lstStyle/>
          <a:p>
            <a:pPr eaLnBrk="1" hangingPunct="1">
              <a:lnSpc>
                <a:spcPct val="90000"/>
              </a:lnSpc>
              <a:buFont typeface="Wingdings" charset="0"/>
              <a:buChar char="§"/>
              <a:defRPr/>
            </a:pPr>
            <a:r>
              <a:rPr lang="en-US" sz="3000"/>
              <a:t>Approximately 90% of asthmatics have exercise as a trigger.</a:t>
            </a:r>
          </a:p>
          <a:p>
            <a:pPr eaLnBrk="1" hangingPunct="1">
              <a:lnSpc>
                <a:spcPct val="90000"/>
              </a:lnSpc>
              <a:buFont typeface="Wingdings" charset="0"/>
              <a:buChar char="§"/>
              <a:defRPr/>
            </a:pPr>
            <a:endParaRPr lang="en-US" sz="3000"/>
          </a:p>
          <a:p>
            <a:pPr eaLnBrk="1" hangingPunct="1">
              <a:lnSpc>
                <a:spcPct val="90000"/>
              </a:lnSpc>
              <a:buFont typeface="Wingdings" charset="0"/>
              <a:buChar char="§"/>
              <a:defRPr/>
            </a:pPr>
            <a:r>
              <a:rPr lang="en-US" sz="3000"/>
              <a:t>Caused by loss of heat and water from the airways during exercise</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838130" y="365043"/>
            <a:ext cx="7772400" cy="533400"/>
          </a:xfrm>
        </p:spPr>
        <p:txBody>
          <a:bodyPr>
            <a:normAutofit fontScale="90000"/>
          </a:bodyPr>
          <a:lstStyle/>
          <a:p>
            <a:pPr eaLnBrk="1" hangingPunct="1">
              <a:defRPr/>
            </a:pPr>
            <a:r>
              <a:rPr lang="en-US" dirty="0"/>
              <a:t>Exercise Induced Asthma (EIA)</a:t>
            </a:r>
          </a:p>
        </p:txBody>
      </p:sp>
      <p:sp>
        <p:nvSpPr>
          <p:cNvPr id="53251" name="Rectangle 3"/>
          <p:cNvSpPr>
            <a:spLocks noGrp="1" noChangeArrowheads="1"/>
          </p:cNvSpPr>
          <p:nvPr>
            <p:ph idx="1"/>
          </p:nvPr>
        </p:nvSpPr>
        <p:spPr>
          <a:xfrm>
            <a:off x="571430" y="1160980"/>
            <a:ext cx="8305800" cy="5029200"/>
          </a:xfrm>
        </p:spPr>
        <p:txBody>
          <a:bodyPr/>
          <a:lstStyle/>
          <a:p>
            <a:pPr eaLnBrk="1" hangingPunct="1">
              <a:buFont typeface="Wingdings" pitchFamily="2" charset="2"/>
              <a:buChar char="§"/>
              <a:defRPr/>
            </a:pPr>
            <a:r>
              <a:rPr lang="en-US" altLang="en-US" dirty="0"/>
              <a:t>Early phase:</a:t>
            </a:r>
          </a:p>
          <a:p>
            <a:pPr lvl="1" eaLnBrk="1" hangingPunct="1">
              <a:buFont typeface="Wingdings" pitchFamily="2" charset="2"/>
              <a:buChar char="§"/>
              <a:defRPr/>
            </a:pPr>
            <a:r>
              <a:rPr lang="en-US" altLang="en-US" sz="2500" dirty="0"/>
              <a:t>Usually begins during exercise and peaks 5 - 10 minutes after stopping the activity</a:t>
            </a:r>
          </a:p>
          <a:p>
            <a:pPr eaLnBrk="1" hangingPunct="1">
              <a:buFont typeface="Wingdings" pitchFamily="2" charset="2"/>
              <a:buChar char="§"/>
              <a:defRPr/>
            </a:pPr>
            <a:r>
              <a:rPr lang="en-US" altLang="en-US" dirty="0"/>
              <a:t>Refractory period (</a:t>
            </a:r>
            <a:r>
              <a:rPr lang="ja-JP" altLang="en-US" dirty="0"/>
              <a:t>“</a:t>
            </a:r>
            <a:r>
              <a:rPr lang="en-US" altLang="ja-JP" dirty="0"/>
              <a:t>grace period</a:t>
            </a:r>
            <a:r>
              <a:rPr lang="ja-JP" altLang="en-US" dirty="0"/>
              <a:t>”</a:t>
            </a:r>
            <a:r>
              <a:rPr lang="en-US" altLang="ja-JP" dirty="0"/>
              <a:t>):</a:t>
            </a:r>
          </a:p>
          <a:p>
            <a:pPr lvl="1" eaLnBrk="1" hangingPunct="1">
              <a:buFont typeface="Wingdings" pitchFamily="2" charset="2"/>
              <a:buChar char="§"/>
              <a:defRPr/>
            </a:pPr>
            <a:r>
              <a:rPr lang="en-US" altLang="en-US" sz="2500" dirty="0"/>
              <a:t>After the initial bout of EIA, there may be less bronchospasm for up to 2 hours</a:t>
            </a:r>
          </a:p>
          <a:p>
            <a:pPr eaLnBrk="1" hangingPunct="1">
              <a:buFont typeface="Wingdings" pitchFamily="2" charset="2"/>
              <a:buChar char="§"/>
              <a:defRPr/>
            </a:pPr>
            <a:r>
              <a:rPr lang="en-US" altLang="en-US" dirty="0"/>
              <a:t>Late phase:</a:t>
            </a:r>
          </a:p>
          <a:p>
            <a:pPr lvl="1" eaLnBrk="1" hangingPunct="1">
              <a:buFont typeface="Wingdings" pitchFamily="2" charset="2"/>
              <a:buChar char="§"/>
              <a:defRPr/>
            </a:pPr>
            <a:r>
              <a:rPr lang="en-US" altLang="en-US" sz="2500" dirty="0"/>
              <a:t>Symptoms may occur again, beginning 3 to 10 hours after exercise </a:t>
            </a:r>
          </a:p>
          <a:p>
            <a:pPr lvl="1" eaLnBrk="1" hangingPunct="1">
              <a:buFont typeface="Monotype Sorts" charset="2"/>
              <a:buChar char="à"/>
              <a:defRPr/>
            </a:pPr>
            <a:endParaRPr lang="en-US" altLang="en-US" sz="2500" dirty="0"/>
          </a:p>
          <a:p>
            <a:pPr lvl="1" eaLnBrk="1" hangingPunct="1">
              <a:buFont typeface="Monotype Sorts" charset="2"/>
              <a:buNone/>
              <a:defRPr/>
            </a:pPr>
            <a:endParaRPr lang="en-US" altLang="en-US" dirty="0"/>
          </a:p>
        </p:txBody>
      </p:sp>
      <p:pic>
        <p:nvPicPr>
          <p:cNvPr id="4" name="UWTSD_Logo.png"/>
          <p:cNvPicPr/>
          <p:nvPr/>
        </p:nvPicPr>
        <p:blipFill>
          <a:blip r:embed="rId3" cstate="print"/>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defRPr/>
            </a:pPr>
            <a:r>
              <a:rPr lang="en-US"/>
              <a:t>Factors that Influence EIA</a:t>
            </a:r>
          </a:p>
        </p:txBody>
      </p:sp>
      <p:sp>
        <p:nvSpPr>
          <p:cNvPr id="20483" name="Rectangle 3"/>
          <p:cNvSpPr>
            <a:spLocks noGrp="1" noChangeArrowheads="1"/>
          </p:cNvSpPr>
          <p:nvPr>
            <p:ph idx="1"/>
          </p:nvPr>
        </p:nvSpPr>
        <p:spPr>
          <a:xfrm>
            <a:off x="539750" y="1484313"/>
            <a:ext cx="7772400" cy="4176935"/>
          </a:xfrm>
        </p:spPr>
        <p:txBody>
          <a:bodyPr>
            <a:normAutofit fontScale="92500" lnSpcReduction="10000"/>
          </a:bodyPr>
          <a:lstStyle/>
          <a:p>
            <a:pPr eaLnBrk="1" hangingPunct="1">
              <a:buFont typeface="Wingdings" charset="0"/>
              <a:buChar char="§"/>
              <a:defRPr/>
            </a:pPr>
            <a:r>
              <a:rPr lang="en-US" dirty="0"/>
              <a:t>Cold air, temperature extremes, air pollution</a:t>
            </a:r>
          </a:p>
          <a:p>
            <a:pPr eaLnBrk="1" hangingPunct="1">
              <a:buFont typeface="Wingdings" charset="0"/>
              <a:buChar char="§"/>
              <a:defRPr/>
            </a:pPr>
            <a:r>
              <a:rPr lang="en-US" dirty="0"/>
              <a:t>Duration, type and intensity of exercise</a:t>
            </a:r>
          </a:p>
          <a:p>
            <a:pPr eaLnBrk="1" hangingPunct="1">
              <a:buFont typeface="Wingdings" charset="0"/>
              <a:buChar char="§"/>
              <a:defRPr/>
            </a:pPr>
            <a:r>
              <a:rPr lang="en-US" dirty="0"/>
              <a:t>Poor physical conditioning</a:t>
            </a:r>
          </a:p>
          <a:p>
            <a:pPr eaLnBrk="1" hangingPunct="1">
              <a:buFont typeface="Wingdings" charset="0"/>
              <a:buChar char="§"/>
              <a:defRPr/>
            </a:pPr>
            <a:r>
              <a:rPr lang="en-US" dirty="0"/>
              <a:t>Inhaled allergens (in sensitive individuals)</a:t>
            </a:r>
          </a:p>
          <a:p>
            <a:pPr eaLnBrk="1" hangingPunct="1">
              <a:buFont typeface="Wingdings" charset="0"/>
              <a:buChar char="§"/>
              <a:defRPr/>
            </a:pPr>
            <a:r>
              <a:rPr lang="en-US" dirty="0"/>
              <a:t>Respiratory infections</a:t>
            </a:r>
          </a:p>
          <a:p>
            <a:pPr eaLnBrk="1" hangingPunct="1">
              <a:buFont typeface="Wingdings" charset="0"/>
              <a:buChar char="§"/>
              <a:defRPr/>
            </a:pPr>
            <a:r>
              <a:rPr lang="en-US" dirty="0"/>
              <a:t>Time since last episode of EIA</a:t>
            </a:r>
          </a:p>
          <a:p>
            <a:pPr eaLnBrk="1" hangingPunct="1">
              <a:buFont typeface="Wingdings" charset="0"/>
              <a:buChar char="§"/>
              <a:defRPr/>
            </a:pPr>
            <a:r>
              <a:rPr lang="en-US" dirty="0"/>
              <a:t>Emotional stress/fatigue</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defRPr/>
            </a:pPr>
            <a:r>
              <a:rPr lang="en-US"/>
              <a:t>Factors that Influence EIA</a:t>
            </a:r>
          </a:p>
        </p:txBody>
      </p:sp>
      <p:sp>
        <p:nvSpPr>
          <p:cNvPr id="21507" name="Rectangle 3"/>
          <p:cNvSpPr>
            <a:spLocks noGrp="1" noChangeArrowheads="1"/>
          </p:cNvSpPr>
          <p:nvPr>
            <p:ph idx="1"/>
          </p:nvPr>
        </p:nvSpPr>
        <p:spPr>
          <a:xfrm>
            <a:off x="755650" y="1341438"/>
            <a:ext cx="7772400" cy="4967287"/>
          </a:xfrm>
        </p:spPr>
        <p:txBody>
          <a:bodyPr>
            <a:normAutofit/>
          </a:bodyPr>
          <a:lstStyle/>
          <a:p>
            <a:pPr eaLnBrk="1" hangingPunct="1">
              <a:lnSpc>
                <a:spcPct val="90000"/>
              </a:lnSpc>
              <a:buFont typeface="Wingdings" charset="0"/>
              <a:buChar char="§"/>
              <a:defRPr/>
            </a:pPr>
            <a:r>
              <a:rPr lang="en-US" sz="2800" u="sng" dirty="0"/>
              <a:t>Type of exercise</a:t>
            </a:r>
            <a:r>
              <a:rPr lang="en-US" sz="2800" dirty="0"/>
              <a:t> - aerobic sports (continuous and long-lasting exercise that results in deep and rapid breathing)</a:t>
            </a:r>
          </a:p>
          <a:p>
            <a:pPr eaLnBrk="1" hangingPunct="1">
              <a:lnSpc>
                <a:spcPct val="90000"/>
              </a:lnSpc>
              <a:buFont typeface="Wingdings" charset="0"/>
              <a:buChar char="§"/>
              <a:defRPr/>
            </a:pPr>
            <a:endParaRPr lang="en-US" sz="2800" dirty="0"/>
          </a:p>
          <a:p>
            <a:pPr eaLnBrk="1" hangingPunct="1">
              <a:lnSpc>
                <a:spcPct val="90000"/>
              </a:lnSpc>
              <a:buFont typeface="Wingdings" charset="0"/>
              <a:buChar char="§"/>
              <a:defRPr/>
            </a:pPr>
            <a:r>
              <a:rPr lang="en-US" sz="2800" u="sng" dirty="0"/>
              <a:t>Intensity</a:t>
            </a:r>
            <a:r>
              <a:rPr lang="en-US" sz="2800" dirty="0"/>
              <a:t> - the more intense the sport, the more severe the bronchospasm</a:t>
            </a:r>
          </a:p>
          <a:p>
            <a:pPr eaLnBrk="1" hangingPunct="1">
              <a:lnSpc>
                <a:spcPct val="90000"/>
              </a:lnSpc>
              <a:buFont typeface="Wingdings" charset="0"/>
              <a:buChar char="§"/>
              <a:defRPr/>
            </a:pPr>
            <a:endParaRPr lang="en-US" sz="2800" dirty="0"/>
          </a:p>
          <a:p>
            <a:pPr eaLnBrk="1" hangingPunct="1">
              <a:lnSpc>
                <a:spcPct val="90000"/>
              </a:lnSpc>
              <a:buFont typeface="Wingdings" charset="0"/>
              <a:buChar char="§"/>
              <a:defRPr/>
            </a:pPr>
            <a:r>
              <a:rPr lang="en-US" sz="2800" u="sng" dirty="0"/>
              <a:t>Duration of exercise</a:t>
            </a:r>
            <a:r>
              <a:rPr lang="en-US" sz="2800" dirty="0"/>
              <a:t> - can sometimes induce refractory period by warming up adequately prior to exercise</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defRPr/>
            </a:pPr>
            <a:r>
              <a:rPr lang="en-US"/>
              <a:t>Ways to Reduce EIA</a:t>
            </a:r>
          </a:p>
        </p:txBody>
      </p:sp>
      <p:sp>
        <p:nvSpPr>
          <p:cNvPr id="22531" name="Rectangle 3"/>
          <p:cNvSpPr>
            <a:spLocks noGrp="1" noChangeArrowheads="1"/>
          </p:cNvSpPr>
          <p:nvPr>
            <p:ph idx="1"/>
          </p:nvPr>
        </p:nvSpPr>
        <p:spPr/>
        <p:txBody>
          <a:bodyPr>
            <a:normAutofit lnSpcReduction="10000"/>
          </a:bodyPr>
          <a:lstStyle/>
          <a:p>
            <a:pPr eaLnBrk="1" hangingPunct="1">
              <a:lnSpc>
                <a:spcPct val="90000"/>
              </a:lnSpc>
              <a:buFont typeface="Wingdings" pitchFamily="2" charset="2"/>
              <a:buChar char="§"/>
              <a:defRPr/>
            </a:pPr>
            <a:r>
              <a:rPr lang="en-US" altLang="en-US" sz="3000"/>
              <a:t>Avoid exercise if symptoms are present</a:t>
            </a:r>
          </a:p>
          <a:p>
            <a:pPr eaLnBrk="1" hangingPunct="1">
              <a:lnSpc>
                <a:spcPct val="90000"/>
              </a:lnSpc>
              <a:buFont typeface="Wingdings" pitchFamily="2" charset="2"/>
              <a:buChar char="§"/>
              <a:defRPr/>
            </a:pPr>
            <a:r>
              <a:rPr lang="en-US" altLang="en-US" sz="3000"/>
              <a:t>Pre-medicate per doctor</a:t>
            </a:r>
            <a:r>
              <a:rPr lang="ja-JP" altLang="en-US" sz="3000"/>
              <a:t>’</a:t>
            </a:r>
            <a:r>
              <a:rPr lang="en-US" altLang="ja-JP" sz="3000"/>
              <a:t>s instructions</a:t>
            </a:r>
          </a:p>
          <a:p>
            <a:pPr eaLnBrk="1" hangingPunct="1">
              <a:lnSpc>
                <a:spcPct val="90000"/>
              </a:lnSpc>
              <a:buFont typeface="Wingdings" pitchFamily="2" charset="2"/>
              <a:buChar char="§"/>
              <a:defRPr/>
            </a:pPr>
            <a:r>
              <a:rPr lang="en-US" altLang="en-US" sz="3000"/>
              <a:t>Adequate warm-up - at least 10 - 15 minutes</a:t>
            </a:r>
          </a:p>
          <a:p>
            <a:pPr eaLnBrk="1" hangingPunct="1">
              <a:lnSpc>
                <a:spcPct val="90000"/>
              </a:lnSpc>
              <a:buFont typeface="Wingdings" pitchFamily="2" charset="2"/>
              <a:buChar char="§"/>
              <a:defRPr/>
            </a:pPr>
            <a:r>
              <a:rPr lang="en-US" altLang="en-US" sz="3000"/>
              <a:t>Modified exercise</a:t>
            </a:r>
          </a:p>
          <a:p>
            <a:pPr eaLnBrk="1" hangingPunct="1">
              <a:lnSpc>
                <a:spcPct val="90000"/>
              </a:lnSpc>
              <a:buFont typeface="Wingdings" pitchFamily="2" charset="2"/>
              <a:buChar char="§"/>
              <a:defRPr/>
            </a:pPr>
            <a:r>
              <a:rPr lang="en-US" altLang="en-US" sz="3000"/>
              <a:t>Avoid triggers that may cause or worsen EIA, i.e., cold air, high pollen count</a:t>
            </a:r>
          </a:p>
          <a:p>
            <a:pPr eaLnBrk="1" hangingPunct="1">
              <a:lnSpc>
                <a:spcPct val="90000"/>
              </a:lnSpc>
              <a:buFont typeface="Wingdings" pitchFamily="2" charset="2"/>
              <a:buChar char="§"/>
              <a:defRPr/>
            </a:pPr>
            <a:r>
              <a:rPr lang="en-US" altLang="en-US" sz="3000"/>
              <a:t>Adequate cool down - at least 10 minutes</a:t>
            </a:r>
          </a:p>
          <a:p>
            <a:pPr eaLnBrk="1" hangingPunct="1">
              <a:lnSpc>
                <a:spcPct val="90000"/>
              </a:lnSpc>
              <a:buFont typeface="Wingdings" pitchFamily="2" charset="2"/>
              <a:buChar char="§"/>
              <a:defRPr/>
            </a:pPr>
            <a:r>
              <a:rPr lang="en-US" altLang="en-US" sz="3000"/>
              <a:t>Breathe through nose, if possible, to warm air</a:t>
            </a:r>
          </a:p>
          <a:p>
            <a:pPr eaLnBrk="1" hangingPunct="1">
              <a:lnSpc>
                <a:spcPct val="90000"/>
              </a:lnSpc>
              <a:defRPr/>
            </a:pPr>
            <a:endParaRPr lang="en-US" altLang="en-US" sz="3000"/>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defRPr/>
            </a:pPr>
            <a:r>
              <a:rPr lang="en-US"/>
              <a:t>Value of Exercise</a:t>
            </a:r>
          </a:p>
        </p:txBody>
      </p:sp>
      <p:sp>
        <p:nvSpPr>
          <p:cNvPr id="25603" name="Rectangle 3"/>
          <p:cNvSpPr>
            <a:spLocks noGrp="1" noChangeArrowheads="1"/>
          </p:cNvSpPr>
          <p:nvPr>
            <p:ph idx="1"/>
          </p:nvPr>
        </p:nvSpPr>
        <p:spPr>
          <a:xfrm>
            <a:off x="508000" y="1124744"/>
            <a:ext cx="8382000" cy="4876800"/>
          </a:xfrm>
        </p:spPr>
        <p:txBody>
          <a:bodyPr/>
          <a:lstStyle/>
          <a:p>
            <a:pPr eaLnBrk="1" hangingPunct="1">
              <a:buFont typeface="Wingdings" pitchFamily="2" charset="2"/>
              <a:buChar char="§"/>
              <a:defRPr/>
            </a:pPr>
            <a:r>
              <a:rPr lang="en-US" altLang="en-US" dirty="0"/>
              <a:t>Increased exercise tolerance</a:t>
            </a:r>
          </a:p>
          <a:p>
            <a:pPr eaLnBrk="1" hangingPunct="1">
              <a:buFont typeface="Wingdings" pitchFamily="2" charset="2"/>
              <a:buChar char="§"/>
              <a:defRPr/>
            </a:pPr>
            <a:r>
              <a:rPr lang="en-US" altLang="en-US" dirty="0"/>
              <a:t>Improved self esteem</a:t>
            </a:r>
          </a:p>
          <a:p>
            <a:pPr eaLnBrk="1" hangingPunct="1">
              <a:buFont typeface="Wingdings" pitchFamily="2" charset="2"/>
              <a:buChar char="§"/>
              <a:defRPr/>
            </a:pPr>
            <a:r>
              <a:rPr lang="en-US" altLang="en-US" dirty="0"/>
              <a:t>Increased confidence</a:t>
            </a:r>
          </a:p>
          <a:p>
            <a:pPr eaLnBrk="1" hangingPunct="1">
              <a:buFont typeface="Wingdings" pitchFamily="2" charset="2"/>
              <a:buChar char="§"/>
              <a:defRPr/>
            </a:pPr>
            <a:r>
              <a:rPr lang="en-US" altLang="en-US" dirty="0"/>
              <a:t>Improved psychological and physical well-being</a:t>
            </a:r>
          </a:p>
          <a:p>
            <a:pPr eaLnBrk="1" hangingPunct="1">
              <a:buFont typeface="Wingdings" pitchFamily="2" charset="2"/>
              <a:buChar char="§"/>
              <a:defRPr/>
            </a:pPr>
            <a:r>
              <a:rPr lang="en-US" altLang="en-US" dirty="0"/>
              <a:t>Prevents </a:t>
            </a:r>
            <a:r>
              <a:rPr lang="ja-JP" altLang="en-US" dirty="0"/>
              <a:t>“</a:t>
            </a:r>
            <a:r>
              <a:rPr lang="en-US" altLang="ja-JP" dirty="0"/>
              <a:t>vicious cycle of inactivity:</a:t>
            </a:r>
            <a:r>
              <a:rPr lang="ja-JP" altLang="en-US" dirty="0"/>
              <a:t>”</a:t>
            </a:r>
            <a:endParaRPr lang="en-US" altLang="ja-JP" dirty="0"/>
          </a:p>
          <a:p>
            <a:pPr lvl="1" eaLnBrk="1" hangingPunct="1">
              <a:buFont typeface="Wingdings" pitchFamily="2" charset="2"/>
              <a:buChar char="§"/>
              <a:defRPr/>
            </a:pPr>
            <a:r>
              <a:rPr lang="en-US" altLang="en-US" sz="2300" dirty="0"/>
              <a:t>Children may avoid activity to avoid symptoms, this leads to deconditioning which increases symptoms at even lower levels of activity</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2"/>
          <p:cNvSpPr>
            <a:spLocks noGrp="1" noChangeArrowheads="1"/>
          </p:cNvSpPr>
          <p:nvPr>
            <p:ph type="title"/>
          </p:nvPr>
        </p:nvSpPr>
        <p:spPr/>
        <p:txBody>
          <a:bodyPr/>
          <a:lstStyle/>
          <a:p>
            <a:pPr eaLnBrk="1" hangingPunct="1">
              <a:defRPr/>
            </a:pPr>
            <a:r>
              <a:rPr lang="en-US"/>
              <a:t>Asthma First Aid</a:t>
            </a:r>
          </a:p>
        </p:txBody>
      </p:sp>
      <p:sp>
        <p:nvSpPr>
          <p:cNvPr id="147459" name="Rectangle 3"/>
          <p:cNvSpPr>
            <a:spLocks noGrp="1" noChangeArrowheads="1"/>
          </p:cNvSpPr>
          <p:nvPr>
            <p:ph idx="1"/>
          </p:nvPr>
        </p:nvSpPr>
        <p:spPr>
          <a:xfrm>
            <a:off x="755576" y="1423271"/>
            <a:ext cx="7856537" cy="4138612"/>
          </a:xfrm>
        </p:spPr>
        <p:txBody>
          <a:bodyPr>
            <a:normAutofit fontScale="92500" lnSpcReduction="10000"/>
          </a:bodyPr>
          <a:lstStyle/>
          <a:p>
            <a:pPr eaLnBrk="1" hangingPunct="1">
              <a:lnSpc>
                <a:spcPct val="90000"/>
              </a:lnSpc>
              <a:buFont typeface="Wingdings" pitchFamily="2" charset="2"/>
              <a:buChar char="§"/>
              <a:defRPr/>
            </a:pPr>
            <a:r>
              <a:rPr lang="en-US" altLang="en-US" sz="3000" dirty="0"/>
              <a:t>STOP any activity</a:t>
            </a:r>
          </a:p>
          <a:p>
            <a:pPr eaLnBrk="1" hangingPunct="1">
              <a:lnSpc>
                <a:spcPct val="90000"/>
              </a:lnSpc>
              <a:buFont typeface="Wingdings" pitchFamily="2" charset="2"/>
              <a:buChar char="§"/>
              <a:defRPr/>
            </a:pPr>
            <a:r>
              <a:rPr lang="en-US" altLang="en-US" sz="3000" dirty="0"/>
              <a:t>Assume RESTING POSITION</a:t>
            </a:r>
          </a:p>
          <a:p>
            <a:pPr eaLnBrk="1" hangingPunct="1">
              <a:lnSpc>
                <a:spcPct val="90000"/>
              </a:lnSpc>
              <a:buFont typeface="Wingdings" pitchFamily="2" charset="2"/>
              <a:buChar char="§"/>
              <a:defRPr/>
            </a:pPr>
            <a:r>
              <a:rPr lang="en-US" altLang="en-US" sz="3000" dirty="0"/>
              <a:t>Offer REASSURANCE - don</a:t>
            </a:r>
            <a:r>
              <a:rPr lang="ja-JP" altLang="en-US" sz="3000" dirty="0"/>
              <a:t>’</a:t>
            </a:r>
            <a:r>
              <a:rPr lang="en-US" altLang="ja-JP" sz="3000" dirty="0"/>
              <a:t>t panic</a:t>
            </a:r>
          </a:p>
          <a:p>
            <a:pPr eaLnBrk="1" hangingPunct="1">
              <a:lnSpc>
                <a:spcPct val="90000"/>
              </a:lnSpc>
              <a:buFont typeface="Wingdings" pitchFamily="2" charset="2"/>
              <a:buChar char="§"/>
              <a:defRPr/>
            </a:pPr>
            <a:r>
              <a:rPr lang="en-US" altLang="en-US" sz="3000" dirty="0"/>
              <a:t>Follow the AMP - administer (rescue) MEDICATIONS</a:t>
            </a:r>
          </a:p>
          <a:p>
            <a:pPr eaLnBrk="1" hangingPunct="1">
              <a:lnSpc>
                <a:spcPct val="90000"/>
              </a:lnSpc>
              <a:buFont typeface="Wingdings" pitchFamily="2" charset="2"/>
              <a:buChar char="§"/>
              <a:defRPr/>
            </a:pPr>
            <a:r>
              <a:rPr lang="en-US" altLang="en-US" sz="3000" dirty="0"/>
              <a:t>NOTIFY proper persons if medication is ineffective</a:t>
            </a:r>
          </a:p>
          <a:p>
            <a:pPr eaLnBrk="1" hangingPunct="1">
              <a:lnSpc>
                <a:spcPct val="90000"/>
              </a:lnSpc>
              <a:buFont typeface="Wingdings" pitchFamily="2" charset="2"/>
              <a:buChar char="§"/>
              <a:defRPr/>
            </a:pPr>
            <a:r>
              <a:rPr lang="en-US" altLang="en-US" sz="3000" dirty="0"/>
              <a:t>Never let a student who is experiencing breathing problems leave the gym or field alone</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pPr eaLnBrk="1" hangingPunct="1">
              <a:defRPr/>
            </a:pPr>
            <a:r>
              <a:rPr lang="en-GB"/>
              <a:t>Smoking and Asthma</a:t>
            </a:r>
          </a:p>
        </p:txBody>
      </p:sp>
      <p:sp>
        <p:nvSpPr>
          <p:cNvPr id="83971" name="Rectangle 3"/>
          <p:cNvSpPr>
            <a:spLocks noGrp="1" noChangeArrowheads="1"/>
          </p:cNvSpPr>
          <p:nvPr>
            <p:ph idx="1"/>
          </p:nvPr>
        </p:nvSpPr>
        <p:spPr/>
        <p:txBody>
          <a:bodyPr>
            <a:normAutofit fontScale="92500" lnSpcReduction="10000"/>
          </a:bodyPr>
          <a:lstStyle/>
          <a:p>
            <a:pPr eaLnBrk="1" hangingPunct="1">
              <a:defRPr/>
            </a:pPr>
            <a:r>
              <a:rPr lang="en-GB" sz="2800" dirty="0"/>
              <a:t>Even second-hand smoke can cause asthma in adults and children.</a:t>
            </a:r>
          </a:p>
          <a:p>
            <a:pPr eaLnBrk="1" hangingPunct="1">
              <a:defRPr/>
            </a:pPr>
            <a:r>
              <a:rPr lang="en-GB" sz="2800" dirty="0"/>
              <a:t>Smoking during pregnancy increases the risk of</a:t>
            </a:r>
          </a:p>
          <a:p>
            <a:pPr marL="0" indent="0" eaLnBrk="1" hangingPunct="1">
              <a:buFontTx/>
              <a:buNone/>
              <a:defRPr/>
            </a:pPr>
            <a:r>
              <a:rPr lang="en-GB" sz="2800" dirty="0"/>
              <a:t>    respiratory problems by 35%.</a:t>
            </a:r>
          </a:p>
          <a:p>
            <a:pPr eaLnBrk="1" hangingPunct="1">
              <a:defRPr/>
            </a:pPr>
            <a:r>
              <a:rPr lang="en-GB" sz="2800" dirty="0"/>
              <a:t>Children whose parents smoke face a 50%</a:t>
            </a:r>
          </a:p>
          <a:p>
            <a:pPr marL="0" indent="0" eaLnBrk="1" hangingPunct="1">
              <a:buFontTx/>
              <a:buNone/>
              <a:defRPr/>
            </a:pPr>
            <a:r>
              <a:rPr lang="en-GB" sz="2800" dirty="0"/>
              <a:t>    increased risk of asthma.</a:t>
            </a:r>
          </a:p>
          <a:p>
            <a:pPr eaLnBrk="1" hangingPunct="1">
              <a:defRPr/>
            </a:pPr>
            <a:r>
              <a:rPr lang="en-GB" sz="2800" dirty="0"/>
              <a:t>Adults who are exposed to second-hand smoke at home are five times as likely to develop adult onset asthma.</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4626" name="Picture 2"/>
          <p:cNvPicPr>
            <a:picLocks noGrp="1" noChangeAspect="1" noChangeArrowheads="1"/>
          </p:cNvPicPr>
          <p:nvPr>
            <p:ph/>
          </p:nvPr>
        </p:nvPicPr>
        <p:blipFill>
          <a:blip r:embed="rId2"/>
          <a:srcRect l="3791" r="3791"/>
          <a:stretch>
            <a:fillRect/>
          </a:stretch>
        </p:blipFill>
        <p:spPr>
          <a:extLst>
            <a:ext uri="{91240B29-F687-4F45-9708-019B960494DF}">
              <a14:hiddenLine xmlns:a14="http://schemas.microsoft.com/office/drawing/2010/main" w="12700" cap="sq" cmpd="sng">
                <a:solidFill>
                  <a:schemeClr val="tx1"/>
                </a:solidFill>
                <a:prstDash val="solid"/>
                <a:miter lim="800000"/>
                <a:headEnd type="none" w="sm" len="sm"/>
                <a:tailEnd type="none" w="sm" len="sm"/>
              </a14:hiddenLine>
            </a:ext>
          </a:extLst>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9"/>
            <a:ext cx="8229600" cy="5026569"/>
          </a:xfrm>
        </p:spPr>
        <p:txBody>
          <a:bodyPr>
            <a:normAutofit fontScale="92500"/>
          </a:bodyPr>
          <a:lstStyle/>
          <a:p>
            <a:pPr marL="0" indent="0" algn="ctr" eaLnBrk="1" hangingPunct="1">
              <a:buFontTx/>
              <a:buNone/>
              <a:defRPr/>
            </a:pPr>
            <a:r>
              <a:rPr lang="en-US" altLang="en-US" dirty="0"/>
              <a:t>Dietary Management of COPD</a:t>
            </a:r>
          </a:p>
          <a:p>
            <a:pPr marL="0" indent="0" eaLnBrk="1" hangingPunct="1">
              <a:buFontTx/>
              <a:buNone/>
              <a:defRPr/>
            </a:pPr>
            <a:r>
              <a:rPr lang="en-US" altLang="en-US" sz="2400" dirty="0">
                <a:solidFill>
                  <a:srgbClr val="FF0000"/>
                </a:solidFill>
              </a:rPr>
              <a:t>Malnutrition </a:t>
            </a:r>
          </a:p>
          <a:p>
            <a:pPr marL="0" indent="0" eaLnBrk="1" hangingPunct="1">
              <a:defRPr/>
            </a:pPr>
            <a:endParaRPr lang="en-US" altLang="en-US" sz="2400" dirty="0"/>
          </a:p>
          <a:p>
            <a:pPr marL="0" indent="0" eaLnBrk="1" hangingPunct="1">
              <a:defRPr/>
            </a:pPr>
            <a:r>
              <a:rPr lang="en-US" altLang="en-US" sz="2400" dirty="0">
                <a:solidFill>
                  <a:srgbClr val="FF0000"/>
                </a:solidFill>
              </a:rPr>
              <a:t>People with COPD expend up to 50% more energy for breathing. </a:t>
            </a:r>
          </a:p>
          <a:p>
            <a:pPr marL="0" indent="0" eaLnBrk="1" hangingPunct="1">
              <a:defRPr/>
            </a:pPr>
            <a:endParaRPr lang="en-US" altLang="en-US" sz="2400" dirty="0">
              <a:solidFill>
                <a:srgbClr val="FF0000"/>
              </a:solidFill>
            </a:endParaRPr>
          </a:p>
          <a:p>
            <a:pPr marL="0" indent="0" eaLnBrk="1" hangingPunct="1">
              <a:defRPr/>
            </a:pPr>
            <a:r>
              <a:rPr lang="en-US" altLang="en-US" sz="2400" dirty="0"/>
              <a:t>As COPD progresses symptoms such as shortness of breath, taste alterations due to dry mouth, fatigue, early feelings of fullness, etc. can contribute to decreased food intake. </a:t>
            </a:r>
          </a:p>
          <a:p>
            <a:pPr marL="0" indent="0" eaLnBrk="1" hangingPunct="1">
              <a:defRPr/>
            </a:pPr>
            <a:endParaRPr lang="en-US" altLang="en-US" sz="2400" dirty="0"/>
          </a:p>
          <a:p>
            <a:pPr marL="0" indent="0" eaLnBrk="1" hangingPunct="1">
              <a:defRPr/>
            </a:pPr>
            <a:r>
              <a:rPr lang="en-US" altLang="en-US" sz="2400" dirty="0"/>
              <a:t>A prolonged decrease in food intake can lead to significant weight loss and malnutrition</a:t>
            </a:r>
            <a:r>
              <a:rPr lang="en-US" altLang="en-US" dirty="0"/>
              <a:t>. </a:t>
            </a:r>
          </a:p>
          <a:p>
            <a:pPr marL="0" indent="0" eaLnBrk="1" hangingPunct="1">
              <a:buFontTx/>
              <a:buNone/>
              <a:defRPr/>
            </a:pPr>
            <a:endParaRPr lang="en-US" altLang="en-US" sz="2400" dirty="0"/>
          </a:p>
          <a:p>
            <a:pPr marL="0" indent="0" eaLnBrk="1" hangingPunct="1">
              <a:defRPr/>
            </a:pPr>
            <a:endParaRPr lang="en-US" altLang="en-US" sz="2400" dirty="0"/>
          </a:p>
          <a:p>
            <a:pPr marL="0" indent="0" eaLnBrk="1" hangingPunct="1">
              <a:defRPr/>
            </a:pPr>
            <a:endParaRPr lang="en-US" altLang="en-US" dirty="0"/>
          </a:p>
          <a:p>
            <a:pPr marL="0" indent="0" algn="ctr" eaLnBrk="1" hangingPunct="1">
              <a:buFontTx/>
              <a:buNone/>
              <a:defRPr/>
            </a:pPr>
            <a:endParaRPr lang="en-US" altLang="en-US" dirty="0"/>
          </a:p>
          <a:p>
            <a:pPr marL="0" indent="0" algn="ctr" eaLnBrk="1" hangingPunct="1">
              <a:buFontTx/>
              <a:buNone/>
              <a:defRPr/>
            </a:pPr>
            <a:endParaRPr lang="en-US" altLang="en-US" dirty="0"/>
          </a:p>
        </p:txBody>
      </p:sp>
      <p:pic>
        <p:nvPicPr>
          <p:cNvPr id="3"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defRPr/>
            </a:pPr>
            <a:r>
              <a:rPr lang="en-US" altLang="en-US" dirty="0"/>
              <a:t>Dietary Goals</a:t>
            </a:r>
            <a:br>
              <a:rPr lang="en-US" altLang="en-US" dirty="0"/>
            </a:br>
            <a:endParaRPr lang="en-GB" dirty="0"/>
          </a:p>
        </p:txBody>
      </p:sp>
      <p:sp>
        <p:nvSpPr>
          <p:cNvPr id="4" name="Content Placeholder 3"/>
          <p:cNvSpPr>
            <a:spLocks noGrp="1"/>
          </p:cNvSpPr>
          <p:nvPr>
            <p:ph idx="1"/>
          </p:nvPr>
        </p:nvSpPr>
        <p:spPr/>
        <p:txBody>
          <a:bodyPr/>
          <a:lstStyle/>
          <a:p>
            <a:pPr marL="0" indent="0" eaLnBrk="1" hangingPunct="1">
              <a:defRPr/>
            </a:pPr>
            <a:r>
              <a:rPr lang="en-US" altLang="en-US" dirty="0"/>
              <a:t>To prevent or reverse malnutrition</a:t>
            </a:r>
          </a:p>
          <a:p>
            <a:pPr marL="0" indent="0" eaLnBrk="1" hangingPunct="1">
              <a:defRPr/>
            </a:pPr>
            <a:endParaRPr lang="en-US" altLang="en-US" dirty="0"/>
          </a:p>
          <a:p>
            <a:pPr marL="0" indent="0" eaLnBrk="1" hangingPunct="1">
              <a:defRPr/>
            </a:pPr>
            <a:r>
              <a:rPr lang="en-US" altLang="en-US" dirty="0"/>
              <a:t>To improve or maintain respiratory function </a:t>
            </a:r>
          </a:p>
          <a:p>
            <a:pPr marL="0" indent="0" eaLnBrk="1" hangingPunct="1">
              <a:defRPr/>
            </a:pPr>
            <a:r>
              <a:rPr lang="en-US" altLang="en-US" dirty="0"/>
              <a:t>Maintain muscle mass</a:t>
            </a:r>
          </a:p>
          <a:p>
            <a:pPr>
              <a:defRPr/>
            </a:pPr>
            <a:endParaRPr lang="en-GB" dirty="0"/>
          </a:p>
        </p:txBody>
      </p:sp>
      <p:pic>
        <p:nvPicPr>
          <p:cNvPr id="5" name="UWTSD_Logo.png"/>
          <p:cNvPicPr/>
          <p:nvPr/>
        </p:nvPicPr>
        <p:blipFill>
          <a:blip r:embed="rId2" cstate="print"/>
          <a:stretch>
            <a:fillRect/>
          </a:stretch>
        </p:blipFill>
        <p:spPr>
          <a:xfrm>
            <a:off x="7092280" y="6093296"/>
            <a:ext cx="1797720" cy="593254"/>
          </a:xfrm>
          <a:prstGeom prst="rect">
            <a:avLst/>
          </a:prstGeom>
          <a:ln w="12700">
            <a:miter lim="400000"/>
          </a:ln>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defRPr/>
            </a:pPr>
            <a:r>
              <a:rPr lang="en-GB" dirty="0"/>
              <a:t>Incidence of Malnutrition in COPD</a:t>
            </a:r>
          </a:p>
        </p:txBody>
      </p:sp>
      <p:sp>
        <p:nvSpPr>
          <p:cNvPr id="4" name="Content Placeholder 3"/>
          <p:cNvSpPr>
            <a:spLocks noGrp="1"/>
          </p:cNvSpPr>
          <p:nvPr>
            <p:ph idx="1"/>
          </p:nvPr>
        </p:nvSpPr>
        <p:spPr/>
        <p:txBody>
          <a:bodyPr>
            <a:normAutofit fontScale="92500"/>
          </a:bodyPr>
          <a:lstStyle/>
          <a:p>
            <a:pPr>
              <a:defRPr/>
            </a:pPr>
            <a:r>
              <a:rPr lang="en-GB" altLang="en-US" sz="2400" dirty="0"/>
              <a:t>More common in severe COPD patients and patients with emphysema</a:t>
            </a:r>
          </a:p>
          <a:p>
            <a:pPr>
              <a:defRPr/>
            </a:pPr>
            <a:r>
              <a:rPr lang="en-GB" altLang="en-US" sz="2400" dirty="0"/>
              <a:t>Under recognised – </a:t>
            </a:r>
          </a:p>
          <a:p>
            <a:pPr lvl="1">
              <a:defRPr/>
            </a:pPr>
            <a:r>
              <a:rPr lang="en-GB" altLang="en-US" sz="2400" dirty="0"/>
              <a:t>High / Normal BMI with muscle wasting or unintentional </a:t>
            </a:r>
            <a:r>
              <a:rPr lang="en-GB" altLang="en-US" sz="2400" dirty="0" err="1"/>
              <a:t>wt</a:t>
            </a:r>
            <a:r>
              <a:rPr lang="en-GB" altLang="en-US" sz="2400" dirty="0"/>
              <a:t> loss</a:t>
            </a:r>
          </a:p>
          <a:p>
            <a:pPr lvl="1">
              <a:defRPr/>
            </a:pPr>
            <a:r>
              <a:rPr lang="en-GB" altLang="en-US" sz="2400" dirty="0"/>
              <a:t>Nutritional status of patient not reviewed</a:t>
            </a:r>
          </a:p>
          <a:p>
            <a:pPr>
              <a:buFontTx/>
              <a:buNone/>
              <a:defRPr/>
            </a:pPr>
            <a:endParaRPr lang="en-GB" altLang="en-US" sz="2400" dirty="0"/>
          </a:p>
          <a:p>
            <a:pPr>
              <a:buFontTx/>
              <a:buNone/>
              <a:defRPr/>
            </a:pPr>
            <a:r>
              <a:rPr lang="en-GB" altLang="en-US" sz="2400" dirty="0"/>
              <a:t>-- Around 21 % found to have nutritional depletion</a:t>
            </a:r>
            <a:endParaRPr lang="en-GB" altLang="en-US" sz="2400" baseline="30000" dirty="0"/>
          </a:p>
          <a:p>
            <a:pPr>
              <a:buFontTx/>
              <a:buNone/>
              <a:defRPr/>
            </a:pPr>
            <a:r>
              <a:rPr lang="en-GB" altLang="en-US" sz="2400" dirty="0"/>
              <a:t>-- Around 25 % patients will develop cachexia</a:t>
            </a:r>
            <a:endParaRPr lang="en-GB" altLang="en-US" sz="2400" baseline="30000" dirty="0"/>
          </a:p>
          <a:p>
            <a:pPr>
              <a:buFontTx/>
              <a:buNone/>
              <a:defRPr/>
            </a:pPr>
            <a:r>
              <a:rPr lang="en-GB" altLang="en-US" sz="2400" dirty="0"/>
              <a:t>-- Between 25-40%  with advanced COPD are malnourished</a:t>
            </a:r>
            <a:r>
              <a:rPr lang="en-GB" altLang="en-US" sz="2400" baseline="30000" dirty="0"/>
              <a:t> 3</a:t>
            </a:r>
            <a:endParaRPr lang="en-GB" altLang="en-US" sz="2400" dirty="0"/>
          </a:p>
          <a:p>
            <a:pPr>
              <a:defRPr/>
            </a:pPr>
            <a:endParaRPr lang="en-GB" dirty="0"/>
          </a:p>
        </p:txBody>
      </p:sp>
      <p:pic>
        <p:nvPicPr>
          <p:cNvPr id="5"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Causes of Malnutrition</a:t>
            </a:r>
          </a:p>
        </p:txBody>
      </p:sp>
      <p:sp>
        <p:nvSpPr>
          <p:cNvPr id="3" name="Content Placeholder 2"/>
          <p:cNvSpPr>
            <a:spLocks noGrp="1"/>
          </p:cNvSpPr>
          <p:nvPr>
            <p:ph idx="1"/>
          </p:nvPr>
        </p:nvSpPr>
        <p:spPr/>
        <p:txBody>
          <a:bodyPr>
            <a:normAutofit fontScale="92500" lnSpcReduction="10000"/>
          </a:bodyPr>
          <a:lstStyle/>
          <a:p>
            <a:pPr>
              <a:defRPr/>
            </a:pPr>
            <a:r>
              <a:rPr lang="en-GB" altLang="en-US" dirty="0"/>
              <a:t>INCREASED REQUIREMENTS</a:t>
            </a:r>
          </a:p>
          <a:p>
            <a:pPr lvl="1">
              <a:defRPr/>
            </a:pPr>
            <a:r>
              <a:rPr lang="en-GB" altLang="en-US" dirty="0"/>
              <a:t>Increased Energy Expenditure </a:t>
            </a:r>
          </a:p>
          <a:p>
            <a:pPr lvl="2">
              <a:defRPr/>
            </a:pPr>
            <a:r>
              <a:rPr lang="en-GB" altLang="en-US" dirty="0"/>
              <a:t>resting energy expenditure</a:t>
            </a:r>
          </a:p>
          <a:p>
            <a:pPr lvl="2">
              <a:defRPr/>
            </a:pPr>
            <a:r>
              <a:rPr lang="en-GB" altLang="en-US" dirty="0"/>
              <a:t>total energy expenditure</a:t>
            </a:r>
          </a:p>
          <a:p>
            <a:pPr lvl="1">
              <a:defRPr/>
            </a:pPr>
            <a:r>
              <a:rPr lang="en-GB" altLang="en-US" dirty="0"/>
              <a:t>Described as hyper catabolic (over burning calories)</a:t>
            </a:r>
          </a:p>
          <a:p>
            <a:pPr lvl="2">
              <a:defRPr/>
            </a:pPr>
            <a:r>
              <a:rPr lang="en-GB" altLang="en-US" dirty="0"/>
              <a:t>Underlying energy turnover increased, systemic inflammation</a:t>
            </a:r>
          </a:p>
          <a:p>
            <a:pPr lvl="2">
              <a:defRPr/>
            </a:pPr>
            <a:r>
              <a:rPr lang="en-GB" altLang="en-US" dirty="0"/>
              <a:t>Increased requirements energy used during breathing</a:t>
            </a:r>
          </a:p>
          <a:p>
            <a:pPr lvl="2">
              <a:defRPr/>
            </a:pPr>
            <a:r>
              <a:rPr lang="en-GB" altLang="en-US" dirty="0"/>
              <a:t>Inefficient muscle use move from type I to type II</a:t>
            </a:r>
          </a:p>
          <a:p>
            <a:pPr>
              <a:defRPr/>
            </a:pPr>
            <a:endParaRPr lang="en-GB"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Body weight</a:t>
            </a:r>
          </a:p>
        </p:txBody>
      </p:sp>
      <p:sp>
        <p:nvSpPr>
          <p:cNvPr id="3" name="Content Placeholder 2"/>
          <p:cNvSpPr>
            <a:spLocks noGrp="1"/>
          </p:cNvSpPr>
          <p:nvPr>
            <p:ph idx="1"/>
          </p:nvPr>
        </p:nvSpPr>
        <p:spPr/>
        <p:txBody>
          <a:bodyPr/>
          <a:lstStyle/>
          <a:p>
            <a:pPr>
              <a:defRPr/>
            </a:pPr>
            <a:r>
              <a:rPr lang="en-GB" dirty="0"/>
              <a:t>Chronic bronchitis – tendency for obesity</a:t>
            </a:r>
          </a:p>
          <a:p>
            <a:pPr>
              <a:defRPr/>
            </a:pPr>
            <a:endParaRPr lang="en-GB" dirty="0"/>
          </a:p>
          <a:p>
            <a:pPr>
              <a:defRPr/>
            </a:pPr>
            <a:r>
              <a:rPr lang="en-GB" dirty="0"/>
              <a:t>Emphysema – tendency to be underweight</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Basic Dietary Recommendations</a:t>
            </a:r>
          </a:p>
        </p:txBody>
      </p:sp>
      <p:sp>
        <p:nvSpPr>
          <p:cNvPr id="3" name="Content Placeholder 2"/>
          <p:cNvSpPr>
            <a:spLocks noGrp="1"/>
          </p:cNvSpPr>
          <p:nvPr>
            <p:ph idx="1"/>
          </p:nvPr>
        </p:nvSpPr>
        <p:spPr/>
        <p:txBody>
          <a:bodyPr>
            <a:normAutofit lnSpcReduction="10000"/>
          </a:bodyPr>
          <a:lstStyle/>
          <a:p>
            <a:pPr marL="514350" indent="-514350">
              <a:buFontTx/>
              <a:buAutoNum type="arabicPeriod"/>
              <a:defRPr/>
            </a:pPr>
            <a:r>
              <a:rPr lang="en-GB" altLang="en-US" sz="2400"/>
              <a:t>Low fat, high protein foods</a:t>
            </a:r>
          </a:p>
          <a:p>
            <a:pPr marL="514350" indent="-514350">
              <a:buFontTx/>
              <a:buAutoNum type="arabicPeriod"/>
              <a:defRPr/>
            </a:pPr>
            <a:r>
              <a:rPr lang="en-GB" altLang="en-US" sz="2400"/>
              <a:t>Limit salt.</a:t>
            </a:r>
          </a:p>
          <a:p>
            <a:pPr marL="514350" indent="-514350">
              <a:buFontTx/>
              <a:buAutoNum type="arabicPeriod"/>
              <a:defRPr/>
            </a:pPr>
            <a:r>
              <a:rPr lang="en-GB" altLang="en-US" sz="2400"/>
              <a:t>Avoid fruits &amp; vegetables that cause bloating (trial &amp; error).</a:t>
            </a:r>
          </a:p>
          <a:p>
            <a:pPr marL="514350" indent="-514350">
              <a:buFontTx/>
              <a:buAutoNum type="arabicPeriod"/>
              <a:defRPr/>
            </a:pPr>
            <a:r>
              <a:rPr lang="en-GB" altLang="en-US" sz="2400"/>
              <a:t>Some people find milk and cheese make phlegm thicker.</a:t>
            </a:r>
          </a:p>
          <a:p>
            <a:pPr marL="514350" indent="-514350">
              <a:buFontTx/>
              <a:buAutoNum type="arabicPeriod"/>
              <a:defRPr/>
            </a:pPr>
            <a:r>
              <a:rPr lang="en-GB" altLang="en-US" sz="2400"/>
              <a:t>Avoid fried foods – bloating and indigestion.</a:t>
            </a:r>
          </a:p>
          <a:p>
            <a:pPr marL="514350" indent="-514350">
              <a:buFontTx/>
              <a:buAutoNum type="arabicPeriod"/>
              <a:defRPr/>
            </a:pPr>
            <a:r>
              <a:rPr lang="en-GB" altLang="en-US" sz="2400"/>
              <a:t>Drink plenty of non-caffeinated beverages</a:t>
            </a:r>
          </a:p>
          <a:p>
            <a:pPr marL="514350" indent="-514350">
              <a:buFontTx/>
              <a:buAutoNum type="arabicPeriod"/>
              <a:defRPr/>
            </a:pPr>
            <a:r>
              <a:rPr lang="en-GB" altLang="en-US" sz="2400"/>
              <a:t>Eat little and often (6 meals / day)</a:t>
            </a:r>
          </a:p>
          <a:p>
            <a:pPr marL="514350" indent="-514350">
              <a:buFontTx/>
              <a:buAutoNum type="arabicPeriod"/>
              <a:defRPr/>
            </a:pPr>
            <a:r>
              <a:rPr lang="en-GB" altLang="en-US" sz="2400"/>
              <a:t>Eat high energy food / main meal early</a:t>
            </a:r>
          </a:p>
          <a:p>
            <a:pPr marL="514350" indent="-514350">
              <a:buFontTx/>
              <a:buAutoNum type="arabicPeriod"/>
              <a:defRPr/>
            </a:pPr>
            <a:endParaRPr lang="en-GB" altLang="en-US" sz="2400"/>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Outcomes</a:t>
            </a:r>
          </a:p>
        </p:txBody>
      </p:sp>
      <p:sp>
        <p:nvSpPr>
          <p:cNvPr id="3" name="Content Placeholder 2"/>
          <p:cNvSpPr>
            <a:spLocks noGrp="1"/>
          </p:cNvSpPr>
          <p:nvPr>
            <p:ph idx="1"/>
          </p:nvPr>
        </p:nvSpPr>
        <p:spPr/>
        <p:txBody>
          <a:bodyPr>
            <a:normAutofit fontScale="85000" lnSpcReduction="20000"/>
          </a:bodyPr>
          <a:lstStyle/>
          <a:p>
            <a:pPr>
              <a:defRPr/>
            </a:pPr>
            <a:r>
              <a:rPr lang="en-GB" dirty="0"/>
              <a:t>No cure at present? But</a:t>
            </a:r>
          </a:p>
          <a:p>
            <a:pPr>
              <a:defRPr/>
            </a:pPr>
            <a:endParaRPr lang="en-GB" dirty="0"/>
          </a:p>
          <a:p>
            <a:pPr>
              <a:defRPr/>
            </a:pPr>
            <a:r>
              <a:rPr lang="en-GB" dirty="0"/>
              <a:t>Stop smoking</a:t>
            </a:r>
          </a:p>
          <a:p>
            <a:pPr>
              <a:defRPr/>
            </a:pPr>
            <a:r>
              <a:rPr lang="en-GB" dirty="0"/>
              <a:t>Flu and pneumonia vaccines</a:t>
            </a:r>
          </a:p>
          <a:p>
            <a:pPr>
              <a:defRPr/>
            </a:pPr>
            <a:r>
              <a:rPr lang="en-GB" dirty="0"/>
              <a:t>Short acting bronchodilators</a:t>
            </a:r>
          </a:p>
          <a:p>
            <a:pPr>
              <a:defRPr/>
            </a:pPr>
            <a:r>
              <a:rPr lang="en-GB" dirty="0"/>
              <a:t>Good Nutrition</a:t>
            </a:r>
          </a:p>
          <a:p>
            <a:pPr>
              <a:defRPr/>
            </a:pPr>
            <a:r>
              <a:rPr lang="en-GB" dirty="0"/>
              <a:t>Exercise</a:t>
            </a:r>
          </a:p>
          <a:p>
            <a:pPr>
              <a:defRPr/>
            </a:pPr>
            <a:endParaRPr lang="en-GB" dirty="0"/>
          </a:p>
          <a:p>
            <a:pPr marL="0" indent="0" algn="ctr">
              <a:buFontTx/>
              <a:buNone/>
              <a:defRPr/>
            </a:pPr>
            <a:r>
              <a:rPr lang="en-GB" dirty="0">
                <a:solidFill>
                  <a:srgbClr val="FF0000"/>
                </a:solidFill>
              </a:rPr>
              <a:t>****Can slow or halt progression***</a:t>
            </a:r>
          </a:p>
        </p:txBody>
      </p:sp>
      <p:pic>
        <p:nvPicPr>
          <p:cNvPr id="4" name="UWTSD_Logo.png"/>
          <p:cNvPicPr/>
          <p:nvPr/>
        </p:nvPicPr>
        <p:blipFill>
          <a:blip r:embed="rId2" cstate="print"/>
          <a:stretch>
            <a:fillRect/>
          </a:stretch>
        </p:blipFill>
        <p:spPr>
          <a:xfrm>
            <a:off x="6918744" y="5532909"/>
            <a:ext cx="1797720" cy="593254"/>
          </a:xfrm>
          <a:prstGeom prst="rect">
            <a:avLst/>
          </a:prstGeom>
          <a:ln w="12700">
            <a:miter lim="400000"/>
          </a:ln>
        </p:spPr>
      </p:pic>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22.3|44"/>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4" ma:contentTypeDescription="Create a new document." ma:contentTypeScope="" ma:versionID="4dc6fa2d1296f5d2df7285c222efc2e5">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3325bc6368b70bfb1f4aabcc11b17a89"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2006/metadata/properties"/>
    <ds:schemaRef ds:uri="http://schemas.microsoft.com/office/infopath/2007/PartnerControls"/>
    <ds:schemaRef ds:uri="http://purl.org/dc/dcmitype/"/>
    <ds:schemaRef ds:uri="http://purl.org/dc/elements/1.1/"/>
    <ds:schemaRef ds:uri="http://www.w3.org/XML/1998/namespace"/>
    <ds:schemaRef ds:uri="7534e9c7-d8a7-4ffa-a350-0e66096719e3"/>
    <ds:schemaRef ds:uri="http://purl.org/dc/terms/"/>
    <ds:schemaRef ds:uri="http://schemas.openxmlformats.org/package/2006/metadata/core-properties"/>
    <ds:schemaRef ds:uri="303dbf9b-b85b-46a0-94f1-894078c07ec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7E4662A3-DA39-4FC1-AD68-DC62877ADD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52</TotalTime>
  <Words>2148</Words>
  <Application>Microsoft Office PowerPoint</Application>
  <PresentationFormat>On-screen Show (4:3)</PresentationFormat>
  <Paragraphs>297</Paragraphs>
  <Slides>48</Slides>
  <Notes>10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48</vt:i4>
      </vt:variant>
    </vt:vector>
  </HeadingPairs>
  <TitlesOfParts>
    <vt:vector size="59" baseType="lpstr">
      <vt:lpstr>Google Sans</vt:lpstr>
      <vt:lpstr>Monotype Sorts</vt:lpstr>
      <vt:lpstr>Myriad Pro</vt:lpstr>
      <vt:lpstr>PCRS Body</vt:lpstr>
      <vt:lpstr>Arial</vt:lpstr>
      <vt:lpstr>Arial</vt:lpstr>
      <vt:lpstr>Calibri</vt:lpstr>
      <vt:lpstr>Helvetica</vt:lpstr>
      <vt:lpstr>Times New Roman</vt:lpstr>
      <vt:lpstr>Wingdings</vt:lpstr>
      <vt:lpstr>20140311PresentationUWTSDTemplate</vt:lpstr>
      <vt:lpstr>BMST4004  Respiratory Conditions</vt:lpstr>
      <vt:lpstr>Learning Outcomes </vt:lpstr>
      <vt:lpstr>COPD &amp; Asthma</vt:lpstr>
      <vt:lpstr>PowerPoint Presentation</vt:lpstr>
      <vt:lpstr>Chronic obstructive pulmonary disease (COPD)</vt:lpstr>
      <vt:lpstr>Chronic bronchitis</vt:lpstr>
      <vt:lpstr>Emphysema</vt:lpstr>
      <vt:lpstr>Cystic Fibrosis</vt:lpstr>
      <vt:lpstr>Asthma</vt:lpstr>
      <vt:lpstr>PowerPoint Presentation</vt:lpstr>
      <vt:lpstr>PowerPoint Presentation</vt:lpstr>
      <vt:lpstr>PowerPoint Presentation</vt:lpstr>
      <vt:lpstr>PowerPoint Presentation</vt:lpstr>
      <vt:lpstr>FVC &amp; FEV(1) Predictive equations</vt:lpstr>
      <vt:lpstr>PowerPoint Presentation</vt:lpstr>
      <vt:lpstr>PowerPoint Presentation</vt:lpstr>
      <vt:lpstr>PowerPoint Presentation</vt:lpstr>
      <vt:lpstr>Prognosis of COPD</vt:lpstr>
      <vt:lpstr>Asthma – Statistics!</vt:lpstr>
      <vt:lpstr>Asthma and the Celtic nations</vt:lpstr>
      <vt:lpstr>Implications of Asthma</vt:lpstr>
      <vt:lpstr>Rates of Asthma</vt:lpstr>
      <vt:lpstr>Asthma Airway Changes</vt:lpstr>
      <vt:lpstr>Lung Changes During  an Asthma Attack</vt:lpstr>
      <vt:lpstr>Types of Asthma</vt:lpstr>
      <vt:lpstr>Triggers</vt:lpstr>
      <vt:lpstr>Common Triggers</vt:lpstr>
      <vt:lpstr>Early Warning Signs</vt:lpstr>
      <vt:lpstr>Asthma Danger Signs</vt:lpstr>
      <vt:lpstr>Diagnosis of Asthma</vt:lpstr>
      <vt:lpstr>Asthma Medications</vt:lpstr>
      <vt:lpstr>PowerPoint Presentation</vt:lpstr>
      <vt:lpstr>Exercise Induced Asthma (EIA)</vt:lpstr>
      <vt:lpstr>Exercise Induced Asthma (EIA)</vt:lpstr>
      <vt:lpstr>Factors that Influence EIA</vt:lpstr>
      <vt:lpstr>Factors that Influence EIA</vt:lpstr>
      <vt:lpstr>Ways to Reduce EIA</vt:lpstr>
      <vt:lpstr>Value of Exercise</vt:lpstr>
      <vt:lpstr>Asthma First Aid</vt:lpstr>
      <vt:lpstr>Smoking and Asthma</vt:lpstr>
      <vt:lpstr>PowerPoint Presentation</vt:lpstr>
      <vt:lpstr>PowerPoint Presentation</vt:lpstr>
      <vt:lpstr>Dietary Goals </vt:lpstr>
      <vt:lpstr>Incidence of Malnutrition in COPD</vt:lpstr>
      <vt:lpstr>Causes of Malnutrition</vt:lpstr>
      <vt:lpstr>Body weight</vt:lpstr>
      <vt:lpstr>Basic Dietary Recommendations</vt:lpstr>
      <vt:lpstr>Outcomes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Sian Bowen</cp:lastModifiedBy>
  <cp:revision>39</cp:revision>
  <dcterms:created xsi:type="dcterms:W3CDTF">2015-04-14T15:21:28Z</dcterms:created>
  <dcterms:modified xsi:type="dcterms:W3CDTF">2023-11-13T12:20:29Z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