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1" r:id="rId3"/>
    <p:sldId id="258" r:id="rId4"/>
    <p:sldId id="259" r:id="rId5"/>
    <p:sldId id="260" r:id="rId6"/>
    <p:sldId id="257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AFABD1-7245-492E-9F77-B3B932808DE2}" v="7" dt="2025-09-10T15:36:11.1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4" d="100"/>
          <a:sy n="74" d="100"/>
        </p:scale>
        <p:origin x="2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360000" cy="360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0526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5100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7527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0853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3169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03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837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5499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7268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74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8504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E3B26-3F28-4033-A162-41FCF58B045B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6AFC694-E875-4169-8BB3-5938BA50264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2963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C4CF7-E41F-AD1D-4DB9-95FD8A5B66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13949" cy="2387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Android-Based AI Chatbot for NHS Triage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17E802-D112-897A-7344-D040DF5ADE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3602038"/>
            <a:ext cx="9526073" cy="16557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Interim Viva Presentation</a:t>
            </a:r>
          </a:p>
          <a:p>
            <a:endParaRPr lang="en-GB" dirty="0"/>
          </a:p>
          <a:p>
            <a:pPr algn="l"/>
            <a:r>
              <a:rPr lang="en-GB" dirty="0"/>
              <a:t>Presenter: </a:t>
            </a:r>
            <a:r>
              <a:rPr lang="en-GB" dirty="0" err="1"/>
              <a:t>Majib</a:t>
            </a:r>
            <a:r>
              <a:rPr lang="en-GB" dirty="0"/>
              <a:t> Miah</a:t>
            </a:r>
          </a:p>
          <a:p>
            <a:r>
              <a:rPr lang="en-GB" dirty="0"/>
              <a:t>ID: 2234516</a:t>
            </a:r>
          </a:p>
        </p:txBody>
      </p:sp>
    </p:spTree>
    <p:extLst>
      <p:ext uri="{BB962C8B-B14F-4D97-AF65-F5344CB8AC3E}">
        <p14:creationId xmlns:p14="http://schemas.microsoft.com/office/powerpoint/2010/main" val="507696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82290-B4F5-8308-AD84-7B5579E65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59F6E-0810-8E6D-B60C-D918D158A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en-GB" dirty="0"/>
              <a:t>Introduction / Background</a:t>
            </a:r>
          </a:p>
          <a:p>
            <a:r>
              <a:rPr lang="en-GB" dirty="0"/>
              <a:t>Problem Statement &amp; Motivation</a:t>
            </a:r>
          </a:p>
          <a:p>
            <a:r>
              <a:rPr lang="en-GB" dirty="0"/>
              <a:t>Aim &amp; Objectives</a:t>
            </a:r>
          </a:p>
          <a:p>
            <a:r>
              <a:rPr lang="en-GB" dirty="0"/>
              <a:t>Methodology</a:t>
            </a:r>
          </a:p>
          <a:p>
            <a:r>
              <a:rPr lang="en-GB" dirty="0"/>
              <a:t>Literature Review</a:t>
            </a:r>
          </a:p>
          <a:p>
            <a:r>
              <a:rPr lang="en-GB" dirty="0"/>
              <a:t>Design Overview</a:t>
            </a:r>
          </a:p>
          <a:p>
            <a:r>
              <a:rPr lang="en-GB" dirty="0"/>
              <a:t>Project Timeline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459862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552EE-59A0-E4A3-B5E6-D8F68FE7C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Introduction/background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FE2C5-0420-E7B7-BD3D-8E865DB0A6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en-GB" dirty="0"/>
              <a:t>NHS serves 67M+ UK residents but faces:</a:t>
            </a:r>
          </a:p>
          <a:p>
            <a:pPr lvl="1"/>
            <a:r>
              <a:rPr lang="en-GB" dirty="0"/>
              <a:t>Overcrowding</a:t>
            </a:r>
          </a:p>
          <a:p>
            <a:pPr lvl="1"/>
            <a:r>
              <a:rPr lang="en-GB" dirty="0"/>
              <a:t>Staff shortages</a:t>
            </a:r>
          </a:p>
          <a:p>
            <a:pPr lvl="1"/>
            <a:r>
              <a:rPr lang="en-GB" dirty="0"/>
              <a:t>Long delays in triage &amp; referrals</a:t>
            </a:r>
          </a:p>
          <a:p>
            <a:r>
              <a:rPr lang="en-GB" dirty="0"/>
              <a:t>COVID-19 has amplified pressures → urgent need for digital innovation</a:t>
            </a:r>
          </a:p>
          <a:p>
            <a:r>
              <a:rPr lang="en-GB" dirty="0"/>
              <a:t>Health (mobile health) apps on Android devices can:</a:t>
            </a:r>
          </a:p>
          <a:p>
            <a:pPr lvl="1"/>
            <a:r>
              <a:rPr lang="en-GB" dirty="0"/>
              <a:t>Improve patient engagement</a:t>
            </a:r>
          </a:p>
          <a:p>
            <a:pPr lvl="1"/>
            <a:r>
              <a:rPr lang="en-GB" dirty="0"/>
              <a:t>Support real-time triage</a:t>
            </a:r>
          </a:p>
          <a:p>
            <a:pPr lvl="1"/>
            <a:r>
              <a:rPr lang="en-GB" dirty="0"/>
              <a:t>Reduce pressure on frontline services</a:t>
            </a:r>
          </a:p>
          <a:p>
            <a:r>
              <a:rPr lang="en-GB" dirty="0"/>
              <a:t>AI-powered conversational agents can:</a:t>
            </a:r>
          </a:p>
          <a:p>
            <a:pPr lvl="1"/>
            <a:r>
              <a:rPr lang="en-GB" dirty="0"/>
              <a:t>Automate symptom collection</a:t>
            </a:r>
          </a:p>
          <a:p>
            <a:pPr lvl="1"/>
            <a:r>
              <a:rPr lang="en-GB" dirty="0"/>
              <a:t>Provide clinical decision support</a:t>
            </a:r>
          </a:p>
          <a:p>
            <a:pPr lvl="1"/>
            <a:r>
              <a:rPr lang="en-GB" dirty="0"/>
              <a:t>Reduce unnecessary GP appointments</a:t>
            </a: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35970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2AB4-F693-4970-BC44-488A2D726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Statement/Motivation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D4545-8646-45B6-0B93-6CAFFB534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Early-stage NHS triage is inefficient → long delays, misrouting, resource waste.</a:t>
            </a:r>
          </a:p>
          <a:p>
            <a:r>
              <a:rPr lang="en-US" dirty="0"/>
              <a:t>Patients often dissatisfied due to inappropriate service allocation.</a:t>
            </a:r>
          </a:p>
          <a:p>
            <a:r>
              <a:rPr lang="en-US" dirty="0"/>
              <a:t>Existing symptom checkers have mixed diagnostic accuracy but safe triage [1-2].</a:t>
            </a:r>
          </a:p>
          <a:p>
            <a:r>
              <a:rPr lang="en-US" dirty="0"/>
              <a:t>There is a need for an AI-driven, mobile triage tool that:</a:t>
            </a:r>
          </a:p>
          <a:p>
            <a:pPr lvl="1"/>
            <a:r>
              <a:rPr lang="en-US" dirty="0"/>
              <a:t>Is accessible on Android (most common OS)Aligns with NHS triage pathways</a:t>
            </a:r>
          </a:p>
          <a:p>
            <a:pPr lvl="1"/>
            <a:r>
              <a:rPr lang="en-US" dirty="0"/>
              <a:t>Improves timeliness &amp; patient satisfaction</a:t>
            </a: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63212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0CC25-1A27-B701-E45E-A1ADF5F43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Aim(s)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321E7-C1A7-208A-5020-6BA9790D7B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AIM</a:t>
            </a:r>
          </a:p>
          <a:p>
            <a:pPr lvl="1"/>
            <a:r>
              <a:rPr lang="en-US" dirty="0"/>
              <a:t>To design, develop, and evaluate an Android-based AI chatbot system that uses NLP to interpret patient-reported symptoms, securely access relevant health records, and generate evidence-based triage recommendations in real-time.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819074-760D-607B-C84B-D112EEC2D9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Objectives</a:t>
            </a:r>
          </a:p>
          <a:p>
            <a:pPr lvl="1"/>
            <a:r>
              <a:rPr lang="en-GB" b="1" dirty="0"/>
              <a:t>Specific</a:t>
            </a:r>
            <a:r>
              <a:rPr lang="en-GB" dirty="0"/>
              <a:t> – Develop Android app with chatbot interface for symptom collection &amp; assessment.</a:t>
            </a:r>
          </a:p>
          <a:p>
            <a:pPr lvl="1"/>
            <a:r>
              <a:rPr lang="en-GB" b="1" dirty="0"/>
              <a:t>Measurable</a:t>
            </a:r>
            <a:r>
              <a:rPr lang="en-GB" dirty="0"/>
              <a:t> – Achieve ≥85% accuracy in symptom-to-triage classification.</a:t>
            </a:r>
          </a:p>
          <a:p>
            <a:pPr lvl="1"/>
            <a:r>
              <a:rPr lang="en-GB" b="1" dirty="0"/>
              <a:t>Achievable</a:t>
            </a:r>
            <a:r>
              <a:rPr lang="en-GB" dirty="0"/>
              <a:t> – Implement backend (Firebase/SQLite) for secure record handling.</a:t>
            </a:r>
          </a:p>
          <a:p>
            <a:pPr lvl="1"/>
            <a:r>
              <a:rPr lang="en-GB" b="1" dirty="0"/>
              <a:t>Relevant</a:t>
            </a:r>
            <a:r>
              <a:rPr lang="en-GB" dirty="0"/>
              <a:t> – Align chatbot logic with NHS triage protocols.</a:t>
            </a:r>
          </a:p>
          <a:p>
            <a:pPr lvl="1"/>
            <a:r>
              <a:rPr lang="en-GB" b="1" dirty="0"/>
              <a:t>Time-bound</a:t>
            </a:r>
            <a:r>
              <a:rPr lang="en-GB" dirty="0"/>
              <a:t> – Complete build, testing &amp; evaluation within project timeframe.</a:t>
            </a:r>
          </a:p>
          <a:p>
            <a:pPr lvl="1"/>
            <a:r>
              <a:rPr lang="en-GB" b="1" dirty="0"/>
              <a:t>Ethical</a:t>
            </a:r>
            <a:r>
              <a:rPr lang="en-GB" dirty="0"/>
              <a:t> – Comply with GDPR &amp; NHS data standards, using only simulated patient data.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793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405FC-591A-FEF3-9E9A-7FF314A79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7A84A-C7A2-94B0-EF66-93B99715E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fontScale="85000" lnSpcReduction="20000"/>
          </a:bodyPr>
          <a:lstStyle/>
          <a:p>
            <a:r>
              <a:rPr lang="en-GB" b="1" dirty="0"/>
              <a:t>Approach:</a:t>
            </a:r>
            <a:r>
              <a:rPr lang="en-GB" dirty="0"/>
              <a:t> Agile, sprint-based SDLC</a:t>
            </a:r>
          </a:p>
          <a:p>
            <a:r>
              <a:rPr lang="en-GB" b="1" dirty="0"/>
              <a:t>Requirements Analysis</a:t>
            </a:r>
            <a:endParaRPr lang="en-GB" dirty="0"/>
          </a:p>
          <a:p>
            <a:pPr lvl="1"/>
            <a:r>
              <a:rPr lang="en-GB" dirty="0"/>
              <a:t>Study NHS triage protocols, chatbot benchmarks (e.g., Babylon Health)</a:t>
            </a:r>
          </a:p>
          <a:p>
            <a:pPr lvl="1"/>
            <a:r>
              <a:rPr lang="en-GB" dirty="0"/>
              <a:t>Build simulated dataset for testing</a:t>
            </a:r>
          </a:p>
          <a:p>
            <a:r>
              <a:rPr lang="en-GB" b="1" dirty="0"/>
              <a:t>System Design</a:t>
            </a:r>
            <a:endParaRPr lang="en-GB" dirty="0"/>
          </a:p>
          <a:p>
            <a:pPr lvl="1"/>
            <a:r>
              <a:rPr lang="en-GB" dirty="0"/>
              <a:t>Modular architecture:</a:t>
            </a:r>
          </a:p>
          <a:p>
            <a:pPr lvl="2"/>
            <a:r>
              <a:rPr lang="en-GB" dirty="0"/>
              <a:t>Frontend (Android UI in XML/Java)</a:t>
            </a:r>
          </a:p>
          <a:p>
            <a:pPr lvl="2"/>
            <a:r>
              <a:rPr lang="en-GB" dirty="0"/>
              <a:t>Chatbot Engine (TensorFlow Lite NLP)</a:t>
            </a:r>
          </a:p>
          <a:p>
            <a:pPr lvl="2"/>
            <a:r>
              <a:rPr lang="en-GB" dirty="0"/>
              <a:t>Backend (Firebase/SQLite)</a:t>
            </a:r>
          </a:p>
          <a:p>
            <a:pPr lvl="2"/>
            <a:r>
              <a:rPr lang="en-GB" dirty="0"/>
              <a:t>Triage Logic (rule-based NHS pathways)</a:t>
            </a:r>
          </a:p>
          <a:p>
            <a:r>
              <a:rPr lang="en-GB" b="1" dirty="0"/>
              <a:t>Implementation</a:t>
            </a:r>
            <a:endParaRPr lang="en-GB" dirty="0"/>
          </a:p>
          <a:p>
            <a:pPr lvl="1"/>
            <a:r>
              <a:rPr lang="en-GB" dirty="0"/>
              <a:t>Iterative sprints for UI, NLP model integration, backend setup</a:t>
            </a:r>
          </a:p>
          <a:p>
            <a:r>
              <a:rPr lang="en-GB" b="1" dirty="0"/>
              <a:t>Testing &amp; Evaluation</a:t>
            </a:r>
            <a:endParaRPr lang="en-GB" dirty="0"/>
          </a:p>
          <a:p>
            <a:pPr lvl="1"/>
            <a:r>
              <a:rPr lang="en-GB" dirty="0"/>
              <a:t>Unit/UI tests</a:t>
            </a:r>
          </a:p>
          <a:p>
            <a:pPr lvl="1"/>
            <a:r>
              <a:rPr lang="en-GB" dirty="0"/>
              <a:t>Accuracy against </a:t>
            </a:r>
            <a:r>
              <a:rPr lang="en-GB" dirty="0" err="1"/>
              <a:t>labeled</a:t>
            </a:r>
            <a:r>
              <a:rPr lang="en-GB" dirty="0"/>
              <a:t> dataset</a:t>
            </a:r>
          </a:p>
          <a:p>
            <a:pPr lvl="1"/>
            <a:r>
              <a:rPr lang="en-GB" dirty="0"/>
              <a:t>Usability via SUS surveys</a:t>
            </a:r>
          </a:p>
          <a:p>
            <a:r>
              <a:rPr lang="en-GB" b="1" dirty="0"/>
              <a:t>Ethics &amp; Governance</a:t>
            </a:r>
            <a:endParaRPr lang="en-GB" dirty="0"/>
          </a:p>
          <a:p>
            <a:pPr lvl="1"/>
            <a:r>
              <a:rPr lang="en-GB" dirty="0"/>
              <a:t>Follow WHO/NHS AI guidelines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488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38D6A-AF9B-2A4D-05AA-02012406D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28B19-C0E7-4FED-C959-9D0F3DD48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AI in healthcare triage:</a:t>
            </a:r>
          </a:p>
          <a:p>
            <a:pPr lvl="1"/>
            <a:r>
              <a:rPr lang="en-GB" dirty="0"/>
              <a:t>Symptom checkers often safe but variable accuracy [1-2]</a:t>
            </a:r>
          </a:p>
          <a:p>
            <a:pPr lvl="1"/>
            <a:r>
              <a:rPr lang="en-GB" dirty="0"/>
              <a:t>Babylon chatbot comparable to junior doctors [3]</a:t>
            </a:r>
          </a:p>
          <a:p>
            <a:pPr lvl="1"/>
            <a:r>
              <a:rPr lang="en-GB" dirty="0"/>
              <a:t>Conversational agents:</a:t>
            </a:r>
          </a:p>
          <a:p>
            <a:pPr lvl="2"/>
            <a:r>
              <a:rPr lang="en-GB" dirty="0"/>
              <a:t>Effective in patient education, symptom checking, engagement [4-5]</a:t>
            </a:r>
          </a:p>
          <a:p>
            <a:pPr lvl="2"/>
            <a:r>
              <a:rPr lang="en-GB" dirty="0"/>
              <a:t>Empathetic designs improve trust &amp; retention [6]</a:t>
            </a:r>
          </a:p>
          <a:p>
            <a:pPr lvl="1"/>
            <a:r>
              <a:rPr lang="en-GB" dirty="0"/>
              <a:t>Clinical adoption:</a:t>
            </a:r>
          </a:p>
          <a:p>
            <a:pPr lvl="2"/>
            <a:r>
              <a:rPr lang="en-GB" dirty="0"/>
              <a:t>Physicians support chatbot use in admin &amp; triage tasks under oversight [7]</a:t>
            </a:r>
          </a:p>
          <a:p>
            <a:pPr lvl="1"/>
            <a:r>
              <a:rPr lang="en-GB" dirty="0"/>
              <a:t>WHO guidance:</a:t>
            </a:r>
          </a:p>
          <a:p>
            <a:pPr lvl="2"/>
            <a:r>
              <a:rPr lang="en-GB" dirty="0"/>
              <a:t>Emphasises ethical AI, transparency, data protection [8]</a:t>
            </a:r>
          </a:p>
        </p:txBody>
      </p:sp>
    </p:spTree>
    <p:extLst>
      <p:ext uri="{BB962C8B-B14F-4D97-AF65-F5344CB8AC3E}">
        <p14:creationId xmlns:p14="http://schemas.microsoft.com/office/powerpoint/2010/main" val="282707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9258B-9855-6D9D-3EBB-74BD151CF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962902"/>
            <a:ext cx="4176384" cy="23808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/>
              <a:t>Design Overview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A33F4C00-991D-C046-5C95-B902C80CD5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1672634"/>
            <a:ext cx="4960442" cy="292666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7361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51E02-67C1-5AB7-23BD-613EF6351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962902"/>
            <a:ext cx="4176384" cy="23808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/>
              <a:t>Project Timeline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graph with blue lines and black text&#10;&#10;AI-generated content may be incorrect.">
            <a:extLst>
              <a:ext uri="{FF2B5EF4-FFF2-40B4-BE49-F238E27FC236}">
                <a16:creationId xmlns:a16="http://schemas.microsoft.com/office/drawing/2014/main" id="{AE86CB4C-2FCA-373E-8648-D3215C5DE8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1895853"/>
            <a:ext cx="4960442" cy="248022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3884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B2A6F-F10A-C366-19B1-2F086156A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9E89C-EA3A-D8CB-B1A1-BEA424D51E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NHS triage inefficiencies → need for innovative digital tools</a:t>
            </a:r>
          </a:p>
          <a:p>
            <a:r>
              <a:rPr lang="en-GB" dirty="0"/>
              <a:t>Proposed AI chatbot offers:</a:t>
            </a:r>
          </a:p>
          <a:p>
            <a:pPr lvl="1"/>
            <a:r>
              <a:rPr lang="en-GB" dirty="0"/>
              <a:t>Symptom collection via natural conversation</a:t>
            </a:r>
          </a:p>
          <a:p>
            <a:pPr lvl="1"/>
            <a:r>
              <a:rPr lang="en-GB" dirty="0"/>
              <a:t>Evidence-based triage aligned with NHS pathways</a:t>
            </a:r>
          </a:p>
          <a:p>
            <a:pPr lvl="1"/>
            <a:r>
              <a:rPr lang="en-GB" dirty="0"/>
              <a:t>Secure, ethical, and accessible mHealth solution</a:t>
            </a:r>
          </a:p>
          <a:p>
            <a:r>
              <a:rPr lang="en-GB" dirty="0"/>
              <a:t>Potential to reduce GP load, improve patient satisfaction, and support NHS digital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1792892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AD05F-CD94-E20D-F6A9-AE04C3874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A2F5D-A9FF-EA4C-563A-6CC48A6509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[1] S. Gilbert, A. Mehl, L. Baluch, T. </a:t>
            </a:r>
            <a:r>
              <a:rPr lang="en-GB" dirty="0" err="1"/>
              <a:t>Cavadino</a:t>
            </a:r>
            <a:r>
              <a:rPr lang="en-GB" dirty="0"/>
              <a:t>, J. van Heerden, T. Hoffmann, and C. Carter, “How accurate are digital symptom assessment apps for suggesting conditions and urgency advice? A clinical vignettes comparison to GPs,” BMJ Open, vol. 10, no. 12, p. e040269, 2020.</a:t>
            </a:r>
          </a:p>
          <a:p>
            <a:pPr marL="0" indent="0">
              <a:buNone/>
            </a:pPr>
            <a:r>
              <a:rPr lang="en-GB" dirty="0"/>
              <a:t>[2] S. C. </a:t>
            </a:r>
            <a:r>
              <a:rPr lang="en-GB" dirty="0" err="1"/>
              <a:t>Semigran</a:t>
            </a:r>
            <a:r>
              <a:rPr lang="en-GB" dirty="0"/>
              <a:t>, J. A. Linder, C. </a:t>
            </a:r>
            <a:r>
              <a:rPr lang="en-GB" dirty="0" err="1"/>
              <a:t>Gidengil</a:t>
            </a:r>
            <a:r>
              <a:rPr lang="en-GB" dirty="0"/>
              <a:t>, and A. Mehrotra, “Evaluation of symptom checkers for self-diagnosis and triage: audit study,” BMJ, vol. 351, p. h3480, 2015.</a:t>
            </a:r>
          </a:p>
          <a:p>
            <a:pPr marL="0" indent="0">
              <a:buNone/>
            </a:pPr>
            <a:r>
              <a:rPr lang="en-GB" dirty="0"/>
              <a:t>[3] K. Middleton, M. Butt, N. </a:t>
            </a:r>
            <a:r>
              <a:rPr lang="en-GB" dirty="0" err="1"/>
              <a:t>Hammerla</a:t>
            </a:r>
            <a:r>
              <a:rPr lang="en-GB" dirty="0"/>
              <a:t>, S. Hamblin, K. Mehta, and A. Parsa, “Sorting out symptoms: Design and evaluation of the ‘Babylon Check’ automated triage system,” </a:t>
            </a:r>
            <a:r>
              <a:rPr lang="en-GB" dirty="0" err="1"/>
              <a:t>arXiv</a:t>
            </a:r>
            <a:r>
              <a:rPr lang="en-GB" dirty="0"/>
              <a:t> preprint arXiv:1606.02041, 2016.</a:t>
            </a:r>
          </a:p>
          <a:p>
            <a:pPr marL="0" indent="0">
              <a:buNone/>
            </a:pPr>
            <a:r>
              <a:rPr lang="en-GB" dirty="0"/>
              <a:t>[4] L. Laranjo, A. G. Dunn, H. L. Tong, et al., “Conversational agents in healthcare: a systematic review,” Journal of the American Medical Informatics Association, vol. 25, no. 9, pp. 1248–1258, 2018.</a:t>
            </a:r>
          </a:p>
          <a:p>
            <a:pPr marL="0" indent="0">
              <a:buNone/>
            </a:pPr>
            <a:r>
              <a:rPr lang="en-GB" dirty="0"/>
              <a:t>[5] T. W. Bickmore, D. Schulman, and L. Yin, “Maintaining engagement in long-term interventions with relational agents,” Applied Artificial Intelligence, vol. 24, no. 6, pp. 648–666, 2010.</a:t>
            </a:r>
          </a:p>
          <a:p>
            <a:pPr marL="0" indent="0">
              <a:buNone/>
            </a:pPr>
            <a:r>
              <a:rPr lang="en-GB" dirty="0"/>
              <a:t>[6] A. B. </a:t>
            </a:r>
            <a:r>
              <a:rPr lang="en-GB" dirty="0" err="1"/>
              <a:t>Kocaballi</a:t>
            </a:r>
            <a:r>
              <a:rPr lang="en-GB" dirty="0"/>
              <a:t>, S. </a:t>
            </a:r>
            <a:r>
              <a:rPr lang="en-GB" dirty="0" err="1"/>
              <a:t>Berkovsky</a:t>
            </a:r>
            <a:r>
              <a:rPr lang="en-GB" dirty="0"/>
              <a:t>, J. C. Quiroz, L. Laranjo, and E. </a:t>
            </a:r>
            <a:r>
              <a:rPr lang="en-GB" dirty="0" err="1"/>
              <a:t>Coiera</a:t>
            </a:r>
            <a:r>
              <a:rPr lang="en-GB" dirty="0"/>
              <a:t>, “The personalization of conversational agents in health care: systematic review,” Journal of Medical Internet Research, vol. 21, no. 11, p. e15360, 2019.</a:t>
            </a:r>
          </a:p>
          <a:p>
            <a:pPr marL="0" indent="0">
              <a:buNone/>
            </a:pPr>
            <a:r>
              <a:rPr lang="en-GB" dirty="0"/>
              <a:t>[7] A. </a:t>
            </a:r>
            <a:r>
              <a:rPr lang="en-GB" dirty="0" err="1"/>
              <a:t>Palanica</a:t>
            </a:r>
            <a:r>
              <a:rPr lang="en-GB" dirty="0"/>
              <a:t>, P. Flaschner, A. </a:t>
            </a:r>
            <a:r>
              <a:rPr lang="en-GB" dirty="0" err="1"/>
              <a:t>Thommandram</a:t>
            </a:r>
            <a:r>
              <a:rPr lang="en-GB" dirty="0"/>
              <a:t>, M. Li, and Y. </a:t>
            </a:r>
            <a:r>
              <a:rPr lang="en-GB" dirty="0" err="1"/>
              <a:t>Fossat</a:t>
            </a:r>
            <a:r>
              <a:rPr lang="en-GB" dirty="0"/>
              <a:t>, “Physicians’ perceptions of chatbots in health care: cross-sectional web-based survey,” JMIR Medical Education, vol. 5, no. 2, p. e13987, 2019.</a:t>
            </a:r>
          </a:p>
          <a:p>
            <a:pPr marL="0" indent="0">
              <a:buNone/>
            </a:pPr>
            <a:r>
              <a:rPr lang="en-GB" dirty="0"/>
              <a:t>[8] World Health Organization, Ethics and Governance of Artificial Intelligence for Health: WHO Guidance. Geneva, Switzerland: WHO, 2021. [Online]. Available: https://www.who.int/publications/i/item/9789240029200</a:t>
            </a:r>
          </a:p>
        </p:txBody>
      </p:sp>
    </p:spTree>
    <p:extLst>
      <p:ext uri="{BB962C8B-B14F-4D97-AF65-F5344CB8AC3E}">
        <p14:creationId xmlns:p14="http://schemas.microsoft.com/office/powerpoint/2010/main" val="56170156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51</TotalTime>
  <Words>970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Gallery</vt:lpstr>
      <vt:lpstr>Android-Based AI Chatbot for NHS Triage</vt:lpstr>
      <vt:lpstr>Content</vt:lpstr>
      <vt:lpstr>Introduction/background</vt:lpstr>
      <vt:lpstr>Problem Statement/Motivation</vt:lpstr>
      <vt:lpstr>Project Aim(s) and Objectives</vt:lpstr>
      <vt:lpstr>Methodology</vt:lpstr>
      <vt:lpstr>Literature Review</vt:lpstr>
      <vt:lpstr>Design Overview</vt:lpstr>
      <vt:lpstr>Project Timeline</vt:lpstr>
      <vt:lpstr>Conclusion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Sana Jokhio</dc:creator>
  <cp:lastModifiedBy>Majib Miah (2234516)</cp:lastModifiedBy>
  <cp:revision>5</cp:revision>
  <dcterms:created xsi:type="dcterms:W3CDTF">2025-09-10T15:05:11Z</dcterms:created>
  <dcterms:modified xsi:type="dcterms:W3CDTF">2025-09-29T09:19:00Z</dcterms:modified>
</cp:coreProperties>
</file>