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0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76" r:id="rId19"/>
    <p:sldId id="277" r:id="rId20"/>
    <p:sldId id="278" r:id="rId21"/>
    <p:sldId id="279" r:id="rId22"/>
    <p:sldId id="257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008000"/>
    <a:srgbClr val="FFCCFF"/>
    <a:srgbClr val="FF3300"/>
    <a:srgbClr val="990099"/>
    <a:srgbClr val="FFFFC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243" autoAdjust="0"/>
    <p:restoredTop sz="94660"/>
  </p:normalViewPr>
  <p:slideViewPr>
    <p:cSldViewPr snapToGrid="0">
      <p:cViewPr>
        <p:scale>
          <a:sx n="80" d="100"/>
          <a:sy n="80" d="100"/>
        </p:scale>
        <p:origin x="-1110" y="-57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75DE928-EDC2-4987-9882-E3951FA2675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36F8719-EEDB-46E3-86A3-627E141DCE9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41B4F51-BA22-4D88-A05B-4046950F2DA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16EE9D6-859C-4513-8C65-116ACF44DB5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D7CDB06-A4DE-4A96-B0BF-3D864D3FD2D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C8A0AAD-D24C-422C-85AA-AF251368A31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0A454A4-6149-43A0-B786-961E23B6412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A7E5FB4-48F5-4E99-811C-399A0291607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1A25050-A98E-4703-9010-D466B0BCEDF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B556B79-60BD-4893-AF94-5B8FFCD0791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D8BB742-691D-41ED-B5A2-81C7DE985D6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47D4714E-1B45-468A-B50B-1AD31D9DBB0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6CBC3D97-7ECB-4869-B629-9AF7C9667A90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31325"/>
          </a:xfrm>
          <a:prstGeom prst="rect">
            <a:avLst/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Hydau</a:t>
            </a:r>
            <a:r>
              <a:rPr lang="en-GB" sz="4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Coll</a:t>
            </a:r>
            <a:endParaRPr lang="en-GB" sz="42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endParaRPr lang="en-US" sz="42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2947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Dewch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o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hyd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i’r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hyd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coll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ym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mhob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diagram</a:t>
            </a:r>
            <a:r>
              <a:rPr lang="en-GB" sz="3000" b="1" dirty="0">
                <a:solidFill>
                  <a:srgbClr val="0066FF"/>
                </a:solidFill>
                <a:latin typeface="Comic Sans MS" pitchFamily="66" charset="0"/>
              </a:rPr>
              <a:t>.</a:t>
            </a:r>
          </a:p>
        </p:txBody>
      </p:sp>
      <p:sp>
        <p:nvSpPr>
          <p:cNvPr id="82948" name="Text Box 4"/>
          <p:cNvSpPr txBox="1">
            <a:spLocks noChangeArrowheads="1"/>
          </p:cNvSpPr>
          <p:nvPr/>
        </p:nvSpPr>
        <p:spPr bwMode="auto">
          <a:xfrm>
            <a:off x="417513" y="6089650"/>
            <a:ext cx="1125629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 dirty="0" err="1" smtClean="0">
                <a:solidFill>
                  <a:srgbClr val="6699FF"/>
                </a:solidFill>
                <a:latin typeface="Comic Sans MS" pitchFamily="66" charset="0"/>
              </a:rPr>
              <a:t>Blwyddyn</a:t>
            </a:r>
            <a:r>
              <a:rPr lang="en-GB" sz="1400" dirty="0" smtClean="0">
                <a:solidFill>
                  <a:srgbClr val="6699FF"/>
                </a:solidFill>
                <a:latin typeface="Comic Sans MS" pitchFamily="66" charset="0"/>
              </a:rPr>
              <a:t> </a:t>
            </a:r>
            <a:r>
              <a:rPr lang="en-GB" sz="1400" dirty="0">
                <a:solidFill>
                  <a:srgbClr val="6699FF"/>
                </a:solidFill>
                <a:latin typeface="Comic Sans MS" pitchFamily="66" charset="0"/>
              </a:rPr>
              <a:t>5</a:t>
            </a:r>
            <a:endParaRPr lang="en-US" dirty="0"/>
          </a:p>
        </p:txBody>
      </p:sp>
      <p:sp>
        <p:nvSpPr>
          <p:cNvPr id="82949" name="Rectangle 5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0" name="Rectangle 6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1" name="Rectangle 7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2" name="Rectangle 8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29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29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29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29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946" grpId="0" animBg="1"/>
      <p:bldP spid="8294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83" name="AutoShape 1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99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6" name="AutoShape 2"/>
          <p:cNvSpPr>
            <a:spLocks noChangeArrowheads="1"/>
          </p:cNvSpPr>
          <p:nvPr/>
        </p:nvSpPr>
        <p:spPr bwMode="auto">
          <a:xfrm>
            <a:off x="215900" y="2370138"/>
            <a:ext cx="2130425" cy="2190750"/>
          </a:xfrm>
          <a:prstGeom prst="roundRect">
            <a:avLst>
              <a:gd name="adj" fmla="val 11579"/>
            </a:avLst>
          </a:prstGeom>
          <a:gradFill rotWithShape="1">
            <a:gsLst>
              <a:gs pos="0">
                <a:srgbClr val="660066">
                  <a:gamma/>
                  <a:shade val="56078"/>
                  <a:invGamma/>
                </a:srgbClr>
              </a:gs>
              <a:gs pos="50000">
                <a:srgbClr val="660066"/>
              </a:gs>
              <a:gs pos="100000">
                <a:srgbClr val="660066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1" name="Text Box 7"/>
          <p:cNvSpPr txBox="1">
            <a:spLocks noChangeArrowheads="1"/>
          </p:cNvSpPr>
          <p:nvPr/>
        </p:nvSpPr>
        <p:spPr bwMode="auto">
          <a:xfrm>
            <a:off x="68263" y="2505075"/>
            <a:ext cx="242728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CCFF"/>
                </a:solidFill>
                <a:latin typeface="Comic Sans MS" pitchFamily="66" charset="0"/>
              </a:rPr>
              <a:t>150</a:t>
            </a:r>
          </a:p>
          <a:p>
            <a:pPr algn="ctr"/>
            <a:r>
              <a:rPr lang="en-GB" sz="5000" b="1">
                <a:solidFill>
                  <a:srgbClr val="FFCCFF"/>
                </a:solidFill>
                <a:latin typeface="Comic Sans MS" pitchFamily="66" charset="0"/>
              </a:rPr>
              <a:t>cm</a:t>
            </a:r>
            <a:endParaRPr lang="en-US" sz="5000" b="1">
              <a:solidFill>
                <a:srgbClr val="FFCCFF"/>
              </a:solidFill>
              <a:latin typeface="Comic Sans MS" pitchFamily="66" charset="0"/>
            </a:endParaRPr>
          </a:p>
        </p:txBody>
      </p:sp>
      <p:sp>
        <p:nvSpPr>
          <p:cNvPr id="62475" name="Tree"/>
          <p:cNvSpPr>
            <a:spLocks noEditPoints="1" noChangeArrowheads="1"/>
          </p:cNvSpPr>
          <p:nvPr/>
        </p:nvSpPr>
        <p:spPr bwMode="auto">
          <a:xfrm>
            <a:off x="2924175" y="677863"/>
            <a:ext cx="3276600" cy="5526087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2476" name="Line 12"/>
          <p:cNvSpPr>
            <a:spLocks noChangeShapeType="1"/>
          </p:cNvSpPr>
          <p:nvPr/>
        </p:nvSpPr>
        <p:spPr bwMode="auto">
          <a:xfrm flipV="1">
            <a:off x="2508250" y="657225"/>
            <a:ext cx="0" cy="5614988"/>
          </a:xfrm>
          <a:prstGeom prst="line">
            <a:avLst/>
          </a:prstGeom>
          <a:noFill/>
          <a:ln w="127000">
            <a:solidFill>
              <a:srgbClr val="660066"/>
            </a:solidFill>
            <a:round/>
            <a:headEnd type="arrow" w="med" len="med"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477" name="AutoShape 13"/>
          <p:cNvSpPr>
            <a:spLocks noChangeArrowheads="1"/>
          </p:cNvSpPr>
          <p:nvPr/>
        </p:nvSpPr>
        <p:spPr bwMode="auto">
          <a:xfrm>
            <a:off x="6835775" y="3511550"/>
            <a:ext cx="2130425" cy="1851025"/>
          </a:xfrm>
          <a:prstGeom prst="roundRect">
            <a:avLst>
              <a:gd name="adj" fmla="val 11579"/>
            </a:avLst>
          </a:prstGeom>
          <a:gradFill rotWithShape="1">
            <a:gsLst>
              <a:gs pos="0">
                <a:srgbClr val="0000FF">
                  <a:gamma/>
                  <a:shade val="56078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8" name="Text Box 14"/>
          <p:cNvSpPr txBox="1">
            <a:spLocks noChangeArrowheads="1"/>
          </p:cNvSpPr>
          <p:nvPr/>
        </p:nvSpPr>
        <p:spPr bwMode="auto">
          <a:xfrm>
            <a:off x="6688138" y="3629025"/>
            <a:ext cx="242728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CCECFF"/>
                </a:solidFill>
                <a:latin typeface="Comic Sans MS" pitchFamily="66" charset="0"/>
              </a:rPr>
              <a:t>120.4 cm</a:t>
            </a:r>
            <a:endParaRPr lang="en-US" sz="5000" b="1">
              <a:solidFill>
                <a:srgbClr val="CCECFF"/>
              </a:solidFill>
              <a:latin typeface="Comic Sans MS" pitchFamily="66" charset="0"/>
            </a:endParaRPr>
          </a:p>
        </p:txBody>
      </p:sp>
      <p:sp>
        <p:nvSpPr>
          <p:cNvPr id="62479" name="Line 15"/>
          <p:cNvSpPr>
            <a:spLocks noChangeShapeType="1"/>
          </p:cNvSpPr>
          <p:nvPr/>
        </p:nvSpPr>
        <p:spPr bwMode="auto">
          <a:xfrm flipV="1">
            <a:off x="6473825" y="2638425"/>
            <a:ext cx="0" cy="3598863"/>
          </a:xfrm>
          <a:prstGeom prst="line">
            <a:avLst/>
          </a:prstGeom>
          <a:noFill/>
          <a:ln w="127000">
            <a:solidFill>
              <a:srgbClr val="0000FF"/>
            </a:solidFill>
            <a:round/>
            <a:headEnd type="arrow" w="med" len="med"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480" name="Line 16"/>
          <p:cNvSpPr>
            <a:spLocks noChangeShapeType="1"/>
          </p:cNvSpPr>
          <p:nvPr/>
        </p:nvSpPr>
        <p:spPr bwMode="auto">
          <a:xfrm flipV="1">
            <a:off x="6477000" y="620713"/>
            <a:ext cx="0" cy="2051050"/>
          </a:xfrm>
          <a:prstGeom prst="line">
            <a:avLst/>
          </a:prstGeom>
          <a:noFill/>
          <a:ln w="127000">
            <a:solidFill>
              <a:srgbClr val="FF3300"/>
            </a:solidFill>
            <a:round/>
            <a:headEnd type="arrow" w="med" len="med"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481" name="AutoShape 17"/>
          <p:cNvSpPr>
            <a:spLocks noChangeArrowheads="1"/>
          </p:cNvSpPr>
          <p:nvPr/>
        </p:nvSpPr>
        <p:spPr bwMode="auto">
          <a:xfrm>
            <a:off x="6835775" y="784225"/>
            <a:ext cx="2130425" cy="1851025"/>
          </a:xfrm>
          <a:prstGeom prst="roundRect">
            <a:avLst>
              <a:gd name="adj" fmla="val 11579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82" name="Text Box 18"/>
          <p:cNvSpPr txBox="1">
            <a:spLocks noChangeArrowheads="1"/>
          </p:cNvSpPr>
          <p:nvPr/>
        </p:nvSpPr>
        <p:spPr bwMode="auto">
          <a:xfrm>
            <a:off x="6686550" y="901700"/>
            <a:ext cx="242728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29.6</a:t>
            </a:r>
          </a:p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cm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2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48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01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99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AutoShape 3"/>
          <p:cNvSpPr>
            <a:spLocks noChangeArrowheads="1"/>
          </p:cNvSpPr>
          <p:nvPr/>
        </p:nvSpPr>
        <p:spPr bwMode="auto">
          <a:xfrm>
            <a:off x="215900" y="2370138"/>
            <a:ext cx="2130425" cy="2190750"/>
          </a:xfrm>
          <a:prstGeom prst="roundRect">
            <a:avLst>
              <a:gd name="adj" fmla="val 11579"/>
            </a:avLst>
          </a:prstGeom>
          <a:gradFill rotWithShape="1">
            <a:gsLst>
              <a:gs pos="0">
                <a:srgbClr val="660066">
                  <a:gamma/>
                  <a:shade val="56078"/>
                  <a:invGamma/>
                </a:srgbClr>
              </a:gs>
              <a:gs pos="50000">
                <a:srgbClr val="660066"/>
              </a:gs>
              <a:gs pos="100000">
                <a:srgbClr val="660066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2" name="Text Box 4"/>
          <p:cNvSpPr txBox="1">
            <a:spLocks noChangeArrowheads="1"/>
          </p:cNvSpPr>
          <p:nvPr/>
        </p:nvSpPr>
        <p:spPr bwMode="auto">
          <a:xfrm>
            <a:off x="68263" y="2505075"/>
            <a:ext cx="242728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CCFF"/>
                </a:solidFill>
                <a:latin typeface="Comic Sans MS" pitchFamily="66" charset="0"/>
              </a:rPr>
              <a:t>250</a:t>
            </a:r>
          </a:p>
          <a:p>
            <a:pPr algn="ctr"/>
            <a:r>
              <a:rPr lang="en-GB" sz="5000" b="1">
                <a:solidFill>
                  <a:srgbClr val="FFCCFF"/>
                </a:solidFill>
                <a:latin typeface="Comic Sans MS" pitchFamily="66" charset="0"/>
              </a:rPr>
              <a:t>cm</a:t>
            </a:r>
            <a:endParaRPr lang="en-US" sz="5000" b="1">
              <a:solidFill>
                <a:srgbClr val="FFCCFF"/>
              </a:solidFill>
              <a:latin typeface="Comic Sans MS" pitchFamily="66" charset="0"/>
            </a:endParaRPr>
          </a:p>
        </p:txBody>
      </p:sp>
      <p:sp>
        <p:nvSpPr>
          <p:cNvPr id="63493" name="Tree"/>
          <p:cNvSpPr>
            <a:spLocks noEditPoints="1" noChangeArrowheads="1"/>
          </p:cNvSpPr>
          <p:nvPr/>
        </p:nvSpPr>
        <p:spPr bwMode="auto">
          <a:xfrm>
            <a:off x="2924175" y="677863"/>
            <a:ext cx="3276600" cy="5526087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3494" name="Line 6"/>
          <p:cNvSpPr>
            <a:spLocks noChangeShapeType="1"/>
          </p:cNvSpPr>
          <p:nvPr/>
        </p:nvSpPr>
        <p:spPr bwMode="auto">
          <a:xfrm flipV="1">
            <a:off x="2508250" y="657225"/>
            <a:ext cx="0" cy="5614988"/>
          </a:xfrm>
          <a:prstGeom prst="line">
            <a:avLst/>
          </a:prstGeom>
          <a:noFill/>
          <a:ln w="127000">
            <a:solidFill>
              <a:srgbClr val="660066"/>
            </a:solidFill>
            <a:round/>
            <a:headEnd type="arrow" w="med" len="med"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495" name="AutoShape 7"/>
          <p:cNvSpPr>
            <a:spLocks noChangeArrowheads="1"/>
          </p:cNvSpPr>
          <p:nvPr/>
        </p:nvSpPr>
        <p:spPr bwMode="auto">
          <a:xfrm>
            <a:off x="6835775" y="3511550"/>
            <a:ext cx="2130425" cy="1851025"/>
          </a:xfrm>
          <a:prstGeom prst="roundRect">
            <a:avLst>
              <a:gd name="adj" fmla="val 11579"/>
            </a:avLst>
          </a:prstGeom>
          <a:gradFill rotWithShape="1">
            <a:gsLst>
              <a:gs pos="0">
                <a:srgbClr val="0000FF">
                  <a:gamma/>
                  <a:shade val="56078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6" name="Text Box 8"/>
          <p:cNvSpPr txBox="1">
            <a:spLocks noChangeArrowheads="1"/>
          </p:cNvSpPr>
          <p:nvPr/>
        </p:nvSpPr>
        <p:spPr bwMode="auto">
          <a:xfrm>
            <a:off x="6688138" y="3629025"/>
            <a:ext cx="242728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CCECFF"/>
                </a:solidFill>
                <a:latin typeface="Comic Sans MS" pitchFamily="66" charset="0"/>
              </a:rPr>
              <a:t>214.6 cm</a:t>
            </a:r>
            <a:endParaRPr lang="en-US" sz="5000" b="1">
              <a:solidFill>
                <a:srgbClr val="CCECFF"/>
              </a:solidFill>
              <a:latin typeface="Comic Sans MS" pitchFamily="66" charset="0"/>
            </a:endParaRPr>
          </a:p>
        </p:txBody>
      </p:sp>
      <p:sp>
        <p:nvSpPr>
          <p:cNvPr id="63497" name="Line 9"/>
          <p:cNvSpPr>
            <a:spLocks noChangeShapeType="1"/>
          </p:cNvSpPr>
          <p:nvPr/>
        </p:nvSpPr>
        <p:spPr bwMode="auto">
          <a:xfrm flipV="1">
            <a:off x="6473825" y="2638425"/>
            <a:ext cx="0" cy="3598863"/>
          </a:xfrm>
          <a:prstGeom prst="line">
            <a:avLst/>
          </a:prstGeom>
          <a:noFill/>
          <a:ln w="127000">
            <a:solidFill>
              <a:srgbClr val="0000FF"/>
            </a:solidFill>
            <a:round/>
            <a:headEnd type="arrow" w="med" len="med"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498" name="Line 10"/>
          <p:cNvSpPr>
            <a:spLocks noChangeShapeType="1"/>
          </p:cNvSpPr>
          <p:nvPr/>
        </p:nvSpPr>
        <p:spPr bwMode="auto">
          <a:xfrm flipV="1">
            <a:off x="6477000" y="620713"/>
            <a:ext cx="0" cy="2051050"/>
          </a:xfrm>
          <a:prstGeom prst="line">
            <a:avLst/>
          </a:prstGeom>
          <a:noFill/>
          <a:ln w="127000">
            <a:solidFill>
              <a:srgbClr val="FF3300"/>
            </a:solidFill>
            <a:round/>
            <a:headEnd type="arrow" w="med" len="med"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499" name="AutoShape 11"/>
          <p:cNvSpPr>
            <a:spLocks noChangeArrowheads="1"/>
          </p:cNvSpPr>
          <p:nvPr/>
        </p:nvSpPr>
        <p:spPr bwMode="auto">
          <a:xfrm>
            <a:off x="6835775" y="784225"/>
            <a:ext cx="2130425" cy="1851025"/>
          </a:xfrm>
          <a:prstGeom prst="roundRect">
            <a:avLst>
              <a:gd name="adj" fmla="val 11579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00" name="Text Box 12"/>
          <p:cNvSpPr txBox="1">
            <a:spLocks noChangeArrowheads="1"/>
          </p:cNvSpPr>
          <p:nvPr/>
        </p:nvSpPr>
        <p:spPr bwMode="auto">
          <a:xfrm>
            <a:off x="6686550" y="901700"/>
            <a:ext cx="242728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35.4</a:t>
            </a:r>
          </a:p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cm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5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35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50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25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99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5" name="AutoShape 3"/>
          <p:cNvSpPr>
            <a:spLocks noChangeArrowheads="1"/>
          </p:cNvSpPr>
          <p:nvPr/>
        </p:nvSpPr>
        <p:spPr bwMode="auto">
          <a:xfrm>
            <a:off x="215900" y="2370138"/>
            <a:ext cx="2130425" cy="2190750"/>
          </a:xfrm>
          <a:prstGeom prst="roundRect">
            <a:avLst>
              <a:gd name="adj" fmla="val 11579"/>
            </a:avLst>
          </a:prstGeom>
          <a:gradFill rotWithShape="1">
            <a:gsLst>
              <a:gs pos="0">
                <a:srgbClr val="660066">
                  <a:gamma/>
                  <a:shade val="56078"/>
                  <a:invGamma/>
                </a:srgbClr>
              </a:gs>
              <a:gs pos="50000">
                <a:srgbClr val="660066"/>
              </a:gs>
              <a:gs pos="100000">
                <a:srgbClr val="660066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6" name="Text Box 4"/>
          <p:cNvSpPr txBox="1">
            <a:spLocks noChangeArrowheads="1"/>
          </p:cNvSpPr>
          <p:nvPr/>
        </p:nvSpPr>
        <p:spPr bwMode="auto">
          <a:xfrm>
            <a:off x="68263" y="2505075"/>
            <a:ext cx="242728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CCFF"/>
                </a:solidFill>
                <a:latin typeface="Comic Sans MS" pitchFamily="66" charset="0"/>
              </a:rPr>
              <a:t>150</a:t>
            </a:r>
          </a:p>
          <a:p>
            <a:pPr algn="ctr"/>
            <a:r>
              <a:rPr lang="en-GB" sz="5000" b="1">
                <a:solidFill>
                  <a:srgbClr val="FFCCFF"/>
                </a:solidFill>
                <a:latin typeface="Comic Sans MS" pitchFamily="66" charset="0"/>
              </a:rPr>
              <a:t>cm</a:t>
            </a:r>
            <a:endParaRPr lang="en-US" sz="5000" b="1">
              <a:solidFill>
                <a:srgbClr val="FFCCFF"/>
              </a:solidFill>
              <a:latin typeface="Comic Sans MS" pitchFamily="66" charset="0"/>
            </a:endParaRPr>
          </a:p>
        </p:txBody>
      </p:sp>
      <p:sp>
        <p:nvSpPr>
          <p:cNvPr id="64517" name="Tree"/>
          <p:cNvSpPr>
            <a:spLocks noEditPoints="1" noChangeArrowheads="1"/>
          </p:cNvSpPr>
          <p:nvPr/>
        </p:nvSpPr>
        <p:spPr bwMode="auto">
          <a:xfrm>
            <a:off x="2924175" y="677863"/>
            <a:ext cx="3276600" cy="5526087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4518" name="Line 6"/>
          <p:cNvSpPr>
            <a:spLocks noChangeShapeType="1"/>
          </p:cNvSpPr>
          <p:nvPr/>
        </p:nvSpPr>
        <p:spPr bwMode="auto">
          <a:xfrm flipV="1">
            <a:off x="2508250" y="657225"/>
            <a:ext cx="0" cy="5614988"/>
          </a:xfrm>
          <a:prstGeom prst="line">
            <a:avLst/>
          </a:prstGeom>
          <a:noFill/>
          <a:ln w="127000">
            <a:solidFill>
              <a:srgbClr val="660066"/>
            </a:solidFill>
            <a:round/>
            <a:headEnd type="arrow" w="med" len="med"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19" name="AutoShape 7"/>
          <p:cNvSpPr>
            <a:spLocks noChangeArrowheads="1"/>
          </p:cNvSpPr>
          <p:nvPr/>
        </p:nvSpPr>
        <p:spPr bwMode="auto">
          <a:xfrm>
            <a:off x="6835775" y="3511550"/>
            <a:ext cx="2130425" cy="1851025"/>
          </a:xfrm>
          <a:prstGeom prst="roundRect">
            <a:avLst>
              <a:gd name="adj" fmla="val 11579"/>
            </a:avLst>
          </a:prstGeom>
          <a:gradFill rotWithShape="1">
            <a:gsLst>
              <a:gs pos="0">
                <a:srgbClr val="0000FF">
                  <a:gamma/>
                  <a:shade val="56078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0" name="Text Box 8"/>
          <p:cNvSpPr txBox="1">
            <a:spLocks noChangeArrowheads="1"/>
          </p:cNvSpPr>
          <p:nvPr/>
        </p:nvSpPr>
        <p:spPr bwMode="auto">
          <a:xfrm>
            <a:off x="6688138" y="3629025"/>
            <a:ext cx="242728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CCECFF"/>
                </a:solidFill>
                <a:latin typeface="Comic Sans MS" pitchFamily="66" charset="0"/>
              </a:rPr>
              <a:t>141.3 cm</a:t>
            </a:r>
            <a:endParaRPr lang="en-US" sz="5000" b="1">
              <a:solidFill>
                <a:srgbClr val="CCECFF"/>
              </a:solidFill>
              <a:latin typeface="Comic Sans MS" pitchFamily="66" charset="0"/>
            </a:endParaRPr>
          </a:p>
        </p:txBody>
      </p:sp>
      <p:sp>
        <p:nvSpPr>
          <p:cNvPr id="64521" name="Line 9"/>
          <p:cNvSpPr>
            <a:spLocks noChangeShapeType="1"/>
          </p:cNvSpPr>
          <p:nvPr/>
        </p:nvSpPr>
        <p:spPr bwMode="auto">
          <a:xfrm flipV="1">
            <a:off x="6473825" y="2638425"/>
            <a:ext cx="0" cy="3598863"/>
          </a:xfrm>
          <a:prstGeom prst="line">
            <a:avLst/>
          </a:prstGeom>
          <a:noFill/>
          <a:ln w="127000">
            <a:solidFill>
              <a:srgbClr val="0000FF"/>
            </a:solidFill>
            <a:round/>
            <a:headEnd type="arrow" w="med" len="med"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22" name="Line 10"/>
          <p:cNvSpPr>
            <a:spLocks noChangeShapeType="1"/>
          </p:cNvSpPr>
          <p:nvPr/>
        </p:nvSpPr>
        <p:spPr bwMode="auto">
          <a:xfrm flipV="1">
            <a:off x="6477000" y="620713"/>
            <a:ext cx="0" cy="2051050"/>
          </a:xfrm>
          <a:prstGeom prst="line">
            <a:avLst/>
          </a:prstGeom>
          <a:noFill/>
          <a:ln w="127000">
            <a:solidFill>
              <a:srgbClr val="FF3300"/>
            </a:solidFill>
            <a:round/>
            <a:headEnd type="arrow" w="med" len="med"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23" name="AutoShape 11"/>
          <p:cNvSpPr>
            <a:spLocks noChangeArrowheads="1"/>
          </p:cNvSpPr>
          <p:nvPr/>
        </p:nvSpPr>
        <p:spPr bwMode="auto">
          <a:xfrm>
            <a:off x="6835775" y="784225"/>
            <a:ext cx="2130425" cy="1851025"/>
          </a:xfrm>
          <a:prstGeom prst="roundRect">
            <a:avLst>
              <a:gd name="adj" fmla="val 11579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4" name="Text Box 12"/>
          <p:cNvSpPr txBox="1">
            <a:spLocks noChangeArrowheads="1"/>
          </p:cNvSpPr>
          <p:nvPr/>
        </p:nvSpPr>
        <p:spPr bwMode="auto">
          <a:xfrm>
            <a:off x="6686550" y="901700"/>
            <a:ext cx="242728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8.7</a:t>
            </a:r>
          </a:p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cm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45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2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49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99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39" name="AutoShape 3"/>
          <p:cNvSpPr>
            <a:spLocks noChangeArrowheads="1"/>
          </p:cNvSpPr>
          <p:nvPr/>
        </p:nvSpPr>
        <p:spPr bwMode="auto">
          <a:xfrm>
            <a:off x="215900" y="2370138"/>
            <a:ext cx="2130425" cy="2190750"/>
          </a:xfrm>
          <a:prstGeom prst="roundRect">
            <a:avLst>
              <a:gd name="adj" fmla="val 11579"/>
            </a:avLst>
          </a:prstGeom>
          <a:gradFill rotWithShape="1">
            <a:gsLst>
              <a:gs pos="0">
                <a:srgbClr val="660066">
                  <a:gamma/>
                  <a:shade val="56078"/>
                  <a:invGamma/>
                </a:srgbClr>
              </a:gs>
              <a:gs pos="50000">
                <a:srgbClr val="660066"/>
              </a:gs>
              <a:gs pos="100000">
                <a:srgbClr val="660066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0" name="Text Box 4"/>
          <p:cNvSpPr txBox="1">
            <a:spLocks noChangeArrowheads="1"/>
          </p:cNvSpPr>
          <p:nvPr/>
        </p:nvSpPr>
        <p:spPr bwMode="auto">
          <a:xfrm>
            <a:off x="68263" y="2505075"/>
            <a:ext cx="242728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CCFF"/>
                </a:solidFill>
                <a:latin typeface="Comic Sans MS" pitchFamily="66" charset="0"/>
              </a:rPr>
              <a:t>200</a:t>
            </a:r>
          </a:p>
          <a:p>
            <a:pPr algn="ctr"/>
            <a:r>
              <a:rPr lang="en-GB" sz="5000" b="1">
                <a:solidFill>
                  <a:srgbClr val="FFCCFF"/>
                </a:solidFill>
                <a:latin typeface="Comic Sans MS" pitchFamily="66" charset="0"/>
              </a:rPr>
              <a:t>cm</a:t>
            </a:r>
            <a:endParaRPr lang="en-US" sz="5000" b="1">
              <a:solidFill>
                <a:srgbClr val="FFCCFF"/>
              </a:solidFill>
              <a:latin typeface="Comic Sans MS" pitchFamily="66" charset="0"/>
            </a:endParaRPr>
          </a:p>
        </p:txBody>
      </p:sp>
      <p:sp>
        <p:nvSpPr>
          <p:cNvPr id="65541" name="Tree"/>
          <p:cNvSpPr>
            <a:spLocks noEditPoints="1" noChangeArrowheads="1"/>
          </p:cNvSpPr>
          <p:nvPr/>
        </p:nvSpPr>
        <p:spPr bwMode="auto">
          <a:xfrm>
            <a:off x="2924175" y="677863"/>
            <a:ext cx="3276600" cy="5526087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5542" name="Line 6"/>
          <p:cNvSpPr>
            <a:spLocks noChangeShapeType="1"/>
          </p:cNvSpPr>
          <p:nvPr/>
        </p:nvSpPr>
        <p:spPr bwMode="auto">
          <a:xfrm flipV="1">
            <a:off x="2508250" y="657225"/>
            <a:ext cx="0" cy="5614988"/>
          </a:xfrm>
          <a:prstGeom prst="line">
            <a:avLst/>
          </a:prstGeom>
          <a:noFill/>
          <a:ln w="127000">
            <a:solidFill>
              <a:srgbClr val="660066"/>
            </a:solidFill>
            <a:round/>
            <a:headEnd type="arrow" w="med" len="med"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43" name="AutoShape 7"/>
          <p:cNvSpPr>
            <a:spLocks noChangeArrowheads="1"/>
          </p:cNvSpPr>
          <p:nvPr/>
        </p:nvSpPr>
        <p:spPr bwMode="auto">
          <a:xfrm>
            <a:off x="6835775" y="3511550"/>
            <a:ext cx="2130425" cy="1851025"/>
          </a:xfrm>
          <a:prstGeom prst="roundRect">
            <a:avLst>
              <a:gd name="adj" fmla="val 11579"/>
            </a:avLst>
          </a:prstGeom>
          <a:gradFill rotWithShape="1">
            <a:gsLst>
              <a:gs pos="0">
                <a:srgbClr val="0000FF">
                  <a:gamma/>
                  <a:shade val="56078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4" name="Text Box 8"/>
          <p:cNvSpPr txBox="1">
            <a:spLocks noChangeArrowheads="1"/>
          </p:cNvSpPr>
          <p:nvPr/>
        </p:nvSpPr>
        <p:spPr bwMode="auto">
          <a:xfrm>
            <a:off x="6688138" y="3629025"/>
            <a:ext cx="242728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CCECFF"/>
                </a:solidFill>
                <a:latin typeface="Comic Sans MS" pitchFamily="66" charset="0"/>
              </a:rPr>
              <a:t>156.5 cm</a:t>
            </a:r>
            <a:endParaRPr lang="en-US" sz="5000" b="1">
              <a:solidFill>
                <a:srgbClr val="CCECFF"/>
              </a:solidFill>
              <a:latin typeface="Comic Sans MS" pitchFamily="66" charset="0"/>
            </a:endParaRPr>
          </a:p>
        </p:txBody>
      </p:sp>
      <p:sp>
        <p:nvSpPr>
          <p:cNvPr id="65545" name="Line 9"/>
          <p:cNvSpPr>
            <a:spLocks noChangeShapeType="1"/>
          </p:cNvSpPr>
          <p:nvPr/>
        </p:nvSpPr>
        <p:spPr bwMode="auto">
          <a:xfrm flipV="1">
            <a:off x="6473825" y="2638425"/>
            <a:ext cx="0" cy="3598863"/>
          </a:xfrm>
          <a:prstGeom prst="line">
            <a:avLst/>
          </a:prstGeom>
          <a:noFill/>
          <a:ln w="127000">
            <a:solidFill>
              <a:srgbClr val="0000FF"/>
            </a:solidFill>
            <a:round/>
            <a:headEnd type="arrow" w="med" len="med"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46" name="Line 10"/>
          <p:cNvSpPr>
            <a:spLocks noChangeShapeType="1"/>
          </p:cNvSpPr>
          <p:nvPr/>
        </p:nvSpPr>
        <p:spPr bwMode="auto">
          <a:xfrm flipV="1">
            <a:off x="6477000" y="620713"/>
            <a:ext cx="0" cy="2051050"/>
          </a:xfrm>
          <a:prstGeom prst="line">
            <a:avLst/>
          </a:prstGeom>
          <a:noFill/>
          <a:ln w="127000">
            <a:solidFill>
              <a:srgbClr val="FF3300"/>
            </a:solidFill>
            <a:round/>
            <a:headEnd type="arrow" w="med" len="med"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47" name="AutoShape 11"/>
          <p:cNvSpPr>
            <a:spLocks noChangeArrowheads="1"/>
          </p:cNvSpPr>
          <p:nvPr/>
        </p:nvSpPr>
        <p:spPr bwMode="auto">
          <a:xfrm>
            <a:off x="6835775" y="784225"/>
            <a:ext cx="2130425" cy="1851025"/>
          </a:xfrm>
          <a:prstGeom prst="roundRect">
            <a:avLst>
              <a:gd name="adj" fmla="val 11579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8" name="Text Box 12"/>
          <p:cNvSpPr txBox="1">
            <a:spLocks noChangeArrowheads="1"/>
          </p:cNvSpPr>
          <p:nvPr/>
        </p:nvSpPr>
        <p:spPr bwMode="auto">
          <a:xfrm>
            <a:off x="6686550" y="901700"/>
            <a:ext cx="242728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43.5</a:t>
            </a:r>
          </a:p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cm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55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4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73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99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3" name="AutoShape 3"/>
          <p:cNvSpPr>
            <a:spLocks noChangeArrowheads="1"/>
          </p:cNvSpPr>
          <p:nvPr/>
        </p:nvSpPr>
        <p:spPr bwMode="auto">
          <a:xfrm>
            <a:off x="215900" y="2370138"/>
            <a:ext cx="2130425" cy="2190750"/>
          </a:xfrm>
          <a:prstGeom prst="roundRect">
            <a:avLst>
              <a:gd name="adj" fmla="val 11579"/>
            </a:avLst>
          </a:prstGeom>
          <a:gradFill rotWithShape="1">
            <a:gsLst>
              <a:gs pos="0">
                <a:srgbClr val="660066">
                  <a:gamma/>
                  <a:shade val="56078"/>
                  <a:invGamma/>
                </a:srgbClr>
              </a:gs>
              <a:gs pos="50000">
                <a:srgbClr val="660066"/>
              </a:gs>
              <a:gs pos="100000">
                <a:srgbClr val="660066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4" name="Text Box 4"/>
          <p:cNvSpPr txBox="1">
            <a:spLocks noChangeArrowheads="1"/>
          </p:cNvSpPr>
          <p:nvPr/>
        </p:nvSpPr>
        <p:spPr bwMode="auto">
          <a:xfrm>
            <a:off x="68263" y="2505075"/>
            <a:ext cx="242728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CCFF"/>
                </a:solidFill>
                <a:latin typeface="Comic Sans MS" pitchFamily="66" charset="0"/>
              </a:rPr>
              <a:t>200</a:t>
            </a:r>
          </a:p>
          <a:p>
            <a:pPr algn="ctr"/>
            <a:r>
              <a:rPr lang="en-GB" sz="5000" b="1">
                <a:solidFill>
                  <a:srgbClr val="FFCCFF"/>
                </a:solidFill>
                <a:latin typeface="Comic Sans MS" pitchFamily="66" charset="0"/>
              </a:rPr>
              <a:t>cm</a:t>
            </a:r>
            <a:endParaRPr lang="en-US" sz="5000" b="1">
              <a:solidFill>
                <a:srgbClr val="FFCCFF"/>
              </a:solidFill>
              <a:latin typeface="Comic Sans MS" pitchFamily="66" charset="0"/>
            </a:endParaRPr>
          </a:p>
        </p:txBody>
      </p:sp>
      <p:sp>
        <p:nvSpPr>
          <p:cNvPr id="66565" name="Tree"/>
          <p:cNvSpPr>
            <a:spLocks noEditPoints="1" noChangeArrowheads="1"/>
          </p:cNvSpPr>
          <p:nvPr/>
        </p:nvSpPr>
        <p:spPr bwMode="auto">
          <a:xfrm>
            <a:off x="2924175" y="677863"/>
            <a:ext cx="3276600" cy="5526087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6566" name="Line 6"/>
          <p:cNvSpPr>
            <a:spLocks noChangeShapeType="1"/>
          </p:cNvSpPr>
          <p:nvPr/>
        </p:nvSpPr>
        <p:spPr bwMode="auto">
          <a:xfrm flipV="1">
            <a:off x="2508250" y="657225"/>
            <a:ext cx="0" cy="5614988"/>
          </a:xfrm>
          <a:prstGeom prst="line">
            <a:avLst/>
          </a:prstGeom>
          <a:noFill/>
          <a:ln w="127000">
            <a:solidFill>
              <a:srgbClr val="660066"/>
            </a:solidFill>
            <a:round/>
            <a:headEnd type="arrow" w="med" len="med"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6567" name="AutoShape 7"/>
          <p:cNvSpPr>
            <a:spLocks noChangeArrowheads="1"/>
          </p:cNvSpPr>
          <p:nvPr/>
        </p:nvSpPr>
        <p:spPr bwMode="auto">
          <a:xfrm>
            <a:off x="6835775" y="3511550"/>
            <a:ext cx="2130425" cy="1851025"/>
          </a:xfrm>
          <a:prstGeom prst="roundRect">
            <a:avLst>
              <a:gd name="adj" fmla="val 11579"/>
            </a:avLst>
          </a:prstGeom>
          <a:gradFill rotWithShape="1">
            <a:gsLst>
              <a:gs pos="0">
                <a:srgbClr val="0000FF">
                  <a:gamma/>
                  <a:shade val="56078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8" name="Text Box 8"/>
          <p:cNvSpPr txBox="1">
            <a:spLocks noChangeArrowheads="1"/>
          </p:cNvSpPr>
          <p:nvPr/>
        </p:nvSpPr>
        <p:spPr bwMode="auto">
          <a:xfrm>
            <a:off x="6688138" y="3629025"/>
            <a:ext cx="242728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CCECFF"/>
                </a:solidFill>
                <a:latin typeface="Comic Sans MS" pitchFamily="66" charset="0"/>
              </a:rPr>
              <a:t>172.4 cm</a:t>
            </a:r>
            <a:endParaRPr lang="en-US" sz="5000" b="1">
              <a:solidFill>
                <a:srgbClr val="CCECFF"/>
              </a:solidFill>
              <a:latin typeface="Comic Sans MS" pitchFamily="66" charset="0"/>
            </a:endParaRPr>
          </a:p>
        </p:txBody>
      </p:sp>
      <p:sp>
        <p:nvSpPr>
          <p:cNvPr id="66569" name="Line 9"/>
          <p:cNvSpPr>
            <a:spLocks noChangeShapeType="1"/>
          </p:cNvSpPr>
          <p:nvPr/>
        </p:nvSpPr>
        <p:spPr bwMode="auto">
          <a:xfrm flipV="1">
            <a:off x="6473825" y="2638425"/>
            <a:ext cx="0" cy="3598863"/>
          </a:xfrm>
          <a:prstGeom prst="line">
            <a:avLst/>
          </a:prstGeom>
          <a:noFill/>
          <a:ln w="127000">
            <a:solidFill>
              <a:srgbClr val="0000FF"/>
            </a:solidFill>
            <a:round/>
            <a:headEnd type="arrow" w="med" len="med"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6570" name="Line 10"/>
          <p:cNvSpPr>
            <a:spLocks noChangeShapeType="1"/>
          </p:cNvSpPr>
          <p:nvPr/>
        </p:nvSpPr>
        <p:spPr bwMode="auto">
          <a:xfrm flipV="1">
            <a:off x="6477000" y="620713"/>
            <a:ext cx="0" cy="2051050"/>
          </a:xfrm>
          <a:prstGeom prst="line">
            <a:avLst/>
          </a:prstGeom>
          <a:noFill/>
          <a:ln w="127000">
            <a:solidFill>
              <a:srgbClr val="FF3300"/>
            </a:solidFill>
            <a:round/>
            <a:headEnd type="arrow" w="med" len="med"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6571" name="AutoShape 11"/>
          <p:cNvSpPr>
            <a:spLocks noChangeArrowheads="1"/>
          </p:cNvSpPr>
          <p:nvPr/>
        </p:nvSpPr>
        <p:spPr bwMode="auto">
          <a:xfrm>
            <a:off x="6835775" y="784225"/>
            <a:ext cx="2130425" cy="1851025"/>
          </a:xfrm>
          <a:prstGeom prst="roundRect">
            <a:avLst>
              <a:gd name="adj" fmla="val 11579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72" name="Text Box 12"/>
          <p:cNvSpPr txBox="1">
            <a:spLocks noChangeArrowheads="1"/>
          </p:cNvSpPr>
          <p:nvPr/>
        </p:nvSpPr>
        <p:spPr bwMode="auto">
          <a:xfrm>
            <a:off x="6686550" y="901700"/>
            <a:ext cx="242728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27.6</a:t>
            </a:r>
          </a:p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cm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65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7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97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99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7" name="AutoShape 3"/>
          <p:cNvSpPr>
            <a:spLocks noChangeArrowheads="1"/>
          </p:cNvSpPr>
          <p:nvPr/>
        </p:nvSpPr>
        <p:spPr bwMode="auto">
          <a:xfrm>
            <a:off x="215900" y="2370138"/>
            <a:ext cx="2130425" cy="2190750"/>
          </a:xfrm>
          <a:prstGeom prst="roundRect">
            <a:avLst>
              <a:gd name="adj" fmla="val 11579"/>
            </a:avLst>
          </a:prstGeom>
          <a:gradFill rotWithShape="1">
            <a:gsLst>
              <a:gs pos="0">
                <a:srgbClr val="660066">
                  <a:gamma/>
                  <a:shade val="56078"/>
                  <a:invGamma/>
                </a:srgbClr>
              </a:gs>
              <a:gs pos="50000">
                <a:srgbClr val="660066"/>
              </a:gs>
              <a:gs pos="100000">
                <a:srgbClr val="660066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8" name="Text Box 4"/>
          <p:cNvSpPr txBox="1">
            <a:spLocks noChangeArrowheads="1"/>
          </p:cNvSpPr>
          <p:nvPr/>
        </p:nvSpPr>
        <p:spPr bwMode="auto">
          <a:xfrm>
            <a:off x="68263" y="2505075"/>
            <a:ext cx="242728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CCFF"/>
                </a:solidFill>
                <a:latin typeface="Comic Sans MS" pitchFamily="66" charset="0"/>
              </a:rPr>
              <a:t>200</a:t>
            </a:r>
          </a:p>
          <a:p>
            <a:pPr algn="ctr"/>
            <a:r>
              <a:rPr lang="en-GB" sz="5000" b="1">
                <a:solidFill>
                  <a:srgbClr val="FFCCFF"/>
                </a:solidFill>
                <a:latin typeface="Comic Sans MS" pitchFamily="66" charset="0"/>
              </a:rPr>
              <a:t>cm</a:t>
            </a:r>
            <a:endParaRPr lang="en-US" sz="5000" b="1">
              <a:solidFill>
                <a:srgbClr val="FFCCFF"/>
              </a:solidFill>
              <a:latin typeface="Comic Sans MS" pitchFamily="66" charset="0"/>
            </a:endParaRPr>
          </a:p>
        </p:txBody>
      </p:sp>
      <p:sp>
        <p:nvSpPr>
          <p:cNvPr id="67589" name="Tree"/>
          <p:cNvSpPr>
            <a:spLocks noEditPoints="1" noChangeArrowheads="1"/>
          </p:cNvSpPr>
          <p:nvPr/>
        </p:nvSpPr>
        <p:spPr bwMode="auto">
          <a:xfrm>
            <a:off x="2924175" y="677863"/>
            <a:ext cx="3276600" cy="5526087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7590" name="Line 6"/>
          <p:cNvSpPr>
            <a:spLocks noChangeShapeType="1"/>
          </p:cNvSpPr>
          <p:nvPr/>
        </p:nvSpPr>
        <p:spPr bwMode="auto">
          <a:xfrm flipV="1">
            <a:off x="2508250" y="657225"/>
            <a:ext cx="0" cy="5614988"/>
          </a:xfrm>
          <a:prstGeom prst="line">
            <a:avLst/>
          </a:prstGeom>
          <a:noFill/>
          <a:ln w="127000">
            <a:solidFill>
              <a:srgbClr val="660066"/>
            </a:solidFill>
            <a:round/>
            <a:headEnd type="arrow" w="med" len="med"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7591" name="AutoShape 7"/>
          <p:cNvSpPr>
            <a:spLocks noChangeArrowheads="1"/>
          </p:cNvSpPr>
          <p:nvPr/>
        </p:nvSpPr>
        <p:spPr bwMode="auto">
          <a:xfrm>
            <a:off x="6835775" y="3511550"/>
            <a:ext cx="2130425" cy="1851025"/>
          </a:xfrm>
          <a:prstGeom prst="roundRect">
            <a:avLst>
              <a:gd name="adj" fmla="val 11579"/>
            </a:avLst>
          </a:prstGeom>
          <a:gradFill rotWithShape="1">
            <a:gsLst>
              <a:gs pos="0">
                <a:srgbClr val="0000FF">
                  <a:gamma/>
                  <a:shade val="56078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2" name="Text Box 8"/>
          <p:cNvSpPr txBox="1">
            <a:spLocks noChangeArrowheads="1"/>
          </p:cNvSpPr>
          <p:nvPr/>
        </p:nvSpPr>
        <p:spPr bwMode="auto">
          <a:xfrm>
            <a:off x="6688138" y="3629025"/>
            <a:ext cx="242728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CCECFF"/>
                </a:solidFill>
                <a:latin typeface="Comic Sans MS" pitchFamily="66" charset="0"/>
              </a:rPr>
              <a:t>191.6 cm</a:t>
            </a:r>
            <a:endParaRPr lang="en-US" sz="5000" b="1">
              <a:solidFill>
                <a:srgbClr val="CCECFF"/>
              </a:solidFill>
              <a:latin typeface="Comic Sans MS" pitchFamily="66" charset="0"/>
            </a:endParaRPr>
          </a:p>
        </p:txBody>
      </p:sp>
      <p:sp>
        <p:nvSpPr>
          <p:cNvPr id="67593" name="Line 9"/>
          <p:cNvSpPr>
            <a:spLocks noChangeShapeType="1"/>
          </p:cNvSpPr>
          <p:nvPr/>
        </p:nvSpPr>
        <p:spPr bwMode="auto">
          <a:xfrm flipV="1">
            <a:off x="6473825" y="2638425"/>
            <a:ext cx="0" cy="3598863"/>
          </a:xfrm>
          <a:prstGeom prst="line">
            <a:avLst/>
          </a:prstGeom>
          <a:noFill/>
          <a:ln w="127000">
            <a:solidFill>
              <a:srgbClr val="0000FF"/>
            </a:solidFill>
            <a:round/>
            <a:headEnd type="arrow" w="med" len="med"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7594" name="Line 10"/>
          <p:cNvSpPr>
            <a:spLocks noChangeShapeType="1"/>
          </p:cNvSpPr>
          <p:nvPr/>
        </p:nvSpPr>
        <p:spPr bwMode="auto">
          <a:xfrm flipV="1">
            <a:off x="6477000" y="620713"/>
            <a:ext cx="0" cy="2051050"/>
          </a:xfrm>
          <a:prstGeom prst="line">
            <a:avLst/>
          </a:prstGeom>
          <a:noFill/>
          <a:ln w="127000">
            <a:solidFill>
              <a:srgbClr val="FF3300"/>
            </a:solidFill>
            <a:round/>
            <a:headEnd type="arrow" w="med" len="med"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7595" name="AutoShape 11"/>
          <p:cNvSpPr>
            <a:spLocks noChangeArrowheads="1"/>
          </p:cNvSpPr>
          <p:nvPr/>
        </p:nvSpPr>
        <p:spPr bwMode="auto">
          <a:xfrm>
            <a:off x="6835775" y="784225"/>
            <a:ext cx="2130425" cy="1851025"/>
          </a:xfrm>
          <a:prstGeom prst="roundRect">
            <a:avLst>
              <a:gd name="adj" fmla="val 11579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6" name="Text Box 12"/>
          <p:cNvSpPr txBox="1">
            <a:spLocks noChangeArrowheads="1"/>
          </p:cNvSpPr>
          <p:nvPr/>
        </p:nvSpPr>
        <p:spPr bwMode="auto">
          <a:xfrm>
            <a:off x="6686550" y="901700"/>
            <a:ext cx="242728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8.4</a:t>
            </a:r>
          </a:p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cm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75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59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21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99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1" name="AutoShape 3"/>
          <p:cNvSpPr>
            <a:spLocks noChangeArrowheads="1"/>
          </p:cNvSpPr>
          <p:nvPr/>
        </p:nvSpPr>
        <p:spPr bwMode="auto">
          <a:xfrm>
            <a:off x="215900" y="2370138"/>
            <a:ext cx="2130425" cy="2190750"/>
          </a:xfrm>
          <a:prstGeom prst="roundRect">
            <a:avLst>
              <a:gd name="adj" fmla="val 11579"/>
            </a:avLst>
          </a:prstGeom>
          <a:gradFill rotWithShape="1">
            <a:gsLst>
              <a:gs pos="0">
                <a:srgbClr val="660066">
                  <a:gamma/>
                  <a:shade val="56078"/>
                  <a:invGamma/>
                </a:srgbClr>
              </a:gs>
              <a:gs pos="50000">
                <a:srgbClr val="660066"/>
              </a:gs>
              <a:gs pos="100000">
                <a:srgbClr val="660066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2" name="Text Box 4"/>
          <p:cNvSpPr txBox="1">
            <a:spLocks noChangeArrowheads="1"/>
          </p:cNvSpPr>
          <p:nvPr/>
        </p:nvSpPr>
        <p:spPr bwMode="auto">
          <a:xfrm>
            <a:off x="68263" y="2505075"/>
            <a:ext cx="242728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CCFF"/>
                </a:solidFill>
                <a:latin typeface="Comic Sans MS" pitchFamily="66" charset="0"/>
              </a:rPr>
              <a:t>150</a:t>
            </a:r>
          </a:p>
          <a:p>
            <a:pPr algn="ctr"/>
            <a:r>
              <a:rPr lang="en-GB" sz="5000" b="1">
                <a:solidFill>
                  <a:srgbClr val="FFCCFF"/>
                </a:solidFill>
                <a:latin typeface="Comic Sans MS" pitchFamily="66" charset="0"/>
              </a:rPr>
              <a:t>cm</a:t>
            </a:r>
            <a:endParaRPr lang="en-US" sz="5000" b="1">
              <a:solidFill>
                <a:srgbClr val="FFCCFF"/>
              </a:solidFill>
              <a:latin typeface="Comic Sans MS" pitchFamily="66" charset="0"/>
            </a:endParaRPr>
          </a:p>
        </p:txBody>
      </p:sp>
      <p:sp>
        <p:nvSpPr>
          <p:cNvPr id="68613" name="Tree"/>
          <p:cNvSpPr>
            <a:spLocks noEditPoints="1" noChangeArrowheads="1"/>
          </p:cNvSpPr>
          <p:nvPr/>
        </p:nvSpPr>
        <p:spPr bwMode="auto">
          <a:xfrm>
            <a:off x="2924175" y="677863"/>
            <a:ext cx="3276600" cy="5526087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8614" name="Line 6"/>
          <p:cNvSpPr>
            <a:spLocks noChangeShapeType="1"/>
          </p:cNvSpPr>
          <p:nvPr/>
        </p:nvSpPr>
        <p:spPr bwMode="auto">
          <a:xfrm flipV="1">
            <a:off x="2508250" y="657225"/>
            <a:ext cx="0" cy="5614988"/>
          </a:xfrm>
          <a:prstGeom prst="line">
            <a:avLst/>
          </a:prstGeom>
          <a:noFill/>
          <a:ln w="127000">
            <a:solidFill>
              <a:srgbClr val="660066"/>
            </a:solidFill>
            <a:round/>
            <a:headEnd type="arrow" w="med" len="med"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8615" name="AutoShape 7"/>
          <p:cNvSpPr>
            <a:spLocks noChangeArrowheads="1"/>
          </p:cNvSpPr>
          <p:nvPr/>
        </p:nvSpPr>
        <p:spPr bwMode="auto">
          <a:xfrm>
            <a:off x="6835775" y="3511550"/>
            <a:ext cx="2130425" cy="1851025"/>
          </a:xfrm>
          <a:prstGeom prst="roundRect">
            <a:avLst>
              <a:gd name="adj" fmla="val 11579"/>
            </a:avLst>
          </a:prstGeom>
          <a:gradFill rotWithShape="1">
            <a:gsLst>
              <a:gs pos="0">
                <a:srgbClr val="0000FF">
                  <a:gamma/>
                  <a:shade val="56078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6" name="Text Box 8"/>
          <p:cNvSpPr txBox="1">
            <a:spLocks noChangeArrowheads="1"/>
          </p:cNvSpPr>
          <p:nvPr/>
        </p:nvSpPr>
        <p:spPr bwMode="auto">
          <a:xfrm>
            <a:off x="6688138" y="3629025"/>
            <a:ext cx="242728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CCECFF"/>
                </a:solidFill>
                <a:latin typeface="Comic Sans MS" pitchFamily="66" charset="0"/>
              </a:rPr>
              <a:t>131.2 cm</a:t>
            </a:r>
            <a:endParaRPr lang="en-US" sz="5000" b="1">
              <a:solidFill>
                <a:srgbClr val="CCECFF"/>
              </a:solidFill>
              <a:latin typeface="Comic Sans MS" pitchFamily="66" charset="0"/>
            </a:endParaRPr>
          </a:p>
        </p:txBody>
      </p:sp>
      <p:sp>
        <p:nvSpPr>
          <p:cNvPr id="68617" name="Line 9"/>
          <p:cNvSpPr>
            <a:spLocks noChangeShapeType="1"/>
          </p:cNvSpPr>
          <p:nvPr/>
        </p:nvSpPr>
        <p:spPr bwMode="auto">
          <a:xfrm flipV="1">
            <a:off x="6473825" y="2638425"/>
            <a:ext cx="0" cy="3598863"/>
          </a:xfrm>
          <a:prstGeom prst="line">
            <a:avLst/>
          </a:prstGeom>
          <a:noFill/>
          <a:ln w="127000">
            <a:solidFill>
              <a:srgbClr val="0000FF"/>
            </a:solidFill>
            <a:round/>
            <a:headEnd type="arrow" w="med" len="med"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8618" name="Line 10"/>
          <p:cNvSpPr>
            <a:spLocks noChangeShapeType="1"/>
          </p:cNvSpPr>
          <p:nvPr/>
        </p:nvSpPr>
        <p:spPr bwMode="auto">
          <a:xfrm flipV="1">
            <a:off x="6477000" y="620713"/>
            <a:ext cx="0" cy="2051050"/>
          </a:xfrm>
          <a:prstGeom prst="line">
            <a:avLst/>
          </a:prstGeom>
          <a:noFill/>
          <a:ln w="127000">
            <a:solidFill>
              <a:srgbClr val="FF3300"/>
            </a:solidFill>
            <a:round/>
            <a:headEnd type="arrow" w="med" len="med"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8619" name="AutoShape 11"/>
          <p:cNvSpPr>
            <a:spLocks noChangeArrowheads="1"/>
          </p:cNvSpPr>
          <p:nvPr/>
        </p:nvSpPr>
        <p:spPr bwMode="auto">
          <a:xfrm>
            <a:off x="6835775" y="784225"/>
            <a:ext cx="2130425" cy="1851025"/>
          </a:xfrm>
          <a:prstGeom prst="roundRect">
            <a:avLst>
              <a:gd name="adj" fmla="val 11579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20" name="Text Box 12"/>
          <p:cNvSpPr txBox="1">
            <a:spLocks noChangeArrowheads="1"/>
          </p:cNvSpPr>
          <p:nvPr/>
        </p:nvSpPr>
        <p:spPr bwMode="auto">
          <a:xfrm>
            <a:off x="6686550" y="901700"/>
            <a:ext cx="242728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18.8</a:t>
            </a:r>
          </a:p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cm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86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62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45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99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5" name="AutoShape 3"/>
          <p:cNvSpPr>
            <a:spLocks noChangeArrowheads="1"/>
          </p:cNvSpPr>
          <p:nvPr/>
        </p:nvSpPr>
        <p:spPr bwMode="auto">
          <a:xfrm>
            <a:off x="215900" y="2370138"/>
            <a:ext cx="2130425" cy="2190750"/>
          </a:xfrm>
          <a:prstGeom prst="roundRect">
            <a:avLst>
              <a:gd name="adj" fmla="val 11579"/>
            </a:avLst>
          </a:prstGeom>
          <a:gradFill rotWithShape="1">
            <a:gsLst>
              <a:gs pos="0">
                <a:srgbClr val="660066">
                  <a:gamma/>
                  <a:shade val="56078"/>
                  <a:invGamma/>
                </a:srgbClr>
              </a:gs>
              <a:gs pos="50000">
                <a:srgbClr val="660066"/>
              </a:gs>
              <a:gs pos="100000">
                <a:srgbClr val="660066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6" name="Text Box 4"/>
          <p:cNvSpPr txBox="1">
            <a:spLocks noChangeArrowheads="1"/>
          </p:cNvSpPr>
          <p:nvPr/>
        </p:nvSpPr>
        <p:spPr bwMode="auto">
          <a:xfrm>
            <a:off x="68263" y="2505075"/>
            <a:ext cx="242728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CCFF"/>
                </a:solidFill>
                <a:latin typeface="Comic Sans MS" pitchFamily="66" charset="0"/>
              </a:rPr>
              <a:t>150</a:t>
            </a:r>
          </a:p>
          <a:p>
            <a:pPr algn="ctr"/>
            <a:r>
              <a:rPr lang="en-GB" sz="5000" b="1">
                <a:solidFill>
                  <a:srgbClr val="FFCCFF"/>
                </a:solidFill>
                <a:latin typeface="Comic Sans MS" pitchFamily="66" charset="0"/>
              </a:rPr>
              <a:t>cm</a:t>
            </a:r>
            <a:endParaRPr lang="en-US" sz="5000" b="1">
              <a:solidFill>
                <a:srgbClr val="FFCCFF"/>
              </a:solidFill>
              <a:latin typeface="Comic Sans MS" pitchFamily="66" charset="0"/>
            </a:endParaRPr>
          </a:p>
        </p:txBody>
      </p:sp>
      <p:sp>
        <p:nvSpPr>
          <p:cNvPr id="69637" name="Tree"/>
          <p:cNvSpPr>
            <a:spLocks noEditPoints="1" noChangeArrowheads="1"/>
          </p:cNvSpPr>
          <p:nvPr/>
        </p:nvSpPr>
        <p:spPr bwMode="auto">
          <a:xfrm>
            <a:off x="2924175" y="677863"/>
            <a:ext cx="3276600" cy="5526087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9638" name="Line 6"/>
          <p:cNvSpPr>
            <a:spLocks noChangeShapeType="1"/>
          </p:cNvSpPr>
          <p:nvPr/>
        </p:nvSpPr>
        <p:spPr bwMode="auto">
          <a:xfrm flipV="1">
            <a:off x="2508250" y="657225"/>
            <a:ext cx="0" cy="5614988"/>
          </a:xfrm>
          <a:prstGeom prst="line">
            <a:avLst/>
          </a:prstGeom>
          <a:noFill/>
          <a:ln w="127000">
            <a:solidFill>
              <a:srgbClr val="660066"/>
            </a:solidFill>
            <a:round/>
            <a:headEnd type="arrow" w="med" len="med"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9639" name="AutoShape 7"/>
          <p:cNvSpPr>
            <a:spLocks noChangeArrowheads="1"/>
          </p:cNvSpPr>
          <p:nvPr/>
        </p:nvSpPr>
        <p:spPr bwMode="auto">
          <a:xfrm>
            <a:off x="6835775" y="3511550"/>
            <a:ext cx="2130425" cy="1851025"/>
          </a:xfrm>
          <a:prstGeom prst="roundRect">
            <a:avLst>
              <a:gd name="adj" fmla="val 11579"/>
            </a:avLst>
          </a:prstGeom>
          <a:gradFill rotWithShape="1">
            <a:gsLst>
              <a:gs pos="0">
                <a:srgbClr val="0000FF">
                  <a:gamma/>
                  <a:shade val="56078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0" name="Text Box 8"/>
          <p:cNvSpPr txBox="1">
            <a:spLocks noChangeArrowheads="1"/>
          </p:cNvSpPr>
          <p:nvPr/>
        </p:nvSpPr>
        <p:spPr bwMode="auto">
          <a:xfrm>
            <a:off x="6688138" y="3629025"/>
            <a:ext cx="242728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CCECFF"/>
                </a:solidFill>
                <a:latin typeface="Comic Sans MS" pitchFamily="66" charset="0"/>
              </a:rPr>
              <a:t>144.5 cm</a:t>
            </a:r>
            <a:endParaRPr lang="en-US" sz="5000" b="1">
              <a:solidFill>
                <a:srgbClr val="CCECFF"/>
              </a:solidFill>
              <a:latin typeface="Comic Sans MS" pitchFamily="66" charset="0"/>
            </a:endParaRPr>
          </a:p>
        </p:txBody>
      </p:sp>
      <p:sp>
        <p:nvSpPr>
          <p:cNvPr id="69641" name="Line 9"/>
          <p:cNvSpPr>
            <a:spLocks noChangeShapeType="1"/>
          </p:cNvSpPr>
          <p:nvPr/>
        </p:nvSpPr>
        <p:spPr bwMode="auto">
          <a:xfrm flipV="1">
            <a:off x="6473825" y="2638425"/>
            <a:ext cx="0" cy="3598863"/>
          </a:xfrm>
          <a:prstGeom prst="line">
            <a:avLst/>
          </a:prstGeom>
          <a:noFill/>
          <a:ln w="127000">
            <a:solidFill>
              <a:srgbClr val="0000FF"/>
            </a:solidFill>
            <a:round/>
            <a:headEnd type="arrow" w="med" len="med"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9642" name="Line 10"/>
          <p:cNvSpPr>
            <a:spLocks noChangeShapeType="1"/>
          </p:cNvSpPr>
          <p:nvPr/>
        </p:nvSpPr>
        <p:spPr bwMode="auto">
          <a:xfrm flipV="1">
            <a:off x="6477000" y="620713"/>
            <a:ext cx="0" cy="2051050"/>
          </a:xfrm>
          <a:prstGeom prst="line">
            <a:avLst/>
          </a:prstGeom>
          <a:noFill/>
          <a:ln w="127000">
            <a:solidFill>
              <a:srgbClr val="FF3300"/>
            </a:solidFill>
            <a:round/>
            <a:headEnd type="arrow" w="med" len="med"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9643" name="AutoShape 11"/>
          <p:cNvSpPr>
            <a:spLocks noChangeArrowheads="1"/>
          </p:cNvSpPr>
          <p:nvPr/>
        </p:nvSpPr>
        <p:spPr bwMode="auto">
          <a:xfrm>
            <a:off x="6835775" y="784225"/>
            <a:ext cx="2130425" cy="1851025"/>
          </a:xfrm>
          <a:prstGeom prst="roundRect">
            <a:avLst>
              <a:gd name="adj" fmla="val 11579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4" name="Text Box 12"/>
          <p:cNvSpPr txBox="1">
            <a:spLocks noChangeArrowheads="1"/>
          </p:cNvSpPr>
          <p:nvPr/>
        </p:nvSpPr>
        <p:spPr bwMode="auto">
          <a:xfrm>
            <a:off x="6686550" y="901700"/>
            <a:ext cx="242728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5.5</a:t>
            </a:r>
          </a:p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cm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96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4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69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99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59" name="AutoShape 3"/>
          <p:cNvSpPr>
            <a:spLocks noChangeArrowheads="1"/>
          </p:cNvSpPr>
          <p:nvPr/>
        </p:nvSpPr>
        <p:spPr bwMode="auto">
          <a:xfrm>
            <a:off x="215900" y="2370138"/>
            <a:ext cx="2130425" cy="2190750"/>
          </a:xfrm>
          <a:prstGeom prst="roundRect">
            <a:avLst>
              <a:gd name="adj" fmla="val 11579"/>
            </a:avLst>
          </a:prstGeom>
          <a:gradFill rotWithShape="1">
            <a:gsLst>
              <a:gs pos="0">
                <a:srgbClr val="660066">
                  <a:gamma/>
                  <a:shade val="56078"/>
                  <a:invGamma/>
                </a:srgbClr>
              </a:gs>
              <a:gs pos="50000">
                <a:srgbClr val="660066"/>
              </a:gs>
              <a:gs pos="100000">
                <a:srgbClr val="660066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0" name="Text Box 4"/>
          <p:cNvSpPr txBox="1">
            <a:spLocks noChangeArrowheads="1"/>
          </p:cNvSpPr>
          <p:nvPr/>
        </p:nvSpPr>
        <p:spPr bwMode="auto">
          <a:xfrm>
            <a:off x="68263" y="2505075"/>
            <a:ext cx="242728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CCFF"/>
                </a:solidFill>
                <a:latin typeface="Comic Sans MS" pitchFamily="66" charset="0"/>
              </a:rPr>
              <a:t>250</a:t>
            </a:r>
          </a:p>
          <a:p>
            <a:pPr algn="ctr"/>
            <a:r>
              <a:rPr lang="en-GB" sz="5000" b="1">
                <a:solidFill>
                  <a:srgbClr val="FFCCFF"/>
                </a:solidFill>
                <a:latin typeface="Comic Sans MS" pitchFamily="66" charset="0"/>
              </a:rPr>
              <a:t>cm</a:t>
            </a:r>
            <a:endParaRPr lang="en-US" sz="5000" b="1">
              <a:solidFill>
                <a:srgbClr val="FFCCFF"/>
              </a:solidFill>
              <a:latin typeface="Comic Sans MS" pitchFamily="66" charset="0"/>
            </a:endParaRPr>
          </a:p>
        </p:txBody>
      </p:sp>
      <p:sp>
        <p:nvSpPr>
          <p:cNvPr id="70661" name="Tree"/>
          <p:cNvSpPr>
            <a:spLocks noEditPoints="1" noChangeArrowheads="1"/>
          </p:cNvSpPr>
          <p:nvPr/>
        </p:nvSpPr>
        <p:spPr bwMode="auto">
          <a:xfrm>
            <a:off x="2924175" y="677863"/>
            <a:ext cx="3276600" cy="5526087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0662" name="Line 6"/>
          <p:cNvSpPr>
            <a:spLocks noChangeShapeType="1"/>
          </p:cNvSpPr>
          <p:nvPr/>
        </p:nvSpPr>
        <p:spPr bwMode="auto">
          <a:xfrm flipV="1">
            <a:off x="2508250" y="657225"/>
            <a:ext cx="0" cy="5614988"/>
          </a:xfrm>
          <a:prstGeom prst="line">
            <a:avLst/>
          </a:prstGeom>
          <a:noFill/>
          <a:ln w="127000">
            <a:solidFill>
              <a:srgbClr val="660066"/>
            </a:solidFill>
            <a:round/>
            <a:headEnd type="arrow" w="med" len="med"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0663" name="AutoShape 7"/>
          <p:cNvSpPr>
            <a:spLocks noChangeArrowheads="1"/>
          </p:cNvSpPr>
          <p:nvPr/>
        </p:nvSpPr>
        <p:spPr bwMode="auto">
          <a:xfrm>
            <a:off x="6835775" y="3511550"/>
            <a:ext cx="2130425" cy="1851025"/>
          </a:xfrm>
          <a:prstGeom prst="roundRect">
            <a:avLst>
              <a:gd name="adj" fmla="val 11579"/>
            </a:avLst>
          </a:prstGeom>
          <a:gradFill rotWithShape="1">
            <a:gsLst>
              <a:gs pos="0">
                <a:srgbClr val="0000FF">
                  <a:gamma/>
                  <a:shade val="56078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4" name="Text Box 8"/>
          <p:cNvSpPr txBox="1">
            <a:spLocks noChangeArrowheads="1"/>
          </p:cNvSpPr>
          <p:nvPr/>
        </p:nvSpPr>
        <p:spPr bwMode="auto">
          <a:xfrm>
            <a:off x="6688138" y="3629025"/>
            <a:ext cx="242728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CCECFF"/>
                </a:solidFill>
                <a:latin typeface="Comic Sans MS" pitchFamily="66" charset="0"/>
              </a:rPr>
              <a:t>216.2 cm</a:t>
            </a:r>
            <a:endParaRPr lang="en-US" sz="5000" b="1">
              <a:solidFill>
                <a:srgbClr val="CCECFF"/>
              </a:solidFill>
              <a:latin typeface="Comic Sans MS" pitchFamily="66" charset="0"/>
            </a:endParaRPr>
          </a:p>
        </p:txBody>
      </p:sp>
      <p:sp>
        <p:nvSpPr>
          <p:cNvPr id="70665" name="Line 9"/>
          <p:cNvSpPr>
            <a:spLocks noChangeShapeType="1"/>
          </p:cNvSpPr>
          <p:nvPr/>
        </p:nvSpPr>
        <p:spPr bwMode="auto">
          <a:xfrm flipV="1">
            <a:off x="6473825" y="2638425"/>
            <a:ext cx="0" cy="3598863"/>
          </a:xfrm>
          <a:prstGeom prst="line">
            <a:avLst/>
          </a:prstGeom>
          <a:noFill/>
          <a:ln w="127000">
            <a:solidFill>
              <a:srgbClr val="0000FF"/>
            </a:solidFill>
            <a:round/>
            <a:headEnd type="arrow" w="med" len="med"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0666" name="Line 10"/>
          <p:cNvSpPr>
            <a:spLocks noChangeShapeType="1"/>
          </p:cNvSpPr>
          <p:nvPr/>
        </p:nvSpPr>
        <p:spPr bwMode="auto">
          <a:xfrm flipV="1">
            <a:off x="6477000" y="620713"/>
            <a:ext cx="0" cy="2051050"/>
          </a:xfrm>
          <a:prstGeom prst="line">
            <a:avLst/>
          </a:prstGeom>
          <a:noFill/>
          <a:ln w="127000">
            <a:solidFill>
              <a:srgbClr val="FF3300"/>
            </a:solidFill>
            <a:round/>
            <a:headEnd type="arrow" w="med" len="med"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0667" name="AutoShape 11"/>
          <p:cNvSpPr>
            <a:spLocks noChangeArrowheads="1"/>
          </p:cNvSpPr>
          <p:nvPr/>
        </p:nvSpPr>
        <p:spPr bwMode="auto">
          <a:xfrm>
            <a:off x="6835775" y="784225"/>
            <a:ext cx="2130425" cy="1851025"/>
          </a:xfrm>
          <a:prstGeom prst="roundRect">
            <a:avLst>
              <a:gd name="adj" fmla="val 11579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8" name="Text Box 12"/>
          <p:cNvSpPr txBox="1">
            <a:spLocks noChangeArrowheads="1"/>
          </p:cNvSpPr>
          <p:nvPr/>
        </p:nvSpPr>
        <p:spPr bwMode="auto">
          <a:xfrm>
            <a:off x="6686550" y="901700"/>
            <a:ext cx="242728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33.8</a:t>
            </a:r>
          </a:p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cm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06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6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3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99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3" name="AutoShape 3"/>
          <p:cNvSpPr>
            <a:spLocks noChangeArrowheads="1"/>
          </p:cNvSpPr>
          <p:nvPr/>
        </p:nvSpPr>
        <p:spPr bwMode="auto">
          <a:xfrm>
            <a:off x="215900" y="2370138"/>
            <a:ext cx="2130425" cy="2190750"/>
          </a:xfrm>
          <a:prstGeom prst="roundRect">
            <a:avLst>
              <a:gd name="adj" fmla="val 11579"/>
            </a:avLst>
          </a:prstGeom>
          <a:gradFill rotWithShape="1">
            <a:gsLst>
              <a:gs pos="0">
                <a:srgbClr val="660066">
                  <a:gamma/>
                  <a:shade val="56078"/>
                  <a:invGamma/>
                </a:srgbClr>
              </a:gs>
              <a:gs pos="50000">
                <a:srgbClr val="660066"/>
              </a:gs>
              <a:gs pos="100000">
                <a:srgbClr val="660066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4" name="Text Box 4"/>
          <p:cNvSpPr txBox="1">
            <a:spLocks noChangeArrowheads="1"/>
          </p:cNvSpPr>
          <p:nvPr/>
        </p:nvSpPr>
        <p:spPr bwMode="auto">
          <a:xfrm>
            <a:off x="68263" y="2505075"/>
            <a:ext cx="242728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CCFF"/>
                </a:solidFill>
                <a:latin typeface="Comic Sans MS" pitchFamily="66" charset="0"/>
              </a:rPr>
              <a:t>250</a:t>
            </a:r>
          </a:p>
          <a:p>
            <a:pPr algn="ctr"/>
            <a:r>
              <a:rPr lang="en-GB" sz="5000" b="1">
                <a:solidFill>
                  <a:srgbClr val="FFCCFF"/>
                </a:solidFill>
                <a:latin typeface="Comic Sans MS" pitchFamily="66" charset="0"/>
              </a:rPr>
              <a:t>cm</a:t>
            </a:r>
            <a:endParaRPr lang="en-US" sz="5000" b="1">
              <a:solidFill>
                <a:srgbClr val="FFCCFF"/>
              </a:solidFill>
              <a:latin typeface="Comic Sans MS" pitchFamily="66" charset="0"/>
            </a:endParaRPr>
          </a:p>
        </p:txBody>
      </p:sp>
      <p:sp>
        <p:nvSpPr>
          <p:cNvPr id="71685" name="Tree"/>
          <p:cNvSpPr>
            <a:spLocks noEditPoints="1" noChangeArrowheads="1"/>
          </p:cNvSpPr>
          <p:nvPr/>
        </p:nvSpPr>
        <p:spPr bwMode="auto">
          <a:xfrm>
            <a:off x="2924175" y="677863"/>
            <a:ext cx="3276600" cy="5526087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1686" name="Line 6"/>
          <p:cNvSpPr>
            <a:spLocks noChangeShapeType="1"/>
          </p:cNvSpPr>
          <p:nvPr/>
        </p:nvSpPr>
        <p:spPr bwMode="auto">
          <a:xfrm flipV="1">
            <a:off x="2508250" y="657225"/>
            <a:ext cx="0" cy="5614988"/>
          </a:xfrm>
          <a:prstGeom prst="line">
            <a:avLst/>
          </a:prstGeom>
          <a:noFill/>
          <a:ln w="127000">
            <a:solidFill>
              <a:srgbClr val="660066"/>
            </a:solidFill>
            <a:round/>
            <a:headEnd type="arrow" w="med" len="med"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1687" name="AutoShape 7"/>
          <p:cNvSpPr>
            <a:spLocks noChangeArrowheads="1"/>
          </p:cNvSpPr>
          <p:nvPr/>
        </p:nvSpPr>
        <p:spPr bwMode="auto">
          <a:xfrm>
            <a:off x="6835775" y="3511550"/>
            <a:ext cx="2130425" cy="1851025"/>
          </a:xfrm>
          <a:prstGeom prst="roundRect">
            <a:avLst>
              <a:gd name="adj" fmla="val 11579"/>
            </a:avLst>
          </a:prstGeom>
          <a:gradFill rotWithShape="1">
            <a:gsLst>
              <a:gs pos="0">
                <a:srgbClr val="0000FF">
                  <a:gamma/>
                  <a:shade val="56078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8" name="Text Box 8"/>
          <p:cNvSpPr txBox="1">
            <a:spLocks noChangeArrowheads="1"/>
          </p:cNvSpPr>
          <p:nvPr/>
        </p:nvSpPr>
        <p:spPr bwMode="auto">
          <a:xfrm>
            <a:off x="6688138" y="3629025"/>
            <a:ext cx="242728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CCECFF"/>
                </a:solidFill>
                <a:latin typeface="Comic Sans MS" pitchFamily="66" charset="0"/>
              </a:rPr>
              <a:t>243.7 cm</a:t>
            </a:r>
            <a:endParaRPr lang="en-US" sz="5000" b="1">
              <a:solidFill>
                <a:srgbClr val="CCECFF"/>
              </a:solidFill>
              <a:latin typeface="Comic Sans MS" pitchFamily="66" charset="0"/>
            </a:endParaRPr>
          </a:p>
        </p:txBody>
      </p:sp>
      <p:sp>
        <p:nvSpPr>
          <p:cNvPr id="71689" name="Line 9"/>
          <p:cNvSpPr>
            <a:spLocks noChangeShapeType="1"/>
          </p:cNvSpPr>
          <p:nvPr/>
        </p:nvSpPr>
        <p:spPr bwMode="auto">
          <a:xfrm flipV="1">
            <a:off x="6473825" y="2638425"/>
            <a:ext cx="0" cy="3598863"/>
          </a:xfrm>
          <a:prstGeom prst="line">
            <a:avLst/>
          </a:prstGeom>
          <a:noFill/>
          <a:ln w="127000">
            <a:solidFill>
              <a:srgbClr val="0000FF"/>
            </a:solidFill>
            <a:round/>
            <a:headEnd type="arrow" w="med" len="med"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1690" name="Line 10"/>
          <p:cNvSpPr>
            <a:spLocks noChangeShapeType="1"/>
          </p:cNvSpPr>
          <p:nvPr/>
        </p:nvSpPr>
        <p:spPr bwMode="auto">
          <a:xfrm flipV="1">
            <a:off x="6477000" y="620713"/>
            <a:ext cx="0" cy="2051050"/>
          </a:xfrm>
          <a:prstGeom prst="line">
            <a:avLst/>
          </a:prstGeom>
          <a:noFill/>
          <a:ln w="127000">
            <a:solidFill>
              <a:srgbClr val="FF3300"/>
            </a:solidFill>
            <a:round/>
            <a:headEnd type="arrow" w="med" len="med"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1691" name="AutoShape 11"/>
          <p:cNvSpPr>
            <a:spLocks noChangeArrowheads="1"/>
          </p:cNvSpPr>
          <p:nvPr/>
        </p:nvSpPr>
        <p:spPr bwMode="auto">
          <a:xfrm>
            <a:off x="6835775" y="784225"/>
            <a:ext cx="2130425" cy="1851025"/>
          </a:xfrm>
          <a:prstGeom prst="roundRect">
            <a:avLst>
              <a:gd name="adj" fmla="val 11579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92" name="Text Box 12"/>
          <p:cNvSpPr txBox="1">
            <a:spLocks noChangeArrowheads="1"/>
          </p:cNvSpPr>
          <p:nvPr/>
        </p:nvSpPr>
        <p:spPr bwMode="auto">
          <a:xfrm>
            <a:off x="6686550" y="901700"/>
            <a:ext cx="242728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6.3</a:t>
            </a:r>
          </a:p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cm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16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69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17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99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7" name="AutoShape 3"/>
          <p:cNvSpPr>
            <a:spLocks noChangeArrowheads="1"/>
          </p:cNvSpPr>
          <p:nvPr/>
        </p:nvSpPr>
        <p:spPr bwMode="auto">
          <a:xfrm>
            <a:off x="215900" y="2370138"/>
            <a:ext cx="2130425" cy="2190750"/>
          </a:xfrm>
          <a:prstGeom prst="roundRect">
            <a:avLst>
              <a:gd name="adj" fmla="val 11579"/>
            </a:avLst>
          </a:prstGeom>
          <a:gradFill rotWithShape="1">
            <a:gsLst>
              <a:gs pos="0">
                <a:srgbClr val="660066">
                  <a:gamma/>
                  <a:shade val="56078"/>
                  <a:invGamma/>
                </a:srgbClr>
              </a:gs>
              <a:gs pos="50000">
                <a:srgbClr val="660066"/>
              </a:gs>
              <a:gs pos="100000">
                <a:srgbClr val="660066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8" name="Text Box 4"/>
          <p:cNvSpPr txBox="1">
            <a:spLocks noChangeArrowheads="1"/>
          </p:cNvSpPr>
          <p:nvPr/>
        </p:nvSpPr>
        <p:spPr bwMode="auto">
          <a:xfrm>
            <a:off x="68263" y="2505075"/>
            <a:ext cx="242728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CCFF"/>
                </a:solidFill>
                <a:latin typeface="Comic Sans MS" pitchFamily="66" charset="0"/>
              </a:rPr>
              <a:t>150</a:t>
            </a:r>
          </a:p>
          <a:p>
            <a:pPr algn="ctr"/>
            <a:r>
              <a:rPr lang="en-GB" sz="5000" b="1">
                <a:solidFill>
                  <a:srgbClr val="FFCCFF"/>
                </a:solidFill>
                <a:latin typeface="Comic Sans MS" pitchFamily="66" charset="0"/>
              </a:rPr>
              <a:t>cm</a:t>
            </a:r>
            <a:endParaRPr lang="en-US" sz="5000" b="1">
              <a:solidFill>
                <a:srgbClr val="FFCCFF"/>
              </a:solidFill>
              <a:latin typeface="Comic Sans MS" pitchFamily="66" charset="0"/>
            </a:endParaRPr>
          </a:p>
        </p:txBody>
      </p:sp>
      <p:sp>
        <p:nvSpPr>
          <p:cNvPr id="72709" name="Tree"/>
          <p:cNvSpPr>
            <a:spLocks noEditPoints="1" noChangeArrowheads="1"/>
          </p:cNvSpPr>
          <p:nvPr/>
        </p:nvSpPr>
        <p:spPr bwMode="auto">
          <a:xfrm>
            <a:off x="2924175" y="677863"/>
            <a:ext cx="3276600" cy="5526087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2710" name="Line 6"/>
          <p:cNvSpPr>
            <a:spLocks noChangeShapeType="1"/>
          </p:cNvSpPr>
          <p:nvPr/>
        </p:nvSpPr>
        <p:spPr bwMode="auto">
          <a:xfrm flipV="1">
            <a:off x="2508250" y="657225"/>
            <a:ext cx="0" cy="5614988"/>
          </a:xfrm>
          <a:prstGeom prst="line">
            <a:avLst/>
          </a:prstGeom>
          <a:noFill/>
          <a:ln w="127000">
            <a:solidFill>
              <a:srgbClr val="660066"/>
            </a:solidFill>
            <a:round/>
            <a:headEnd type="arrow" w="med" len="med"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2711" name="AutoShape 7"/>
          <p:cNvSpPr>
            <a:spLocks noChangeArrowheads="1"/>
          </p:cNvSpPr>
          <p:nvPr/>
        </p:nvSpPr>
        <p:spPr bwMode="auto">
          <a:xfrm>
            <a:off x="6835775" y="3511550"/>
            <a:ext cx="2130425" cy="1851025"/>
          </a:xfrm>
          <a:prstGeom prst="roundRect">
            <a:avLst>
              <a:gd name="adj" fmla="val 11579"/>
            </a:avLst>
          </a:prstGeom>
          <a:gradFill rotWithShape="1">
            <a:gsLst>
              <a:gs pos="0">
                <a:srgbClr val="0000FF">
                  <a:gamma/>
                  <a:shade val="56078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2" name="Text Box 8"/>
          <p:cNvSpPr txBox="1">
            <a:spLocks noChangeArrowheads="1"/>
          </p:cNvSpPr>
          <p:nvPr/>
        </p:nvSpPr>
        <p:spPr bwMode="auto">
          <a:xfrm>
            <a:off x="6688138" y="3629025"/>
            <a:ext cx="242728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CCECFF"/>
                </a:solidFill>
                <a:latin typeface="Comic Sans MS" pitchFamily="66" charset="0"/>
              </a:rPr>
              <a:t>121.9 cm</a:t>
            </a:r>
            <a:endParaRPr lang="en-US" sz="5000" b="1">
              <a:solidFill>
                <a:srgbClr val="CCECFF"/>
              </a:solidFill>
              <a:latin typeface="Comic Sans MS" pitchFamily="66" charset="0"/>
            </a:endParaRPr>
          </a:p>
        </p:txBody>
      </p:sp>
      <p:sp>
        <p:nvSpPr>
          <p:cNvPr id="72713" name="Line 9"/>
          <p:cNvSpPr>
            <a:spLocks noChangeShapeType="1"/>
          </p:cNvSpPr>
          <p:nvPr/>
        </p:nvSpPr>
        <p:spPr bwMode="auto">
          <a:xfrm flipV="1">
            <a:off x="6473825" y="2638425"/>
            <a:ext cx="0" cy="3598863"/>
          </a:xfrm>
          <a:prstGeom prst="line">
            <a:avLst/>
          </a:prstGeom>
          <a:noFill/>
          <a:ln w="127000">
            <a:solidFill>
              <a:srgbClr val="0000FF"/>
            </a:solidFill>
            <a:round/>
            <a:headEnd type="arrow" w="med" len="med"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2714" name="Line 10"/>
          <p:cNvSpPr>
            <a:spLocks noChangeShapeType="1"/>
          </p:cNvSpPr>
          <p:nvPr/>
        </p:nvSpPr>
        <p:spPr bwMode="auto">
          <a:xfrm flipV="1">
            <a:off x="6477000" y="620713"/>
            <a:ext cx="0" cy="2051050"/>
          </a:xfrm>
          <a:prstGeom prst="line">
            <a:avLst/>
          </a:prstGeom>
          <a:noFill/>
          <a:ln w="127000">
            <a:solidFill>
              <a:srgbClr val="FF3300"/>
            </a:solidFill>
            <a:round/>
            <a:headEnd type="arrow" w="med" len="med"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2715" name="AutoShape 11"/>
          <p:cNvSpPr>
            <a:spLocks noChangeArrowheads="1"/>
          </p:cNvSpPr>
          <p:nvPr/>
        </p:nvSpPr>
        <p:spPr bwMode="auto">
          <a:xfrm>
            <a:off x="6835775" y="784225"/>
            <a:ext cx="2130425" cy="1851025"/>
          </a:xfrm>
          <a:prstGeom prst="roundRect">
            <a:avLst>
              <a:gd name="adj" fmla="val 11579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6" name="Text Box 12"/>
          <p:cNvSpPr txBox="1">
            <a:spLocks noChangeArrowheads="1"/>
          </p:cNvSpPr>
          <p:nvPr/>
        </p:nvSpPr>
        <p:spPr bwMode="auto">
          <a:xfrm>
            <a:off x="6686550" y="901700"/>
            <a:ext cx="242728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28.1</a:t>
            </a:r>
          </a:p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cm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27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71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41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99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1" name="AutoShape 3"/>
          <p:cNvSpPr>
            <a:spLocks noChangeArrowheads="1"/>
          </p:cNvSpPr>
          <p:nvPr/>
        </p:nvSpPr>
        <p:spPr bwMode="auto">
          <a:xfrm>
            <a:off x="215900" y="2370138"/>
            <a:ext cx="2130425" cy="2190750"/>
          </a:xfrm>
          <a:prstGeom prst="roundRect">
            <a:avLst>
              <a:gd name="adj" fmla="val 11579"/>
            </a:avLst>
          </a:prstGeom>
          <a:gradFill rotWithShape="1">
            <a:gsLst>
              <a:gs pos="0">
                <a:srgbClr val="660066">
                  <a:gamma/>
                  <a:shade val="56078"/>
                  <a:invGamma/>
                </a:srgbClr>
              </a:gs>
              <a:gs pos="50000">
                <a:srgbClr val="660066"/>
              </a:gs>
              <a:gs pos="100000">
                <a:srgbClr val="660066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2" name="Text Box 4"/>
          <p:cNvSpPr txBox="1">
            <a:spLocks noChangeArrowheads="1"/>
          </p:cNvSpPr>
          <p:nvPr/>
        </p:nvSpPr>
        <p:spPr bwMode="auto">
          <a:xfrm>
            <a:off x="68263" y="2505075"/>
            <a:ext cx="242728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CCFF"/>
                </a:solidFill>
                <a:latin typeface="Comic Sans MS" pitchFamily="66" charset="0"/>
              </a:rPr>
              <a:t>150</a:t>
            </a:r>
          </a:p>
          <a:p>
            <a:pPr algn="ctr"/>
            <a:r>
              <a:rPr lang="en-GB" sz="5000" b="1">
                <a:solidFill>
                  <a:srgbClr val="FFCCFF"/>
                </a:solidFill>
                <a:latin typeface="Comic Sans MS" pitchFamily="66" charset="0"/>
              </a:rPr>
              <a:t>cm</a:t>
            </a:r>
            <a:endParaRPr lang="en-US" sz="5000" b="1">
              <a:solidFill>
                <a:srgbClr val="FFCCFF"/>
              </a:solidFill>
              <a:latin typeface="Comic Sans MS" pitchFamily="66" charset="0"/>
            </a:endParaRPr>
          </a:p>
        </p:txBody>
      </p:sp>
      <p:sp>
        <p:nvSpPr>
          <p:cNvPr id="73733" name="Tree"/>
          <p:cNvSpPr>
            <a:spLocks noEditPoints="1" noChangeArrowheads="1"/>
          </p:cNvSpPr>
          <p:nvPr/>
        </p:nvSpPr>
        <p:spPr bwMode="auto">
          <a:xfrm>
            <a:off x="2924175" y="677863"/>
            <a:ext cx="3276600" cy="5526087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3734" name="Line 6"/>
          <p:cNvSpPr>
            <a:spLocks noChangeShapeType="1"/>
          </p:cNvSpPr>
          <p:nvPr/>
        </p:nvSpPr>
        <p:spPr bwMode="auto">
          <a:xfrm flipV="1">
            <a:off x="2508250" y="657225"/>
            <a:ext cx="0" cy="5614988"/>
          </a:xfrm>
          <a:prstGeom prst="line">
            <a:avLst/>
          </a:prstGeom>
          <a:noFill/>
          <a:ln w="127000">
            <a:solidFill>
              <a:srgbClr val="660066"/>
            </a:solidFill>
            <a:round/>
            <a:headEnd type="arrow" w="med" len="med"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3735" name="AutoShape 7"/>
          <p:cNvSpPr>
            <a:spLocks noChangeArrowheads="1"/>
          </p:cNvSpPr>
          <p:nvPr/>
        </p:nvSpPr>
        <p:spPr bwMode="auto">
          <a:xfrm>
            <a:off x="6835775" y="3511550"/>
            <a:ext cx="2130425" cy="1851025"/>
          </a:xfrm>
          <a:prstGeom prst="roundRect">
            <a:avLst>
              <a:gd name="adj" fmla="val 11579"/>
            </a:avLst>
          </a:prstGeom>
          <a:gradFill rotWithShape="1">
            <a:gsLst>
              <a:gs pos="0">
                <a:srgbClr val="0000FF">
                  <a:gamma/>
                  <a:shade val="56078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6" name="Text Box 8"/>
          <p:cNvSpPr txBox="1">
            <a:spLocks noChangeArrowheads="1"/>
          </p:cNvSpPr>
          <p:nvPr/>
        </p:nvSpPr>
        <p:spPr bwMode="auto">
          <a:xfrm>
            <a:off x="6688138" y="3629025"/>
            <a:ext cx="242728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CCECFF"/>
                </a:solidFill>
                <a:latin typeface="Comic Sans MS" pitchFamily="66" charset="0"/>
              </a:rPr>
              <a:t>116.4 cm</a:t>
            </a:r>
            <a:endParaRPr lang="en-US" sz="5000" b="1">
              <a:solidFill>
                <a:srgbClr val="CCECFF"/>
              </a:solidFill>
              <a:latin typeface="Comic Sans MS" pitchFamily="66" charset="0"/>
            </a:endParaRPr>
          </a:p>
        </p:txBody>
      </p:sp>
      <p:sp>
        <p:nvSpPr>
          <p:cNvPr id="73737" name="Line 9"/>
          <p:cNvSpPr>
            <a:spLocks noChangeShapeType="1"/>
          </p:cNvSpPr>
          <p:nvPr/>
        </p:nvSpPr>
        <p:spPr bwMode="auto">
          <a:xfrm flipV="1">
            <a:off x="6473825" y="2638425"/>
            <a:ext cx="0" cy="3598863"/>
          </a:xfrm>
          <a:prstGeom prst="line">
            <a:avLst/>
          </a:prstGeom>
          <a:noFill/>
          <a:ln w="127000">
            <a:solidFill>
              <a:srgbClr val="0000FF"/>
            </a:solidFill>
            <a:round/>
            <a:headEnd type="arrow" w="med" len="med"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3738" name="Line 10"/>
          <p:cNvSpPr>
            <a:spLocks noChangeShapeType="1"/>
          </p:cNvSpPr>
          <p:nvPr/>
        </p:nvSpPr>
        <p:spPr bwMode="auto">
          <a:xfrm flipV="1">
            <a:off x="6477000" y="620713"/>
            <a:ext cx="0" cy="2051050"/>
          </a:xfrm>
          <a:prstGeom prst="line">
            <a:avLst/>
          </a:prstGeom>
          <a:noFill/>
          <a:ln w="127000">
            <a:solidFill>
              <a:srgbClr val="FF3300"/>
            </a:solidFill>
            <a:round/>
            <a:headEnd type="arrow" w="med" len="med"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3739" name="AutoShape 11"/>
          <p:cNvSpPr>
            <a:spLocks noChangeArrowheads="1"/>
          </p:cNvSpPr>
          <p:nvPr/>
        </p:nvSpPr>
        <p:spPr bwMode="auto">
          <a:xfrm>
            <a:off x="6835775" y="784225"/>
            <a:ext cx="2130425" cy="1851025"/>
          </a:xfrm>
          <a:prstGeom prst="roundRect">
            <a:avLst>
              <a:gd name="adj" fmla="val 11579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40" name="Text Box 12"/>
          <p:cNvSpPr txBox="1">
            <a:spLocks noChangeArrowheads="1"/>
          </p:cNvSpPr>
          <p:nvPr/>
        </p:nvSpPr>
        <p:spPr bwMode="auto">
          <a:xfrm>
            <a:off x="6686550" y="901700"/>
            <a:ext cx="242728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33.6</a:t>
            </a:r>
          </a:p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cm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37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740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65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99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5" name="AutoShape 3"/>
          <p:cNvSpPr>
            <a:spLocks noChangeArrowheads="1"/>
          </p:cNvSpPr>
          <p:nvPr/>
        </p:nvSpPr>
        <p:spPr bwMode="auto">
          <a:xfrm>
            <a:off x="215900" y="2370138"/>
            <a:ext cx="2130425" cy="2190750"/>
          </a:xfrm>
          <a:prstGeom prst="roundRect">
            <a:avLst>
              <a:gd name="adj" fmla="val 11579"/>
            </a:avLst>
          </a:prstGeom>
          <a:gradFill rotWithShape="1">
            <a:gsLst>
              <a:gs pos="0">
                <a:srgbClr val="660066">
                  <a:gamma/>
                  <a:shade val="56078"/>
                  <a:invGamma/>
                </a:srgbClr>
              </a:gs>
              <a:gs pos="50000">
                <a:srgbClr val="660066"/>
              </a:gs>
              <a:gs pos="100000">
                <a:srgbClr val="660066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6" name="Text Box 4"/>
          <p:cNvSpPr txBox="1">
            <a:spLocks noChangeArrowheads="1"/>
          </p:cNvSpPr>
          <p:nvPr/>
        </p:nvSpPr>
        <p:spPr bwMode="auto">
          <a:xfrm>
            <a:off x="68263" y="2505075"/>
            <a:ext cx="242728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CCFF"/>
                </a:solidFill>
                <a:latin typeface="Comic Sans MS" pitchFamily="66" charset="0"/>
              </a:rPr>
              <a:t>250</a:t>
            </a:r>
          </a:p>
          <a:p>
            <a:pPr algn="ctr"/>
            <a:r>
              <a:rPr lang="en-GB" sz="5000" b="1">
                <a:solidFill>
                  <a:srgbClr val="FFCCFF"/>
                </a:solidFill>
                <a:latin typeface="Comic Sans MS" pitchFamily="66" charset="0"/>
              </a:rPr>
              <a:t>cm</a:t>
            </a:r>
            <a:endParaRPr lang="en-US" sz="5000" b="1">
              <a:solidFill>
                <a:srgbClr val="FFCCFF"/>
              </a:solidFill>
              <a:latin typeface="Comic Sans MS" pitchFamily="66" charset="0"/>
            </a:endParaRPr>
          </a:p>
        </p:txBody>
      </p:sp>
      <p:sp>
        <p:nvSpPr>
          <p:cNvPr id="74757" name="Tree"/>
          <p:cNvSpPr>
            <a:spLocks noEditPoints="1" noChangeArrowheads="1"/>
          </p:cNvSpPr>
          <p:nvPr/>
        </p:nvSpPr>
        <p:spPr bwMode="auto">
          <a:xfrm>
            <a:off x="2924175" y="677863"/>
            <a:ext cx="3276600" cy="5526087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4758" name="Line 6"/>
          <p:cNvSpPr>
            <a:spLocks noChangeShapeType="1"/>
          </p:cNvSpPr>
          <p:nvPr/>
        </p:nvSpPr>
        <p:spPr bwMode="auto">
          <a:xfrm flipV="1">
            <a:off x="2508250" y="657225"/>
            <a:ext cx="0" cy="5614988"/>
          </a:xfrm>
          <a:prstGeom prst="line">
            <a:avLst/>
          </a:prstGeom>
          <a:noFill/>
          <a:ln w="127000">
            <a:solidFill>
              <a:srgbClr val="660066"/>
            </a:solidFill>
            <a:round/>
            <a:headEnd type="arrow" w="med" len="med"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4759" name="AutoShape 7"/>
          <p:cNvSpPr>
            <a:spLocks noChangeArrowheads="1"/>
          </p:cNvSpPr>
          <p:nvPr/>
        </p:nvSpPr>
        <p:spPr bwMode="auto">
          <a:xfrm>
            <a:off x="6835775" y="3511550"/>
            <a:ext cx="2130425" cy="1851025"/>
          </a:xfrm>
          <a:prstGeom prst="roundRect">
            <a:avLst>
              <a:gd name="adj" fmla="val 11579"/>
            </a:avLst>
          </a:prstGeom>
          <a:gradFill rotWithShape="1">
            <a:gsLst>
              <a:gs pos="0">
                <a:srgbClr val="0000FF">
                  <a:gamma/>
                  <a:shade val="56078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0" name="Text Box 8"/>
          <p:cNvSpPr txBox="1">
            <a:spLocks noChangeArrowheads="1"/>
          </p:cNvSpPr>
          <p:nvPr/>
        </p:nvSpPr>
        <p:spPr bwMode="auto">
          <a:xfrm>
            <a:off x="6688138" y="3629025"/>
            <a:ext cx="242728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CCECFF"/>
                </a:solidFill>
                <a:latin typeface="Comic Sans MS" pitchFamily="66" charset="0"/>
              </a:rPr>
              <a:t>221.4 cm</a:t>
            </a:r>
            <a:endParaRPr lang="en-US" sz="5000" b="1">
              <a:solidFill>
                <a:srgbClr val="CCECFF"/>
              </a:solidFill>
              <a:latin typeface="Comic Sans MS" pitchFamily="66" charset="0"/>
            </a:endParaRPr>
          </a:p>
        </p:txBody>
      </p:sp>
      <p:sp>
        <p:nvSpPr>
          <p:cNvPr id="74761" name="Line 9"/>
          <p:cNvSpPr>
            <a:spLocks noChangeShapeType="1"/>
          </p:cNvSpPr>
          <p:nvPr/>
        </p:nvSpPr>
        <p:spPr bwMode="auto">
          <a:xfrm flipV="1">
            <a:off x="6473825" y="2638425"/>
            <a:ext cx="0" cy="3598863"/>
          </a:xfrm>
          <a:prstGeom prst="line">
            <a:avLst/>
          </a:prstGeom>
          <a:noFill/>
          <a:ln w="127000">
            <a:solidFill>
              <a:srgbClr val="0000FF"/>
            </a:solidFill>
            <a:round/>
            <a:headEnd type="arrow" w="med" len="med"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4762" name="Line 10"/>
          <p:cNvSpPr>
            <a:spLocks noChangeShapeType="1"/>
          </p:cNvSpPr>
          <p:nvPr/>
        </p:nvSpPr>
        <p:spPr bwMode="auto">
          <a:xfrm flipV="1">
            <a:off x="6477000" y="620713"/>
            <a:ext cx="0" cy="2051050"/>
          </a:xfrm>
          <a:prstGeom prst="line">
            <a:avLst/>
          </a:prstGeom>
          <a:noFill/>
          <a:ln w="127000">
            <a:solidFill>
              <a:srgbClr val="FF3300"/>
            </a:solidFill>
            <a:round/>
            <a:headEnd type="arrow" w="med" len="med"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4763" name="AutoShape 11"/>
          <p:cNvSpPr>
            <a:spLocks noChangeArrowheads="1"/>
          </p:cNvSpPr>
          <p:nvPr/>
        </p:nvSpPr>
        <p:spPr bwMode="auto">
          <a:xfrm>
            <a:off x="6835775" y="784225"/>
            <a:ext cx="2130425" cy="1851025"/>
          </a:xfrm>
          <a:prstGeom prst="roundRect">
            <a:avLst>
              <a:gd name="adj" fmla="val 11579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4" name="Text Box 12"/>
          <p:cNvSpPr txBox="1">
            <a:spLocks noChangeArrowheads="1"/>
          </p:cNvSpPr>
          <p:nvPr/>
        </p:nvSpPr>
        <p:spPr bwMode="auto">
          <a:xfrm>
            <a:off x="6686550" y="901700"/>
            <a:ext cx="242728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28.6</a:t>
            </a:r>
          </a:p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cm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47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6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89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99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79" name="AutoShape 3"/>
          <p:cNvSpPr>
            <a:spLocks noChangeArrowheads="1"/>
          </p:cNvSpPr>
          <p:nvPr/>
        </p:nvSpPr>
        <p:spPr bwMode="auto">
          <a:xfrm>
            <a:off x="215900" y="2370138"/>
            <a:ext cx="2130425" cy="2190750"/>
          </a:xfrm>
          <a:prstGeom prst="roundRect">
            <a:avLst>
              <a:gd name="adj" fmla="val 11579"/>
            </a:avLst>
          </a:prstGeom>
          <a:gradFill rotWithShape="1">
            <a:gsLst>
              <a:gs pos="0">
                <a:srgbClr val="660066">
                  <a:gamma/>
                  <a:shade val="56078"/>
                  <a:invGamma/>
                </a:srgbClr>
              </a:gs>
              <a:gs pos="50000">
                <a:srgbClr val="660066"/>
              </a:gs>
              <a:gs pos="100000">
                <a:srgbClr val="660066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0" name="Text Box 4"/>
          <p:cNvSpPr txBox="1">
            <a:spLocks noChangeArrowheads="1"/>
          </p:cNvSpPr>
          <p:nvPr/>
        </p:nvSpPr>
        <p:spPr bwMode="auto">
          <a:xfrm>
            <a:off x="68263" y="2505075"/>
            <a:ext cx="242728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CCFF"/>
                </a:solidFill>
                <a:latin typeface="Comic Sans MS" pitchFamily="66" charset="0"/>
              </a:rPr>
              <a:t>250</a:t>
            </a:r>
          </a:p>
          <a:p>
            <a:pPr algn="ctr"/>
            <a:r>
              <a:rPr lang="en-GB" sz="5000" b="1">
                <a:solidFill>
                  <a:srgbClr val="FFCCFF"/>
                </a:solidFill>
                <a:latin typeface="Comic Sans MS" pitchFamily="66" charset="0"/>
              </a:rPr>
              <a:t>cm</a:t>
            </a:r>
            <a:endParaRPr lang="en-US" sz="5000" b="1">
              <a:solidFill>
                <a:srgbClr val="FFCCFF"/>
              </a:solidFill>
              <a:latin typeface="Comic Sans MS" pitchFamily="66" charset="0"/>
            </a:endParaRPr>
          </a:p>
        </p:txBody>
      </p:sp>
      <p:sp>
        <p:nvSpPr>
          <p:cNvPr id="75781" name="Tree"/>
          <p:cNvSpPr>
            <a:spLocks noEditPoints="1" noChangeArrowheads="1"/>
          </p:cNvSpPr>
          <p:nvPr/>
        </p:nvSpPr>
        <p:spPr bwMode="auto">
          <a:xfrm>
            <a:off x="2924175" y="677863"/>
            <a:ext cx="3276600" cy="5526087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5782" name="Line 6"/>
          <p:cNvSpPr>
            <a:spLocks noChangeShapeType="1"/>
          </p:cNvSpPr>
          <p:nvPr/>
        </p:nvSpPr>
        <p:spPr bwMode="auto">
          <a:xfrm flipV="1">
            <a:off x="2508250" y="657225"/>
            <a:ext cx="0" cy="5614988"/>
          </a:xfrm>
          <a:prstGeom prst="line">
            <a:avLst/>
          </a:prstGeom>
          <a:noFill/>
          <a:ln w="127000">
            <a:solidFill>
              <a:srgbClr val="660066"/>
            </a:solidFill>
            <a:round/>
            <a:headEnd type="arrow" w="med" len="med"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5783" name="AutoShape 7"/>
          <p:cNvSpPr>
            <a:spLocks noChangeArrowheads="1"/>
          </p:cNvSpPr>
          <p:nvPr/>
        </p:nvSpPr>
        <p:spPr bwMode="auto">
          <a:xfrm>
            <a:off x="6835775" y="3511550"/>
            <a:ext cx="2130425" cy="1851025"/>
          </a:xfrm>
          <a:prstGeom prst="roundRect">
            <a:avLst>
              <a:gd name="adj" fmla="val 11579"/>
            </a:avLst>
          </a:prstGeom>
          <a:gradFill rotWithShape="1">
            <a:gsLst>
              <a:gs pos="0">
                <a:srgbClr val="0000FF">
                  <a:gamma/>
                  <a:shade val="56078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4" name="Text Box 8"/>
          <p:cNvSpPr txBox="1">
            <a:spLocks noChangeArrowheads="1"/>
          </p:cNvSpPr>
          <p:nvPr/>
        </p:nvSpPr>
        <p:spPr bwMode="auto">
          <a:xfrm>
            <a:off x="6688138" y="3629025"/>
            <a:ext cx="242728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CCECFF"/>
                </a:solidFill>
                <a:latin typeface="Comic Sans MS" pitchFamily="66" charset="0"/>
              </a:rPr>
              <a:t>246.3 cm</a:t>
            </a:r>
            <a:endParaRPr lang="en-US" sz="5000" b="1">
              <a:solidFill>
                <a:srgbClr val="CCECFF"/>
              </a:solidFill>
              <a:latin typeface="Comic Sans MS" pitchFamily="66" charset="0"/>
            </a:endParaRPr>
          </a:p>
        </p:txBody>
      </p:sp>
      <p:sp>
        <p:nvSpPr>
          <p:cNvPr id="75785" name="Line 9"/>
          <p:cNvSpPr>
            <a:spLocks noChangeShapeType="1"/>
          </p:cNvSpPr>
          <p:nvPr/>
        </p:nvSpPr>
        <p:spPr bwMode="auto">
          <a:xfrm flipV="1">
            <a:off x="6473825" y="2638425"/>
            <a:ext cx="0" cy="3598863"/>
          </a:xfrm>
          <a:prstGeom prst="line">
            <a:avLst/>
          </a:prstGeom>
          <a:noFill/>
          <a:ln w="127000">
            <a:solidFill>
              <a:srgbClr val="0000FF"/>
            </a:solidFill>
            <a:round/>
            <a:headEnd type="arrow" w="med" len="med"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5786" name="Line 10"/>
          <p:cNvSpPr>
            <a:spLocks noChangeShapeType="1"/>
          </p:cNvSpPr>
          <p:nvPr/>
        </p:nvSpPr>
        <p:spPr bwMode="auto">
          <a:xfrm flipV="1">
            <a:off x="6477000" y="620713"/>
            <a:ext cx="0" cy="2051050"/>
          </a:xfrm>
          <a:prstGeom prst="line">
            <a:avLst/>
          </a:prstGeom>
          <a:noFill/>
          <a:ln w="127000">
            <a:solidFill>
              <a:srgbClr val="FF3300"/>
            </a:solidFill>
            <a:round/>
            <a:headEnd type="arrow" w="med" len="med"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5787" name="AutoShape 11"/>
          <p:cNvSpPr>
            <a:spLocks noChangeArrowheads="1"/>
          </p:cNvSpPr>
          <p:nvPr/>
        </p:nvSpPr>
        <p:spPr bwMode="auto">
          <a:xfrm>
            <a:off x="6835775" y="784225"/>
            <a:ext cx="2130425" cy="1851025"/>
          </a:xfrm>
          <a:prstGeom prst="roundRect">
            <a:avLst>
              <a:gd name="adj" fmla="val 11579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8" name="Text Box 12"/>
          <p:cNvSpPr txBox="1">
            <a:spLocks noChangeArrowheads="1"/>
          </p:cNvSpPr>
          <p:nvPr/>
        </p:nvSpPr>
        <p:spPr bwMode="auto">
          <a:xfrm>
            <a:off x="6686550" y="901700"/>
            <a:ext cx="242728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3.7</a:t>
            </a:r>
          </a:p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cm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57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8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13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99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3" name="AutoShape 3"/>
          <p:cNvSpPr>
            <a:spLocks noChangeArrowheads="1"/>
          </p:cNvSpPr>
          <p:nvPr/>
        </p:nvSpPr>
        <p:spPr bwMode="auto">
          <a:xfrm>
            <a:off x="215900" y="2370138"/>
            <a:ext cx="2130425" cy="2190750"/>
          </a:xfrm>
          <a:prstGeom prst="roundRect">
            <a:avLst>
              <a:gd name="adj" fmla="val 11579"/>
            </a:avLst>
          </a:prstGeom>
          <a:gradFill rotWithShape="1">
            <a:gsLst>
              <a:gs pos="0">
                <a:srgbClr val="660066">
                  <a:gamma/>
                  <a:shade val="56078"/>
                  <a:invGamma/>
                </a:srgbClr>
              </a:gs>
              <a:gs pos="50000">
                <a:srgbClr val="660066"/>
              </a:gs>
              <a:gs pos="100000">
                <a:srgbClr val="660066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4" name="Text Box 4"/>
          <p:cNvSpPr txBox="1">
            <a:spLocks noChangeArrowheads="1"/>
          </p:cNvSpPr>
          <p:nvPr/>
        </p:nvSpPr>
        <p:spPr bwMode="auto">
          <a:xfrm>
            <a:off x="68263" y="2505075"/>
            <a:ext cx="242728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CCFF"/>
                </a:solidFill>
                <a:latin typeface="Comic Sans MS" pitchFamily="66" charset="0"/>
              </a:rPr>
              <a:t>150</a:t>
            </a:r>
          </a:p>
          <a:p>
            <a:pPr algn="ctr"/>
            <a:r>
              <a:rPr lang="en-GB" sz="5000" b="1">
                <a:solidFill>
                  <a:srgbClr val="FFCCFF"/>
                </a:solidFill>
                <a:latin typeface="Comic Sans MS" pitchFamily="66" charset="0"/>
              </a:rPr>
              <a:t>cm</a:t>
            </a:r>
            <a:endParaRPr lang="en-US" sz="5000" b="1">
              <a:solidFill>
                <a:srgbClr val="FFCCFF"/>
              </a:solidFill>
              <a:latin typeface="Comic Sans MS" pitchFamily="66" charset="0"/>
            </a:endParaRPr>
          </a:p>
        </p:txBody>
      </p:sp>
      <p:sp>
        <p:nvSpPr>
          <p:cNvPr id="76805" name="Tree"/>
          <p:cNvSpPr>
            <a:spLocks noEditPoints="1" noChangeArrowheads="1"/>
          </p:cNvSpPr>
          <p:nvPr/>
        </p:nvSpPr>
        <p:spPr bwMode="auto">
          <a:xfrm>
            <a:off x="2924175" y="677863"/>
            <a:ext cx="3276600" cy="5526087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6806" name="Line 6"/>
          <p:cNvSpPr>
            <a:spLocks noChangeShapeType="1"/>
          </p:cNvSpPr>
          <p:nvPr/>
        </p:nvSpPr>
        <p:spPr bwMode="auto">
          <a:xfrm flipV="1">
            <a:off x="2508250" y="657225"/>
            <a:ext cx="0" cy="5614988"/>
          </a:xfrm>
          <a:prstGeom prst="line">
            <a:avLst/>
          </a:prstGeom>
          <a:noFill/>
          <a:ln w="127000">
            <a:solidFill>
              <a:srgbClr val="660066"/>
            </a:solidFill>
            <a:round/>
            <a:headEnd type="arrow" w="med" len="med"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6807" name="AutoShape 7"/>
          <p:cNvSpPr>
            <a:spLocks noChangeArrowheads="1"/>
          </p:cNvSpPr>
          <p:nvPr/>
        </p:nvSpPr>
        <p:spPr bwMode="auto">
          <a:xfrm>
            <a:off x="6835775" y="3511550"/>
            <a:ext cx="2130425" cy="1851025"/>
          </a:xfrm>
          <a:prstGeom prst="roundRect">
            <a:avLst>
              <a:gd name="adj" fmla="val 11579"/>
            </a:avLst>
          </a:prstGeom>
          <a:gradFill rotWithShape="1">
            <a:gsLst>
              <a:gs pos="0">
                <a:srgbClr val="0000FF">
                  <a:gamma/>
                  <a:shade val="56078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8" name="Text Box 8"/>
          <p:cNvSpPr txBox="1">
            <a:spLocks noChangeArrowheads="1"/>
          </p:cNvSpPr>
          <p:nvPr/>
        </p:nvSpPr>
        <p:spPr bwMode="auto">
          <a:xfrm>
            <a:off x="6688138" y="3629025"/>
            <a:ext cx="242728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CCECFF"/>
                </a:solidFill>
                <a:latin typeface="Comic Sans MS" pitchFamily="66" charset="0"/>
              </a:rPr>
              <a:t>111.2 cm</a:t>
            </a:r>
            <a:endParaRPr lang="en-US" sz="5000" b="1">
              <a:solidFill>
                <a:srgbClr val="CCECFF"/>
              </a:solidFill>
              <a:latin typeface="Comic Sans MS" pitchFamily="66" charset="0"/>
            </a:endParaRPr>
          </a:p>
        </p:txBody>
      </p:sp>
      <p:sp>
        <p:nvSpPr>
          <p:cNvPr id="76809" name="Line 9"/>
          <p:cNvSpPr>
            <a:spLocks noChangeShapeType="1"/>
          </p:cNvSpPr>
          <p:nvPr/>
        </p:nvSpPr>
        <p:spPr bwMode="auto">
          <a:xfrm flipV="1">
            <a:off x="6473825" y="2638425"/>
            <a:ext cx="0" cy="3598863"/>
          </a:xfrm>
          <a:prstGeom prst="line">
            <a:avLst/>
          </a:prstGeom>
          <a:noFill/>
          <a:ln w="127000">
            <a:solidFill>
              <a:srgbClr val="0000FF"/>
            </a:solidFill>
            <a:round/>
            <a:headEnd type="arrow" w="med" len="med"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6810" name="Line 10"/>
          <p:cNvSpPr>
            <a:spLocks noChangeShapeType="1"/>
          </p:cNvSpPr>
          <p:nvPr/>
        </p:nvSpPr>
        <p:spPr bwMode="auto">
          <a:xfrm flipV="1">
            <a:off x="6477000" y="620713"/>
            <a:ext cx="0" cy="2051050"/>
          </a:xfrm>
          <a:prstGeom prst="line">
            <a:avLst/>
          </a:prstGeom>
          <a:noFill/>
          <a:ln w="127000">
            <a:solidFill>
              <a:srgbClr val="FF3300"/>
            </a:solidFill>
            <a:round/>
            <a:headEnd type="arrow" w="med" len="med"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6811" name="AutoShape 11"/>
          <p:cNvSpPr>
            <a:spLocks noChangeArrowheads="1"/>
          </p:cNvSpPr>
          <p:nvPr/>
        </p:nvSpPr>
        <p:spPr bwMode="auto">
          <a:xfrm>
            <a:off x="6835775" y="784225"/>
            <a:ext cx="2130425" cy="1851025"/>
          </a:xfrm>
          <a:prstGeom prst="roundRect">
            <a:avLst>
              <a:gd name="adj" fmla="val 11579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12" name="Text Box 12"/>
          <p:cNvSpPr txBox="1">
            <a:spLocks noChangeArrowheads="1"/>
          </p:cNvSpPr>
          <p:nvPr/>
        </p:nvSpPr>
        <p:spPr bwMode="auto">
          <a:xfrm>
            <a:off x="6686550" y="901700"/>
            <a:ext cx="242728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38.8</a:t>
            </a:r>
          </a:p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cm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68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1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37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99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7" name="AutoShape 3"/>
          <p:cNvSpPr>
            <a:spLocks noChangeArrowheads="1"/>
          </p:cNvSpPr>
          <p:nvPr/>
        </p:nvSpPr>
        <p:spPr bwMode="auto">
          <a:xfrm>
            <a:off x="215900" y="2370138"/>
            <a:ext cx="2130425" cy="2190750"/>
          </a:xfrm>
          <a:prstGeom prst="roundRect">
            <a:avLst>
              <a:gd name="adj" fmla="val 11579"/>
            </a:avLst>
          </a:prstGeom>
          <a:gradFill rotWithShape="1">
            <a:gsLst>
              <a:gs pos="0">
                <a:srgbClr val="660066">
                  <a:gamma/>
                  <a:shade val="56078"/>
                  <a:invGamma/>
                </a:srgbClr>
              </a:gs>
              <a:gs pos="50000">
                <a:srgbClr val="660066"/>
              </a:gs>
              <a:gs pos="100000">
                <a:srgbClr val="660066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8" name="Text Box 4"/>
          <p:cNvSpPr txBox="1">
            <a:spLocks noChangeArrowheads="1"/>
          </p:cNvSpPr>
          <p:nvPr/>
        </p:nvSpPr>
        <p:spPr bwMode="auto">
          <a:xfrm>
            <a:off x="68263" y="2505075"/>
            <a:ext cx="242728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CCFF"/>
                </a:solidFill>
                <a:latin typeface="Comic Sans MS" pitchFamily="66" charset="0"/>
              </a:rPr>
              <a:t>150</a:t>
            </a:r>
          </a:p>
          <a:p>
            <a:pPr algn="ctr"/>
            <a:r>
              <a:rPr lang="en-GB" sz="5000" b="1">
                <a:solidFill>
                  <a:srgbClr val="FFCCFF"/>
                </a:solidFill>
                <a:latin typeface="Comic Sans MS" pitchFamily="66" charset="0"/>
              </a:rPr>
              <a:t>cm</a:t>
            </a:r>
            <a:endParaRPr lang="en-US" sz="5000" b="1">
              <a:solidFill>
                <a:srgbClr val="FFCCFF"/>
              </a:solidFill>
              <a:latin typeface="Comic Sans MS" pitchFamily="66" charset="0"/>
            </a:endParaRPr>
          </a:p>
        </p:txBody>
      </p:sp>
      <p:sp>
        <p:nvSpPr>
          <p:cNvPr id="77829" name="Tree"/>
          <p:cNvSpPr>
            <a:spLocks noEditPoints="1" noChangeArrowheads="1"/>
          </p:cNvSpPr>
          <p:nvPr/>
        </p:nvSpPr>
        <p:spPr bwMode="auto">
          <a:xfrm>
            <a:off x="2924175" y="677863"/>
            <a:ext cx="3276600" cy="5526087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7830" name="Line 6"/>
          <p:cNvSpPr>
            <a:spLocks noChangeShapeType="1"/>
          </p:cNvSpPr>
          <p:nvPr/>
        </p:nvSpPr>
        <p:spPr bwMode="auto">
          <a:xfrm flipV="1">
            <a:off x="2508250" y="657225"/>
            <a:ext cx="0" cy="5614988"/>
          </a:xfrm>
          <a:prstGeom prst="line">
            <a:avLst/>
          </a:prstGeom>
          <a:noFill/>
          <a:ln w="127000">
            <a:solidFill>
              <a:srgbClr val="660066"/>
            </a:solidFill>
            <a:round/>
            <a:headEnd type="arrow" w="med" len="med"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7831" name="AutoShape 7"/>
          <p:cNvSpPr>
            <a:spLocks noChangeArrowheads="1"/>
          </p:cNvSpPr>
          <p:nvPr/>
        </p:nvSpPr>
        <p:spPr bwMode="auto">
          <a:xfrm>
            <a:off x="6835775" y="3511550"/>
            <a:ext cx="2130425" cy="1851025"/>
          </a:xfrm>
          <a:prstGeom prst="roundRect">
            <a:avLst>
              <a:gd name="adj" fmla="val 11579"/>
            </a:avLst>
          </a:prstGeom>
          <a:gradFill rotWithShape="1">
            <a:gsLst>
              <a:gs pos="0">
                <a:srgbClr val="0000FF">
                  <a:gamma/>
                  <a:shade val="56078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2" name="Text Box 8"/>
          <p:cNvSpPr txBox="1">
            <a:spLocks noChangeArrowheads="1"/>
          </p:cNvSpPr>
          <p:nvPr/>
        </p:nvSpPr>
        <p:spPr bwMode="auto">
          <a:xfrm>
            <a:off x="6688138" y="3629025"/>
            <a:ext cx="242728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CCECFF"/>
                </a:solidFill>
                <a:latin typeface="Comic Sans MS" pitchFamily="66" charset="0"/>
              </a:rPr>
              <a:t>122.4 cm</a:t>
            </a:r>
            <a:endParaRPr lang="en-US" sz="5000" b="1">
              <a:solidFill>
                <a:srgbClr val="CCECFF"/>
              </a:solidFill>
              <a:latin typeface="Comic Sans MS" pitchFamily="66" charset="0"/>
            </a:endParaRPr>
          </a:p>
        </p:txBody>
      </p:sp>
      <p:sp>
        <p:nvSpPr>
          <p:cNvPr id="77833" name="Line 9"/>
          <p:cNvSpPr>
            <a:spLocks noChangeShapeType="1"/>
          </p:cNvSpPr>
          <p:nvPr/>
        </p:nvSpPr>
        <p:spPr bwMode="auto">
          <a:xfrm flipV="1">
            <a:off x="6473825" y="2638425"/>
            <a:ext cx="0" cy="3598863"/>
          </a:xfrm>
          <a:prstGeom prst="line">
            <a:avLst/>
          </a:prstGeom>
          <a:noFill/>
          <a:ln w="127000">
            <a:solidFill>
              <a:srgbClr val="0000FF"/>
            </a:solidFill>
            <a:round/>
            <a:headEnd type="arrow" w="med" len="med"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7834" name="Line 10"/>
          <p:cNvSpPr>
            <a:spLocks noChangeShapeType="1"/>
          </p:cNvSpPr>
          <p:nvPr/>
        </p:nvSpPr>
        <p:spPr bwMode="auto">
          <a:xfrm flipV="1">
            <a:off x="6477000" y="620713"/>
            <a:ext cx="0" cy="2051050"/>
          </a:xfrm>
          <a:prstGeom prst="line">
            <a:avLst/>
          </a:prstGeom>
          <a:noFill/>
          <a:ln w="127000">
            <a:solidFill>
              <a:srgbClr val="FF3300"/>
            </a:solidFill>
            <a:round/>
            <a:headEnd type="arrow" w="med" len="med"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7835" name="AutoShape 11"/>
          <p:cNvSpPr>
            <a:spLocks noChangeArrowheads="1"/>
          </p:cNvSpPr>
          <p:nvPr/>
        </p:nvSpPr>
        <p:spPr bwMode="auto">
          <a:xfrm>
            <a:off x="6835775" y="784225"/>
            <a:ext cx="2130425" cy="1851025"/>
          </a:xfrm>
          <a:prstGeom prst="roundRect">
            <a:avLst>
              <a:gd name="adj" fmla="val 11579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6" name="Text Box 12"/>
          <p:cNvSpPr txBox="1">
            <a:spLocks noChangeArrowheads="1"/>
          </p:cNvSpPr>
          <p:nvPr/>
        </p:nvSpPr>
        <p:spPr bwMode="auto">
          <a:xfrm>
            <a:off x="6686550" y="901700"/>
            <a:ext cx="242728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27.6</a:t>
            </a:r>
          </a:p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cm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78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3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61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99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1" name="AutoShape 3"/>
          <p:cNvSpPr>
            <a:spLocks noChangeArrowheads="1"/>
          </p:cNvSpPr>
          <p:nvPr/>
        </p:nvSpPr>
        <p:spPr bwMode="auto">
          <a:xfrm>
            <a:off x="215900" y="2370138"/>
            <a:ext cx="2130425" cy="2190750"/>
          </a:xfrm>
          <a:prstGeom prst="roundRect">
            <a:avLst>
              <a:gd name="adj" fmla="val 11579"/>
            </a:avLst>
          </a:prstGeom>
          <a:gradFill rotWithShape="1">
            <a:gsLst>
              <a:gs pos="0">
                <a:srgbClr val="660066">
                  <a:gamma/>
                  <a:shade val="56078"/>
                  <a:invGamma/>
                </a:srgbClr>
              </a:gs>
              <a:gs pos="50000">
                <a:srgbClr val="660066"/>
              </a:gs>
              <a:gs pos="100000">
                <a:srgbClr val="660066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2" name="Text Box 4"/>
          <p:cNvSpPr txBox="1">
            <a:spLocks noChangeArrowheads="1"/>
          </p:cNvSpPr>
          <p:nvPr/>
        </p:nvSpPr>
        <p:spPr bwMode="auto">
          <a:xfrm>
            <a:off x="68263" y="2505075"/>
            <a:ext cx="242728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CCFF"/>
                </a:solidFill>
                <a:latin typeface="Comic Sans MS" pitchFamily="66" charset="0"/>
              </a:rPr>
              <a:t>250</a:t>
            </a:r>
          </a:p>
          <a:p>
            <a:pPr algn="ctr"/>
            <a:r>
              <a:rPr lang="en-GB" sz="5000" b="1">
                <a:solidFill>
                  <a:srgbClr val="FFCCFF"/>
                </a:solidFill>
                <a:latin typeface="Comic Sans MS" pitchFamily="66" charset="0"/>
              </a:rPr>
              <a:t>cm</a:t>
            </a:r>
            <a:endParaRPr lang="en-US" sz="5000" b="1">
              <a:solidFill>
                <a:srgbClr val="FFCCFF"/>
              </a:solidFill>
              <a:latin typeface="Comic Sans MS" pitchFamily="66" charset="0"/>
            </a:endParaRPr>
          </a:p>
        </p:txBody>
      </p:sp>
      <p:sp>
        <p:nvSpPr>
          <p:cNvPr id="78853" name="Tree"/>
          <p:cNvSpPr>
            <a:spLocks noEditPoints="1" noChangeArrowheads="1"/>
          </p:cNvSpPr>
          <p:nvPr/>
        </p:nvSpPr>
        <p:spPr bwMode="auto">
          <a:xfrm>
            <a:off x="2924175" y="677863"/>
            <a:ext cx="3276600" cy="5526087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8854" name="Line 6"/>
          <p:cNvSpPr>
            <a:spLocks noChangeShapeType="1"/>
          </p:cNvSpPr>
          <p:nvPr/>
        </p:nvSpPr>
        <p:spPr bwMode="auto">
          <a:xfrm flipV="1">
            <a:off x="2508250" y="657225"/>
            <a:ext cx="0" cy="5614988"/>
          </a:xfrm>
          <a:prstGeom prst="line">
            <a:avLst/>
          </a:prstGeom>
          <a:noFill/>
          <a:ln w="127000">
            <a:solidFill>
              <a:srgbClr val="660066"/>
            </a:solidFill>
            <a:round/>
            <a:headEnd type="arrow" w="med" len="med"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8855" name="AutoShape 7"/>
          <p:cNvSpPr>
            <a:spLocks noChangeArrowheads="1"/>
          </p:cNvSpPr>
          <p:nvPr/>
        </p:nvSpPr>
        <p:spPr bwMode="auto">
          <a:xfrm>
            <a:off x="6835775" y="3511550"/>
            <a:ext cx="2130425" cy="1851025"/>
          </a:xfrm>
          <a:prstGeom prst="roundRect">
            <a:avLst>
              <a:gd name="adj" fmla="val 11579"/>
            </a:avLst>
          </a:prstGeom>
          <a:gradFill rotWithShape="1">
            <a:gsLst>
              <a:gs pos="0">
                <a:srgbClr val="0000FF">
                  <a:gamma/>
                  <a:shade val="56078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6" name="Text Box 8"/>
          <p:cNvSpPr txBox="1">
            <a:spLocks noChangeArrowheads="1"/>
          </p:cNvSpPr>
          <p:nvPr/>
        </p:nvSpPr>
        <p:spPr bwMode="auto">
          <a:xfrm>
            <a:off x="6688138" y="3629025"/>
            <a:ext cx="242728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CCECFF"/>
                </a:solidFill>
                <a:latin typeface="Comic Sans MS" pitchFamily="66" charset="0"/>
              </a:rPr>
              <a:t>239.1 cm</a:t>
            </a:r>
            <a:endParaRPr lang="en-US" sz="5000" b="1">
              <a:solidFill>
                <a:srgbClr val="CCECFF"/>
              </a:solidFill>
              <a:latin typeface="Comic Sans MS" pitchFamily="66" charset="0"/>
            </a:endParaRPr>
          </a:p>
        </p:txBody>
      </p:sp>
      <p:sp>
        <p:nvSpPr>
          <p:cNvPr id="78857" name="Line 9"/>
          <p:cNvSpPr>
            <a:spLocks noChangeShapeType="1"/>
          </p:cNvSpPr>
          <p:nvPr/>
        </p:nvSpPr>
        <p:spPr bwMode="auto">
          <a:xfrm flipV="1">
            <a:off x="6473825" y="2638425"/>
            <a:ext cx="0" cy="3598863"/>
          </a:xfrm>
          <a:prstGeom prst="line">
            <a:avLst/>
          </a:prstGeom>
          <a:noFill/>
          <a:ln w="127000">
            <a:solidFill>
              <a:srgbClr val="0000FF"/>
            </a:solidFill>
            <a:round/>
            <a:headEnd type="arrow" w="med" len="med"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8858" name="Line 10"/>
          <p:cNvSpPr>
            <a:spLocks noChangeShapeType="1"/>
          </p:cNvSpPr>
          <p:nvPr/>
        </p:nvSpPr>
        <p:spPr bwMode="auto">
          <a:xfrm flipV="1">
            <a:off x="6477000" y="620713"/>
            <a:ext cx="0" cy="2051050"/>
          </a:xfrm>
          <a:prstGeom prst="line">
            <a:avLst/>
          </a:prstGeom>
          <a:noFill/>
          <a:ln w="127000">
            <a:solidFill>
              <a:srgbClr val="FF3300"/>
            </a:solidFill>
            <a:round/>
            <a:headEnd type="arrow" w="med" len="med"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8859" name="AutoShape 11"/>
          <p:cNvSpPr>
            <a:spLocks noChangeArrowheads="1"/>
          </p:cNvSpPr>
          <p:nvPr/>
        </p:nvSpPr>
        <p:spPr bwMode="auto">
          <a:xfrm>
            <a:off x="6835775" y="784225"/>
            <a:ext cx="2130425" cy="1851025"/>
          </a:xfrm>
          <a:prstGeom prst="roundRect">
            <a:avLst>
              <a:gd name="adj" fmla="val 11579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60" name="Text Box 12"/>
          <p:cNvSpPr txBox="1">
            <a:spLocks noChangeArrowheads="1"/>
          </p:cNvSpPr>
          <p:nvPr/>
        </p:nvSpPr>
        <p:spPr bwMode="auto">
          <a:xfrm>
            <a:off x="6686550" y="901700"/>
            <a:ext cx="242728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10.9</a:t>
            </a:r>
          </a:p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cm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88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860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85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99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5" name="AutoShape 3"/>
          <p:cNvSpPr>
            <a:spLocks noChangeArrowheads="1"/>
          </p:cNvSpPr>
          <p:nvPr/>
        </p:nvSpPr>
        <p:spPr bwMode="auto">
          <a:xfrm>
            <a:off x="215900" y="2370138"/>
            <a:ext cx="2130425" cy="2190750"/>
          </a:xfrm>
          <a:prstGeom prst="roundRect">
            <a:avLst>
              <a:gd name="adj" fmla="val 11579"/>
            </a:avLst>
          </a:prstGeom>
          <a:gradFill rotWithShape="1">
            <a:gsLst>
              <a:gs pos="0">
                <a:srgbClr val="660066">
                  <a:gamma/>
                  <a:shade val="56078"/>
                  <a:invGamma/>
                </a:srgbClr>
              </a:gs>
              <a:gs pos="50000">
                <a:srgbClr val="660066"/>
              </a:gs>
              <a:gs pos="100000">
                <a:srgbClr val="660066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6" name="Text Box 4"/>
          <p:cNvSpPr txBox="1">
            <a:spLocks noChangeArrowheads="1"/>
          </p:cNvSpPr>
          <p:nvPr/>
        </p:nvSpPr>
        <p:spPr bwMode="auto">
          <a:xfrm>
            <a:off x="68263" y="2505075"/>
            <a:ext cx="242728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CCFF"/>
                </a:solidFill>
                <a:latin typeface="Comic Sans MS" pitchFamily="66" charset="0"/>
              </a:rPr>
              <a:t>200</a:t>
            </a:r>
          </a:p>
          <a:p>
            <a:pPr algn="ctr"/>
            <a:r>
              <a:rPr lang="en-GB" sz="5000" b="1">
                <a:solidFill>
                  <a:srgbClr val="FFCCFF"/>
                </a:solidFill>
                <a:latin typeface="Comic Sans MS" pitchFamily="66" charset="0"/>
              </a:rPr>
              <a:t>cm</a:t>
            </a:r>
            <a:endParaRPr lang="en-US" sz="5000" b="1">
              <a:solidFill>
                <a:srgbClr val="FFCCFF"/>
              </a:solidFill>
              <a:latin typeface="Comic Sans MS" pitchFamily="66" charset="0"/>
            </a:endParaRPr>
          </a:p>
        </p:txBody>
      </p:sp>
      <p:sp>
        <p:nvSpPr>
          <p:cNvPr id="79877" name="Tree"/>
          <p:cNvSpPr>
            <a:spLocks noEditPoints="1" noChangeArrowheads="1"/>
          </p:cNvSpPr>
          <p:nvPr/>
        </p:nvSpPr>
        <p:spPr bwMode="auto">
          <a:xfrm>
            <a:off x="2924175" y="677863"/>
            <a:ext cx="3276600" cy="5526087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9878" name="Line 6"/>
          <p:cNvSpPr>
            <a:spLocks noChangeShapeType="1"/>
          </p:cNvSpPr>
          <p:nvPr/>
        </p:nvSpPr>
        <p:spPr bwMode="auto">
          <a:xfrm flipV="1">
            <a:off x="2508250" y="657225"/>
            <a:ext cx="0" cy="5614988"/>
          </a:xfrm>
          <a:prstGeom prst="line">
            <a:avLst/>
          </a:prstGeom>
          <a:noFill/>
          <a:ln w="127000">
            <a:solidFill>
              <a:srgbClr val="660066"/>
            </a:solidFill>
            <a:round/>
            <a:headEnd type="arrow" w="med" len="med"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9879" name="AutoShape 7"/>
          <p:cNvSpPr>
            <a:spLocks noChangeArrowheads="1"/>
          </p:cNvSpPr>
          <p:nvPr/>
        </p:nvSpPr>
        <p:spPr bwMode="auto">
          <a:xfrm>
            <a:off x="6835775" y="3511550"/>
            <a:ext cx="2130425" cy="1851025"/>
          </a:xfrm>
          <a:prstGeom prst="roundRect">
            <a:avLst>
              <a:gd name="adj" fmla="val 11579"/>
            </a:avLst>
          </a:prstGeom>
          <a:gradFill rotWithShape="1">
            <a:gsLst>
              <a:gs pos="0">
                <a:srgbClr val="0000FF">
                  <a:gamma/>
                  <a:shade val="56078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0" name="Text Box 8"/>
          <p:cNvSpPr txBox="1">
            <a:spLocks noChangeArrowheads="1"/>
          </p:cNvSpPr>
          <p:nvPr/>
        </p:nvSpPr>
        <p:spPr bwMode="auto">
          <a:xfrm>
            <a:off x="6688138" y="3629025"/>
            <a:ext cx="242728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CCECFF"/>
                </a:solidFill>
                <a:latin typeface="Comic Sans MS" pitchFamily="66" charset="0"/>
              </a:rPr>
              <a:t>183.6 cm</a:t>
            </a:r>
            <a:endParaRPr lang="en-US" sz="5000" b="1">
              <a:solidFill>
                <a:srgbClr val="CCECFF"/>
              </a:solidFill>
              <a:latin typeface="Comic Sans MS" pitchFamily="66" charset="0"/>
            </a:endParaRPr>
          </a:p>
        </p:txBody>
      </p:sp>
      <p:sp>
        <p:nvSpPr>
          <p:cNvPr id="79881" name="Line 9"/>
          <p:cNvSpPr>
            <a:spLocks noChangeShapeType="1"/>
          </p:cNvSpPr>
          <p:nvPr/>
        </p:nvSpPr>
        <p:spPr bwMode="auto">
          <a:xfrm flipV="1">
            <a:off x="6473825" y="2638425"/>
            <a:ext cx="0" cy="3598863"/>
          </a:xfrm>
          <a:prstGeom prst="line">
            <a:avLst/>
          </a:prstGeom>
          <a:noFill/>
          <a:ln w="127000">
            <a:solidFill>
              <a:srgbClr val="0000FF"/>
            </a:solidFill>
            <a:round/>
            <a:headEnd type="arrow" w="med" len="med"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9882" name="Line 10"/>
          <p:cNvSpPr>
            <a:spLocks noChangeShapeType="1"/>
          </p:cNvSpPr>
          <p:nvPr/>
        </p:nvSpPr>
        <p:spPr bwMode="auto">
          <a:xfrm flipV="1">
            <a:off x="6477000" y="620713"/>
            <a:ext cx="0" cy="2051050"/>
          </a:xfrm>
          <a:prstGeom prst="line">
            <a:avLst/>
          </a:prstGeom>
          <a:noFill/>
          <a:ln w="127000">
            <a:solidFill>
              <a:srgbClr val="FF3300"/>
            </a:solidFill>
            <a:round/>
            <a:headEnd type="arrow" w="med" len="med"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9883" name="AutoShape 11"/>
          <p:cNvSpPr>
            <a:spLocks noChangeArrowheads="1"/>
          </p:cNvSpPr>
          <p:nvPr/>
        </p:nvSpPr>
        <p:spPr bwMode="auto">
          <a:xfrm>
            <a:off x="6835775" y="784225"/>
            <a:ext cx="2130425" cy="1851025"/>
          </a:xfrm>
          <a:prstGeom prst="roundRect">
            <a:avLst>
              <a:gd name="adj" fmla="val 11579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4" name="Text Box 12"/>
          <p:cNvSpPr txBox="1">
            <a:spLocks noChangeArrowheads="1"/>
          </p:cNvSpPr>
          <p:nvPr/>
        </p:nvSpPr>
        <p:spPr bwMode="auto">
          <a:xfrm>
            <a:off x="6686550" y="901700"/>
            <a:ext cx="242728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16.4</a:t>
            </a:r>
          </a:p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cm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98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884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909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99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899" name="AutoShape 3"/>
          <p:cNvSpPr>
            <a:spLocks noChangeArrowheads="1"/>
          </p:cNvSpPr>
          <p:nvPr/>
        </p:nvSpPr>
        <p:spPr bwMode="auto">
          <a:xfrm>
            <a:off x="215900" y="2370138"/>
            <a:ext cx="2130425" cy="2190750"/>
          </a:xfrm>
          <a:prstGeom prst="roundRect">
            <a:avLst>
              <a:gd name="adj" fmla="val 11579"/>
            </a:avLst>
          </a:prstGeom>
          <a:gradFill rotWithShape="1">
            <a:gsLst>
              <a:gs pos="0">
                <a:srgbClr val="660066">
                  <a:gamma/>
                  <a:shade val="56078"/>
                  <a:invGamma/>
                </a:srgbClr>
              </a:gs>
              <a:gs pos="50000">
                <a:srgbClr val="660066"/>
              </a:gs>
              <a:gs pos="100000">
                <a:srgbClr val="660066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0" name="Text Box 4"/>
          <p:cNvSpPr txBox="1">
            <a:spLocks noChangeArrowheads="1"/>
          </p:cNvSpPr>
          <p:nvPr/>
        </p:nvSpPr>
        <p:spPr bwMode="auto">
          <a:xfrm>
            <a:off x="68263" y="2505075"/>
            <a:ext cx="242728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CCFF"/>
                </a:solidFill>
                <a:latin typeface="Comic Sans MS" pitchFamily="66" charset="0"/>
              </a:rPr>
              <a:t>300</a:t>
            </a:r>
          </a:p>
          <a:p>
            <a:pPr algn="ctr"/>
            <a:r>
              <a:rPr lang="en-GB" sz="5000" b="1">
                <a:solidFill>
                  <a:srgbClr val="FFCCFF"/>
                </a:solidFill>
                <a:latin typeface="Comic Sans MS" pitchFamily="66" charset="0"/>
              </a:rPr>
              <a:t>cm</a:t>
            </a:r>
            <a:endParaRPr lang="en-US" sz="5000" b="1">
              <a:solidFill>
                <a:srgbClr val="FFCCFF"/>
              </a:solidFill>
              <a:latin typeface="Comic Sans MS" pitchFamily="66" charset="0"/>
            </a:endParaRPr>
          </a:p>
        </p:txBody>
      </p:sp>
      <p:sp>
        <p:nvSpPr>
          <p:cNvPr id="80901" name="Tree"/>
          <p:cNvSpPr>
            <a:spLocks noEditPoints="1" noChangeArrowheads="1"/>
          </p:cNvSpPr>
          <p:nvPr/>
        </p:nvSpPr>
        <p:spPr bwMode="auto">
          <a:xfrm>
            <a:off x="2924175" y="677863"/>
            <a:ext cx="3276600" cy="5526087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0902" name="Line 6"/>
          <p:cNvSpPr>
            <a:spLocks noChangeShapeType="1"/>
          </p:cNvSpPr>
          <p:nvPr/>
        </p:nvSpPr>
        <p:spPr bwMode="auto">
          <a:xfrm flipV="1">
            <a:off x="2508250" y="657225"/>
            <a:ext cx="0" cy="5614988"/>
          </a:xfrm>
          <a:prstGeom prst="line">
            <a:avLst/>
          </a:prstGeom>
          <a:noFill/>
          <a:ln w="127000">
            <a:solidFill>
              <a:srgbClr val="660066"/>
            </a:solidFill>
            <a:round/>
            <a:headEnd type="arrow" w="med" len="med"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0903" name="AutoShape 7"/>
          <p:cNvSpPr>
            <a:spLocks noChangeArrowheads="1"/>
          </p:cNvSpPr>
          <p:nvPr/>
        </p:nvSpPr>
        <p:spPr bwMode="auto">
          <a:xfrm>
            <a:off x="6835775" y="3511550"/>
            <a:ext cx="2130425" cy="1851025"/>
          </a:xfrm>
          <a:prstGeom prst="roundRect">
            <a:avLst>
              <a:gd name="adj" fmla="val 11579"/>
            </a:avLst>
          </a:prstGeom>
          <a:gradFill rotWithShape="1">
            <a:gsLst>
              <a:gs pos="0">
                <a:srgbClr val="0000FF">
                  <a:gamma/>
                  <a:shade val="56078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4" name="Text Box 8"/>
          <p:cNvSpPr txBox="1">
            <a:spLocks noChangeArrowheads="1"/>
          </p:cNvSpPr>
          <p:nvPr/>
        </p:nvSpPr>
        <p:spPr bwMode="auto">
          <a:xfrm>
            <a:off x="6688138" y="3629025"/>
            <a:ext cx="242728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CCECFF"/>
                </a:solidFill>
                <a:latin typeface="Comic Sans MS" pitchFamily="66" charset="0"/>
              </a:rPr>
              <a:t>274.4 cm</a:t>
            </a:r>
            <a:endParaRPr lang="en-US" sz="5000" b="1">
              <a:solidFill>
                <a:srgbClr val="CCECFF"/>
              </a:solidFill>
              <a:latin typeface="Comic Sans MS" pitchFamily="66" charset="0"/>
            </a:endParaRPr>
          </a:p>
        </p:txBody>
      </p:sp>
      <p:sp>
        <p:nvSpPr>
          <p:cNvPr id="80905" name="Line 9"/>
          <p:cNvSpPr>
            <a:spLocks noChangeShapeType="1"/>
          </p:cNvSpPr>
          <p:nvPr/>
        </p:nvSpPr>
        <p:spPr bwMode="auto">
          <a:xfrm flipV="1">
            <a:off x="6473825" y="2638425"/>
            <a:ext cx="0" cy="3598863"/>
          </a:xfrm>
          <a:prstGeom prst="line">
            <a:avLst/>
          </a:prstGeom>
          <a:noFill/>
          <a:ln w="127000">
            <a:solidFill>
              <a:srgbClr val="0000FF"/>
            </a:solidFill>
            <a:round/>
            <a:headEnd type="arrow" w="med" len="med"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0906" name="Line 10"/>
          <p:cNvSpPr>
            <a:spLocks noChangeShapeType="1"/>
          </p:cNvSpPr>
          <p:nvPr/>
        </p:nvSpPr>
        <p:spPr bwMode="auto">
          <a:xfrm flipV="1">
            <a:off x="6477000" y="620713"/>
            <a:ext cx="0" cy="2051050"/>
          </a:xfrm>
          <a:prstGeom prst="line">
            <a:avLst/>
          </a:prstGeom>
          <a:noFill/>
          <a:ln w="127000">
            <a:solidFill>
              <a:srgbClr val="FF3300"/>
            </a:solidFill>
            <a:round/>
            <a:headEnd type="arrow" w="med" len="med"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0907" name="AutoShape 11"/>
          <p:cNvSpPr>
            <a:spLocks noChangeArrowheads="1"/>
          </p:cNvSpPr>
          <p:nvPr/>
        </p:nvSpPr>
        <p:spPr bwMode="auto">
          <a:xfrm>
            <a:off x="6835775" y="784225"/>
            <a:ext cx="2130425" cy="1851025"/>
          </a:xfrm>
          <a:prstGeom prst="roundRect">
            <a:avLst>
              <a:gd name="adj" fmla="val 11579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8" name="Text Box 12"/>
          <p:cNvSpPr txBox="1">
            <a:spLocks noChangeArrowheads="1"/>
          </p:cNvSpPr>
          <p:nvPr/>
        </p:nvSpPr>
        <p:spPr bwMode="auto">
          <a:xfrm>
            <a:off x="6686550" y="901700"/>
            <a:ext cx="242728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25.6</a:t>
            </a:r>
          </a:p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cm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09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908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3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99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3" name="AutoShape 3"/>
          <p:cNvSpPr>
            <a:spLocks noChangeArrowheads="1"/>
          </p:cNvSpPr>
          <p:nvPr/>
        </p:nvSpPr>
        <p:spPr bwMode="auto">
          <a:xfrm>
            <a:off x="215900" y="2370138"/>
            <a:ext cx="2130425" cy="2190750"/>
          </a:xfrm>
          <a:prstGeom prst="roundRect">
            <a:avLst>
              <a:gd name="adj" fmla="val 11579"/>
            </a:avLst>
          </a:prstGeom>
          <a:gradFill rotWithShape="1">
            <a:gsLst>
              <a:gs pos="0">
                <a:srgbClr val="660066">
                  <a:gamma/>
                  <a:shade val="56078"/>
                  <a:invGamma/>
                </a:srgbClr>
              </a:gs>
              <a:gs pos="50000">
                <a:srgbClr val="660066"/>
              </a:gs>
              <a:gs pos="100000">
                <a:srgbClr val="660066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4" name="Text Box 4"/>
          <p:cNvSpPr txBox="1">
            <a:spLocks noChangeArrowheads="1"/>
          </p:cNvSpPr>
          <p:nvPr/>
        </p:nvSpPr>
        <p:spPr bwMode="auto">
          <a:xfrm>
            <a:off x="68263" y="2505075"/>
            <a:ext cx="242728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CCFF"/>
                </a:solidFill>
                <a:latin typeface="Comic Sans MS" pitchFamily="66" charset="0"/>
              </a:rPr>
              <a:t>150</a:t>
            </a:r>
          </a:p>
          <a:p>
            <a:pPr algn="ctr"/>
            <a:r>
              <a:rPr lang="en-GB" sz="5000" b="1">
                <a:solidFill>
                  <a:srgbClr val="FFCCFF"/>
                </a:solidFill>
                <a:latin typeface="Comic Sans MS" pitchFamily="66" charset="0"/>
              </a:rPr>
              <a:t>cm</a:t>
            </a:r>
            <a:endParaRPr lang="en-US" sz="5000" b="1">
              <a:solidFill>
                <a:srgbClr val="FFCCFF"/>
              </a:solidFill>
              <a:latin typeface="Comic Sans MS" pitchFamily="66" charset="0"/>
            </a:endParaRPr>
          </a:p>
        </p:txBody>
      </p:sp>
      <p:sp>
        <p:nvSpPr>
          <p:cNvPr id="81925" name="Tree"/>
          <p:cNvSpPr>
            <a:spLocks noEditPoints="1" noChangeArrowheads="1"/>
          </p:cNvSpPr>
          <p:nvPr/>
        </p:nvSpPr>
        <p:spPr bwMode="auto">
          <a:xfrm>
            <a:off x="2924175" y="677863"/>
            <a:ext cx="3276600" cy="5526087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1926" name="Line 6"/>
          <p:cNvSpPr>
            <a:spLocks noChangeShapeType="1"/>
          </p:cNvSpPr>
          <p:nvPr/>
        </p:nvSpPr>
        <p:spPr bwMode="auto">
          <a:xfrm flipV="1">
            <a:off x="2508250" y="657225"/>
            <a:ext cx="0" cy="5614988"/>
          </a:xfrm>
          <a:prstGeom prst="line">
            <a:avLst/>
          </a:prstGeom>
          <a:noFill/>
          <a:ln w="127000">
            <a:solidFill>
              <a:srgbClr val="660066"/>
            </a:solidFill>
            <a:round/>
            <a:headEnd type="arrow" w="med" len="med"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1927" name="AutoShape 7"/>
          <p:cNvSpPr>
            <a:spLocks noChangeArrowheads="1"/>
          </p:cNvSpPr>
          <p:nvPr/>
        </p:nvSpPr>
        <p:spPr bwMode="auto">
          <a:xfrm>
            <a:off x="6835775" y="3511550"/>
            <a:ext cx="2130425" cy="1851025"/>
          </a:xfrm>
          <a:prstGeom prst="roundRect">
            <a:avLst>
              <a:gd name="adj" fmla="val 11579"/>
            </a:avLst>
          </a:prstGeom>
          <a:gradFill rotWithShape="1">
            <a:gsLst>
              <a:gs pos="0">
                <a:srgbClr val="0000FF">
                  <a:gamma/>
                  <a:shade val="56078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8" name="Text Box 8"/>
          <p:cNvSpPr txBox="1">
            <a:spLocks noChangeArrowheads="1"/>
          </p:cNvSpPr>
          <p:nvPr/>
        </p:nvSpPr>
        <p:spPr bwMode="auto">
          <a:xfrm>
            <a:off x="6688138" y="3629025"/>
            <a:ext cx="242728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CCECFF"/>
                </a:solidFill>
                <a:latin typeface="Comic Sans MS" pitchFamily="66" charset="0"/>
              </a:rPr>
              <a:t>146.2 cm</a:t>
            </a:r>
            <a:endParaRPr lang="en-US" sz="5000" b="1">
              <a:solidFill>
                <a:srgbClr val="CCECFF"/>
              </a:solidFill>
              <a:latin typeface="Comic Sans MS" pitchFamily="66" charset="0"/>
            </a:endParaRPr>
          </a:p>
        </p:txBody>
      </p:sp>
      <p:sp>
        <p:nvSpPr>
          <p:cNvPr id="81929" name="Line 9"/>
          <p:cNvSpPr>
            <a:spLocks noChangeShapeType="1"/>
          </p:cNvSpPr>
          <p:nvPr/>
        </p:nvSpPr>
        <p:spPr bwMode="auto">
          <a:xfrm flipV="1">
            <a:off x="6473825" y="2638425"/>
            <a:ext cx="0" cy="3598863"/>
          </a:xfrm>
          <a:prstGeom prst="line">
            <a:avLst/>
          </a:prstGeom>
          <a:noFill/>
          <a:ln w="127000">
            <a:solidFill>
              <a:srgbClr val="0000FF"/>
            </a:solidFill>
            <a:round/>
            <a:headEnd type="arrow" w="med" len="med"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1930" name="Line 10"/>
          <p:cNvSpPr>
            <a:spLocks noChangeShapeType="1"/>
          </p:cNvSpPr>
          <p:nvPr/>
        </p:nvSpPr>
        <p:spPr bwMode="auto">
          <a:xfrm flipV="1">
            <a:off x="6477000" y="620713"/>
            <a:ext cx="0" cy="2051050"/>
          </a:xfrm>
          <a:prstGeom prst="line">
            <a:avLst/>
          </a:prstGeom>
          <a:noFill/>
          <a:ln w="127000">
            <a:solidFill>
              <a:srgbClr val="FF3300"/>
            </a:solidFill>
            <a:round/>
            <a:headEnd type="arrow" w="med" len="med"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1931" name="AutoShape 11"/>
          <p:cNvSpPr>
            <a:spLocks noChangeArrowheads="1"/>
          </p:cNvSpPr>
          <p:nvPr/>
        </p:nvSpPr>
        <p:spPr bwMode="auto">
          <a:xfrm>
            <a:off x="6835775" y="784225"/>
            <a:ext cx="2130425" cy="1851025"/>
          </a:xfrm>
          <a:prstGeom prst="roundRect">
            <a:avLst>
              <a:gd name="adj" fmla="val 11579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32" name="Text Box 12"/>
          <p:cNvSpPr txBox="1">
            <a:spLocks noChangeArrowheads="1"/>
          </p:cNvSpPr>
          <p:nvPr/>
        </p:nvSpPr>
        <p:spPr bwMode="auto">
          <a:xfrm>
            <a:off x="6686550" y="901700"/>
            <a:ext cx="242728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3.8</a:t>
            </a:r>
          </a:p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cm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19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3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3093" name="Rectangle 21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4" name="Rectangle 22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5" name="Rectangle 23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6" name="Rectangle 24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202</TotalTime>
  <Words>139</Words>
  <Application>Microsoft Office PowerPoint</Application>
  <PresentationFormat>On-screen Show (4:3)</PresentationFormat>
  <Paragraphs>105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WeMJones</cp:lastModifiedBy>
  <cp:revision>49</cp:revision>
  <dcterms:created xsi:type="dcterms:W3CDTF">2006-03-03T16:34:11Z</dcterms:created>
  <dcterms:modified xsi:type="dcterms:W3CDTF">2014-09-03T14:50:10Z</dcterms:modified>
</cp:coreProperties>
</file>