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media/image3.jpg" ContentType="image/jpg"/>
  <Override PartName="/ppt/media/image4.jpg" ContentType="image/jp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sldIdLst>
    <p:sldId id="256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59" r:id="rId11"/>
    <p:sldId id="260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0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335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124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278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901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92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134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85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833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60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097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8561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918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9838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68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9908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08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219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177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3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933225"/>
            <a:ext cx="12192000" cy="4993341"/>
          </a:xfrm>
          <a:custGeom>
            <a:avLst/>
            <a:gdLst/>
            <a:ahLst/>
            <a:cxnLst/>
            <a:rect l="l" t="t" r="r" b="b"/>
            <a:pathLst>
              <a:path w="10058400" h="5659120">
                <a:moveTo>
                  <a:pt x="10058400" y="5658611"/>
                </a:moveTo>
                <a:lnTo>
                  <a:pt x="0" y="5658611"/>
                </a:lnTo>
                <a:lnTo>
                  <a:pt x="0" y="0"/>
                </a:lnTo>
                <a:lnTo>
                  <a:pt x="10058400" y="0"/>
                </a:lnTo>
                <a:lnTo>
                  <a:pt x="10058400" y="5658611"/>
                </a:lnTo>
                <a:close/>
              </a:path>
            </a:pathLst>
          </a:custGeom>
          <a:solidFill>
            <a:srgbClr val="3F3F3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12/15/2022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7154618-DAE4-40D8-96DC-48685CEE66DA}" type="datetimeFigureOut">
              <a:rPr lang="en-GB" smtClean="0"/>
              <a:t>15/12/2022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3568F70-3DFD-4DB3-934C-A626D3E71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143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78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933225"/>
            <a:ext cx="12192000" cy="4993341"/>
          </a:xfrm>
          <a:custGeom>
            <a:avLst/>
            <a:gdLst/>
            <a:ahLst/>
            <a:cxnLst/>
            <a:rect l="l" t="t" r="r" b="b"/>
            <a:pathLst>
              <a:path w="10058400" h="5659120">
                <a:moveTo>
                  <a:pt x="10058400" y="5658611"/>
                </a:moveTo>
                <a:lnTo>
                  <a:pt x="0" y="5658611"/>
                </a:lnTo>
                <a:lnTo>
                  <a:pt x="0" y="0"/>
                </a:lnTo>
                <a:lnTo>
                  <a:pt x="10058400" y="0"/>
                </a:lnTo>
                <a:lnTo>
                  <a:pt x="10058400" y="565861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3833" y="1375262"/>
            <a:ext cx="10364332" cy="51154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77034" y="1555336"/>
            <a:ext cx="10280842" cy="26602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5" r:id="rId2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moodle.uwtsd.ac.uk/course/view.php?id=10753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A95F1FC-F651-2FD3-4AA4-C4B97D1CFBFE}"/>
              </a:ext>
            </a:extLst>
          </p:cNvPr>
          <p:cNvSpPr txBox="1"/>
          <p:nvPr/>
        </p:nvSpPr>
        <p:spPr>
          <a:xfrm>
            <a:off x="6387982" y="5767383"/>
            <a:ext cx="54025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Saira Hussain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Student ID: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2210133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059A42-8454-8B45-F761-40A721AE049F}"/>
              </a:ext>
            </a:extLst>
          </p:cNvPr>
          <p:cNvSpPr txBox="1"/>
          <p:nvPr/>
        </p:nvSpPr>
        <p:spPr>
          <a:xfrm>
            <a:off x="3341406" y="259620"/>
            <a:ext cx="66400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ctr"/>
            <a:r>
              <a:rPr lang="en-GB" sz="3200" i="0" u="none" strike="noStrike" dirty="0">
                <a:solidFill>
                  <a:srgbClr val="212529"/>
                </a:solidFill>
                <a:effectLst/>
                <a:latin typeface="-apple-system"/>
                <a:hlinkClick r:id="rId2"/>
              </a:rPr>
              <a:t>Digital Skills and Research Methods (LCHS4002_LON)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7F96E9-E95F-0CF6-CF60-B177A9710D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1406" y="1546744"/>
            <a:ext cx="7657032" cy="26193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024551D-9BBE-B722-DA58-45ABA13F8803}"/>
              </a:ext>
            </a:extLst>
          </p:cNvPr>
          <p:cNvSpPr txBox="1"/>
          <p:nvPr/>
        </p:nvSpPr>
        <p:spPr>
          <a:xfrm>
            <a:off x="3913974" y="4375447"/>
            <a:ext cx="7477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Topic: The use of digital communication, collaboration and participation.</a:t>
            </a:r>
          </a:p>
        </p:txBody>
      </p:sp>
    </p:spTree>
    <p:extLst>
      <p:ext uri="{BB962C8B-B14F-4D97-AF65-F5344CB8AC3E}">
        <p14:creationId xmlns:p14="http://schemas.microsoft.com/office/powerpoint/2010/main" val="1997684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6C621-665E-A9FE-C210-8507EEA60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315" y="118217"/>
            <a:ext cx="10018714" cy="948583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34A118-665F-21DA-F7D6-24848C20DA6F}"/>
              </a:ext>
            </a:extLst>
          </p:cNvPr>
          <p:cNvSpPr txBox="1"/>
          <p:nvPr/>
        </p:nvSpPr>
        <p:spPr>
          <a:xfrm>
            <a:off x="1862356" y="1308683"/>
            <a:ext cx="9479560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Objective today is to talk about the use of digital communication, collaboration and participation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To go over the different types of communication and collaboration in the NHS over the years and how they participated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pros and cons of the effectiveness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Talk about how these changes have evolved over time and their chances of improvement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657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3F81F-D0EC-FF71-D162-18AB1A3FF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639661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use of digital communication, collaboration and participation</a:t>
            </a:r>
            <a:br>
              <a:rPr lang="en-GB" sz="28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825F0-916E-C1EB-7A61-6916982C5698}"/>
              </a:ext>
            </a:extLst>
          </p:cNvPr>
          <p:cNvSpPr txBox="1"/>
          <p:nvPr/>
        </p:nvSpPr>
        <p:spPr>
          <a:xfrm>
            <a:off x="1879134" y="1510018"/>
            <a:ext cx="952150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is Communication? How does collaboration work and how important is participation to  make the progress in the health sector, specifically the NHS.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According to the article `What is communication?` it was stated by </a:t>
            </a:r>
            <a:r>
              <a:rPr lang="en-GB" dirty="0" err="1"/>
              <a:t>Luhman</a:t>
            </a:r>
            <a:r>
              <a:rPr lang="en-GB" dirty="0"/>
              <a:t> in 1992 that “ I would like to maintain that only communication can communicate and that only within such a network of communication is what we understand as action created”.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Beautifully explained by Morley in 2017 how collaboration in healthcare is not desirable but essential. He stated “</a:t>
            </a:r>
            <a:r>
              <a:rPr lang="en-GB" b="0" i="0" dirty="0">
                <a:solidFill>
                  <a:srgbClr val="2E2E2E"/>
                </a:solidFill>
                <a:effectLst/>
                <a:latin typeface="NexusSerif"/>
              </a:rPr>
              <a:t>Health care involves the participation of patients, family, and a diverse team of often highly specialized health care professionals. Involvement of all these team members in a cooperative and coordinated way is essential to providing exceptional care”.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2E2E2E"/>
              </a:solidFill>
              <a:latin typeface="NexusSerif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E2E2E"/>
                </a:solidFill>
                <a:latin typeface="NexusSerif"/>
              </a:rPr>
              <a:t>Morley`s description also covers how important participation is and how critically vital it is for these 3 aspects to go hand in hand.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126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D25052-CF92-A757-B62E-55B89CCD3825}"/>
              </a:ext>
            </a:extLst>
          </p:cNvPr>
          <p:cNvSpPr txBox="1"/>
          <p:nvPr/>
        </p:nvSpPr>
        <p:spPr>
          <a:xfrm>
            <a:off x="2013358" y="763398"/>
            <a:ext cx="8825218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Key examples can be given through personal and professional experiences. </a:t>
            </a:r>
          </a:p>
          <a:p>
            <a:endParaRPr lang="en-GB" dirty="0"/>
          </a:p>
          <a:p>
            <a:r>
              <a:rPr lang="en-GB" dirty="0"/>
              <a:t>Personal examples:</a:t>
            </a:r>
          </a:p>
          <a:p>
            <a:r>
              <a:rPr lang="en-GB" dirty="0"/>
              <a:t>Effective communication has played an outstanding role in my treatment across a number of hospitals.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By using updated systems available throughout the NHS (effective communication)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Prompt availability of information (collaboration)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communication could of proven fatal (participation)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Professional examples:</a:t>
            </a:r>
          </a:p>
          <a:p>
            <a:r>
              <a:rPr lang="en-GB" dirty="0"/>
              <a:t>Its been a long journey for the NHS and they have been great with effectiveness.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use and training of new technology to be able to be part of the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collaboration of information which includes but not limited to patient info, recruitment, staff availability and the list goes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participation of staff has been tremendously applaudable in the pandemic alone. Their commitment and compassionate nature has shown how participation, collaboration and communication came together to save the 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13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147129" y="3120710"/>
            <a:ext cx="2654113" cy="1503829"/>
          </a:xfrm>
          <a:prstGeom prst="rect">
            <a:avLst/>
          </a:prstGeom>
        </p:spPr>
        <p:txBody>
          <a:bodyPr vert="horz" wrap="square" lIns="0" tIns="78441" rIns="0" bIns="0" rtlCol="0">
            <a:spAutoFit/>
          </a:bodyPr>
          <a:lstStyle/>
          <a:p>
            <a:pPr marL="11206" marR="4483">
              <a:lnSpc>
                <a:spcPts val="4244"/>
              </a:lnSpc>
              <a:spcBef>
                <a:spcPts val="618"/>
              </a:spcBef>
            </a:pPr>
            <a:r>
              <a:rPr sz="3927" spc="-9" dirty="0">
                <a:solidFill>
                  <a:srgbClr val="FFFFFF"/>
                </a:solidFill>
                <a:latin typeface="Calibri"/>
                <a:cs typeface="Calibri"/>
              </a:rPr>
              <a:t>Akira </a:t>
            </a:r>
            <a:r>
              <a:rPr sz="3927" spc="-40" dirty="0">
                <a:solidFill>
                  <a:srgbClr val="FFFFFF"/>
                </a:solidFill>
                <a:latin typeface="Calibri"/>
                <a:cs typeface="Calibri"/>
              </a:rPr>
              <a:t>La’Montagne</a:t>
            </a:r>
            <a:endParaRPr sz="3927">
              <a:latin typeface="Calibri"/>
              <a:cs typeface="Calibri"/>
            </a:endParaRPr>
          </a:p>
          <a:p>
            <a:pPr marL="11206">
              <a:lnSpc>
                <a:spcPct val="100000"/>
              </a:lnSpc>
              <a:spcBef>
                <a:spcPts val="896"/>
              </a:spcBef>
            </a:pPr>
            <a:r>
              <a:rPr sz="1456" dirty="0">
                <a:solidFill>
                  <a:srgbClr val="FFFFFF"/>
                </a:solidFill>
                <a:latin typeface="Calibri"/>
                <a:cs typeface="Calibri"/>
              </a:rPr>
              <a:t>Student</a:t>
            </a:r>
            <a:r>
              <a:rPr sz="1456" spc="-3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6" dirty="0">
                <a:solidFill>
                  <a:srgbClr val="FFFFFF"/>
                </a:solidFill>
                <a:latin typeface="Calibri"/>
                <a:cs typeface="Calibri"/>
              </a:rPr>
              <a:t>number:</a:t>
            </a:r>
            <a:r>
              <a:rPr sz="1456" spc="-3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456" spc="-9" dirty="0">
                <a:solidFill>
                  <a:srgbClr val="FFFFFF"/>
                </a:solidFill>
                <a:latin typeface="Calibri"/>
                <a:cs typeface="Calibri"/>
              </a:rPr>
              <a:t>2212116</a:t>
            </a:r>
            <a:endParaRPr sz="1456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58471" y="933225"/>
            <a:ext cx="5116605" cy="4992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36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658471" y="933225"/>
            <a:ext cx="8875059" cy="4993341"/>
          </a:xfrm>
          <a:custGeom>
            <a:avLst/>
            <a:gdLst/>
            <a:ahLst/>
            <a:cxnLst/>
            <a:rect l="l" t="t" r="r" b="b"/>
            <a:pathLst>
              <a:path w="10058400" h="5659120">
                <a:moveTo>
                  <a:pt x="10058400" y="5658611"/>
                </a:moveTo>
                <a:lnTo>
                  <a:pt x="0" y="5658611"/>
                </a:lnTo>
                <a:lnTo>
                  <a:pt x="0" y="0"/>
                </a:lnTo>
                <a:lnTo>
                  <a:pt x="10058400" y="0"/>
                </a:lnTo>
                <a:lnTo>
                  <a:pt x="10058400" y="5658611"/>
                </a:lnTo>
                <a:close/>
              </a:path>
            </a:pathLst>
          </a:custGeom>
          <a:solidFill>
            <a:srgbClr val="3F3F3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462683" y="3988398"/>
            <a:ext cx="2070846" cy="1874519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2106" rIns="0" bIns="0" rtlCol="0">
            <a:spAutoFit/>
          </a:bodyPr>
          <a:lstStyle/>
          <a:p>
            <a:pPr marL="8405">
              <a:lnSpc>
                <a:spcPct val="100000"/>
              </a:lnSpc>
              <a:spcBef>
                <a:spcPts val="79"/>
              </a:spcBef>
            </a:pPr>
            <a:r>
              <a:rPr sz="2338" spc="-9" dirty="0"/>
              <a:t>What</a:t>
            </a:r>
            <a:r>
              <a:rPr sz="2338" spc="-66" dirty="0"/>
              <a:t> </a:t>
            </a:r>
            <a:r>
              <a:rPr sz="2338" dirty="0"/>
              <a:t>is</a:t>
            </a:r>
            <a:r>
              <a:rPr sz="2338" spc="-75" dirty="0"/>
              <a:t> </a:t>
            </a:r>
            <a:r>
              <a:rPr sz="2338" spc="-18" dirty="0"/>
              <a:t>Digital</a:t>
            </a:r>
            <a:r>
              <a:rPr sz="2338" spc="-66" dirty="0"/>
              <a:t> </a:t>
            </a:r>
            <a:r>
              <a:rPr sz="2338" spc="-22" dirty="0"/>
              <a:t>Literacy</a:t>
            </a:r>
            <a:r>
              <a:rPr sz="2338" spc="-88" dirty="0"/>
              <a:t> </a:t>
            </a:r>
            <a:r>
              <a:rPr sz="2338" dirty="0"/>
              <a:t>in</a:t>
            </a:r>
            <a:r>
              <a:rPr sz="2338" spc="-66" dirty="0"/>
              <a:t> </a:t>
            </a:r>
            <a:r>
              <a:rPr sz="2338" dirty="0"/>
              <a:t>a</a:t>
            </a:r>
            <a:r>
              <a:rPr sz="2338" spc="-88" dirty="0"/>
              <a:t> </a:t>
            </a:r>
            <a:r>
              <a:rPr sz="2338" spc="-18" dirty="0"/>
              <a:t>workplace</a:t>
            </a:r>
            <a:r>
              <a:rPr sz="2338" spc="-53" dirty="0"/>
              <a:t> </a:t>
            </a:r>
            <a:r>
              <a:rPr sz="2338" spc="-44" dirty="0"/>
              <a:t>?</a:t>
            </a:r>
            <a:endParaRPr sz="2338"/>
          </a:p>
        </p:txBody>
      </p:sp>
      <p:sp>
        <p:nvSpPr>
          <p:cNvPr id="5" name="object 5"/>
          <p:cNvSpPr txBox="1"/>
          <p:nvPr/>
        </p:nvSpPr>
        <p:spPr>
          <a:xfrm>
            <a:off x="2325024" y="2387712"/>
            <a:ext cx="7533154" cy="1910603"/>
          </a:xfrm>
          <a:prstGeom prst="rect">
            <a:avLst/>
          </a:prstGeom>
        </p:spPr>
        <p:txBody>
          <a:bodyPr vert="horz" wrap="square" lIns="0" tIns="40901" rIns="0" bIns="0" rtlCol="0">
            <a:spAutoFit/>
          </a:bodyPr>
          <a:lstStyle/>
          <a:p>
            <a:pPr marL="177623" marR="936862" indent="-166977">
              <a:lnSpc>
                <a:spcPts val="1888"/>
              </a:lnSpc>
              <a:spcBef>
                <a:spcPts val="322"/>
              </a:spcBef>
              <a:buFont typeface="Arial"/>
              <a:buChar char="•"/>
              <a:tabLst>
                <a:tab pos="178183" algn="l"/>
              </a:tabLst>
            </a:pP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721" spc="-1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literacy</a:t>
            </a:r>
            <a:r>
              <a:rPr sz="1721" spc="-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721" spc="22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workplace</a:t>
            </a:r>
            <a:r>
              <a:rPr sz="1721" spc="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is the</a:t>
            </a:r>
            <a:r>
              <a:rPr sz="1721" spc="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ability,</a:t>
            </a:r>
            <a:r>
              <a:rPr sz="1721" spc="26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awareness and</a:t>
            </a:r>
            <a:r>
              <a:rPr sz="1721" spc="26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mindset</a:t>
            </a:r>
            <a:r>
              <a:rPr sz="1721" spc="-22" dirty="0">
                <a:solidFill>
                  <a:srgbClr val="FFFFFF"/>
                </a:solidFill>
                <a:latin typeface="Calibri"/>
                <a:cs typeface="Calibri"/>
              </a:rPr>
              <a:t> of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individuals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721" spc="18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confidently</a:t>
            </a:r>
            <a:r>
              <a:rPr sz="1721" spc="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721" spc="18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solve</a:t>
            </a:r>
            <a:r>
              <a:rPr sz="1721" spc="3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spc="-9" dirty="0">
                <a:solidFill>
                  <a:srgbClr val="FFFFFF"/>
                </a:solidFill>
                <a:latin typeface="Calibri"/>
                <a:cs typeface="Calibri"/>
              </a:rPr>
              <a:t>problems.</a:t>
            </a:r>
            <a:endParaRPr sz="1721">
              <a:latin typeface="Calibri"/>
              <a:cs typeface="Calibri"/>
            </a:endParaRPr>
          </a:p>
          <a:p>
            <a:pPr marL="177623" marR="706008" indent="-166977">
              <a:lnSpc>
                <a:spcPts val="1888"/>
              </a:lnSpc>
              <a:spcBef>
                <a:spcPts val="723"/>
              </a:spcBef>
              <a:buFont typeface="Arial"/>
              <a:buChar char="•"/>
              <a:tabLst>
                <a:tab pos="178183" algn="l"/>
              </a:tabLst>
            </a:pP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Digital</a:t>
            </a:r>
            <a:r>
              <a:rPr sz="1721" spc="-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literacy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721" spc="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ability</a:t>
            </a:r>
            <a:r>
              <a:rPr sz="1721" spc="26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721" spc="22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identify</a:t>
            </a:r>
            <a:r>
              <a:rPr sz="1721" spc="26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721" spc="22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721" spc="-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technology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confidently</a:t>
            </a:r>
            <a:r>
              <a:rPr sz="1721" spc="26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spc="-22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critically</a:t>
            </a:r>
            <a:r>
              <a:rPr sz="1721" spc="-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721" spc="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meet</a:t>
            </a:r>
            <a:r>
              <a:rPr sz="1721" spc="26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e</a:t>
            </a:r>
            <a:r>
              <a:rPr sz="1721" spc="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demands</a:t>
            </a:r>
            <a:r>
              <a:rPr sz="1721" spc="-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721" spc="26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spc="-9" dirty="0">
                <a:solidFill>
                  <a:srgbClr val="FFFFFF"/>
                </a:solidFill>
                <a:latin typeface="Calibri"/>
                <a:cs typeface="Calibri"/>
              </a:rPr>
              <a:t>challenges.</a:t>
            </a:r>
            <a:endParaRPr sz="1721">
              <a:latin typeface="Calibri"/>
              <a:cs typeface="Calibri"/>
            </a:endParaRPr>
          </a:p>
          <a:p>
            <a:pPr marL="177623" indent="-166977">
              <a:lnSpc>
                <a:spcPts val="1977"/>
              </a:lnSpc>
              <a:spcBef>
                <a:spcPts val="516"/>
              </a:spcBef>
              <a:buFont typeface="Arial"/>
              <a:buChar char="•"/>
              <a:tabLst>
                <a:tab pos="178183" algn="l"/>
              </a:tabLst>
            </a:pP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Being digitally</a:t>
            </a:r>
            <a:r>
              <a:rPr sz="1721" spc="-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literate</a:t>
            </a:r>
            <a:r>
              <a:rPr sz="1721" spc="22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means having</a:t>
            </a:r>
            <a:r>
              <a:rPr sz="1721" spc="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skills and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721" spc="22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ability to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use</a:t>
            </a:r>
            <a:r>
              <a:rPr sz="1721" spc="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technology,</a:t>
            </a:r>
            <a:r>
              <a:rPr sz="1721" spc="-1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spc="-18" dirty="0">
                <a:solidFill>
                  <a:srgbClr val="FFFFFF"/>
                </a:solidFill>
                <a:latin typeface="Calibri"/>
                <a:cs typeface="Calibri"/>
              </a:rPr>
              <a:t>find</a:t>
            </a:r>
            <a:endParaRPr sz="1721">
              <a:latin typeface="Calibri"/>
              <a:cs typeface="Calibri"/>
            </a:endParaRPr>
          </a:p>
          <a:p>
            <a:pPr marL="177623" marR="4483">
              <a:lnSpc>
                <a:spcPts val="1888"/>
              </a:lnSpc>
              <a:spcBef>
                <a:spcPts val="119"/>
              </a:spcBef>
            </a:pP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,use</a:t>
            </a:r>
            <a:r>
              <a:rPr sz="1721" spc="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721" spc="1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critically</a:t>
            </a:r>
            <a:r>
              <a:rPr sz="1721" spc="-22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evaluate</a:t>
            </a:r>
            <a:r>
              <a:rPr sz="1721" spc="26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information,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communicate,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collaborate</a:t>
            </a:r>
            <a:r>
              <a:rPr sz="1721" spc="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721" spc="1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spc="-9" dirty="0">
                <a:solidFill>
                  <a:srgbClr val="FFFFFF"/>
                </a:solidFill>
                <a:latin typeface="Calibri"/>
                <a:cs typeface="Calibri"/>
              </a:rPr>
              <a:t>participate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721" spc="1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online</a:t>
            </a:r>
            <a:r>
              <a:rPr sz="1721" spc="9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environments</a:t>
            </a:r>
            <a:r>
              <a:rPr sz="1721" spc="22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721" spc="13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721" dirty="0">
                <a:solidFill>
                  <a:srgbClr val="FFFFFF"/>
                </a:solidFill>
                <a:latin typeface="Calibri"/>
                <a:cs typeface="Calibri"/>
              </a:rPr>
              <a:t>many </a:t>
            </a:r>
            <a:r>
              <a:rPr sz="1721" spc="-9" dirty="0">
                <a:solidFill>
                  <a:srgbClr val="FFFFFF"/>
                </a:solidFill>
                <a:latin typeface="Calibri"/>
                <a:cs typeface="Calibri"/>
              </a:rPr>
              <a:t>more.</a:t>
            </a:r>
            <a:endParaRPr sz="1721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13340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983505" y="4225066"/>
            <a:ext cx="3550023" cy="17010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24554" y="965031"/>
            <a:ext cx="6500532" cy="511549"/>
          </a:xfrm>
          <a:prstGeom prst="rect">
            <a:avLst/>
          </a:prstGeom>
        </p:spPr>
        <p:txBody>
          <a:bodyPr vert="horz" wrap="square" lIns="0" tIns="15128" rIns="0" bIns="0" rtlCol="0">
            <a:spAutoFit/>
          </a:bodyPr>
          <a:lstStyle/>
          <a:p>
            <a:pPr marL="11206">
              <a:lnSpc>
                <a:spcPct val="100000"/>
              </a:lnSpc>
              <a:spcBef>
                <a:spcPts val="119"/>
              </a:spcBef>
            </a:pPr>
            <a:r>
              <a:rPr b="1" spc="-93" dirty="0">
                <a:solidFill>
                  <a:srgbClr val="FF0000"/>
                </a:solidFill>
                <a:latin typeface="Calibri"/>
                <a:cs typeface="Calibri"/>
              </a:rPr>
              <a:t>How</a:t>
            </a:r>
            <a:r>
              <a:rPr b="1" spc="-88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b="1" dirty="0">
                <a:solidFill>
                  <a:srgbClr val="FF0000"/>
                </a:solidFill>
                <a:latin typeface="Calibri"/>
                <a:cs typeface="Calibri"/>
              </a:rPr>
              <a:t>&amp;</a:t>
            </a:r>
            <a:r>
              <a:rPr b="1" spc="-176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b="1" spc="-106" dirty="0">
                <a:solidFill>
                  <a:srgbClr val="FF0000"/>
                </a:solidFill>
                <a:latin typeface="Calibri"/>
                <a:cs typeface="Calibri"/>
              </a:rPr>
              <a:t>Why</a:t>
            </a:r>
            <a:r>
              <a:rPr b="1" spc="-71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b="1" spc="-9" dirty="0">
                <a:solidFill>
                  <a:srgbClr val="FF0000"/>
                </a:solidFill>
                <a:latin typeface="Calibri"/>
                <a:cs typeface="Calibri"/>
              </a:rPr>
              <a:t>is</a:t>
            </a:r>
            <a:r>
              <a:rPr b="1" spc="-106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b="1" spc="-79" dirty="0">
                <a:solidFill>
                  <a:srgbClr val="FF0000"/>
                </a:solidFill>
                <a:latin typeface="Calibri"/>
                <a:cs typeface="Calibri"/>
              </a:rPr>
              <a:t>Digital</a:t>
            </a:r>
            <a:r>
              <a:rPr b="1" spc="-84" dirty="0">
                <a:solidFill>
                  <a:srgbClr val="FF0000"/>
                </a:solidFill>
                <a:latin typeface="Calibri"/>
                <a:cs typeface="Calibri"/>
              </a:rPr>
              <a:t> literacy</a:t>
            </a:r>
            <a:r>
              <a:rPr b="1" spc="-97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b="1" spc="-49" dirty="0">
                <a:solidFill>
                  <a:srgbClr val="FF0000"/>
                </a:solidFill>
                <a:latin typeface="Calibri"/>
                <a:cs typeface="Calibri"/>
              </a:rPr>
              <a:t>important</a:t>
            </a:r>
            <a:r>
              <a:rPr spc="-49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46504" rIns="0" bIns="0" rtlCol="0">
            <a:spAutoFit/>
          </a:bodyPr>
          <a:lstStyle/>
          <a:p>
            <a:pPr marL="177623" marR="655019" indent="-166977">
              <a:lnSpc>
                <a:spcPts val="2206"/>
              </a:lnSpc>
              <a:spcBef>
                <a:spcPts val="366"/>
              </a:spcBef>
              <a:buFont typeface="Arial"/>
              <a:buChar char="•"/>
              <a:tabLst>
                <a:tab pos="178183" algn="l"/>
              </a:tabLst>
            </a:pPr>
            <a:r>
              <a:rPr dirty="0"/>
              <a:t>Digital</a:t>
            </a:r>
            <a:r>
              <a:rPr spc="-53" dirty="0"/>
              <a:t> </a:t>
            </a:r>
            <a:r>
              <a:rPr spc="-9" dirty="0"/>
              <a:t>literacy</a:t>
            </a:r>
            <a:r>
              <a:rPr spc="-57" dirty="0"/>
              <a:t> </a:t>
            </a:r>
            <a:r>
              <a:rPr dirty="0"/>
              <a:t>is</a:t>
            </a:r>
            <a:r>
              <a:rPr spc="-18" dirty="0"/>
              <a:t> </a:t>
            </a:r>
            <a:r>
              <a:rPr dirty="0"/>
              <a:t>a</a:t>
            </a:r>
            <a:r>
              <a:rPr spc="-31" dirty="0"/>
              <a:t> </a:t>
            </a:r>
            <a:r>
              <a:rPr dirty="0"/>
              <a:t>big</a:t>
            </a:r>
            <a:r>
              <a:rPr spc="-18" dirty="0"/>
              <a:t> </a:t>
            </a:r>
            <a:r>
              <a:rPr dirty="0"/>
              <a:t>step</a:t>
            </a:r>
            <a:r>
              <a:rPr spc="-22" dirty="0"/>
              <a:t> </a:t>
            </a:r>
            <a:r>
              <a:rPr dirty="0"/>
              <a:t>to</a:t>
            </a:r>
            <a:r>
              <a:rPr spc="-26" dirty="0"/>
              <a:t> </a:t>
            </a:r>
            <a:r>
              <a:rPr dirty="0"/>
              <a:t>an</a:t>
            </a:r>
            <a:r>
              <a:rPr spc="-26" dirty="0"/>
              <a:t> </a:t>
            </a:r>
            <a:r>
              <a:rPr dirty="0"/>
              <a:t>improved</a:t>
            </a:r>
            <a:r>
              <a:rPr spc="-22" dirty="0"/>
              <a:t> </a:t>
            </a:r>
            <a:r>
              <a:rPr spc="-9" dirty="0"/>
              <a:t>documentation</a:t>
            </a:r>
            <a:r>
              <a:rPr spc="-44" dirty="0"/>
              <a:t> </a:t>
            </a:r>
            <a:r>
              <a:rPr dirty="0"/>
              <a:t>for</a:t>
            </a:r>
            <a:r>
              <a:rPr spc="-31" dirty="0"/>
              <a:t> </a:t>
            </a:r>
            <a:r>
              <a:rPr spc="-44" dirty="0"/>
              <a:t>a </a:t>
            </a:r>
            <a:r>
              <a:rPr dirty="0"/>
              <a:t>business and</a:t>
            </a:r>
            <a:r>
              <a:rPr spc="-4" dirty="0"/>
              <a:t> </a:t>
            </a:r>
            <a:r>
              <a:rPr dirty="0"/>
              <a:t>its</a:t>
            </a:r>
            <a:r>
              <a:rPr spc="-35" dirty="0"/>
              <a:t> </a:t>
            </a:r>
            <a:r>
              <a:rPr spc="-9" dirty="0"/>
              <a:t>employees</a:t>
            </a:r>
          </a:p>
          <a:p>
            <a:pPr marL="177623" marR="526705" indent="-166977">
              <a:lnSpc>
                <a:spcPts val="2206"/>
              </a:lnSpc>
              <a:spcBef>
                <a:spcPts val="723"/>
              </a:spcBef>
              <a:buFont typeface="Arial"/>
              <a:buChar char="•"/>
              <a:tabLst>
                <a:tab pos="178183" algn="l"/>
              </a:tabLst>
            </a:pPr>
            <a:r>
              <a:rPr dirty="0"/>
              <a:t>Digital</a:t>
            </a:r>
            <a:r>
              <a:rPr spc="-57" dirty="0"/>
              <a:t> </a:t>
            </a:r>
            <a:r>
              <a:rPr spc="-9" dirty="0"/>
              <a:t>literacy</a:t>
            </a:r>
            <a:r>
              <a:rPr spc="-57" dirty="0"/>
              <a:t> </a:t>
            </a:r>
            <a:r>
              <a:rPr dirty="0"/>
              <a:t>pushes</a:t>
            </a:r>
            <a:r>
              <a:rPr spc="4" dirty="0"/>
              <a:t> </a:t>
            </a:r>
            <a:r>
              <a:rPr dirty="0"/>
              <a:t>the</a:t>
            </a:r>
            <a:r>
              <a:rPr spc="-31" dirty="0"/>
              <a:t> </a:t>
            </a:r>
            <a:r>
              <a:rPr dirty="0"/>
              <a:t>business and</a:t>
            </a:r>
            <a:r>
              <a:rPr spc="-22" dirty="0"/>
              <a:t> </a:t>
            </a:r>
            <a:r>
              <a:rPr dirty="0"/>
              <a:t>its</a:t>
            </a:r>
            <a:r>
              <a:rPr spc="-18" dirty="0"/>
              <a:t> </a:t>
            </a:r>
            <a:r>
              <a:rPr dirty="0"/>
              <a:t>employess</a:t>
            </a:r>
            <a:r>
              <a:rPr spc="-35" dirty="0"/>
              <a:t> </a:t>
            </a:r>
            <a:r>
              <a:rPr dirty="0"/>
              <a:t>to</a:t>
            </a:r>
            <a:r>
              <a:rPr spc="-26" dirty="0"/>
              <a:t> </a:t>
            </a:r>
            <a:r>
              <a:rPr spc="-9" dirty="0"/>
              <a:t>connect </a:t>
            </a:r>
            <a:r>
              <a:rPr dirty="0"/>
              <a:t>more</a:t>
            </a:r>
            <a:r>
              <a:rPr spc="-31" dirty="0"/>
              <a:t> </a:t>
            </a:r>
            <a:r>
              <a:rPr dirty="0"/>
              <a:t>to</a:t>
            </a:r>
            <a:r>
              <a:rPr spc="-4" dirty="0"/>
              <a:t> </a:t>
            </a:r>
            <a:r>
              <a:rPr dirty="0"/>
              <a:t>and</a:t>
            </a:r>
            <a:r>
              <a:rPr spc="-18" dirty="0"/>
              <a:t> </a:t>
            </a:r>
            <a:r>
              <a:rPr dirty="0"/>
              <a:t>with</a:t>
            </a:r>
            <a:r>
              <a:rPr spc="-40" dirty="0"/>
              <a:t> </a:t>
            </a:r>
            <a:r>
              <a:rPr dirty="0"/>
              <a:t>the</a:t>
            </a:r>
            <a:r>
              <a:rPr spc="-22" dirty="0"/>
              <a:t> </a:t>
            </a:r>
            <a:r>
              <a:rPr dirty="0"/>
              <a:t>global</a:t>
            </a:r>
            <a:r>
              <a:rPr spc="-22" dirty="0"/>
              <a:t> </a:t>
            </a:r>
            <a:r>
              <a:rPr spc="-9" dirty="0"/>
              <a:t>world.</a:t>
            </a:r>
          </a:p>
          <a:p>
            <a:pPr marL="177623" indent="-166977">
              <a:lnSpc>
                <a:spcPct val="100000"/>
              </a:lnSpc>
              <a:spcBef>
                <a:spcPts val="449"/>
              </a:spcBef>
              <a:buFont typeface="Arial"/>
              <a:buChar char="•"/>
              <a:tabLst>
                <a:tab pos="178183" algn="l"/>
              </a:tabLst>
            </a:pPr>
            <a:r>
              <a:rPr dirty="0"/>
              <a:t>With</a:t>
            </a:r>
            <a:r>
              <a:rPr spc="-71" dirty="0"/>
              <a:t> </a:t>
            </a:r>
            <a:r>
              <a:rPr dirty="0"/>
              <a:t>digital</a:t>
            </a:r>
            <a:r>
              <a:rPr spc="-71" dirty="0"/>
              <a:t> </a:t>
            </a:r>
            <a:r>
              <a:rPr dirty="0"/>
              <a:t>literacy</a:t>
            </a:r>
            <a:r>
              <a:rPr spc="-71" dirty="0"/>
              <a:t> </a:t>
            </a:r>
            <a:r>
              <a:rPr dirty="0"/>
              <a:t>the</a:t>
            </a:r>
            <a:r>
              <a:rPr spc="-44" dirty="0"/>
              <a:t> </a:t>
            </a:r>
            <a:r>
              <a:rPr dirty="0"/>
              <a:t>company</a:t>
            </a:r>
            <a:r>
              <a:rPr spc="-35" dirty="0"/>
              <a:t> </a:t>
            </a:r>
            <a:r>
              <a:rPr dirty="0"/>
              <a:t>can</a:t>
            </a:r>
            <a:r>
              <a:rPr spc="-40" dirty="0"/>
              <a:t> </a:t>
            </a:r>
            <a:r>
              <a:rPr dirty="0"/>
              <a:t>save</a:t>
            </a:r>
            <a:r>
              <a:rPr spc="-44" dirty="0"/>
              <a:t> </a:t>
            </a:r>
            <a:r>
              <a:rPr spc="-9" dirty="0"/>
              <a:t>costs</a:t>
            </a:r>
          </a:p>
          <a:p>
            <a:pPr marL="177623" marR="4483" indent="-166977">
              <a:lnSpc>
                <a:spcPts val="2206"/>
              </a:lnSpc>
              <a:spcBef>
                <a:spcPts val="759"/>
              </a:spcBef>
              <a:buFont typeface="Arial"/>
              <a:buChar char="•"/>
              <a:tabLst>
                <a:tab pos="178183" algn="l"/>
              </a:tabLst>
            </a:pPr>
            <a:r>
              <a:rPr dirty="0"/>
              <a:t>With</a:t>
            </a:r>
            <a:r>
              <a:rPr spc="-44" dirty="0"/>
              <a:t> </a:t>
            </a:r>
            <a:r>
              <a:rPr dirty="0"/>
              <a:t>this</a:t>
            </a:r>
            <a:r>
              <a:rPr spc="-13" dirty="0"/>
              <a:t> </a:t>
            </a:r>
            <a:r>
              <a:rPr dirty="0"/>
              <a:t>skill</a:t>
            </a:r>
            <a:r>
              <a:rPr spc="-31" dirty="0"/>
              <a:t> </a:t>
            </a:r>
            <a:r>
              <a:rPr dirty="0"/>
              <a:t>it</a:t>
            </a:r>
            <a:r>
              <a:rPr spc="-22" dirty="0"/>
              <a:t> </a:t>
            </a:r>
            <a:r>
              <a:rPr dirty="0"/>
              <a:t>empowers</a:t>
            </a:r>
            <a:r>
              <a:rPr spc="-31" dirty="0"/>
              <a:t> </a:t>
            </a:r>
            <a:r>
              <a:rPr dirty="0"/>
              <a:t>businesses and</a:t>
            </a:r>
            <a:r>
              <a:rPr spc="-22" dirty="0"/>
              <a:t> </a:t>
            </a:r>
            <a:r>
              <a:rPr dirty="0"/>
              <a:t>its</a:t>
            </a:r>
            <a:r>
              <a:rPr spc="-13" dirty="0"/>
              <a:t> </a:t>
            </a:r>
            <a:r>
              <a:rPr spc="-9" dirty="0"/>
              <a:t>workers</a:t>
            </a:r>
            <a:r>
              <a:rPr spc="-31" dirty="0"/>
              <a:t> </a:t>
            </a:r>
            <a:r>
              <a:rPr dirty="0"/>
              <a:t>with</a:t>
            </a:r>
            <a:r>
              <a:rPr spc="-44" dirty="0"/>
              <a:t> </a:t>
            </a:r>
            <a:r>
              <a:rPr dirty="0"/>
              <a:t>the</a:t>
            </a:r>
            <a:r>
              <a:rPr spc="-26" dirty="0"/>
              <a:t> </a:t>
            </a:r>
            <a:r>
              <a:rPr dirty="0"/>
              <a:t>skill</a:t>
            </a:r>
            <a:r>
              <a:rPr spc="-26" dirty="0"/>
              <a:t> </a:t>
            </a:r>
            <a:r>
              <a:rPr spc="-22" dirty="0"/>
              <a:t>to </a:t>
            </a:r>
            <a:r>
              <a:rPr spc="-9" dirty="0"/>
              <a:t>prioritize</a:t>
            </a:r>
          </a:p>
          <a:p>
            <a:pPr marL="177623" indent="-166977">
              <a:lnSpc>
                <a:spcPct val="100000"/>
              </a:lnSpc>
              <a:spcBef>
                <a:spcPts val="449"/>
              </a:spcBef>
              <a:buFont typeface="Arial"/>
              <a:buChar char="•"/>
              <a:tabLst>
                <a:tab pos="178183" algn="l"/>
              </a:tabLst>
            </a:pPr>
            <a:r>
              <a:rPr dirty="0"/>
              <a:t>It</a:t>
            </a:r>
            <a:r>
              <a:rPr spc="-49" dirty="0"/>
              <a:t> </a:t>
            </a:r>
            <a:r>
              <a:rPr dirty="0"/>
              <a:t>makes</a:t>
            </a:r>
            <a:r>
              <a:rPr spc="-53" dirty="0"/>
              <a:t> </a:t>
            </a:r>
            <a:r>
              <a:rPr dirty="0"/>
              <a:t>business</a:t>
            </a:r>
            <a:r>
              <a:rPr spc="-22" dirty="0"/>
              <a:t> </a:t>
            </a:r>
            <a:r>
              <a:rPr dirty="0"/>
              <a:t>more</a:t>
            </a:r>
            <a:r>
              <a:rPr spc="-49" dirty="0"/>
              <a:t> </a:t>
            </a:r>
            <a:r>
              <a:rPr dirty="0"/>
              <a:t>resilient</a:t>
            </a:r>
            <a:r>
              <a:rPr spc="-44" dirty="0"/>
              <a:t> </a:t>
            </a:r>
            <a:r>
              <a:rPr dirty="0"/>
              <a:t>and</a:t>
            </a:r>
            <a:r>
              <a:rPr spc="-44" dirty="0"/>
              <a:t> </a:t>
            </a:r>
            <a:r>
              <a:rPr dirty="0"/>
              <a:t>adaptive</a:t>
            </a:r>
            <a:r>
              <a:rPr spc="-31" dirty="0"/>
              <a:t> </a:t>
            </a:r>
            <a:r>
              <a:rPr dirty="0"/>
              <a:t>to</a:t>
            </a:r>
            <a:r>
              <a:rPr spc="-31" dirty="0"/>
              <a:t> </a:t>
            </a:r>
            <a:r>
              <a:rPr spc="-9" dirty="0"/>
              <a:t>change</a:t>
            </a:r>
          </a:p>
        </p:txBody>
      </p:sp>
    </p:spTree>
    <p:extLst>
      <p:ext uri="{BB962C8B-B14F-4D97-AF65-F5344CB8AC3E}">
        <p14:creationId xmlns:p14="http://schemas.microsoft.com/office/powerpoint/2010/main" val="1841152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5128" rIns="0" bIns="0" rtlCol="0">
            <a:spAutoFit/>
          </a:bodyPr>
          <a:lstStyle/>
          <a:p>
            <a:pPr marL="11206">
              <a:lnSpc>
                <a:spcPct val="100000"/>
              </a:lnSpc>
              <a:spcBef>
                <a:spcPts val="119"/>
              </a:spcBef>
            </a:pPr>
            <a:r>
              <a:rPr spc="-22" dirty="0"/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323709" y="2235836"/>
            <a:ext cx="6577293" cy="1357593"/>
          </a:xfrm>
          <a:prstGeom prst="rect">
            <a:avLst/>
          </a:prstGeom>
        </p:spPr>
        <p:txBody>
          <a:bodyPr vert="horz" wrap="square" lIns="0" tIns="46504" rIns="0" bIns="0" rtlCol="0">
            <a:spAutoFit/>
          </a:bodyPr>
          <a:lstStyle/>
          <a:p>
            <a:pPr marL="177623" marR="4483" indent="-166977">
              <a:lnSpc>
                <a:spcPts val="2206"/>
              </a:lnSpc>
              <a:spcBef>
                <a:spcPts val="366"/>
              </a:spcBef>
              <a:buClr>
                <a:srgbClr val="FFFFFF"/>
              </a:buClr>
              <a:buFont typeface="Arial"/>
              <a:buChar char="•"/>
              <a:tabLst>
                <a:tab pos="178183" algn="l"/>
              </a:tabLst>
            </a:pP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Importance</a:t>
            </a:r>
            <a:r>
              <a:rPr sz="2030" u="sng" spc="-44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of</a:t>
            </a:r>
            <a:r>
              <a:rPr sz="2030" u="sng" spc="-18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Digital</a:t>
            </a:r>
            <a:r>
              <a:rPr sz="2030" u="sng" spc="-49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spc="-9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Literacy</a:t>
            </a:r>
            <a:r>
              <a:rPr sz="2030" u="sng" spc="-49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in</a:t>
            </a:r>
            <a:r>
              <a:rPr sz="2030" u="sng" spc="-18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The</a:t>
            </a:r>
            <a:r>
              <a:rPr sz="2030" u="sng" spc="-22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workplace?</a:t>
            </a:r>
            <a:r>
              <a:rPr sz="2030" u="sng" spc="-35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·</a:t>
            </a:r>
            <a:r>
              <a:rPr sz="2030" u="sng" spc="-9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BiZmarrow</a:t>
            </a:r>
            <a:r>
              <a:rPr sz="2030" spc="-9" dirty="0">
                <a:solidFill>
                  <a:srgbClr val="0562C1"/>
                </a:solidFill>
                <a:latin typeface="Calibri"/>
                <a:cs typeface="Calibri"/>
              </a:rPr>
              <a:t> </a:t>
            </a:r>
            <a:r>
              <a:rPr sz="2030" u="sng" spc="-9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Technologies</a:t>
            </a:r>
            <a:endParaRPr sz="203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Clr>
                <a:srgbClr val="FFFFFF"/>
              </a:buClr>
              <a:buFont typeface="Arial"/>
              <a:buChar char="•"/>
            </a:pPr>
            <a:endParaRPr sz="2735">
              <a:latin typeface="Calibri"/>
              <a:cs typeface="Calibri"/>
            </a:endParaRPr>
          </a:p>
          <a:p>
            <a:pPr marL="177623" indent="-166977">
              <a:lnSpc>
                <a:spcPct val="100000"/>
              </a:lnSpc>
              <a:buClr>
                <a:srgbClr val="FFFFFF"/>
              </a:buClr>
              <a:buFont typeface="Arial"/>
              <a:buChar char="•"/>
              <a:tabLst>
                <a:tab pos="178183" algn="l"/>
              </a:tabLst>
            </a:pP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What</a:t>
            </a:r>
            <a:r>
              <a:rPr sz="2030" u="sng" spc="-53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is</a:t>
            </a:r>
            <a:r>
              <a:rPr sz="2030" u="sng" spc="-31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Digital</a:t>
            </a:r>
            <a:r>
              <a:rPr sz="2030" u="sng" spc="-66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Literacy?</a:t>
            </a:r>
            <a:r>
              <a:rPr sz="2030" u="sng" spc="-57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-</a:t>
            </a:r>
            <a:r>
              <a:rPr sz="2030" u="sng" spc="-22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Developing</a:t>
            </a:r>
            <a:r>
              <a:rPr sz="2030" u="sng" spc="-71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 </a:t>
            </a:r>
            <a:r>
              <a:rPr sz="2030" u="sng" spc="-9" dirty="0">
                <a:solidFill>
                  <a:srgbClr val="0562C1"/>
                </a:solidFill>
                <a:uFill>
                  <a:solidFill>
                    <a:srgbClr val="0562C1"/>
                  </a:solidFill>
                </a:uFill>
                <a:latin typeface="Calibri"/>
                <a:cs typeface="Calibri"/>
              </a:rPr>
              <a:t>Employability</a:t>
            </a:r>
            <a:endParaRPr sz="203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893156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78FB472-5DE3-C272-85C5-2DEB856C52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198" y="1132514"/>
            <a:ext cx="7919207" cy="443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181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4C32A-8FB3-8259-27A3-DF7464542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4036" y="283130"/>
            <a:ext cx="10018713" cy="1008776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E507D5-A61B-C59E-2C1A-1A70D96A3B34}"/>
              </a:ext>
            </a:extLst>
          </p:cNvPr>
          <p:cNvSpPr txBox="1"/>
          <p:nvPr/>
        </p:nvSpPr>
        <p:spPr>
          <a:xfrm>
            <a:off x="1921079" y="1384183"/>
            <a:ext cx="93621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Luhmann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N., 1992. What is communication?.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Communication theory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pp.251-259.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Morley, L.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Cashell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2017. Collaboration in health care.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medical imaging and radiation sciences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48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pp.207-216.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66071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94</TotalTime>
  <Words>630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-apple-system</vt:lpstr>
      <vt:lpstr>NexusSerif</vt:lpstr>
      <vt:lpstr>Arial</vt:lpstr>
      <vt:lpstr>Calibri</vt:lpstr>
      <vt:lpstr>Corbel</vt:lpstr>
      <vt:lpstr>Parallax</vt:lpstr>
      <vt:lpstr>Office Theme</vt:lpstr>
      <vt:lpstr>PowerPoint Presentation</vt:lpstr>
      <vt:lpstr>Overview</vt:lpstr>
      <vt:lpstr>The use of digital communication, collaboration and participation </vt:lpstr>
      <vt:lpstr>PowerPoint Presentation</vt:lpstr>
      <vt:lpstr>PowerPoint Presentation</vt:lpstr>
      <vt:lpstr>What is Digital Literacy in a workplace ?</vt:lpstr>
      <vt:lpstr>How &amp; Why is Digital literacy important?</vt:lpstr>
      <vt:lpstr>References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Saira Hussain</dc:creator>
  <cp:lastModifiedBy>Suneth Fernando</cp:lastModifiedBy>
  <cp:revision>2</cp:revision>
  <dcterms:created xsi:type="dcterms:W3CDTF">2022-11-30T21:52:06Z</dcterms:created>
  <dcterms:modified xsi:type="dcterms:W3CDTF">2022-12-15T12:15:59Z</dcterms:modified>
</cp:coreProperties>
</file>