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6" r:id="rId3"/>
    <p:sldId id="278" r:id="rId4"/>
    <p:sldId id="279" r:id="rId5"/>
    <p:sldId id="267" r:id="rId6"/>
    <p:sldId id="257" r:id="rId7"/>
    <p:sldId id="258" r:id="rId8"/>
    <p:sldId id="269" r:id="rId9"/>
    <p:sldId id="259" r:id="rId10"/>
    <p:sldId id="260" r:id="rId11"/>
    <p:sldId id="261" r:id="rId12"/>
    <p:sldId id="262" r:id="rId13"/>
    <p:sldId id="263" r:id="rId14"/>
    <p:sldId id="270" r:id="rId15"/>
    <p:sldId id="271" r:id="rId16"/>
    <p:sldId id="265" r:id="rId17"/>
    <p:sldId id="272" r:id="rId18"/>
    <p:sldId id="273" r:id="rId19"/>
    <p:sldId id="274" r:id="rId20"/>
    <p:sldId id="277" r:id="rId21"/>
    <p:sldId id="280" r:id="rId22"/>
    <p:sldId id="276" r:id="rId23"/>
    <p:sldId id="275"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70" d="100"/>
          <a:sy n="70" d="100"/>
        </p:scale>
        <p:origin x="-1776" y="-5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printerSettings" Target="printerSettings/printerSettings1.bin"/><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a:duotone>
              <a:prstClr val="black"/>
              <a:schemeClr val="tx2">
                <a:tint val="45000"/>
                <a:satMod val="400000"/>
              </a:schemeClr>
            </a:duotone>
            <a:lum bright="2000"/>
          </a:blip>
          <a:srcRect/>
          <a:stretch>
            <a:fillRect/>
          </a:stretch>
        </p:blipFill>
        <p:spPr bwMode="auto">
          <a:xfrm>
            <a:off x="0" y="0"/>
            <a:ext cx="9144000" cy="6858000"/>
          </a:xfrm>
          <a:prstGeom prst="rect">
            <a:avLst/>
          </a:prstGeom>
          <a:noFill/>
        </p:spPr>
      </p:pic>
      <p:grpSp>
        <p:nvGrpSpPr>
          <p:cNvPr id="16" name="Group 15"/>
          <p:cNvGrpSpPr/>
          <p:nvPr/>
        </p:nvGrpSpPr>
        <p:grpSpPr>
          <a:xfrm rot="20533676">
            <a:off x="618027" y="3923015"/>
            <a:ext cx="2508736"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4" name="Picture 13" descr="stickie-shadow.png"/>
            <p:cNvPicPr>
              <a:picLocks noChangeAspect="1"/>
            </p:cNvPicPr>
            <p:nvPr/>
          </p:nvPicPr>
          <p:blipFill>
            <a:blip r:embed="rId3"/>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a:stretch>
            <a:fillRect/>
          </a:stretch>
        </p:blipFill>
        <p:spPr>
          <a:xfrm rot="343346">
            <a:off x="2856203" y="2587842"/>
            <a:ext cx="5773084" cy="3850817"/>
          </a:xfrm>
          <a:prstGeom prst="rect">
            <a:avLst/>
          </a:prstGeom>
        </p:spPr>
      </p:pic>
      <p:sp>
        <p:nvSpPr>
          <p:cNvPr id="2" name="Title 1"/>
          <p:cNvSpPr>
            <a:spLocks noGrp="1"/>
          </p:cNvSpPr>
          <p:nvPr>
            <p:ph type="ctrTitle"/>
          </p:nvPr>
        </p:nvSpPr>
        <p:spPr>
          <a:xfrm rot="360000">
            <a:off x="3339809" y="3015792"/>
            <a:ext cx="4847038"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rot="360000">
            <a:off x="3200499" y="4766916"/>
            <a:ext cx="4836456"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20520000">
            <a:off x="963292" y="5061539"/>
            <a:ext cx="1968535" cy="534991"/>
          </a:xfrm>
        </p:spPr>
        <p:txBody>
          <a:bodyPr anchor="t"/>
          <a:lstStyle>
            <a:lvl1pPr algn="ctr">
              <a:defRPr sz="2200">
                <a:solidFill>
                  <a:schemeClr val="accent1"/>
                </a:solidFill>
              </a:defRPr>
            </a:lvl1pPr>
          </a:lstStyle>
          <a:p>
            <a:fld id="{8ACDB3CC-F982-40F9-8DD6-BCC9AFBF44BD}" type="datetime1">
              <a:rPr lang="en-US" smtClean="0"/>
              <a:pPr/>
              <a:t>04/12/17</a:t>
            </a:fld>
            <a:endParaRPr lang="en-US" dirty="0"/>
          </a:p>
        </p:txBody>
      </p:sp>
      <p:sp>
        <p:nvSpPr>
          <p:cNvPr id="5" name="Footer Placeholder 4"/>
          <p:cNvSpPr>
            <a:spLocks noGrp="1"/>
          </p:cNvSpPr>
          <p:nvPr>
            <p:ph type="ftr" sz="quarter" idx="11"/>
          </p:nvPr>
        </p:nvSpPr>
        <p:spPr>
          <a:xfrm rot="20520000">
            <a:off x="647592" y="4135346"/>
            <a:ext cx="2085881" cy="835010"/>
          </a:xfrm>
        </p:spPr>
        <p:txBody>
          <a:bodyPr anchor="ctr"/>
          <a:lstStyle>
            <a:lvl1pPr algn="l">
              <a:defRPr sz="1600">
                <a:solidFill>
                  <a:schemeClr val="accent5">
                    <a:lumMod val="50000"/>
                  </a:schemeClr>
                </a:solidFill>
              </a:defRPr>
            </a:lvl1pPr>
          </a:lstStyle>
          <a:p>
            <a:endParaRPr lang="en-US" dirty="0"/>
          </a:p>
        </p:txBody>
      </p:sp>
      <p:sp>
        <p:nvSpPr>
          <p:cNvPr id="6" name="Slide Number Placeholder 5"/>
          <p:cNvSpPr>
            <a:spLocks noGrp="1"/>
          </p:cNvSpPr>
          <p:nvPr>
            <p:ph type="sldNum" sz="quarter" idx="12"/>
          </p:nvPr>
        </p:nvSpPr>
        <p:spPr>
          <a:xfrm rot="20520000">
            <a:off x="1981439" y="5509808"/>
            <a:ext cx="738180" cy="426607"/>
          </a:xfrm>
        </p:spPr>
        <p:txBody>
          <a:bodyPr/>
          <a:lstStyle>
            <a:lvl1pPr algn="r">
              <a:defRPr>
                <a:solidFill>
                  <a:schemeClr val="accent1">
                    <a:lumMod val="75000"/>
                  </a:schemeClr>
                </a:solidFill>
              </a:defRPr>
            </a:lvl1pPr>
          </a:lstStyle>
          <a:p>
            <a:fld id="{AC5B1FEA-406A-7749-A5C3-DDCB5F67A4CE}" type="slidenum">
              <a:rPr lang="en-US" smtClean="0"/>
              <a:pPr/>
              <a:t>‹#›</a:t>
            </a:fld>
            <a:endParaRPr lang="en-US" dirty="0"/>
          </a:p>
        </p:txBody>
      </p:sp>
      <p:pic>
        <p:nvPicPr>
          <p:cNvPr id="9" name="Picture 8" descr="coverBand.png"/>
          <p:cNvPicPr>
            <a:picLocks noChangeAspect="1"/>
          </p:cNvPicPr>
          <p:nvPr/>
        </p:nvPicPr>
        <p:blipFill>
          <a:blip r:embed="rId5"/>
          <a:stretch>
            <a:fillRect/>
          </a:stretch>
        </p:blipFill>
        <p:spPr>
          <a:xfrm>
            <a:off x="0" y="5880100"/>
            <a:ext cx="9144000" cy="330200"/>
          </a:xfrm>
          <a:prstGeom prst="rect">
            <a:avLst/>
          </a:prstGeom>
          <a:effectLst>
            <a:outerShdw blurRad="63500" dist="38100" dir="5400000" algn="t" rotWithShape="0">
              <a:prstClr val="black">
                <a:alpha val="59000"/>
              </a:prst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3008867-0964-49C4-9DE5-8FBB189497BC}" type="datetime1">
              <a:rPr lang="en-US" smtClean="0"/>
              <a:pPr/>
              <a:t>04/12/17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51280" y="1497993"/>
            <a:ext cx="8041439" cy="2097259"/>
          </a:xfrm>
        </p:spPr>
        <p:txBody>
          <a:bodyPr anchor="b"/>
          <a:lstStyle>
            <a:lvl1pPr algn="ctr">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38199" y="3754402"/>
            <a:ext cx="74676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DDAE5B-B07C-441A-8026-C23A427A74DC}" type="datetime1">
              <a:rPr lang="en-US" smtClean="0"/>
              <a:pPr/>
              <a:t>04/12/17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4151D5B8-D9C5-419F-913D-2186935717ED}" type="datetime1">
              <a:rPr lang="en-US" smtClean="0"/>
              <a:pPr/>
              <a:t>04/12/17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
        <p:nvSpPr>
          <p:cNvPr id="9" name="Content Placeholder 8"/>
          <p:cNvSpPr>
            <a:spLocks noGrp="1"/>
          </p:cNvSpPr>
          <p:nvPr>
            <p:ph sz="quarter" idx="13"/>
          </p:nvPr>
        </p:nvSpPr>
        <p:spPr>
          <a:xfrm>
            <a:off x="841248" y="2039112"/>
            <a:ext cx="3657600" cy="39502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039112"/>
            <a:ext cx="3657600" cy="39502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41248" y="2038388"/>
            <a:ext cx="301752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5291091" y="2038387"/>
            <a:ext cx="3014708"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586F952F-F888-4FB8-9CB7-51D5F02FA3C8}" type="datetime1">
              <a:rPr lang="en-US" smtClean="0"/>
              <a:pPr/>
              <a:t>04/12/17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5B1FEA-406A-7749-A5C3-DDCB5F67A4CE}" type="slidenum">
              <a:rPr lang="en-US" smtClean="0"/>
              <a:pPr/>
              <a:t>‹#›</a:t>
            </a:fld>
            <a:endParaRPr lang="en-US"/>
          </a:p>
        </p:txBody>
      </p:sp>
      <p:sp>
        <p:nvSpPr>
          <p:cNvPr id="16" name="Freeform 22"/>
          <p:cNvSpPr>
            <a:spLocks/>
          </p:cNvSpPr>
          <p:nvPr/>
        </p:nvSpPr>
        <p:spPr bwMode="auto">
          <a:xfrm rot="20274567">
            <a:off x="3933637" y="4281002"/>
            <a:ext cx="1288495"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33"/>
          <p:cNvSpPr>
            <a:spLocks/>
          </p:cNvSpPr>
          <p:nvPr/>
        </p:nvSpPr>
        <p:spPr bwMode="auto">
          <a:xfrm rot="9377604">
            <a:off x="3925861" y="3316840"/>
            <a:ext cx="1288495"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Content Placeholder 12"/>
          <p:cNvSpPr>
            <a:spLocks noGrp="1"/>
          </p:cNvSpPr>
          <p:nvPr>
            <p:ph sz="quarter" idx="13"/>
          </p:nvPr>
        </p:nvSpPr>
        <p:spPr>
          <a:xfrm>
            <a:off x="841248" y="2743199"/>
            <a:ext cx="3017520" cy="3246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4"/>
          <p:cNvSpPr>
            <a:spLocks noGrp="1"/>
          </p:cNvSpPr>
          <p:nvPr>
            <p:ph sz="quarter" idx="14"/>
          </p:nvPr>
        </p:nvSpPr>
        <p:spPr>
          <a:xfrm>
            <a:off x="5294376" y="2743200"/>
            <a:ext cx="3017520" cy="3246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188DB32-6162-43C0-9325-230E0A9B0177}" type="datetime1">
              <a:rPr lang="en-US" smtClean="0"/>
              <a:pPr/>
              <a:t>04/12/17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219B57-0E9E-4DE4-A7F5-9A169EF1CEE0}" type="datetime1">
              <a:rPr lang="en-US" smtClean="0"/>
              <a:pPr/>
              <a:t>04/12/17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1280" y="1487081"/>
            <a:ext cx="3008313" cy="1921339"/>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93350" y="835428"/>
            <a:ext cx="4699370"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51280" y="3408420"/>
            <a:ext cx="3008313"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F8F86C-0F1B-4333-B99B-B3B2B1F87225}" type="datetime1">
              <a:rPr lang="en-US" smtClean="0"/>
              <a:pPr/>
              <a:t>04/12/17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a:stretch>
            <a:fillRect/>
          </a:stretch>
        </p:blipFill>
        <p:spPr>
          <a:xfrm>
            <a:off x="3124200" y="191206"/>
            <a:ext cx="2781300" cy="819150"/>
          </a:xfrm>
          <a:prstGeom prst="rect">
            <a:avLst/>
          </a:prstGeom>
        </p:spPr>
      </p:pic>
      <p:sp>
        <p:nvSpPr>
          <p:cNvPr id="2" name="Title 1"/>
          <p:cNvSpPr>
            <a:spLocks noGrp="1"/>
          </p:cNvSpPr>
          <p:nvPr>
            <p:ph type="title"/>
          </p:nvPr>
        </p:nvSpPr>
        <p:spPr>
          <a:xfrm>
            <a:off x="551280" y="4669654"/>
            <a:ext cx="8041440" cy="719865"/>
          </a:xfrm>
        </p:spPr>
        <p:txBody>
          <a:bodyPr anchor="b"/>
          <a:lstStyle>
            <a:lvl1pPr algn="ctr">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rot="-60000">
            <a:off x="2130552" y="594360"/>
            <a:ext cx="4873752"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219200" y="5416153"/>
            <a:ext cx="67056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D7FCD9-7699-43D6-8D62-436E2DD234FF}" type="datetime1">
              <a:rPr lang="en-US" smtClean="0"/>
              <a:pPr/>
              <a:t>04/12/17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7371C1A-CAFA-43FD-A579-55B116A1448A}" type="datetime1">
              <a:rPr lang="en-US" smtClean="0"/>
              <a:pPr/>
              <a:t>04/12/17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50278"/>
            <a:ext cx="1963320" cy="546952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51280" y="838199"/>
            <a:ext cx="5907840" cy="518160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DA1BC03-21BF-4F6B-A3BE-29C937D452B1}" type="datetime1">
              <a:rPr lang="en-US" smtClean="0"/>
              <a:pPr/>
              <a:t>04/12/17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3">
            <a:lum bright="-10000"/>
          </a:blip>
          <a:stretch>
            <a:fillRect/>
          </a:stretch>
        </p:blipFill>
        <p:spPr>
          <a:xfrm>
            <a:off x="0" y="0"/>
            <a:ext cx="9144000" cy="6858000"/>
          </a:xfrm>
          <a:prstGeom prst="rect">
            <a:avLst/>
          </a:prstGeom>
        </p:spPr>
      </p:pic>
      <p:sp>
        <p:nvSpPr>
          <p:cNvPr id="2" name="Title Placeholder 1"/>
          <p:cNvSpPr>
            <a:spLocks noGrp="1"/>
          </p:cNvSpPr>
          <p:nvPr>
            <p:ph type="title"/>
          </p:nvPr>
        </p:nvSpPr>
        <p:spPr>
          <a:xfrm>
            <a:off x="551280" y="436563"/>
            <a:ext cx="8041440" cy="1442674"/>
          </a:xfrm>
          <a:prstGeom prst="rect">
            <a:avLst/>
          </a:prstGeom>
        </p:spPr>
        <p:txBody>
          <a:bodyPr vert="horz" lIns="91440" tIns="45720" rIns="91440" bIns="45720" rtlCol="0" anchor="ctr">
            <a:no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838200" y="2038388"/>
            <a:ext cx="7467600" cy="395133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1280" y="6148875"/>
            <a:ext cx="21336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fld id="{610FC3EB-42FB-4C38-8CAE-7A1293B83421}" type="datetime1">
              <a:rPr lang="en-US" smtClean="0"/>
              <a:pPr/>
              <a:t>04/12/17</a:t>
            </a:fld>
            <a:endParaRPr lang="en-US" dirty="0"/>
          </a:p>
        </p:txBody>
      </p:sp>
      <p:sp>
        <p:nvSpPr>
          <p:cNvPr id="5" name="Footer Placeholder 4"/>
          <p:cNvSpPr>
            <a:spLocks noGrp="1"/>
          </p:cNvSpPr>
          <p:nvPr>
            <p:ph type="ftr" sz="quarter" idx="3"/>
          </p:nvPr>
        </p:nvSpPr>
        <p:spPr>
          <a:xfrm>
            <a:off x="3124200" y="6148875"/>
            <a:ext cx="28956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endParaRPr lang="en-US" dirty="0"/>
          </a:p>
        </p:txBody>
      </p:sp>
      <p:sp>
        <p:nvSpPr>
          <p:cNvPr id="6" name="Slide Number Placeholder 5"/>
          <p:cNvSpPr>
            <a:spLocks noGrp="1"/>
          </p:cNvSpPr>
          <p:nvPr>
            <p:ph type="sldNum" sz="quarter" idx="4"/>
          </p:nvPr>
        </p:nvSpPr>
        <p:spPr>
          <a:xfrm>
            <a:off x="6459120" y="6148875"/>
            <a:ext cx="21336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fld id="{AC5B1FEA-406A-7749-A5C3-DDCB5F67A4CE}"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 Id="rId3"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 Id="rId3" Type="http://schemas.openxmlformats.org/officeDocument/2006/relationships/image" Target="../media/image13.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 Id="rId3" Type="http://schemas.openxmlformats.org/officeDocument/2006/relationships/image" Target="../media/image1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g"/><Relationship Id="rId3" Type="http://schemas.openxmlformats.org/officeDocument/2006/relationships/image" Target="../media/image20.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Fake? Religion</a:t>
            </a:r>
            <a:endParaRPr lang="en-US" dirty="0"/>
          </a:p>
        </p:txBody>
      </p:sp>
      <p:sp>
        <p:nvSpPr>
          <p:cNvPr id="3" name="Subtitle 2"/>
          <p:cNvSpPr>
            <a:spLocks noGrp="1"/>
          </p:cNvSpPr>
          <p:nvPr>
            <p:ph type="subTitle" idx="1"/>
          </p:nvPr>
        </p:nvSpPr>
        <p:spPr/>
        <p:txBody>
          <a:bodyPr/>
          <a:lstStyle/>
          <a:p>
            <a:r>
              <a:rPr lang="en-US" dirty="0" smtClean="0"/>
              <a:t>TRRS4011</a:t>
            </a:r>
            <a:endParaRPr lang="en-US" dirty="0"/>
          </a:p>
        </p:txBody>
      </p:sp>
    </p:spTree>
    <p:extLst>
      <p:ext uri="{BB962C8B-B14F-4D97-AF65-F5344CB8AC3E}">
        <p14:creationId xmlns:p14="http://schemas.microsoft.com/office/powerpoint/2010/main" val="4198562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‘Authentic Fakes’ – </a:t>
            </a:r>
            <a:br>
              <a:rPr lang="en-US" sz="3600" dirty="0"/>
            </a:br>
            <a:r>
              <a:rPr lang="en-US" sz="3600" dirty="0"/>
              <a:t>where religion meets popular culture</a:t>
            </a:r>
          </a:p>
        </p:txBody>
      </p:sp>
      <p:sp>
        <p:nvSpPr>
          <p:cNvPr id="3" name="Content Placeholder 2"/>
          <p:cNvSpPr>
            <a:spLocks noGrp="1"/>
          </p:cNvSpPr>
          <p:nvPr>
            <p:ph idx="1"/>
          </p:nvPr>
        </p:nvSpPr>
        <p:spPr/>
        <p:txBody>
          <a:bodyPr>
            <a:normAutofit lnSpcReduction="10000"/>
          </a:bodyPr>
          <a:lstStyle/>
          <a:p>
            <a:r>
              <a:rPr lang="en-GB" dirty="0"/>
              <a:t>Mahan notes </a:t>
            </a:r>
            <a:r>
              <a:rPr lang="en-GB" dirty="0" smtClean="0"/>
              <a:t>that</a:t>
            </a:r>
            <a:endParaRPr lang="en-GB" dirty="0"/>
          </a:p>
          <a:p>
            <a:pPr marL="0" indent="0">
              <a:buNone/>
            </a:pPr>
            <a:r>
              <a:rPr lang="en-GB" dirty="0"/>
              <a:t>	</a:t>
            </a:r>
            <a:r>
              <a:rPr lang="en-GB" dirty="0" smtClean="0"/>
              <a:t>Traditionally</a:t>
            </a:r>
            <a:r>
              <a:rPr lang="en-GB" dirty="0"/>
              <a:t>, religious studies has tended to focus </a:t>
            </a:r>
            <a:r>
              <a:rPr lang="en-GB" dirty="0" smtClean="0"/>
              <a:t>	on </a:t>
            </a:r>
            <a:r>
              <a:rPr lang="en-GB" dirty="0"/>
              <a:t>the doctrine or practice of established </a:t>
            </a:r>
            <a:r>
              <a:rPr lang="en-GB" dirty="0" smtClean="0"/>
              <a:t>religious 	groups </a:t>
            </a:r>
            <a:r>
              <a:rPr lang="en-GB" dirty="0"/>
              <a:t>and cultural elites.  Yet in recent years, </a:t>
            </a:r>
            <a:r>
              <a:rPr lang="en-GB" dirty="0" smtClean="0"/>
              <a:t>	scholars </a:t>
            </a:r>
            <a:r>
              <a:rPr lang="en-GB" dirty="0"/>
              <a:t>of religion, like their counterparts in other </a:t>
            </a:r>
            <a:r>
              <a:rPr lang="en-GB" dirty="0" smtClean="0"/>
              <a:t>	fields </a:t>
            </a:r>
            <a:r>
              <a:rPr lang="en-GB" dirty="0"/>
              <a:t>of cultural study, have begun to focus more on </a:t>
            </a:r>
            <a:r>
              <a:rPr lang="en-GB" dirty="0" smtClean="0"/>
              <a:t>	the </a:t>
            </a:r>
            <a:r>
              <a:rPr lang="en-GB" dirty="0"/>
              <a:t>lives of everyday people … to the way ordinary </a:t>
            </a:r>
            <a:r>
              <a:rPr lang="en-GB" dirty="0" smtClean="0"/>
              <a:t>	people </a:t>
            </a:r>
            <a:r>
              <a:rPr lang="en-GB" dirty="0"/>
              <a:t>experience their religious lives … they </a:t>
            </a:r>
            <a:r>
              <a:rPr lang="en-GB" dirty="0" smtClean="0"/>
              <a:t>	discover </a:t>
            </a:r>
            <a:r>
              <a:rPr lang="en-GB" dirty="0"/>
              <a:t>a variety of relationships between religion </a:t>
            </a:r>
            <a:r>
              <a:rPr lang="en-GB" dirty="0" smtClean="0"/>
              <a:t>	and </a:t>
            </a:r>
            <a:r>
              <a:rPr lang="en-GB" dirty="0"/>
              <a:t>popular culture (Forbes and Mahan, 2005, </a:t>
            </a:r>
            <a:r>
              <a:rPr lang="en-GB" dirty="0" smtClean="0"/>
              <a:t>	288ff</a:t>
            </a:r>
            <a:r>
              <a:rPr lang="en-GB" dirty="0"/>
              <a:t>).</a:t>
            </a:r>
          </a:p>
          <a:p>
            <a:endParaRPr lang="en-US" dirty="0"/>
          </a:p>
        </p:txBody>
      </p:sp>
    </p:spTree>
    <p:extLst>
      <p:ext uri="{BB962C8B-B14F-4D97-AF65-F5344CB8AC3E}">
        <p14:creationId xmlns:p14="http://schemas.microsoft.com/office/powerpoint/2010/main" val="3441261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6622143" cy="6585857"/>
          </a:xfrm>
        </p:spPr>
        <p:txBody>
          <a:bodyPr>
            <a:normAutofit/>
          </a:bodyPr>
          <a:lstStyle/>
          <a:p>
            <a:endParaRPr lang="en-GB" dirty="0" smtClean="0"/>
          </a:p>
          <a:p>
            <a:r>
              <a:rPr lang="en-GB" dirty="0" smtClean="0"/>
              <a:t>Cusack </a:t>
            </a:r>
            <a:r>
              <a:rPr lang="en-GB" dirty="0"/>
              <a:t>(2010, 1): ‘The notion of ‘invented religion’ is deeply provocative, in that it contradicts the traditional understanding of religion as a phenomenon that trace its origins to divine revelation (as is the case with Judaism, Christianity and Islam), or with origins so far in the past that individual founders are unknown but venerability is assured (as is the case with Hinduism), and asserts that teachings that are not only new but are admitted to be the product of the human </a:t>
            </a:r>
            <a:r>
              <a:rPr lang="en-GB" dirty="0" smtClean="0"/>
              <a:t>imagination </a:t>
            </a:r>
            <a:r>
              <a:rPr lang="en-GB" dirty="0"/>
              <a:t>deserve that most lofty of designation, ‘religion’.</a:t>
            </a:r>
          </a:p>
          <a:p>
            <a:endParaRPr lang="en-US" dirty="0"/>
          </a:p>
        </p:txBody>
      </p:sp>
      <p:pic>
        <p:nvPicPr>
          <p:cNvPr id="2" name="Picture 1" descr="invented religio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9624" y="36285"/>
            <a:ext cx="2284376" cy="3410857"/>
          </a:xfrm>
          <a:prstGeom prst="rect">
            <a:avLst/>
          </a:prstGeom>
        </p:spPr>
      </p:pic>
    </p:spTree>
    <p:extLst>
      <p:ext uri="{BB962C8B-B14F-4D97-AF65-F5344CB8AC3E}">
        <p14:creationId xmlns:p14="http://schemas.microsoft.com/office/powerpoint/2010/main" val="4198507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80144"/>
            <a:ext cx="7467600" cy="5209582"/>
          </a:xfrm>
        </p:spPr>
        <p:txBody>
          <a:bodyPr>
            <a:normAutofit/>
          </a:bodyPr>
          <a:lstStyle/>
          <a:p>
            <a:r>
              <a:rPr lang="en-GB" dirty="0"/>
              <a:t>And ‘In the West little scholarly attention has been paid to </a:t>
            </a:r>
            <a:r>
              <a:rPr lang="en-GB" dirty="0" smtClean="0"/>
              <a:t>those religions </a:t>
            </a:r>
            <a:r>
              <a:rPr lang="en-GB" dirty="0"/>
              <a:t>that announce their invented status.  That is understandable, as they are </a:t>
            </a:r>
            <a:r>
              <a:rPr lang="en-GB" dirty="0" smtClean="0"/>
              <a:t>openly </a:t>
            </a:r>
            <a:r>
              <a:rPr lang="en-GB" dirty="0"/>
              <a:t>defying the web of conventions that surround the establishment of new religions, which include linking the new teaching to an existing religious tradition, arguing that the teaching is not really ‘new’ but rather a contemporary statement of a strand of ancient wisdom, and establishing new scriptures as authoritative through elaborate claims of external origin, including translation, </a:t>
            </a:r>
            <a:r>
              <a:rPr lang="en-GB" dirty="0" err="1"/>
              <a:t>chanelling</a:t>
            </a:r>
            <a:r>
              <a:rPr lang="en-GB" dirty="0"/>
              <a:t> and the chronicling of visions.  Invented religions refuse such strategies of legitimation’</a:t>
            </a:r>
          </a:p>
          <a:p>
            <a:endParaRPr lang="en-US" dirty="0"/>
          </a:p>
        </p:txBody>
      </p:sp>
    </p:spTree>
    <p:extLst>
      <p:ext uri="{BB962C8B-B14F-4D97-AF65-F5344CB8AC3E}">
        <p14:creationId xmlns:p14="http://schemas.microsoft.com/office/powerpoint/2010/main" val="2772417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90300" y="13525"/>
            <a:ext cx="4782107" cy="3839428"/>
          </a:xfrm>
        </p:spPr>
        <p:txBody>
          <a:bodyPr/>
          <a:lstStyle/>
          <a:p>
            <a:r>
              <a:rPr lang="en-GB" sz="4400" dirty="0"/>
              <a:t>Popular culture as religion</a:t>
            </a:r>
          </a:p>
          <a:p>
            <a:r>
              <a:rPr lang="en-GB" sz="4400" dirty="0"/>
              <a:t>Popular culture as replacing religion</a:t>
            </a:r>
          </a:p>
          <a:p>
            <a:endParaRPr lang="en-US" dirty="0"/>
          </a:p>
        </p:txBody>
      </p:sp>
      <p:pic>
        <p:nvPicPr>
          <p:cNvPr id="4" name="Picture 3" descr="mous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2780" y="3623624"/>
            <a:ext cx="2758784" cy="3008028"/>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32310" y="2510297"/>
            <a:ext cx="2951782" cy="4121355"/>
          </a:xfrm>
          <a:prstGeom prst="rect">
            <a:avLst/>
          </a:prstGeom>
        </p:spPr>
      </p:pic>
    </p:spTree>
    <p:extLst>
      <p:ext uri="{BB962C8B-B14F-4D97-AF65-F5344CB8AC3E}">
        <p14:creationId xmlns:p14="http://schemas.microsoft.com/office/powerpoint/2010/main" val="2610751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US" dirty="0" smtClean="0"/>
              <a:t>Religion: serious, sacred, transcendent</a:t>
            </a:r>
          </a:p>
          <a:p>
            <a:r>
              <a:rPr lang="en-US" dirty="0" smtClean="0"/>
              <a:t>Popular culture: ordinary, frivolous, playful</a:t>
            </a:r>
          </a:p>
          <a:p>
            <a:pPr marL="0" indent="0">
              <a:buNone/>
            </a:pPr>
            <a:r>
              <a:rPr lang="en-US" dirty="0" smtClean="0"/>
              <a:t> = Tension</a:t>
            </a:r>
          </a:p>
          <a:p>
            <a:pPr>
              <a:buFont typeface="Rage Italic"/>
              <a:buChar char="0"/>
            </a:pPr>
            <a:r>
              <a:rPr lang="en-US" dirty="0" smtClean="0"/>
              <a:t>‘…these religious fakes still do authentic religious work…’ </a:t>
            </a:r>
          </a:p>
          <a:p>
            <a:pPr>
              <a:buFont typeface="Rage Italic"/>
              <a:buChar char="0"/>
            </a:pPr>
            <a:r>
              <a:rPr lang="en-US" dirty="0" smtClean="0"/>
              <a:t>The are groups ‘not formally or legally </a:t>
            </a:r>
            <a:r>
              <a:rPr lang="en-US" dirty="0" err="1" smtClean="0"/>
              <a:t>recognised</a:t>
            </a:r>
            <a:r>
              <a:rPr lang="en-US" dirty="0" smtClean="0"/>
              <a:t> as religious institutions but nevertheless look like religion’.</a:t>
            </a:r>
          </a:p>
          <a:p>
            <a:pPr>
              <a:buFont typeface="Rage Italic"/>
              <a:buChar char="0"/>
            </a:pPr>
            <a:r>
              <a:rPr lang="en-US" dirty="0" err="1" smtClean="0"/>
              <a:t>Eg</a:t>
            </a:r>
            <a:r>
              <a:rPr lang="en-US" dirty="0" smtClean="0"/>
              <a:t> Baseball, Coca Cola, Rock ‘n’ Roll</a:t>
            </a:r>
          </a:p>
          <a:p>
            <a:pPr marL="0" indent="0">
              <a:buNone/>
            </a:pPr>
            <a:r>
              <a:rPr lang="en-US" dirty="0" smtClean="0"/>
              <a:t>(</a:t>
            </a:r>
            <a:r>
              <a:rPr lang="en-US" dirty="0" err="1" smtClean="0"/>
              <a:t>Chidester</a:t>
            </a:r>
            <a:r>
              <a:rPr lang="en-US" dirty="0" smtClean="0"/>
              <a:t>, 2005, viii)</a:t>
            </a:r>
            <a:endParaRPr lang="en-US" dirty="0"/>
          </a:p>
        </p:txBody>
      </p:sp>
      <p:pic>
        <p:nvPicPr>
          <p:cNvPr id="4" name="Picture 3" descr="pictures of a football (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08110" y="5141515"/>
            <a:ext cx="1595380" cy="1696420"/>
          </a:xfrm>
          <a:prstGeom prst="rect">
            <a:avLst/>
          </a:prstGeom>
        </p:spPr>
      </p:pic>
      <p:pic>
        <p:nvPicPr>
          <p:cNvPr id="2" name="Picture 1" descr="AUTHENTIC FAKE BOOK.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5681" y="0"/>
            <a:ext cx="2007809" cy="3011714"/>
          </a:xfrm>
          <a:prstGeom prst="rect">
            <a:avLst/>
          </a:prstGeom>
        </p:spPr>
      </p:pic>
    </p:spTree>
    <p:extLst>
      <p:ext uri="{BB962C8B-B14F-4D97-AF65-F5344CB8AC3E}">
        <p14:creationId xmlns:p14="http://schemas.microsoft.com/office/powerpoint/2010/main" val="1643280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78720" y="616167"/>
            <a:ext cx="6223829" cy="6035920"/>
          </a:xfrm>
        </p:spPr>
        <p:txBody>
          <a:bodyPr>
            <a:normAutofit/>
          </a:bodyPr>
          <a:lstStyle/>
          <a:p>
            <a:r>
              <a:rPr lang="en-GB" dirty="0"/>
              <a:t>Elvis – Graceland (Mecca)  - artefacts – </a:t>
            </a:r>
            <a:r>
              <a:rPr lang="en-GB" dirty="0" smtClean="0"/>
              <a:t>rituals</a:t>
            </a:r>
          </a:p>
          <a:p>
            <a:r>
              <a:rPr lang="en-GB" dirty="0"/>
              <a:t>First </a:t>
            </a:r>
            <a:r>
              <a:rPr lang="en-GB" dirty="0" err="1"/>
              <a:t>Presleytarian</a:t>
            </a:r>
            <a:r>
              <a:rPr lang="en-GB" dirty="0"/>
              <a:t> Church of Elvis the Divine </a:t>
            </a:r>
          </a:p>
          <a:p>
            <a:r>
              <a:rPr lang="en-GB" dirty="0"/>
              <a:t>The Church of Baseball (</a:t>
            </a:r>
            <a:r>
              <a:rPr lang="en-GB" dirty="0" err="1"/>
              <a:t>Chidester</a:t>
            </a:r>
            <a:r>
              <a:rPr lang="en-GB" dirty="0"/>
              <a:t>, 36):</a:t>
            </a:r>
          </a:p>
          <a:p>
            <a:r>
              <a:rPr lang="en-GB" dirty="0"/>
              <a:t>Rules, enduring institution, sacred space, sacred time, continuity through life, belonging, ritual (prayer on both sides)</a:t>
            </a:r>
          </a:p>
          <a:p>
            <a:r>
              <a:rPr lang="en-GB" dirty="0"/>
              <a:t>“…baseball is a church, a community of believers’, and there are ‘unbelievers in baseball’ (</a:t>
            </a:r>
            <a:r>
              <a:rPr lang="en-GB" dirty="0" err="1"/>
              <a:t>Chidester</a:t>
            </a:r>
            <a:r>
              <a:rPr lang="en-GB" dirty="0"/>
              <a:t>, 37).</a:t>
            </a:r>
          </a:p>
          <a:p>
            <a:endParaRPr lang="en-GB" dirty="0"/>
          </a:p>
          <a:p>
            <a:endParaRPr lang="en-US" dirty="0"/>
          </a:p>
        </p:txBody>
      </p:sp>
      <p:pic>
        <p:nvPicPr>
          <p:cNvPr id="4" name="Picture 3" descr="sacred_heart_of_elvis.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951" y="0"/>
            <a:ext cx="2491606" cy="3399921"/>
          </a:xfrm>
          <a:prstGeom prst="rect">
            <a:avLst/>
          </a:prstGeom>
        </p:spPr>
      </p:pic>
    </p:spTree>
    <p:extLst>
      <p:ext uri="{BB962C8B-B14F-4D97-AF65-F5344CB8AC3E}">
        <p14:creationId xmlns:p14="http://schemas.microsoft.com/office/powerpoint/2010/main" val="2675439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Plastic religions – flexibility, a ‘capacity to be moulded into different forms’ (</a:t>
            </a:r>
            <a:r>
              <a:rPr lang="en-GB" dirty="0" err="1"/>
              <a:t>Chidester</a:t>
            </a:r>
            <a:r>
              <a:rPr lang="en-GB" dirty="0"/>
              <a:t>, 52).  Disposable.  </a:t>
            </a:r>
          </a:p>
          <a:p>
            <a:endParaRPr lang="en-US" dirty="0"/>
          </a:p>
        </p:txBody>
      </p:sp>
    </p:spTree>
    <p:extLst>
      <p:ext uri="{BB962C8B-B14F-4D97-AF65-F5344CB8AC3E}">
        <p14:creationId xmlns:p14="http://schemas.microsoft.com/office/powerpoint/2010/main" val="3344086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‘…even ordinary objects can be transformed into icons…’ (</a:t>
            </a:r>
            <a:r>
              <a:rPr lang="en-GB" dirty="0" err="1"/>
              <a:t>Chidester</a:t>
            </a:r>
            <a:r>
              <a:rPr lang="en-GB" dirty="0"/>
              <a:t>, 33</a:t>
            </a:r>
            <a:r>
              <a:rPr lang="en-GB" dirty="0" smtClean="0"/>
              <a:t>)</a:t>
            </a:r>
            <a:endParaRPr lang="en-GB" dirty="0"/>
          </a:p>
          <a:p>
            <a:r>
              <a:rPr lang="en-GB" dirty="0" err="1" smtClean="0"/>
              <a:t>Eg</a:t>
            </a:r>
            <a:r>
              <a:rPr lang="en-GB" dirty="0" smtClean="0"/>
              <a:t> Coca </a:t>
            </a:r>
            <a:r>
              <a:rPr lang="en-GB" dirty="0"/>
              <a:t>Cola, Disney’s Mouse, McDonald’s golden arches, Nike’s ‘swoosh’</a:t>
            </a:r>
            <a:r>
              <a:rPr lang="en-GB" dirty="0" smtClean="0"/>
              <a:t>.</a:t>
            </a:r>
          </a:p>
          <a:p>
            <a:r>
              <a:rPr lang="en-GB" dirty="0"/>
              <a:t>Plastic religions – flexibility, a ‘capacity to be moulded into different forms’ (</a:t>
            </a:r>
            <a:r>
              <a:rPr lang="en-GB" dirty="0" err="1"/>
              <a:t>Chidester</a:t>
            </a:r>
            <a:r>
              <a:rPr lang="en-GB" dirty="0"/>
              <a:t>, 52).  Disposable.  </a:t>
            </a:r>
          </a:p>
          <a:p>
            <a:endParaRPr lang="en-GB" dirty="0"/>
          </a:p>
          <a:p>
            <a:endParaRPr lang="en-US" dirty="0"/>
          </a:p>
        </p:txBody>
      </p:sp>
      <p:pic>
        <p:nvPicPr>
          <p:cNvPr id="4" name="Picture 3" descr="PDP_Coca-Cola_HFCS_glass_8oz.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87557" y="2038388"/>
            <a:ext cx="1836486" cy="4468782"/>
          </a:xfrm>
          <a:prstGeom prst="rect">
            <a:avLst/>
          </a:prstGeom>
        </p:spPr>
      </p:pic>
      <p:pic>
        <p:nvPicPr>
          <p:cNvPr id="5" name="Picture 4" descr="McDonald's_Golden_Arches.sv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347" y="0"/>
            <a:ext cx="1555705" cy="1362798"/>
          </a:xfrm>
          <a:prstGeom prst="rect">
            <a:avLst/>
          </a:prstGeom>
        </p:spPr>
      </p:pic>
    </p:spTree>
    <p:extLst>
      <p:ext uri="{BB962C8B-B14F-4D97-AF65-F5344CB8AC3E}">
        <p14:creationId xmlns:p14="http://schemas.microsoft.com/office/powerpoint/2010/main" val="2244764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a:t>‘The Fetish of Coca Cola’ (</a:t>
            </a:r>
            <a:r>
              <a:rPr lang="en-GB" dirty="0" err="1"/>
              <a:t>Chidester</a:t>
            </a:r>
            <a:r>
              <a:rPr lang="en-GB" dirty="0"/>
              <a:t>, 40):</a:t>
            </a:r>
          </a:p>
          <a:p>
            <a:r>
              <a:rPr lang="en-GB" dirty="0"/>
              <a:t>‘Medicine’, ‘tonic’, ‘heavenly dew’, secret flavouring, shape of the bottle, Santa Clause, missionaries all over the world.</a:t>
            </a:r>
          </a:p>
          <a:p>
            <a:r>
              <a:rPr lang="en-GB" dirty="0"/>
              <a:t>For US soldiers in World War Two – an important icon of home.</a:t>
            </a:r>
          </a:p>
          <a:p>
            <a:r>
              <a:rPr lang="en-GB" dirty="0"/>
              <a:t>1960s advert: ‘Build a better world in perfect harmony’.</a:t>
            </a:r>
          </a:p>
          <a:p>
            <a:r>
              <a:rPr lang="en-GB" dirty="0"/>
              <a:t>‘</a:t>
            </a:r>
            <a:r>
              <a:rPr lang="en-GB" dirty="0" err="1"/>
              <a:t>Cocacolonization</a:t>
            </a:r>
            <a:r>
              <a:rPr lang="en-GB" dirty="0"/>
              <a:t>’ (</a:t>
            </a:r>
            <a:r>
              <a:rPr lang="en-GB" dirty="0" err="1"/>
              <a:t>Chidester</a:t>
            </a:r>
            <a:r>
              <a:rPr lang="en-GB" dirty="0"/>
              <a:t>, 135): coke is ‘both a desired object and the objectification of desire’.  </a:t>
            </a:r>
          </a:p>
          <a:p>
            <a:endParaRPr lang="en-US" dirty="0"/>
          </a:p>
        </p:txBody>
      </p:sp>
    </p:spTree>
    <p:extLst>
      <p:ext uri="{BB962C8B-B14F-4D97-AF65-F5344CB8AC3E}">
        <p14:creationId xmlns:p14="http://schemas.microsoft.com/office/powerpoint/2010/main" val="3287273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McDonalds and Coca Cola adapted to suit the </a:t>
            </a:r>
            <a:r>
              <a:rPr lang="en-GB" dirty="0" smtClean="0"/>
              <a:t>countries </a:t>
            </a:r>
            <a:r>
              <a:rPr lang="en-GB" dirty="0"/>
              <a:t>they entered – translations and ingredients.  Disney (stories, symbols, myth, icons, paradise) remained a piece of America.</a:t>
            </a:r>
          </a:p>
          <a:p>
            <a:endParaRPr lang="en-US" dirty="0"/>
          </a:p>
        </p:txBody>
      </p:sp>
    </p:spTree>
    <p:extLst>
      <p:ext uri="{BB962C8B-B14F-4D97-AF65-F5344CB8AC3E}">
        <p14:creationId xmlns:p14="http://schemas.microsoft.com/office/powerpoint/2010/main" val="4175777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Is all religion fake? (</a:t>
            </a:r>
            <a:r>
              <a:rPr lang="en-GB" dirty="0" err="1"/>
              <a:t>Chidester</a:t>
            </a:r>
            <a:r>
              <a:rPr lang="en-GB" dirty="0"/>
              <a:t>, 190).</a:t>
            </a:r>
          </a:p>
          <a:p>
            <a:r>
              <a:rPr lang="en-GB" dirty="0"/>
              <a:t>‘…even </a:t>
            </a:r>
            <a:r>
              <a:rPr lang="en-GB" dirty="0" err="1"/>
              <a:t>fakelore</a:t>
            </a:r>
            <a:r>
              <a:rPr lang="en-GB" dirty="0"/>
              <a:t>, or fake religion…can produce real effects in the real world’ (</a:t>
            </a:r>
            <a:r>
              <a:rPr lang="en-GB" dirty="0" err="1"/>
              <a:t>Chidester</a:t>
            </a:r>
            <a:r>
              <a:rPr lang="en-GB" dirty="0"/>
              <a:t>, 191).  </a:t>
            </a:r>
          </a:p>
          <a:p>
            <a:r>
              <a:rPr lang="en-GB" dirty="0" err="1"/>
              <a:t>Superstitution</a:t>
            </a:r>
            <a:r>
              <a:rPr lang="en-GB" dirty="0"/>
              <a:t> versus Religion – ignorance, fear, fraud, </a:t>
            </a:r>
            <a:r>
              <a:rPr lang="en-GB" dirty="0" err="1"/>
              <a:t>eg</a:t>
            </a:r>
            <a:r>
              <a:rPr lang="en-GB" dirty="0"/>
              <a:t> Christianity taking over Paganism.  </a:t>
            </a:r>
          </a:p>
          <a:p>
            <a:endParaRPr lang="en-US" dirty="0"/>
          </a:p>
        </p:txBody>
      </p:sp>
    </p:spTree>
    <p:extLst>
      <p:ext uri="{BB962C8B-B14F-4D97-AF65-F5344CB8AC3E}">
        <p14:creationId xmlns:p14="http://schemas.microsoft.com/office/powerpoint/2010/main" val="2253957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89821"/>
            <a:ext cx="7467600" cy="3624236"/>
          </a:xfrm>
        </p:spPr>
        <p:txBody>
          <a:bodyPr/>
          <a:lstStyle/>
          <a:p>
            <a:r>
              <a:rPr lang="en-GB" dirty="0"/>
              <a:t>Invented or virtual religion (</a:t>
            </a:r>
            <a:r>
              <a:rPr lang="en-GB" dirty="0" err="1"/>
              <a:t>Chidester</a:t>
            </a:r>
            <a:r>
              <a:rPr lang="en-GB" dirty="0"/>
              <a:t>, 192) – flourishing</a:t>
            </a:r>
          </a:p>
          <a:p>
            <a:r>
              <a:rPr lang="en-GB" dirty="0"/>
              <a:t>‘Indigenous </a:t>
            </a:r>
            <a:r>
              <a:rPr lang="en-GB" dirty="0" smtClean="0"/>
              <a:t>religions </a:t>
            </a:r>
            <a:r>
              <a:rPr lang="en-GB" dirty="0"/>
              <a:t>of cyberspace’.</a:t>
            </a:r>
          </a:p>
          <a:p>
            <a:endParaRPr lang="en-US" dirty="0"/>
          </a:p>
        </p:txBody>
      </p:sp>
      <p:pic>
        <p:nvPicPr>
          <p:cNvPr id="4" name="Picture 3" descr="Yoda_SWSB.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7849" y="1713338"/>
            <a:ext cx="4119554" cy="4943465"/>
          </a:xfrm>
          <a:prstGeom prst="rect">
            <a:avLst/>
          </a:prstGeom>
        </p:spPr>
      </p:pic>
    </p:spTree>
    <p:extLst>
      <p:ext uri="{BB962C8B-B14F-4D97-AF65-F5344CB8AC3E}">
        <p14:creationId xmlns:p14="http://schemas.microsoft.com/office/powerpoint/2010/main" val="975669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54000"/>
            <a:ext cx="7467600" cy="5735725"/>
          </a:xfrm>
        </p:spPr>
        <p:txBody>
          <a:bodyPr>
            <a:normAutofit fontScale="85000" lnSpcReduction="20000"/>
          </a:bodyPr>
          <a:lstStyle/>
          <a:p>
            <a:r>
              <a:rPr lang="en-GB" dirty="0"/>
              <a:t>Mazur &amp; </a:t>
            </a:r>
            <a:r>
              <a:rPr lang="en-GB" dirty="0" err="1"/>
              <a:t>Koda</a:t>
            </a:r>
            <a:r>
              <a:rPr lang="en-GB" dirty="0"/>
              <a:t>, 2011, 307ff) – Disneyland is the middle class Hajj – trip to Mecca.  Once in a lifetime.  What families aspire to.  More people in various years have visited Disneyland or Disney World than the Eiffel Tower, </a:t>
            </a:r>
            <a:r>
              <a:rPr lang="en-GB" dirty="0" err="1"/>
              <a:t>Taj</a:t>
            </a:r>
            <a:r>
              <a:rPr lang="en-GB" dirty="0"/>
              <a:t> </a:t>
            </a:r>
            <a:r>
              <a:rPr lang="en-GB" dirty="0" err="1"/>
              <a:t>Mahal</a:t>
            </a:r>
            <a:r>
              <a:rPr lang="en-GB" dirty="0"/>
              <a:t>, pyramids of Cairo, Tower of London, and more than tourism in whole countries.  Washington DC is the official capital of the US but at one pint more went to DL and DW.  </a:t>
            </a:r>
          </a:p>
          <a:p>
            <a:pPr marL="0" indent="0">
              <a:buNone/>
            </a:pPr>
            <a:r>
              <a:rPr lang="en-GB" dirty="0"/>
              <a:t> </a:t>
            </a:r>
          </a:p>
          <a:p>
            <a:r>
              <a:rPr lang="en-GB" dirty="0"/>
              <a:t>‘The distinction between religious and commercial activities has blurred…’ ‘… many people treat salvation like a product…’ and ‘commercial ventures … create competition for traditional religions’.  </a:t>
            </a:r>
          </a:p>
          <a:p>
            <a:pPr marL="0" indent="0">
              <a:buNone/>
            </a:pPr>
            <a:r>
              <a:rPr lang="en-GB" dirty="0"/>
              <a:t> </a:t>
            </a:r>
          </a:p>
          <a:p>
            <a:r>
              <a:rPr lang="en-GB" dirty="0"/>
              <a:t>Religious marketplace, with the ‘growing role of the individual (rather than the community) as the locus of identity…’</a:t>
            </a:r>
          </a:p>
          <a:p>
            <a:pPr marL="0" indent="0">
              <a:buNone/>
            </a:pPr>
            <a:endParaRPr lang="en-GB" dirty="0"/>
          </a:p>
          <a:p>
            <a:r>
              <a:rPr lang="en-GB" dirty="0"/>
              <a:t>In such a climate ‘Disney … might be understood as creating, maintaining, and even being depended upon for the images ideas, and emotions that were once reserved for tradition religious communities’.  </a:t>
            </a:r>
          </a:p>
          <a:p>
            <a:pPr marL="0" indent="0">
              <a:buNone/>
            </a:pPr>
            <a:endParaRPr lang="en-GB" dirty="0"/>
          </a:p>
          <a:p>
            <a:endParaRPr lang="en-US" dirty="0"/>
          </a:p>
        </p:txBody>
      </p:sp>
    </p:spTree>
    <p:extLst>
      <p:ext uri="{BB962C8B-B14F-4D97-AF65-F5344CB8AC3E}">
        <p14:creationId xmlns:p14="http://schemas.microsoft.com/office/powerpoint/2010/main" val="2200506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7467600" cy="2099997"/>
          </a:xfrm>
        </p:spPr>
        <p:txBody>
          <a:bodyPr>
            <a:normAutofit/>
          </a:bodyPr>
          <a:lstStyle/>
          <a:p>
            <a:r>
              <a:rPr lang="en-GB" dirty="0"/>
              <a:t>More obvious religious symbolism (Mazur &amp; </a:t>
            </a:r>
            <a:r>
              <a:rPr lang="en-GB" dirty="0" err="1"/>
              <a:t>Koda</a:t>
            </a:r>
            <a:r>
              <a:rPr lang="en-GB" dirty="0"/>
              <a:t>, 2011, 310) – Walter Elias Disney as Christ figure, vision, innocence, message, children, kingdom of heaven on earth (‘peace and beauty’, (Mazur &amp; </a:t>
            </a:r>
            <a:r>
              <a:rPr lang="en-GB" dirty="0" err="1"/>
              <a:t>Koda</a:t>
            </a:r>
            <a:r>
              <a:rPr lang="en-GB" dirty="0"/>
              <a:t>, 2011, 319)), disciples, cathedrals</a:t>
            </a:r>
          </a:p>
          <a:p>
            <a:endParaRPr lang="en-US" dirty="0"/>
          </a:p>
        </p:txBody>
      </p:sp>
      <p:pic>
        <p:nvPicPr>
          <p:cNvPr id="4" name="Picture 3" descr="mous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618" y="2099997"/>
            <a:ext cx="6755055" cy="4221909"/>
          </a:xfrm>
          <a:prstGeom prst="rect">
            <a:avLst/>
          </a:prstGeom>
        </p:spPr>
      </p:pic>
    </p:spTree>
    <p:extLst>
      <p:ext uri="{BB962C8B-B14F-4D97-AF65-F5344CB8AC3E}">
        <p14:creationId xmlns:p14="http://schemas.microsoft.com/office/powerpoint/2010/main" val="4115703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Online religions look like any religion, including historical ones: founder, beliefs, symbols, rituals, </a:t>
            </a:r>
            <a:r>
              <a:rPr lang="en-GB" dirty="0" smtClean="0"/>
              <a:t>beliefs</a:t>
            </a:r>
            <a:endParaRPr lang="en-GB" dirty="0"/>
          </a:p>
          <a:p>
            <a:pPr marL="0" indent="0">
              <a:buNone/>
            </a:pPr>
            <a:endParaRPr lang="en-GB" dirty="0"/>
          </a:p>
          <a:p>
            <a:r>
              <a:rPr lang="en-GB" dirty="0"/>
              <a:t>‘Here are fake religions…doing real, authentic religious work in cyberspace by </a:t>
            </a:r>
            <a:r>
              <a:rPr lang="en-GB" dirty="0" smtClean="0"/>
              <a:t>negotiating </a:t>
            </a:r>
            <a:r>
              <a:rPr lang="en-GB" dirty="0"/>
              <a:t>what it means to be a human person in a human place’ (</a:t>
            </a:r>
            <a:r>
              <a:rPr lang="en-GB" dirty="0" err="1"/>
              <a:t>Chidester</a:t>
            </a:r>
            <a:r>
              <a:rPr lang="en-GB" dirty="0"/>
              <a:t>, ix</a:t>
            </a:r>
            <a:r>
              <a:rPr lang="en-GB" dirty="0" smtClean="0"/>
              <a:t>)</a:t>
            </a:r>
            <a:endParaRPr lang="en-GB" dirty="0"/>
          </a:p>
          <a:p>
            <a:pPr marL="0" indent="0">
              <a:buNone/>
            </a:pPr>
            <a:endParaRPr lang="en-GB" dirty="0"/>
          </a:p>
          <a:p>
            <a:endParaRPr lang="en-US" dirty="0"/>
          </a:p>
        </p:txBody>
      </p:sp>
    </p:spTree>
    <p:extLst>
      <p:ext uri="{BB962C8B-B14F-4D97-AF65-F5344CB8AC3E}">
        <p14:creationId xmlns:p14="http://schemas.microsoft.com/office/powerpoint/2010/main" val="3210331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“Invented religions are an inevitable outcome of a society addicted to the consumption of novelties, in which the exercise of creativity and innovation in the development of products is rewarded by wealth and fame” (Cusack, 2010, 18).  </a:t>
            </a:r>
            <a:endParaRPr lang="en-GB" dirty="0" smtClean="0"/>
          </a:p>
          <a:p>
            <a:r>
              <a:rPr lang="en-GB" dirty="0"/>
              <a:t>“All the invented religions…promote interesting explanatory narratives that replicate the conditions of traditional religious forms (myths, sacred histories)” (Cusack, 2010, 25)</a:t>
            </a:r>
          </a:p>
          <a:p>
            <a:endParaRPr lang="en-GB" dirty="0"/>
          </a:p>
          <a:p>
            <a:endParaRPr lang="en-US" dirty="0"/>
          </a:p>
        </p:txBody>
      </p:sp>
    </p:spTree>
    <p:extLst>
      <p:ext uri="{BB962C8B-B14F-4D97-AF65-F5344CB8AC3E}">
        <p14:creationId xmlns:p14="http://schemas.microsoft.com/office/powerpoint/2010/main" val="10237155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7338" y="436563"/>
            <a:ext cx="7335381" cy="996968"/>
          </a:xfrm>
        </p:spPr>
        <p:txBody>
          <a:bodyPr/>
          <a:lstStyle/>
          <a:p>
            <a:r>
              <a:rPr lang="en-US" dirty="0" err="1" smtClean="0"/>
              <a:t>Jediism</a:t>
            </a:r>
            <a:endParaRPr lang="en-US" dirty="0"/>
          </a:p>
        </p:txBody>
      </p:sp>
      <p:sp>
        <p:nvSpPr>
          <p:cNvPr id="3" name="Content Placeholder 2"/>
          <p:cNvSpPr>
            <a:spLocks noGrp="1"/>
          </p:cNvSpPr>
          <p:nvPr>
            <p:ph idx="1"/>
          </p:nvPr>
        </p:nvSpPr>
        <p:spPr>
          <a:xfrm>
            <a:off x="838200" y="1534130"/>
            <a:ext cx="7467600" cy="4455595"/>
          </a:xfrm>
        </p:spPr>
        <p:txBody>
          <a:bodyPr>
            <a:normAutofit fontScale="92500"/>
          </a:bodyPr>
          <a:lstStyle/>
          <a:p>
            <a:r>
              <a:rPr lang="en-GB" dirty="0" smtClean="0"/>
              <a:t>George </a:t>
            </a:r>
            <a:r>
              <a:rPr lang="en-GB" dirty="0"/>
              <a:t>Lucas’ </a:t>
            </a:r>
            <a:r>
              <a:rPr lang="en-GB" i="1" dirty="0"/>
              <a:t>Star </a:t>
            </a:r>
            <a:r>
              <a:rPr lang="en-GB" i="1" dirty="0" smtClean="0"/>
              <a:t>Wars</a:t>
            </a:r>
            <a:endParaRPr lang="en-GB" dirty="0"/>
          </a:p>
          <a:p>
            <a:r>
              <a:rPr lang="en-GB" dirty="0" smtClean="0"/>
              <a:t>Census results </a:t>
            </a:r>
            <a:endParaRPr lang="en-GB" dirty="0"/>
          </a:p>
          <a:p>
            <a:r>
              <a:rPr lang="en-GB" dirty="0" smtClean="0"/>
              <a:t>Yoda</a:t>
            </a:r>
            <a:endParaRPr lang="en-GB" dirty="0"/>
          </a:p>
          <a:p>
            <a:r>
              <a:rPr lang="en-GB" dirty="0"/>
              <a:t>The Force (religious concept) </a:t>
            </a:r>
            <a:r>
              <a:rPr lang="en-GB" dirty="0" err="1"/>
              <a:t>ch’i</a:t>
            </a:r>
            <a:r>
              <a:rPr lang="en-GB" dirty="0"/>
              <a:t> (Cusack, 2010, 121)</a:t>
            </a:r>
          </a:p>
          <a:p>
            <a:r>
              <a:rPr lang="en-GB" dirty="0"/>
              <a:t>Star Trek huge – conventions, merchandise, language, etc.  Hope and </a:t>
            </a:r>
            <a:r>
              <a:rPr lang="en-GB" dirty="0" smtClean="0"/>
              <a:t>heroes</a:t>
            </a:r>
            <a:r>
              <a:rPr lang="en-GB" dirty="0"/>
              <a:t>, rites of passage (Cusack, 2010, 119).  </a:t>
            </a:r>
          </a:p>
          <a:p>
            <a:r>
              <a:rPr lang="en-GB" dirty="0"/>
              <a:t>“The model proposed in this book, that narratives fire the imagination of certain people who get together and instantiate the </a:t>
            </a:r>
            <a:r>
              <a:rPr lang="en-GB" dirty="0" smtClean="0"/>
              <a:t>religion in </a:t>
            </a:r>
            <a:r>
              <a:rPr lang="en-GB" dirty="0"/>
              <a:t>the ‘real world’, taking a </a:t>
            </a:r>
            <a:r>
              <a:rPr lang="en-GB" dirty="0" smtClean="0"/>
              <a:t>pragmatic </a:t>
            </a:r>
            <a:r>
              <a:rPr lang="en-GB" dirty="0"/>
              <a:t>stance and asking ‘does it work’ rather than ‘is it true?’ applies in the case of </a:t>
            </a:r>
            <a:r>
              <a:rPr lang="en-GB" dirty="0" err="1" smtClean="0"/>
              <a:t>Jediism</a:t>
            </a:r>
            <a:r>
              <a:rPr lang="en-GB" dirty="0"/>
              <a:t>” (Cusack, 2010. 125).  </a:t>
            </a:r>
          </a:p>
          <a:p>
            <a:endParaRPr lang="en-US" dirty="0"/>
          </a:p>
        </p:txBody>
      </p:sp>
      <p:pic>
        <p:nvPicPr>
          <p:cNvPr id="4" name="Picture 3" descr="jedi church.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491" y="32406"/>
            <a:ext cx="3589660" cy="1401125"/>
          </a:xfrm>
          <a:prstGeom prst="rect">
            <a:avLst/>
          </a:prstGeom>
        </p:spPr>
      </p:pic>
      <p:pic>
        <p:nvPicPr>
          <p:cNvPr id="5" name="Picture 4" descr="jediism.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83184" y="123197"/>
            <a:ext cx="2244512" cy="1937762"/>
          </a:xfrm>
          <a:prstGeom prst="rect">
            <a:avLst/>
          </a:prstGeom>
        </p:spPr>
      </p:pic>
    </p:spTree>
    <p:extLst>
      <p:ext uri="{BB962C8B-B14F-4D97-AF65-F5344CB8AC3E}">
        <p14:creationId xmlns:p14="http://schemas.microsoft.com/office/powerpoint/2010/main" val="29961087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838200" y="2112572"/>
            <a:ext cx="7467600" cy="4401191"/>
          </a:xfrm>
        </p:spPr>
        <p:txBody>
          <a:bodyPr>
            <a:normAutofit/>
          </a:bodyPr>
          <a:lstStyle/>
          <a:p>
            <a:r>
              <a:rPr lang="en-GB" dirty="0"/>
              <a:t>Bobby Henderson </a:t>
            </a:r>
            <a:r>
              <a:rPr lang="en-GB" dirty="0" smtClean="0"/>
              <a:t>2005, Protest </a:t>
            </a:r>
            <a:r>
              <a:rPr lang="en-GB" dirty="0"/>
              <a:t>against Creationism </a:t>
            </a:r>
            <a:r>
              <a:rPr lang="en-GB" dirty="0" smtClean="0"/>
              <a:t>Intelligent </a:t>
            </a:r>
            <a:r>
              <a:rPr lang="en-GB" dirty="0"/>
              <a:t>Design – any deity can be the designer (Cusack, 2010, 113)</a:t>
            </a:r>
          </a:p>
          <a:p>
            <a:r>
              <a:rPr lang="en-GB" i="1" dirty="0"/>
              <a:t>The Gospel of the Flying Spaghetti Monster</a:t>
            </a:r>
            <a:r>
              <a:rPr lang="en-GB" dirty="0" smtClean="0"/>
              <a:t>.</a:t>
            </a:r>
          </a:p>
          <a:p>
            <a:r>
              <a:rPr lang="en-GB" dirty="0" smtClean="0"/>
              <a:t>The Eight I’d Really Rather You </a:t>
            </a:r>
            <a:r>
              <a:rPr lang="en-GB" dirty="0" err="1" smtClean="0"/>
              <a:t>Didn’ts</a:t>
            </a:r>
            <a:endParaRPr lang="en-GB" dirty="0"/>
          </a:p>
          <a:p>
            <a:r>
              <a:rPr lang="en-GB" dirty="0" err="1"/>
              <a:t>Pastafarianism</a:t>
            </a:r>
            <a:r>
              <a:rPr lang="en-GB" dirty="0"/>
              <a:t>/</a:t>
            </a:r>
            <a:r>
              <a:rPr lang="en-GB" dirty="0" err="1"/>
              <a:t>Pastafarians</a:t>
            </a:r>
            <a:endParaRPr lang="en-GB" dirty="0"/>
          </a:p>
          <a:p>
            <a:r>
              <a:rPr lang="en-GB" dirty="0"/>
              <a:t>He Boiled for Our Sins</a:t>
            </a:r>
          </a:p>
          <a:p>
            <a:r>
              <a:rPr lang="en-GB" dirty="0" err="1" smtClean="0"/>
              <a:t>R’amen</a:t>
            </a:r>
            <a:endParaRPr lang="en-GB" dirty="0" smtClean="0"/>
          </a:p>
          <a:p>
            <a:r>
              <a:rPr lang="en-GB" dirty="0" err="1" smtClean="0"/>
              <a:t>Pastover</a:t>
            </a:r>
            <a:endParaRPr lang="en-GB" dirty="0"/>
          </a:p>
          <a:p>
            <a:r>
              <a:rPr lang="en-GB" dirty="0"/>
              <a:t>Humans descended from pirates.</a:t>
            </a:r>
          </a:p>
          <a:p>
            <a:endParaRPr lang="en-US" dirty="0"/>
          </a:p>
        </p:txBody>
      </p:sp>
      <p:pic>
        <p:nvPicPr>
          <p:cNvPr id="6" name="Picture 5" descr="creation of adam.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63719" y="0"/>
            <a:ext cx="4102100" cy="1981200"/>
          </a:xfrm>
          <a:prstGeom prst="rect">
            <a:avLst/>
          </a:prstGeom>
        </p:spPr>
      </p:pic>
    </p:spTree>
    <p:extLst>
      <p:ext uri="{BB962C8B-B14F-4D97-AF65-F5344CB8AC3E}">
        <p14:creationId xmlns:p14="http://schemas.microsoft.com/office/powerpoint/2010/main" val="38374422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72143"/>
            <a:ext cx="5495441" cy="5717582"/>
          </a:xfrm>
        </p:spPr>
        <p:txBody>
          <a:bodyPr>
            <a:normAutofit lnSpcReduction="10000"/>
          </a:bodyPr>
          <a:lstStyle/>
          <a:p>
            <a:r>
              <a:rPr lang="en-GB" dirty="0"/>
              <a:t>Rapidly gained popularity: 1) appeal of claims 2) humour – spaghetti with meatballs for eyes and recreation of </a:t>
            </a:r>
            <a:r>
              <a:rPr lang="en-GB" dirty="0" err="1"/>
              <a:t>Michaelangelo’s</a:t>
            </a:r>
            <a:r>
              <a:rPr lang="en-GB" dirty="0"/>
              <a:t> The Creation of Adam, with the FSM’s ‘</a:t>
            </a:r>
            <a:r>
              <a:rPr lang="en-GB" dirty="0" err="1"/>
              <a:t>noodly</a:t>
            </a:r>
            <a:r>
              <a:rPr lang="en-GB" dirty="0"/>
              <a:t> </a:t>
            </a:r>
            <a:r>
              <a:rPr lang="en-GB" dirty="0" err="1"/>
              <a:t>apendage</a:t>
            </a:r>
            <a:r>
              <a:rPr lang="en-GB" dirty="0"/>
              <a:t>’ touching Adam’s hand 3) the stand against Creationism (Cusack, 2010, 133).     </a:t>
            </a:r>
          </a:p>
          <a:p>
            <a:r>
              <a:rPr lang="en-GB" dirty="0"/>
              <a:t>Wasn’t meant to be a ‘real’ religion but there is religious discourse – draws attention to things (Cusack, 2010, 136).</a:t>
            </a:r>
          </a:p>
          <a:p>
            <a:r>
              <a:rPr lang="en-GB" dirty="0"/>
              <a:t>Sects – </a:t>
            </a:r>
            <a:r>
              <a:rPr lang="en-GB" dirty="0" err="1"/>
              <a:t>eg</a:t>
            </a:r>
            <a:r>
              <a:rPr lang="en-GB" dirty="0"/>
              <a:t> the Mystical Order of the FSM, the </a:t>
            </a:r>
            <a:r>
              <a:rPr lang="en-GB" dirty="0" err="1"/>
              <a:t>Moomonist</a:t>
            </a:r>
            <a:r>
              <a:rPr lang="en-GB" dirty="0"/>
              <a:t> Church of His </a:t>
            </a:r>
            <a:r>
              <a:rPr lang="en-GB" dirty="0" err="1"/>
              <a:t>Spaghettiness</a:t>
            </a:r>
            <a:r>
              <a:rPr lang="en-GB" dirty="0"/>
              <a:t>, the First Church of the FSM (Cusack, 2010, 137).  </a:t>
            </a:r>
          </a:p>
          <a:p>
            <a:endParaRPr lang="en-US" dirty="0"/>
          </a:p>
        </p:txBody>
      </p:sp>
      <p:pic>
        <p:nvPicPr>
          <p:cNvPr id="5" name="Picture 4" descr="certframed60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5441" y="0"/>
            <a:ext cx="3648559" cy="2870200"/>
          </a:xfrm>
          <a:prstGeom prst="rect">
            <a:avLst/>
          </a:prstGeom>
        </p:spPr>
      </p:pic>
    </p:spTree>
    <p:extLst>
      <p:ext uri="{BB962C8B-B14F-4D97-AF65-F5344CB8AC3E}">
        <p14:creationId xmlns:p14="http://schemas.microsoft.com/office/powerpoint/2010/main" val="42431158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Collander.jpg"/>
          <p:cNvPicPr>
            <a:picLocks noGrp="1" noChangeAspect="1"/>
          </p:cNvPicPr>
          <p:nvPr>
            <p:ph idx="1"/>
          </p:nvPr>
        </p:nvPicPr>
        <p:blipFill>
          <a:blip r:embed="rId2">
            <a:extLst>
              <a:ext uri="{28A0092B-C50C-407E-A947-70E740481C1C}">
                <a14:useLocalDpi xmlns:a14="http://schemas.microsoft.com/office/drawing/2010/main" val="0"/>
              </a:ext>
            </a:extLst>
          </a:blip>
          <a:srcRect l="-80403" r="-80403"/>
          <a:stretch>
            <a:fillRect/>
          </a:stretch>
        </p:blipFill>
        <p:spPr>
          <a:xfrm>
            <a:off x="-1592945" y="0"/>
            <a:ext cx="12520014" cy="6624725"/>
          </a:xfrm>
          <a:prstGeom prst="rect">
            <a:avLst/>
          </a:prstGeom>
        </p:spPr>
      </p:pic>
    </p:spTree>
    <p:extLst>
      <p:ext uri="{BB962C8B-B14F-4D97-AF65-F5344CB8AC3E}">
        <p14:creationId xmlns:p14="http://schemas.microsoft.com/office/powerpoint/2010/main" val="21001933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280" y="188623"/>
            <a:ext cx="8041440" cy="691615"/>
          </a:xfrm>
        </p:spPr>
        <p:txBody>
          <a:bodyPr/>
          <a:lstStyle/>
          <a:p>
            <a:r>
              <a:rPr lang="en-US" dirty="0" smtClean="0"/>
              <a:t>Tupperware</a:t>
            </a:r>
            <a:endParaRPr lang="en-US" dirty="0"/>
          </a:p>
        </p:txBody>
      </p:sp>
      <p:sp>
        <p:nvSpPr>
          <p:cNvPr id="3" name="Content Placeholder 2"/>
          <p:cNvSpPr>
            <a:spLocks noGrp="1"/>
          </p:cNvSpPr>
          <p:nvPr>
            <p:ph idx="1"/>
          </p:nvPr>
        </p:nvSpPr>
        <p:spPr>
          <a:xfrm>
            <a:off x="838200" y="3445504"/>
            <a:ext cx="7467600" cy="3080835"/>
          </a:xfrm>
        </p:spPr>
        <p:txBody>
          <a:bodyPr>
            <a:normAutofit lnSpcReduction="10000"/>
          </a:bodyPr>
          <a:lstStyle/>
          <a:p>
            <a:r>
              <a:rPr lang="en-GB" dirty="0"/>
              <a:t>Earl Tupper 1942.  </a:t>
            </a:r>
          </a:p>
          <a:p>
            <a:r>
              <a:rPr lang="en-GB" dirty="0"/>
              <a:t>1950s ‘A community of sacred allegiance’ (</a:t>
            </a:r>
            <a:r>
              <a:rPr lang="en-GB" dirty="0" err="1"/>
              <a:t>Chidester</a:t>
            </a:r>
            <a:r>
              <a:rPr lang="en-GB" dirty="0"/>
              <a:t>, 55).</a:t>
            </a:r>
          </a:p>
          <a:p>
            <a:r>
              <a:rPr lang="en-GB" dirty="0"/>
              <a:t>A woman’s ‘sacred domestic space’ (</a:t>
            </a:r>
            <a:r>
              <a:rPr lang="en-GB" dirty="0" err="1"/>
              <a:t>Chidester</a:t>
            </a:r>
            <a:r>
              <a:rPr lang="en-GB" dirty="0"/>
              <a:t>, 55) – being invaded by salesmen did not work.  </a:t>
            </a:r>
          </a:p>
          <a:p>
            <a:r>
              <a:rPr lang="en-GB" dirty="0"/>
              <a:t>Sit facing the items as a congregation facing the alter.  Handle the items.  </a:t>
            </a:r>
          </a:p>
          <a:p>
            <a:r>
              <a:rPr lang="en-GB" dirty="0"/>
              <a:t>Tupperware party organisers – pilgrimage to HQ</a:t>
            </a:r>
          </a:p>
          <a:p>
            <a:endParaRPr lang="en-US" dirty="0"/>
          </a:p>
        </p:txBody>
      </p:sp>
      <p:pic>
        <p:nvPicPr>
          <p:cNvPr id="4" name="Picture 3" descr="tupperwar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0" y="920958"/>
            <a:ext cx="4572000" cy="2247900"/>
          </a:xfrm>
          <a:prstGeom prst="rect">
            <a:avLst/>
          </a:prstGeom>
        </p:spPr>
      </p:pic>
    </p:spTree>
    <p:extLst>
      <p:ext uri="{BB962C8B-B14F-4D97-AF65-F5344CB8AC3E}">
        <p14:creationId xmlns:p14="http://schemas.microsoft.com/office/powerpoint/2010/main" val="37025386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70000" lnSpcReduction="20000"/>
          </a:bodyPr>
          <a:lstStyle/>
          <a:p>
            <a:r>
              <a:rPr lang="en-US" dirty="0" err="1"/>
              <a:t>Chidester</a:t>
            </a:r>
            <a:r>
              <a:rPr lang="en-US" dirty="0"/>
              <a:t>, D. (2005) </a:t>
            </a:r>
            <a:r>
              <a:rPr lang="en-US" i="1" dirty="0"/>
              <a:t>Authentic fakes: Religion and American popular culture</a:t>
            </a:r>
            <a:r>
              <a:rPr lang="en-US" dirty="0"/>
              <a:t>. Berkeley, </a:t>
            </a:r>
            <a:r>
              <a:rPr lang="en-US" dirty="0" err="1"/>
              <a:t>Calif</a:t>
            </a:r>
            <a:r>
              <a:rPr lang="en-US" dirty="0"/>
              <a:t>: University of California Press.</a:t>
            </a:r>
            <a:endParaRPr lang="en-GB" dirty="0"/>
          </a:p>
          <a:p>
            <a:r>
              <a:rPr lang="en-GB" i="1" dirty="0"/>
              <a:t>World</a:t>
            </a:r>
            <a:r>
              <a:rPr lang="en-GB" dirty="0"/>
              <a:t>, London, </a:t>
            </a:r>
            <a:r>
              <a:rPr lang="en-GB" dirty="0" err="1"/>
              <a:t>Thorsons</a:t>
            </a:r>
            <a:r>
              <a:rPr lang="en-GB" dirty="0"/>
              <a:t>.</a:t>
            </a:r>
          </a:p>
          <a:p>
            <a:r>
              <a:rPr lang="en-GB" dirty="0"/>
              <a:t>Cusack, Carole M (2010) </a:t>
            </a:r>
            <a:r>
              <a:rPr lang="en-GB" i="1" dirty="0"/>
              <a:t>Invented Religion</a:t>
            </a:r>
            <a:r>
              <a:rPr lang="en-GB" dirty="0"/>
              <a:t>, London: </a:t>
            </a:r>
            <a:r>
              <a:rPr lang="en-GB" dirty="0" err="1"/>
              <a:t>Ashgate</a:t>
            </a:r>
            <a:r>
              <a:rPr lang="en-GB" dirty="0"/>
              <a:t>.  </a:t>
            </a:r>
          </a:p>
          <a:p>
            <a:r>
              <a:rPr lang="en-GB" dirty="0"/>
              <a:t>Forbes, Bruce David &amp; Jeffrey H Mahan </a:t>
            </a:r>
            <a:r>
              <a:rPr lang="en-GB" dirty="0" err="1"/>
              <a:t>eds</a:t>
            </a:r>
            <a:r>
              <a:rPr lang="en-GB" dirty="0"/>
              <a:t> </a:t>
            </a:r>
            <a:r>
              <a:rPr lang="en-GB" i="1" dirty="0"/>
              <a:t>Religion and Popular Culture in America</a:t>
            </a:r>
            <a:r>
              <a:rPr lang="en-GB" dirty="0"/>
              <a:t>, (Berkeley and Los Angeles: University of California Press, 2005, 2</a:t>
            </a:r>
            <a:r>
              <a:rPr lang="en-GB" baseline="30000" dirty="0"/>
              <a:t>nd</a:t>
            </a:r>
            <a:r>
              <a:rPr lang="en-GB" dirty="0"/>
              <a:t> </a:t>
            </a:r>
            <a:r>
              <a:rPr lang="en-GB" dirty="0" err="1"/>
              <a:t>edn</a:t>
            </a:r>
            <a:r>
              <a:rPr lang="en-GB" dirty="0"/>
              <a:t>)</a:t>
            </a:r>
          </a:p>
          <a:p>
            <a:r>
              <a:rPr lang="en-GB" dirty="0"/>
              <a:t>Hunt, Stephen (2002) </a:t>
            </a:r>
            <a:r>
              <a:rPr lang="en-GB" i="1" dirty="0"/>
              <a:t>Religion in Western Society</a:t>
            </a:r>
            <a:r>
              <a:rPr lang="en-GB" dirty="0"/>
              <a:t>, Basingstoke, Palgrave.</a:t>
            </a:r>
          </a:p>
          <a:p>
            <a:r>
              <a:rPr lang="en-GB" dirty="0"/>
              <a:t>Lewis, James R., </a:t>
            </a:r>
            <a:r>
              <a:rPr lang="en-GB" i="1" dirty="0"/>
              <a:t>Legitimating New Religions </a:t>
            </a:r>
            <a:r>
              <a:rPr lang="en-GB" dirty="0"/>
              <a:t>(New Jersey: Rutgers University Press, 2003). </a:t>
            </a:r>
          </a:p>
          <a:p>
            <a:r>
              <a:rPr lang="en-GB" dirty="0"/>
              <a:t>Mazur, Eric Michael &amp; Kate McCarthy, </a:t>
            </a:r>
            <a:r>
              <a:rPr lang="en-GB" i="1" dirty="0"/>
              <a:t>God in the Details: American Religion in Popular Culture</a:t>
            </a:r>
            <a:r>
              <a:rPr lang="en-GB" dirty="0"/>
              <a:t>, </a:t>
            </a:r>
            <a:r>
              <a:rPr lang="en-GB" dirty="0" smtClean="0"/>
              <a:t>Abingdon</a:t>
            </a:r>
            <a:r>
              <a:rPr lang="en-GB" dirty="0"/>
              <a:t>: </a:t>
            </a:r>
            <a:r>
              <a:rPr lang="en-GB" dirty="0" err="1" smtClean="0"/>
              <a:t>Routledge</a:t>
            </a:r>
            <a:r>
              <a:rPr lang="en-GB" dirty="0"/>
              <a:t>, 2011, 2</a:t>
            </a:r>
            <a:r>
              <a:rPr lang="en-GB" baseline="30000" dirty="0"/>
              <a:t>nd</a:t>
            </a:r>
            <a:r>
              <a:rPr lang="en-GB" dirty="0"/>
              <a:t> edition).</a:t>
            </a:r>
          </a:p>
          <a:p>
            <a:r>
              <a:rPr lang="en-GB" dirty="0"/>
              <a:t>Mazur, Eric Michael &amp; Tara K </a:t>
            </a:r>
            <a:r>
              <a:rPr lang="en-GB" dirty="0" err="1"/>
              <a:t>Koda</a:t>
            </a:r>
            <a:r>
              <a:rPr lang="en-GB" dirty="0"/>
              <a:t>, ‘The Happiest Place on Earth: Disney’s America and the Commodification of Religion’, in Mazur, Eric Michael &amp; Kate McCarthy, </a:t>
            </a:r>
            <a:r>
              <a:rPr lang="en-GB" i="1" dirty="0"/>
              <a:t>God in the Details: American Religion in Popular Culture</a:t>
            </a:r>
            <a:r>
              <a:rPr lang="en-GB" dirty="0"/>
              <a:t>, </a:t>
            </a:r>
            <a:r>
              <a:rPr lang="en-GB" dirty="0" smtClean="0"/>
              <a:t>Abingdon</a:t>
            </a:r>
            <a:r>
              <a:rPr lang="en-GB" dirty="0"/>
              <a:t>: </a:t>
            </a:r>
            <a:r>
              <a:rPr lang="en-GB" dirty="0" err="1" smtClean="0"/>
              <a:t>Routledge</a:t>
            </a:r>
            <a:r>
              <a:rPr lang="en-GB" dirty="0"/>
              <a:t>, 2011, 2</a:t>
            </a:r>
            <a:r>
              <a:rPr lang="en-GB" baseline="30000" dirty="0"/>
              <a:t>nd</a:t>
            </a:r>
            <a:r>
              <a:rPr lang="en-GB" dirty="0"/>
              <a:t> edition).</a:t>
            </a:r>
          </a:p>
          <a:p>
            <a:endParaRPr lang="en-US" dirty="0"/>
          </a:p>
        </p:txBody>
      </p:sp>
    </p:spTree>
    <p:extLst>
      <p:ext uri="{BB962C8B-B14F-4D97-AF65-F5344CB8AC3E}">
        <p14:creationId xmlns:p14="http://schemas.microsoft.com/office/powerpoint/2010/main" val="14224780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Sketchbook">
  <a:themeElements>
    <a:clrScheme name="Pixel">
      <a:dk1>
        <a:srgbClr val="103154"/>
      </a:dk1>
      <a:lt1>
        <a:srgbClr val="FFFFFF"/>
      </a:lt1>
      <a:dk2>
        <a:srgbClr val="00BFC3"/>
      </a:dk2>
      <a:lt2>
        <a:srgbClr val="0096FF"/>
      </a:lt2>
      <a:accent1>
        <a:srgbClr val="FF7F01"/>
      </a:accent1>
      <a:accent2>
        <a:srgbClr val="F1B015"/>
      </a:accent2>
      <a:accent3>
        <a:srgbClr val="FBEC85"/>
      </a:accent3>
      <a:accent4>
        <a:srgbClr val="D2C2F1"/>
      </a:accent4>
      <a:accent5>
        <a:srgbClr val="DA5AF4"/>
      </a:accent5>
      <a:accent6>
        <a:srgbClr val="9D09D1"/>
      </a:accent6>
      <a:hlink>
        <a:srgbClr val="1286C9"/>
      </a:hlink>
      <a:folHlink>
        <a:srgbClr val="A8C2E7"/>
      </a:folHlink>
    </a:clrScheme>
    <a:fontScheme name="Sketchbook">
      <a:majorFont>
        <a:latin typeface="Cambria"/>
        <a:ea typeface=""/>
        <a:cs typeface=""/>
        <a:font script="Jpan" typeface="ＭＳ 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Sketchbook.thmx</Template>
  <TotalTime>262</TotalTime>
  <Words>1461</Words>
  <Application>Microsoft Macintosh PowerPoint</Application>
  <PresentationFormat>On-screen Show (4:3)</PresentationFormat>
  <Paragraphs>83</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Sketchbook</vt:lpstr>
      <vt:lpstr>Fake? Religion</vt:lpstr>
      <vt:lpstr>‘Authentic Fakes’ –  where religion meets popular culture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Jediism</vt:lpstr>
      <vt:lpstr>PowerPoint Presentation</vt:lpstr>
      <vt:lpstr>PowerPoint Presentation</vt:lpstr>
      <vt:lpstr>PowerPoint Presentation</vt:lpstr>
      <vt:lpstr>Tupperware</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Fake? Religion</dc:title>
  <dc:creator>Sarah</dc:creator>
  <cp:lastModifiedBy>Sarah</cp:lastModifiedBy>
  <cp:revision>14</cp:revision>
  <dcterms:created xsi:type="dcterms:W3CDTF">2015-04-22T20:58:45Z</dcterms:created>
  <dcterms:modified xsi:type="dcterms:W3CDTF">2017-12-04T19:57:28Z</dcterms:modified>
</cp:coreProperties>
</file>