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1"/>
  </p:notesMasterIdLst>
  <p:sldIdLst>
    <p:sldId id="256" r:id="rId2"/>
    <p:sldId id="273" r:id="rId3"/>
    <p:sldId id="278" r:id="rId4"/>
    <p:sldId id="279" r:id="rId5"/>
    <p:sldId id="280" r:id="rId6"/>
    <p:sldId id="281" r:id="rId7"/>
    <p:sldId id="269" r:id="rId8"/>
    <p:sldId id="276" r:id="rId9"/>
    <p:sldId id="258" r:id="rId10"/>
    <p:sldId id="265" r:id="rId11"/>
    <p:sldId id="262" r:id="rId12"/>
    <p:sldId id="266" r:id="rId13"/>
    <p:sldId id="267" r:id="rId14"/>
    <p:sldId id="259" r:id="rId15"/>
    <p:sldId id="264" r:id="rId16"/>
    <p:sldId id="271" r:id="rId17"/>
    <p:sldId id="257" r:id="rId18"/>
    <p:sldId id="261" r:id="rId19"/>
    <p:sldId id="277" r:id="rId20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56" autoAdjust="0"/>
    <p:restoredTop sz="94660"/>
  </p:normalViewPr>
  <p:slideViewPr>
    <p:cSldViewPr>
      <p:cViewPr varScale="1">
        <p:scale>
          <a:sx n="86" d="100"/>
          <a:sy n="86" d="100"/>
        </p:scale>
        <p:origin x="999" y="4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425EC27D-3D95-45B5-AF0A-CA9901F9132D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5" tIns="44892" rIns="89785" bIns="4489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89785" tIns="44892" rIns="89785" bIns="4489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1B10AC1E-C272-4AE6-BDDA-E76D5DB3F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456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5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Studies show that older generations</a:t>
            </a:r>
            <a:r>
              <a:rPr lang="en-GB" baseline="0" dirty="0" smtClean="0"/>
              <a:t> will give an example of outdoor play whereas younger generations give examples of indoor play –why do you think this is?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380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skills are developed?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5666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2222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990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2239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Video about Inquiry based learning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782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7381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Frobel –</a:t>
            </a:r>
          </a:p>
          <a:p>
            <a:r>
              <a:rPr lang="en-GB" dirty="0" smtClean="0"/>
              <a:t>First to use term ‘kindergarten’  - translates to garden for children</a:t>
            </a:r>
          </a:p>
          <a:p>
            <a:r>
              <a:rPr lang="en-GB" dirty="0" smtClean="0"/>
              <a:t>In his nursery Frobel creates open spaces to play alongside calmer  places for reflection and thought</a:t>
            </a:r>
          </a:p>
          <a:p>
            <a:r>
              <a:rPr lang="en-GB" dirty="0" smtClean="0"/>
              <a:t>Frobel's nursery encouraged independence and creativity through investigation and discovery.</a:t>
            </a:r>
          </a:p>
          <a:p>
            <a:endParaRPr lang="en-GB" dirty="0"/>
          </a:p>
          <a:p>
            <a:r>
              <a:rPr lang="en-GB" dirty="0" smtClean="0"/>
              <a:t>Montessori – </a:t>
            </a:r>
          </a:p>
          <a:p>
            <a:r>
              <a:rPr lang="en-GB" dirty="0" smtClean="0"/>
              <a:t>Began working in Rome with disabled children (wanted to remove the overpowering gap that parents and teachers had on education).</a:t>
            </a:r>
          </a:p>
          <a:p>
            <a:r>
              <a:rPr lang="en-GB" dirty="0" smtClean="0"/>
              <a:t>Montessori believed in children learning life skills rather than play (play must be purposeful).</a:t>
            </a:r>
          </a:p>
          <a:p>
            <a:r>
              <a:rPr lang="en-GB" dirty="0" smtClean="0"/>
              <a:t>Children free to roam both inside and outside (this is done in practice today in lower FP) </a:t>
            </a:r>
          </a:p>
          <a:p>
            <a:endParaRPr lang="en-GB" dirty="0"/>
          </a:p>
          <a:p>
            <a:r>
              <a:rPr lang="en-GB" dirty="0" smtClean="0"/>
              <a:t>Steiner </a:t>
            </a:r>
          </a:p>
          <a:p>
            <a:r>
              <a:rPr lang="en-GB" dirty="0" smtClean="0"/>
              <a:t>Provided natural areas – trees, a digging area, veg beds, </a:t>
            </a:r>
          </a:p>
          <a:p>
            <a:r>
              <a:rPr lang="en-GB" dirty="0" smtClean="0"/>
              <a:t>Similar ethos is now followed in forest schools</a:t>
            </a:r>
          </a:p>
          <a:p>
            <a:r>
              <a:rPr lang="en-GB" dirty="0" smtClean="0"/>
              <a:t>Adult as facilitator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8466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outdoor classroom: </a:t>
            </a:r>
          </a:p>
          <a:p>
            <a:endParaRPr lang="en-GB" dirty="0"/>
          </a:p>
          <a:p>
            <a:r>
              <a:rPr lang="en-GB" dirty="0" smtClean="0"/>
              <a:t>Sensory,  exploratory environment which engages students in the learning process</a:t>
            </a:r>
          </a:p>
          <a:p>
            <a:endParaRPr lang="en-GB" dirty="0"/>
          </a:p>
          <a:p>
            <a:r>
              <a:rPr lang="en-GB" dirty="0" smtClean="0"/>
              <a:t>Traveller and refugee children feel more at ease outdoors – why?</a:t>
            </a:r>
          </a:p>
          <a:p>
            <a:endParaRPr lang="en-GB" dirty="0"/>
          </a:p>
          <a:p>
            <a:r>
              <a:rPr lang="en-GB" dirty="0"/>
              <a:t>Practitioner observations have shown that children</a:t>
            </a:r>
          </a:p>
          <a:p>
            <a:r>
              <a:rPr lang="en-GB" dirty="0"/>
              <a:t>commonly make at least five times as many utterances outdoors as they do </a:t>
            </a:r>
            <a:r>
              <a:rPr lang="en-GB" dirty="0" smtClean="0"/>
              <a:t>inside Improves communication skills)</a:t>
            </a:r>
          </a:p>
          <a:p>
            <a:endParaRPr lang="en-GB" dirty="0"/>
          </a:p>
          <a:p>
            <a:r>
              <a:rPr lang="en-GB" dirty="0" smtClean="0"/>
              <a:t>Movement between indoor and outdoor environments (Montessori)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9669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Certain amount of risk is necessary  - benefits out way consequences </a:t>
            </a:r>
          </a:p>
          <a:p>
            <a:endParaRPr lang="en-GB" dirty="0"/>
          </a:p>
          <a:p>
            <a:r>
              <a:rPr lang="en-GB" dirty="0" smtClean="0"/>
              <a:t>Enhances problem solving skills</a:t>
            </a:r>
          </a:p>
          <a:p>
            <a:r>
              <a:rPr lang="en-GB" dirty="0" smtClean="0"/>
              <a:t>Physical development</a:t>
            </a:r>
          </a:p>
          <a:p>
            <a:r>
              <a:rPr lang="en-GB" dirty="0" smtClean="0"/>
              <a:t>Self esteem and confidence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0092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Any activity that could potentially end in injury?</a:t>
            </a:r>
          </a:p>
          <a:p>
            <a:r>
              <a:rPr lang="en-GB" dirty="0" smtClean="0"/>
              <a:t>Health and Safety gone mad?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What does the amount of ‘risky’ activities prohibited in school depend on? - discuss</a:t>
            </a:r>
          </a:p>
          <a:p>
            <a:r>
              <a:rPr lang="en-GB" dirty="0" smtClean="0"/>
              <a:t>Teachers opinions</a:t>
            </a:r>
          </a:p>
          <a:p>
            <a:r>
              <a:rPr lang="en-GB" dirty="0" smtClean="0"/>
              <a:t>School policies</a:t>
            </a:r>
          </a:p>
          <a:p>
            <a:r>
              <a:rPr lang="en-GB" dirty="0" smtClean="0"/>
              <a:t>The general environment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097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Improves overall development</a:t>
            </a:r>
          </a:p>
          <a:p>
            <a:endParaRPr lang="en-GB" dirty="0"/>
          </a:p>
          <a:p>
            <a:r>
              <a:rPr lang="en-GB" dirty="0" smtClean="0"/>
              <a:t>Enhances learning</a:t>
            </a:r>
          </a:p>
          <a:p>
            <a:endParaRPr lang="en-GB" dirty="0"/>
          </a:p>
          <a:p>
            <a:r>
              <a:rPr lang="en-GB" dirty="0" smtClean="0"/>
              <a:t>Improves overall confidence</a:t>
            </a:r>
          </a:p>
          <a:p>
            <a:endParaRPr lang="en-GB" dirty="0"/>
          </a:p>
          <a:p>
            <a:r>
              <a:rPr lang="en-GB" dirty="0" smtClean="0"/>
              <a:t>Encourages self expression</a:t>
            </a:r>
          </a:p>
          <a:p>
            <a:endParaRPr lang="en-GB" dirty="0"/>
          </a:p>
          <a:p>
            <a:r>
              <a:rPr lang="en-GB" dirty="0" smtClean="0"/>
              <a:t>Link between movement and thoughts – enhances problem solving and thinking skills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3310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Some examples of science in the outdoor classroom – fit mostly in with knowledge and understanding of the world.</a:t>
            </a:r>
          </a:p>
          <a:p>
            <a:endParaRPr lang="en-GB" dirty="0"/>
          </a:p>
          <a:p>
            <a:r>
              <a:rPr lang="en-GB" dirty="0" smtClean="0"/>
              <a:t>Not all focus on foundation phase – many activities can be carried out in ks2 and ks3 (in more complex way)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4060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Natural resources used</a:t>
            </a:r>
            <a:r>
              <a:rPr lang="en-GB" baseline="0" dirty="0" smtClean="0"/>
              <a:t> – more readily available</a:t>
            </a:r>
          </a:p>
          <a:p>
            <a:endParaRPr lang="en-GB" baseline="0" dirty="0" smtClean="0"/>
          </a:p>
          <a:p>
            <a:r>
              <a:rPr lang="en-GB" baseline="0" dirty="0" smtClean="0"/>
              <a:t>Children will used the natural resources without being instructed to do so.</a:t>
            </a:r>
          </a:p>
          <a:p>
            <a:endParaRPr lang="en-GB" baseline="0" dirty="0" smtClean="0"/>
          </a:p>
          <a:p>
            <a:r>
              <a:rPr lang="en-GB" baseline="0" dirty="0" smtClean="0"/>
              <a:t>Different shapes, textures </a:t>
            </a:r>
            <a:r>
              <a:rPr lang="en-GB" dirty="0" smtClean="0"/>
              <a:t>– manipulation of different materials </a:t>
            </a:r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8636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Report conducted by Ofsted – good practice is limited.  Not as well embedded into the curriculum as KS1. </a:t>
            </a:r>
          </a:p>
          <a:p>
            <a:endParaRPr lang="en-GB" dirty="0"/>
          </a:p>
          <a:p>
            <a:r>
              <a:rPr lang="en-GB" dirty="0" smtClean="0"/>
              <a:t>Some school/college courses lend themselves better to learning outdoors that others.</a:t>
            </a:r>
          </a:p>
          <a:p>
            <a:endParaRPr lang="en-GB" dirty="0"/>
          </a:p>
          <a:p>
            <a:r>
              <a:rPr lang="en-GB" dirty="0" smtClean="0"/>
              <a:t>Barriers – H + S (lengthy risk assessments)</a:t>
            </a:r>
          </a:p>
          <a:p>
            <a:r>
              <a:rPr lang="en-GB" dirty="0"/>
              <a:t> </a:t>
            </a:r>
            <a:r>
              <a:rPr lang="en-GB" dirty="0" smtClean="0"/>
              <a:t>                 inclusion – is place accessible for all?</a:t>
            </a:r>
          </a:p>
          <a:p>
            <a:r>
              <a:rPr lang="en-GB" dirty="0"/>
              <a:t> </a:t>
            </a:r>
            <a:r>
              <a:rPr lang="en-GB" dirty="0" smtClean="0"/>
              <a:t>                 can school/college afford it? Is it fair to expect pupils to pay?</a:t>
            </a:r>
          </a:p>
          <a:p>
            <a:r>
              <a:rPr lang="en-GB" dirty="0"/>
              <a:t> </a:t>
            </a:r>
            <a:r>
              <a:rPr lang="en-GB" dirty="0" smtClean="0"/>
              <a:t>                 sometimes behaviour is worse on trips (excitability because it is out of the ordinary?)  </a:t>
            </a:r>
          </a:p>
          <a:p>
            <a:r>
              <a:rPr lang="en-GB" dirty="0"/>
              <a:t> </a:t>
            </a:r>
            <a:r>
              <a:rPr lang="en-GB" dirty="0" smtClean="0"/>
              <a:t>                Quality – will pupils learn from it?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9171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Forest school – completely child led – children decide exactly what they are going to do in the outdoor environment and </a:t>
            </a:r>
            <a:r>
              <a:rPr lang="en-GB" dirty="0"/>
              <a:t> </a:t>
            </a:r>
            <a:r>
              <a:rPr lang="en-GB" dirty="0" smtClean="0"/>
              <a:t>what resources they will use – promotes enquiry and creativity.</a:t>
            </a:r>
          </a:p>
          <a:p>
            <a:endParaRPr lang="en-GB" dirty="0"/>
          </a:p>
          <a:p>
            <a:r>
              <a:rPr lang="en-GB" dirty="0" smtClean="0"/>
              <a:t>Not just for FP but can be used with young adults/adults with learning difficulties.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5091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Forest schools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500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0AC1E-C272-4AE6-BDDA-E76D5DB3FF10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274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89E-5585-483F-B880-935FCC292681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C48F9-B56A-4E67-96EB-02DEF22CFD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89E-5585-483F-B880-935FCC292681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C48F9-B56A-4E67-96EB-02DEF22CFDF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89E-5585-483F-B880-935FCC292681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C48F9-B56A-4E67-96EB-02DEF22CFD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89E-5585-483F-B880-935FCC292681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C48F9-B56A-4E67-96EB-02DEF22CFDF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89E-5585-483F-B880-935FCC292681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C48F9-B56A-4E67-96EB-02DEF22CFD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89E-5585-483F-B880-935FCC292681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C48F9-B56A-4E67-96EB-02DEF22CFD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89E-5585-483F-B880-935FCC292681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C48F9-B56A-4E67-96EB-02DEF22CFD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89E-5585-483F-B880-935FCC292681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C48F9-B56A-4E67-96EB-02DEF22CFDF4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89E-5585-483F-B880-935FCC292681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C48F9-B56A-4E67-96EB-02DEF22CFDF4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89E-5585-483F-B880-935FCC292681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C48F9-B56A-4E67-96EB-02DEF22CFD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89E-5585-483F-B880-935FCC292681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C48F9-B56A-4E67-96EB-02DEF22CFDF4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4D7589E-5585-483F-B880-935FCC292681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86C48F9-B56A-4E67-96EB-02DEF22CFDF4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uact=8&amp;ved=0CAcQjRw&amp;url=http://www.finmere.oxon.sch.uk/outdoor-learning&amp;ei=Ry5zVLGMA4aWyQT8roK4Cg&amp;bvm=bv.80185997,d.d2s&amp;psig=AFQjCNGBFTjXHh41ddkheiKxWcS5yvJ8jA&amp;ust=1416921026912035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u84ZsS6niPc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kiij9dJfcw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21</a:t>
            </a:r>
            <a:r>
              <a:rPr lang="en-GB" baseline="30000" dirty="0" smtClean="0"/>
              <a:t>st</a:t>
            </a:r>
            <a:r>
              <a:rPr lang="en-GB" dirty="0" smtClean="0"/>
              <a:t> </a:t>
            </a:r>
            <a:r>
              <a:rPr lang="en-GB" smtClean="0"/>
              <a:t>Century Learning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The Outdoor Classroom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3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Think of your most memorable play experience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Share it with the rest of the class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4" name="AutoShape 2" descr="data:image/jpeg;base64,/9j/4AAQSkZJRgABAQAAAQABAAD/2wCEAAkGBxQTEhQUExMWFhUXGBsbGBgYGRoaHRwcICEdHBsdHBwYHCggGxwnHBgZITEhJSkrLi4uHB8zODMsNygtLisBCgoKDg0OGxAQGzQkICQsLywsLCw0NCwsLCwsLCwsLDQsLCwsLCwsLCwsLCwsLCwsNCwsLCwsLCwsLCwsLCwsLP/AABEIAMIBAwMBIgACEQEDEQH/xAAbAAACAgMBAAAAAAAAAAAAAAAEBQMGAAECB//EAEAQAAIBAgUCBAQDBgUCBgMAAAECEQMhAAQSMUEFUSJhcYEGEzKRQqGxFCNSwdHwFTNi4fFygkNTkqKywgckNP/EABoBAAMBAQEBAAAAAAAAAAAAAAECAwAEBQb/xAAuEQACAgEDAwMDAgcBAAAAAAAAAQIRIQMSMQRBUSIyYQUTcYGRFEJSodHh8CP/2gAMAwEAAhEDEQA/APR+qdIpUWp1VWyugcT9Q2BjaZie98cfFOaVstWAWTa6iYut2MWFo3xvqPV6WZWmgYFSC1RbgWiAxGwBufQehhz+WLZBqjuzEoG4UAzbgWiBzxgPh0Er3wdlkarU+ZAVV1HV5EGPTFl/ZwadwAwOkAi4QEWMRuCJ33gXN638GBGrkNeFJUTFwRExwPO2LXkKCmrW1y7Aq2tTpBkDTAWwuDM+WBp+01ixqtanoZigeWa5jccKABFuJuBtyvy7/MruSfEVGjSoB1CDseLHa5FovGLNmunI/gcOtjCrJDC0kGT32tv74SfCvTKbGsrboQO3feNttsFrITrJ5SoKautfTqUmxiR4jwAe+B830wQvy9ZJ0kkiFJPAmPMfbFgyWWFOo1FwCqw1OfqIMxB5ghp9Re2Cupo/yy11vZfCdj4Zt3ANzzGC4pmso2SUPVWwCk8CYnv3xdsp0ulpIZPEhvE+xHcdud8ULpNdxWUxJDA7xtG2L7/iUk1EAJi63krcxtIIIaJEb4nBJmbI83lTSIenJKwpS1wSLg9otHf0x1Sza1CQyhfCF8VxpYbcQbg3xxnszKkagVZN7RqiV8xePbywHkMwGSmgj94QCVg2Bdli3ZSPz7S/AA7LVtVIMTJTVTbktFpAHcDV9/XDXLgOiyLEbHzHMjC7JUvmHMI//mKw0kSJVTYiOQR98EDNilTAA2QRsLx4VA5JIi2CAq3xFklguBedJjaBsfWZk4p9KnpkAc/3+px6N1rp606aNJAWEaNmkbn/ALv18sULMppZuxMg+Uf2Mc08Md8HpnUUpFX8AZqkaxvMRGrtAviOuGEu1QU0WbJBgRA1Eg2HkLRifL1qK0EKgBGC2AHlJM77398Vn4pzbFKdNVMsAymwG0GFmCIOxHfHQ3gQT5zLotQHTrqtUKwWYkraW8IkWJiAee0YKfP0qJanQ1uzIvytH1qzatS/VIM6NQ33xDQ+Ga66K+oqdQJElGAFyJAMWEbb2jvz0l6wd8yUimzQSZKlmYMJWdRtaeZ7nC5MVDqeSKSrDS4gWkjk3k9tO1t8LemViKoKj1ggTeYnYDzx6Z8TUxVyjOXC0yQ1NEAguSJYn6p0lvDAgTJ4FK+AUpDPJ824JKgW+o2Ezxufb2xOUVdGCs9SIFMsgUEA2EDSRuJAm035ica6jk6YptVSoRUcVIABjRKgae0EEXji2LD8VZBaToUYsG1MGJm5JJEG6gBh9574SDpy1KUkmY0mPW/54jJbZNDclf6PDCvbxfLaD2JI7He35YsuRzdI0grIXqNTVB8yUWm7EqzEDwsAbFomwjyS/KSk9O4PzNSVAtyCY5HP9MF9HyIRySDUKMNXiOxhSB7sDG/iG25eFoHY9AyOVya0HpyWJVh88Un7kkqwTQo1SQqQuPJ+uZNVchRYDHvOUzRqUnVZR1kcNBBN52MxtxzGPHPijKstZlaxEg+xIw+vxYvYcdXzK1clQKulY0tJY6QrA7EMrfXPhHnpJvwp+Muo0K7L8r5hZZBqNADcQF4AgRPmMR5b4cdcn+1alCnZBJJvBk7C8GD59sKcyhBYGmUan9aNqkbXIN+fIYDcmuDIjpIWIJ5J7cCf6YL6AzrmVCAnX4NKn6wSJT3iMC5eobGBGo6YmNjMTxz39MH9FzS0sxTqEAhTJnzsduYJjzjE48hPQ6nS6lI6FakQNi9MaoN7yN74zBVf5jsWaiJmJaqEJ0+GSvExMY3jspBsS9fyXyaqPTfUKy6hpgeKwbbuWBxYOq0KaUKi1D4vlDRqbUBuAqg7X/lxYUfP1mIoNqt8tSvERb+U4Z16etVaZBR3uZLQIn7sIjaDjl+4lY1cm/gZx+1hSSAVYettvS2LsGFPMomkaalMwIEypkz3Hix5r0euVroy7/bcfp3GLTVdzXpamJITTcwbsVF7bxvhlq0qAkXKpUCozGbBjGxjcC3lGEfR6Y/asxexdSfM+ImPIN+mOusAmlCsbAQo1eK/0n/T9It54T9AzLhazUyZL7mD4e5tvf7nDvVVmoueYVRUpGBMsB6FST+ajEfVK4FKrzpRp+1vz/Q4QZrNVdVIh76mm1gNDGOSbTf0xD1HMuaLzqB0kEzuJj+hN+dsB60QUIOmQawO8X3I/MbR5YuHTM2VNyG1wT+EmQWBBJgncRbHn1CrBaJ4588Wc0AxIB/AWBERxvAusG/NzienqNWhlkZ5yrTak2hoiWYCNWlrEEH1YifI4r/Tc6RoqWBRgI2kGVN58NyTOIepIU+kkzAU737H1Ptf1wNkK2qkykfUDpI2U3FvUiZ9MNKbDRbMj1dv2lwL6kloDH6HbYbxFRb4JyFQV6gJWKdB2gmfE0wI7BRE2+r0OKmmaH7urMQxVvLUIAPeHQfniydEq6MqruTBUuRG5YlzsJ5OAtV2DaMviKupoVBqAJjT53j9Qcec5lSUPJHF/e/liwVc8tZCxqAlFOhfD2gsxbmTAvIkyfFAQVM5oUNSCuWIV11SqwO8z4uDsCDhZT3MaK7FobNj9mRARL6CQAQApJF972IntGG69WVFXVSJOmAF0ttwIN42xVRmZUMlkGlUJvwDcbiDNrzvzg8V1YKzyCxIJB72Vv8AqkR9u2GWozOJut1Uoisi1KlNpnXICkSVEk3QzE+W+0R9T68tdflU9QqOtwsadhqBBNzAYXgiV9cc/wCIhEUEli8hQWG+5HiMX7+eBaeVpIhloqiYgkgAi+mLnjxAyY4mw+6xXChH1TPVKSGm4eHgw4IMEC5IEzYz4p2kWxDR6UcvUSsQQRffXDEWN9JBUn8sMKmU+bUpk1BVLLrJ06ZCwOdgbDjjkHHWYrzVJ4pi8E3ZrAegE4k5u8DRgmm2D9Y6k1QU1dgWVJ8KwCTc32kCLeYxD8NEMHQmSZ/WD+d8LM8yBtZDll3253JMn9MFfDxK1AxUKjEgGSSSRPpAjeMB23kDVBvXuosopjSgNPwoABa0FmI3cmfKxPOF/QOotTdamldNNwXYKNUllJMBgDEKPfviP4gOmo88xaAbRPtsRgPp1QqYQKSdtQHhJgE38i2KbmBrB6ZR+Ifnfu6VSowawYBQ4uoLNp2AvFrzuIxVPiimGrkuTEksfK1/U/a/OH3QMylLSqkK7hoKoBqAnaNxOw7+mEXxXX+a7MD4ZF9pgRf+++BOe5ZFoNo9eRulmjpJcuywI8C6iyE9hEKMVP4lzNOt++RXD6YYltgAFgTdhBABmbX3xN02pFCosn/MmLxdRft+DALUlm5iQdxM+cTF/X8tl+9IAvyRLEQbAyR6iLfrgmgB8xQxgE3M7e8d8QZBArMQYtE8RNx6nG82vij3wyYexcFUP4mqKSSbkzIBgX+YJsBwMZiv0aFTSI1RAiASI4uBjMNvYRxlsz8xKAP/AIcoZ7bj9cNsipeiXX8FML7RLTJ5DAe2Kv0iv4ZN/DJk7cT9sW/L5d0ygGr61soCiNU7yCTYb2+mMc/cKK3kh+8HcT+mLjTLmoWcXASJ82LKbf8Ad23OK98O5cjNoDBifQ2Nv5YcA3YATCKD4jA0MwJ9doHc4MrNFYHuZrsHVjtBaBJ2I7WsYv3jfCKjU01KtPdSwJHl7xYTEYZdW+IAVUwCIIBHMi/pfRb1whXPs+YNSCCx/kIj/fAb8B7lkpN+8oEgQajjj/y3iw/6fzxN8SUwuWbSAsleZP8AflhXlyWqZYGQDUJnf8DTA2G4++G/XaROWcTOlhxxa4ttJ/LBUXTGkUfL05Sp5R+oHbnFg6VQV6IcSrBQNQIBm49DaN7YTUgNNVZg6ZHt4jHn4Zw/+ElV6QpkEtrMceHf+/8AnBgrYsQTq2bmNaAMo8RIsZIIIAvMjY8nmLh9FhKpB+lx4Y2BBgT6wYP9cO+qdGcKdgZG0xeb9yFj2ib8h5LKiqBTiH+WCQI5GtSNt4SI7+uKNMNiL4g/d06lMMIaolubiRxwZGLcVJVMuSQG+qdMfLUCYhbSSEg8Em8YrnWMgxr0adX6w3jVVmQpSCO4KEkAdo3nFmy/TPClRmlapWBEkIoJSAbn+Ij/AFRxdVFgTyVLr9EZbMMtP/LqLJSPpvMDysDH9MJaddafzKhOpKkIV5gzz3G4PkcWX44yyGroQwSoOpgRM8i0kWFxip1Mu1JriUUKGM7tvI9I38/XGfND8llpV9NFirBjA1EWJBMBhuCRN/MnE1HrYNHRpBjmfy8uD74QZdZp1U0xpJQT/FFm35N4HaMDZao4AUjTUjY8+ncH1/TGd9hiy0F1OIBAIAkfhLTYHcTG4/lgs0fFp1kqRA1ww/7idrGJt9zgf4S6op10ai+Nip2tK6iNriSQbduxxPnS5aoqi50lLxP96cBsLSkdZGktNag1A6SRIvAmYBAv/thZmFAChZ8ZLk7+Q32tHucGZ4GRTmCR4pJ/6jtudz+eB+p1tFQKhGrSLb6VvMdr7emF72FqopHOS6MKzJREMxBYgmLCxLH8K3A7mcLer5UrmjTVhUamwgrGnTYkAA2i4jyx3Q+GM1WR80rKtMI7LqeWIEnYckjmNsMurfCK5XLjM0q71KgfS2oACJKkad5DDviux7SEmD9eywJBKsRpvpG3aZ2EnCzJZCmzCXOozpAifMmxEec4Z2zOWZWsZveBqBkT5c3woSnFFk+hg4DRbUCCQDzEg/zxO8Gi0MquaBBFMMUVTqqKpay7wQLADdtzziTN5R6NMQpUsoYa42PMGTJg7wfLD/olLT0eoggFmKezOoj/AN9vUYO//IWXE0z3Ur9v+cU+36bDu7FB6AwNRg6hh82kTIBBA1kgzaCBEHDXr1c1tQpUQqQQrFQ241ELpBEgAyZsPMSU/QKgTO0ZsPmU59mH9cel5/4ZpfPTf947krJAI0NP0wRLFTM9sSjCUuBEeR9Ro/s2aemYMNPrqEzBmDDDvB9MB1DOlu4B++GvX5bP1SV1JRqeOIJ0ArTliN2MgE8k4WkjSImBIHoCY/IYo1tDReOi/Db1aFJwywyjfT6d/LGYq2T6azIGWtTUGfCzEEXI2A98awtoG5E+ToJUp1ryVTVItLD04AER5nFoXqZXLBTMq4QggTsSAeZG3tiq/CVUfvEZWIIFx2J5/T3wz+I81qq6gwiJa3IhZPsAfc4msWMvaNvhFRVzFR2kKiEmPOBgk04NWFa8FACSDOojVaBuORN+cJ/h3NFQ8N4agg6Zkm8CRsJgk+Uc4Y5jOgM+iFUlW0gbwNvuJ9zguVoaKwF9WoLRZQaYJXSSgIgRAkDVPiB89vsqzUrUVgoWysBsRJN9yIIIvPsMHZeuzVKoqeJiu43/ABiB5fT5eHEeeyzmkjEDwqARqBMAKBEHbe3ljNXwgtYGOV6ioqUXWnAHhgzbUQNUd7C0jAf/AOSuoNUq0cvSBLGPCLeNjA28v1xBkyqCmzg6S82JgAcm/ocBU8wa3UdRhgnjbn6BCiD5lTi0HSHce5V63TmUjU5YR+Cx2tGsR5XjbFj+Gfhta7KKlSstpgFCfuQQPTEPxCQKjOqlVaWA4ndoIsbmffEvwh1UI4DMDGxG1+57SRhFqS7k83Rcf8NpZdGRVdgp8RLGSCszBOkmxtHPkcLujl/mZZ1IJDBCJiVVFIXzuGv3Hng/qGZVydDeBoBiDeHB57R6efNfp9Vp0XpuFBZFS3AbSAbjmZn/AHwY3OWEaS8j/wCJ85TqZrLwCGphzWW2oUyBMEGD4S2xJwt6h1Xmnq1Gs5pmSogCANgOOJ5FrYCyPWKLNmmqLqq1gSt7WBIQRB3j7L2xFn0Y5ZERmLMzP8ttJCsNV1ZROxiPPyjDT3XlAghXnOrrVIOYDhuCGO2+zWi42vjk0FdSFrggjYjSf5zgXNZ7Z2piC2oAxAsQfxTsx3++FtGn8ysogBCRJW1ibgARBj88JtY4V1jNFGCzqMqx9Cqnw7czjihmg4JBkqZ345Hkf64k6n05n+VoP4WUzxpIInv4XUe2D/8ACXp0ytMgkCSW7mIkDYWPphgjP4fysVqVX/STHMFTGq8qTvt2w7y2aUl6/AssgiSdzBuLE4U9JoLSVRP1O5m4mARN9h4Z98F5qorUwqmx3I/MyfbEuSkEa6csH5j7vLXF/liYEcAmAT2jFb6h1ABnY31MBA5HN/TD7qtXTSmIZtITyQARb22xT80AdUmCNgdzJggDykH0GGirZOTuRevgzrA/w+tQZjqVmCjeFaDHb6i+Jet9WFRK9NmC09RZVBDXI1fUeNd4EXJE2jFI6SrEHxNMRAgAxa8+nPfDFqZBvIBFh2N7GOR3/wCMF3xYijgI6Uyq0Ns0ekifz/3x11ip8srChlYFipi5kD13Oryk4FRVYDsDP29MM87ly9IEfUlwARFgdQ3uCINu2JaeVXgSKFlF/lpqDutMvTapSBIHhYMRzpMrZvz3GLX8SdfpZgIqnURJNjb6e47n8sUfqObIqKQoK6PTUhsQfMQ3uMT5JAJA3BA9RusecR6zi3A9IA6mxSrI72/UfyxdurfFTNS10m/efLaJ8Oln0CdtgA5tyBik9fsdXaDjeUggMDcDmP794wq5FXNM5+HKNRDmVdQfm0XQGbSSrKd5BlBB4wBlaTKCp4ZrduThlm67RYTbjT/TCumCFI7k+f4RP54aTZpYOC7cD8hjMbSnVgRpHqcZhaJjj4QUGowJgELI7jWs/YSbXthn8RdOFNKekzvubxA4HP8At64UfDNf5VUVJGnbe98Peoa6psPCohdjbcneJ9MTbzgfd6aNfDWUUuFZbfimbGO2LFmel0YN0nvEHVv3kXj88I+m6lCkAbc7dxJ1SAe1/TDRc40SAvno5P8AYwNrsKdYM6vXNORRGoOZMix4tOxvx54U08qa1QtTcrTS1WpFvMKN23ibR3OO/ibMzThCQxmGBsN5B7fV+XMQIun9b1UjTanpLfVpvJsJ98dsFJaVoeOxvLNkpHyyQqQfExF7z23w2zfw9Vp1vmghAQWsFblTpJn6vxTEeG5O2EXxnVC0hCgEm0DeOP5z5Y10/rdVFy9N2LgjSlhIIG197HT6ThFH0X3KLlpjLO9OLu0szWJh9IAmdiBP2jbbHGW6eiliukNf6BMdxtYd8HrmNdNWIgqSIMTvv3Iv24xsKeAApvIneO/e0WPtidgaZ1So+JSWgQfI7DkHyNp74onWS4rVBB+to3jc7Wxccs2orBqBfE2oA7AGb76oIwn+Ientl6lN6sla41EmZBO6zvIEb3N8X0Ls0oend8iKlmqqkqKb7HxAGTex1RIHfj15sGSzRFNWqiQqFrQRLMbTyRojbn7vur9YRaRemqs7KaYiJvsO5jf2xWEokpSpmF+ssIJYEXFuDcmPIYMp7ojfYcXjOLE9SoXZAv1Oxk9huxHsT/d8EdMcUTUqk3CyZk3YjT/3aRIHEnGqmWFNmKSwKFUSdpI5FoPsfXg/p+WDPUVknQ+sk2lzKpY27v2t7Yk2J3DwopqpY3XccSFUHVwYIF+MarqS2cJPhYUwg84Yke8xacAdeDstOit2Y6ST/qb7/iX0nDegfmVCB9CuJ9KdhPqRheMmZPmMtDCTCooUeZ+3vibplANUMtcXJO4XmSf4hI859MAUqhrVyNQ0KZJ7AnTwd9zfsfdjm8yMujk/VU2I0+YHtuduBhKoZypUV74u65DMVINoQQCLESb2/sYQZrMnUjFViJFvbzjjAHUK5qMX7Gwjj/fBOTqT+74BhT5bA+U2OKpUiaeQep1N1UhTBL6ifKOMH9I685dUqQym3I+8EdoxW854XYdiR9jiPL1TrWN5GOj7caE3Oz0ehUKkyALm0QReL4cdMMSFi+wvEkQZvt/frXaR1JqiTETcbeXc9/64ZdKrmmqtGqDBJPBsTPMY8+VxnjuaacZYB8wPl1CjjwzKmJgdgYi6+8zhfXokt4LGLzfkxMSAYj7DD3rlFTUEfS6hZkgzuI4mOfI+eEtGqHIBkECdvq8/LnFvyNZxWYVhoq+FgLN5+Ym488c08q1NVBt2IJg8+XHf7Y11V4AgEkkxHEY76V1w/wCVUXwtv58e364VMVNbjgC9yJ3m3O9xt/zjHy51W8RAOxmTaw44/LB9XKAgMjGBxckbnxdxxP34wK9MGxWOe8/ci9+O+HeUFqyKplHn6T9v6WxvHSVHAgAEcW/3xmDkYWZbLPoXShsTM++LN0rNuESViOSbx7HyxFTySuJNyJnxetvImMa6nVK0/pAkwon8J3mLCx3898JSvItJcjTplQkmksbmP+n7zItv98EZmm4JswUR4okW2JMee+Csi/y6aKSCQLn9bm59cd1M5awBx2LpY1lnrQ+m+m2U74hM0yZUkMNt4vP8sDfCbKztr8hvF5n72xZOoCnU0LAOrgkAR3ExP349ML/hzpQpVSHA8TWuLASJt31HbE3qJabgzzZ6bjqUxd8b5nVmqVOfCqL6DUbn7RiPNIz5jLrTUgIzFovABBBPHb/fHPVqYbqDdlYCf+lQP1wy+Heoj51QAEs6wbhbCYIkcWwHcYqvBvP5GYRlaNRPmY2Hodvf9MY9YAAai7CdwI32O3No7bYl+WWIMKDAA0mWsCL2Orcmxx09BlCrYBQDeQNyduBta9xjm3J5bMsheVrVAKdJG0GobsDF5i15hYsO+BvjPqyZmm1Gorh6TzTdNMEi0tN15uJ3wEKppFDfwXH31SMJ/wBs1NUaN5/U4s9Wo+n9T6HS+nxcv/Stv8tfPn5osz5Sm1CVFigI9QPD7iAPbCMMLy125m9xE7cEyb4Y9Grn9naR9OqP/lP3JHtiqvmzIj+Eff8AuMed0zanNfJ2R0oyg9OXBurZyh50gGxFiSZ7E+ffFpGY0KAfE6qGZuNTCFEfite+2nChArgaz4gZFtvT89++COq5kimS0Wk+57c2EDtJOO1ys8DrOin0+eV5OMs/iSs0kJTrOfFBLatKzv8AxTMcDEGfqfLQBSAWXiPQ+sycG5XKhMrrax+WlP3b95U39FHucQ5fp5rVBbwgi/dhsB3CzPtth4/JwpOrHHQ8kKNFXbiWqdybQPQCBHBJ74R/EGfaoWJi4IE9u/6DDrr+fkrTUBVW3mYt/LFXz66qZYH+IHytb2P9cIvVIR5ZXkBItzvg3J5g6lhZZWGpQPqjw2HMixHePaPo2RNWtSoo0GodIJvHc+dgTGLV17oVLKV6RpklwhLNJBJsNXkbttaANzJx0KLk9qNWN3gA6rUpNVIbKLqF5KEESB9Sk+Ly2i2+AFytPVqWjG5M2vFiA0c33wxd76wfE1yCfq8/XzwuzmdDqVFiY8Jgc9+3pjtj08VGmQlqtvAwyFc62RtmE7RwJ29J9zg/ILFRlLExcAnjYH0P8jhP0xo8MEhYae0mCPdSbeYw1ymZJYAkSsgGBwYItxsY9MeZ1WklaRdeuHyWEUxXotTJgpZPLkEf+q/kTiq1hD6aso6coLniZsYjm9sH5rONRYuoGqCIkeKAxANjaxvx54LenSztMVaJAddhP0nkMP6e1sT03uSYqkV+s6lmJZgYiQJWR2i6733BwufKPLEsIOzCbgkR2sfyjyw/q5WOL37ACR3iRxafTEaZQqy6tibbiDyPELzfD7VF2bbWSDKZpkgqG2ki8gesbeWCqtSTqVrdrWPcSNpHt6YiCaW0rPiGxtMntIG45+43xxmCFYlT4uw2PmPb03w6XgegbMv4jzfzP5ggYzByZmkRJUTzdx+hjGYO81jPLdPWoYNXu3EWv2wLmsszKFdVJ/Dq2v8AiBWA2398k1qICwusAiWsviPYRxzf+uB8lIBMSFUmCQRaDED/AFQe4wkWOqGWWotpXYDYcDbz8sH/AA/Q+awJiLwDse047yipVoDwxJ28xHBAO+JEy5Qr8s6TMbSOTt7jFZTkkrPV/iNZ6cY9vgZZ3p9Hwq5irH1LFhzAMwB6cYpOS6k1WuaVNQ2mYNQBYFvq02mTx5YfdRJ+Ymp/Gp32iY8p/vzxH07popKxGgs7EkryCbCfSPzwIQTdtC/wTck5CPqvRVpMz65qPJCg+d4Nu4tH3xTxmylY3IIYgRv2NuJxceuwNTAgsqsQQb27/wB3x5+ASxJJneZuSb7++OjTW5v9jj+oaS0ZqMfyXZM9WFMqKSjgszloLecWMxfYHA+XTMMVuo8VyCxlbTEwDIn2B9MM6UaaZVQCy6iRPiBGwiIBBNxuSd8T/NBYB38xESBFyfz89/KeSknwTXILm6wiwZm5AO393wgSp9RHc288OWUAmVGoneIPv27/AGwrzFPTU8pmbXPt53xJNUfXT9WyaeP8li6PU00igMjePO4I8ubeYxVshpqFqTCGKqUbswFwfIgxB/XDfJ1tEkHeRH6e8x+eK/lTp+a+xQAeZJsAPPE9KNakvmjzfqU3pwW190M6eVZWIpsrAGJNvFYAee9zhxlekJXy9Ra1RkcELCDWZgkM0kQkIw42OFlCm9R6RJOpILgfSTYkjjcAecYteV6XpNREhXeGzFT+FdwnYsef+cXwjzJdbrThsk7RBSpipqZdXhiQVI0cbmB+h+042xCwV1RcA3JZjER7Hfa/oMNa2WUoAZSgg+n8Tv8Azi0nz8owuzmYFPL1axOmANA3sJOlfPme59cCzjk7wLM+EdQPmBDqA8YbaZ0qQLn2vJxXerDTRYiQGeACZPe8eU9sG9IqGoiu5MNULfYHvuQF/ucR/ExDBQDHIH3+1ji+lGnRKTxYq6G7JUDqYKXB7Egif1w3zeaeSatQtYQW7c33jCvKUSt9++I82GMcdp2GO+MYxyQc5NbexJla+pnBkra8Wnz52xFmwpI0jUe/Ft9+2J6SjRpSDG998Z+0KNwQdtrD0jFexMYZCmi0gpk6yeIgiNj+c4j6qDSKMNm8LHuQAJPsLjHaRUUimWhKZa6x4gQxIMz3GJaRFQGlVBNtSkHfzFjcHceWPN11U89zr05YC+rgNlw4BOgBxG8bE+YCsTHlhB8O13y1YVaZ10Ws4G8encbz698Wzp+UdKSJUCwVBWNimy7bbEEeRxTs/kny9bVSlEa4EzG8qe4EfnGOPRxcBYrkv/XKcjUoDKRcTFvKMItRNjGoWvFttgdrgHvht8PZo1cl+8IBGtSbRa4sf9OFgqhpdGYW7yYWJg8mCR7YogoypRH1KFDE+IwNQjeCdr4g+WCZG4EsZHvuftjtHAJWYUxMedt/y/ucAvSQEgMylTA3Ajk7G2/M/lh4qsDpUNRk0N9H9/bGYVrSblAfOSPyjGsba/Jq+R1QJCqxlnHYM2kCIMTxHHYzifI0tSsS7vpk6BO954hZHn7YizGaAYEvAJB0nciwIEk2m8W3jHeZClCQyqTYCWFpJ3B078R5CMTU80Mmm8E+Wzj/ADRDHRAkEzHeDN77QB5+c69V0OQ0kGPUb/1GEuVQKxCnxCVDnUAwMHa/t63G2Cc+VFOkFMuZaoTIIJ2UCCdh+eKNt4R6fS9RpKGyfksVPPIQCTJ7kCIwNmswknSYF57f7YUUn3gkwY+kAm07jf8Av1xNmELUgDALxfsu9uxsL4ffWD09+nFx2W3LhAFHKpUqVHcWYaV9Nibfi/lHninZzIvRd1cEXOknleCCLG32x6RlstMQIxF8RdLpNlnNUlStweQdlHvsfXF9OVHP9R6TTnC1iSz+RJ8OZ1nogkjRT8BkG6i4EniDHERg2nXZg8AqPxQ6iBx9QkAzJ/XCboCoQ9MmASoJiYW9zF9M+XInDH5NVhK00MAaidTEdj+HVtudr4hqqptI8GLuNhHT+l09aB6jAsZMk6iImQGXsGuf64afFHT8u6oKAVWXci8iPxHkkx6R54ruQyZWr80qPD9TLqMbztxHoPLnFirrEkAxjzOr1p6WF3Pa+nylOKTft7dslXCJTY628IvuLn0iScB5TJlnRTcA/MqxtrIkIZ3i2O+v5OpVrhRAAtvO+5tziw9N6aSNCjfcz+bH+eLaL9O5vL/scvWastSe18IY9CyM1Vi8MGYnmDyeb2xYKSJGkwKaklo3ZpvPP1fyGFeV/dfuqQJII1t+p8hGw498BdVz7JAIszSQCCdI/mZ/M4omcE5eDfX+oyRpgILSfyAH6DyxW69SpU8LsdAFp2UHc+ttsMMy7VCzhGuQF0gnuDbgCFwNmsrXKQlKoZnUdDH3Ftrn7nBSyI0S9Moh/BTWFRNK+ZNpJ4Okk4zMdGeqyaVJ0jeO/wDxgjL5V6NMKtN5jUTDfUYkz349sPOg/Epy4ZbbrqVrXiPbHXovNk5q1QvyPwlUa2k/bBHXvgwUKPzHYAkwF57k/liw5j45IWQgHnildf8AiFqxJZiTxjqTsi40I62TpXjSffAoy7j6YA/vvfA2aqAmOeT2xBmc4IgARP3jt5efljowSsfdMqL+81VlVogA7sbeGN7gke2BatQhVZR/kuQwHKd/Pf8AXCGhnIbaw58/6YsNMAvuAKqWJ5MRP2jHm9S7mdUOB50+rNtRMEqJJNvqEdgQZ98B9YyxeaZA8RlGPBtN+ADMjt64ByWc+X8rWCDBpuD3Ww/IxOGPV2Y0iY+ghh6bN7RB9sefK46l+R7qX5DfhXKNTo16TxIeYuR9IVgLAzAP3+yrPUIdSAyMzEiBM3MbWuN+b+2HnROpKVVT9RG/J9eSY/8AjgX4iyhpA1QxW40m5PPbyJ5tAncEdCkMsOmInzglxUFxZt58ieY78jBIqalJF432vY6T+ffvgA0tRGqqNbbNJ+pthEmZiD6iMFdKpiKqEwRaNR45XnSfIQPywWqyammcfKJ2Yff784zDKlXAAHynt/C1vbw4zG3MamBVqJZiV+ZIJsYgDuNjN9z+eGGTohpBcLpAjU5UE9hqk6vQYCV1mCCCeVkg2nfsNo8/LBjCBC0w28EN/wDaIA5w4/BxTNTUF1Wm3YjtIERbn/k/N5RFSW0ESAAABJiNgP1gcztgXLb+NRcW0kH3uIIuNhN8S1CboQyEiYC7wCwt/f8AUO+wMk3TaqGoswAZ0/bSfWMM6mWOu+wso4j+tsIqNQK4Qw7tpAmPBA8MFhq1eKJUDc9xh4tR2b5YQl5iw3I5w8afJ7HQyU0r5j/ZM5+aJ0rJPl/dzitfHtWoCKDGAoVyBe5kDUe+9sek9K6KKUE3qHngen9cee/GeWWrm64KtOoAaTuQoUWi0kaf7tVrYk2cvXdetW9PS48+f9Fb6LmdIqICZbSsgi25Mg2IvsPPDZvonWSy2EiQBaRLDsePIYFy1UAf5cwWAVpkEbkqoETaD+uJmqNUIldIXwrTUQpad+5M2NpJi+I6j3Ss4IxqKQXSr/5bC+oiSB6CBc+KPvuO2LH1jNATBAJ3gHFf6YjpmNNQ6YLFhYKpCsRA1GL+WD1zdF6mhCajb+EmZ8PtxHYSTwMef1Gj93Uiuyyeh0+qtLTlLu8Ij6blTUrFEEvfWSLKOdRMQPT0GLBUrrl2FND8wkxFpYwbtEHSCZj/AHwmz3VWX93TVKYNzpNi3csd9j3tgj4fy2kPmX8TkkJN4TYmO7EE/wDpOK4Swccrll8Fgp0hTUIoEga2K3JvO/mYHOxxVuqZ8io373TzAifL2OH9esflk38Jgxy3IPcCY9RjzPPms9V206iSSFI3Gw3ttt6HDwj5IydssTdVRRLPUM8S3pEAW/4x2nUqf1AOR31se/BNtjitV/C2pwGJEEBtN+585vgmjn6bUgCjIVBMFJ1NvIYsBwBEemLKKNZYP8RaTom0SSzn9Tb1xh6xUWA9bUTsjLqB73IP2wgy+aMEB2GoXj0sL2BuRHFsLXJB3O9t7m20fzw6URWW+r1hG8LUFYH+HUs+mi2As9lMudI+ZVpSPxDWPSRBB++FPR8+1KotRTBUyCRIB4mbe2JqgfMVUAZVJmZICzE3JtG/5Y6NGMc5I6rljuCdW6VUogNGum0RUQ6g07DuD5H88KcvlGdoIKkHkGR5R3xcKWdqZVFqUTeYIklT5xMTbfECfIr6qw10n1fvAZqKdU3/AIgJsd9xbFIz/q/clXgTZrpDBfpn0MmO0WnGdPzX7sJfUhmnOwG5n7n74ZVekMfoq025j5kH7VNPljY6JW/0GP4Xpz7QxxxS8M66TRrM/v6cowBMHuJG1h5SPXThh0vNl10zJBKyLgx39sBVOlVVCkK4aZJUEgRMXng/ecS5XLMlUmno08gyL9gD/cEY59WCcaQZK0CZ8GnW0iU2K6bzzO1oIPMWxcem5xK1AiqNQKyQREjggHa/PecKOoqGp6o27b+eBej1GWqEgAvJ0mGsB4gWBkAi/i2gdxjact8fwBLcgTN9KNI6CxYzIJgb2UzAANzIMjjbEb5czrk67EMBYd17m0Wvb1tZuq0RXpqVMjdWgGxuQbGxHMcDFYl6YESwDAi4Kze4k9gRubDjF07QYu+Q3L5wlQTSvzYf0xmFdfqT6jpGlZsNINvXSf1xmNtGHtLOIqeFRIEeMgz7hZj0x2t1LFQX2m4W22kGBvEgceuIs1TpBDIOor4AHEDzIgb8XnfEdKnTVPFqDEyVhtUiDySGI32j+Sv4GdhfzvACDqZYDWEDe/nttsLemJcnmPEVABBlmIHpuBEnT5k7+mOcuiCl/luBJANuTzOx5k/yjHNSsTTUimWUABmC27AyLD2N79sMEO6ZR0aqpJhQIBki9x6mL22MY9C6H0gUqYZgDVcSx/hBvpHpb1M4rXwt0P8Aallyy0V3WGUk2sJP09+b74uudqimoAEACFF5tt/zi+jDNsjqajS2p/kAz+ZWkHqNsikwLnvYY8wyufV69SqVhixKpabmWbxEW3HAvi8fE1dlyzHwq1QhSzwR4jexsbTbkY8+UrTBlS4JuCSlwYvvIDGNMRtvja7zRtJdySqaRZl+VpBEmoCxEtPH0ra+wmR2xpMtRKz4vlwQCpsDBJkxcbmZM2EyRO85VaUIRYYyu31C4GgCQo2EqMQdQUll0o6i4JqGRsBHkLmD3Jxzl0cZqqqDQoVVVfEVixO8Rzt/yMF9IpLQofN0gVKhlO4QAiZjkmZ7RgNem09CVnY1KY1aqaDw6liAJgmQDP8AvgujUrZyq0laar4SDcKLjfYwY7dt4wkreELJ3gj6J0ds3W1s37kRYEgnYwe0z7C2LbmxTWCoESsWm8wsdo39sFZPKrTp6KY8EXJ3buSeCTJt3wk6os10oIbTqYzEC5tA7L+fnhHlheFRz1jMmnllF9cEf9x3PExO+EuQpuz6EMH5aknVHG/FhfnEvxXXDMKXNgsibbFpnvJ88KK7BmPKmQRpBYFbeEsLXBuLYeMcCnfUixKw48wV39nJ38u22NfK1SPCwIv4QsebALtBNxO3tiOpTYwdXik3JB8MSB7FW7HaPOTMBiFjtvqm5+qZ2uftGHXGTJHGdohEUhrxHhkgm0XPqftgf5cgFSWJmw4vAvF74PzOQeiVDaVZr6wwt3F7n784j+awmSwU8BiZ4HeBY/n5YN4M0DpV1LGrtaTA8iCJmTuO+OqWTDtpG5+k3ERJuedsTOiEEy29lMGe1uLTzbbE9POLSg6IYC03/ObW7/zwUxJLBnVRpoKHEHXBjiJv6HCXoud01PEPCfCwt9J35v3Hph71yulUoA0zcxx+WFjZbUfFI08G4PfmQdrx3xVariSWluRKMvpZ1diNMyVXVY/SZ4UiPLBNPLoToFPWZNzCsT5QD+drG451Qq6qUlAGVQJYgak4IZl3H9OMGPpT5QZV+aNLAubrYhQBwSJaIjxXuMRnJydnRBUqBTTQ+KlVVXJgg7D7Wm4HbnERq1gP3paFaCpOqIm8GSLjjGquVcyQQ2o+KAJ87reNonENbOQwECoALGWDQDsxNmI22mIvhKTFpSG3TswGpjbbjt74BzQ0bspJ2uGaCLAgLAMcW7Yn0IPFKJMKAxi5Ew0SFNt5ix2xM6aFV1XXJA1qQ4g8WkKASd+cJBbZM0Y0wvo3UgWAIZJO0ELxYXPM24wu+JOn6HLq0SLLHbxHxbiQO/J7Y5y+bZXDuNTiRqggMLWlhJKwpHp52s2ZCZhYsLeE3BB8p3vx+uKXtYrw7KmzEGFVCosDBj2gRE4zBJ6a/Kj/ANLH8wIxrD70UpjA1KWoa9TAn8LAED3n+5xG5pEwrkQbfMXaLgag1772xKlemV0l/SwB/wDbx9sZQyqCStOlBMhrW7fVqI35tiSeQWm8MkqayqoaiuoJJUOV35AfckTe2+Ia2VqPVWnDqCQAzSFPoTaJ59feDM0mFmYMW4BDAjkGCZ9J4wXk1YIFNZURCrPoLEkXsIkflP2xSLVj8nr3TskuXoJTEQq3NhJ5PucVPqPXCM0yaSwVQSRxPA9iMNM9mTToE0iv0kqTcTuJ8sebUutVXY1WTQ7QCQV23Akiwv3x1S1FFCLSUXcuC69fy4zVJVXwtM3PEGRCtv69tsVKt0tKNWHd9RgMStjqAuTrmJN5+2C/8ZaiZLpMfhYOQO/0qAL8n2xBluqNXcsELGwuEN/KADMBZvaMQnJSyVqCVROafTqSHeoakeJioAB4E3BI7XnscbpsPmAmWCAb7iZBKmw7bKefPHfWq6/UVMxBOhiPIFjHoYBtecVWtSqszBHB38Opb941EEmJ2H4sTrAvA2zz6j8uix0gFoVRffeCDJP+neMP+l5RaNMagC1i0fxcieQL+/kLVn4ZRUPzGP1CAu1j67bm/niw5jrSUaBd4LMfCBF+0CJ2j+7YntYsU0rfJnVOpMAWPI/d0zPjb/VayifvAxlA6alaqYItTB52GoT/ALDnFT6RnXqZgPUv9RJiwCjUFUXiD+snFlz808mouGfxMTeCxBvG8TFu2BJU6M8iN666lYnUDICglQh/CR+EmRuO8Yj6saaqoVSrEyTckmIP/SBcxPOB0yVp8B0m9yTewgCDOxuNzjsN4ry+r6g4/OInv54rQaBkckeIncEyDFovbmP5YJogsQxmLlYS0Dc7ztycTMiafo03IB1KZ340jgd+cNun06KCKmoqBsCGJJP8KSAfU/ywG2GhWP3gVBLb6QSSYJn1/Ftf1wXQIZCbLoQkaSSD3veLXj9LY1XyytV//UpFYnxEgaV/GSSxjbfttvgWvSUBihMDnYFYva8kiNr7YPJsk6vTCkuDJuPCANp8IBg7744XKhvpB1MLzZrcGeBa3eMc/NhdQcQLAKCDHoSIMHftOMy1cqw0EmRwIIOw8TGI5iw88EDRJnsppCgFWLKT4QpIFrs0ci3OOKDtJVhpDdzNr7ck7nscMc5XFRVUj95HiaQNW+0kzcA+kd8BnKlVkgNxGqW7yNNv+TbC2EkoU1pnUxBI0xqJI0kxI1G8EixG5Eki2I6/TS5DiqKmsCQzQ0gRMVN9pgHnAmXrFGDNAHaJMte5/KDvO2GfUKtMDw+TCd/EswRJgAoR7SLYNYA8i/N1WpHwLp8AVlcHxg/UfKTz5WPGBKVbxze4BIIBG5iSZaZ73t6YMjSzQRNiyypiQGAYEENAwRnArlavy4YbmnOmfNSDBiLyJvYYEVtVASpAOikZpsJZwCDH4TsQbyIFgPOcQZbLosN81tSwNI8JEd5PedsRZ+mHqA6TFrmIi5O23ve4xutT1GVsJJtwT274Z0GxvXzSk6XJexhwp1CwnV/ELje/nifJ575ZC1BaYVtUibCxJ/48sJTQYMSzQduI9TNhjrMZZwhb5kqxOojxEnklbXwMCyW7Bav2hhszR5R/XGYRZfNUQoHzxb+IwftptjMDayW1m6OQNFm1NKg7x37SebXHbjBdNIZmZUST4X1adQ5mQbjuDBwdkM41SQ6ANujGDPOm8T+mF2bzlRn13LLIhwPAPJYt2jy4wGWfBxVEuCWQosagDHlyBPv54KrZQORpr0iCJCuVUwRER9PG4N/LC1Kzs4+exVOQo1Na8mSIIN4H2wZQq06mpqdOotIAKz+Et5QBtxYHk40brJoXWQlKbgIrOWQ+FqYDEMCNpMDkxbscR5jJfIbSx+Ye2kARECwBnYW1A+kHAyNU8Im5nTpDX/Eeyg+K8d8FdMrLVU0z/mqCaNxOrkEjeT6SZ2nGk23RpO3QLXrEKNJVdIBOlRIMxBYy3BIJP6YIyRao3jqa1+orJ52/FtgWjlHa8aVD+PUbHTbZiPW47YibpJSszUa6iWZgGMACeQVgWOwN9ucK0+LNkOzeQXXKo5AIU/THfm4Hnv5jC1spSLhNMeLTIJFzxJK6bDc2/XE69VqEaaniSRcHST5AGLcGDgTNoWdmp0TB3sJv/DAAY33iMCG5PJkndhlHJIx8BIpAHc37bCdTWsBsPPAWZVTGtW+Z5kmAJmPsebiPeTo9QJXRawKo40nVKn1E8/0vthnX6Vrg0tLAEgnSJN9ipYyN+dt8PaQ6VoF6ItKos+ErcEAEMJ+rjttBjHfxC4WqNR0wDI4kmSDvbjE3RskuXZy5gSJkEX2iCBzPsRjkZqmz1Kjw1MtDaZLTc2EjeN7347hVeBEqwLUqpAbjkiR6nxXPMm+54xLTYEgrO4ANpnm+15j0t54LqZb9od2ooKVHZS5gWIk33PJHAjuMSf4TULaWVVZQP/EEtNgVAIn7enbDYsNdyKj42T6vEyjcgi/5HjElXp9TWwXxMFJbxC3PfePe9sb/AGdCFIALyHBneDsYAtYX88DhD8wlG0A21G8X9PW+2+N+BrO6YMNOkOPUArMbyfz7m2Iq76ilMkADYwbCZJHl58xhvSyqOxBYLqEgk+FTeb7XIgeh8sSVeju0sjoF+WSTNmHKi86iJMxuN9sDdmgWK2y7CJOog7aQAJkNuZmLTb88RZfKBZZACYJsV8IMrckbxN+ZwRUz9SkrKoICCSo0hSZH4TIvY34nA3zWeBUQAwCNLR3mZtJJsAIt7YYwZUT5fhZg2obLLAW7AiYgAHuDzgCvViYU6oEt3ECPDHhgwdz+hx1mqFI1TGoAi4WIBIBECbb4mKU1GpWd4GzICSRe2+o/1GNYqyrAFUSrMQwJOoGNRIE/ik6oP1fpiXPPqLsxTxgaFU6oCldAgcBZXvjrJ0wYY2G8SAZ9ORPPtjmjnSGBIBEjxEqTaCoHOwj0OMMQ1TquGEKdiCTaR6eXHb0OXr71FNNkRlJBK6YkAgwCpE2Hbad8QNXAW34VuoEgzBPNgb4AoQWNRTYDYHv5ETv274zruBugyrWpw4p+DxEpBP8AwZ39B948p1BwT4oEDUbE8RAvz9pxmUrqQvzJVQSFIVjBNxNxNv7OGOZ6X4RUrVKSJbSysC7AmJ0i5F/xR6YCRqQpGYcOUYrDXk3F9zcwDa+2+IzRcaoQkCQwsJm1gTt/thnUGWQmFaqAIDM3yxftBJPpOCmrKUHy6NCQIuGdvSajMJ3xuEZlXOUY3IAPmoOMw2YV/wDyy3mLD2CmBjeDYLQdR/8ABPJdZPP1Y11m5pzyFJ8zK3Pc4zGYXsLHv+oc6AimSAT4r884HyR1VTq8UERN+/fGsZjnjx+xNf4MLnTXubOI8rNt9h9sLuoVCNJBIOpbzfY/0GMxmLL3op/OFdbP/wDQefmLf/tU/qSfc4TZ0/uSedQ/Q41jMB+9Cy9yJugVmWp4WIlLwSJvh1kbqJv413xmMwZnRH2jSpTBXSQNJQyIsfUc4r3wk5GboAEgaXtxzxjMZiOhw/8AvJPS5LB8TUlgtA1aiJi8TtPbywgqUxqNhfe2+MxmKR4ZZjL4lOlKem0IsRaJUkx2vfEeSMo83hgB5Ai49LDGYzDR4NIykog25b9Vx1mqY+XmTAkEwYuPCpEHi98ZjMaAsiQ7E8zE8x29McZdz8k3P+bHtAxmMxyr3/qcMX6v1OusUxNaw2TjzXAiqNFO34/5pH6n7nGYzHQvajqXCCwoCV2AAbVuN9qfPvhF1ByCsEiQJjn174zGYpHkY7yaA1gCBF7exP8AIY3UcrRLKSG1bix55GMxmG7gfBCBqAY3JL3NzaIvjXS2Ol7/AIP/ALr/AFOMxmAjRI/msKSEMQWZ5ub25746Bsv98HGYzBQzOc1bXFoIiPXEdByFmTOrv3BnGYzGBIcIxgXON4zGYQ5j/9k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20650" y="-2560638"/>
            <a:ext cx="7115175" cy="533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933056"/>
            <a:ext cx="3355939" cy="2657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58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Bilton (2010)</a:t>
            </a:r>
          </a:p>
        </p:txBody>
      </p:sp>
      <p:pic>
        <p:nvPicPr>
          <p:cNvPr id="1024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600200"/>
            <a:ext cx="5473700" cy="4776788"/>
          </a:xfrm>
          <a:noFill/>
        </p:spPr>
      </p:pic>
    </p:spTree>
    <p:extLst>
      <p:ext uri="{BB962C8B-B14F-4D97-AF65-F5344CB8AC3E}">
        <p14:creationId xmlns:p14="http://schemas.microsoft.com/office/powerpoint/2010/main" val="3277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endParaRPr lang="en-GB" alt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en-GB" altLang="en-US" dirty="0"/>
              <a:t>Children play and exist outside much less than they used </a:t>
            </a:r>
            <a:r>
              <a:rPr lang="en-GB" altLang="en-US" dirty="0" smtClean="0"/>
              <a:t>to  -why??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719111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  <a:defRPr/>
            </a:pPr>
            <a:r>
              <a:rPr lang="en-GB" dirty="0"/>
              <a:t>Why?</a:t>
            </a:r>
          </a:p>
          <a:p>
            <a:pPr>
              <a:buNone/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Worried about road safety</a:t>
            </a:r>
          </a:p>
          <a:p>
            <a:pPr>
              <a:defRPr/>
            </a:pPr>
            <a:r>
              <a:rPr lang="en-GB" dirty="0"/>
              <a:t>Worried about abductions</a:t>
            </a:r>
          </a:p>
          <a:p>
            <a:pPr>
              <a:defRPr/>
            </a:pPr>
            <a:r>
              <a:rPr lang="en-GB" dirty="0"/>
              <a:t>Car – more freedom for parents less for children</a:t>
            </a:r>
          </a:p>
          <a:p>
            <a:pPr>
              <a:defRPr/>
            </a:pPr>
            <a:r>
              <a:rPr lang="en-GB" dirty="0"/>
              <a:t>Organised activities – previously would have organised their own activities</a:t>
            </a:r>
          </a:p>
          <a:p>
            <a:pPr>
              <a:defRPr/>
            </a:pPr>
            <a:r>
              <a:rPr lang="en-GB" dirty="0"/>
              <a:t>Choose not to play outside because dangers suggested by adults make them nervous. Thomas &amp; Thompson 2004 (in </a:t>
            </a:r>
            <a:r>
              <a:rPr lang="en-GB" dirty="0" err="1"/>
              <a:t>Bilton</a:t>
            </a:r>
            <a:r>
              <a:rPr lang="en-GB" dirty="0"/>
              <a:t> 2010)</a:t>
            </a:r>
          </a:p>
          <a:p>
            <a:pPr>
              <a:defRPr/>
            </a:pPr>
            <a:r>
              <a:rPr lang="en-GB" dirty="0"/>
              <a:t>Technology</a:t>
            </a:r>
          </a:p>
          <a:p>
            <a:pPr>
              <a:defRPr/>
            </a:pPr>
            <a:r>
              <a:rPr lang="en-GB" dirty="0"/>
              <a:t>‘Suburban garden pride’ </a:t>
            </a:r>
            <a:r>
              <a:rPr lang="en-GB" dirty="0" err="1"/>
              <a:t>Bilton</a:t>
            </a:r>
            <a:r>
              <a:rPr lang="en-GB" dirty="0"/>
              <a:t> 2010 p 13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874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Children play and exist outside much less than they used to </a:t>
            </a:r>
            <a:br>
              <a:rPr lang="en-GB" dirty="0" smtClean="0"/>
            </a:br>
            <a:endParaRPr lang="en-GB" dirty="0" smtClean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 1985 – 21% 5 – 10 yr olds travelled to school alone. In 2005 this had fallen to 6% (Dept of Transport 2006)</a:t>
            </a:r>
          </a:p>
          <a:p>
            <a:pPr eaLnBrk="1" hangingPunct="1"/>
            <a:r>
              <a:rPr lang="en-GB" altLang="en-US" smtClean="0"/>
              <a:t>1971, 80% of 7-8 yr olds went to school without adult. By 1990 – 9% (Hillman et al 1990)</a:t>
            </a:r>
          </a:p>
          <a:p>
            <a:pPr eaLnBrk="1" hangingPunct="1"/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439422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http://</a:t>
            </a:r>
            <a:r>
              <a:rPr lang="en-GB" dirty="0" smtClean="0">
                <a:hlinkClick r:id="rId3"/>
              </a:rPr>
              <a:t>www.youtube.com/watch?v=u84ZsS6niPc</a:t>
            </a:r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b="1" u="sng" dirty="0" smtClean="0"/>
              <a:t>Discuss:</a:t>
            </a:r>
          </a:p>
          <a:p>
            <a:pPr marL="0" indent="0">
              <a:buNone/>
            </a:pPr>
            <a:r>
              <a:rPr lang="en-GB" dirty="0" smtClean="0"/>
              <a:t>Are there more opportunities for IBL indoors or outdoors?</a:t>
            </a:r>
          </a:p>
          <a:p>
            <a:pPr marL="0" indent="0">
              <a:buNone/>
            </a:pPr>
            <a:r>
              <a:rPr lang="en-GB" dirty="0" smtClean="0"/>
              <a:t>Why?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Inquiry-Based Learning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044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Montessori</a:t>
            </a:r>
          </a:p>
          <a:p>
            <a:r>
              <a:rPr lang="en-GB" dirty="0" smtClean="0"/>
              <a:t>Frobel</a:t>
            </a:r>
          </a:p>
          <a:p>
            <a:r>
              <a:rPr lang="en-GB" dirty="0" smtClean="0"/>
              <a:t>Steiner</a:t>
            </a:r>
          </a:p>
          <a:p>
            <a:endParaRPr lang="en-GB" dirty="0"/>
          </a:p>
          <a:p>
            <a:r>
              <a:rPr lang="en-GB" dirty="0" smtClean="0"/>
              <a:t>What did they believe?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Perspectives of outdoor learning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5825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6"/>
            <a:ext cx="7408333" cy="3777869"/>
          </a:xfrm>
        </p:spPr>
        <p:txBody>
          <a:bodyPr>
            <a:normAutofit fontScale="62500" lnSpcReduction="20000"/>
          </a:bodyPr>
          <a:lstStyle/>
          <a:p>
            <a:pPr marL="109728" indent="0">
              <a:buNone/>
            </a:pPr>
            <a:r>
              <a:rPr lang="en-GB" b="1" dirty="0" smtClean="0"/>
              <a:t>Frobel (1782-1852)</a:t>
            </a:r>
          </a:p>
          <a:p>
            <a:r>
              <a:rPr lang="en-GB" dirty="0" smtClean="0"/>
              <a:t>Believed children needed to be close to nature</a:t>
            </a:r>
          </a:p>
          <a:p>
            <a:r>
              <a:rPr lang="en-GB" dirty="0" smtClean="0"/>
              <a:t>Self-led discovery and play</a:t>
            </a:r>
          </a:p>
          <a:p>
            <a:r>
              <a:rPr lang="en-GB" dirty="0" smtClean="0"/>
              <a:t>Considered that education was not always about formal learning</a:t>
            </a:r>
          </a:p>
          <a:p>
            <a:pPr marL="109728" indent="0">
              <a:buNone/>
            </a:pPr>
            <a:endParaRPr lang="en-GB" dirty="0" smtClean="0"/>
          </a:p>
          <a:p>
            <a:pPr marL="109728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 smtClean="0"/>
              <a:t>Montessori (1870- 1952)</a:t>
            </a:r>
          </a:p>
          <a:p>
            <a:r>
              <a:rPr lang="en-GB" dirty="0" smtClean="0"/>
              <a:t>Integrated both indoor and outdoor play </a:t>
            </a:r>
          </a:p>
          <a:p>
            <a:r>
              <a:rPr lang="en-GB" dirty="0" smtClean="0"/>
              <a:t>Children free to roam between the two environments</a:t>
            </a:r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b="1" dirty="0" smtClean="0"/>
              <a:t>Steiner (1861 – 1925)</a:t>
            </a:r>
          </a:p>
          <a:p>
            <a:r>
              <a:rPr lang="en-GB" dirty="0" smtClean="0"/>
              <a:t>Made a connection between the child’s spirituality and their world</a:t>
            </a:r>
          </a:p>
          <a:p>
            <a:r>
              <a:rPr lang="en-GB" dirty="0" smtClean="0"/>
              <a:t>Encourages use of the outdoor environment and provided spaces that were as natural as possible</a:t>
            </a:r>
          </a:p>
          <a:p>
            <a:r>
              <a:rPr lang="en-GB" dirty="0" smtClean="0"/>
              <a:t>Believed children should be able to play without adult interference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Historical Perspectives of Outdoor Learning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066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6"/>
            <a:ext cx="7408333" cy="3849877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/>
              <a:t>Sensory experiences readily available </a:t>
            </a:r>
          </a:p>
          <a:p>
            <a:endParaRPr lang="en-GB" dirty="0"/>
          </a:p>
          <a:p>
            <a:r>
              <a:rPr lang="en-GB" dirty="0" smtClean="0"/>
              <a:t>More opportunities for creativity in the outdoor </a:t>
            </a:r>
            <a:r>
              <a:rPr lang="en-GB" dirty="0"/>
              <a:t>learning </a:t>
            </a:r>
            <a:r>
              <a:rPr lang="en-GB" dirty="0" smtClean="0"/>
              <a:t>environment (</a:t>
            </a:r>
            <a:r>
              <a:rPr lang="en-GB" dirty="0" err="1" smtClean="0"/>
              <a:t>Moyles</a:t>
            </a:r>
            <a:r>
              <a:rPr lang="en-GB" dirty="0" smtClean="0"/>
              <a:t>, 2010)</a:t>
            </a:r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/>
              <a:t>More opportunities for exploratory </a:t>
            </a:r>
            <a:r>
              <a:rPr lang="en-GB" dirty="0" smtClean="0"/>
              <a:t>learning (Davies et al 2010)</a:t>
            </a:r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Outside learning is more inclusive – traveller and refugee children feel more at ease outdoors (</a:t>
            </a:r>
            <a:r>
              <a:rPr lang="en-GB" dirty="0" err="1" smtClean="0"/>
              <a:t>Bilton</a:t>
            </a:r>
            <a:r>
              <a:rPr lang="en-GB" dirty="0" smtClean="0"/>
              <a:t>, 2004)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Settings that provide periods of free access to outdoor learning environments report that in general children behave more co-operatively (DCSF, 2008)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Outdoor Classroom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5357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u="sng" dirty="0" smtClean="0"/>
              <a:t>What is risk?</a:t>
            </a:r>
          </a:p>
          <a:p>
            <a:pPr marL="0" indent="0">
              <a:buNone/>
            </a:pPr>
            <a:endParaRPr lang="en-GB" altLang="en-US" dirty="0" smtClean="0"/>
          </a:p>
          <a:p>
            <a:pPr marL="0" indent="0">
              <a:buNone/>
            </a:pPr>
            <a:r>
              <a:rPr lang="en-GB" altLang="en-US" dirty="0" smtClean="0"/>
              <a:t>‘</a:t>
            </a:r>
            <a:r>
              <a:rPr lang="en-GB" altLang="en-US" dirty="0"/>
              <a:t>Any behaviour in which there is uncertainty about the outcomes. It involves a consideration of the benefits against the possible undesirable consequences of the behaviour as well as the probability of success or failure’</a:t>
            </a:r>
          </a:p>
          <a:p>
            <a:pPr>
              <a:buFont typeface="Wingdings" pitchFamily="2" charset="2"/>
              <a:buNone/>
            </a:pPr>
            <a:r>
              <a:rPr lang="en-GB" altLang="en-US" sz="1600" dirty="0" smtClean="0"/>
              <a:t>Little </a:t>
            </a:r>
            <a:r>
              <a:rPr lang="en-GB" altLang="en-US" sz="1600" dirty="0"/>
              <a:t>(2006) </a:t>
            </a:r>
            <a:endParaRPr lang="en-GB" u="sng" dirty="0"/>
          </a:p>
          <a:p>
            <a:pPr marL="0" indent="0">
              <a:buNone/>
            </a:pPr>
            <a:endParaRPr lang="en-GB" u="sng" dirty="0" smtClean="0"/>
          </a:p>
          <a:p>
            <a:pPr marL="0" indent="0">
              <a:buNone/>
            </a:pPr>
            <a:r>
              <a:rPr lang="en-GB" u="sng" dirty="0" smtClean="0"/>
              <a:t>In pairs</a:t>
            </a:r>
          </a:p>
          <a:p>
            <a:pPr marL="0" indent="0">
              <a:buNone/>
            </a:pPr>
            <a:endParaRPr lang="en-GB" u="sng" dirty="0" smtClean="0"/>
          </a:p>
          <a:p>
            <a:pPr marL="0" indent="0">
              <a:buNone/>
            </a:pPr>
            <a:r>
              <a:rPr lang="en-GB" dirty="0" smtClean="0"/>
              <a:t>make a list of the characteristics of ‘risky’ activities outdoors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Risk and Challenge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66916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altLang="en-US" dirty="0"/>
              <a:t>play involving height, motion and speed. </a:t>
            </a:r>
          </a:p>
          <a:p>
            <a:pPr>
              <a:buNone/>
            </a:pPr>
            <a:endParaRPr lang="en-GB" altLang="en-US" dirty="0"/>
          </a:p>
          <a:p>
            <a:r>
              <a:rPr lang="en-GB" altLang="en-US" dirty="0"/>
              <a:t>inverting the normal order of things – tipping, hanging, spinning, rolling, </a:t>
            </a:r>
          </a:p>
          <a:p>
            <a:pPr>
              <a:buNone/>
            </a:pPr>
            <a:endParaRPr lang="en-GB" altLang="en-US" dirty="0"/>
          </a:p>
          <a:p>
            <a:r>
              <a:rPr lang="en-GB" altLang="en-US" dirty="0"/>
              <a:t>joy in precariousness, unpredictability</a:t>
            </a:r>
          </a:p>
          <a:p>
            <a:pPr>
              <a:buNone/>
            </a:pPr>
            <a:endParaRPr lang="en-GB" altLang="en-US" dirty="0"/>
          </a:p>
          <a:p>
            <a:r>
              <a:rPr lang="en-GB" altLang="en-US" dirty="0"/>
              <a:t>playing ‘on the edge’ of capability- testing skill, speed, endurance etc.</a:t>
            </a:r>
            <a:r>
              <a:rPr lang="en-GB" altLang="en-US" sz="2800" dirty="0"/>
              <a:t>	</a:t>
            </a:r>
          </a:p>
          <a:p>
            <a:r>
              <a:rPr lang="en-GB" altLang="en-US" dirty="0"/>
              <a:t>deliberate thrill seeking</a:t>
            </a:r>
          </a:p>
          <a:p>
            <a:pPr>
              <a:buNone/>
            </a:pPr>
            <a:endParaRPr lang="en-GB" altLang="en-US" dirty="0"/>
          </a:p>
          <a:p>
            <a:r>
              <a:rPr lang="en-GB" altLang="en-US" dirty="0"/>
              <a:t>seeking out scary situations whether imagined or real </a:t>
            </a:r>
            <a:r>
              <a:rPr lang="en-GB" altLang="en-US" dirty="0" err="1"/>
              <a:t>eg</a:t>
            </a:r>
            <a:r>
              <a:rPr lang="en-GB" altLang="en-US" dirty="0"/>
              <a:t> going in a dark place</a:t>
            </a:r>
          </a:p>
          <a:p>
            <a:pPr>
              <a:buNone/>
            </a:pPr>
            <a:endParaRPr lang="en-GB" altLang="en-US" dirty="0"/>
          </a:p>
          <a:p>
            <a:r>
              <a:rPr lang="en-GB" altLang="en-US" dirty="0"/>
              <a:t>Simultaneous experience of joy &amp; fear, in control and out of control, risk and mastery, play and reality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‘risky’ characteristics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21309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dirty="0"/>
              <a:t>Positive learning </a:t>
            </a:r>
            <a:r>
              <a:rPr lang="en-GB" altLang="en-US" dirty="0" smtClean="0"/>
              <a:t>dispositions</a:t>
            </a:r>
            <a:endParaRPr lang="en-GB" altLang="en-US" dirty="0"/>
          </a:p>
          <a:p>
            <a:r>
              <a:rPr lang="en-GB" altLang="en-US" dirty="0"/>
              <a:t>A mastery approach – an ‘I can do it’ attitude</a:t>
            </a:r>
          </a:p>
          <a:p>
            <a:r>
              <a:rPr lang="en-GB" altLang="en-US" dirty="0"/>
              <a:t>Playing at the edge of capabilities – pushing out limits</a:t>
            </a:r>
            <a:r>
              <a:rPr lang="en-GB" altLang="en-US" sz="1800" dirty="0"/>
              <a:t> </a:t>
            </a:r>
          </a:p>
          <a:p>
            <a:r>
              <a:rPr lang="en-GB" altLang="en-US" dirty="0"/>
              <a:t>Emotional well being and resilience</a:t>
            </a:r>
          </a:p>
          <a:p>
            <a:r>
              <a:rPr lang="en-GB" altLang="en-US" dirty="0" smtClean="0"/>
              <a:t>‘</a:t>
            </a:r>
            <a:r>
              <a:rPr lang="en-GB" altLang="en-US" dirty="0"/>
              <a:t>training for the unexpected’ </a:t>
            </a:r>
            <a:r>
              <a:rPr lang="en-GB" altLang="en-US" sz="1800" dirty="0"/>
              <a:t>(</a:t>
            </a:r>
            <a:r>
              <a:rPr lang="en-GB" altLang="en-US" sz="1800" dirty="0" err="1"/>
              <a:t>Spinka</a:t>
            </a:r>
            <a:r>
              <a:rPr lang="en-GB" altLang="en-US" sz="1800" dirty="0"/>
              <a:t>, Newberry and </a:t>
            </a:r>
            <a:r>
              <a:rPr lang="en-GB" altLang="en-US" sz="1800" dirty="0" err="1" smtClean="0"/>
              <a:t>Bekoff</a:t>
            </a:r>
            <a:r>
              <a:rPr lang="en-GB" altLang="en-US" sz="1800" dirty="0" smtClean="0"/>
              <a:t> 2004)</a:t>
            </a:r>
            <a:endParaRPr lang="en-GB" altLang="en-US" sz="1800" dirty="0"/>
          </a:p>
          <a:p>
            <a:r>
              <a:rPr lang="en-GB" altLang="en-US" dirty="0"/>
              <a:t> Links between movement and thought </a:t>
            </a:r>
            <a:r>
              <a:rPr lang="en-GB" altLang="en-US" sz="1800" dirty="0"/>
              <a:t>(</a:t>
            </a:r>
            <a:r>
              <a:rPr lang="en-GB" altLang="en-US" sz="1800" dirty="0" err="1"/>
              <a:t>Athey</a:t>
            </a:r>
            <a:r>
              <a:rPr lang="en-GB" altLang="en-US" sz="1800" dirty="0"/>
              <a:t> , </a:t>
            </a:r>
            <a:r>
              <a:rPr lang="en-GB" altLang="en-US" sz="1800" dirty="0" smtClean="0"/>
              <a:t>Greenland 2007)</a:t>
            </a:r>
          </a:p>
          <a:p>
            <a:endParaRPr lang="en-GB" altLang="en-US" sz="1800" dirty="0"/>
          </a:p>
          <a:p>
            <a:pPr marL="0" indent="0">
              <a:buNone/>
            </a:pPr>
            <a:endParaRPr lang="en-GB" altLang="en-US" sz="18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are the benefits of risk taking?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63939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276872"/>
            <a:ext cx="7408333" cy="38492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 smtClean="0"/>
              <a:t>Knowledge and understanding of the world</a:t>
            </a:r>
          </a:p>
          <a:p>
            <a:pPr marL="0" indent="0">
              <a:buNone/>
            </a:pPr>
            <a:r>
              <a:rPr lang="en-GB" dirty="0" smtClean="0"/>
              <a:t>Examples of activities (activities often cross over into areas of learning:  </a:t>
            </a:r>
            <a:endParaRPr lang="en-GB" dirty="0"/>
          </a:p>
          <a:p>
            <a:r>
              <a:rPr lang="en-GB" dirty="0" smtClean="0"/>
              <a:t>Local environments/ where we live</a:t>
            </a:r>
          </a:p>
          <a:p>
            <a:r>
              <a:rPr lang="en-GB" dirty="0" smtClean="0"/>
              <a:t>Sorting/classification of objects (</a:t>
            </a:r>
            <a:r>
              <a:rPr lang="en-GB" dirty="0" err="1" smtClean="0"/>
              <a:t>e.g</a:t>
            </a:r>
            <a:r>
              <a:rPr lang="en-GB" dirty="0" smtClean="0"/>
              <a:t> leaves)</a:t>
            </a:r>
          </a:p>
          <a:p>
            <a:r>
              <a:rPr lang="en-GB" dirty="0" smtClean="0"/>
              <a:t>Organisms and their environment</a:t>
            </a:r>
          </a:p>
          <a:p>
            <a:r>
              <a:rPr lang="en-GB" dirty="0" smtClean="0"/>
              <a:t>Earth Science</a:t>
            </a:r>
          </a:p>
          <a:p>
            <a:r>
              <a:rPr lang="en-GB" dirty="0" smtClean="0"/>
              <a:t>Weather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Science and the Outdoor Classroom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095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u="sng" dirty="0" smtClean="0"/>
              <a:t>Creative development</a:t>
            </a:r>
          </a:p>
          <a:p>
            <a:r>
              <a:rPr lang="en-GB" dirty="0" smtClean="0"/>
              <a:t>Willow weaving</a:t>
            </a:r>
          </a:p>
          <a:p>
            <a:r>
              <a:rPr lang="en-GB" dirty="0" smtClean="0"/>
              <a:t>Mud Pie</a:t>
            </a:r>
          </a:p>
          <a:p>
            <a:r>
              <a:rPr lang="en-GB" dirty="0" smtClean="0"/>
              <a:t>Use of natural environment to create pictures</a:t>
            </a:r>
          </a:p>
          <a:p>
            <a:r>
              <a:rPr lang="en-GB" dirty="0" smtClean="0"/>
              <a:t>Den building</a:t>
            </a:r>
          </a:p>
          <a:p>
            <a:r>
              <a:rPr lang="en-GB" dirty="0" smtClean="0"/>
              <a:t>House building for mini-beasts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Creativity and the Outdoor Classroom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90698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Field trips</a:t>
            </a:r>
          </a:p>
          <a:p>
            <a:r>
              <a:rPr lang="en-GB" dirty="0" smtClean="0"/>
              <a:t>Placements</a:t>
            </a:r>
          </a:p>
          <a:p>
            <a:r>
              <a:rPr lang="en-GB" dirty="0" smtClean="0"/>
              <a:t>Work experience </a:t>
            </a:r>
          </a:p>
          <a:p>
            <a:r>
              <a:rPr lang="en-GB" dirty="0" smtClean="0"/>
              <a:t>Vocational qualifications</a:t>
            </a:r>
          </a:p>
          <a:p>
            <a:r>
              <a:rPr lang="en-GB" dirty="0" smtClean="0"/>
              <a:t>Residential visits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b="1" dirty="0" smtClean="0"/>
              <a:t>Barriers:</a:t>
            </a:r>
          </a:p>
          <a:p>
            <a:pPr marL="0" indent="0">
              <a:buNone/>
            </a:pPr>
            <a:r>
              <a:rPr lang="en-GB" dirty="0" smtClean="0"/>
              <a:t>Health and Safety, Inclusion, Cost, Behaviour, Quality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Learning outside the classroom</a:t>
            </a:r>
            <a:br>
              <a:rPr lang="en-GB" dirty="0" smtClean="0"/>
            </a:br>
            <a:r>
              <a:rPr lang="en-GB" dirty="0" smtClean="0"/>
              <a:t>Secondary Schools and Further Education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0784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276872"/>
            <a:ext cx="7408333" cy="432047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u="sng" dirty="0" smtClean="0"/>
              <a:t>Forest School Philosophy:  </a:t>
            </a:r>
          </a:p>
          <a:p>
            <a:pPr marL="0" indent="0">
              <a:buNone/>
            </a:pPr>
            <a:r>
              <a:rPr lang="en-GB" dirty="0" smtClean="0"/>
              <a:t>is </a:t>
            </a:r>
            <a:r>
              <a:rPr lang="en-GB" dirty="0"/>
              <a:t>to encourage and inspire individuals of any age through an innovative, long term, educational approach to outdoor play and learning in a woodland environment.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Three essential elements: </a:t>
            </a:r>
          </a:p>
          <a:p>
            <a:pPr marL="0" indent="0">
              <a:buNone/>
            </a:pPr>
            <a:r>
              <a:rPr lang="en-GB" dirty="0" smtClean="0"/>
              <a:t>-Use of local woodland/wooded setting</a:t>
            </a:r>
          </a:p>
          <a:p>
            <a:pPr marL="0" indent="0">
              <a:buNone/>
            </a:pPr>
            <a:r>
              <a:rPr lang="en-GB" dirty="0" smtClean="0"/>
              <a:t>-Qualified practitioner</a:t>
            </a:r>
          </a:p>
          <a:p>
            <a:pPr marL="0" indent="0">
              <a:buNone/>
            </a:pPr>
            <a:r>
              <a:rPr lang="en-GB" dirty="0" smtClean="0"/>
              <a:t>-Regular visits to same woodland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Child led</a:t>
            </a:r>
          </a:p>
          <a:p>
            <a:endParaRPr lang="en-GB" dirty="0" smtClean="0"/>
          </a:p>
          <a:p>
            <a:r>
              <a:rPr lang="en-GB" dirty="0" smtClean="0"/>
              <a:t>Integrates all areas of learning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Forest School and </a:t>
            </a:r>
            <a:r>
              <a:rPr lang="en-GB" dirty="0"/>
              <a:t>I</a:t>
            </a:r>
            <a:r>
              <a:rPr lang="en-GB" dirty="0" smtClean="0"/>
              <a:t>nquiry based learning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019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www.youtube.com/watch?v=Jkiij9dJfcw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Make a note of the benefits of the outdoor classroom</a:t>
            </a:r>
            <a:r>
              <a:rPr lang="en-GB" dirty="0"/>
              <a:t> </a:t>
            </a:r>
            <a:r>
              <a:rPr lang="en-GB" dirty="0" smtClean="0"/>
              <a:t>(be prepared to discuss these with the rest of the class)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What opportunities are there for creative and scientific inquiry?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Outdoor learning video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86302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In pairs:</a:t>
            </a:r>
          </a:p>
          <a:p>
            <a:pPr marL="0" indent="0">
              <a:buNone/>
            </a:pPr>
            <a:r>
              <a:rPr lang="en-GB" dirty="0"/>
              <a:t>Create a session plan for an outdoor learning lesson for one or more of the following</a:t>
            </a:r>
            <a:r>
              <a:rPr lang="en-GB" dirty="0" smtClean="0"/>
              <a:t>: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Numeracy </a:t>
            </a:r>
          </a:p>
          <a:p>
            <a:pPr marL="0" indent="0">
              <a:buNone/>
            </a:pPr>
            <a:r>
              <a:rPr lang="en-GB" dirty="0" smtClean="0"/>
              <a:t>Literacy</a:t>
            </a:r>
          </a:p>
          <a:p>
            <a:pPr marL="0" indent="0">
              <a:buNone/>
            </a:pPr>
            <a:r>
              <a:rPr lang="en-GB" dirty="0" smtClean="0"/>
              <a:t>Music </a:t>
            </a:r>
          </a:p>
          <a:p>
            <a:pPr marL="0" indent="0">
              <a:buNone/>
            </a:pPr>
            <a:r>
              <a:rPr lang="en-GB" dirty="0" smtClean="0"/>
              <a:t>Science</a:t>
            </a:r>
          </a:p>
          <a:p>
            <a:pPr marL="0" indent="0">
              <a:buNone/>
            </a:pPr>
            <a:r>
              <a:rPr lang="en-GB" dirty="0" smtClean="0"/>
              <a:t>Art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Consider health and safety issues, resources needed, location </a:t>
            </a:r>
            <a:r>
              <a:rPr lang="en-GB" dirty="0" err="1" smtClean="0"/>
              <a:t>etc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7590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593</TotalTime>
  <Words>1245</Words>
  <Application>Microsoft Office PowerPoint</Application>
  <PresentationFormat>On-screen Show (4:3)</PresentationFormat>
  <Paragraphs>236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Calibri</vt:lpstr>
      <vt:lpstr>Candara</vt:lpstr>
      <vt:lpstr>Symbol</vt:lpstr>
      <vt:lpstr>Wingdings</vt:lpstr>
      <vt:lpstr>Waveform</vt:lpstr>
      <vt:lpstr>21st Century Learning </vt:lpstr>
      <vt:lpstr>Task</vt:lpstr>
      <vt:lpstr>Bilton (2010)</vt:lpstr>
      <vt:lpstr>PowerPoint Presentation</vt:lpstr>
      <vt:lpstr>PowerPoint Presentation</vt:lpstr>
      <vt:lpstr> Children play and exist outside much less than they used to  </vt:lpstr>
      <vt:lpstr>Inquiry-Based Learning</vt:lpstr>
      <vt:lpstr>Perspectives of outdoor learning</vt:lpstr>
      <vt:lpstr>Historical Perspectives of Outdoor Learning</vt:lpstr>
      <vt:lpstr>The Outdoor Classroom</vt:lpstr>
      <vt:lpstr>Risk and Challenge</vt:lpstr>
      <vt:lpstr>‘risky’ characteristics</vt:lpstr>
      <vt:lpstr>What are the benefits of risk taking?</vt:lpstr>
      <vt:lpstr>Science and the Outdoor Classroom</vt:lpstr>
      <vt:lpstr>Creativity and the Outdoor Classroom</vt:lpstr>
      <vt:lpstr>Learning outside the classroom Secondary Schools and Further Education</vt:lpstr>
      <vt:lpstr>Forest School and Inquiry based learning</vt:lpstr>
      <vt:lpstr>Outdoor learning video</vt:lpstr>
      <vt:lpstr>Task</vt:lpstr>
    </vt:vector>
  </TitlesOfParts>
  <Company>SMU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Enquiring Minds</dc:title>
  <dc:creator>Phillips, Laura</dc:creator>
  <cp:lastModifiedBy>Laura Hutchings</cp:lastModifiedBy>
  <cp:revision>42</cp:revision>
  <cp:lastPrinted>2019-01-07T10:56:52Z</cp:lastPrinted>
  <dcterms:created xsi:type="dcterms:W3CDTF">2014-11-17T12:11:40Z</dcterms:created>
  <dcterms:modified xsi:type="dcterms:W3CDTF">2019-01-07T11:05:44Z</dcterms:modified>
</cp:coreProperties>
</file>