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5"/>
  </p:notesMasterIdLst>
  <p:sldIdLst>
    <p:sldId id="274" r:id="rId2"/>
    <p:sldId id="284" r:id="rId3"/>
    <p:sldId id="270" r:id="rId4"/>
    <p:sldId id="287" r:id="rId5"/>
    <p:sldId id="256" r:id="rId6"/>
    <p:sldId id="286" r:id="rId7"/>
    <p:sldId id="279" r:id="rId8"/>
    <p:sldId id="257" r:id="rId9"/>
    <p:sldId id="258" r:id="rId10"/>
    <p:sldId id="259" r:id="rId11"/>
    <p:sldId id="260" r:id="rId12"/>
    <p:sldId id="261" r:id="rId13"/>
    <p:sldId id="262" r:id="rId14"/>
    <p:sldId id="280" r:id="rId15"/>
    <p:sldId id="266" r:id="rId16"/>
    <p:sldId id="282" r:id="rId17"/>
    <p:sldId id="267" r:id="rId18"/>
    <p:sldId id="281" r:id="rId19"/>
    <p:sldId id="263" r:id="rId20"/>
    <p:sldId id="283" r:id="rId21"/>
    <p:sldId id="272" r:id="rId22"/>
    <p:sldId id="290" r:id="rId23"/>
    <p:sldId id="268" r:id="rId24"/>
    <p:sldId id="291" r:id="rId25"/>
    <p:sldId id="273" r:id="rId26"/>
    <p:sldId id="289" r:id="rId27"/>
    <p:sldId id="264" r:id="rId28"/>
    <p:sldId id="265" r:id="rId29"/>
    <p:sldId id="269" r:id="rId30"/>
    <p:sldId id="276" r:id="rId31"/>
    <p:sldId id="277" r:id="rId32"/>
    <p:sldId id="278" r:id="rId33"/>
    <p:sldId id="275" r:id="rId3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85C99C2-808E-49FC-95D2-7437145033EC}" v="7" dt="2018-04-21T23:19:13.497"/>
    <p1510:client id="{5376C3CC-B26B-42F5-B99C-87595F596ACA}" v="1185" dt="2018-04-22T13:25:28.254"/>
    <p1510:client id="{04F5C5B0-1F40-4CD3-9DBB-9A40DFC8DF79}" v="507" dt="2018-04-22T14:48:58.97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98CD336-B0A2-4E1B-B94D-4C45E1570916}" type="datetimeFigureOut">
              <a:rPr lang="en-GB"/>
              <a:t>23/04/2018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66ABE3-7651-4C04-8789-97522B225444}" type="slidenum">
              <a:rPr lang="en-GB"/>
              <a:t>‹#›</a:t>
            </a:fld>
            <a:endParaRPr lang="en-US"/>
          </a:p>
        </p:txBody>
      </p:sp>
    </p:spTree>
    <p:extLst>
      <p:ext uri="{BB962C8B-B14F-4D97-AF65-F5344CB8AC3E}">
        <p14:creationId xmlns:p14="http://schemas.microsoft.com/office/powerpoint/2010/main" val="42348845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 support activities are the one that interface with the customers, for example:</a:t>
            </a:r>
          </a:p>
          <a:p>
            <a:r>
              <a:rPr lang="en-US" b="1" u="sng">
                <a:cs typeface="Calibri"/>
              </a:rPr>
              <a:t>Inbound Logistics</a:t>
            </a:r>
            <a:r>
              <a:rPr lang="en-US" b="1">
                <a:cs typeface="Calibri"/>
              </a:rPr>
              <a:t> </a:t>
            </a:r>
            <a:r>
              <a:rPr lang="en-US">
                <a:cs typeface="Calibri"/>
              </a:rPr>
              <a:t>– customer returning Nexus phone to Google's store should be able to return it smoothly without any complications</a:t>
            </a:r>
          </a:p>
          <a:p>
            <a:r>
              <a:rPr lang="en-US" b="1" u="sng">
                <a:cs typeface="Calibri"/>
              </a:rPr>
              <a:t>Marketing &amp; Sales</a:t>
            </a:r>
            <a:r>
              <a:rPr lang="en-US">
                <a:cs typeface="Calibri"/>
              </a:rPr>
              <a:t> – customers</a:t>
            </a:r>
          </a:p>
          <a:p>
            <a:r>
              <a:rPr lang="en-US" b="1" u="sng">
                <a:cs typeface="Calibri"/>
              </a:rPr>
              <a:t>Servicing</a:t>
            </a:r>
            <a:r>
              <a:rPr lang="en-US">
                <a:cs typeface="Calibri"/>
              </a:rPr>
              <a:t> – customers</a:t>
            </a:r>
          </a:p>
        </p:txBody>
      </p:sp>
      <p:sp>
        <p:nvSpPr>
          <p:cNvPr id="4" name="Slide Number Placeholder 3"/>
          <p:cNvSpPr>
            <a:spLocks noGrp="1"/>
          </p:cNvSpPr>
          <p:nvPr>
            <p:ph type="sldNum" sz="quarter" idx="10"/>
          </p:nvPr>
        </p:nvSpPr>
        <p:spPr/>
        <p:txBody>
          <a:bodyPr/>
          <a:lstStyle/>
          <a:p>
            <a:fld id="{DE66ABE3-7651-4C04-8789-97522B225444}" type="slidenum">
              <a:rPr lang="en-GB"/>
              <a:t>27</a:t>
            </a:fld>
            <a:endParaRPr lang="en-US"/>
          </a:p>
        </p:txBody>
      </p:sp>
    </p:spTree>
    <p:extLst>
      <p:ext uri="{BB962C8B-B14F-4D97-AF65-F5344CB8AC3E}">
        <p14:creationId xmlns:p14="http://schemas.microsoft.com/office/powerpoint/2010/main" val="28161498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u="sng">
              <a:cs typeface="Calibri"/>
            </a:endParaRPr>
          </a:p>
        </p:txBody>
      </p:sp>
      <p:sp>
        <p:nvSpPr>
          <p:cNvPr id="4" name="Slide Number Placeholder 3"/>
          <p:cNvSpPr>
            <a:spLocks noGrp="1"/>
          </p:cNvSpPr>
          <p:nvPr>
            <p:ph type="sldNum" sz="quarter" idx="10"/>
          </p:nvPr>
        </p:nvSpPr>
        <p:spPr/>
        <p:txBody>
          <a:bodyPr/>
          <a:lstStyle/>
          <a:p>
            <a:fld id="{DE66ABE3-7651-4C04-8789-97522B225444}" type="slidenum">
              <a:rPr lang="en-GB"/>
              <a:t>28</a:t>
            </a:fld>
            <a:endParaRPr lang="en-US"/>
          </a:p>
        </p:txBody>
      </p:sp>
    </p:spTree>
    <p:extLst>
      <p:ext uri="{BB962C8B-B14F-4D97-AF65-F5344CB8AC3E}">
        <p14:creationId xmlns:p14="http://schemas.microsoft.com/office/powerpoint/2010/main" val="17477566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a:t>CONCLUSION</a:t>
            </a:r>
          </a:p>
          <a:p>
            <a:r>
              <a:rPr lang="en-US">
                <a:cs typeface="Calibri"/>
              </a:rPr>
              <a:t>There is  a DISCONNET between customer expectation and what company provides. Google Inc have been able to surpass users/customers expectation.</a:t>
            </a:r>
            <a:endParaRPr lang="en-US" b="1" u="sng">
              <a:cs typeface="Calibri"/>
            </a:endParaRPr>
          </a:p>
          <a:p>
            <a:r>
              <a:rPr lang="en-US"/>
              <a:t>It is good that businesses should measure performance at each touchpoint for its internal efficiency feedback, however the overall customer outcome is much more important if a business is to achieve a sustainable competitive advantage. Despite that most users of Google Inc products don't actually become a customer, but Google Inc philosophy is that its business value is driven by the users. This is demonstrated in its focus on the users overall satisfaction.</a:t>
            </a:r>
          </a:p>
          <a:p>
            <a:endParaRPr lang="en-US">
              <a:solidFill>
                <a:srgbClr val="FFFFFF"/>
              </a:solidFill>
            </a:endParaRPr>
          </a:p>
          <a:p>
            <a:endParaRPr lang="en-US">
              <a:cs typeface="Calibri"/>
            </a:endParaRPr>
          </a:p>
        </p:txBody>
      </p:sp>
      <p:sp>
        <p:nvSpPr>
          <p:cNvPr id="4" name="Slide Number Placeholder 3"/>
          <p:cNvSpPr>
            <a:spLocks noGrp="1"/>
          </p:cNvSpPr>
          <p:nvPr>
            <p:ph type="sldNum" sz="quarter" idx="10"/>
          </p:nvPr>
        </p:nvSpPr>
        <p:spPr/>
        <p:txBody>
          <a:bodyPr/>
          <a:lstStyle/>
          <a:p>
            <a:fld id="{DE66ABE3-7651-4C04-8789-97522B225444}" type="slidenum">
              <a:rPr lang="en-GB"/>
              <a:t>29</a:t>
            </a:fld>
            <a:endParaRPr lang="en-US"/>
          </a:p>
        </p:txBody>
      </p:sp>
    </p:spTree>
    <p:extLst>
      <p:ext uri="{BB962C8B-B14F-4D97-AF65-F5344CB8AC3E}">
        <p14:creationId xmlns:p14="http://schemas.microsoft.com/office/powerpoint/2010/main" val="21956491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23/04/2018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23/04/2018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23/04/2018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23/04/2018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23/04/2018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23/04/2018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23/04/2018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23/04/2018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23/04/2018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23/04/2018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3" Type="http://schemas.openxmlformats.org/officeDocument/2006/relationships/hyperlink" Target="http://a/" TargetMode="External"/><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hyperlink" Target="http://b/"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32ECA-0EB1-42B2-868F-E12FA355D3FC}"/>
              </a:ext>
            </a:extLst>
          </p:cNvPr>
          <p:cNvSpPr>
            <a:spLocks noGrp="1"/>
          </p:cNvSpPr>
          <p:nvPr>
            <p:ph type="title"/>
          </p:nvPr>
        </p:nvSpPr>
        <p:spPr>
          <a:xfrm>
            <a:off x="838200" y="193061"/>
            <a:ext cx="10515600" cy="1497627"/>
          </a:xfrm>
        </p:spPr>
        <p:txBody>
          <a:bodyPr>
            <a:normAutofit fontScale="90000"/>
          </a:bodyPr>
          <a:lstStyle/>
          <a:p>
            <a:br>
              <a:rPr lang="en-US">
                <a:ea typeface="+mj-lt"/>
                <a:cs typeface="+mj-lt"/>
              </a:rPr>
            </a:br>
            <a:br>
              <a:rPr lang="en-US">
                <a:ea typeface="+mj-lt"/>
                <a:cs typeface="+mj-lt"/>
              </a:rPr>
            </a:br>
            <a:br>
              <a:rPr lang="en-US">
                <a:ea typeface="+mj-lt"/>
                <a:cs typeface="+mj-lt"/>
              </a:rPr>
            </a:br>
            <a:endParaRPr lang="en-US">
              <a:cs typeface="Calibri Light"/>
            </a:endParaRPr>
          </a:p>
        </p:txBody>
      </p:sp>
      <p:graphicFrame>
        <p:nvGraphicFramePr>
          <p:cNvPr id="4" name="Table 4">
            <a:extLst>
              <a:ext uri="{FF2B5EF4-FFF2-40B4-BE49-F238E27FC236}">
                <a16:creationId xmlns:a16="http://schemas.microsoft.com/office/drawing/2014/main" id="{CB37269B-2E07-417F-9DD5-5DBA6A54F875}"/>
              </a:ext>
            </a:extLst>
          </p:cNvPr>
          <p:cNvGraphicFramePr>
            <a:graphicFrameLocks noGrp="1"/>
          </p:cNvGraphicFramePr>
          <p:nvPr>
            <p:ph idx="1"/>
            <p:extLst>
              <p:ext uri="{D42A27DB-BD31-4B8C-83A1-F6EECF244321}">
                <p14:modId xmlns:p14="http://schemas.microsoft.com/office/powerpoint/2010/main" val="312620203"/>
              </p:ext>
            </p:extLst>
          </p:nvPr>
        </p:nvGraphicFramePr>
        <p:xfrm>
          <a:off x="580103" y="2317238"/>
          <a:ext cx="10515599" cy="5059680"/>
        </p:xfrm>
        <a:graphic>
          <a:graphicData uri="http://schemas.openxmlformats.org/drawingml/2006/table">
            <a:tbl>
              <a:tblPr firstRow="1" bandRow="1">
                <a:tableStyleId>{5C22544A-7EE6-4342-B048-85BDC9FD1C3A}</a:tableStyleId>
              </a:tblPr>
              <a:tblGrid>
                <a:gridCol w="5899354">
                  <a:extLst>
                    <a:ext uri="{9D8B030D-6E8A-4147-A177-3AD203B41FA5}">
                      <a16:colId xmlns:a16="http://schemas.microsoft.com/office/drawing/2014/main" val="1536221956"/>
                    </a:ext>
                  </a:extLst>
                </a:gridCol>
                <a:gridCol w="4616245">
                  <a:extLst>
                    <a:ext uri="{9D8B030D-6E8A-4147-A177-3AD203B41FA5}">
                      <a16:colId xmlns:a16="http://schemas.microsoft.com/office/drawing/2014/main" val="511402359"/>
                    </a:ext>
                  </a:extLst>
                </a:gridCol>
              </a:tblGrid>
              <a:tr h="370840">
                <a:tc>
                  <a:txBody>
                    <a:bodyPr/>
                    <a:lstStyle/>
                    <a:p>
                      <a:pPr>
                        <a:buNone/>
                      </a:pPr>
                      <a:r>
                        <a:rPr lang="en-US"/>
                        <a:t>Student Names</a:t>
                      </a:r>
                    </a:p>
                  </a:txBody>
                  <a:tcPr/>
                </a:tc>
                <a:tc>
                  <a:txBody>
                    <a:bodyPr/>
                    <a:lstStyle/>
                    <a:p>
                      <a:pPr>
                        <a:buNone/>
                      </a:pPr>
                      <a:r>
                        <a:rPr lang="en-US"/>
                        <a:t>Student Numbers</a:t>
                      </a:r>
                    </a:p>
                  </a:txBody>
                  <a:tcPr/>
                </a:tc>
                <a:extLst>
                  <a:ext uri="{0D108BD9-81ED-4DB2-BD59-A6C34878D82A}">
                    <a16:rowId xmlns:a16="http://schemas.microsoft.com/office/drawing/2014/main" val="2038967945"/>
                  </a:ext>
                </a:extLst>
              </a:tr>
              <a:tr h="370840">
                <a:tc>
                  <a:txBody>
                    <a:bodyPr/>
                    <a:lstStyle/>
                    <a:p>
                      <a:pPr>
                        <a:buNone/>
                      </a:pPr>
                      <a:r>
                        <a:rPr lang="en-US"/>
                        <a:t>Sunday </a:t>
                      </a:r>
                      <a:r>
                        <a:rPr lang="en-US" err="1"/>
                        <a:t>Fatubarin</a:t>
                      </a:r>
                    </a:p>
                  </a:txBody>
                  <a:tcPr/>
                </a:tc>
                <a:tc>
                  <a:txBody>
                    <a:bodyPr/>
                    <a:lstStyle/>
                    <a:p>
                      <a:pPr>
                        <a:buNone/>
                      </a:pPr>
                      <a:r>
                        <a:rPr lang="en-US"/>
                        <a:t>1710948</a:t>
                      </a:r>
                    </a:p>
                  </a:txBody>
                  <a:tcPr/>
                </a:tc>
                <a:extLst>
                  <a:ext uri="{0D108BD9-81ED-4DB2-BD59-A6C34878D82A}">
                    <a16:rowId xmlns:a16="http://schemas.microsoft.com/office/drawing/2014/main" val="894147163"/>
                  </a:ext>
                </a:extLst>
              </a:tr>
              <a:tr h="370840">
                <a:tc>
                  <a:txBody>
                    <a:bodyPr/>
                    <a:lstStyle/>
                    <a:p>
                      <a:pPr>
                        <a:buNone/>
                      </a:pPr>
                      <a:r>
                        <a:rPr lang="en-US"/>
                        <a:t>Olivia </a:t>
                      </a:r>
                      <a:r>
                        <a:rPr lang="en-US" err="1"/>
                        <a:t>Olushola</a:t>
                      </a:r>
                    </a:p>
                  </a:txBody>
                  <a:tcPr/>
                </a:tc>
                <a:tc>
                  <a:txBody>
                    <a:bodyPr/>
                    <a:lstStyle/>
                    <a:p>
                      <a:pPr>
                        <a:buNone/>
                      </a:pPr>
                      <a:r>
                        <a:rPr lang="en-US"/>
                        <a:t>1709713</a:t>
                      </a:r>
                    </a:p>
                  </a:txBody>
                  <a:tcPr/>
                </a:tc>
                <a:extLst>
                  <a:ext uri="{0D108BD9-81ED-4DB2-BD59-A6C34878D82A}">
                    <a16:rowId xmlns:a16="http://schemas.microsoft.com/office/drawing/2014/main" val="1169548587"/>
                  </a:ext>
                </a:extLst>
              </a:tr>
              <a:tr h="370840">
                <a:tc>
                  <a:txBody>
                    <a:bodyPr/>
                    <a:lstStyle/>
                    <a:p>
                      <a:pPr>
                        <a:buNone/>
                      </a:pPr>
                      <a:r>
                        <a:rPr lang="en-US"/>
                        <a:t>Marlene </a:t>
                      </a:r>
                      <a:r>
                        <a:rPr lang="en-US" err="1"/>
                        <a:t>Morais</a:t>
                      </a:r>
                    </a:p>
                  </a:txBody>
                  <a:tcPr/>
                </a:tc>
                <a:tc>
                  <a:txBody>
                    <a:bodyPr/>
                    <a:lstStyle/>
                    <a:p>
                      <a:pPr>
                        <a:buNone/>
                      </a:pPr>
                      <a:r>
                        <a:rPr lang="en-US"/>
                        <a:t>1711674</a:t>
                      </a:r>
                    </a:p>
                  </a:txBody>
                  <a:tcPr/>
                </a:tc>
                <a:extLst>
                  <a:ext uri="{0D108BD9-81ED-4DB2-BD59-A6C34878D82A}">
                    <a16:rowId xmlns:a16="http://schemas.microsoft.com/office/drawing/2014/main" val="960665482"/>
                  </a:ext>
                </a:extLst>
              </a:tr>
              <a:tr h="370840">
                <a:tc>
                  <a:txBody>
                    <a:bodyPr/>
                    <a:lstStyle/>
                    <a:p>
                      <a:pPr>
                        <a:buNone/>
                      </a:pPr>
                      <a:r>
                        <a:rPr lang="en-US" err="1"/>
                        <a:t>Harshkumar</a:t>
                      </a:r>
                      <a:r>
                        <a:rPr lang="en-US"/>
                        <a:t> Patel</a:t>
                      </a:r>
                    </a:p>
                  </a:txBody>
                  <a:tcPr/>
                </a:tc>
                <a:tc>
                  <a:txBody>
                    <a:bodyPr/>
                    <a:lstStyle/>
                    <a:p>
                      <a:pPr>
                        <a:buNone/>
                      </a:pPr>
                      <a:r>
                        <a:rPr lang="en-US"/>
                        <a:t>1708665</a:t>
                      </a:r>
                    </a:p>
                  </a:txBody>
                  <a:tcPr/>
                </a:tc>
                <a:extLst>
                  <a:ext uri="{0D108BD9-81ED-4DB2-BD59-A6C34878D82A}">
                    <a16:rowId xmlns:a16="http://schemas.microsoft.com/office/drawing/2014/main" val="2994863267"/>
                  </a:ext>
                </a:extLst>
              </a:tr>
              <a:tr h="370840">
                <a:tc>
                  <a:txBody>
                    <a:bodyPr/>
                    <a:lstStyle/>
                    <a:p>
                      <a:pPr>
                        <a:buNone/>
                      </a:pPr>
                      <a:r>
                        <a:rPr lang="en-US"/>
                        <a:t>Hardik Patel</a:t>
                      </a:r>
                    </a:p>
                  </a:txBody>
                  <a:tcPr/>
                </a:tc>
                <a:tc>
                  <a:txBody>
                    <a:bodyPr/>
                    <a:lstStyle/>
                    <a:p>
                      <a:pPr>
                        <a:buNone/>
                      </a:pPr>
                      <a:r>
                        <a:rPr lang="en-US"/>
                        <a:t>1710830</a:t>
                      </a:r>
                    </a:p>
                  </a:txBody>
                  <a:tcPr/>
                </a:tc>
                <a:extLst>
                  <a:ext uri="{0D108BD9-81ED-4DB2-BD59-A6C34878D82A}">
                    <a16:rowId xmlns:a16="http://schemas.microsoft.com/office/drawing/2014/main" val="952029109"/>
                  </a:ext>
                </a:extLst>
              </a:tr>
              <a:tr h="370840">
                <a:tc>
                  <a:txBody>
                    <a:bodyPr/>
                    <a:lstStyle/>
                    <a:p>
                      <a:pPr>
                        <a:buNone/>
                      </a:pPr>
                      <a:r>
                        <a:rPr lang="en-US" err="1"/>
                        <a:t>Jatin</a:t>
                      </a:r>
                      <a:r>
                        <a:rPr lang="en-US"/>
                        <a:t> Parma</a:t>
                      </a:r>
                    </a:p>
                    <a:p>
                      <a:pPr lvl="0">
                        <a:buNone/>
                      </a:pPr>
                      <a:endParaRPr lang="en-US"/>
                    </a:p>
                    <a:p>
                      <a:pPr lvl="0">
                        <a:buNone/>
                      </a:pPr>
                      <a:endParaRPr lang="en-US"/>
                    </a:p>
                    <a:p>
                      <a:pPr lvl="0" algn="l">
                        <a:buNone/>
                      </a:pPr>
                      <a:r>
                        <a:rPr lang="en-GB" sz="1800" b="1" i="0" u="none" strike="noStrike" noProof="0">
                          <a:solidFill>
                            <a:srgbClr val="000000"/>
                          </a:solidFill>
                          <a:latin typeface="Calibri"/>
                        </a:rPr>
                        <a:t>Module Title:  </a:t>
                      </a:r>
                      <a:r>
                        <a:rPr lang="en-GB" sz="1800" b="0" i="0" u="none" strike="noStrike" noProof="0">
                          <a:solidFill>
                            <a:srgbClr val="000000"/>
                          </a:solidFill>
                          <a:latin typeface="Calibri"/>
                        </a:rPr>
                        <a:t>SBMA7138</a:t>
                      </a:r>
                    </a:p>
                    <a:p>
                      <a:pPr lvl="0" algn="l">
                        <a:buNone/>
                      </a:pPr>
                      <a:endParaRPr lang="en-GB" sz="1800" b="0" i="0" u="none" strike="noStrike" noProof="0">
                        <a:solidFill>
                          <a:srgbClr val="000000"/>
                        </a:solidFill>
                        <a:latin typeface="Calibri"/>
                      </a:endParaRPr>
                    </a:p>
                    <a:p>
                      <a:pPr lvl="0" algn="l">
                        <a:buNone/>
                      </a:pPr>
                      <a:r>
                        <a:rPr lang="en-GB" sz="1800" b="1" i="0" u="none" strike="noStrike" noProof="0">
                          <a:solidFill>
                            <a:srgbClr val="000000"/>
                          </a:solidFill>
                          <a:latin typeface="Calibri"/>
                        </a:rPr>
                        <a:t>Assignment Title: </a:t>
                      </a:r>
                      <a:r>
                        <a:rPr lang="en-GB" sz="1800" b="0" i="0" u="none" strike="noStrike" noProof="0">
                          <a:solidFill>
                            <a:srgbClr val="000000"/>
                          </a:solidFill>
                          <a:latin typeface="Calibri"/>
                        </a:rPr>
                        <a:t>Marketing Management – Assessment 1</a:t>
                      </a:r>
                    </a:p>
                    <a:p>
                      <a:pPr lvl="0" algn="l">
                        <a:buNone/>
                      </a:pPr>
                      <a:endParaRPr lang="en-GB" sz="1800" b="0" i="0" u="none" strike="noStrike" noProof="0">
                        <a:solidFill>
                          <a:srgbClr val="000000"/>
                        </a:solidFill>
                        <a:latin typeface="Calibri"/>
                      </a:endParaRPr>
                    </a:p>
                    <a:p>
                      <a:pPr lvl="0" algn="l">
                        <a:buNone/>
                      </a:pPr>
                      <a:r>
                        <a:rPr lang="en-GB" sz="1800" b="1" i="0" u="none" strike="noStrike" noProof="0">
                          <a:solidFill>
                            <a:srgbClr val="000000"/>
                          </a:solidFill>
                          <a:latin typeface="Calibri"/>
                        </a:rPr>
                        <a:t>Lecturer’s Name:</a:t>
                      </a:r>
                      <a:r>
                        <a:rPr lang="en-GB" sz="1800" b="1" i="1" u="none" strike="noStrike" noProof="0">
                          <a:solidFill>
                            <a:srgbClr val="000000"/>
                          </a:solidFill>
                          <a:latin typeface="Calibri"/>
                        </a:rPr>
                        <a:t> </a:t>
                      </a:r>
                      <a:r>
                        <a:rPr lang="en-GB" sz="1800" b="0" i="0" u="none" strike="noStrike" noProof="0" err="1">
                          <a:solidFill>
                            <a:srgbClr val="000000"/>
                          </a:solidFill>
                          <a:latin typeface="Calibri"/>
                        </a:rPr>
                        <a:t>Tushara</a:t>
                      </a:r>
                      <a:r>
                        <a:rPr lang="en-GB" sz="1800" b="0" i="0" u="none" strike="noStrike" noProof="0">
                          <a:solidFill>
                            <a:srgbClr val="000000"/>
                          </a:solidFill>
                          <a:latin typeface="Calibri"/>
                        </a:rPr>
                        <a:t> </a:t>
                      </a:r>
                      <a:r>
                        <a:rPr lang="en-US" sz="1800" b="0" i="0" u="none" strike="noStrike" noProof="0" err="1">
                          <a:solidFill>
                            <a:srgbClr val="000000"/>
                          </a:solidFill>
                          <a:latin typeface="Calibri"/>
                        </a:rPr>
                        <a:t>Balendran</a:t>
                      </a:r>
                    </a:p>
                    <a:p>
                      <a:pPr lvl="0" algn="l">
                        <a:buNone/>
                      </a:pPr>
                      <a:endParaRPr lang="en-US" sz="1800" b="0" i="0" u="none" strike="noStrike" noProof="0">
                        <a:solidFill>
                          <a:srgbClr val="000000"/>
                        </a:solidFill>
                        <a:latin typeface="Calibri"/>
                      </a:endParaRPr>
                    </a:p>
                    <a:p>
                      <a:pPr lvl="0" algn="l">
                        <a:buNone/>
                      </a:pPr>
                      <a:r>
                        <a:rPr lang="en-US" sz="1800" b="1" i="0" u="none" strike="noStrike" noProof="0">
                          <a:solidFill>
                            <a:srgbClr val="000000"/>
                          </a:solidFill>
                          <a:latin typeface="Calibri"/>
                        </a:rPr>
                        <a:t>Submission Date: </a:t>
                      </a:r>
                      <a:r>
                        <a:rPr lang="en-US" sz="1800" b="0" i="0" u="none" strike="noStrike" noProof="0">
                          <a:solidFill>
                            <a:srgbClr val="000000"/>
                          </a:solidFill>
                          <a:latin typeface="Calibri"/>
                        </a:rPr>
                        <a:t>23rd April, 2018</a:t>
                      </a:r>
                    </a:p>
                  </a:txBody>
                  <a:tcPr/>
                </a:tc>
                <a:tc>
                  <a:txBody>
                    <a:bodyPr/>
                    <a:lstStyle/>
                    <a:p>
                      <a:pPr>
                        <a:buNone/>
                      </a:pPr>
                      <a:r>
                        <a:rPr lang="en-US"/>
                        <a:t>1705600</a:t>
                      </a:r>
                    </a:p>
                  </a:txBody>
                  <a:tcPr/>
                </a:tc>
                <a:extLst>
                  <a:ext uri="{0D108BD9-81ED-4DB2-BD59-A6C34878D82A}">
                    <a16:rowId xmlns:a16="http://schemas.microsoft.com/office/drawing/2014/main" val="1728564075"/>
                  </a:ext>
                </a:extLst>
              </a:tr>
            </a:tbl>
          </a:graphicData>
        </a:graphic>
      </p:graphicFrame>
      <p:pic>
        <p:nvPicPr>
          <p:cNvPr id="6" name="Picture 6" descr="A screenshot of a cell phone&#10;&#10;Description generated with very high confidence">
            <a:extLst>
              <a:ext uri="{FF2B5EF4-FFF2-40B4-BE49-F238E27FC236}">
                <a16:creationId xmlns:a16="http://schemas.microsoft.com/office/drawing/2014/main" id="{8102C13F-5A5D-41F9-8F68-E83D9C2D6923}"/>
              </a:ext>
            </a:extLst>
          </p:cNvPr>
          <p:cNvPicPr>
            <a:picLocks noChangeAspect="1"/>
          </p:cNvPicPr>
          <p:nvPr/>
        </p:nvPicPr>
        <p:blipFill>
          <a:blip r:embed="rId2"/>
          <a:stretch>
            <a:fillRect/>
          </a:stretch>
        </p:blipFill>
        <p:spPr>
          <a:xfrm>
            <a:off x="582559" y="114546"/>
            <a:ext cx="3136490" cy="1651327"/>
          </a:xfrm>
          <a:prstGeom prst="rect">
            <a:avLst/>
          </a:prstGeom>
        </p:spPr>
      </p:pic>
    </p:spTree>
    <p:extLst>
      <p:ext uri="{BB962C8B-B14F-4D97-AF65-F5344CB8AC3E}">
        <p14:creationId xmlns:p14="http://schemas.microsoft.com/office/powerpoint/2010/main" val="2288037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9776" y="283652"/>
            <a:ext cx="12081385" cy="6338372"/>
          </a:xfrm>
        </p:spPr>
        <p:txBody>
          <a:bodyPr vert="horz" lIns="91440" tIns="45720" rIns="91440" bIns="45720" rtlCol="0" anchor="t">
            <a:normAutofit/>
          </a:bodyPr>
          <a:lstStyle/>
          <a:p>
            <a:pPr algn="l"/>
            <a:r>
              <a:rPr lang="en-US" sz="2800" b="1" dirty="0">
                <a:cs typeface="Calibri"/>
              </a:rPr>
              <a:t>ABSTRACT</a:t>
            </a:r>
          </a:p>
          <a:p>
            <a:pPr algn="l"/>
            <a:r>
              <a:rPr lang="en-US" dirty="0">
                <a:cs typeface="Calibri"/>
              </a:rPr>
              <a:t>This paper is premised on the quote by </a:t>
            </a:r>
            <a:r>
              <a:rPr lang="en-US" dirty="0" err="1">
                <a:cs typeface="Calibri"/>
              </a:rPr>
              <a:t>Maechler</a:t>
            </a:r>
            <a:r>
              <a:rPr lang="en-US" dirty="0">
                <a:cs typeface="Calibri"/>
              </a:rPr>
              <a:t>, </a:t>
            </a:r>
            <a:r>
              <a:rPr lang="en-US" dirty="0" err="1">
                <a:cs typeface="Calibri"/>
              </a:rPr>
              <a:t>Neher</a:t>
            </a:r>
            <a:r>
              <a:rPr lang="en-US" dirty="0">
                <a:cs typeface="Calibri"/>
              </a:rPr>
              <a:t> and Park 2016 that " to maximize customer satisfaction, companies have long emphasized touchpoints. But doing so can divert attention from the more important issue: the customer's end-to-end journey."</a:t>
            </a:r>
            <a:endParaRPr lang="en-GB" dirty="0">
              <a:cs typeface="Calibri"/>
            </a:endParaRPr>
          </a:p>
          <a:p>
            <a:pPr algn="l"/>
            <a:r>
              <a:rPr lang="en-US" dirty="0">
                <a:cs typeface="Calibri"/>
              </a:rPr>
              <a:t>Thus, the task is to firstly, conduct an environmental marketing analysis of Google Inc taking into consideration the macro-environment and the micro-environment under which our chosen company operates. </a:t>
            </a:r>
            <a:endParaRPr lang="en-GB" dirty="0">
              <a:cs typeface="Calibri"/>
            </a:endParaRPr>
          </a:p>
          <a:p>
            <a:pPr algn="l"/>
            <a:r>
              <a:rPr lang="en-US" dirty="0">
                <a:cs typeface="Calibri"/>
              </a:rPr>
              <a:t>Secondly, to critically </a:t>
            </a:r>
            <a:r>
              <a:rPr lang="en-US" dirty="0" err="1">
                <a:cs typeface="Calibri"/>
              </a:rPr>
              <a:t>analyse</a:t>
            </a:r>
            <a:r>
              <a:rPr lang="en-US" dirty="0">
                <a:cs typeface="Calibri"/>
              </a:rPr>
              <a:t> and visually demonstrate the typical customer's journey taking into consideration how and where value is created to enhance the customer experience</a:t>
            </a:r>
            <a:endParaRPr lang="en-GB" dirty="0">
              <a:cs typeface="Calibri"/>
            </a:endParaRPr>
          </a:p>
          <a:p>
            <a:pPr algn="l"/>
            <a:r>
              <a:rPr lang="en-US" dirty="0">
                <a:cs typeface="Calibri"/>
              </a:rPr>
              <a:t>Thirdly, to identify potential future opportunities and challenges that arise in this context and to offer suggestions for the future.</a:t>
            </a:r>
            <a:endParaRPr lang="en-GB" dirty="0">
              <a:cs typeface="Calibri"/>
            </a:endParaRPr>
          </a:p>
          <a:p>
            <a:pPr algn="l"/>
            <a:r>
              <a:rPr lang="en-US" dirty="0">
                <a:solidFill>
                  <a:srgbClr val="000000"/>
                </a:solidFill>
                <a:cs typeface="Calibri"/>
              </a:rPr>
              <a:t>Finally, this paper contrasts the customer touchpoints against the customer end-to-end journey and recommends the way Google Inc should proceed regarding its marketing strategy.</a:t>
            </a:r>
            <a:endParaRPr lang="en-GB" dirty="0">
              <a:solidFill>
                <a:srgbClr val="FF0000"/>
              </a:solidFill>
              <a:cs typeface="Calibri"/>
            </a:endParaRPr>
          </a:p>
          <a:p>
            <a:pPr algn="l"/>
            <a:endParaRPr lang="en-GB" dirty="0">
              <a:solidFill>
                <a:srgbClr val="FF0000"/>
              </a:solidFill>
              <a:cs typeface="Calibri"/>
            </a:endParaRPr>
          </a:p>
          <a:p>
            <a:pPr algn="l"/>
            <a:endParaRPr lang="en-GB">
              <a:cs typeface="Calibri"/>
            </a:endParaRPr>
          </a:p>
          <a:p>
            <a:pPr algn="l"/>
            <a:endParaRPr lang="en-GB">
              <a:cs typeface="Calibri"/>
            </a:endParaRPr>
          </a:p>
          <a:p>
            <a:endParaRPr lang="en-GB">
              <a:cs typeface="Calibri"/>
            </a:endParaRPr>
          </a:p>
          <a:p>
            <a:endParaRPr lang="en-GB">
              <a:cs typeface="Calibri"/>
            </a:endParaRPr>
          </a:p>
        </p:txBody>
      </p:sp>
    </p:spTree>
    <p:extLst>
      <p:ext uri="{BB962C8B-B14F-4D97-AF65-F5344CB8AC3E}">
        <p14:creationId xmlns:p14="http://schemas.microsoft.com/office/powerpoint/2010/main" val="6315349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39100-6699-4BBB-986F-C5E753A5AC6B}"/>
              </a:ext>
            </a:extLst>
          </p:cNvPr>
          <p:cNvSpPr>
            <a:spLocks noGrp="1"/>
          </p:cNvSpPr>
          <p:nvPr>
            <p:ph type="title"/>
          </p:nvPr>
        </p:nvSpPr>
        <p:spPr>
          <a:xfrm>
            <a:off x="809445" y="365125"/>
            <a:ext cx="10544355" cy="6274248"/>
          </a:xfrm>
        </p:spPr>
        <p:txBody>
          <a:bodyPr>
            <a:normAutofit fontScale="90000"/>
          </a:bodyPr>
          <a:lstStyle/>
          <a:p>
            <a:r>
              <a:rPr lang="en-US" sz="2800" b="1" dirty="0">
                <a:latin typeface="Calibri"/>
                <a:cs typeface="Calibri"/>
              </a:rPr>
              <a:t>INTRODUCTION</a:t>
            </a:r>
            <a:br>
              <a:rPr lang="en-US" sz="2800" b="1" dirty="0">
                <a:latin typeface="Calibri"/>
                <a:cs typeface="Calibri"/>
              </a:rPr>
            </a:br>
            <a:r>
              <a:rPr lang="en-US" sz="2400" dirty="0">
                <a:latin typeface="Calibri"/>
                <a:cs typeface="Calibri"/>
              </a:rPr>
              <a:t>The chosen company for this assignment is Google Inc. It was formed in 1998 by two Stanford graduates, Sergey Brin and Larry Page. Although Google has been re-</a:t>
            </a:r>
            <a:r>
              <a:rPr lang="en-US" sz="2400" dirty="0" err="1">
                <a:latin typeface="Calibri"/>
                <a:cs typeface="Calibri"/>
              </a:rPr>
              <a:t>organised</a:t>
            </a:r>
            <a:r>
              <a:rPr lang="en-US" sz="2400" dirty="0">
                <a:latin typeface="Calibri"/>
                <a:cs typeface="Calibri"/>
              </a:rPr>
              <a:t> as a subsidiary of Alphabet Inc., nevertheless Google Inc is still the flagship of the business and for the sake of this report Google Inc will be equated to Alphabet Inc. </a:t>
            </a:r>
            <a:br>
              <a:rPr lang="en-US" sz="2400" dirty="0">
                <a:latin typeface="Calibri"/>
                <a:cs typeface="Calibri"/>
              </a:rPr>
            </a:br>
            <a:br>
              <a:rPr lang="en-US" sz="2400" dirty="0">
                <a:latin typeface="Calibri"/>
                <a:cs typeface="Calibri"/>
              </a:rPr>
            </a:br>
            <a:r>
              <a:rPr lang="en-US" sz="2400" dirty="0">
                <a:latin typeface="Calibri"/>
                <a:cs typeface="Calibri"/>
              </a:rPr>
              <a:t>Google Inc was formed primarily as an online search platform in 1998 to compete against Yahoo, but lately, it has diversified  into other products and services. It has grown tremendously within twenty years of its existence to becoming the most valuable brand in the world after Apple Inc. It is projected to hit the $1 trillion market capitalization by 2020. </a:t>
            </a:r>
            <a:br>
              <a:rPr lang="en-US" sz="2400" dirty="0">
                <a:latin typeface="Calibri"/>
                <a:cs typeface="Calibri"/>
              </a:rPr>
            </a:br>
            <a:br>
              <a:rPr lang="en-US" sz="2400" dirty="0">
                <a:latin typeface="Calibri"/>
                <a:cs typeface="Calibri"/>
              </a:rPr>
            </a:br>
            <a:r>
              <a:rPr lang="en-US" sz="2400" dirty="0">
                <a:latin typeface="Calibri"/>
                <a:cs typeface="Calibri"/>
              </a:rPr>
              <a:t>Over the years, Google Inc have diversified into several product and service areas like Gmail, Google Glass, Google Chrome, Google </a:t>
            </a:r>
            <a:r>
              <a:rPr lang="en-US" sz="2400" dirty="0" err="1">
                <a:latin typeface="Calibri"/>
                <a:cs typeface="Calibri"/>
              </a:rPr>
              <a:t>Fibre</a:t>
            </a:r>
            <a:r>
              <a:rPr lang="en-US" sz="2400" dirty="0">
                <a:latin typeface="Calibri"/>
                <a:cs typeface="Calibri"/>
              </a:rPr>
              <a:t>, Google Nexus, Google Map, Google+, Android operating software on mobile phones. </a:t>
            </a:r>
            <a:br>
              <a:rPr lang="en-US" sz="2400" dirty="0">
                <a:latin typeface="Calibri"/>
                <a:cs typeface="Calibri"/>
              </a:rPr>
            </a:br>
            <a:br>
              <a:rPr lang="en-US" sz="2400" dirty="0">
                <a:latin typeface="Calibri"/>
                <a:cs typeface="Calibri"/>
              </a:rPr>
            </a:br>
            <a:r>
              <a:rPr lang="en-US" sz="2400" dirty="0">
                <a:latin typeface="Calibri"/>
                <a:cs typeface="Calibri"/>
              </a:rPr>
              <a:t>The company has grown through market development as well as through acquisitions by buying scores of startup companies notable among them is Motorola and </a:t>
            </a:r>
            <a:r>
              <a:rPr lang="en-US" sz="2400" dirty="0" err="1">
                <a:latin typeface="Calibri"/>
                <a:cs typeface="Calibri"/>
              </a:rPr>
              <a:t>Youtube</a:t>
            </a:r>
            <a:r>
              <a:rPr lang="en-US" sz="2400" dirty="0">
                <a:latin typeface="Calibri"/>
                <a:cs typeface="Calibri"/>
              </a:rPr>
              <a:t>.</a:t>
            </a:r>
            <a:br>
              <a:rPr lang="en-US" sz="2400" dirty="0">
                <a:latin typeface="Calibri"/>
                <a:cs typeface="Calibri"/>
              </a:rPr>
            </a:br>
            <a:r>
              <a:rPr lang="en-US" sz="2400" dirty="0">
                <a:latin typeface="Calibri"/>
                <a:cs typeface="Calibri"/>
              </a:rPr>
              <a:t> </a:t>
            </a:r>
            <a:br>
              <a:rPr lang="en-US" sz="2400" dirty="0">
                <a:latin typeface="Calibri"/>
                <a:cs typeface="Calibri"/>
              </a:rPr>
            </a:br>
            <a:r>
              <a:rPr lang="en-US" sz="2400" dirty="0">
                <a:latin typeface="Calibri"/>
                <a:cs typeface="Calibri"/>
              </a:rPr>
              <a:t>As shown in slide 6, this paper funnels its way from Google Inc's macro environment to the micro environment using the appropriate models for each environmental analysis.</a:t>
            </a:r>
            <a:endParaRPr lang="en-US" sz="2400" dirty="0"/>
          </a:p>
        </p:txBody>
      </p:sp>
    </p:spTree>
    <p:extLst>
      <p:ext uri="{BB962C8B-B14F-4D97-AF65-F5344CB8AC3E}">
        <p14:creationId xmlns:p14="http://schemas.microsoft.com/office/powerpoint/2010/main" val="38598138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7CC9C742-5662-411C-9E98-A4FF86A3DB24}"/>
              </a:ext>
            </a:extLst>
          </p:cNvPr>
          <p:cNvSpPr>
            <a:spLocks noGrp="1"/>
          </p:cNvSpPr>
          <p:nvPr>
            <p:ph idx="1"/>
          </p:nvPr>
        </p:nvSpPr>
        <p:spPr>
          <a:xfrm>
            <a:off x="215568" y="90834"/>
            <a:ext cx="11138232" cy="6086129"/>
          </a:xfrm>
        </p:spPr>
        <p:txBody>
          <a:bodyPr vert="horz" lIns="91440" tIns="45720" rIns="91440" bIns="45720" rtlCol="0" anchor="t">
            <a:normAutofit/>
          </a:bodyPr>
          <a:lstStyle/>
          <a:p>
            <a:pPr>
              <a:buNone/>
            </a:pPr>
            <a:r>
              <a:rPr lang="en-US" b="1" u="sng" dirty="0">
                <a:ea typeface="+mn-lt"/>
                <a:cs typeface="+mn-lt"/>
              </a:rPr>
              <a:t>Vision</a:t>
            </a:r>
            <a:br>
              <a:rPr lang="en-US" b="1" u="sng" dirty="0">
                <a:ea typeface="+mn-lt"/>
                <a:cs typeface="+mn-lt"/>
              </a:rPr>
            </a:br>
            <a:r>
              <a:rPr lang="en-US" sz="2000" dirty="0">
                <a:cs typeface="Calibri"/>
              </a:rPr>
              <a:t>Google Inc vision statement is "to provide access to the world's information in one click."</a:t>
            </a:r>
            <a:endParaRPr lang="en-US" b="1" dirty="0">
              <a:cs typeface="Calibri"/>
            </a:endParaRPr>
          </a:p>
          <a:p>
            <a:pPr>
              <a:buNone/>
            </a:pPr>
            <a:r>
              <a:rPr lang="en-US" b="1" u="sng" dirty="0">
                <a:ea typeface="+mn-lt"/>
                <a:cs typeface="+mn-lt"/>
              </a:rPr>
              <a:t>Mission</a:t>
            </a:r>
            <a:br>
              <a:rPr lang="en-US" b="1" u="sng" dirty="0">
                <a:ea typeface="+mn-lt"/>
                <a:cs typeface="+mn-lt"/>
              </a:rPr>
            </a:br>
            <a:r>
              <a:rPr lang="en-US" sz="2000" dirty="0">
                <a:cs typeface="Calibri"/>
              </a:rPr>
              <a:t>Google Inc mission statement is "to </a:t>
            </a:r>
            <a:r>
              <a:rPr lang="en-GB" sz="2000" dirty="0">
                <a:cs typeface="Calibri"/>
              </a:rPr>
              <a:t>organise</a:t>
            </a:r>
            <a:r>
              <a:rPr lang="en-US" sz="2000" dirty="0">
                <a:cs typeface="Calibri"/>
              </a:rPr>
              <a:t> the world's information and make it universally accessible and useful." </a:t>
            </a:r>
          </a:p>
          <a:p>
            <a:pPr>
              <a:buNone/>
            </a:pPr>
            <a:r>
              <a:rPr lang="en-US" sz="2000" dirty="0">
                <a:cs typeface="Calibri"/>
              </a:rPr>
              <a:t>    The importance of mission statement cannot be over-</a:t>
            </a:r>
            <a:r>
              <a:rPr lang="en-GB" sz="2000" dirty="0">
                <a:cs typeface="Calibri"/>
              </a:rPr>
              <a:t>emphasised as it is a declaration of intent that communicates the purpose, position, culture, values and ethics of a business. </a:t>
            </a:r>
            <a:endParaRPr lang="en-US" sz="2000" dirty="0"/>
          </a:p>
          <a:p>
            <a:pPr>
              <a:buNone/>
            </a:pPr>
            <a:r>
              <a:rPr lang="en-US" sz="2000" b="1" u="sng" dirty="0">
                <a:cs typeface="Calibri"/>
              </a:rPr>
              <a:t>Google's</a:t>
            </a:r>
            <a:r>
              <a:rPr lang="en-US" sz="2000" b="1" dirty="0">
                <a:cs typeface="Calibri"/>
              </a:rPr>
              <a:t> </a:t>
            </a:r>
            <a:r>
              <a:rPr lang="en-US" sz="2000" b="1" u="sng" dirty="0">
                <a:cs typeface="Calibri"/>
              </a:rPr>
              <a:t>Statistics 2017</a:t>
            </a:r>
          </a:p>
          <a:p>
            <a:pPr marL="0" indent="0">
              <a:buNone/>
            </a:pPr>
            <a:r>
              <a:rPr lang="en-US" sz="2000" dirty="0">
                <a:cs typeface="Calibri"/>
              </a:rPr>
              <a:t>Number of global employees: 80,000+</a:t>
            </a:r>
          </a:p>
          <a:p>
            <a:pPr marL="0" indent="0">
              <a:buNone/>
            </a:pPr>
            <a:r>
              <a:rPr lang="en-US" sz="2000" dirty="0">
                <a:cs typeface="Calibri"/>
              </a:rPr>
              <a:t>Market capitalization: $800,000,000</a:t>
            </a:r>
          </a:p>
          <a:p>
            <a:pPr marL="0" indent="0">
              <a:buNone/>
            </a:pPr>
            <a:r>
              <a:rPr lang="en-US" sz="2000" dirty="0">
                <a:cs typeface="Calibri"/>
              </a:rPr>
              <a:t>Annual Global Revenue: $109,700,000</a:t>
            </a:r>
          </a:p>
          <a:p>
            <a:pPr marL="0" indent="0">
              <a:buNone/>
            </a:pPr>
            <a:r>
              <a:rPr lang="en-US" sz="2000" dirty="0">
                <a:cs typeface="Calibri"/>
              </a:rPr>
              <a:t>Advertising Revenue: $94,400,000</a:t>
            </a:r>
          </a:p>
          <a:p>
            <a:pPr marL="0" indent="0">
              <a:buNone/>
            </a:pPr>
            <a:r>
              <a:rPr lang="en-US" sz="1600" dirty="0">
                <a:cs typeface="Calibri"/>
              </a:rPr>
              <a:t>Source: Statista.com</a:t>
            </a:r>
          </a:p>
        </p:txBody>
      </p:sp>
    </p:spTree>
    <p:extLst>
      <p:ext uri="{BB962C8B-B14F-4D97-AF65-F5344CB8AC3E}">
        <p14:creationId xmlns:p14="http://schemas.microsoft.com/office/powerpoint/2010/main" val="11033306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6032" y="3944"/>
            <a:ext cx="12327192" cy="765277"/>
          </a:xfrm>
        </p:spPr>
        <p:txBody>
          <a:bodyPr>
            <a:noAutofit/>
          </a:bodyPr>
          <a:lstStyle/>
          <a:p>
            <a:pPr algn="l"/>
            <a:r>
              <a:rPr lang="en-GB" sz="2800" b="1" dirty="0">
                <a:solidFill>
                  <a:srgbClr val="000000"/>
                </a:solidFill>
                <a:cs typeface="Calibri Light"/>
              </a:rPr>
              <a:t>ENVIRONMENTAL MARKETING ANALYSIS OF GOOGLE INC.</a:t>
            </a:r>
            <a:endParaRPr lang="en-US" dirty="0"/>
          </a:p>
        </p:txBody>
      </p:sp>
      <p:sp>
        <p:nvSpPr>
          <p:cNvPr id="3" name="Subtitle 2"/>
          <p:cNvSpPr>
            <a:spLocks noGrp="1"/>
          </p:cNvSpPr>
          <p:nvPr>
            <p:ph type="subTitle" idx="1"/>
          </p:nvPr>
        </p:nvSpPr>
        <p:spPr>
          <a:xfrm>
            <a:off x="36873" y="812135"/>
            <a:ext cx="12081385" cy="5846760"/>
          </a:xfrm>
        </p:spPr>
        <p:txBody>
          <a:bodyPr vert="horz" lIns="91440" tIns="45720" rIns="91440" bIns="45720" rtlCol="0" anchor="t">
            <a:normAutofit/>
          </a:bodyPr>
          <a:lstStyle/>
          <a:p>
            <a:pPr algn="l"/>
            <a:r>
              <a:rPr lang="en-GB" sz="2000" dirty="0">
                <a:cs typeface="Calibri"/>
              </a:rPr>
              <a:t>Google Inc., macro (external) environment will be analysed by using three models: </a:t>
            </a:r>
            <a:endParaRPr lang="en-US" sz="2000" dirty="0">
              <a:cs typeface="Calibri"/>
            </a:endParaRPr>
          </a:p>
          <a:p>
            <a:pPr marL="342900" indent="-342900" algn="l">
              <a:buChar char="•"/>
            </a:pPr>
            <a:r>
              <a:rPr lang="en-GB" sz="2000" dirty="0">
                <a:cs typeface="Calibri"/>
              </a:rPr>
              <a:t>PESTEL MODEL</a:t>
            </a:r>
            <a:endParaRPr lang="en-US" sz="2000" dirty="0">
              <a:cs typeface="Calibri"/>
            </a:endParaRPr>
          </a:p>
          <a:p>
            <a:pPr marL="342900" indent="-342900" algn="l">
              <a:buChar char="•"/>
            </a:pPr>
            <a:r>
              <a:rPr lang="en-GB" sz="2000" dirty="0">
                <a:cs typeface="Calibri"/>
              </a:rPr>
              <a:t>MENDELOW MATRIX MODEL</a:t>
            </a:r>
          </a:p>
          <a:p>
            <a:pPr marL="342900" indent="-342900" algn="l">
              <a:buChar char="•"/>
            </a:pPr>
            <a:r>
              <a:rPr lang="en-GB" sz="2000" dirty="0">
                <a:cs typeface="Calibri"/>
              </a:rPr>
              <a:t>SWOT MODEL</a:t>
            </a:r>
          </a:p>
          <a:p>
            <a:pPr algn="l"/>
            <a:r>
              <a:rPr lang="en-GB" sz="2000" dirty="0">
                <a:cs typeface="Calibri"/>
              </a:rPr>
              <a:t>Google Inc., micro (internal) environment will be analysed by using:</a:t>
            </a:r>
          </a:p>
          <a:p>
            <a:pPr marL="342900" indent="-342900" algn="l">
              <a:buChar char="•"/>
            </a:pPr>
            <a:r>
              <a:rPr lang="en-GB" sz="2000" dirty="0">
                <a:cs typeface="Calibri"/>
              </a:rPr>
              <a:t>PORTER'S FIVE FORCES</a:t>
            </a:r>
          </a:p>
          <a:p>
            <a:pPr marL="342900" indent="-342900" algn="l">
              <a:buChar char="•"/>
            </a:pPr>
            <a:r>
              <a:rPr lang="en-GB" sz="2000" dirty="0">
                <a:cs typeface="Calibri"/>
              </a:rPr>
              <a:t>SWOT MODEL incorporating 9M RESOURCES MODEL</a:t>
            </a:r>
          </a:p>
          <a:p>
            <a:pPr marL="342900" indent="-342900" algn="l">
              <a:buChar char="•"/>
            </a:pPr>
            <a:r>
              <a:rPr lang="en-GB" sz="2000" dirty="0">
                <a:cs typeface="Calibri"/>
              </a:rPr>
              <a:t>PRODUCT LIFE CYCLE</a:t>
            </a:r>
          </a:p>
          <a:p>
            <a:pPr marL="342900" indent="-342900" algn="l">
              <a:buChar char="•"/>
            </a:pPr>
            <a:r>
              <a:rPr lang="en-GB" sz="2000" dirty="0">
                <a:cs typeface="Calibri"/>
              </a:rPr>
              <a:t>ANSOFF'S MATRIX</a:t>
            </a:r>
          </a:p>
          <a:p>
            <a:pPr algn="l"/>
            <a:r>
              <a:rPr lang="en-GB" sz="2000" dirty="0">
                <a:cs typeface="Calibri"/>
              </a:rPr>
              <a:t>Google's Inc., customer's end-to-end journey experience will be analysed using:</a:t>
            </a:r>
          </a:p>
          <a:p>
            <a:pPr marL="342900" indent="-342900" algn="l">
              <a:buChar char="•"/>
            </a:pPr>
            <a:r>
              <a:rPr lang="en-GB" sz="2000" dirty="0">
                <a:cs typeface="Calibri"/>
              </a:rPr>
              <a:t>VALUE CHAIN ANALYSIS</a:t>
            </a:r>
          </a:p>
          <a:p>
            <a:pPr marL="342900" indent="-342900" algn="l">
              <a:buChar char="•"/>
            </a:pPr>
            <a:r>
              <a:rPr lang="en-GB" sz="2000" dirty="0">
                <a:cs typeface="Calibri"/>
              </a:rPr>
              <a:t>AIDA MODEL</a:t>
            </a:r>
          </a:p>
          <a:p>
            <a:pPr marL="342900" indent="-342900" algn="l">
              <a:buChar char="•"/>
            </a:pPr>
            <a:r>
              <a:rPr lang="en-GB" sz="2000" dirty="0">
                <a:cs typeface="Calibri"/>
              </a:rPr>
              <a:t>ZEITHAML AND BITNER MODEL</a:t>
            </a:r>
          </a:p>
          <a:p>
            <a:pPr algn="l"/>
            <a:endParaRPr lang="en-GB" sz="2000" dirty="0">
              <a:cs typeface="Calibri"/>
            </a:endParaRPr>
          </a:p>
          <a:p>
            <a:endParaRPr lang="en-GB">
              <a:cs typeface="Calibri"/>
            </a:endParaRPr>
          </a:p>
          <a:p>
            <a:endParaRPr lang="en-GB">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descr="A screenshot of a cell phone&#10;&#10;Description generated with high confidence">
            <a:extLst>
              <a:ext uri="{FF2B5EF4-FFF2-40B4-BE49-F238E27FC236}">
                <a16:creationId xmlns:a16="http://schemas.microsoft.com/office/drawing/2014/main" id="{5D994022-BC13-4463-AA02-385DD02E7720}"/>
              </a:ext>
            </a:extLst>
          </p:cNvPr>
          <p:cNvPicPr>
            <a:picLocks noChangeAspect="1"/>
          </p:cNvPicPr>
          <p:nvPr/>
        </p:nvPicPr>
        <p:blipFill>
          <a:blip r:embed="rId2"/>
          <a:stretch>
            <a:fillRect/>
          </a:stretch>
        </p:blipFill>
        <p:spPr>
          <a:xfrm>
            <a:off x="511834" y="458546"/>
            <a:ext cx="11527766" cy="6127814"/>
          </a:xfrm>
          <a:prstGeom prst="rect">
            <a:avLst/>
          </a:prstGeom>
        </p:spPr>
      </p:pic>
    </p:spTree>
    <p:extLst>
      <p:ext uri="{BB962C8B-B14F-4D97-AF65-F5344CB8AC3E}">
        <p14:creationId xmlns:p14="http://schemas.microsoft.com/office/powerpoint/2010/main" val="30985142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6032" y="-382004"/>
            <a:ext cx="12327192" cy="765277"/>
          </a:xfrm>
        </p:spPr>
        <p:txBody>
          <a:bodyPr>
            <a:noAutofit/>
          </a:bodyPr>
          <a:lstStyle/>
          <a:p>
            <a:r>
              <a:rPr lang="en-GB" sz="4800" b="1" dirty="0">
                <a:solidFill>
                  <a:srgbClr val="000000"/>
                </a:solidFill>
                <a:cs typeface="Calibri Light"/>
              </a:rPr>
              <a:t>Environmental marketing analysis of Google Inc.</a:t>
            </a:r>
            <a:endParaRPr lang="en-GB" sz="4800" b="1" dirty="0">
              <a:solidFill>
                <a:srgbClr val="00B0F0"/>
              </a:solidFill>
              <a:cs typeface="Calibri Light"/>
            </a:endParaRPr>
          </a:p>
        </p:txBody>
      </p:sp>
      <p:sp>
        <p:nvSpPr>
          <p:cNvPr id="3" name="Subtitle 2"/>
          <p:cNvSpPr>
            <a:spLocks noGrp="1"/>
          </p:cNvSpPr>
          <p:nvPr>
            <p:ph type="subTitle" idx="1"/>
          </p:nvPr>
        </p:nvSpPr>
        <p:spPr>
          <a:xfrm>
            <a:off x="165522" y="465771"/>
            <a:ext cx="12022009" cy="6460318"/>
          </a:xfrm>
        </p:spPr>
        <p:txBody>
          <a:bodyPr vert="horz" lIns="91440" tIns="45720" rIns="91440" bIns="45720" rtlCol="0" anchor="t">
            <a:normAutofit/>
          </a:bodyPr>
          <a:lstStyle/>
          <a:p>
            <a:pPr algn="l"/>
            <a:r>
              <a:rPr lang="en-GB" sz="2800" b="1" dirty="0">
                <a:cs typeface="Calibri"/>
              </a:rPr>
              <a:t>PESTEL MODEL</a:t>
            </a:r>
          </a:p>
          <a:p>
            <a:pPr marL="342900" indent="-342900" algn="l">
              <a:buChar char="•"/>
            </a:pPr>
            <a:r>
              <a:rPr lang="en-GB" sz="2000" dirty="0">
                <a:cs typeface="Calibri"/>
              </a:rPr>
              <a:t>PESTEL model is an acronym for Political, Economic, Social, Technological, Ecological and Legal environments. These are systemic factors that every business is exposed to, therefore cannot be controlled. Google Inc just have to mitigate the impact of these exposures.</a:t>
            </a:r>
          </a:p>
          <a:p>
            <a:pPr marL="342900" indent="-342900" algn="l">
              <a:buChar char="•"/>
            </a:pPr>
            <a:r>
              <a:rPr lang="en-GB" sz="2000" dirty="0">
                <a:cs typeface="Calibri"/>
              </a:rPr>
              <a:t>Depending on the risks that each environmental factor presents, Google Inc can use the TARA model which is an acronym for Transfer, Accept, Reduce and Avoid.</a:t>
            </a:r>
          </a:p>
          <a:p>
            <a:pPr marL="342900" indent="-342900" algn="l">
              <a:buChar char="•"/>
            </a:pPr>
            <a:r>
              <a:rPr lang="en-GB" sz="2000" dirty="0">
                <a:cs typeface="Calibri"/>
              </a:rPr>
              <a:t>The risk matrix of "severity(impact) by likelihood" in order to classify the risk may be used to gain an insight on the nature of the risk.</a:t>
            </a:r>
          </a:p>
          <a:p>
            <a:pPr marL="342900" indent="-342900" algn="l">
              <a:buChar char="•"/>
            </a:pPr>
            <a:r>
              <a:rPr lang="en-GB" sz="2000" dirty="0">
                <a:cs typeface="Calibri"/>
              </a:rPr>
              <a:t>Based on the assessment, the risks will be categorised and actioned upon.</a:t>
            </a:r>
          </a:p>
          <a:p>
            <a:pPr algn="l"/>
            <a:endParaRPr lang="en-GB">
              <a:cs typeface="Calibri"/>
            </a:endParaRPr>
          </a:p>
          <a:p>
            <a:endParaRPr lang="en-GB">
              <a:cs typeface="Calibri"/>
            </a:endParaRPr>
          </a:p>
          <a:p>
            <a:endParaRPr lang="en-GB">
              <a:cs typeface="Calibri"/>
            </a:endParaRPr>
          </a:p>
        </p:txBody>
      </p:sp>
      <p:pic>
        <p:nvPicPr>
          <p:cNvPr id="4" name="Picture 4" descr="A screenshot of a cell phone&#10;&#10;Description generated with very high confidence">
            <a:extLst>
              <a:ext uri="{FF2B5EF4-FFF2-40B4-BE49-F238E27FC236}">
                <a16:creationId xmlns:a16="http://schemas.microsoft.com/office/drawing/2014/main" id="{F908394D-CDAC-4A9A-B18F-70179E7B0629}"/>
              </a:ext>
            </a:extLst>
          </p:cNvPr>
          <p:cNvPicPr>
            <a:picLocks noChangeAspect="1"/>
          </p:cNvPicPr>
          <p:nvPr/>
        </p:nvPicPr>
        <p:blipFill>
          <a:blip r:embed="rId2"/>
          <a:stretch>
            <a:fillRect/>
          </a:stretch>
        </p:blipFill>
        <p:spPr>
          <a:xfrm>
            <a:off x="3200398" y="3587065"/>
            <a:ext cx="6840188" cy="2870416"/>
          </a:xfrm>
          <a:prstGeom prst="rect">
            <a:avLst/>
          </a:prstGeom>
        </p:spPr>
      </p:pic>
      <p:sp>
        <p:nvSpPr>
          <p:cNvPr id="6" name="TextBox 5">
            <a:extLst>
              <a:ext uri="{FF2B5EF4-FFF2-40B4-BE49-F238E27FC236}">
                <a16:creationId xmlns:a16="http://schemas.microsoft.com/office/drawing/2014/main" id="{1268A1A2-1D36-426A-9626-09F48AB92277}"/>
              </a:ext>
            </a:extLst>
          </p:cNvPr>
          <p:cNvSpPr txBox="1"/>
          <p:nvPr/>
        </p:nvSpPr>
        <p:spPr>
          <a:xfrm>
            <a:off x="296884" y="6426530"/>
            <a:ext cx="11835739" cy="30777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Source: http://home.ubalt.edu/ntsbarsh/Business-stat/opre/partIX.htm</a:t>
            </a:r>
          </a:p>
        </p:txBody>
      </p:sp>
    </p:spTree>
    <p:extLst>
      <p:ext uri="{BB962C8B-B14F-4D97-AF65-F5344CB8AC3E}">
        <p14:creationId xmlns:p14="http://schemas.microsoft.com/office/powerpoint/2010/main" val="130161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F87CE-BB49-43C6-8400-AA3E5E6FCCCF}"/>
              </a:ext>
            </a:extLst>
          </p:cNvPr>
          <p:cNvSpPr>
            <a:spLocks noGrp="1"/>
          </p:cNvSpPr>
          <p:nvPr>
            <p:ph type="title"/>
          </p:nvPr>
        </p:nvSpPr>
        <p:spPr>
          <a:xfrm>
            <a:off x="752168" y="-3585"/>
            <a:ext cx="10515600" cy="723338"/>
          </a:xfrm>
        </p:spPr>
        <p:txBody>
          <a:bodyPr/>
          <a:lstStyle/>
          <a:p>
            <a:r>
              <a:rPr lang="en-US" b="1">
                <a:cs typeface="Calibri Light"/>
              </a:rPr>
              <a:t>POLITICAL ENVIRONMENT</a:t>
            </a:r>
            <a:endParaRPr lang="en-US" b="1"/>
          </a:p>
        </p:txBody>
      </p:sp>
      <p:sp>
        <p:nvSpPr>
          <p:cNvPr id="4" name="Content Placeholder 3">
            <a:extLst>
              <a:ext uri="{FF2B5EF4-FFF2-40B4-BE49-F238E27FC236}">
                <a16:creationId xmlns:a16="http://schemas.microsoft.com/office/drawing/2014/main" id="{C1BA8FD2-B3ED-428D-B6A8-FA382BB01944}"/>
              </a:ext>
            </a:extLst>
          </p:cNvPr>
          <p:cNvSpPr>
            <a:spLocks noGrp="1"/>
          </p:cNvSpPr>
          <p:nvPr>
            <p:ph idx="1"/>
          </p:nvPr>
        </p:nvSpPr>
        <p:spPr>
          <a:xfrm>
            <a:off x="2459" y="621174"/>
            <a:ext cx="11842953" cy="6039285"/>
          </a:xfrm>
        </p:spPr>
        <p:txBody>
          <a:bodyPr vert="horz" lIns="91440" tIns="45720" rIns="91440" bIns="45720" rtlCol="0" anchor="t">
            <a:normAutofit/>
          </a:bodyPr>
          <a:lstStyle/>
          <a:p>
            <a:pPr>
              <a:buNone/>
            </a:pPr>
            <a:r>
              <a:rPr lang="en-US" sz="2000" b="1" dirty="0">
                <a:cs typeface="Calibri"/>
              </a:rPr>
              <a:t>POLITICAL INTERFERENCE</a:t>
            </a:r>
            <a:endParaRPr lang="en-US" sz="2000" dirty="0">
              <a:cs typeface="Calibri"/>
            </a:endParaRPr>
          </a:p>
          <a:p>
            <a:r>
              <a:rPr lang="en-US" sz="2000" dirty="0">
                <a:cs typeface="Calibri"/>
              </a:rPr>
              <a:t>This is the effect of government policies on business, by the party in power to push their political agenda.</a:t>
            </a:r>
          </a:p>
          <a:p>
            <a:r>
              <a:rPr lang="en-US" sz="2000" dirty="0">
                <a:cs typeface="Calibri"/>
              </a:rPr>
              <a:t>All businesses including Google Inc need stable political atmosphere in which to operate.</a:t>
            </a:r>
          </a:p>
          <a:p>
            <a:r>
              <a:rPr lang="en-US" sz="2000" dirty="0">
                <a:cs typeface="Calibri"/>
              </a:rPr>
              <a:t>Developed economy presents an opportunity for Google Inc because of stable government which invariably reduces uncertainty.</a:t>
            </a:r>
          </a:p>
          <a:p>
            <a:r>
              <a:rPr lang="en-US" sz="2000" dirty="0">
                <a:cs typeface="Calibri"/>
              </a:rPr>
              <a:t>Developing economy on the other hand presents a threat to Google because they tend to have unstable government, thereby increasing uncertainty.</a:t>
            </a:r>
          </a:p>
          <a:p>
            <a:r>
              <a:rPr lang="en-US" sz="2000" dirty="0">
                <a:cs typeface="Calibri"/>
              </a:rPr>
              <a:t>In a developed capitalist economy, the effect of government policies can be mitigated by using lobbyists and trade associations to lobby the lawmakers on the company's behalf, but in a controlled developing economy like China, it may be difficult to do so as this is ideological-based.</a:t>
            </a:r>
          </a:p>
          <a:p>
            <a:pPr marL="0" indent="0">
              <a:buNone/>
            </a:pPr>
            <a:r>
              <a:rPr lang="en-US" sz="2000" b="1" dirty="0">
                <a:cs typeface="Calibri"/>
              </a:rPr>
              <a:t>GLOBALISATION</a:t>
            </a:r>
          </a:p>
          <a:p>
            <a:r>
              <a:rPr lang="en-US" sz="2000" dirty="0">
                <a:cs typeface="Calibri"/>
              </a:rPr>
              <a:t>Ability to conduct business on a worldwide basis enabled by ICT – Information Communication Technology – This presents great opportunity for Google to leverage its brand equity to take advantage of interconnectedness of computer systems to penetrate the developing economy and consolidate its position in the advanced economies.</a:t>
            </a:r>
            <a:endParaRPr lang="en-US" sz="2000" b="1" dirty="0">
              <a:cs typeface="Calibri"/>
            </a:endParaRPr>
          </a:p>
          <a:p>
            <a:pPr marL="0" indent="0">
              <a:buNone/>
            </a:pPr>
            <a:endParaRPr lang="en-US">
              <a:cs typeface="Calibri"/>
            </a:endParaRPr>
          </a:p>
        </p:txBody>
      </p:sp>
    </p:spTree>
    <p:extLst>
      <p:ext uri="{BB962C8B-B14F-4D97-AF65-F5344CB8AC3E}">
        <p14:creationId xmlns:p14="http://schemas.microsoft.com/office/powerpoint/2010/main" val="29203184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BFBBA-C31D-4954-835F-761350370180}"/>
              </a:ext>
            </a:extLst>
          </p:cNvPr>
          <p:cNvSpPr>
            <a:spLocks noGrp="1"/>
          </p:cNvSpPr>
          <p:nvPr>
            <p:ph type="title"/>
          </p:nvPr>
        </p:nvSpPr>
        <p:spPr>
          <a:xfrm>
            <a:off x="154809" y="-8686"/>
            <a:ext cx="10515600" cy="649828"/>
          </a:xfrm>
        </p:spPr>
        <p:txBody>
          <a:bodyPr>
            <a:normAutofit/>
          </a:bodyPr>
          <a:lstStyle/>
          <a:p>
            <a:r>
              <a:rPr lang="en-US" sz="2800" b="1" dirty="0">
                <a:cs typeface="Calibri Light"/>
              </a:rPr>
              <a:t>ECONOMIC ENVIRONMENT</a:t>
            </a:r>
            <a:endParaRPr lang="en-US" sz="2800" dirty="0"/>
          </a:p>
        </p:txBody>
      </p:sp>
      <p:sp>
        <p:nvSpPr>
          <p:cNvPr id="4" name="Content Placeholder 3">
            <a:extLst>
              <a:ext uri="{FF2B5EF4-FFF2-40B4-BE49-F238E27FC236}">
                <a16:creationId xmlns:a16="http://schemas.microsoft.com/office/drawing/2014/main" id="{5FFF8F4A-AA8C-461E-AFC8-8CF493256333}"/>
              </a:ext>
            </a:extLst>
          </p:cNvPr>
          <p:cNvSpPr>
            <a:spLocks noGrp="1"/>
          </p:cNvSpPr>
          <p:nvPr>
            <p:ph idx="1"/>
          </p:nvPr>
        </p:nvSpPr>
        <p:spPr>
          <a:xfrm>
            <a:off x="61822" y="646682"/>
            <a:ext cx="10515600" cy="6033488"/>
          </a:xfrm>
        </p:spPr>
        <p:txBody>
          <a:bodyPr vert="horz" lIns="91440" tIns="45720" rIns="91440" bIns="45720" rtlCol="0" anchor="t">
            <a:normAutofit/>
          </a:bodyPr>
          <a:lstStyle/>
          <a:p>
            <a:pPr marL="0" indent="0">
              <a:buNone/>
            </a:pPr>
            <a:r>
              <a:rPr lang="en-US" sz="2000" b="1" dirty="0">
                <a:cs typeface="Calibri"/>
              </a:rPr>
              <a:t>STABLE ECONOMY OF ADVANCED ECONOMIES </a:t>
            </a:r>
          </a:p>
          <a:p>
            <a:r>
              <a:rPr lang="en-US" sz="2000" dirty="0">
                <a:cs typeface="Calibri"/>
              </a:rPr>
              <a:t>This is the effect of government economic policies on the businesses. The two most important factors are the fiscal policies and the monetary policies. These are the effects of taxation, interest rate and exchange rates on businesses</a:t>
            </a:r>
          </a:p>
          <a:p>
            <a:pPr>
              <a:buFont typeface="Arial"/>
              <a:buChar char="•"/>
            </a:pPr>
            <a:r>
              <a:rPr lang="en-US" sz="2000" dirty="0">
                <a:cs typeface="Calibri"/>
              </a:rPr>
              <a:t>However, the stable economy of the developed economy presents an opportunity for Google Inc to consolidate its position and enhance it further by increased market penetration. IT companies have had bad press recently because of their tendency to use tax avoidance scheme in order to reduce tax liability.</a:t>
            </a:r>
          </a:p>
          <a:p>
            <a:pPr marL="0" indent="0">
              <a:buNone/>
            </a:pPr>
            <a:r>
              <a:rPr lang="en-US" sz="2000" b="1" dirty="0">
                <a:cs typeface="Calibri"/>
              </a:rPr>
              <a:t>RAPID GROWTH OF DEVELOPING ECONOMIES </a:t>
            </a:r>
          </a:p>
          <a:p>
            <a:r>
              <a:rPr lang="en-US" sz="2000" dirty="0">
                <a:cs typeface="Calibri"/>
              </a:rPr>
              <a:t>Google Inc can </a:t>
            </a:r>
            <a:r>
              <a:rPr lang="en-GB" sz="2000" dirty="0">
                <a:cs typeface="Calibri"/>
              </a:rPr>
              <a:t>capitalise</a:t>
            </a:r>
            <a:r>
              <a:rPr lang="en-US" sz="2000" dirty="0">
                <a:cs typeface="Calibri"/>
              </a:rPr>
              <a:t> on this emerging markets by bringing all its products and services to this market. Google Ins is involved in a word-wide project to have global internet coverage so that the developing countries can be connected to the world-wide web.</a:t>
            </a:r>
          </a:p>
        </p:txBody>
      </p:sp>
    </p:spTree>
    <p:extLst>
      <p:ext uri="{BB962C8B-B14F-4D97-AF65-F5344CB8AC3E}">
        <p14:creationId xmlns:p14="http://schemas.microsoft.com/office/powerpoint/2010/main" val="35146203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BFBBA-C31D-4954-835F-761350370180}"/>
              </a:ext>
            </a:extLst>
          </p:cNvPr>
          <p:cNvSpPr>
            <a:spLocks noGrp="1"/>
          </p:cNvSpPr>
          <p:nvPr>
            <p:ph type="title"/>
          </p:nvPr>
        </p:nvSpPr>
        <p:spPr>
          <a:xfrm>
            <a:off x="751936" y="5691"/>
            <a:ext cx="10515600" cy="822356"/>
          </a:xfrm>
        </p:spPr>
        <p:txBody>
          <a:bodyPr>
            <a:normAutofit/>
          </a:bodyPr>
          <a:lstStyle/>
          <a:p>
            <a:r>
              <a:rPr lang="en-US" sz="2800" b="1" dirty="0">
                <a:cs typeface="Calibri Light"/>
              </a:rPr>
              <a:t>SOCIAL ENVIRONMENT</a:t>
            </a:r>
            <a:endParaRPr lang="en-US" sz="2800" b="1" dirty="0"/>
          </a:p>
        </p:txBody>
      </p:sp>
      <p:sp>
        <p:nvSpPr>
          <p:cNvPr id="4" name="Content Placeholder 3">
            <a:extLst>
              <a:ext uri="{FF2B5EF4-FFF2-40B4-BE49-F238E27FC236}">
                <a16:creationId xmlns:a16="http://schemas.microsoft.com/office/drawing/2014/main" id="{B8128CB9-429F-444F-80D5-C124CC1DEFF8}"/>
              </a:ext>
            </a:extLst>
          </p:cNvPr>
          <p:cNvSpPr>
            <a:spLocks noGrp="1"/>
          </p:cNvSpPr>
          <p:nvPr>
            <p:ph idx="1"/>
          </p:nvPr>
        </p:nvSpPr>
        <p:spPr>
          <a:xfrm>
            <a:off x="838200" y="876720"/>
            <a:ext cx="10515600" cy="5300243"/>
          </a:xfrm>
        </p:spPr>
        <p:txBody>
          <a:bodyPr vert="horz" lIns="91440" tIns="45720" rIns="91440" bIns="45720" rtlCol="0" anchor="t">
            <a:normAutofit/>
          </a:bodyPr>
          <a:lstStyle/>
          <a:p>
            <a:pPr marL="0" indent="0">
              <a:buNone/>
            </a:pPr>
            <a:r>
              <a:rPr lang="en-US" b="1" dirty="0">
                <a:cs typeface="Calibri"/>
              </a:rPr>
              <a:t>CHANGING DEMOGRAPHY</a:t>
            </a:r>
            <a:endParaRPr lang="en-US" b="1" dirty="0"/>
          </a:p>
          <a:p>
            <a:pPr marL="0" indent="0">
              <a:buNone/>
            </a:pPr>
            <a:r>
              <a:rPr lang="en-US" sz="2000" dirty="0">
                <a:cs typeface="Calibri"/>
              </a:rPr>
              <a:t>The new generation Gen Ys – born between 1977 - 1994, Gen </a:t>
            </a:r>
            <a:r>
              <a:rPr lang="en-US" sz="2000" dirty="0" err="1">
                <a:cs typeface="Calibri"/>
              </a:rPr>
              <a:t>Zs</a:t>
            </a:r>
            <a:r>
              <a:rPr lang="en-US" sz="2000" dirty="0">
                <a:cs typeface="Calibri"/>
              </a:rPr>
              <a:t> - born between 1995 – 2012 - are internet-savvy and have different expectations of the world-view. These two generations tend to be more social, more collaborative and have global-view, and tend to be informed through their mobile devices. This is a great marketing opportunity for Google Inc to target their marketing effort at this growing proportion of the population.</a:t>
            </a:r>
          </a:p>
          <a:p>
            <a:pPr marL="0" indent="0">
              <a:buNone/>
            </a:pPr>
            <a:r>
              <a:rPr lang="en-US" b="1" dirty="0">
                <a:cs typeface="Calibri"/>
              </a:rPr>
              <a:t>SOCIAL MEDIA USAGE </a:t>
            </a:r>
          </a:p>
          <a:p>
            <a:pPr marL="0" indent="0">
              <a:buNone/>
            </a:pPr>
            <a:r>
              <a:rPr lang="en-US" sz="2000" dirty="0">
                <a:cs typeface="Calibri"/>
              </a:rPr>
              <a:t>The tendency of these age groups to use social media platform like Facebook, Instagram, Snapchat, Twitter to find information is a potential threat to Google Inc bottom line. Google Inc has launched a social media platform Google+ to compete with these giants but has had limited success so far. </a:t>
            </a:r>
            <a:endParaRPr lang="en-US" sz="2000" b="1" dirty="0">
              <a:cs typeface="Calibri"/>
            </a:endParaRPr>
          </a:p>
        </p:txBody>
      </p:sp>
    </p:spTree>
    <p:extLst>
      <p:ext uri="{BB962C8B-B14F-4D97-AF65-F5344CB8AC3E}">
        <p14:creationId xmlns:p14="http://schemas.microsoft.com/office/powerpoint/2010/main" val="34903696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BFBBA-C31D-4954-835F-761350370180}"/>
              </a:ext>
            </a:extLst>
          </p:cNvPr>
          <p:cNvSpPr>
            <a:spLocks noGrp="1"/>
          </p:cNvSpPr>
          <p:nvPr>
            <p:ph type="title"/>
          </p:nvPr>
        </p:nvSpPr>
        <p:spPr>
          <a:xfrm>
            <a:off x="36615" y="-241711"/>
            <a:ext cx="10515600" cy="1167972"/>
          </a:xfrm>
        </p:spPr>
        <p:txBody>
          <a:bodyPr>
            <a:normAutofit fontScale="90000"/>
          </a:bodyPr>
          <a:lstStyle/>
          <a:p>
            <a:br>
              <a:rPr lang="en-US" sz="2800" b="1" dirty="0">
                <a:ea typeface="+mj-lt"/>
                <a:cs typeface="+mj-lt"/>
              </a:rPr>
            </a:br>
            <a:r>
              <a:rPr lang="en-US" sz="2800" b="1" dirty="0">
                <a:cs typeface="Calibri Light"/>
              </a:rPr>
              <a:t>TECHNOLOGICAL ENVIRONMENT</a:t>
            </a:r>
            <a:br>
              <a:rPr lang="en-US" sz="2800" b="1" dirty="0">
                <a:cs typeface="Calibri Light"/>
              </a:rPr>
            </a:br>
            <a:r>
              <a:rPr lang="en-US" sz="2000" dirty="0">
                <a:cs typeface="Calibri Light"/>
              </a:rPr>
              <a:t>This is the effect of fast-growing evolution of new technology on business model. So many traditional businesses have been disrupted by technology, for example prominent bookstore like Waterstone.</a:t>
            </a:r>
            <a:endParaRPr lang="en-US" sz="2000" dirty="0"/>
          </a:p>
        </p:txBody>
      </p:sp>
      <p:sp>
        <p:nvSpPr>
          <p:cNvPr id="4" name="Content Placeholder 3">
            <a:extLst>
              <a:ext uri="{FF2B5EF4-FFF2-40B4-BE49-F238E27FC236}">
                <a16:creationId xmlns:a16="http://schemas.microsoft.com/office/drawing/2014/main" id="{D4A2EEC3-6245-43B4-B4F0-ABE8ABC18E3F}"/>
              </a:ext>
            </a:extLst>
          </p:cNvPr>
          <p:cNvSpPr>
            <a:spLocks noGrp="1"/>
          </p:cNvSpPr>
          <p:nvPr>
            <p:ph idx="1"/>
          </p:nvPr>
        </p:nvSpPr>
        <p:spPr>
          <a:xfrm>
            <a:off x="33068" y="1119829"/>
            <a:ext cx="12053977" cy="5057134"/>
          </a:xfrm>
        </p:spPr>
        <p:txBody>
          <a:bodyPr vert="horz" lIns="91440" tIns="45720" rIns="91440" bIns="45720" rtlCol="0" anchor="t">
            <a:normAutofit/>
          </a:bodyPr>
          <a:lstStyle/>
          <a:p>
            <a:pPr marL="0" indent="0">
              <a:buNone/>
            </a:pPr>
            <a:r>
              <a:rPr lang="en-US" sz="2600" b="1" dirty="0">
                <a:cs typeface="Calibri"/>
              </a:rPr>
              <a:t>GROWING INTERNET CONNECTIVITY IN DEVELOPING COUNTRIES </a:t>
            </a:r>
            <a:endParaRPr lang="en-US" sz="2600" b="1" dirty="0"/>
          </a:p>
          <a:p>
            <a:pPr marL="0" indent="0">
              <a:buNone/>
            </a:pPr>
            <a:r>
              <a:rPr lang="en-US" sz="2000" dirty="0">
                <a:cs typeface="Calibri"/>
              </a:rPr>
              <a:t>Developing world has the youngest population in the world and growing. This is a good marketing opportunity for Google to market their various products in this fast-growing market.</a:t>
            </a:r>
          </a:p>
          <a:p>
            <a:pPr marL="0" indent="0">
              <a:buNone/>
            </a:pPr>
            <a:r>
              <a:rPr lang="en-US" sz="2600" b="1" dirty="0">
                <a:cs typeface="Calibri"/>
              </a:rPr>
              <a:t>GROWING USAGE OF MOBILE DEVICES TO ACCESS SERVICES </a:t>
            </a:r>
          </a:p>
          <a:p>
            <a:pPr marL="0" indent="0">
              <a:buNone/>
            </a:pPr>
            <a:r>
              <a:rPr lang="en-US" sz="2000" dirty="0">
                <a:cs typeface="Calibri"/>
              </a:rPr>
              <a:t>Most people in developed and developing countries interact with their mobile devices more than the laptops or computers. This is another opportunity for  Google Inc to increase its touchpoints among its growing users by continually make the Android mobile operating system accessible to developers on an open access base.</a:t>
            </a:r>
          </a:p>
        </p:txBody>
      </p:sp>
    </p:spTree>
    <p:extLst>
      <p:ext uri="{BB962C8B-B14F-4D97-AF65-F5344CB8AC3E}">
        <p14:creationId xmlns:p14="http://schemas.microsoft.com/office/powerpoint/2010/main" val="15119103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BFBBA-C31D-4954-835F-761350370180}"/>
              </a:ext>
            </a:extLst>
          </p:cNvPr>
          <p:cNvSpPr>
            <a:spLocks noGrp="1"/>
          </p:cNvSpPr>
          <p:nvPr>
            <p:ph type="title"/>
          </p:nvPr>
        </p:nvSpPr>
        <p:spPr>
          <a:xfrm>
            <a:off x="-125269" y="74964"/>
            <a:ext cx="10515600" cy="1072558"/>
          </a:xfrm>
        </p:spPr>
        <p:txBody>
          <a:bodyPr>
            <a:normAutofit fontScale="90000"/>
          </a:bodyPr>
          <a:lstStyle/>
          <a:p>
            <a:r>
              <a:rPr lang="en-US" sz="2800" b="1" dirty="0">
                <a:cs typeface="Calibri Light"/>
              </a:rPr>
              <a:t>ECOLOGICAL ENVIRONMENT</a:t>
            </a:r>
            <a:br>
              <a:rPr lang="en-US" sz="2800" b="1" dirty="0">
                <a:cs typeface="Calibri Light"/>
              </a:rPr>
            </a:br>
            <a:r>
              <a:rPr lang="en-US" sz="2000" b="1" dirty="0">
                <a:cs typeface="Calibri Light"/>
              </a:rPr>
              <a:t>Given the sensitivities of the population to the effect of business operations on the environment, this has necessitated many companies to have a CSR – Corporate Social </a:t>
            </a:r>
            <a:r>
              <a:rPr lang="en-US" sz="2000" b="1" dirty="0" err="1">
                <a:cs typeface="Calibri Light"/>
              </a:rPr>
              <a:t>Responsibilty</a:t>
            </a:r>
            <a:r>
              <a:rPr lang="en-US" sz="2000" b="1" dirty="0">
                <a:cs typeface="Calibri Light"/>
              </a:rPr>
              <a:t> – policy in their companies. </a:t>
            </a:r>
            <a:br>
              <a:rPr lang="en-US" sz="2000" b="1" dirty="0">
                <a:cs typeface="Calibri Light"/>
              </a:rPr>
            </a:br>
            <a:endParaRPr lang="en-US" sz="2800" b="1" dirty="0"/>
          </a:p>
        </p:txBody>
      </p:sp>
      <p:sp>
        <p:nvSpPr>
          <p:cNvPr id="4" name="Content Placeholder 3">
            <a:extLst>
              <a:ext uri="{FF2B5EF4-FFF2-40B4-BE49-F238E27FC236}">
                <a16:creationId xmlns:a16="http://schemas.microsoft.com/office/drawing/2014/main" id="{870B4B39-CE57-46D7-BABD-A891274028C1}"/>
              </a:ext>
            </a:extLst>
          </p:cNvPr>
          <p:cNvSpPr>
            <a:spLocks noGrp="1"/>
          </p:cNvSpPr>
          <p:nvPr>
            <p:ph idx="1"/>
          </p:nvPr>
        </p:nvSpPr>
        <p:spPr>
          <a:xfrm>
            <a:off x="-45167" y="1253143"/>
            <a:ext cx="10565080" cy="2714001"/>
          </a:xfrm>
        </p:spPr>
        <p:txBody>
          <a:bodyPr vert="horz" lIns="91440" tIns="45720" rIns="91440" bIns="45720" rtlCol="0" anchor="t">
            <a:normAutofit fontScale="92500" lnSpcReduction="10000"/>
          </a:bodyPr>
          <a:lstStyle/>
          <a:p>
            <a:pPr marL="0" indent="0">
              <a:buNone/>
            </a:pPr>
            <a:r>
              <a:rPr lang="en-US" b="1" dirty="0">
                <a:cs typeface="Calibri"/>
              </a:rPr>
              <a:t>CARBON FOOTPRINTS</a:t>
            </a:r>
          </a:p>
          <a:p>
            <a:pPr marL="0" indent="0">
              <a:buNone/>
            </a:pPr>
            <a:r>
              <a:rPr lang="en-US" sz="2000" dirty="0">
                <a:cs typeface="Calibri"/>
              </a:rPr>
              <a:t>The effect of Google Inc's business activities on the physical environment is minimal</a:t>
            </a:r>
            <a:endParaRPr lang="en-US" sz="2000">
              <a:cs typeface="Calibri"/>
            </a:endParaRPr>
          </a:p>
          <a:p>
            <a:pPr marL="0" indent="0">
              <a:buNone/>
            </a:pPr>
            <a:r>
              <a:rPr lang="en-US" sz="2000" dirty="0">
                <a:cs typeface="Calibri"/>
              </a:rPr>
              <a:t>Google Inc has a soft footprints on the environment, for example most communication that would have been sent in paper format are now sent electronically. The same thing goes with bookstores which have hard footprints on the environment. Most of the books are now delivered electronically.</a:t>
            </a:r>
          </a:p>
          <a:p>
            <a:pPr marL="0" indent="0">
              <a:buNone/>
            </a:pPr>
            <a:r>
              <a:rPr lang="en-US" b="1" dirty="0">
                <a:cs typeface="Calibri"/>
              </a:rPr>
              <a:t>SUSTAINABILITY OF BUSINESS </a:t>
            </a:r>
          </a:p>
          <a:p>
            <a:pPr marL="0" indent="0">
              <a:buNone/>
            </a:pPr>
            <a:r>
              <a:rPr lang="en-US" sz="2000" dirty="0">
                <a:cs typeface="Calibri"/>
              </a:rPr>
              <a:t>The fact that Google Inc business is web-based and therefore does not pollute the atmosphere means they can leverage this to their advantage to market the company to ecologically-conscious customers.</a:t>
            </a:r>
            <a:endParaRPr lang="en-US" dirty="0">
              <a:cs typeface="Calibri"/>
            </a:endParaRPr>
          </a:p>
        </p:txBody>
      </p:sp>
    </p:spTree>
    <p:extLst>
      <p:ext uri="{BB962C8B-B14F-4D97-AF65-F5344CB8AC3E}">
        <p14:creationId xmlns:p14="http://schemas.microsoft.com/office/powerpoint/2010/main" val="15229177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BFBBA-C31D-4954-835F-761350370180}"/>
              </a:ext>
            </a:extLst>
          </p:cNvPr>
          <p:cNvSpPr>
            <a:spLocks noGrp="1"/>
          </p:cNvSpPr>
          <p:nvPr>
            <p:ph type="title"/>
          </p:nvPr>
        </p:nvSpPr>
        <p:spPr>
          <a:xfrm>
            <a:off x="723181" y="5691"/>
            <a:ext cx="10515600" cy="692960"/>
          </a:xfrm>
        </p:spPr>
        <p:txBody>
          <a:bodyPr>
            <a:normAutofit/>
          </a:bodyPr>
          <a:lstStyle/>
          <a:p>
            <a:r>
              <a:rPr lang="en-US" sz="2800" b="1" dirty="0">
                <a:cs typeface="Calibri Light"/>
              </a:rPr>
              <a:t>LEGAL ENVIRONMENT</a:t>
            </a:r>
            <a:endParaRPr lang="en-US" sz="2800" dirty="0">
              <a:cs typeface="Calibri Light"/>
            </a:endParaRPr>
          </a:p>
        </p:txBody>
      </p:sp>
      <p:sp>
        <p:nvSpPr>
          <p:cNvPr id="4" name="Content Placeholder 3">
            <a:extLst>
              <a:ext uri="{FF2B5EF4-FFF2-40B4-BE49-F238E27FC236}">
                <a16:creationId xmlns:a16="http://schemas.microsoft.com/office/drawing/2014/main" id="{770ECD60-F06B-42EE-B2F1-675F6B639333}"/>
              </a:ext>
            </a:extLst>
          </p:cNvPr>
          <p:cNvSpPr>
            <a:spLocks noGrp="1"/>
          </p:cNvSpPr>
          <p:nvPr>
            <p:ph idx="1"/>
          </p:nvPr>
        </p:nvSpPr>
        <p:spPr>
          <a:xfrm>
            <a:off x="680049" y="632304"/>
            <a:ext cx="10515600" cy="4351338"/>
          </a:xfrm>
        </p:spPr>
        <p:txBody>
          <a:bodyPr vert="horz" lIns="91440" tIns="45720" rIns="91440" bIns="45720" rtlCol="0" anchor="t">
            <a:normAutofit/>
          </a:bodyPr>
          <a:lstStyle/>
          <a:p>
            <a:pPr marL="0" indent="0">
              <a:buNone/>
            </a:pPr>
            <a:r>
              <a:rPr lang="en-US" sz="2000" dirty="0">
                <a:cs typeface="Calibri"/>
              </a:rPr>
              <a:t>All business are bound by laws and regulations that is in operation in the countries where they operate. Google Inc has been </a:t>
            </a:r>
            <a:r>
              <a:rPr lang="en-US" sz="2000" dirty="0" err="1">
                <a:cs typeface="Calibri"/>
              </a:rPr>
              <a:t>analysed</a:t>
            </a:r>
            <a:r>
              <a:rPr lang="en-US" sz="2000" dirty="0">
                <a:cs typeface="Calibri"/>
              </a:rPr>
              <a:t> under two criteria.</a:t>
            </a:r>
          </a:p>
          <a:p>
            <a:pPr marL="0" indent="0">
              <a:buNone/>
            </a:pPr>
            <a:r>
              <a:rPr lang="en-US" sz="2000" b="1" dirty="0">
                <a:cs typeface="Calibri"/>
              </a:rPr>
              <a:t>PROTECTION AND USAGE OF USERS DATA</a:t>
            </a:r>
            <a:r>
              <a:rPr lang="en-US" sz="2000" dirty="0">
                <a:cs typeface="Calibri"/>
              </a:rPr>
              <a:t> </a:t>
            </a:r>
          </a:p>
          <a:p>
            <a:pPr marL="0" indent="0">
              <a:buNone/>
            </a:pPr>
            <a:r>
              <a:rPr lang="en-US" sz="2000" dirty="0">
                <a:cs typeface="Calibri"/>
              </a:rPr>
              <a:t>There is a growing importance attached to the privacy and usage of customer's data by the government. There is an additional regulation coming up next month for the data controllers like Google Inc to comply to a regulation not take client data outside the EU</a:t>
            </a:r>
          </a:p>
          <a:p>
            <a:pPr marL="0" indent="0">
              <a:buNone/>
            </a:pPr>
            <a:r>
              <a:rPr lang="en-US" sz="2000" b="1" dirty="0">
                <a:cs typeface="Calibri"/>
              </a:rPr>
              <a:t>INTELLECTUAL PROPERTY RIGHTS</a:t>
            </a:r>
            <a:r>
              <a:rPr lang="en-US" sz="2000" dirty="0">
                <a:cs typeface="Calibri"/>
              </a:rPr>
              <a:t> </a:t>
            </a:r>
          </a:p>
          <a:p>
            <a:pPr marL="0" indent="0">
              <a:buNone/>
            </a:pPr>
            <a:r>
              <a:rPr lang="en-US" sz="2000" dirty="0">
                <a:cs typeface="Calibri"/>
              </a:rPr>
              <a:t>Despite efforts by the French Senate to force Google Inc to share their algorithm that they use for their search engine but this is potentially a threat which Google Inc can use the judicial system to fight this off by invoking intellectual property rights over the algorithms. </a:t>
            </a:r>
          </a:p>
        </p:txBody>
      </p:sp>
    </p:spTree>
    <p:extLst>
      <p:ext uri="{BB962C8B-B14F-4D97-AF65-F5344CB8AC3E}">
        <p14:creationId xmlns:p14="http://schemas.microsoft.com/office/powerpoint/2010/main" val="23220684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2721" y="3944"/>
            <a:ext cx="12327192" cy="765277"/>
          </a:xfrm>
        </p:spPr>
        <p:txBody>
          <a:bodyPr>
            <a:noAutofit/>
          </a:bodyPr>
          <a:lstStyle/>
          <a:p>
            <a:pPr algn="l"/>
            <a:r>
              <a:rPr lang="en-GB" sz="2800" b="1" dirty="0">
                <a:solidFill>
                  <a:srgbClr val="000000"/>
                </a:solidFill>
                <a:cs typeface="Calibri Light"/>
              </a:rPr>
              <a:t>STAKEHOLDER ANALYSIS OF GOOGLE INC.</a:t>
            </a:r>
            <a:endParaRPr lang="en-US"/>
          </a:p>
        </p:txBody>
      </p:sp>
      <p:sp>
        <p:nvSpPr>
          <p:cNvPr id="3" name="Subtitle 2"/>
          <p:cNvSpPr>
            <a:spLocks noGrp="1"/>
          </p:cNvSpPr>
          <p:nvPr>
            <p:ph type="subTitle" idx="1"/>
          </p:nvPr>
        </p:nvSpPr>
        <p:spPr>
          <a:xfrm>
            <a:off x="36873" y="812135"/>
            <a:ext cx="12081385" cy="5846760"/>
          </a:xfrm>
        </p:spPr>
        <p:txBody>
          <a:bodyPr vert="horz" lIns="91440" tIns="45720" rIns="91440" bIns="45720" rtlCol="0" anchor="t">
            <a:normAutofit/>
          </a:bodyPr>
          <a:lstStyle/>
          <a:p>
            <a:pPr algn="l"/>
            <a:r>
              <a:rPr lang="en-GB" b="1" dirty="0">
                <a:cs typeface="Calibri"/>
              </a:rPr>
              <a:t>MENDELOW MATRIX MODEL</a:t>
            </a:r>
          </a:p>
          <a:p>
            <a:pPr marL="342900" indent="-342900" algn="l">
              <a:buChar char="•"/>
            </a:pPr>
            <a:r>
              <a:rPr lang="en-GB" sz="2000" dirty="0">
                <a:cs typeface="Calibri"/>
              </a:rPr>
              <a:t>No strategy can work without taking into consideration the stakeholders that drive the bottom line of any business. </a:t>
            </a:r>
            <a:r>
              <a:rPr lang="en-GB" sz="2000" dirty="0" err="1">
                <a:cs typeface="Calibri"/>
              </a:rPr>
              <a:t>Mendelow</a:t>
            </a:r>
            <a:r>
              <a:rPr lang="en-GB" sz="2000" dirty="0">
                <a:cs typeface="Calibri"/>
              </a:rPr>
              <a:t> matrix model is used to analyse the influence that each stakeholder has on Google Inc business operations. </a:t>
            </a:r>
          </a:p>
          <a:p>
            <a:pPr marL="342900" indent="-342900" algn="l">
              <a:buChar char="•"/>
            </a:pPr>
            <a:r>
              <a:rPr lang="en-GB" sz="2000" dirty="0">
                <a:cs typeface="Calibri"/>
              </a:rPr>
              <a:t>The </a:t>
            </a:r>
            <a:r>
              <a:rPr lang="en-GB" sz="2000" dirty="0" err="1">
                <a:cs typeface="Calibri"/>
              </a:rPr>
              <a:t>Mendelow</a:t>
            </a:r>
            <a:r>
              <a:rPr lang="en-GB" sz="2000" dirty="0">
                <a:cs typeface="Calibri"/>
              </a:rPr>
              <a:t> matrix is a two by two matrix between power and interest. The diagram below shows the most influential stakeholders called "key stakeholders" in order of importance.</a:t>
            </a:r>
          </a:p>
          <a:p>
            <a:pPr algn="l"/>
            <a:endParaRPr lang="en-GB">
              <a:cs typeface="Calibri"/>
            </a:endParaRPr>
          </a:p>
          <a:p>
            <a:pPr algn="l"/>
            <a:endParaRPr lang="en-GB">
              <a:cs typeface="Calibri"/>
            </a:endParaRPr>
          </a:p>
          <a:p>
            <a:endParaRPr lang="en-GB">
              <a:cs typeface="Calibri"/>
            </a:endParaRPr>
          </a:p>
          <a:p>
            <a:endParaRPr lang="en-GB">
              <a:cs typeface="Calibri"/>
            </a:endParaRPr>
          </a:p>
        </p:txBody>
      </p:sp>
    </p:spTree>
    <p:extLst>
      <p:ext uri="{BB962C8B-B14F-4D97-AF65-F5344CB8AC3E}">
        <p14:creationId xmlns:p14="http://schemas.microsoft.com/office/powerpoint/2010/main" val="39991561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FACE1-C49D-413D-A547-F404C64ADDA1}"/>
              </a:ext>
            </a:extLst>
          </p:cNvPr>
          <p:cNvSpPr>
            <a:spLocks noGrp="1"/>
          </p:cNvSpPr>
          <p:nvPr>
            <p:ph type="title"/>
          </p:nvPr>
        </p:nvSpPr>
        <p:spPr/>
        <p:txBody>
          <a:bodyPr/>
          <a:lstStyle/>
          <a:p>
            <a:pPr algn="ctr"/>
            <a:r>
              <a:rPr lang="en-US" sz="2800" b="1" dirty="0">
                <a:cs typeface="Calibri Light"/>
              </a:rPr>
              <a:t>STAKEHOLDER ANALYSIS OF GOOGLE INC</a:t>
            </a:r>
            <a:br>
              <a:rPr lang="en-US" sz="2800" b="1" dirty="0">
                <a:ea typeface="+mj-lt"/>
                <a:cs typeface="+mj-lt"/>
              </a:rPr>
            </a:br>
            <a:r>
              <a:rPr lang="en-US" sz="2000" b="1" dirty="0">
                <a:solidFill>
                  <a:srgbClr val="00B0F0"/>
                </a:solidFill>
                <a:cs typeface="Calibri Light"/>
              </a:rPr>
              <a:t>USING MENDELOW MATRIX ANALYSIS</a:t>
            </a:r>
            <a:endParaRPr lang="en-US" b="1" dirty="0">
              <a:solidFill>
                <a:srgbClr val="00B0F0"/>
              </a:solidFill>
              <a:cs typeface="Calibri Light"/>
            </a:endParaRPr>
          </a:p>
        </p:txBody>
      </p:sp>
      <p:graphicFrame>
        <p:nvGraphicFramePr>
          <p:cNvPr id="4" name="Table 4">
            <a:extLst>
              <a:ext uri="{FF2B5EF4-FFF2-40B4-BE49-F238E27FC236}">
                <a16:creationId xmlns:a16="http://schemas.microsoft.com/office/drawing/2014/main" id="{B68CA783-BC99-4CC3-97FA-A9843AA6AA56}"/>
              </a:ext>
            </a:extLst>
          </p:cNvPr>
          <p:cNvGraphicFramePr>
            <a:graphicFrameLocks noGrp="1"/>
          </p:cNvGraphicFramePr>
          <p:nvPr>
            <p:ph idx="1"/>
            <p:extLst>
              <p:ext uri="{D42A27DB-BD31-4B8C-83A1-F6EECF244321}">
                <p14:modId xmlns:p14="http://schemas.microsoft.com/office/powerpoint/2010/main" val="1225219063"/>
              </p:ext>
            </p:extLst>
          </p:nvPr>
        </p:nvGraphicFramePr>
        <p:xfrm>
          <a:off x="835741" y="4584290"/>
          <a:ext cx="10515600" cy="249310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3227156300"/>
                    </a:ext>
                  </a:extLst>
                </a:gridCol>
                <a:gridCol w="5257800">
                  <a:extLst>
                    <a:ext uri="{9D8B030D-6E8A-4147-A177-3AD203B41FA5}">
                      <a16:colId xmlns:a16="http://schemas.microsoft.com/office/drawing/2014/main" val="14661103"/>
                    </a:ext>
                  </a:extLst>
                </a:gridCol>
              </a:tblGrid>
              <a:tr h="1732935">
                <a:tc>
                  <a:txBody>
                    <a:bodyPr/>
                    <a:lstStyle/>
                    <a:p>
                      <a:pPr>
                        <a:buNone/>
                      </a:pPr>
                      <a:r>
                        <a:rPr lang="en-US" u="sng">
                          <a:solidFill>
                            <a:srgbClr val="000000"/>
                          </a:solidFill>
                        </a:rPr>
                        <a:t>Key players group</a:t>
                      </a:r>
                    </a:p>
                    <a:p>
                      <a:pPr marL="285750" lvl="0" indent="-285750">
                        <a:buFont typeface="Arial"/>
                        <a:buChar char="•"/>
                      </a:pPr>
                      <a:r>
                        <a:rPr lang="en-US"/>
                        <a:t>Users/Customers</a:t>
                      </a:r>
                    </a:p>
                    <a:p>
                      <a:pPr marL="285750" lvl="0" indent="-285750">
                        <a:buFont typeface="Arial"/>
                        <a:buChar char="•"/>
                      </a:pPr>
                      <a:r>
                        <a:rPr lang="en-US"/>
                        <a:t>Employees</a:t>
                      </a:r>
                    </a:p>
                    <a:p>
                      <a:pPr marL="285750" lvl="0" indent="-285750">
                        <a:buFont typeface="Arial"/>
                        <a:buChar char="•"/>
                      </a:pPr>
                      <a:r>
                        <a:rPr lang="en-US"/>
                        <a:t>The Management</a:t>
                      </a:r>
                    </a:p>
                    <a:p>
                      <a:pPr marL="285750" lvl="0" indent="-285750">
                        <a:buFont typeface="Arial"/>
                        <a:buChar char="•"/>
                      </a:pPr>
                      <a:r>
                        <a:rPr lang="en-US"/>
                        <a:t>The Shareholders</a:t>
                      </a:r>
                    </a:p>
                    <a:p>
                      <a:pPr marL="285750" lvl="0" indent="-285750">
                        <a:buFont typeface="Arial"/>
                        <a:buChar char="•"/>
                      </a:pPr>
                      <a:endParaRPr lang="en-US"/>
                    </a:p>
                  </a:txBody>
                  <a:tcPr/>
                </a:tc>
                <a:tc>
                  <a:txBody>
                    <a:bodyPr/>
                    <a:lstStyle/>
                    <a:p>
                      <a:pPr>
                        <a:buNone/>
                      </a:pPr>
                      <a:r>
                        <a:rPr lang="en-US" u="sng">
                          <a:solidFill>
                            <a:srgbClr val="000000"/>
                          </a:solidFill>
                        </a:rPr>
                        <a:t>Keep Informed group</a:t>
                      </a:r>
                    </a:p>
                    <a:p>
                      <a:pPr marL="285750" lvl="0" indent="-285750">
                        <a:buFont typeface="Arial"/>
                        <a:buChar char="•"/>
                      </a:pPr>
                      <a:r>
                        <a:rPr lang="en-US"/>
                        <a:t>Government and its agencies</a:t>
                      </a:r>
                    </a:p>
                    <a:p>
                      <a:pPr marL="285750" lvl="0" indent="-285750">
                        <a:buFont typeface="Arial"/>
                        <a:buChar char="•"/>
                      </a:pPr>
                      <a:r>
                        <a:rPr lang="en-US"/>
                        <a:t>The Press and </a:t>
                      </a:r>
                      <a:r>
                        <a:rPr lang="en-US" err="1"/>
                        <a:t>Busines</a:t>
                      </a:r>
                      <a:r>
                        <a:rPr lang="en-US"/>
                        <a:t> Analysts</a:t>
                      </a:r>
                    </a:p>
                  </a:txBody>
                  <a:tcPr/>
                </a:tc>
                <a:extLst>
                  <a:ext uri="{0D108BD9-81ED-4DB2-BD59-A6C34878D82A}">
                    <a16:rowId xmlns:a16="http://schemas.microsoft.com/office/drawing/2014/main" val="2996250963"/>
                  </a:ext>
                </a:extLst>
              </a:tr>
              <a:tr h="755740">
                <a:tc>
                  <a:txBody>
                    <a:bodyPr/>
                    <a:lstStyle/>
                    <a:p>
                      <a:pPr>
                        <a:buNone/>
                      </a:pPr>
                      <a:r>
                        <a:rPr lang="en-US" b="1" u="sng"/>
                        <a:t>Keep satisfied group</a:t>
                      </a:r>
                    </a:p>
                    <a:p>
                      <a:pPr marL="285750" lvl="0" indent="-285750">
                        <a:buFont typeface="Arial"/>
                        <a:buChar char="•"/>
                      </a:pPr>
                      <a:r>
                        <a:rPr lang="en-US" b="1"/>
                        <a:t>NGO's</a:t>
                      </a:r>
                    </a:p>
                  </a:txBody>
                  <a:tcPr/>
                </a:tc>
                <a:tc>
                  <a:txBody>
                    <a:bodyPr/>
                    <a:lstStyle/>
                    <a:p>
                      <a:endParaRPr lang="en-US"/>
                    </a:p>
                  </a:txBody>
                  <a:tcPr/>
                </a:tc>
                <a:extLst>
                  <a:ext uri="{0D108BD9-81ED-4DB2-BD59-A6C34878D82A}">
                    <a16:rowId xmlns:a16="http://schemas.microsoft.com/office/drawing/2014/main" val="2658217801"/>
                  </a:ext>
                </a:extLst>
              </a:tr>
            </a:tbl>
          </a:graphicData>
        </a:graphic>
      </p:graphicFrame>
      <p:pic>
        <p:nvPicPr>
          <p:cNvPr id="6" name="Picture 6" descr="A screenshot of a cell phone&#10;&#10;Description generated with very high confidence">
            <a:extLst>
              <a:ext uri="{FF2B5EF4-FFF2-40B4-BE49-F238E27FC236}">
                <a16:creationId xmlns:a16="http://schemas.microsoft.com/office/drawing/2014/main" id="{27421810-E8EB-4F8E-8507-C576203C7484}"/>
              </a:ext>
            </a:extLst>
          </p:cNvPr>
          <p:cNvPicPr>
            <a:picLocks noChangeAspect="1"/>
          </p:cNvPicPr>
          <p:nvPr/>
        </p:nvPicPr>
        <p:blipFill>
          <a:blip r:embed="rId2"/>
          <a:stretch>
            <a:fillRect/>
          </a:stretch>
        </p:blipFill>
        <p:spPr>
          <a:xfrm>
            <a:off x="3581400" y="1562686"/>
            <a:ext cx="5127522" cy="2884595"/>
          </a:xfrm>
          <a:prstGeom prst="rect">
            <a:avLst/>
          </a:prstGeom>
        </p:spPr>
      </p:pic>
    </p:spTree>
    <p:extLst>
      <p:ext uri="{BB962C8B-B14F-4D97-AF65-F5344CB8AC3E}">
        <p14:creationId xmlns:p14="http://schemas.microsoft.com/office/powerpoint/2010/main" val="6594546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6032" y="3944"/>
            <a:ext cx="12327192" cy="765277"/>
          </a:xfrm>
        </p:spPr>
        <p:txBody>
          <a:bodyPr>
            <a:noAutofit/>
          </a:bodyPr>
          <a:lstStyle/>
          <a:p>
            <a:pPr algn="l"/>
            <a:r>
              <a:rPr lang="en-GB" sz="2800" b="1" dirty="0">
                <a:solidFill>
                  <a:srgbClr val="000000"/>
                </a:solidFill>
                <a:cs typeface="Calibri Light"/>
              </a:rPr>
              <a:t>Environmental marketing analysis of Google Inc.,</a:t>
            </a:r>
            <a:endParaRPr lang="en-US"/>
          </a:p>
        </p:txBody>
      </p:sp>
      <p:sp>
        <p:nvSpPr>
          <p:cNvPr id="3" name="Subtitle 2"/>
          <p:cNvSpPr>
            <a:spLocks noGrp="1"/>
          </p:cNvSpPr>
          <p:nvPr>
            <p:ph type="subTitle" idx="1"/>
          </p:nvPr>
        </p:nvSpPr>
        <p:spPr>
          <a:xfrm>
            <a:off x="36873" y="812135"/>
            <a:ext cx="12081385" cy="5846760"/>
          </a:xfrm>
        </p:spPr>
        <p:txBody>
          <a:bodyPr vert="horz" lIns="91440" tIns="45720" rIns="91440" bIns="45720" rtlCol="0" anchor="t">
            <a:normAutofit/>
          </a:bodyPr>
          <a:lstStyle/>
          <a:p>
            <a:pPr algn="l"/>
            <a:r>
              <a:rPr lang="en-GB" sz="2800" b="1" dirty="0">
                <a:cs typeface="Calibri"/>
              </a:rPr>
              <a:t>SWOT MODEL</a:t>
            </a:r>
          </a:p>
          <a:p>
            <a:pPr marL="342900" indent="-342900" algn="l">
              <a:buChar char="•"/>
            </a:pPr>
            <a:r>
              <a:rPr lang="en-GB" sz="2000" dirty="0">
                <a:cs typeface="Calibri"/>
              </a:rPr>
              <a:t>SWOT model is an acronym for Strengths, Weaknesses, Opportunities and Threats.</a:t>
            </a:r>
          </a:p>
          <a:p>
            <a:pPr marL="342900" indent="-342900" algn="l">
              <a:buChar char="•"/>
            </a:pPr>
            <a:r>
              <a:rPr lang="en-GB" sz="2000" dirty="0">
                <a:cs typeface="Calibri"/>
              </a:rPr>
              <a:t>The SWOT model impacts both the external and internal environment.</a:t>
            </a:r>
          </a:p>
          <a:p>
            <a:pPr marL="342900" indent="-342900" algn="l">
              <a:buChar char="•"/>
            </a:pPr>
            <a:r>
              <a:rPr lang="en-GB" sz="2000" dirty="0">
                <a:cs typeface="Calibri"/>
              </a:rPr>
              <a:t>The "Opportunity" and "Threats" will be externally based, that is, it will be coming from the PESTEL environment and the competitive environment, while the "Strengths" and "Weaknesses" will be internally based, that is coming from the Google Inc environment.</a:t>
            </a:r>
          </a:p>
          <a:p>
            <a:pPr marL="342900" indent="-342900" algn="l">
              <a:buChar char="•"/>
            </a:pPr>
            <a:endParaRPr lang="en-GB" sz="2000" dirty="0">
              <a:cs typeface="Calibri"/>
            </a:endParaRPr>
          </a:p>
          <a:p>
            <a:pPr marL="342900" indent="-342900" algn="l">
              <a:buChar char="•"/>
            </a:pPr>
            <a:endParaRPr lang="en-GB">
              <a:cs typeface="Calibri"/>
            </a:endParaRPr>
          </a:p>
          <a:p>
            <a:pPr marL="342900" indent="-342900" algn="l">
              <a:buChar char="•"/>
            </a:pPr>
            <a:endParaRPr lang="en-GB">
              <a:cs typeface="Calibri"/>
            </a:endParaRPr>
          </a:p>
          <a:p>
            <a:pPr algn="l"/>
            <a:endParaRPr lang="en-GB">
              <a:cs typeface="Calibri"/>
            </a:endParaRPr>
          </a:p>
          <a:p>
            <a:pPr algn="l"/>
            <a:endParaRPr lang="en-GB">
              <a:cs typeface="Calibri"/>
            </a:endParaRPr>
          </a:p>
          <a:p>
            <a:endParaRPr lang="en-GB">
              <a:cs typeface="Calibri"/>
            </a:endParaRPr>
          </a:p>
          <a:p>
            <a:endParaRPr lang="en-GB">
              <a:cs typeface="Calibri"/>
            </a:endParaRPr>
          </a:p>
        </p:txBody>
      </p:sp>
    </p:spTree>
    <p:extLst>
      <p:ext uri="{BB962C8B-B14F-4D97-AF65-F5344CB8AC3E}">
        <p14:creationId xmlns:p14="http://schemas.microsoft.com/office/powerpoint/2010/main" val="27401214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3E29C-D51A-4601-B40B-5AFDF3C5582B}"/>
              </a:ext>
            </a:extLst>
          </p:cNvPr>
          <p:cNvSpPr>
            <a:spLocks noGrp="1"/>
          </p:cNvSpPr>
          <p:nvPr>
            <p:ph type="title"/>
          </p:nvPr>
        </p:nvSpPr>
        <p:spPr>
          <a:xfrm>
            <a:off x="-6620" y="285135"/>
            <a:ext cx="12218000" cy="666136"/>
          </a:xfrm>
        </p:spPr>
        <p:txBody>
          <a:bodyPr>
            <a:normAutofit/>
          </a:bodyPr>
          <a:lstStyle/>
          <a:p>
            <a:pPr algn="ctr"/>
            <a:r>
              <a:rPr lang="en-US" sz="2800" b="1" dirty="0">
                <a:cs typeface="Calibri Light"/>
              </a:rPr>
              <a:t>SWOT ANALYSIS OF GOOGLE INCORPORATED.</a:t>
            </a:r>
          </a:p>
        </p:txBody>
      </p:sp>
      <p:pic>
        <p:nvPicPr>
          <p:cNvPr id="5" name="Picture 5" descr="A screenshot of a cell phone&#10;&#10;Description generated with very high confidence">
            <a:extLst>
              <a:ext uri="{FF2B5EF4-FFF2-40B4-BE49-F238E27FC236}">
                <a16:creationId xmlns:a16="http://schemas.microsoft.com/office/drawing/2014/main" id="{AA059913-8448-4E6D-AF17-B8E5D4FEEAD6}"/>
              </a:ext>
            </a:extLst>
          </p:cNvPr>
          <p:cNvPicPr>
            <a:picLocks noGrp="1" noChangeAspect="1"/>
          </p:cNvPicPr>
          <p:nvPr>
            <p:ph idx="1"/>
          </p:nvPr>
        </p:nvPicPr>
        <p:blipFill>
          <a:blip r:embed="rId2"/>
          <a:stretch>
            <a:fillRect/>
          </a:stretch>
        </p:blipFill>
        <p:spPr>
          <a:xfrm>
            <a:off x="2876136" y="848704"/>
            <a:ext cx="5734050" cy="2428875"/>
          </a:xfrm>
          <a:prstGeom prst="rect">
            <a:avLst/>
          </a:prstGeom>
        </p:spPr>
      </p:pic>
      <p:sp>
        <p:nvSpPr>
          <p:cNvPr id="4" name="Text Placeholder 3">
            <a:extLst>
              <a:ext uri="{FF2B5EF4-FFF2-40B4-BE49-F238E27FC236}">
                <a16:creationId xmlns:a16="http://schemas.microsoft.com/office/drawing/2014/main" id="{9D1D1932-808C-42C5-8079-4CE9102335BC}"/>
              </a:ext>
            </a:extLst>
          </p:cNvPr>
          <p:cNvSpPr>
            <a:spLocks noGrp="1"/>
          </p:cNvSpPr>
          <p:nvPr>
            <p:ph type="body" sz="half" idx="2"/>
          </p:nvPr>
        </p:nvSpPr>
        <p:spPr>
          <a:xfrm>
            <a:off x="-10099" y="3365740"/>
            <a:ext cx="12198753" cy="3811588"/>
          </a:xfrm>
        </p:spPr>
        <p:txBody>
          <a:bodyPr vert="horz" lIns="91440" tIns="45720" rIns="91440" bIns="45720" rtlCol="0" anchor="t">
            <a:normAutofit/>
          </a:bodyPr>
          <a:lstStyle/>
          <a:p>
            <a:r>
              <a:rPr lang="en-US" sz="2000" b="1" dirty="0">
                <a:cs typeface="Calibri"/>
              </a:rPr>
              <a:t>                               </a:t>
            </a:r>
            <a:r>
              <a:rPr lang="en-US" sz="2000" b="1" dirty="0">
                <a:solidFill>
                  <a:srgbClr val="FF0000"/>
                </a:solidFill>
                <a:cs typeface="Calibri"/>
              </a:rPr>
              <a:t> </a:t>
            </a:r>
            <a:r>
              <a:rPr lang="en-US" sz="2000" b="1" u="sng" dirty="0">
                <a:solidFill>
                  <a:srgbClr val="FF0000"/>
                </a:solidFill>
                <a:cs typeface="Calibri"/>
              </a:rPr>
              <a:t>OPPORTUNITIES</a:t>
            </a:r>
            <a:r>
              <a:rPr lang="en-US" sz="2000" b="1" dirty="0">
                <a:solidFill>
                  <a:srgbClr val="FF0000"/>
                </a:solidFill>
                <a:cs typeface="Calibri"/>
              </a:rPr>
              <a:t>   </a:t>
            </a:r>
            <a:r>
              <a:rPr lang="en-US" sz="2000" b="1" dirty="0">
                <a:cs typeface="Calibri"/>
              </a:rPr>
              <a:t>                                             </a:t>
            </a:r>
            <a:r>
              <a:rPr lang="en-US" sz="2000" b="1" u="sng" dirty="0">
                <a:solidFill>
                  <a:srgbClr val="7030A0"/>
                </a:solidFill>
                <a:cs typeface="Calibri"/>
              </a:rPr>
              <a:t>THREATS</a:t>
            </a:r>
            <a:endParaRPr lang="en-US" sz="2000" dirty="0">
              <a:solidFill>
                <a:srgbClr val="000000"/>
              </a:solidFill>
              <a:cs typeface="Calibri"/>
            </a:endParaRPr>
          </a:p>
          <a:p>
            <a:r>
              <a:rPr lang="en-US" sz="2000" dirty="0">
                <a:solidFill>
                  <a:srgbClr val="FF0000"/>
                </a:solidFill>
                <a:cs typeface="Calibri"/>
              </a:rPr>
              <a:t>Growing internet usage in developing countries  </a:t>
            </a:r>
            <a:r>
              <a:rPr lang="en-US" sz="2000" dirty="0">
                <a:cs typeface="Calibri"/>
              </a:rPr>
              <a:t>  </a:t>
            </a:r>
            <a:r>
              <a:rPr lang="en-US" sz="2000" dirty="0">
                <a:solidFill>
                  <a:srgbClr val="000000"/>
                </a:solidFill>
                <a:cs typeface="Calibri"/>
              </a:rPr>
              <a:t>                     </a:t>
            </a:r>
            <a:r>
              <a:rPr lang="en-US" sz="2000" dirty="0">
                <a:solidFill>
                  <a:srgbClr val="7030A0"/>
                </a:solidFill>
                <a:cs typeface="Calibri"/>
              </a:rPr>
              <a:t>Big competitors-Microsoft </a:t>
            </a:r>
            <a:endParaRPr lang="en-US" sz="2000" dirty="0">
              <a:cs typeface="Calibri"/>
            </a:endParaRPr>
          </a:p>
          <a:p>
            <a:r>
              <a:rPr lang="en-US" sz="2000" dirty="0">
                <a:solidFill>
                  <a:srgbClr val="FF0000"/>
                </a:solidFill>
                <a:cs typeface="Calibri"/>
              </a:rPr>
              <a:t>Strategic acquisitions of companies    </a:t>
            </a:r>
            <a:r>
              <a:rPr lang="en-US" sz="2000" dirty="0">
                <a:cs typeface="Calibri"/>
              </a:rPr>
              <a:t>  </a:t>
            </a:r>
            <a:r>
              <a:rPr lang="en-US" sz="2000" dirty="0">
                <a:solidFill>
                  <a:srgbClr val="7030A0"/>
                </a:solidFill>
                <a:cs typeface="Calibri"/>
              </a:rPr>
              <a:t>                                         Anti-trust issues  </a:t>
            </a:r>
            <a:r>
              <a:rPr lang="en-US" sz="2000" dirty="0">
                <a:cs typeface="Calibri"/>
              </a:rPr>
              <a:t>                  </a:t>
            </a:r>
            <a:r>
              <a:rPr lang="en-US" sz="2000" dirty="0">
                <a:solidFill>
                  <a:srgbClr val="000000"/>
                </a:solidFill>
                <a:cs typeface="Calibri"/>
              </a:rPr>
              <a:t>    </a:t>
            </a:r>
          </a:p>
          <a:p>
            <a:r>
              <a:rPr lang="en-US" sz="2000" dirty="0">
                <a:solidFill>
                  <a:srgbClr val="FF0000"/>
                </a:solidFill>
                <a:cs typeface="Calibri"/>
              </a:rPr>
              <a:t>New products                                                                                     </a:t>
            </a:r>
            <a:r>
              <a:rPr lang="en-US" sz="2000" dirty="0">
                <a:solidFill>
                  <a:srgbClr val="7030A0"/>
                </a:solidFill>
                <a:cs typeface="Calibri"/>
              </a:rPr>
              <a:t>Tax avoidance issue</a:t>
            </a:r>
            <a:endParaRPr lang="en-US" sz="2000" dirty="0">
              <a:cs typeface="Calibri"/>
            </a:endParaRPr>
          </a:p>
          <a:p>
            <a:r>
              <a:rPr lang="en-US" sz="1400" dirty="0">
                <a:solidFill>
                  <a:srgbClr val="00B0F0"/>
                </a:solidFill>
                <a:cs typeface="Calibri"/>
              </a:rPr>
              <a:t>                                                                                                                                                       </a:t>
            </a:r>
            <a:r>
              <a:rPr lang="en-US" sz="1400" dirty="0">
                <a:solidFill>
                  <a:srgbClr val="7030A0"/>
                </a:solidFill>
                <a:cs typeface="Calibri"/>
              </a:rPr>
              <a:t>                   </a:t>
            </a:r>
            <a:endParaRPr lang="en-US" sz="1400" dirty="0">
              <a:solidFill>
                <a:srgbClr val="00B0F0"/>
              </a:solidFill>
              <a:cs typeface="Calibri"/>
            </a:endParaRPr>
          </a:p>
        </p:txBody>
      </p:sp>
    </p:spTree>
    <p:extLst>
      <p:ext uri="{BB962C8B-B14F-4D97-AF65-F5344CB8AC3E}">
        <p14:creationId xmlns:p14="http://schemas.microsoft.com/office/powerpoint/2010/main" val="34439537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1578" y="3944"/>
            <a:ext cx="12327192" cy="765277"/>
          </a:xfrm>
        </p:spPr>
        <p:txBody>
          <a:bodyPr>
            <a:noAutofit/>
          </a:bodyPr>
          <a:lstStyle/>
          <a:p>
            <a:pPr algn="l"/>
            <a:r>
              <a:rPr lang="en-GB" sz="2800" b="1" dirty="0">
                <a:solidFill>
                  <a:srgbClr val="000000"/>
                </a:solidFill>
                <a:cs typeface="Calibri Light"/>
              </a:rPr>
              <a:t>INDUSTRIAL SECTOR ANALYSIS OF GOOGLE INC.</a:t>
            </a:r>
            <a:endParaRPr lang="en-US">
              <a:solidFill>
                <a:srgbClr val="000000"/>
              </a:solidFill>
            </a:endParaRPr>
          </a:p>
        </p:txBody>
      </p:sp>
      <p:sp>
        <p:nvSpPr>
          <p:cNvPr id="3" name="Subtitle 2"/>
          <p:cNvSpPr>
            <a:spLocks noGrp="1"/>
          </p:cNvSpPr>
          <p:nvPr>
            <p:ph type="subTitle" idx="1"/>
          </p:nvPr>
        </p:nvSpPr>
        <p:spPr>
          <a:xfrm>
            <a:off x="137514" y="783381"/>
            <a:ext cx="11980744" cy="6795664"/>
          </a:xfrm>
        </p:spPr>
        <p:txBody>
          <a:bodyPr vert="horz" lIns="91440" tIns="45720" rIns="91440" bIns="45720" rtlCol="0" anchor="t">
            <a:normAutofit/>
          </a:bodyPr>
          <a:lstStyle/>
          <a:p>
            <a:pPr algn="l"/>
            <a:r>
              <a:rPr lang="en-GB" sz="2800" b="1" dirty="0">
                <a:cs typeface="Calibri"/>
              </a:rPr>
              <a:t>PORTER'S FIVE FORCES</a:t>
            </a:r>
          </a:p>
          <a:p>
            <a:pPr marL="342900" indent="-342900" algn="l">
              <a:buChar char="•"/>
            </a:pPr>
            <a:r>
              <a:rPr lang="en-GB" sz="2000" dirty="0">
                <a:cs typeface="Calibri"/>
              </a:rPr>
              <a:t>Porter's five forces model is used to analyse the competitive nature and degree of rivalry among the business participants within a particular sector.</a:t>
            </a:r>
          </a:p>
          <a:p>
            <a:pPr marL="342900" indent="-342900" algn="l">
              <a:buChar char="•"/>
            </a:pPr>
            <a:r>
              <a:rPr lang="en-GB" sz="2000" dirty="0">
                <a:cs typeface="Calibri"/>
              </a:rPr>
              <a:t>The five forces are depicted below in the next slide namely; </a:t>
            </a:r>
          </a:p>
          <a:p>
            <a:pPr marL="914400" lvl="1" indent="-457200" algn="l">
              <a:buAutoNum type="arabicPeriod"/>
            </a:pPr>
            <a:r>
              <a:rPr lang="en-GB" dirty="0">
                <a:cs typeface="Calibri"/>
              </a:rPr>
              <a:t>Bargaining power of supplier.</a:t>
            </a:r>
          </a:p>
          <a:p>
            <a:pPr marL="914400" lvl="1" indent="-457200" algn="l">
              <a:buAutoNum type="arabicPeriod"/>
            </a:pPr>
            <a:r>
              <a:rPr lang="en-GB" dirty="0">
                <a:cs typeface="Calibri"/>
              </a:rPr>
              <a:t>Bargaining power of buyer.</a:t>
            </a:r>
          </a:p>
          <a:p>
            <a:pPr marL="914400" lvl="1" indent="-457200" algn="l">
              <a:buAutoNum type="arabicPeriod"/>
            </a:pPr>
            <a:r>
              <a:rPr lang="en-GB" dirty="0">
                <a:cs typeface="Calibri"/>
              </a:rPr>
              <a:t>Threat of substitute product/service.</a:t>
            </a:r>
          </a:p>
          <a:p>
            <a:pPr marL="914400" lvl="1" indent="-457200" algn="l">
              <a:buAutoNum type="arabicPeriod"/>
            </a:pPr>
            <a:r>
              <a:rPr lang="en-GB" dirty="0">
                <a:cs typeface="Calibri"/>
              </a:rPr>
              <a:t>Threat of new entrants to the sector.</a:t>
            </a:r>
          </a:p>
          <a:p>
            <a:pPr marL="914400" lvl="1" indent="-457200" algn="l">
              <a:buAutoNum type="arabicPeriod"/>
            </a:pPr>
            <a:r>
              <a:rPr lang="en-GB" dirty="0">
                <a:cs typeface="Calibri"/>
              </a:rPr>
              <a:t>Competition/Rivalry among existing competitors.</a:t>
            </a:r>
          </a:p>
          <a:p>
            <a:pPr marL="342900" indent="-342900" algn="l">
              <a:buChar char="•"/>
            </a:pPr>
            <a:r>
              <a:rPr lang="en-GB" sz="2000" dirty="0">
                <a:cs typeface="Calibri"/>
              </a:rPr>
              <a:t>The first four forces are virtually weak or minimal in its impact compared to the presence and size of Google Inc.</a:t>
            </a:r>
          </a:p>
          <a:p>
            <a:pPr marL="342900" indent="-342900" algn="l">
              <a:buChar char="•"/>
            </a:pPr>
            <a:r>
              <a:rPr lang="en-GB" sz="2000" dirty="0">
                <a:cs typeface="Calibri"/>
              </a:rPr>
              <a:t>There is an intense rivalry among the existing competitors. Google Inc have powerful competitors like Microsoft, Yahoo, Apple, Baidu, Tencent, Amazon, Facebook as shown in the next slide.</a:t>
            </a:r>
          </a:p>
          <a:p>
            <a:pPr marL="342900" indent="-342900" algn="l">
              <a:buChar char="•"/>
            </a:pPr>
            <a:r>
              <a:rPr lang="en-GB" sz="2000" dirty="0">
                <a:cs typeface="Calibri"/>
              </a:rPr>
              <a:t>Google Inc have been able to use its unique resources (well looked after employees) and strategic capabilities to gain a sustainable competitive advantage over its competitors.</a:t>
            </a:r>
          </a:p>
          <a:p>
            <a:pPr algn="l"/>
            <a:endParaRPr lang="en-GB" sz="2000" dirty="0">
              <a:cs typeface="Calibri"/>
            </a:endParaRPr>
          </a:p>
          <a:p>
            <a:pPr algn="l"/>
            <a:endParaRPr lang="en-GB">
              <a:cs typeface="Calibri"/>
            </a:endParaRPr>
          </a:p>
          <a:p>
            <a:pPr algn="l"/>
            <a:endParaRPr lang="en-GB">
              <a:cs typeface="Calibri"/>
            </a:endParaRPr>
          </a:p>
          <a:p>
            <a:endParaRPr lang="en-GB">
              <a:cs typeface="Calibri"/>
            </a:endParaRPr>
          </a:p>
          <a:p>
            <a:endParaRPr lang="en-GB">
              <a:cs typeface="Calibri"/>
            </a:endParaRPr>
          </a:p>
        </p:txBody>
      </p:sp>
    </p:spTree>
    <p:extLst>
      <p:ext uri="{BB962C8B-B14F-4D97-AF65-F5344CB8AC3E}">
        <p14:creationId xmlns:p14="http://schemas.microsoft.com/office/powerpoint/2010/main" val="22086494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7" descr="A screenshot of a cell phone&#10;&#10;Description generated with high confidence">
            <a:extLst>
              <a:ext uri="{FF2B5EF4-FFF2-40B4-BE49-F238E27FC236}">
                <a16:creationId xmlns:a16="http://schemas.microsoft.com/office/drawing/2014/main" id="{B391D166-C580-4A83-BDE1-DE9D00F255A6}"/>
              </a:ext>
            </a:extLst>
          </p:cNvPr>
          <p:cNvPicPr>
            <a:picLocks noGrp="1" noChangeAspect="1"/>
          </p:cNvPicPr>
          <p:nvPr>
            <p:ph idx="1"/>
          </p:nvPr>
        </p:nvPicPr>
        <p:blipFill rotWithShape="1">
          <a:blip r:embed="rId2"/>
          <a:srcRect r="1" b="656"/>
          <a:stretch/>
        </p:blipFill>
        <p:spPr>
          <a:xfrm>
            <a:off x="5120640" y="1904281"/>
            <a:ext cx="6245450" cy="4629100"/>
          </a:xfrm>
          <a:prstGeom prst="rect">
            <a:avLst/>
          </a:prstGeom>
        </p:spPr>
      </p:pic>
      <p:sp>
        <p:nvSpPr>
          <p:cNvPr id="2" name="Title 1">
            <a:extLst>
              <a:ext uri="{FF2B5EF4-FFF2-40B4-BE49-F238E27FC236}">
                <a16:creationId xmlns:a16="http://schemas.microsoft.com/office/drawing/2014/main" id="{D73BFBBA-C31D-4954-835F-761350370180}"/>
              </a:ext>
            </a:extLst>
          </p:cNvPr>
          <p:cNvSpPr>
            <a:spLocks noGrp="1"/>
          </p:cNvSpPr>
          <p:nvPr>
            <p:ph type="title"/>
          </p:nvPr>
        </p:nvSpPr>
        <p:spPr>
          <a:xfrm>
            <a:off x="838200" y="365125"/>
            <a:ext cx="10515600" cy="1325563"/>
          </a:xfrm>
        </p:spPr>
        <p:txBody>
          <a:bodyPr vert="horz" lIns="91440" tIns="45720" rIns="91440" bIns="45720" rtlCol="0" anchor="ctr">
            <a:normAutofit/>
          </a:bodyPr>
          <a:lstStyle/>
          <a:p>
            <a:pPr algn="ctr"/>
            <a:r>
              <a:rPr lang="en-US" sz="4400" b="1">
                <a:ea typeface="+mj-lt"/>
                <a:cs typeface="+mj-lt"/>
              </a:rPr>
              <a:t>MICRO ENVIRONMENT</a:t>
            </a:r>
            <a:br>
              <a:rPr lang="en-US" sz="4400" b="1">
                <a:ea typeface="+mj-lt"/>
                <a:cs typeface="+mj-lt"/>
              </a:rPr>
            </a:br>
            <a:r>
              <a:rPr lang="en-US" b="1" u="sng">
                <a:solidFill>
                  <a:srgbClr val="00B0F0"/>
                </a:solidFill>
              </a:rPr>
              <a:t>PORTER'S 5 FORCES</a:t>
            </a:r>
            <a:endParaRPr lang="en-US" b="1" u="sng">
              <a:solidFill>
                <a:srgbClr val="00B0F0"/>
              </a:solidFill>
              <a:cs typeface="Calibri Light"/>
            </a:endParaRPr>
          </a:p>
        </p:txBody>
      </p:sp>
      <p:sp>
        <p:nvSpPr>
          <p:cNvPr id="6" name="Text Placeholder 5">
            <a:extLst>
              <a:ext uri="{FF2B5EF4-FFF2-40B4-BE49-F238E27FC236}">
                <a16:creationId xmlns:a16="http://schemas.microsoft.com/office/drawing/2014/main" id="{43F0CD08-835E-4BFD-A46D-601490D2DA6E}"/>
              </a:ext>
            </a:extLst>
          </p:cNvPr>
          <p:cNvSpPr>
            <a:spLocks noGrp="1"/>
          </p:cNvSpPr>
          <p:nvPr>
            <p:ph type="body" sz="half" idx="2"/>
          </p:nvPr>
        </p:nvSpPr>
        <p:spPr>
          <a:xfrm>
            <a:off x="838200" y="1825625"/>
            <a:ext cx="3797807" cy="4351338"/>
          </a:xfrm>
        </p:spPr>
        <p:txBody>
          <a:bodyPr vert="horz" lIns="91440" tIns="45720" rIns="91440" bIns="45720" rtlCol="0" anchor="t">
            <a:normAutofit/>
          </a:bodyPr>
          <a:lstStyle/>
          <a:p>
            <a:r>
              <a:rPr lang="en-US" sz="2000" b="1" u="sng">
                <a:cs typeface="Calibri"/>
              </a:rPr>
              <a:t>COMPETITORS</a:t>
            </a:r>
            <a:endParaRPr lang="en-US" b="1" u="sng"/>
          </a:p>
          <a:p>
            <a:pPr marL="342900" indent="-342900">
              <a:buFont typeface="Courier New" panose="020B0604020202020204" pitchFamily="34" charset="0"/>
              <a:buChar char="o"/>
            </a:pPr>
            <a:r>
              <a:rPr lang="en-US" sz="2000">
                <a:cs typeface="Calibri"/>
              </a:rPr>
              <a:t>Microsoft</a:t>
            </a:r>
          </a:p>
          <a:p>
            <a:pPr marL="342900" indent="-342900">
              <a:buFont typeface="Courier New" panose="020B0604020202020204" pitchFamily="34" charset="0"/>
              <a:buChar char="o"/>
            </a:pPr>
            <a:r>
              <a:rPr lang="en-US" sz="2000">
                <a:cs typeface="Calibri"/>
              </a:rPr>
              <a:t>Yahoo</a:t>
            </a:r>
          </a:p>
          <a:p>
            <a:pPr marL="342900" indent="-342900">
              <a:buFont typeface="Courier New" panose="020B0604020202020204" pitchFamily="34" charset="0"/>
              <a:buChar char="o"/>
            </a:pPr>
            <a:r>
              <a:rPr lang="en-US" sz="2000">
                <a:cs typeface="Calibri"/>
              </a:rPr>
              <a:t>Baidu</a:t>
            </a:r>
          </a:p>
          <a:p>
            <a:pPr marL="342900" indent="-342900">
              <a:buFont typeface="Courier New" panose="020B0604020202020204" pitchFamily="34" charset="0"/>
              <a:buChar char="o"/>
            </a:pPr>
            <a:r>
              <a:rPr lang="en-US" sz="2000">
                <a:cs typeface="Calibri"/>
              </a:rPr>
              <a:t>Tencent</a:t>
            </a:r>
          </a:p>
          <a:p>
            <a:pPr marL="342900" indent="-342900">
              <a:buFont typeface="Courier New" panose="020B0604020202020204" pitchFamily="34" charset="0"/>
              <a:buChar char="o"/>
            </a:pPr>
            <a:r>
              <a:rPr lang="en-US" sz="2000">
                <a:cs typeface="Calibri"/>
              </a:rPr>
              <a:t>Amazon</a:t>
            </a:r>
          </a:p>
          <a:p>
            <a:pPr marL="342900" indent="-342900">
              <a:buFont typeface="Courier New" panose="020B0604020202020204" pitchFamily="34" charset="0"/>
              <a:buChar char="o"/>
            </a:pPr>
            <a:r>
              <a:rPr lang="en-US" sz="2000">
                <a:cs typeface="Calibri"/>
              </a:rPr>
              <a:t>Apple</a:t>
            </a:r>
          </a:p>
          <a:p>
            <a:pPr marL="342900" indent="-342900">
              <a:buFont typeface="Courier New" panose="020B0604020202020204" pitchFamily="34" charset="0"/>
              <a:buChar char="o"/>
            </a:pPr>
            <a:r>
              <a:rPr lang="en-US" sz="2000">
                <a:cs typeface="Calibri"/>
              </a:rPr>
              <a:t>Facebook</a:t>
            </a:r>
          </a:p>
          <a:p>
            <a:pPr marL="342900" indent="-342900">
              <a:buFont typeface="Courier New" panose="020B0604020202020204" pitchFamily="34" charset="0"/>
              <a:buChar char="o"/>
            </a:pPr>
            <a:endParaRPr lang="en-US" sz="2000">
              <a:cs typeface="Calibri"/>
            </a:endParaRPr>
          </a:p>
        </p:txBody>
      </p:sp>
    </p:spTree>
    <p:extLst>
      <p:ext uri="{BB962C8B-B14F-4D97-AF65-F5344CB8AC3E}">
        <p14:creationId xmlns:p14="http://schemas.microsoft.com/office/powerpoint/2010/main" val="6633317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3E29C-D51A-4601-B40B-5AFDF3C5582B}"/>
              </a:ext>
            </a:extLst>
          </p:cNvPr>
          <p:cNvSpPr>
            <a:spLocks noGrp="1"/>
          </p:cNvSpPr>
          <p:nvPr>
            <p:ph type="title"/>
          </p:nvPr>
        </p:nvSpPr>
        <p:spPr>
          <a:xfrm>
            <a:off x="-6620" y="285135"/>
            <a:ext cx="12218000" cy="666136"/>
          </a:xfrm>
        </p:spPr>
        <p:txBody>
          <a:bodyPr>
            <a:normAutofit/>
          </a:bodyPr>
          <a:lstStyle/>
          <a:p>
            <a:pPr algn="ctr"/>
            <a:r>
              <a:rPr lang="en-US">
                <a:cs typeface="Calibri Light"/>
              </a:rPr>
              <a:t>SWOT ANALYSIS OF GOOGLE INCORPORATED.</a:t>
            </a:r>
          </a:p>
        </p:txBody>
      </p:sp>
      <p:pic>
        <p:nvPicPr>
          <p:cNvPr id="5" name="Picture 5" descr="A screenshot of a cell phone&#10;&#10;Description generated with very high confidence">
            <a:extLst>
              <a:ext uri="{FF2B5EF4-FFF2-40B4-BE49-F238E27FC236}">
                <a16:creationId xmlns:a16="http://schemas.microsoft.com/office/drawing/2014/main" id="{AA059913-8448-4E6D-AF17-B8E5D4FEEAD6}"/>
              </a:ext>
            </a:extLst>
          </p:cNvPr>
          <p:cNvPicPr>
            <a:picLocks noGrp="1" noChangeAspect="1"/>
          </p:cNvPicPr>
          <p:nvPr>
            <p:ph idx="1"/>
          </p:nvPr>
        </p:nvPicPr>
        <p:blipFill>
          <a:blip r:embed="rId2"/>
          <a:stretch>
            <a:fillRect/>
          </a:stretch>
        </p:blipFill>
        <p:spPr>
          <a:xfrm>
            <a:off x="2876136" y="848704"/>
            <a:ext cx="5734050" cy="2428875"/>
          </a:xfrm>
          <a:prstGeom prst="rect">
            <a:avLst/>
          </a:prstGeom>
        </p:spPr>
      </p:pic>
      <p:sp>
        <p:nvSpPr>
          <p:cNvPr id="4" name="Text Placeholder 3">
            <a:extLst>
              <a:ext uri="{FF2B5EF4-FFF2-40B4-BE49-F238E27FC236}">
                <a16:creationId xmlns:a16="http://schemas.microsoft.com/office/drawing/2014/main" id="{9D1D1932-808C-42C5-8079-4CE9102335BC}"/>
              </a:ext>
            </a:extLst>
          </p:cNvPr>
          <p:cNvSpPr>
            <a:spLocks noGrp="1"/>
          </p:cNvSpPr>
          <p:nvPr>
            <p:ph type="body" sz="half" idx="2"/>
          </p:nvPr>
        </p:nvSpPr>
        <p:spPr>
          <a:xfrm>
            <a:off x="49277" y="3217299"/>
            <a:ext cx="12159169" cy="3960029"/>
          </a:xfrm>
        </p:spPr>
        <p:txBody>
          <a:bodyPr vert="horz" lIns="91440" tIns="45720" rIns="91440" bIns="45720" rtlCol="0" anchor="t">
            <a:noAutofit/>
          </a:bodyPr>
          <a:lstStyle/>
          <a:p>
            <a:r>
              <a:rPr lang="en-US" sz="2000" b="1" u="sng" dirty="0">
                <a:solidFill>
                  <a:srgbClr val="00B0F0"/>
                </a:solidFill>
                <a:cs typeface="Calibri"/>
              </a:rPr>
              <a:t>STRENGTHS</a:t>
            </a:r>
            <a:r>
              <a:rPr lang="en-US" sz="2000" b="1" dirty="0">
                <a:cs typeface="Calibri"/>
              </a:rPr>
              <a:t>                                                           </a:t>
            </a:r>
            <a:r>
              <a:rPr lang="en-US" sz="2000" b="1" u="sng" dirty="0">
                <a:cs typeface="Calibri"/>
              </a:rPr>
              <a:t>WEAKNESSES</a:t>
            </a:r>
            <a:r>
              <a:rPr lang="en-US" sz="2000" b="1" dirty="0">
                <a:cs typeface="Calibri"/>
              </a:rPr>
              <a:t>                                </a:t>
            </a:r>
            <a:endParaRPr lang="en-US" sz="2000" dirty="0">
              <a:solidFill>
                <a:srgbClr val="000000"/>
              </a:solidFill>
              <a:cs typeface="Calibri"/>
            </a:endParaRPr>
          </a:p>
          <a:p>
            <a:r>
              <a:rPr lang="en-US" sz="2000" dirty="0">
                <a:solidFill>
                  <a:srgbClr val="00B0F0"/>
                </a:solidFill>
                <a:cs typeface="Calibri"/>
              </a:rPr>
              <a:t>Globally </a:t>
            </a:r>
            <a:r>
              <a:rPr lang="en-GB" sz="2000" dirty="0">
                <a:solidFill>
                  <a:srgbClr val="00B0F0"/>
                </a:solidFill>
                <a:cs typeface="Calibri"/>
              </a:rPr>
              <a:t>recognised</a:t>
            </a:r>
            <a:r>
              <a:rPr lang="en-US" sz="2000" dirty="0">
                <a:solidFill>
                  <a:srgbClr val="00B0F0"/>
                </a:solidFill>
                <a:cs typeface="Calibri"/>
              </a:rPr>
              <a:t> brand</a:t>
            </a:r>
            <a:r>
              <a:rPr lang="en-US" sz="2000" dirty="0">
                <a:cs typeface="Calibri"/>
              </a:rPr>
              <a:t>                                  Other products not well promoted    </a:t>
            </a:r>
            <a:r>
              <a:rPr lang="en-US" sz="2000" dirty="0">
                <a:solidFill>
                  <a:srgbClr val="000000"/>
                </a:solidFill>
                <a:cs typeface="Calibri"/>
              </a:rPr>
              <a:t> </a:t>
            </a:r>
            <a:r>
              <a:rPr lang="en-US" sz="2000" dirty="0">
                <a:solidFill>
                  <a:srgbClr val="7030A0"/>
                </a:solidFill>
                <a:cs typeface="Calibri"/>
              </a:rPr>
              <a:t> </a:t>
            </a:r>
            <a:endParaRPr lang="en-US" sz="2000" dirty="0">
              <a:cs typeface="Calibri"/>
            </a:endParaRPr>
          </a:p>
          <a:p>
            <a:r>
              <a:rPr lang="en-US" sz="2000" dirty="0">
                <a:solidFill>
                  <a:srgbClr val="00B0F0"/>
                </a:solidFill>
                <a:cs typeface="Calibri"/>
              </a:rPr>
              <a:t>Google Map</a:t>
            </a:r>
            <a:r>
              <a:rPr lang="en-US" sz="2000" dirty="0">
                <a:cs typeface="Calibri"/>
              </a:rPr>
              <a:t>                                                           Google+ social media    </a:t>
            </a:r>
            <a:r>
              <a:rPr lang="en-US" sz="2000" dirty="0">
                <a:solidFill>
                  <a:srgbClr val="000000"/>
                </a:solidFill>
                <a:cs typeface="Calibri"/>
              </a:rPr>
              <a:t>              </a:t>
            </a:r>
            <a:r>
              <a:rPr lang="en-US" sz="2000" dirty="0">
                <a:solidFill>
                  <a:srgbClr val="FF0000"/>
                </a:solidFill>
                <a:cs typeface="Calibri"/>
              </a:rPr>
              <a:t>                                                        </a:t>
            </a:r>
            <a:endParaRPr lang="en-US" sz="2000" dirty="0">
              <a:solidFill>
                <a:srgbClr val="7030A0"/>
              </a:solidFill>
              <a:cs typeface="Calibri"/>
            </a:endParaRPr>
          </a:p>
          <a:p>
            <a:r>
              <a:rPr lang="en-US" sz="2000" dirty="0">
                <a:solidFill>
                  <a:srgbClr val="00B0F0"/>
                </a:solidFill>
                <a:cs typeface="Calibri"/>
              </a:rPr>
              <a:t>No 1 Search engine                                              </a:t>
            </a:r>
            <a:r>
              <a:rPr lang="en-US" sz="2000" dirty="0">
                <a:solidFill>
                  <a:srgbClr val="000000"/>
                </a:solidFill>
                <a:cs typeface="Calibri"/>
              </a:rPr>
              <a:t>Income mostly generated  from online</a:t>
            </a:r>
            <a:r>
              <a:rPr lang="en-US" sz="2000" dirty="0">
                <a:solidFill>
                  <a:srgbClr val="00B0F0"/>
                </a:solidFill>
                <a:cs typeface="Calibri"/>
              </a:rPr>
              <a:t>                                                                                                                                                      </a:t>
            </a:r>
            <a:r>
              <a:rPr lang="en-US" sz="2000" dirty="0">
                <a:solidFill>
                  <a:srgbClr val="7030A0"/>
                </a:solidFill>
                <a:cs typeface="Calibri"/>
              </a:rPr>
              <a:t>                       </a:t>
            </a:r>
            <a:r>
              <a:rPr lang="en-US" sz="2000" dirty="0">
                <a:solidFill>
                  <a:srgbClr val="000000"/>
                </a:solidFill>
                <a:cs typeface="Calibri"/>
              </a:rPr>
              <a:t>  </a:t>
            </a:r>
            <a:r>
              <a:rPr lang="en-US" sz="2000" dirty="0">
                <a:solidFill>
                  <a:srgbClr val="00B0F0"/>
                </a:solidFill>
                <a:cs typeface="Calibri"/>
              </a:rPr>
              <a:t>                              </a:t>
            </a:r>
          </a:p>
          <a:p>
            <a:r>
              <a:rPr lang="en-US" sz="2000" dirty="0">
                <a:solidFill>
                  <a:srgbClr val="00B0F0"/>
                </a:solidFill>
                <a:cs typeface="Calibri"/>
              </a:rPr>
              <a:t>Financial strength                                                                                                                                                                                                                                      </a:t>
            </a:r>
            <a:endParaRPr lang="en-US" sz="2000" dirty="0">
              <a:cs typeface="Calibri"/>
            </a:endParaRPr>
          </a:p>
          <a:p>
            <a:r>
              <a:rPr lang="en-US" sz="2000" dirty="0">
                <a:solidFill>
                  <a:srgbClr val="00B0F0"/>
                </a:solidFill>
                <a:cs typeface="Calibri"/>
              </a:rPr>
              <a:t>Employees - core resource                                                                                                                                                                                                                      </a:t>
            </a:r>
            <a:endParaRPr lang="en-US" sz="2000" dirty="0">
              <a:cs typeface="Calibri"/>
            </a:endParaRPr>
          </a:p>
          <a:p>
            <a:r>
              <a:rPr lang="en-US" sz="2000" dirty="0">
                <a:solidFill>
                  <a:srgbClr val="00B0F0"/>
                </a:solidFill>
                <a:cs typeface="Calibri"/>
              </a:rPr>
              <a:t>Firm infrastructure    The marketing mix (4Ps) </a:t>
            </a:r>
            <a:endParaRPr lang="en-US" sz="2000" dirty="0"/>
          </a:p>
        </p:txBody>
      </p:sp>
    </p:spTree>
    <p:extLst>
      <p:ext uri="{BB962C8B-B14F-4D97-AF65-F5344CB8AC3E}">
        <p14:creationId xmlns:p14="http://schemas.microsoft.com/office/powerpoint/2010/main" val="36428893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26AB6-A45B-40C1-BC89-D738BF2B80EB}"/>
              </a:ext>
            </a:extLst>
          </p:cNvPr>
          <p:cNvSpPr>
            <a:spLocks noGrp="1"/>
          </p:cNvSpPr>
          <p:nvPr>
            <p:ph type="title"/>
          </p:nvPr>
        </p:nvSpPr>
        <p:spPr>
          <a:xfrm>
            <a:off x="838200" y="107029"/>
            <a:ext cx="10515600" cy="2024816"/>
          </a:xfrm>
        </p:spPr>
        <p:txBody>
          <a:bodyPr>
            <a:normAutofit fontScale="90000"/>
          </a:bodyPr>
          <a:lstStyle/>
          <a:p>
            <a:r>
              <a:rPr lang="en-US" sz="2800" b="1" dirty="0">
                <a:cs typeface="Calibri Light"/>
              </a:rPr>
              <a:t>9M MODEL</a:t>
            </a:r>
            <a:br>
              <a:rPr lang="en-US" sz="2800" b="1" dirty="0">
                <a:ea typeface="+mj-lt"/>
                <a:cs typeface="+mj-lt"/>
              </a:rPr>
            </a:br>
            <a:r>
              <a:rPr lang="en-US" sz="2000" dirty="0">
                <a:latin typeface="Calibri"/>
                <a:cs typeface="Calibri"/>
              </a:rPr>
              <a:t>This model is used to </a:t>
            </a:r>
            <a:r>
              <a:rPr lang="en-GB" sz="2000" dirty="0">
                <a:latin typeface="Calibri"/>
                <a:cs typeface="Calibri"/>
              </a:rPr>
              <a:t>analyse</a:t>
            </a:r>
            <a:r>
              <a:rPr lang="en-US" sz="2000" dirty="0">
                <a:latin typeface="Calibri"/>
                <a:cs typeface="Calibri"/>
              </a:rPr>
              <a:t> the resources available to Google Inc. The idea is to turn this resource or combination of these resources into core resources and capabilities that Google can use to achieve sustainable competitive advantage in the marketplace. Google Inc have been able to leverage the employees competencies and capabilities to create market-beaten algorithms that users find useful and faster when searching for information online.</a:t>
            </a:r>
            <a:br>
              <a:rPr lang="en-US" sz="2000" dirty="0">
                <a:latin typeface="Calibri"/>
                <a:cs typeface="Calibri"/>
              </a:rPr>
            </a:br>
            <a:endParaRPr lang="en-US"/>
          </a:p>
        </p:txBody>
      </p:sp>
      <p:sp>
        <p:nvSpPr>
          <p:cNvPr id="3" name="Content Placeholder 2">
            <a:extLst>
              <a:ext uri="{FF2B5EF4-FFF2-40B4-BE49-F238E27FC236}">
                <a16:creationId xmlns:a16="http://schemas.microsoft.com/office/drawing/2014/main" id="{A59D1BEC-939F-4F9E-B5E1-9B95BFF5298B}"/>
              </a:ext>
            </a:extLst>
          </p:cNvPr>
          <p:cNvSpPr>
            <a:spLocks noGrp="1"/>
          </p:cNvSpPr>
          <p:nvPr>
            <p:ph idx="1"/>
          </p:nvPr>
        </p:nvSpPr>
        <p:spPr>
          <a:xfrm>
            <a:off x="731252" y="2400467"/>
            <a:ext cx="10515600" cy="4351338"/>
          </a:xfrm>
        </p:spPr>
        <p:txBody>
          <a:bodyPr vert="horz" lIns="91440" tIns="45720" rIns="91440" bIns="45720" rtlCol="0" anchor="t">
            <a:normAutofit/>
          </a:bodyPr>
          <a:lstStyle/>
          <a:p>
            <a:r>
              <a:rPr lang="en-US" sz="2000" dirty="0">
                <a:cs typeface="Calibri"/>
              </a:rPr>
              <a:t>Money</a:t>
            </a:r>
          </a:p>
          <a:p>
            <a:r>
              <a:rPr lang="en-US" sz="2000" dirty="0">
                <a:cs typeface="Calibri"/>
              </a:rPr>
              <a:t>Manpower/Womanpower/Human resources/Employees</a:t>
            </a:r>
          </a:p>
          <a:p>
            <a:r>
              <a:rPr lang="en-US" sz="2000" dirty="0">
                <a:cs typeface="Calibri"/>
              </a:rPr>
              <a:t>Management</a:t>
            </a:r>
          </a:p>
          <a:p>
            <a:r>
              <a:rPr lang="en-US" sz="2000" dirty="0">
                <a:cs typeface="Calibri"/>
              </a:rPr>
              <a:t>Manufacturing</a:t>
            </a:r>
          </a:p>
          <a:p>
            <a:r>
              <a:rPr lang="en-US" sz="2000" dirty="0">
                <a:cs typeface="Calibri"/>
              </a:rPr>
              <a:t>Markets/Marketing</a:t>
            </a:r>
          </a:p>
          <a:p>
            <a:r>
              <a:rPr lang="en-US" sz="2000" dirty="0">
                <a:cs typeface="Calibri"/>
              </a:rPr>
              <a:t>Materials</a:t>
            </a:r>
          </a:p>
          <a:p>
            <a:r>
              <a:rPr lang="en-US" sz="2000" dirty="0">
                <a:cs typeface="Calibri"/>
              </a:rPr>
              <a:t>Marque/Brand</a:t>
            </a:r>
          </a:p>
          <a:p>
            <a:r>
              <a:rPr lang="en-US" sz="2000" dirty="0">
                <a:cs typeface="Calibri"/>
              </a:rPr>
              <a:t>Methods/Knowhow</a:t>
            </a:r>
          </a:p>
          <a:p>
            <a:r>
              <a:rPr lang="en-US" sz="2000" dirty="0">
                <a:cs typeface="Calibri"/>
              </a:rPr>
              <a:t>MIS (Management Information Systems)</a:t>
            </a:r>
          </a:p>
          <a:p>
            <a:pPr marL="0" indent="0">
              <a:buNone/>
            </a:pPr>
            <a:endParaRPr lang="en-US">
              <a:cs typeface="Calibri"/>
            </a:endParaRPr>
          </a:p>
          <a:p>
            <a:endParaRPr lang="en-US">
              <a:cs typeface="Calibri"/>
            </a:endParaRPr>
          </a:p>
          <a:p>
            <a:endParaRPr lang="en-US">
              <a:cs typeface="Calibri"/>
            </a:endParaRPr>
          </a:p>
        </p:txBody>
      </p:sp>
    </p:spTree>
    <p:extLst>
      <p:ext uri="{BB962C8B-B14F-4D97-AF65-F5344CB8AC3E}">
        <p14:creationId xmlns:p14="http://schemas.microsoft.com/office/powerpoint/2010/main" val="21891378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3" descr="A screenshot of a cell phone&#10;&#10;Description generated with very high confidence">
            <a:extLst>
              <a:ext uri="{FF2B5EF4-FFF2-40B4-BE49-F238E27FC236}">
                <a16:creationId xmlns:a16="http://schemas.microsoft.com/office/drawing/2014/main" id="{3C5E395D-FCCB-4616-ACB0-97F82D31EFA1}"/>
              </a:ext>
            </a:extLst>
          </p:cNvPr>
          <p:cNvPicPr>
            <a:picLocks noChangeAspect="1"/>
          </p:cNvPicPr>
          <p:nvPr/>
        </p:nvPicPr>
        <p:blipFill rotWithShape="1">
          <a:blip r:embed="rId2"/>
          <a:srcRect t="7248" r="1" b="1356"/>
          <a:stretch/>
        </p:blipFill>
        <p:spPr>
          <a:xfrm>
            <a:off x="5120640" y="945636"/>
            <a:ext cx="6233160" cy="5231326"/>
          </a:xfrm>
          <a:prstGeom prst="rect">
            <a:avLst/>
          </a:prstGeom>
        </p:spPr>
      </p:pic>
      <p:sp>
        <p:nvSpPr>
          <p:cNvPr id="3" name="Content Placeholder 2">
            <a:extLst>
              <a:ext uri="{FF2B5EF4-FFF2-40B4-BE49-F238E27FC236}">
                <a16:creationId xmlns:a16="http://schemas.microsoft.com/office/drawing/2014/main" id="{A59D1BEC-939F-4F9E-B5E1-9B95BFF5298B}"/>
              </a:ext>
            </a:extLst>
          </p:cNvPr>
          <p:cNvSpPr>
            <a:spLocks noGrp="1"/>
          </p:cNvSpPr>
          <p:nvPr>
            <p:ph idx="1"/>
          </p:nvPr>
        </p:nvSpPr>
        <p:spPr>
          <a:xfrm>
            <a:off x="88490" y="375367"/>
            <a:ext cx="5026839" cy="6330079"/>
          </a:xfrm>
        </p:spPr>
        <p:txBody>
          <a:bodyPr vert="horz" lIns="91440" tIns="45720" rIns="91440" bIns="45720" rtlCol="0" anchor="t">
            <a:normAutofit/>
          </a:bodyPr>
          <a:lstStyle/>
          <a:p>
            <a:pPr>
              <a:buNone/>
            </a:pPr>
            <a:r>
              <a:rPr lang="en-US" b="1" dirty="0">
                <a:cs typeface="Calibri"/>
              </a:rPr>
              <a:t>ANSOFF'S MATRIX</a:t>
            </a:r>
          </a:p>
          <a:p>
            <a:r>
              <a:rPr lang="en-US" sz="2000" dirty="0">
                <a:cs typeface="Calibri"/>
              </a:rPr>
              <a:t>It is a two by two matrix that suggests ways that company can generate strategic options based  on its existing/new product and existing/new market.</a:t>
            </a:r>
          </a:p>
          <a:p>
            <a:endParaRPr lang="en-US" sz="2000" dirty="0">
              <a:cs typeface="Calibri"/>
            </a:endParaRPr>
          </a:p>
          <a:p>
            <a:pPr marL="0" indent="0">
              <a:buNone/>
            </a:pPr>
            <a:endParaRPr lang="en-US" sz="2000" dirty="0">
              <a:cs typeface="Calibri"/>
            </a:endParaRPr>
          </a:p>
          <a:p>
            <a:r>
              <a:rPr lang="en-US" sz="2000" dirty="0">
                <a:cs typeface="Calibri"/>
              </a:rPr>
              <a:t>Google Inc has grown by using all the four strategic options namely; </a:t>
            </a:r>
          </a:p>
          <a:p>
            <a:pPr marL="914400" lvl="1" indent="-457200">
              <a:buAutoNum type="arabicPeriod"/>
            </a:pPr>
            <a:r>
              <a:rPr lang="en-US" sz="2000" dirty="0">
                <a:cs typeface="Calibri"/>
              </a:rPr>
              <a:t>Market penetration in the case of USA  and European markets,  </a:t>
            </a:r>
          </a:p>
          <a:p>
            <a:pPr marL="914400" lvl="1" indent="-457200">
              <a:buAutoNum type="arabicPeriod"/>
            </a:pPr>
            <a:r>
              <a:rPr lang="en-US" sz="2000" dirty="0">
                <a:cs typeface="Calibri"/>
              </a:rPr>
              <a:t>Market development in the case of Chinese market</a:t>
            </a:r>
          </a:p>
          <a:p>
            <a:pPr marL="914400" lvl="1" indent="-457200">
              <a:buAutoNum type="arabicPeriod"/>
            </a:pPr>
            <a:r>
              <a:rPr lang="en-US" sz="2000" dirty="0">
                <a:cs typeface="Calibri"/>
              </a:rPr>
              <a:t>Product development in the case of Google </a:t>
            </a:r>
            <a:r>
              <a:rPr lang="en-US" sz="2000" dirty="0" err="1">
                <a:cs typeface="Calibri"/>
              </a:rPr>
              <a:t>Crome</a:t>
            </a:r>
            <a:r>
              <a:rPr lang="en-US" sz="2000" dirty="0">
                <a:cs typeface="Calibri"/>
              </a:rPr>
              <a:t> product.</a:t>
            </a:r>
          </a:p>
          <a:p>
            <a:pPr marL="914400" lvl="1" indent="-457200">
              <a:buAutoNum type="arabicPeriod"/>
            </a:pPr>
            <a:r>
              <a:rPr lang="en-US" sz="2000" dirty="0">
                <a:cs typeface="Calibri"/>
              </a:rPr>
              <a:t>Diversification in the case of acquisition of Biotechnology company like Calico.</a:t>
            </a:r>
          </a:p>
        </p:txBody>
      </p:sp>
    </p:spTree>
    <p:extLst>
      <p:ext uri="{BB962C8B-B14F-4D97-AF65-F5344CB8AC3E}">
        <p14:creationId xmlns:p14="http://schemas.microsoft.com/office/powerpoint/2010/main" val="40240691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E5151C-6E5F-4DDC-BCA1-3893C3619AE1}"/>
              </a:ext>
            </a:extLst>
          </p:cNvPr>
          <p:cNvSpPr>
            <a:spLocks noGrp="1"/>
          </p:cNvSpPr>
          <p:nvPr>
            <p:ph idx="1"/>
          </p:nvPr>
        </p:nvSpPr>
        <p:spPr>
          <a:xfrm>
            <a:off x="481781" y="191012"/>
            <a:ext cx="10515600" cy="6661918"/>
          </a:xfrm>
        </p:spPr>
        <p:txBody>
          <a:bodyPr vert="horz" lIns="91440" tIns="45720" rIns="91440" bIns="45720" rtlCol="0" anchor="t">
            <a:normAutofit/>
          </a:bodyPr>
          <a:lstStyle/>
          <a:p>
            <a:pPr marL="0" indent="0">
              <a:buNone/>
            </a:pPr>
            <a:r>
              <a:rPr lang="en-US" b="1" dirty="0">
                <a:cs typeface="Calibri"/>
              </a:rPr>
              <a:t>PRODUCT LIFECYCLE</a:t>
            </a:r>
            <a:endParaRPr lang="en-US" b="1"/>
          </a:p>
          <a:p>
            <a:pPr marL="0" indent="0">
              <a:buNone/>
            </a:pPr>
            <a:r>
              <a:rPr lang="en-US" sz="2000" dirty="0">
                <a:cs typeface="Calibri"/>
              </a:rPr>
              <a:t>Product lifecycle is the journey that a product goes through from its conception to its death. It has five stages; 1. Research and development stage</a:t>
            </a:r>
          </a:p>
          <a:p>
            <a:pPr marL="0" indent="0">
              <a:buNone/>
            </a:pPr>
            <a:r>
              <a:rPr lang="en-US" sz="2000" dirty="0">
                <a:cs typeface="Calibri"/>
              </a:rPr>
              <a:t>                     2. Introduction stage</a:t>
            </a:r>
          </a:p>
          <a:p>
            <a:pPr marL="0" indent="0">
              <a:buNone/>
            </a:pPr>
            <a:r>
              <a:rPr lang="en-US" sz="2000" dirty="0">
                <a:cs typeface="Calibri"/>
              </a:rPr>
              <a:t>                     3. Growth stage</a:t>
            </a:r>
          </a:p>
          <a:p>
            <a:pPr marL="0" indent="0">
              <a:buNone/>
            </a:pPr>
            <a:r>
              <a:rPr lang="en-US" sz="2000" dirty="0">
                <a:cs typeface="Calibri"/>
              </a:rPr>
              <a:t>                     4. Maturity stage </a:t>
            </a:r>
          </a:p>
          <a:p>
            <a:pPr marL="0" indent="0">
              <a:buNone/>
            </a:pPr>
            <a:r>
              <a:rPr lang="en-US" sz="2000" dirty="0">
                <a:cs typeface="Calibri"/>
              </a:rPr>
              <a:t>                     5. Decline stage</a:t>
            </a:r>
          </a:p>
          <a:p>
            <a:pPr marL="0" indent="0">
              <a:buNone/>
            </a:pPr>
            <a:r>
              <a:rPr lang="en-US" sz="2000" dirty="0">
                <a:cs typeface="Calibri"/>
              </a:rPr>
              <a:t>Research and development stage is the conceptual stage where unique resources and core competencies are deployed to create a differentiated product that hopefully gives the company a competitive advantage over its competitors.</a:t>
            </a:r>
          </a:p>
          <a:p>
            <a:pPr marL="0" indent="0">
              <a:buNone/>
            </a:pPr>
            <a:r>
              <a:rPr lang="en-US" sz="2000" dirty="0">
                <a:cs typeface="Calibri"/>
              </a:rPr>
              <a:t>Google Inc has got dozens of products at various stages of their lifecycle. This is depicted in the next slide. </a:t>
            </a:r>
          </a:p>
          <a:p>
            <a:pPr marL="0" indent="0">
              <a:buNone/>
            </a:pPr>
            <a:endParaRPr lang="en-US" sz="1800" dirty="0">
              <a:cs typeface="Calibri"/>
            </a:endParaRPr>
          </a:p>
        </p:txBody>
      </p:sp>
    </p:spTree>
    <p:extLst>
      <p:ext uri="{BB962C8B-B14F-4D97-AF65-F5344CB8AC3E}">
        <p14:creationId xmlns:p14="http://schemas.microsoft.com/office/powerpoint/2010/main" val="6417947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close up of a device&#10;&#10;Description generated with high confidence">
            <a:extLst>
              <a:ext uri="{FF2B5EF4-FFF2-40B4-BE49-F238E27FC236}">
                <a16:creationId xmlns:a16="http://schemas.microsoft.com/office/drawing/2014/main" id="{CB74B879-8F73-4B31-9996-D038151CB47A}"/>
              </a:ext>
            </a:extLst>
          </p:cNvPr>
          <p:cNvPicPr>
            <a:picLocks noChangeAspect="1"/>
          </p:cNvPicPr>
          <p:nvPr/>
        </p:nvPicPr>
        <p:blipFill>
          <a:blip r:embed="rId2"/>
          <a:stretch>
            <a:fillRect/>
          </a:stretch>
        </p:blipFill>
        <p:spPr>
          <a:xfrm>
            <a:off x="1617024" y="84612"/>
            <a:ext cx="9353796" cy="6352308"/>
          </a:xfrm>
          <a:prstGeom prst="rect">
            <a:avLst/>
          </a:prstGeom>
        </p:spPr>
      </p:pic>
    </p:spTree>
    <p:extLst>
      <p:ext uri="{BB962C8B-B14F-4D97-AF65-F5344CB8AC3E}">
        <p14:creationId xmlns:p14="http://schemas.microsoft.com/office/powerpoint/2010/main" val="18699610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26AB6-A45B-40C1-BC89-D738BF2B80EB}"/>
              </a:ext>
            </a:extLst>
          </p:cNvPr>
          <p:cNvSpPr>
            <a:spLocks noGrp="1"/>
          </p:cNvSpPr>
          <p:nvPr>
            <p:ph type="title"/>
          </p:nvPr>
        </p:nvSpPr>
        <p:spPr>
          <a:xfrm>
            <a:off x="867888" y="38554"/>
            <a:ext cx="10515600" cy="1325563"/>
          </a:xfrm>
        </p:spPr>
        <p:txBody>
          <a:bodyPr>
            <a:normAutofit/>
          </a:bodyPr>
          <a:lstStyle/>
          <a:p>
            <a:r>
              <a:rPr lang="en-US" sz="2800" b="1" dirty="0">
                <a:cs typeface="Calibri Light"/>
              </a:rPr>
              <a:t>Customer touchpoints versus Customer end-to-end journey</a:t>
            </a:r>
            <a:endParaRPr lang="en-US" sz="2800" b="1" dirty="0"/>
          </a:p>
        </p:txBody>
      </p:sp>
      <p:sp>
        <p:nvSpPr>
          <p:cNvPr id="3" name="Content Placeholder 2">
            <a:extLst>
              <a:ext uri="{FF2B5EF4-FFF2-40B4-BE49-F238E27FC236}">
                <a16:creationId xmlns:a16="http://schemas.microsoft.com/office/drawing/2014/main" id="{A59D1BEC-939F-4F9E-B5E1-9B95BFF5298B}"/>
              </a:ext>
            </a:extLst>
          </p:cNvPr>
          <p:cNvSpPr>
            <a:spLocks noGrp="1"/>
          </p:cNvSpPr>
          <p:nvPr>
            <p:ph idx="1"/>
          </p:nvPr>
        </p:nvSpPr>
        <p:spPr>
          <a:xfrm>
            <a:off x="838200" y="1297142"/>
            <a:ext cx="10515600" cy="4879821"/>
          </a:xfrm>
        </p:spPr>
        <p:txBody>
          <a:bodyPr vert="horz" lIns="91440" tIns="45720" rIns="91440" bIns="45720" rtlCol="0" anchor="t">
            <a:normAutofit/>
          </a:bodyPr>
          <a:lstStyle/>
          <a:p>
            <a:pPr marL="342900" indent="-342900"/>
            <a:r>
              <a:rPr lang="en-US" sz="2000" dirty="0">
                <a:cs typeface="Calibri"/>
              </a:rPr>
              <a:t>"Touchpoint Guru" Hank </a:t>
            </a:r>
            <a:r>
              <a:rPr lang="en-US" sz="2000" dirty="0" err="1">
                <a:cs typeface="Calibri"/>
              </a:rPr>
              <a:t>Brigman</a:t>
            </a:r>
            <a:r>
              <a:rPr lang="en-US" sz="2000" dirty="0">
                <a:cs typeface="Calibri"/>
              </a:rPr>
              <a:t> defines a touchpoint as an influential action initiated by a communication, a human contact or a physical or sensory interaction. Each touchpoint is a message that literally "touches" a customer in some way. Collectively, touchpoints create the customer's experience</a:t>
            </a:r>
            <a:endParaRPr lang="en-US">
              <a:cs typeface="Calibri"/>
            </a:endParaRPr>
          </a:p>
          <a:p>
            <a:pPr marL="342900" indent="-342900"/>
            <a:r>
              <a:rPr lang="en-US" sz="2000" dirty="0">
                <a:cs typeface="Calibri"/>
              </a:rPr>
              <a:t>Customer touchpoints are various ways that a customer interacts with Google Inc for the start of to the end. Most academic literature have separated this into three phases;</a:t>
            </a:r>
          </a:p>
          <a:p>
            <a:pPr marL="1143000" lvl="1" indent="-457200">
              <a:buAutoNum type="arabicPeriod"/>
            </a:pPr>
            <a:r>
              <a:rPr lang="en-US" sz="1600" dirty="0">
                <a:cs typeface="Calibri"/>
              </a:rPr>
              <a:t>Pre-sales</a:t>
            </a:r>
          </a:p>
          <a:p>
            <a:pPr marL="1143000" lvl="1" indent="-457200">
              <a:buAutoNum type="arabicPeriod"/>
            </a:pPr>
            <a:r>
              <a:rPr lang="en-US" sz="1600" dirty="0">
                <a:cs typeface="Calibri"/>
              </a:rPr>
              <a:t>Sales</a:t>
            </a:r>
          </a:p>
          <a:p>
            <a:pPr marL="1143000" lvl="1" indent="-457200">
              <a:buAutoNum type="arabicPeriod"/>
            </a:pPr>
            <a:r>
              <a:rPr lang="en-US" sz="1600" dirty="0">
                <a:cs typeface="Calibri"/>
              </a:rPr>
              <a:t>After-sales</a:t>
            </a:r>
          </a:p>
          <a:p>
            <a:pPr marL="342900" indent="-342900"/>
            <a:r>
              <a:rPr lang="en-US" sz="2000" dirty="0">
                <a:cs typeface="Calibri"/>
              </a:rPr>
              <a:t>However, the customer end-to-end journey is a misnomer as this journey ends when the customer stopped completely from interacting with that particular company. </a:t>
            </a:r>
            <a:r>
              <a:rPr lang="en-GB" sz="2000" dirty="0">
                <a:cs typeface="Calibri"/>
              </a:rPr>
              <a:t>A "service episode" should have been a better phrase to compare with customer touchpoints.</a:t>
            </a:r>
            <a:endParaRPr lang="en-US" sz="2000" dirty="0">
              <a:cs typeface="Calibri"/>
            </a:endParaRPr>
          </a:p>
        </p:txBody>
      </p:sp>
    </p:spTree>
    <p:extLst>
      <p:ext uri="{BB962C8B-B14F-4D97-AF65-F5344CB8AC3E}">
        <p14:creationId xmlns:p14="http://schemas.microsoft.com/office/powerpoint/2010/main" val="27333465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A24A61B-2EC0-4AB6-A5D3-C9088493B556}"/>
              </a:ext>
            </a:extLst>
          </p:cNvPr>
          <p:cNvSpPr txBox="1"/>
          <p:nvPr/>
        </p:nvSpPr>
        <p:spPr>
          <a:xfrm>
            <a:off x="2196935" y="241465"/>
            <a:ext cx="8114805" cy="735586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latin typeface="Calibri"/>
                <a:cs typeface="Calibri"/>
              </a:rPr>
              <a:t>Google's customer end to end journey experience</a:t>
            </a:r>
          </a:p>
          <a:p>
            <a:r>
              <a:rPr lang="en-US" sz="2000" b="1" dirty="0">
                <a:latin typeface="Calibri"/>
                <a:cs typeface="Calibri"/>
              </a:rPr>
              <a:t>Value Chain Analysis</a:t>
            </a:r>
          </a:p>
          <a:p>
            <a:r>
              <a:rPr lang="en-US" sz="2000" dirty="0">
                <a:latin typeface="Calibri"/>
                <a:cs typeface="Calibri"/>
              </a:rPr>
              <a:t>This model is made up of five primary activities and four support activities.</a:t>
            </a:r>
          </a:p>
          <a:p>
            <a:r>
              <a:rPr lang="en-US" sz="2000" dirty="0">
                <a:latin typeface="Calibri"/>
                <a:cs typeface="Calibri"/>
              </a:rPr>
              <a:t>This model is used to find out which of the nine activities are adding value to the business. The model is shown below this slide. </a:t>
            </a:r>
          </a:p>
          <a:p>
            <a:r>
              <a:rPr lang="en-US" sz="2000" dirty="0">
                <a:latin typeface="Calibri"/>
                <a:cs typeface="Calibri"/>
              </a:rPr>
              <a:t>        The five primary activities are namely;</a:t>
            </a:r>
          </a:p>
          <a:p>
            <a:pPr marL="914400" lvl="1" indent="-457200">
              <a:buAutoNum type="arabicPeriod"/>
            </a:pPr>
            <a:r>
              <a:rPr lang="en-US" sz="2000" dirty="0">
                <a:latin typeface="Calibri"/>
                <a:cs typeface="Calibri"/>
              </a:rPr>
              <a:t>Inbound logistics</a:t>
            </a:r>
          </a:p>
          <a:p>
            <a:pPr marL="914400" lvl="1" indent="-457200">
              <a:buAutoNum type="arabicPeriod"/>
            </a:pPr>
            <a:r>
              <a:rPr lang="en-US" sz="2000" dirty="0">
                <a:latin typeface="Calibri"/>
                <a:cs typeface="Calibri"/>
              </a:rPr>
              <a:t>Operations</a:t>
            </a:r>
          </a:p>
          <a:p>
            <a:pPr marL="914400" lvl="1" indent="-457200">
              <a:buAutoNum type="arabicPeriod"/>
            </a:pPr>
            <a:r>
              <a:rPr lang="en-US" sz="2000" dirty="0">
                <a:latin typeface="Calibri"/>
                <a:cs typeface="Calibri"/>
              </a:rPr>
              <a:t>Outbound logistics</a:t>
            </a:r>
          </a:p>
          <a:p>
            <a:pPr marL="914400" lvl="1" indent="-457200">
              <a:buAutoNum type="arabicPeriod"/>
            </a:pPr>
            <a:r>
              <a:rPr lang="en-US" sz="2000" dirty="0">
                <a:latin typeface="Calibri"/>
                <a:cs typeface="Calibri"/>
              </a:rPr>
              <a:t>Marketing and Sales</a:t>
            </a:r>
          </a:p>
          <a:p>
            <a:pPr marL="914400" lvl="1" indent="-457200">
              <a:buAutoNum type="arabicPeriod"/>
            </a:pPr>
            <a:r>
              <a:rPr lang="en-US" sz="2000" dirty="0">
                <a:latin typeface="Calibri"/>
                <a:cs typeface="Calibri"/>
              </a:rPr>
              <a:t>Service (after sales)</a:t>
            </a:r>
          </a:p>
          <a:p>
            <a:pPr lvl="1"/>
            <a:r>
              <a:rPr lang="en-US" sz="2000" dirty="0">
                <a:latin typeface="Calibri"/>
                <a:cs typeface="Calibri"/>
              </a:rPr>
              <a:t>The four support activities support the running of the business and are;</a:t>
            </a:r>
          </a:p>
          <a:p>
            <a:pPr marL="914400" lvl="1" indent="-457200">
              <a:buAutoNum type="arabicPeriod"/>
            </a:pPr>
            <a:r>
              <a:rPr lang="en-US" sz="2000" dirty="0">
                <a:latin typeface="Calibri"/>
                <a:cs typeface="Calibri"/>
              </a:rPr>
              <a:t>Firm infrastructure</a:t>
            </a:r>
          </a:p>
          <a:p>
            <a:pPr marL="914400" lvl="1" indent="-457200">
              <a:buAutoNum type="arabicPeriod"/>
            </a:pPr>
            <a:r>
              <a:rPr lang="en-US" sz="2000" dirty="0">
                <a:latin typeface="Calibri"/>
                <a:cs typeface="Calibri"/>
              </a:rPr>
              <a:t>Technology development</a:t>
            </a:r>
          </a:p>
          <a:p>
            <a:pPr marL="914400" lvl="1" indent="-457200">
              <a:buAutoNum type="arabicPeriod"/>
            </a:pPr>
            <a:r>
              <a:rPr lang="en-US" sz="2000" dirty="0">
                <a:latin typeface="Calibri"/>
                <a:cs typeface="Calibri"/>
              </a:rPr>
              <a:t>Human resources management</a:t>
            </a:r>
          </a:p>
          <a:p>
            <a:pPr marL="914400" lvl="1" indent="-457200">
              <a:buAutoNum type="arabicPeriod"/>
            </a:pPr>
            <a:r>
              <a:rPr lang="en-US" sz="2000" dirty="0">
                <a:latin typeface="Calibri"/>
                <a:cs typeface="Calibri"/>
              </a:rPr>
              <a:t>Procurement </a:t>
            </a:r>
          </a:p>
          <a:p>
            <a:r>
              <a:rPr lang="en-US" b="1" dirty="0">
                <a:latin typeface="Calibri Light"/>
                <a:cs typeface="Calibri Light"/>
              </a:rPr>
              <a:t>Among these nine activities, only three activities have touchpoints with the customers namely; outbound logistics, marketing and sales, and after sales service. This where value is added to Google Inc.</a:t>
            </a:r>
          </a:p>
          <a:p>
            <a:endParaRPr lang="en-US" b="1" dirty="0">
              <a:latin typeface="Calibri Light"/>
              <a:cs typeface="Calibri Light"/>
            </a:endParaRPr>
          </a:p>
          <a:p>
            <a:r>
              <a:rPr lang="en-US" b="1" dirty="0">
                <a:latin typeface="Calibri Light"/>
                <a:cs typeface="Calibri Light"/>
              </a:rPr>
              <a:t>Efforts should be made by Google that performance metrics are put in place to measure each touchpoint of the customer and overall to measure each service episode in order to get the overall outcome of customer satisfaction.</a:t>
            </a:r>
          </a:p>
          <a:p>
            <a:endParaRPr lang="en-US" b="1" dirty="0">
              <a:latin typeface="Calibri Light"/>
              <a:cs typeface="Calibri Light"/>
            </a:endParaRPr>
          </a:p>
        </p:txBody>
      </p:sp>
    </p:spTree>
    <p:extLst>
      <p:ext uri="{BB962C8B-B14F-4D97-AF65-F5344CB8AC3E}">
        <p14:creationId xmlns:p14="http://schemas.microsoft.com/office/powerpoint/2010/main" val="27688312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C68F0-2637-455C-93DB-E3E5734041F4}"/>
              </a:ext>
            </a:extLst>
          </p:cNvPr>
          <p:cNvSpPr>
            <a:spLocks noGrp="1"/>
          </p:cNvSpPr>
          <p:nvPr>
            <p:ph type="title"/>
          </p:nvPr>
        </p:nvSpPr>
        <p:spPr>
          <a:xfrm>
            <a:off x="151530" y="-95865"/>
            <a:ext cx="11195817" cy="690717"/>
          </a:xfrm>
        </p:spPr>
        <p:txBody>
          <a:bodyPr>
            <a:normAutofit fontScale="90000"/>
          </a:bodyPr>
          <a:lstStyle/>
          <a:p>
            <a:pPr algn="ctr"/>
            <a:r>
              <a:rPr lang="en-US" sz="4800" b="1" u="sng" dirty="0">
                <a:solidFill>
                  <a:srgbClr val="000000"/>
                </a:solidFill>
                <a:cs typeface="Calibri Light"/>
              </a:rPr>
              <a:t>Google's customer end to end journey experience</a:t>
            </a:r>
          </a:p>
        </p:txBody>
      </p:sp>
      <p:pic>
        <p:nvPicPr>
          <p:cNvPr id="4" name="Picture 4" descr="A close up of text on a white background&#10;&#10;Description generated with very high confidence">
            <a:extLst>
              <a:ext uri="{FF2B5EF4-FFF2-40B4-BE49-F238E27FC236}">
                <a16:creationId xmlns:a16="http://schemas.microsoft.com/office/drawing/2014/main" id="{DDED15FE-79EA-4FFB-8193-BF876CC1A291}"/>
              </a:ext>
            </a:extLst>
          </p:cNvPr>
          <p:cNvPicPr>
            <a:picLocks noGrp="1" noChangeAspect="1"/>
          </p:cNvPicPr>
          <p:nvPr>
            <p:ph idx="1"/>
          </p:nvPr>
        </p:nvPicPr>
        <p:blipFill>
          <a:blip r:embed="rId3"/>
          <a:stretch>
            <a:fillRect/>
          </a:stretch>
        </p:blipFill>
        <p:spPr>
          <a:xfrm>
            <a:off x="156447" y="962178"/>
            <a:ext cx="12157586" cy="5845891"/>
          </a:xfrm>
          <a:prstGeom prst="rect">
            <a:avLst/>
          </a:prstGeom>
        </p:spPr>
      </p:pic>
      <p:sp>
        <p:nvSpPr>
          <p:cNvPr id="7" name="Text Placeholder 6">
            <a:extLst>
              <a:ext uri="{FF2B5EF4-FFF2-40B4-BE49-F238E27FC236}">
                <a16:creationId xmlns:a16="http://schemas.microsoft.com/office/drawing/2014/main" id="{DC1DA9D3-7414-4E89-B0FC-11BCD452811F}"/>
              </a:ext>
            </a:extLst>
          </p:cNvPr>
          <p:cNvSpPr>
            <a:spLocks noGrp="1"/>
          </p:cNvSpPr>
          <p:nvPr>
            <p:ph type="body" sz="half" idx="2"/>
          </p:nvPr>
        </p:nvSpPr>
        <p:spPr>
          <a:xfrm>
            <a:off x="1294530" y="6076335"/>
            <a:ext cx="3416044" cy="185942"/>
          </a:xfrm>
        </p:spPr>
        <p:txBody>
          <a:bodyPr>
            <a:normAutofit fontScale="47500" lnSpcReduction="20000"/>
          </a:bodyPr>
          <a:lstStyle/>
          <a:p>
            <a:endParaRPr lang="en-US"/>
          </a:p>
        </p:txBody>
      </p:sp>
    </p:spTree>
    <p:extLst>
      <p:ext uri="{BB962C8B-B14F-4D97-AF65-F5344CB8AC3E}">
        <p14:creationId xmlns:p14="http://schemas.microsoft.com/office/powerpoint/2010/main" val="34482764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21DCC-AF68-4A37-A58F-89A8E38B7942}"/>
              </a:ext>
            </a:extLst>
          </p:cNvPr>
          <p:cNvSpPr>
            <a:spLocks noGrp="1"/>
          </p:cNvSpPr>
          <p:nvPr>
            <p:ph type="title"/>
          </p:nvPr>
        </p:nvSpPr>
        <p:spPr>
          <a:xfrm>
            <a:off x="355503" y="327114"/>
            <a:ext cx="10396483" cy="444678"/>
          </a:xfrm>
        </p:spPr>
        <p:txBody>
          <a:bodyPr>
            <a:noAutofit/>
          </a:bodyPr>
          <a:lstStyle/>
          <a:p>
            <a:pPr algn="ctr"/>
            <a:r>
              <a:rPr lang="en-US" sz="2800" b="1" dirty="0">
                <a:solidFill>
                  <a:srgbClr val="000000"/>
                </a:solidFill>
                <a:cs typeface="Calibri Light"/>
              </a:rPr>
              <a:t>AIDA MODEL ANALYSIS OF GOOGLE'S CUSTOMER JOURNEY</a:t>
            </a:r>
            <a:r>
              <a:rPr lang="en-US" sz="2800" b="1" dirty="0">
                <a:cs typeface="Calibri Light"/>
              </a:rPr>
              <a:t> AND HOW VALUE IS CREATED</a:t>
            </a:r>
            <a:endParaRPr lang="en-US" sz="2800" dirty="0">
              <a:cs typeface="Calibri Light"/>
            </a:endParaRPr>
          </a:p>
        </p:txBody>
      </p:sp>
      <p:sp>
        <p:nvSpPr>
          <p:cNvPr id="3" name="Content Placeholder 2">
            <a:extLst>
              <a:ext uri="{FF2B5EF4-FFF2-40B4-BE49-F238E27FC236}">
                <a16:creationId xmlns:a16="http://schemas.microsoft.com/office/drawing/2014/main" id="{C2739A30-9E6B-4221-A40F-7DAFB4431EF9}"/>
              </a:ext>
            </a:extLst>
          </p:cNvPr>
          <p:cNvSpPr>
            <a:spLocks noGrp="1"/>
          </p:cNvSpPr>
          <p:nvPr>
            <p:ph idx="1"/>
          </p:nvPr>
        </p:nvSpPr>
        <p:spPr>
          <a:xfrm>
            <a:off x="199580" y="832985"/>
            <a:ext cx="6172200" cy="4873625"/>
          </a:xfrm>
        </p:spPr>
        <p:txBody>
          <a:bodyPr vert="horz" lIns="91440" tIns="45720" rIns="91440" bIns="45720" rtlCol="0" anchor="t">
            <a:normAutofit/>
          </a:bodyPr>
          <a:lstStyle/>
          <a:p>
            <a:r>
              <a:rPr lang="en-US" sz="4400" b="1">
                <a:cs typeface="Calibri"/>
              </a:rPr>
              <a:t>A</a:t>
            </a:r>
            <a:r>
              <a:rPr lang="en-US">
                <a:cs typeface="Calibri"/>
              </a:rPr>
              <a:t>ttention - </a:t>
            </a:r>
            <a:r>
              <a:rPr lang="en-US" sz="2000">
                <a:cs typeface="Calibri"/>
              </a:rPr>
              <a:t>Generating customer awareness via webpages, articles, advertisements, webinars, </a:t>
            </a:r>
            <a:r>
              <a:rPr lang="en-US" sz="2000" err="1">
                <a:cs typeface="Calibri"/>
              </a:rPr>
              <a:t>youtubes</a:t>
            </a:r>
            <a:r>
              <a:rPr lang="en-US" sz="2000">
                <a:cs typeface="Calibri"/>
              </a:rPr>
              <a:t>. </a:t>
            </a:r>
            <a:endParaRPr lang="en-US" sz="1200">
              <a:cs typeface="Calibri"/>
            </a:endParaRPr>
          </a:p>
          <a:p>
            <a:r>
              <a:rPr lang="en-US" sz="4400" b="1">
                <a:cs typeface="Calibri"/>
              </a:rPr>
              <a:t>I</a:t>
            </a:r>
            <a:r>
              <a:rPr lang="en-US">
                <a:cs typeface="Calibri"/>
              </a:rPr>
              <a:t>nterest – </a:t>
            </a:r>
            <a:r>
              <a:rPr lang="en-US" sz="2000">
                <a:cs typeface="Calibri"/>
              </a:rPr>
              <a:t>Generating customer interest in the benefits of Google's product/service.</a:t>
            </a:r>
            <a:r>
              <a:rPr lang="en-US">
                <a:cs typeface="Calibri"/>
              </a:rPr>
              <a:t> </a:t>
            </a:r>
          </a:p>
          <a:p>
            <a:r>
              <a:rPr lang="en-US" sz="4400" b="1">
                <a:cs typeface="Calibri"/>
              </a:rPr>
              <a:t>D</a:t>
            </a:r>
            <a:r>
              <a:rPr lang="en-US">
                <a:cs typeface="Calibri"/>
              </a:rPr>
              <a:t>esire – </a:t>
            </a:r>
            <a:r>
              <a:rPr lang="en-US" sz="2000">
                <a:cs typeface="Calibri"/>
              </a:rPr>
              <a:t>Making an emotional connection with Google's product/service.</a:t>
            </a:r>
          </a:p>
          <a:p>
            <a:r>
              <a:rPr lang="en-US" sz="4400" b="1">
                <a:cs typeface="Calibri"/>
              </a:rPr>
              <a:t>A</a:t>
            </a:r>
            <a:r>
              <a:rPr lang="en-US">
                <a:cs typeface="Calibri"/>
              </a:rPr>
              <a:t>ction – </a:t>
            </a:r>
            <a:r>
              <a:rPr lang="en-US" sz="2000">
                <a:cs typeface="Calibri"/>
              </a:rPr>
              <a:t>encourage the users to interact with Google's product/service by clicking on a webpage to find out more about its offerings.</a:t>
            </a:r>
            <a:r>
              <a:rPr lang="en-US">
                <a:cs typeface="Calibri"/>
              </a:rPr>
              <a:t> </a:t>
            </a:r>
          </a:p>
        </p:txBody>
      </p:sp>
      <p:sp>
        <p:nvSpPr>
          <p:cNvPr id="4" name="Text Placeholder 3">
            <a:extLst>
              <a:ext uri="{FF2B5EF4-FFF2-40B4-BE49-F238E27FC236}">
                <a16:creationId xmlns:a16="http://schemas.microsoft.com/office/drawing/2014/main" id="{B1F444D6-8117-4B04-8B8D-CFB64E93A2C6}"/>
              </a:ext>
            </a:extLst>
          </p:cNvPr>
          <p:cNvSpPr>
            <a:spLocks noGrp="1"/>
          </p:cNvSpPr>
          <p:nvPr>
            <p:ph type="body" sz="half" idx="2"/>
          </p:nvPr>
        </p:nvSpPr>
        <p:spPr>
          <a:xfrm>
            <a:off x="6490784" y="740944"/>
            <a:ext cx="5198140" cy="4745652"/>
          </a:xfrm>
        </p:spPr>
        <p:txBody>
          <a:bodyPr vert="horz" lIns="91440" tIns="45720" rIns="91440" bIns="45720" rtlCol="0" anchor="t">
            <a:normAutofit/>
          </a:bodyPr>
          <a:lstStyle/>
          <a:p>
            <a:r>
              <a:rPr lang="en-US" sz="2000" dirty="0">
                <a:cs typeface="Calibri"/>
              </a:rPr>
              <a:t>AIDA model is another useful model that can be used to depict the stages that customers go through before actually buying a product.</a:t>
            </a:r>
          </a:p>
          <a:p>
            <a:r>
              <a:rPr lang="en-US" sz="2000" dirty="0">
                <a:cs typeface="Calibri"/>
              </a:rPr>
              <a:t>AIDA is an acronym for Attention, Interest , Desire and Action</a:t>
            </a:r>
          </a:p>
          <a:p>
            <a:r>
              <a:rPr lang="en-US" sz="2000" dirty="0">
                <a:cs typeface="Calibri"/>
              </a:rPr>
              <a:t>Value is only created when the customer clicks on ad-link and goes on to make a purchase on the website.</a:t>
            </a:r>
            <a:endParaRPr lang="en-US" dirty="0"/>
          </a:p>
          <a:p>
            <a:endParaRPr lang="en-US" sz="2000" dirty="0">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dirty="0">
              <a:cs typeface="Calibri"/>
            </a:endParaRPr>
          </a:p>
        </p:txBody>
      </p:sp>
    </p:spTree>
    <p:extLst>
      <p:ext uri="{BB962C8B-B14F-4D97-AF65-F5344CB8AC3E}">
        <p14:creationId xmlns:p14="http://schemas.microsoft.com/office/powerpoint/2010/main" val="9100619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87A96-FF38-4290-96B8-C574D118297F}"/>
              </a:ext>
            </a:extLst>
          </p:cNvPr>
          <p:cNvSpPr>
            <a:spLocks noGrp="1"/>
          </p:cNvSpPr>
          <p:nvPr>
            <p:ph type="title"/>
          </p:nvPr>
        </p:nvSpPr>
        <p:spPr>
          <a:xfrm>
            <a:off x="839788" y="-2875"/>
            <a:ext cx="9007445" cy="1111370"/>
          </a:xfrm>
        </p:spPr>
        <p:txBody>
          <a:bodyPr>
            <a:normAutofit/>
          </a:bodyPr>
          <a:lstStyle/>
          <a:p>
            <a:pPr algn="ctr"/>
            <a:r>
              <a:rPr lang="en-US" sz="2800" b="1" dirty="0">
                <a:solidFill>
                  <a:srgbClr val="FF0000"/>
                </a:solidFill>
                <a:latin typeface="Calibri"/>
                <a:cs typeface="Calibri"/>
              </a:rPr>
              <a:t>Google's customer end to end journey experience using GAPS MODEL OF SERVICE QUALI</a:t>
            </a:r>
            <a:r>
              <a:rPr lang="en-US" b="1" i="1" u="sng" dirty="0">
                <a:solidFill>
                  <a:srgbClr val="FF0000"/>
                </a:solidFill>
                <a:cs typeface="Calibri Light"/>
              </a:rPr>
              <a:t>TY</a:t>
            </a:r>
            <a:endParaRPr lang="en-US" dirty="0">
              <a:solidFill>
                <a:srgbClr val="000000"/>
              </a:solidFill>
              <a:cs typeface="Calibri Light"/>
            </a:endParaRPr>
          </a:p>
        </p:txBody>
      </p:sp>
      <p:pic>
        <p:nvPicPr>
          <p:cNvPr id="5" name="Picture 5" descr="A screenshot of a cell phone&#10;&#10;Description generated with very high confidence">
            <a:extLst>
              <a:ext uri="{FF2B5EF4-FFF2-40B4-BE49-F238E27FC236}">
                <a16:creationId xmlns:a16="http://schemas.microsoft.com/office/drawing/2014/main" id="{64027E1C-233B-4DA9-B879-1DB3FA48A713}"/>
              </a:ext>
            </a:extLst>
          </p:cNvPr>
          <p:cNvPicPr>
            <a:picLocks noGrp="1" noChangeAspect="1"/>
          </p:cNvPicPr>
          <p:nvPr>
            <p:ph idx="1"/>
          </p:nvPr>
        </p:nvPicPr>
        <p:blipFill>
          <a:blip r:embed="rId3"/>
          <a:stretch>
            <a:fillRect/>
          </a:stretch>
        </p:blipFill>
        <p:spPr>
          <a:xfrm>
            <a:off x="5183188" y="1109662"/>
            <a:ext cx="6172200" cy="4629150"/>
          </a:xfrm>
          <a:prstGeom prst="rect">
            <a:avLst/>
          </a:prstGeom>
        </p:spPr>
      </p:pic>
      <p:sp>
        <p:nvSpPr>
          <p:cNvPr id="4" name="Text Placeholder 3">
            <a:extLst>
              <a:ext uri="{FF2B5EF4-FFF2-40B4-BE49-F238E27FC236}">
                <a16:creationId xmlns:a16="http://schemas.microsoft.com/office/drawing/2014/main" id="{18AEE645-66F8-4A04-9854-C0BDDB9F4DE6}"/>
              </a:ext>
            </a:extLst>
          </p:cNvPr>
          <p:cNvSpPr>
            <a:spLocks noGrp="1"/>
          </p:cNvSpPr>
          <p:nvPr>
            <p:ph type="body" sz="half" idx="2"/>
          </p:nvPr>
        </p:nvSpPr>
        <p:spPr>
          <a:xfrm>
            <a:off x="782278" y="1396041"/>
            <a:ext cx="4300946" cy="4413813"/>
          </a:xfrm>
        </p:spPr>
        <p:txBody>
          <a:bodyPr vert="horz" lIns="91440" tIns="45720" rIns="91440" bIns="45720" rtlCol="0" anchor="t">
            <a:normAutofit fontScale="92500" lnSpcReduction="20000"/>
          </a:bodyPr>
          <a:lstStyle/>
          <a:p>
            <a:r>
              <a:rPr lang="en-US" sz="2000" dirty="0">
                <a:cs typeface="Calibri"/>
              </a:rPr>
              <a:t>The model identifies the gap between customer expectations and perceptions (Peters and </a:t>
            </a:r>
            <a:r>
              <a:rPr lang="en-US" sz="2000" dirty="0" err="1">
                <a:cs typeface="Calibri"/>
              </a:rPr>
              <a:t>Pikkemaat</a:t>
            </a:r>
            <a:r>
              <a:rPr lang="en-US" sz="2000" dirty="0">
                <a:cs typeface="Calibri"/>
              </a:rPr>
              <a:t>, 2006; Zeithaml et al, 2006)</a:t>
            </a:r>
          </a:p>
          <a:p>
            <a:pPr marL="285750" indent="-285750">
              <a:buChar char="•"/>
            </a:pPr>
            <a:r>
              <a:rPr lang="en-US" sz="2000" dirty="0">
                <a:cs typeface="Calibri"/>
              </a:rPr>
              <a:t>The Customer gap: difference between customer expectations and perceptions;</a:t>
            </a:r>
          </a:p>
          <a:p>
            <a:pPr marL="285750" indent="-285750">
              <a:buChar char="•"/>
            </a:pPr>
            <a:r>
              <a:rPr lang="en-US" sz="2000" dirty="0">
                <a:cs typeface="Calibri"/>
              </a:rPr>
              <a:t> Provider gap 1: not knowing what customers expect; </a:t>
            </a:r>
          </a:p>
          <a:p>
            <a:pPr marL="285750" indent="-285750">
              <a:buChar char="•"/>
            </a:pPr>
            <a:r>
              <a:rPr lang="en-US" sz="2000" dirty="0">
                <a:cs typeface="Calibri"/>
              </a:rPr>
              <a:t>Provider gap 2: Not selecting the right service designs and standards; </a:t>
            </a:r>
          </a:p>
          <a:p>
            <a:pPr marL="285750" indent="-285750">
              <a:buChar char="•"/>
            </a:pPr>
            <a:r>
              <a:rPr lang="en-US" sz="2000" dirty="0">
                <a:cs typeface="Calibri"/>
              </a:rPr>
              <a:t>Provider gap 3: Not delivering to service designs and standards; </a:t>
            </a:r>
          </a:p>
          <a:p>
            <a:pPr marL="285750" indent="-285750">
              <a:buChar char="•"/>
            </a:pPr>
            <a:r>
              <a:rPr lang="en-US" sz="2000" dirty="0">
                <a:cs typeface="Calibri"/>
              </a:rPr>
              <a:t>Provider gap 4: Not matching performance to promises (Zeithaml et al, 2006: p 46)</a:t>
            </a:r>
          </a:p>
        </p:txBody>
      </p:sp>
    </p:spTree>
    <p:extLst>
      <p:ext uri="{BB962C8B-B14F-4D97-AF65-F5344CB8AC3E}">
        <p14:creationId xmlns:p14="http://schemas.microsoft.com/office/powerpoint/2010/main" val="22364731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C214C-8D8E-40EF-BA5A-31958B581E48}"/>
              </a:ext>
            </a:extLst>
          </p:cNvPr>
          <p:cNvSpPr>
            <a:spLocks noGrp="1"/>
          </p:cNvSpPr>
          <p:nvPr>
            <p:ph type="title"/>
          </p:nvPr>
        </p:nvSpPr>
        <p:spPr>
          <a:xfrm>
            <a:off x="199103" y="1053381"/>
            <a:ext cx="11351341" cy="4226080"/>
          </a:xfrm>
        </p:spPr>
        <p:txBody>
          <a:bodyPr>
            <a:normAutofit/>
          </a:bodyPr>
          <a:lstStyle/>
          <a:p>
            <a:br>
              <a:rPr lang="en-US" dirty="0">
                <a:ea typeface="+mj-lt"/>
                <a:cs typeface="+mj-lt"/>
              </a:rPr>
            </a:br>
            <a:br>
              <a:rPr lang="en-US" dirty="0">
                <a:ea typeface="+mj-lt"/>
                <a:cs typeface="+mj-lt"/>
              </a:rPr>
            </a:br>
            <a:endParaRPr lang="en-US">
              <a:ea typeface="+mj-lt"/>
              <a:cs typeface="+mj-lt"/>
            </a:endParaRPr>
          </a:p>
        </p:txBody>
      </p:sp>
      <p:pic>
        <p:nvPicPr>
          <p:cNvPr id="4" name="Picture 4" descr="A screenshot of a cell phone&#10;&#10;Description generated with high confidence">
            <a:extLst>
              <a:ext uri="{FF2B5EF4-FFF2-40B4-BE49-F238E27FC236}">
                <a16:creationId xmlns:a16="http://schemas.microsoft.com/office/drawing/2014/main" id="{B88DD1FC-75E5-4F57-BB5C-65405C47D4F2}"/>
              </a:ext>
            </a:extLst>
          </p:cNvPr>
          <p:cNvPicPr>
            <a:picLocks noGrp="1" noChangeAspect="1"/>
          </p:cNvPicPr>
          <p:nvPr>
            <p:ph idx="1"/>
          </p:nvPr>
        </p:nvPicPr>
        <p:blipFill>
          <a:blip r:embed="rId2"/>
          <a:stretch>
            <a:fillRect/>
          </a:stretch>
        </p:blipFill>
        <p:spPr>
          <a:xfrm>
            <a:off x="242092" y="4151364"/>
            <a:ext cx="11874293" cy="2050027"/>
          </a:xfrm>
          <a:prstGeom prst="rect">
            <a:avLst/>
          </a:prstGeom>
        </p:spPr>
      </p:pic>
      <p:sp>
        <p:nvSpPr>
          <p:cNvPr id="3" name="TextBox 2">
            <a:extLst>
              <a:ext uri="{FF2B5EF4-FFF2-40B4-BE49-F238E27FC236}">
                <a16:creationId xmlns:a16="http://schemas.microsoft.com/office/drawing/2014/main" id="{7861A5D5-6AB9-45D2-8907-E87B7E43A261}"/>
              </a:ext>
            </a:extLst>
          </p:cNvPr>
          <p:cNvSpPr txBox="1"/>
          <p:nvPr/>
        </p:nvSpPr>
        <p:spPr>
          <a:xfrm>
            <a:off x="138546" y="350322"/>
            <a:ext cx="11261766" cy="341632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Light"/>
                <a:cs typeface="Segoe UI"/>
              </a:rPr>
              <a:t>It is my belief that customer journey is a misnomer as the journey ends when a customer decides to sever completely the relationship with the company. The customer end-to-end journey is full of many "service episodes" based on the customer length of relationship with the business</a:t>
            </a:r>
            <a:r>
              <a:rPr lang="en-US" dirty="0">
                <a:latin typeface="Calibri Light"/>
                <a:cs typeface="Calibri Light"/>
              </a:rPr>
              <a:t>.</a:t>
            </a:r>
          </a:p>
          <a:p>
            <a:r>
              <a:rPr lang="en-US" dirty="0">
                <a:latin typeface="Calibri Light"/>
                <a:cs typeface="Calibri Light"/>
              </a:rPr>
              <a:t>The diagram below demonstrates a typical customer touchpoint with Google Inc.</a:t>
            </a:r>
          </a:p>
          <a:p>
            <a:endParaRPr lang="en-US" dirty="0">
              <a:latin typeface="Calibri Light"/>
              <a:cs typeface="Calibri Light"/>
            </a:endParaRPr>
          </a:p>
          <a:p>
            <a:r>
              <a:rPr lang="en-US" dirty="0">
                <a:latin typeface="Calibri Light"/>
                <a:cs typeface="Calibri Light"/>
              </a:rPr>
              <a:t>The </a:t>
            </a:r>
            <a:r>
              <a:rPr lang="en-US" dirty="0" err="1">
                <a:latin typeface="Calibri Light"/>
                <a:cs typeface="Calibri Light"/>
              </a:rPr>
              <a:t>Zeithmal</a:t>
            </a:r>
            <a:r>
              <a:rPr lang="en-US" dirty="0">
                <a:latin typeface="Calibri Light"/>
                <a:cs typeface="Calibri Light"/>
              </a:rPr>
              <a:t> and Bitner model 2006, above pointed to the disconnect between the customer and the provider.</a:t>
            </a:r>
          </a:p>
          <a:p>
            <a:r>
              <a:rPr lang="en-US" dirty="0">
                <a:latin typeface="Calibri Light"/>
                <a:cs typeface="Calibri Light"/>
              </a:rPr>
              <a:t>There are five gaps made up of the customer gap and four provider gaps</a:t>
            </a:r>
          </a:p>
          <a:p>
            <a:r>
              <a:rPr lang="en-US" dirty="0">
                <a:latin typeface="Calibri Light"/>
                <a:cs typeface="Calibri Light"/>
              </a:rPr>
              <a:t>Customer Gap is the perception of a customer product/service not meeting to expectations</a:t>
            </a:r>
          </a:p>
          <a:p>
            <a:r>
              <a:rPr lang="en-US" dirty="0">
                <a:latin typeface="Calibri Light"/>
                <a:cs typeface="Calibri Light"/>
              </a:rPr>
              <a:t>Provider Gap 1 is not sure of customer's expectation.</a:t>
            </a:r>
          </a:p>
          <a:p>
            <a:r>
              <a:rPr lang="en-US" dirty="0">
                <a:latin typeface="Calibri Light"/>
                <a:cs typeface="Calibri Light"/>
              </a:rPr>
              <a:t>Provider Gap 2 is not meeting up to the specifications of design standard</a:t>
            </a:r>
          </a:p>
          <a:p>
            <a:r>
              <a:rPr lang="en-US" dirty="0">
                <a:latin typeface="Calibri Light"/>
                <a:cs typeface="Calibri Light"/>
              </a:rPr>
              <a:t>Provider Gap 3 is not delivering to specifications in Gap 2</a:t>
            </a:r>
          </a:p>
          <a:p>
            <a:r>
              <a:rPr lang="en-US" dirty="0">
                <a:latin typeface="Calibri Light"/>
                <a:cs typeface="Calibri Light"/>
              </a:rPr>
              <a:t>Provider gap 4 is not leaving up to performance promised to the customer.</a:t>
            </a:r>
          </a:p>
        </p:txBody>
      </p:sp>
      <p:sp>
        <p:nvSpPr>
          <p:cNvPr id="5" name="TextBox 4">
            <a:extLst>
              <a:ext uri="{FF2B5EF4-FFF2-40B4-BE49-F238E27FC236}">
                <a16:creationId xmlns:a16="http://schemas.microsoft.com/office/drawing/2014/main" id="{44075940-B8CD-459A-A816-EB2C54983D90}"/>
              </a:ext>
            </a:extLst>
          </p:cNvPr>
          <p:cNvSpPr txBox="1"/>
          <p:nvPr/>
        </p:nvSpPr>
        <p:spPr>
          <a:xfrm>
            <a:off x="237508" y="6208815"/>
            <a:ext cx="11390414" cy="58477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latin typeface="Calibri Light"/>
                <a:cs typeface="Segoe UI"/>
              </a:rPr>
              <a:t>Source:</a:t>
            </a:r>
            <a:r>
              <a:rPr lang="en-US" sz="1400" dirty="0">
                <a:latin typeface="Calibri Light"/>
                <a:cs typeface="Segoe UI"/>
              </a:rPr>
              <a:t> Towards the identification of customer experience touch point elements: </a:t>
            </a:r>
            <a:r>
              <a:rPr lang="en-US" sz="1400" dirty="0">
                <a:solidFill>
                  <a:srgbClr val="0563C1"/>
                </a:solidFill>
                <a:latin typeface="Calibri Light"/>
                <a:cs typeface="Segoe UI"/>
                <a:hlinkClick r:id="rId3"/>
              </a:rPr>
              <a:t>AlishaSteina</a:t>
            </a:r>
            <a:r>
              <a:rPr lang="en-US" sz="1400" dirty="0">
                <a:solidFill>
                  <a:srgbClr val="0563C1"/>
                </a:solidFill>
                <a:latin typeface="Calibri Light"/>
                <a:cs typeface="Segoe UI"/>
                <a:hlinkClick r:id="rId4"/>
              </a:rPr>
              <a:t> B.Ramaseshanb</a:t>
            </a:r>
            <a:r>
              <a:rPr lang="en-US" sz="1400" dirty="0">
                <a:latin typeface="Segoe UI"/>
                <a:cs typeface="Segoe UI"/>
              </a:rPr>
              <a:t>​​</a:t>
            </a:r>
          </a:p>
          <a:p>
            <a:r>
              <a:rPr lang="en-US" dirty="0">
                <a:latin typeface="Segoe UI"/>
                <a:cs typeface="Segoe UI"/>
              </a:rPr>
              <a:t>​​</a:t>
            </a:r>
          </a:p>
        </p:txBody>
      </p:sp>
    </p:spTree>
    <p:extLst>
      <p:ext uri="{BB962C8B-B14F-4D97-AF65-F5344CB8AC3E}">
        <p14:creationId xmlns:p14="http://schemas.microsoft.com/office/powerpoint/2010/main" val="27004487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AFF7D01-149A-41AA-BAD8-5AFE19C6B94C}"/>
              </a:ext>
            </a:extLst>
          </p:cNvPr>
          <p:cNvSpPr>
            <a:spLocks noGrp="1"/>
          </p:cNvSpPr>
          <p:nvPr>
            <p:ph idx="1"/>
          </p:nvPr>
        </p:nvSpPr>
        <p:spPr>
          <a:xfrm>
            <a:off x="838200" y="92690"/>
            <a:ext cx="10515600" cy="6084273"/>
          </a:xfrm>
        </p:spPr>
        <p:txBody>
          <a:bodyPr vert="horz" lIns="91440" tIns="45720" rIns="91440" bIns="45720" rtlCol="0" anchor="t">
            <a:normAutofit/>
          </a:bodyPr>
          <a:lstStyle/>
          <a:p>
            <a:pPr>
              <a:buNone/>
            </a:pPr>
            <a:r>
              <a:rPr lang="en-US" b="1" dirty="0">
                <a:cs typeface="Calibri"/>
              </a:rPr>
              <a:t>CONCLUSION</a:t>
            </a:r>
            <a:endParaRPr lang="en-US" dirty="0">
              <a:cs typeface="Calibri"/>
            </a:endParaRPr>
          </a:p>
          <a:p>
            <a:pPr>
              <a:buNone/>
            </a:pPr>
            <a:r>
              <a:rPr lang="en-US" sz="2000" dirty="0">
                <a:cs typeface="Calibri"/>
              </a:rPr>
              <a:t>    Any marketing strategy that Google Inc chooses must satisfy the Johnson and Scholes criteria of SFA; suitability, feasibility and acceptability.</a:t>
            </a:r>
          </a:p>
          <a:p>
            <a:pPr>
              <a:buNone/>
            </a:pPr>
            <a:r>
              <a:rPr lang="en-US" sz="2000" dirty="0">
                <a:cs typeface="Calibri"/>
              </a:rPr>
              <a:t>    </a:t>
            </a:r>
            <a:r>
              <a:rPr lang="en-US" sz="2000" dirty="0" err="1">
                <a:cs typeface="Calibri"/>
              </a:rPr>
              <a:t>Suiitability</a:t>
            </a:r>
            <a:r>
              <a:rPr lang="en-US" sz="2000" dirty="0">
                <a:cs typeface="Calibri"/>
              </a:rPr>
              <a:t> of any strategy will be judged against the macro environmental factors that is in operation at the decision stage.</a:t>
            </a:r>
          </a:p>
          <a:p>
            <a:pPr>
              <a:buNone/>
            </a:pPr>
            <a:r>
              <a:rPr lang="en-US" sz="2000" dirty="0">
                <a:cs typeface="Calibri"/>
              </a:rPr>
              <a:t>    Feasibility will be appraised against the internal resources, competencies and capabilities at the disposal of Google Inc.</a:t>
            </a:r>
          </a:p>
          <a:p>
            <a:pPr>
              <a:buNone/>
            </a:pPr>
            <a:r>
              <a:rPr lang="en-US" sz="2000" dirty="0">
                <a:cs typeface="Calibri"/>
              </a:rPr>
              <a:t>    Acceptability will be judged against the acceptance of the chosen strategy by the key stakeholders.</a:t>
            </a:r>
          </a:p>
          <a:p>
            <a:pPr>
              <a:buNone/>
            </a:pPr>
            <a:r>
              <a:rPr lang="en-US" sz="2000" dirty="0">
                <a:cs typeface="Calibri"/>
              </a:rPr>
              <a:t>    These three criteria must be in full alignment when Google Inc is taking any strategic decision regarding product or service launch or moving into a new market. </a:t>
            </a:r>
          </a:p>
        </p:txBody>
      </p:sp>
    </p:spTree>
    <p:extLst>
      <p:ext uri="{BB962C8B-B14F-4D97-AF65-F5344CB8AC3E}">
        <p14:creationId xmlns:p14="http://schemas.microsoft.com/office/powerpoint/2010/main" val="314291749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A6CA430-D6F4-4072-88EA-514E697861D9}"/>
              </a:ext>
            </a:extLst>
          </p:cNvPr>
          <p:cNvSpPr>
            <a:spLocks noGrp="1"/>
          </p:cNvSpPr>
          <p:nvPr>
            <p:ph idx="1"/>
          </p:nvPr>
        </p:nvSpPr>
        <p:spPr>
          <a:xfrm>
            <a:off x="838200" y="80400"/>
            <a:ext cx="10515600" cy="6096563"/>
          </a:xfrm>
        </p:spPr>
        <p:txBody>
          <a:bodyPr vert="horz" lIns="91440" tIns="45720" rIns="91440" bIns="45720" rtlCol="0" anchor="t">
            <a:normAutofit/>
          </a:bodyPr>
          <a:lstStyle/>
          <a:p>
            <a:pPr>
              <a:buNone/>
            </a:pPr>
            <a:r>
              <a:rPr lang="en-US" b="1" dirty="0">
                <a:cs typeface="Calibri"/>
              </a:rPr>
              <a:t>RECOMMENDATION</a:t>
            </a:r>
          </a:p>
          <a:p>
            <a:pPr>
              <a:buNone/>
            </a:pPr>
            <a:r>
              <a:rPr lang="en-US" sz="2000" dirty="0">
                <a:cs typeface="Calibri"/>
              </a:rPr>
              <a:t>    Google Inc has over-delivered on its stated mission statement of making information universally accessible and useful and given the macro and micro environmental factors above coupled with the state of competitive rivalry within the IT sector, Google Inc should continue to follow the multi-faceted approach to business strategy. </a:t>
            </a:r>
            <a:endParaRPr lang="en-US" dirty="0">
              <a:cs typeface="Calibri"/>
            </a:endParaRPr>
          </a:p>
          <a:p>
            <a:pPr>
              <a:buNone/>
            </a:pPr>
            <a:r>
              <a:rPr lang="en-US" sz="2000" dirty="0">
                <a:cs typeface="Calibri"/>
              </a:rPr>
              <a:t>    Given that Google Inc is a global multi-national corporation with presence everywhere in the world, it should continue to use Ansoff's market/product mix as it deems necessary because these strategies allow for diversification of risks, market penetration, product development and market development.</a:t>
            </a:r>
            <a:endParaRPr lang="en-US" dirty="0">
              <a:cs typeface="Calibri"/>
            </a:endParaRPr>
          </a:p>
        </p:txBody>
      </p:sp>
    </p:spTree>
    <p:extLst>
      <p:ext uri="{BB962C8B-B14F-4D97-AF65-F5344CB8AC3E}">
        <p14:creationId xmlns:p14="http://schemas.microsoft.com/office/powerpoint/2010/main" val="35551023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C1B43-CF40-4654-B0BE-F10ABEE6DADA}"/>
              </a:ext>
            </a:extLst>
          </p:cNvPr>
          <p:cNvSpPr>
            <a:spLocks noGrp="1"/>
          </p:cNvSpPr>
          <p:nvPr>
            <p:ph type="title"/>
          </p:nvPr>
        </p:nvSpPr>
        <p:spPr>
          <a:xfrm>
            <a:off x="2458" y="-1380101"/>
            <a:ext cx="10515600" cy="452951"/>
          </a:xfrm>
        </p:spPr>
        <p:txBody>
          <a:bodyPr>
            <a:normAutofit fontScale="90000"/>
          </a:bodyPr>
          <a:lstStyle/>
          <a:p>
            <a:r>
              <a:rPr lang="en-US" b="1" dirty="0">
                <a:cs typeface="Calibri Light"/>
              </a:rPr>
              <a:t>BIBLIOGRAPHY/REFERENCES</a:t>
            </a:r>
            <a:endParaRPr lang="en-US" b="1" dirty="0"/>
          </a:p>
        </p:txBody>
      </p:sp>
      <p:sp>
        <p:nvSpPr>
          <p:cNvPr id="3" name="Content Placeholder 2">
            <a:extLst>
              <a:ext uri="{FF2B5EF4-FFF2-40B4-BE49-F238E27FC236}">
                <a16:creationId xmlns:a16="http://schemas.microsoft.com/office/drawing/2014/main" id="{F5AD77ED-AE03-4EBC-B9B8-3FB8C52382A3}"/>
              </a:ext>
            </a:extLst>
          </p:cNvPr>
          <p:cNvSpPr>
            <a:spLocks noGrp="1"/>
          </p:cNvSpPr>
          <p:nvPr>
            <p:ph idx="1"/>
          </p:nvPr>
        </p:nvSpPr>
        <p:spPr>
          <a:xfrm>
            <a:off x="-169606" y="-1431310"/>
            <a:ext cx="12101050" cy="9968013"/>
          </a:xfrm>
        </p:spPr>
        <p:txBody>
          <a:bodyPr vert="horz" lIns="91440" tIns="45720" rIns="91440" bIns="45720" rtlCol="0" anchor="t">
            <a:normAutofit/>
          </a:bodyPr>
          <a:lstStyle/>
          <a:p>
            <a:pPr>
              <a:buNone/>
            </a:pPr>
            <a:r>
              <a:rPr lang="en-US" sz="4800" dirty="0">
                <a:cs typeface="Calibri"/>
              </a:rPr>
              <a:t>  </a:t>
            </a:r>
            <a:endParaRPr lang="en-US" sz="4800">
              <a:cs typeface="Calibri"/>
            </a:endParaRPr>
          </a:p>
          <a:p>
            <a:pPr>
              <a:buNone/>
            </a:pPr>
            <a:r>
              <a:rPr lang="en-US" sz="2000" dirty="0">
                <a:cs typeface="Calibri"/>
              </a:rPr>
              <a:t>    Boulding, W. et al., 2005. A Customer Relationship Management Roadmap: What Is Known, Potential Pitfalls, and Where to Go. </a:t>
            </a:r>
            <a:r>
              <a:rPr lang="en-US" sz="2000" i="1" dirty="0">
                <a:cs typeface="Calibri"/>
              </a:rPr>
              <a:t>Journal of Marketing</a:t>
            </a:r>
            <a:r>
              <a:rPr lang="en-US" sz="2000" dirty="0">
                <a:cs typeface="Calibri"/>
              </a:rPr>
              <a:t>, 69(4), pp.155–166.</a:t>
            </a:r>
          </a:p>
          <a:p>
            <a:pPr>
              <a:buNone/>
            </a:pPr>
            <a:r>
              <a:rPr lang="en-US" sz="2000" dirty="0">
                <a:cs typeface="Calibri"/>
              </a:rPr>
              <a:t>    Brammer, S., Jackson, G. &amp; Matten, D., 2012. Corporate Social Responsibility and institutional theory: new perspectives on private governance. </a:t>
            </a:r>
            <a:r>
              <a:rPr lang="en-US" sz="2000" i="1" dirty="0">
                <a:cs typeface="Calibri"/>
              </a:rPr>
              <a:t>Socio-Economic Review</a:t>
            </a:r>
            <a:r>
              <a:rPr lang="en-US" sz="2000" dirty="0">
                <a:cs typeface="Calibri"/>
              </a:rPr>
              <a:t>, 10(1), pp.3–28.</a:t>
            </a:r>
          </a:p>
          <a:p>
            <a:pPr>
              <a:buNone/>
            </a:pPr>
            <a:r>
              <a:rPr lang="en-US" sz="2000" dirty="0">
                <a:cs typeface="Calibri"/>
              </a:rPr>
              <a:t>    Doyle, C., 2011. customer satisfaction. </a:t>
            </a:r>
            <a:r>
              <a:rPr lang="en-US" sz="2000" i="1" dirty="0">
                <a:cs typeface="Calibri"/>
              </a:rPr>
              <a:t>A Dictionary of Marketing</a:t>
            </a:r>
            <a:r>
              <a:rPr lang="en-US" sz="2000" dirty="0">
                <a:cs typeface="Calibri"/>
              </a:rPr>
              <a:t>, pp. A Dictionary of Marketing.</a:t>
            </a:r>
          </a:p>
          <a:p>
            <a:pPr>
              <a:buNone/>
            </a:pPr>
            <a:r>
              <a:rPr lang="en-GB" sz="2000" dirty="0">
                <a:cs typeface="Calibri"/>
              </a:rPr>
              <a:t>    </a:t>
            </a:r>
            <a:r>
              <a:rPr lang="en-GB" sz="2000" dirty="0" err="1">
                <a:cs typeface="Calibri"/>
              </a:rPr>
              <a:t>Fichter</a:t>
            </a:r>
            <a:r>
              <a:rPr lang="en-GB" sz="2000" dirty="0">
                <a:cs typeface="Calibri"/>
              </a:rPr>
              <a:t>, D. and Wisniewski, J., 2015. Customer Journey Mapping. </a:t>
            </a:r>
            <a:r>
              <a:rPr lang="en-GB" sz="2000" i="1" dirty="0">
                <a:cs typeface="Calibri"/>
              </a:rPr>
              <a:t>Online Searcher, </a:t>
            </a:r>
            <a:r>
              <a:rPr lang="en-GB" sz="2000" dirty="0">
                <a:cs typeface="Calibri"/>
              </a:rPr>
              <a:t>39(4), pp. 74-76.</a:t>
            </a:r>
            <a:endParaRPr lang="en-US" sz="2000" dirty="0">
              <a:cs typeface="Calibri"/>
            </a:endParaRPr>
          </a:p>
          <a:p>
            <a:pPr>
              <a:buNone/>
            </a:pPr>
            <a:r>
              <a:rPr lang="en-GB" sz="2000" dirty="0">
                <a:cs typeface="Calibri"/>
              </a:rPr>
              <a:t>    </a:t>
            </a:r>
            <a:r>
              <a:rPr lang="en-GB" sz="2000" dirty="0" err="1">
                <a:cs typeface="Calibri"/>
              </a:rPr>
              <a:t>Gopee</a:t>
            </a:r>
            <a:r>
              <a:rPr lang="en-GB" sz="2000" dirty="0">
                <a:cs typeface="Calibri"/>
              </a:rPr>
              <a:t>, N., 1999. Referencing academic assignments. </a:t>
            </a:r>
            <a:r>
              <a:rPr lang="en-GB" sz="2000" i="1" dirty="0">
                <a:cs typeface="Calibri"/>
              </a:rPr>
              <a:t>Nursing Standard (through 2013)</a:t>
            </a:r>
            <a:r>
              <a:rPr lang="en-GB" sz="2000" dirty="0">
                <a:cs typeface="Calibri"/>
              </a:rPr>
              <a:t>, 13(27), pp.37–40.</a:t>
            </a:r>
          </a:p>
          <a:p>
            <a:pPr>
              <a:buNone/>
            </a:pPr>
            <a:r>
              <a:rPr lang="en-US" sz="2000" dirty="0">
                <a:cs typeface="Calibri"/>
              </a:rPr>
              <a:t>    Harrison, J. &amp; Wicks, A., 2013. Stakeholder Theory, Value, and Firm Performance. </a:t>
            </a:r>
            <a:r>
              <a:rPr lang="en-US" sz="2000" i="1" dirty="0">
                <a:cs typeface="Calibri"/>
              </a:rPr>
              <a:t>Business Ethics Quarterly</a:t>
            </a:r>
            <a:r>
              <a:rPr lang="en-US" sz="2000" dirty="0">
                <a:cs typeface="Calibri"/>
              </a:rPr>
              <a:t>, 23(1), pp.97–124.</a:t>
            </a:r>
          </a:p>
          <a:p>
            <a:pPr>
              <a:buNone/>
            </a:pPr>
            <a:r>
              <a:rPr lang="en-US" sz="2000" dirty="0">
                <a:cs typeface="Calibri"/>
              </a:rPr>
              <a:t>    Rawson, A., Duncan, E. &amp; Jones, C., 2013. The Truth About Customer Experience. </a:t>
            </a:r>
            <a:r>
              <a:rPr lang="en-US" sz="2000" i="1" dirty="0">
                <a:cs typeface="Calibri"/>
              </a:rPr>
              <a:t>Harvard Business Review</a:t>
            </a:r>
            <a:r>
              <a:rPr lang="en-US" sz="2000" dirty="0">
                <a:cs typeface="Calibri"/>
              </a:rPr>
              <a:t>, 91(9), pp.90–98.</a:t>
            </a:r>
          </a:p>
          <a:p>
            <a:pPr>
              <a:buNone/>
            </a:pPr>
            <a:r>
              <a:rPr lang="en-US" sz="2000" dirty="0">
                <a:cs typeface="Calibri"/>
              </a:rPr>
              <a:t>    Schumann, J., von </a:t>
            </a:r>
            <a:r>
              <a:rPr lang="en-US" sz="2000" dirty="0" err="1">
                <a:cs typeface="Calibri"/>
              </a:rPr>
              <a:t>Wangenheim</a:t>
            </a:r>
            <a:r>
              <a:rPr lang="en-US" sz="2000" dirty="0">
                <a:cs typeface="Calibri"/>
              </a:rPr>
              <a:t>, F. &amp; </a:t>
            </a:r>
            <a:r>
              <a:rPr lang="en-US" sz="2000" dirty="0" err="1">
                <a:cs typeface="Calibri"/>
              </a:rPr>
              <a:t>Groene</a:t>
            </a:r>
            <a:r>
              <a:rPr lang="en-US" sz="2000" dirty="0">
                <a:cs typeface="Calibri"/>
              </a:rPr>
              <a:t>, N., 2014. Targeted Online Advertising: Using Reciprocity Appeals to Increase Acceptance Among Users of Free Web Services. </a:t>
            </a:r>
            <a:r>
              <a:rPr lang="en-US" sz="2000" i="1" dirty="0">
                <a:cs typeface="Calibri"/>
              </a:rPr>
              <a:t>Journal of Marketing</a:t>
            </a:r>
            <a:r>
              <a:rPr lang="en-US" sz="2000" dirty="0">
                <a:cs typeface="Calibri"/>
              </a:rPr>
              <a:t>, 78(1), pp.59–75.</a:t>
            </a:r>
          </a:p>
          <a:p>
            <a:pPr>
              <a:buNone/>
            </a:pPr>
            <a:r>
              <a:rPr lang="en-GB" sz="2000" dirty="0">
                <a:cs typeface="Calibri"/>
              </a:rPr>
              <a:t>    </a:t>
            </a:r>
            <a:r>
              <a:rPr lang="en-GB" sz="2000" dirty="0" err="1">
                <a:cs typeface="Calibri"/>
              </a:rPr>
              <a:t>Stavljanin</a:t>
            </a:r>
            <a:r>
              <a:rPr lang="en-GB" sz="2000" dirty="0">
                <a:cs typeface="Calibri"/>
              </a:rPr>
              <a:t> </a:t>
            </a:r>
            <a:r>
              <a:rPr lang="en-GB" sz="2000" dirty="0" err="1">
                <a:cs typeface="Calibri"/>
              </a:rPr>
              <a:t>Velimir</a:t>
            </a:r>
            <a:r>
              <a:rPr lang="en-GB" sz="2000" dirty="0">
                <a:cs typeface="Calibri"/>
              </a:rPr>
              <a:t>, 2017. Customer experience in marketing: History, concept and management. </a:t>
            </a:r>
            <a:r>
              <a:rPr lang="en-GB" sz="2000" i="1" dirty="0">
                <a:cs typeface="Calibri"/>
              </a:rPr>
              <a:t>Marketing (Beograd. 1991)</a:t>
            </a:r>
            <a:r>
              <a:rPr lang="en-GB" sz="2000" dirty="0">
                <a:cs typeface="Calibri"/>
              </a:rPr>
              <a:t>, 48(1), pp.3–19.</a:t>
            </a:r>
            <a:endParaRPr lang="en-US" sz="2000" dirty="0">
              <a:cs typeface="Calibri"/>
            </a:endParaRPr>
          </a:p>
          <a:p>
            <a:pPr>
              <a:buNone/>
            </a:pPr>
            <a:r>
              <a:rPr lang="en-GB" sz="2000" dirty="0">
                <a:cs typeface="Calibri"/>
              </a:rPr>
              <a:t>    Stein &amp; </a:t>
            </a:r>
            <a:r>
              <a:rPr lang="en-GB" sz="2000" dirty="0" err="1">
                <a:cs typeface="Calibri"/>
              </a:rPr>
              <a:t>Ramaseshan</a:t>
            </a:r>
            <a:r>
              <a:rPr lang="en-GB" sz="2000" dirty="0">
                <a:cs typeface="Calibri"/>
              </a:rPr>
              <a:t>, 2016. Towards the identification of customer experience touch point elements. </a:t>
            </a:r>
            <a:r>
              <a:rPr lang="en-GB" sz="2000" i="1" dirty="0">
                <a:cs typeface="Calibri"/>
              </a:rPr>
              <a:t>Journal of Retailing and Consumer Services</a:t>
            </a:r>
            <a:r>
              <a:rPr lang="en-GB" sz="2000" dirty="0">
                <a:cs typeface="Calibri"/>
              </a:rPr>
              <a:t>, 30, pp.8–19.</a:t>
            </a:r>
          </a:p>
          <a:p>
            <a:pPr>
              <a:buNone/>
            </a:pPr>
            <a:r>
              <a:rPr lang="en-US" sz="2000" dirty="0">
                <a:cs typeface="Calibri"/>
              </a:rPr>
              <a:t>    Str</a:t>
            </a:r>
            <a:r>
              <a:rPr lang="en-GB" sz="2000" dirty="0" err="1">
                <a:cs typeface="Calibri"/>
              </a:rPr>
              <a:t>aker</a:t>
            </a:r>
            <a:r>
              <a:rPr lang="en-GB" sz="2000" dirty="0">
                <a:cs typeface="Calibri"/>
              </a:rPr>
              <a:t>, K., Wrigley, C. &amp; </a:t>
            </a:r>
            <a:r>
              <a:rPr lang="en-GB" sz="2000" dirty="0" err="1">
                <a:cs typeface="Calibri"/>
              </a:rPr>
              <a:t>Rosemann</a:t>
            </a:r>
            <a:r>
              <a:rPr lang="en-GB" sz="2000" dirty="0">
                <a:cs typeface="Calibri"/>
              </a:rPr>
              <a:t>, M., 2015. Typologies and touchpoints: designing multi-channel digital strategies. </a:t>
            </a:r>
            <a:r>
              <a:rPr lang="en-GB" sz="2000" i="1" dirty="0">
                <a:cs typeface="Calibri"/>
              </a:rPr>
              <a:t>Journal of Research in Interactive Marketing</a:t>
            </a:r>
            <a:r>
              <a:rPr lang="en-GB" sz="2000" dirty="0">
                <a:cs typeface="Calibri"/>
              </a:rPr>
              <a:t>, 9(2), pp.110–128.</a:t>
            </a:r>
            <a:endParaRPr lang="en-US" sz="2000" dirty="0">
              <a:cs typeface="Calibri"/>
            </a:endParaRPr>
          </a:p>
          <a:p>
            <a:pPr>
              <a:buNone/>
            </a:pPr>
            <a:endParaRPr lang="en-US" sz="4800">
              <a:cs typeface="Calibri"/>
            </a:endParaRPr>
          </a:p>
          <a:p>
            <a:pPr>
              <a:buNone/>
            </a:pPr>
            <a:endParaRPr lang="en-US" sz="4800">
              <a:cs typeface="Calibri"/>
            </a:endParaRPr>
          </a:p>
          <a:p>
            <a:pPr marL="0" indent="0">
              <a:buNone/>
            </a:pPr>
            <a:endParaRPr lang="en-US" sz="4800">
              <a:cs typeface="Calibri"/>
            </a:endParaRPr>
          </a:p>
        </p:txBody>
      </p:sp>
    </p:spTree>
    <p:extLst>
      <p:ext uri="{BB962C8B-B14F-4D97-AF65-F5344CB8AC3E}">
        <p14:creationId xmlns:p14="http://schemas.microsoft.com/office/powerpoint/2010/main" val="387489301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33</Slides>
  <Notes>3</Notes>
  <HiddenSlides>0</HiddenSlide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office theme</vt:lpstr>
      <vt:lpstr>   </vt:lpstr>
      <vt:lpstr>PowerPoint Presentation</vt:lpstr>
      <vt:lpstr>INTRODUCTION The chosen company for this assignment is Google Inc. It was formed in 1998 by two Stanford graduates, Sergey Brin and Larry Page. Although Google has been re-organised as a subsidiary of Alphabet Inc., nevertheless Google Inc is still the flagship of the business and for the sake of this report Google Inc will be equated to Alphabet Inc.   Google Inc was formed primarily as an online search platform in 1998 to compete against Yahoo, but lately, it has diversified  into other products and services. It has grown tremendously within twenty years of its existence to becoming the most valuable brand in the world after Apple Inc. It is projected to hit the $1 trillion market capitalization by 2020.   Over the years, Google Inc have diversified into several product and service areas like Gmail, Google Glass, Google Chrome, Google Fibre, Google Nexus, Google Map, Google+, Android operating software on mobile phones.   The company has grown through market development as well as through acquisitions by buying scores of startup companies notable among them is Motorola and Youtube.   As shown in slide 6, this paper funnels its way from Google Inc's macro environment to the micro environment using the appropriate models for each environmental analysis.</vt:lpstr>
      <vt:lpstr>PowerPoint Presentation</vt:lpstr>
      <vt:lpstr>ENVIRONMENTAL MARKETING ANALYSIS OF GOOGLE INC.</vt:lpstr>
      <vt:lpstr>PowerPoint Presentation</vt:lpstr>
      <vt:lpstr>Environmental marketing analysis of Google Inc.</vt:lpstr>
      <vt:lpstr>POLITICAL ENVIRONMENT</vt:lpstr>
      <vt:lpstr>ECONOMIC ENVIRONMENT</vt:lpstr>
      <vt:lpstr>SOCIAL ENVIRONMENT</vt:lpstr>
      <vt:lpstr> TECHNOLOGICAL ENVIRONMENT This is the effect of fast-growing evolution of new technology on business model. So many traditional businesses have been disrupted by technology, for example prominent bookstore like Waterstone.</vt:lpstr>
      <vt:lpstr>ECOLOGICAL ENVIRONMENT Given the sensitivities of the population to the effect of business operations on the environment, this has necessitated many companies to have a CSR – Corporate Social Responsibilty – policy in their companies.  </vt:lpstr>
      <vt:lpstr>LEGAL ENVIRONMENT</vt:lpstr>
      <vt:lpstr>STAKEHOLDER ANALYSIS OF GOOGLE INC.</vt:lpstr>
      <vt:lpstr>STAKEHOLDER ANALYSIS OF GOOGLE INC USING MENDELOW MATRIX ANALYSIS</vt:lpstr>
      <vt:lpstr>Environmental marketing analysis of Google Inc.,</vt:lpstr>
      <vt:lpstr>SWOT ANALYSIS OF GOOGLE INCORPORATED.</vt:lpstr>
      <vt:lpstr>INDUSTRIAL SECTOR ANALYSIS OF GOOGLE INC.</vt:lpstr>
      <vt:lpstr>MICRO ENVIRONMENT PORTER'S 5 FORCES</vt:lpstr>
      <vt:lpstr>SWOT ANALYSIS OF GOOGLE INCORPORATED.</vt:lpstr>
      <vt:lpstr>9M MODEL This model is used to analyse the resources available to Google Inc. The idea is to turn this resource or combination of these resources into core resources and capabilities that Google can use to achieve sustainable competitive advantage in the marketplace. Google Inc have been able to leverage the employees competencies and capabilities to create market-beaten algorithms that users find useful and faster when searching for information online. </vt:lpstr>
      <vt:lpstr>PowerPoint Presentation</vt:lpstr>
      <vt:lpstr>PowerPoint Presentation</vt:lpstr>
      <vt:lpstr>PowerPoint Presentation</vt:lpstr>
      <vt:lpstr>Customer touchpoints versus Customer end-to-end journey</vt:lpstr>
      <vt:lpstr>PowerPoint Presentation</vt:lpstr>
      <vt:lpstr>Google's customer end to end journey experience</vt:lpstr>
      <vt:lpstr>AIDA MODEL ANALYSIS OF GOOGLE'S CUSTOMER JOURNEY AND HOW VALUE IS CREATED</vt:lpstr>
      <vt:lpstr>Google's customer end to end journey experience using GAPS MODEL OF SERVICE QUALITY</vt:lpstr>
      <vt:lpstr>  </vt:lpstr>
      <vt:lpstr>PowerPoint Presentation</vt:lpstr>
      <vt:lpstr>PowerPoint Presentation</vt:lpstr>
      <vt:lpstr>BIBLIOGRAPHY/REFERENCES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cp:revision>551</cp:revision>
  <dcterms:modified xsi:type="dcterms:W3CDTF">2018-04-23T11:09:49Z</dcterms:modified>
</cp:coreProperties>
</file>