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5" r:id="rId1"/>
  </p:sldMasterIdLst>
  <p:notesMasterIdLst>
    <p:notesMasterId r:id="rId38"/>
  </p:notesMasterIdLst>
  <p:sldIdLst>
    <p:sldId id="256" r:id="rId2"/>
    <p:sldId id="258" r:id="rId3"/>
    <p:sldId id="273" r:id="rId4"/>
    <p:sldId id="261" r:id="rId5"/>
    <p:sldId id="259" r:id="rId6"/>
    <p:sldId id="277" r:id="rId7"/>
    <p:sldId id="302" r:id="rId8"/>
    <p:sldId id="275" r:id="rId9"/>
    <p:sldId id="285" r:id="rId10"/>
    <p:sldId id="282" r:id="rId11"/>
    <p:sldId id="288" r:id="rId12"/>
    <p:sldId id="289" r:id="rId13"/>
    <p:sldId id="290" r:id="rId14"/>
    <p:sldId id="272" r:id="rId15"/>
    <p:sldId id="294" r:id="rId16"/>
    <p:sldId id="296" r:id="rId17"/>
    <p:sldId id="295" r:id="rId18"/>
    <p:sldId id="297" r:id="rId19"/>
    <p:sldId id="279" r:id="rId20"/>
    <p:sldId id="269" r:id="rId21"/>
    <p:sldId id="298" r:id="rId22"/>
    <p:sldId id="299" r:id="rId23"/>
    <p:sldId id="271" r:id="rId24"/>
    <p:sldId id="292" r:id="rId25"/>
    <p:sldId id="281" r:id="rId26"/>
    <p:sldId id="293" r:id="rId27"/>
    <p:sldId id="303" r:id="rId28"/>
    <p:sldId id="308" r:id="rId29"/>
    <p:sldId id="304" r:id="rId30"/>
    <p:sldId id="305" r:id="rId31"/>
    <p:sldId id="306" r:id="rId32"/>
    <p:sldId id="307" r:id="rId33"/>
    <p:sldId id="278" r:id="rId34"/>
    <p:sldId id="270" r:id="rId35"/>
    <p:sldId id="291" r:id="rId36"/>
    <p:sldId id="300" r:id="rId37"/>
  </p:sldIdLst>
  <p:sldSz cx="18288000" cy="10287000"/>
  <p:notesSz cx="6858000" cy="9144000"/>
  <p:embeddedFontLst>
    <p:embeddedFont>
      <p:font typeface="Bebas Neue" panose="020B0606020202050201" pitchFamily="34" charset="0"/>
      <p:regular r:id="rId39"/>
    </p:embeddedFont>
    <p:embeddedFont>
      <p:font typeface="Cambria" panose="02040503050406030204" pitchFamily="18" charset="0"/>
      <p:regular r:id="rId40"/>
      <p:bold r:id="rId41"/>
      <p:italic r:id="rId42"/>
      <p:boldItalic r:id="rId43"/>
    </p:embeddedFont>
    <p:embeddedFont>
      <p:font typeface="Fraunces Light" panose="020B0604020202020204" charset="0"/>
      <p:regular r:id="rId44"/>
      <p:bold r:id="rId45"/>
      <p:italic r:id="rId46"/>
      <p:boldItalic r:id="rId47"/>
    </p:embeddedFont>
    <p:embeddedFont>
      <p:font typeface="Inter" panose="020B0604020202020204" charset="0"/>
      <p:regular r:id="rId48"/>
      <p:bold r:id="rId49"/>
      <p:italic r:id="rId50"/>
      <p:boldItalic r:id="rId51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DADBB"/>
    <a:srgbClr val="F4DBE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2" d="100"/>
          <a:sy n="52" d="100"/>
        </p:scale>
        <p:origin x="1248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1.fntdata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font" Target="fonts/font4.fntdata"/><Relationship Id="rId47" Type="http://schemas.openxmlformats.org/officeDocument/2006/relationships/font" Target="fonts/font9.fntdata"/><Relationship Id="rId50" Type="http://schemas.openxmlformats.org/officeDocument/2006/relationships/font" Target="fonts/font12.fntdata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font" Target="fonts/font2.fntdata"/><Relationship Id="rId45" Type="http://schemas.openxmlformats.org/officeDocument/2006/relationships/font" Target="fonts/font7.fntdata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6.fntdata"/><Relationship Id="rId52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font" Target="fonts/font5.fntdata"/><Relationship Id="rId48" Type="http://schemas.openxmlformats.org/officeDocument/2006/relationships/font" Target="fonts/font10.fntdata"/><Relationship Id="rId8" Type="http://schemas.openxmlformats.org/officeDocument/2006/relationships/slide" Target="slides/slide7.xml"/><Relationship Id="rId51" Type="http://schemas.openxmlformats.org/officeDocument/2006/relationships/font" Target="fonts/font13.fntdata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46" Type="http://schemas.openxmlformats.org/officeDocument/2006/relationships/font" Target="fonts/font8.fntdata"/><Relationship Id="rId20" Type="http://schemas.openxmlformats.org/officeDocument/2006/relationships/slide" Target="slides/slide19.xml"/><Relationship Id="rId41" Type="http://schemas.openxmlformats.org/officeDocument/2006/relationships/font" Target="fonts/font3.fntdata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font" Target="fonts/font11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3" name="Google Shape;83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0" name="Google Shape;120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9" name="Google Shape;179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4" name="Google Shape;134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7">
          <a:extLst>
            <a:ext uri="{FF2B5EF4-FFF2-40B4-BE49-F238E27FC236}">
              <a16:creationId xmlns:a16="http://schemas.microsoft.com/office/drawing/2014/main" id="{EC305746-A036-F14C-BE53-C19CE7021A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6:notes">
            <a:extLst>
              <a:ext uri="{FF2B5EF4-FFF2-40B4-BE49-F238E27FC236}">
                <a16:creationId xmlns:a16="http://schemas.microsoft.com/office/drawing/2014/main" id="{D281E5E3-5F33-9F07-F8A5-0435EB8D491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9" name="Google Shape;179;p6:notes">
            <a:extLst>
              <a:ext uri="{FF2B5EF4-FFF2-40B4-BE49-F238E27FC236}">
                <a16:creationId xmlns:a16="http://schemas.microsoft.com/office/drawing/2014/main" id="{722F7796-FF90-33CF-7BDC-706D58F0C2C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9388444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7">
          <a:extLst>
            <a:ext uri="{FF2B5EF4-FFF2-40B4-BE49-F238E27FC236}">
              <a16:creationId xmlns:a16="http://schemas.microsoft.com/office/drawing/2014/main" id="{01325089-997E-761F-61A3-DE853F852F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6:notes">
            <a:extLst>
              <a:ext uri="{FF2B5EF4-FFF2-40B4-BE49-F238E27FC236}">
                <a16:creationId xmlns:a16="http://schemas.microsoft.com/office/drawing/2014/main" id="{DA8F74E6-CBA2-5F40-73F8-6FBD71B6E63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9" name="Google Shape;179;p6:notes">
            <a:extLst>
              <a:ext uri="{FF2B5EF4-FFF2-40B4-BE49-F238E27FC236}">
                <a16:creationId xmlns:a16="http://schemas.microsoft.com/office/drawing/2014/main" id="{0559E407-114F-17CA-5E27-E26221A4C01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5826299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7">
          <a:extLst>
            <a:ext uri="{FF2B5EF4-FFF2-40B4-BE49-F238E27FC236}">
              <a16:creationId xmlns:a16="http://schemas.microsoft.com/office/drawing/2014/main" id="{EFDA5759-BC2D-5619-B0B4-4D17E1B153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6:notes">
            <a:extLst>
              <a:ext uri="{FF2B5EF4-FFF2-40B4-BE49-F238E27FC236}">
                <a16:creationId xmlns:a16="http://schemas.microsoft.com/office/drawing/2014/main" id="{6265EA8A-C843-985A-3DC7-7FCC213F908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9" name="Google Shape;179;p6:notes">
            <a:extLst>
              <a:ext uri="{FF2B5EF4-FFF2-40B4-BE49-F238E27FC236}">
                <a16:creationId xmlns:a16="http://schemas.microsoft.com/office/drawing/2014/main" id="{C0A64A48-FB3A-F54D-9D15-25D49DF749F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282550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7">
          <a:extLst>
            <a:ext uri="{FF2B5EF4-FFF2-40B4-BE49-F238E27FC236}">
              <a16:creationId xmlns:a16="http://schemas.microsoft.com/office/drawing/2014/main" id="{6B87F857-15D4-7D2B-B610-D03F569B08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6:notes">
            <a:extLst>
              <a:ext uri="{FF2B5EF4-FFF2-40B4-BE49-F238E27FC236}">
                <a16:creationId xmlns:a16="http://schemas.microsoft.com/office/drawing/2014/main" id="{2237330A-6A5C-8D64-78AC-17983F48586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9" name="Google Shape;179;p6:notes">
            <a:extLst>
              <a:ext uri="{FF2B5EF4-FFF2-40B4-BE49-F238E27FC236}">
                <a16:creationId xmlns:a16="http://schemas.microsoft.com/office/drawing/2014/main" id="{19182B93-6C90-546E-9F0B-66EAB01F7C8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88871927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7">
          <a:extLst>
            <a:ext uri="{FF2B5EF4-FFF2-40B4-BE49-F238E27FC236}">
              <a16:creationId xmlns:a16="http://schemas.microsoft.com/office/drawing/2014/main" id="{12A5754C-580D-B412-DC4C-5BD6770671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6:notes">
            <a:extLst>
              <a:ext uri="{FF2B5EF4-FFF2-40B4-BE49-F238E27FC236}">
                <a16:creationId xmlns:a16="http://schemas.microsoft.com/office/drawing/2014/main" id="{5EB907B9-91A9-1AC9-B9EB-493E303AA11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9" name="Google Shape;179;p6:notes">
            <a:extLst>
              <a:ext uri="{FF2B5EF4-FFF2-40B4-BE49-F238E27FC236}">
                <a16:creationId xmlns:a16="http://schemas.microsoft.com/office/drawing/2014/main" id="{25C65733-1A4E-7DDA-4183-7D39B3DD499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6082881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7">
          <a:extLst>
            <a:ext uri="{FF2B5EF4-FFF2-40B4-BE49-F238E27FC236}">
              <a16:creationId xmlns:a16="http://schemas.microsoft.com/office/drawing/2014/main" id="{D8E400F1-86E6-375D-56C0-F1967F4993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6:notes">
            <a:extLst>
              <a:ext uri="{FF2B5EF4-FFF2-40B4-BE49-F238E27FC236}">
                <a16:creationId xmlns:a16="http://schemas.microsoft.com/office/drawing/2014/main" id="{3224B252-DBFE-02B9-4239-ED2D53D2FF0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9" name="Google Shape;179;p6:notes">
            <a:extLst>
              <a:ext uri="{FF2B5EF4-FFF2-40B4-BE49-F238E27FC236}">
                <a16:creationId xmlns:a16="http://schemas.microsoft.com/office/drawing/2014/main" id="{ADB2E804-C440-E1F6-C033-B8384DECAE3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9273356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7">
          <a:extLst>
            <a:ext uri="{FF2B5EF4-FFF2-40B4-BE49-F238E27FC236}">
              <a16:creationId xmlns:a16="http://schemas.microsoft.com/office/drawing/2014/main" id="{84772D07-B6B8-5254-E36D-F780AC52F3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6:notes">
            <a:extLst>
              <a:ext uri="{FF2B5EF4-FFF2-40B4-BE49-F238E27FC236}">
                <a16:creationId xmlns:a16="http://schemas.microsoft.com/office/drawing/2014/main" id="{A5A8F57C-4A2F-2662-CF3E-96C20A35F70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9" name="Google Shape;179;p6:notes">
            <a:extLst>
              <a:ext uri="{FF2B5EF4-FFF2-40B4-BE49-F238E27FC236}">
                <a16:creationId xmlns:a16="http://schemas.microsoft.com/office/drawing/2014/main" id="{87E9D3F0-0A2D-FFAD-BC6C-CF2333955D7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72305589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7">
          <a:extLst>
            <a:ext uri="{FF2B5EF4-FFF2-40B4-BE49-F238E27FC236}">
              <a16:creationId xmlns:a16="http://schemas.microsoft.com/office/drawing/2014/main" id="{F123F033-0A16-F0F8-B4A9-F9D0B94767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6:notes">
            <a:extLst>
              <a:ext uri="{FF2B5EF4-FFF2-40B4-BE49-F238E27FC236}">
                <a16:creationId xmlns:a16="http://schemas.microsoft.com/office/drawing/2014/main" id="{EFC8678A-7B07-0EC8-D113-31D44604F06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9" name="Google Shape;179;p6:notes">
            <a:extLst>
              <a:ext uri="{FF2B5EF4-FFF2-40B4-BE49-F238E27FC236}">
                <a16:creationId xmlns:a16="http://schemas.microsoft.com/office/drawing/2014/main" id="{27507F01-D403-B334-C688-26F6CF59346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39964686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0">
          <a:extLst>
            <a:ext uri="{FF2B5EF4-FFF2-40B4-BE49-F238E27FC236}">
              <a16:creationId xmlns:a16="http://schemas.microsoft.com/office/drawing/2014/main" id="{CD9A8753-A9CA-9B94-A0AF-8C085CBC24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5:notes">
            <a:extLst>
              <a:ext uri="{FF2B5EF4-FFF2-40B4-BE49-F238E27FC236}">
                <a16:creationId xmlns:a16="http://schemas.microsoft.com/office/drawing/2014/main" id="{458CF56F-493D-7ACD-A380-402FFAD9C4D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2" name="Google Shape;162;p5:notes">
            <a:extLst>
              <a:ext uri="{FF2B5EF4-FFF2-40B4-BE49-F238E27FC236}">
                <a16:creationId xmlns:a16="http://schemas.microsoft.com/office/drawing/2014/main" id="{371CD096-DA25-66C6-348E-BDB73DFAA3D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1721305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0">
          <a:extLst>
            <a:ext uri="{FF2B5EF4-FFF2-40B4-BE49-F238E27FC236}">
              <a16:creationId xmlns:a16="http://schemas.microsoft.com/office/drawing/2014/main" id="{C9F2A970-B3EE-EFD8-20DE-0C777030C0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5:notes">
            <a:extLst>
              <a:ext uri="{FF2B5EF4-FFF2-40B4-BE49-F238E27FC236}">
                <a16:creationId xmlns:a16="http://schemas.microsoft.com/office/drawing/2014/main" id="{E812CB65-818A-B4F0-1D70-83B1FE3C1FE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2" name="Google Shape;162;p5:notes">
            <a:extLst>
              <a:ext uri="{FF2B5EF4-FFF2-40B4-BE49-F238E27FC236}">
                <a16:creationId xmlns:a16="http://schemas.microsoft.com/office/drawing/2014/main" id="{AD5A12A3-B825-3EDB-76DC-60B3D5A23B4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65482217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0">
          <a:extLst>
            <a:ext uri="{FF2B5EF4-FFF2-40B4-BE49-F238E27FC236}">
              <a16:creationId xmlns:a16="http://schemas.microsoft.com/office/drawing/2014/main" id="{81915CB6-4AE8-60E5-D27C-9E80177DAD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5:notes">
            <a:extLst>
              <a:ext uri="{FF2B5EF4-FFF2-40B4-BE49-F238E27FC236}">
                <a16:creationId xmlns:a16="http://schemas.microsoft.com/office/drawing/2014/main" id="{38F70E8C-D6B5-0122-F984-05CC7D69B01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2" name="Google Shape;162;p5:notes">
            <a:extLst>
              <a:ext uri="{FF2B5EF4-FFF2-40B4-BE49-F238E27FC236}">
                <a16:creationId xmlns:a16="http://schemas.microsoft.com/office/drawing/2014/main" id="{4C256385-B9B5-8A20-740D-9505D51A1F0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76012744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0">
          <a:extLst>
            <a:ext uri="{FF2B5EF4-FFF2-40B4-BE49-F238E27FC236}">
              <a16:creationId xmlns:a16="http://schemas.microsoft.com/office/drawing/2014/main" id="{CAAAF729-F7CC-8789-B713-363E51655E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5:notes">
            <a:extLst>
              <a:ext uri="{FF2B5EF4-FFF2-40B4-BE49-F238E27FC236}">
                <a16:creationId xmlns:a16="http://schemas.microsoft.com/office/drawing/2014/main" id="{F5F888C4-FCDF-CFB6-4C13-5590DEB661C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2" name="Google Shape;162;p5:notes">
            <a:extLst>
              <a:ext uri="{FF2B5EF4-FFF2-40B4-BE49-F238E27FC236}">
                <a16:creationId xmlns:a16="http://schemas.microsoft.com/office/drawing/2014/main" id="{E13E3317-13C9-F95B-4E8B-F74610A0127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2687634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solidFill>
          <a:srgbClr val="C6798E"/>
        </a:solidFill>
        <a:effectLst/>
      </p:bgPr>
    </p:bg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oogle Shape;16;p3"/>
          <p:cNvGrpSpPr/>
          <p:nvPr/>
        </p:nvGrpSpPr>
        <p:grpSpPr>
          <a:xfrm>
            <a:off x="7646176" y="645114"/>
            <a:ext cx="9747022" cy="8816402"/>
            <a:chOff x="0" y="-47625"/>
            <a:chExt cx="2567100" cy="2322000"/>
          </a:xfrm>
        </p:grpSpPr>
        <p:sp>
          <p:nvSpPr>
            <p:cNvPr id="17" name="Google Shape;17;p3"/>
            <p:cNvSpPr/>
            <p:nvPr/>
          </p:nvSpPr>
          <p:spPr>
            <a:xfrm>
              <a:off x="0" y="0"/>
              <a:ext cx="2567025" cy="2274270"/>
            </a:xfrm>
            <a:custGeom>
              <a:avLst/>
              <a:gdLst/>
              <a:ahLst/>
              <a:cxnLst/>
              <a:rect l="l" t="t" r="r" b="b"/>
              <a:pathLst>
                <a:path w="2567025" h="2274270" extrusionOk="0">
                  <a:moveTo>
                    <a:pt x="23829" y="0"/>
                  </a:moveTo>
                  <a:lnTo>
                    <a:pt x="2543195" y="0"/>
                  </a:lnTo>
                  <a:cubicBezTo>
                    <a:pt x="2549515" y="0"/>
                    <a:pt x="2555576" y="2511"/>
                    <a:pt x="2560045" y="6979"/>
                  </a:cubicBezTo>
                  <a:cubicBezTo>
                    <a:pt x="2564514" y="11448"/>
                    <a:pt x="2567025" y="17509"/>
                    <a:pt x="2567025" y="23829"/>
                  </a:cubicBezTo>
                  <a:lnTo>
                    <a:pt x="2567025" y="2250440"/>
                  </a:lnTo>
                  <a:cubicBezTo>
                    <a:pt x="2567025" y="2263601"/>
                    <a:pt x="2556356" y="2274270"/>
                    <a:pt x="2543195" y="2274270"/>
                  </a:cubicBezTo>
                  <a:lnTo>
                    <a:pt x="23829" y="2274270"/>
                  </a:lnTo>
                  <a:cubicBezTo>
                    <a:pt x="17509" y="2274270"/>
                    <a:pt x="11448" y="2271759"/>
                    <a:pt x="6979" y="2267290"/>
                  </a:cubicBezTo>
                  <a:cubicBezTo>
                    <a:pt x="2511" y="2262821"/>
                    <a:pt x="0" y="2256760"/>
                    <a:pt x="0" y="2250440"/>
                  </a:cubicBezTo>
                  <a:lnTo>
                    <a:pt x="0" y="23829"/>
                  </a:lnTo>
                  <a:cubicBezTo>
                    <a:pt x="0" y="17509"/>
                    <a:pt x="2511" y="11448"/>
                    <a:pt x="6979" y="6979"/>
                  </a:cubicBezTo>
                  <a:cubicBezTo>
                    <a:pt x="11448" y="2511"/>
                    <a:pt x="17509" y="0"/>
                    <a:pt x="23829" y="0"/>
                  </a:cubicBezTo>
                  <a:close/>
                </a:path>
              </a:pathLst>
            </a:custGeom>
            <a:solidFill>
              <a:srgbClr val="F4DB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18;p3"/>
            <p:cNvSpPr txBox="1"/>
            <p:nvPr/>
          </p:nvSpPr>
          <p:spPr>
            <a:xfrm>
              <a:off x="0" y="-47625"/>
              <a:ext cx="2567100" cy="2322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9" name="Google Shape;19;p3"/>
          <p:cNvSpPr/>
          <p:nvPr/>
        </p:nvSpPr>
        <p:spPr>
          <a:xfrm>
            <a:off x="9370705" y="6470436"/>
            <a:ext cx="5941143" cy="129625"/>
          </a:xfrm>
          <a:custGeom>
            <a:avLst/>
            <a:gdLst/>
            <a:ahLst/>
            <a:cxnLst/>
            <a:rect l="l" t="t" r="r" b="b"/>
            <a:pathLst>
              <a:path w="5941143" h="129625" extrusionOk="0">
                <a:moveTo>
                  <a:pt x="0" y="0"/>
                </a:moveTo>
                <a:lnTo>
                  <a:pt x="5941143" y="0"/>
                </a:lnTo>
                <a:lnTo>
                  <a:pt x="5941143" y="129625"/>
                </a:lnTo>
                <a:lnTo>
                  <a:pt x="0" y="129625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2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20" name="Google Shape;20;p3"/>
          <p:cNvSpPr txBox="1">
            <a:spLocks noGrp="1"/>
          </p:cNvSpPr>
          <p:nvPr>
            <p:ph type="title"/>
          </p:nvPr>
        </p:nvSpPr>
        <p:spPr>
          <a:xfrm>
            <a:off x="7959200" y="1717075"/>
            <a:ext cx="8639700" cy="4281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R="0"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Font typeface="Fraunces"/>
              <a:buNone/>
              <a:defRPr sz="12000" i="0" u="none" strike="noStrike" cap="none">
                <a:solidFill>
                  <a:schemeClr val="dk1"/>
                </a:solidFill>
                <a:latin typeface="Fraunces"/>
                <a:ea typeface="Fraunces"/>
                <a:cs typeface="Fraunces"/>
                <a:sym typeface="Fraunce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21" name="Google Shape;21;p3"/>
          <p:cNvSpPr txBox="1">
            <a:spLocks noGrp="1"/>
          </p:cNvSpPr>
          <p:nvPr>
            <p:ph type="title" idx="2"/>
          </p:nvPr>
        </p:nvSpPr>
        <p:spPr>
          <a:xfrm>
            <a:off x="7959200" y="8261325"/>
            <a:ext cx="8639700" cy="34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R="0" lvl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Inter"/>
              <a:buNone/>
              <a:defRPr sz="25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22" name="Google Shape;22;p3"/>
          <p:cNvSpPr>
            <a:spLocks noGrp="1"/>
          </p:cNvSpPr>
          <p:nvPr>
            <p:ph type="pic" idx="3"/>
          </p:nvPr>
        </p:nvSpPr>
        <p:spPr>
          <a:xfrm>
            <a:off x="1040950" y="832275"/>
            <a:ext cx="6444600" cy="4239900"/>
          </a:xfrm>
          <a:prstGeom prst="roundRect">
            <a:avLst>
              <a:gd name="adj" fmla="val 8731"/>
            </a:avLst>
          </a:prstGeom>
          <a:noFill/>
          <a:ln>
            <a:noFill/>
          </a:ln>
        </p:spPr>
      </p:sp>
      <p:sp>
        <p:nvSpPr>
          <p:cNvPr id="23" name="Google Shape;23;p3"/>
          <p:cNvSpPr>
            <a:spLocks noGrp="1"/>
          </p:cNvSpPr>
          <p:nvPr>
            <p:ph type="pic" idx="4"/>
          </p:nvPr>
        </p:nvSpPr>
        <p:spPr>
          <a:xfrm>
            <a:off x="1040950" y="5221495"/>
            <a:ext cx="6444600" cy="4239900"/>
          </a:xfrm>
          <a:prstGeom prst="roundRect">
            <a:avLst>
              <a:gd name="adj" fmla="val 8731"/>
            </a:avLst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bg>
      <p:bgPr>
        <a:solidFill>
          <a:srgbClr val="FFFBFC"/>
        </a:solidFill>
        <a:effectLst/>
      </p:bgPr>
    </p:bg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4"/>
          <p:cNvSpPr/>
          <p:nvPr/>
        </p:nvSpPr>
        <p:spPr>
          <a:xfrm>
            <a:off x="9731462" y="825941"/>
            <a:ext cx="3652786" cy="2583941"/>
          </a:xfrm>
          <a:custGeom>
            <a:avLst/>
            <a:gdLst/>
            <a:ahLst/>
            <a:cxnLst/>
            <a:rect l="l" t="t" r="r" b="b"/>
            <a:pathLst>
              <a:path w="850197" h="601420" extrusionOk="0">
                <a:moveTo>
                  <a:pt x="63584" y="0"/>
                </a:moveTo>
                <a:lnTo>
                  <a:pt x="786614" y="0"/>
                </a:lnTo>
                <a:cubicBezTo>
                  <a:pt x="821730" y="0"/>
                  <a:pt x="850197" y="28467"/>
                  <a:pt x="850197" y="63584"/>
                </a:cubicBezTo>
                <a:lnTo>
                  <a:pt x="850197" y="537836"/>
                </a:lnTo>
                <a:cubicBezTo>
                  <a:pt x="850197" y="572953"/>
                  <a:pt x="821730" y="601420"/>
                  <a:pt x="786614" y="601420"/>
                </a:cubicBezTo>
                <a:lnTo>
                  <a:pt x="63584" y="601420"/>
                </a:lnTo>
                <a:cubicBezTo>
                  <a:pt x="28467" y="601420"/>
                  <a:pt x="0" y="572953"/>
                  <a:pt x="0" y="537836"/>
                </a:cubicBezTo>
                <a:lnTo>
                  <a:pt x="0" y="63584"/>
                </a:lnTo>
                <a:cubicBezTo>
                  <a:pt x="0" y="28467"/>
                  <a:pt x="28467" y="0"/>
                  <a:pt x="63584" y="0"/>
                </a:cubicBezTo>
                <a:close/>
              </a:path>
            </a:pathLst>
          </a:custGeom>
          <a:solidFill>
            <a:srgbClr val="F4DBE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" name="Google Shape;26;p4"/>
          <p:cNvSpPr/>
          <p:nvPr/>
        </p:nvSpPr>
        <p:spPr>
          <a:xfrm>
            <a:off x="9727297" y="3851532"/>
            <a:ext cx="3652786" cy="2583941"/>
          </a:xfrm>
          <a:custGeom>
            <a:avLst/>
            <a:gdLst/>
            <a:ahLst/>
            <a:cxnLst/>
            <a:rect l="l" t="t" r="r" b="b"/>
            <a:pathLst>
              <a:path w="850197" h="601420" extrusionOk="0">
                <a:moveTo>
                  <a:pt x="63584" y="0"/>
                </a:moveTo>
                <a:lnTo>
                  <a:pt x="786614" y="0"/>
                </a:lnTo>
                <a:cubicBezTo>
                  <a:pt x="821730" y="0"/>
                  <a:pt x="850197" y="28467"/>
                  <a:pt x="850197" y="63584"/>
                </a:cubicBezTo>
                <a:lnTo>
                  <a:pt x="850197" y="537836"/>
                </a:lnTo>
                <a:cubicBezTo>
                  <a:pt x="850197" y="572953"/>
                  <a:pt x="821730" y="601420"/>
                  <a:pt x="786614" y="601420"/>
                </a:cubicBezTo>
                <a:lnTo>
                  <a:pt x="63584" y="601420"/>
                </a:lnTo>
                <a:cubicBezTo>
                  <a:pt x="28467" y="601420"/>
                  <a:pt x="0" y="572953"/>
                  <a:pt x="0" y="537836"/>
                </a:cubicBezTo>
                <a:lnTo>
                  <a:pt x="0" y="63584"/>
                </a:lnTo>
                <a:cubicBezTo>
                  <a:pt x="0" y="28467"/>
                  <a:pt x="28467" y="0"/>
                  <a:pt x="63584" y="0"/>
                </a:cubicBezTo>
                <a:close/>
              </a:path>
            </a:pathLst>
          </a:custGeom>
          <a:solidFill>
            <a:srgbClr val="DDADB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" name="Google Shape;27;p4"/>
          <p:cNvSpPr/>
          <p:nvPr/>
        </p:nvSpPr>
        <p:spPr>
          <a:xfrm>
            <a:off x="13740068" y="3851532"/>
            <a:ext cx="3652786" cy="2583941"/>
          </a:xfrm>
          <a:custGeom>
            <a:avLst/>
            <a:gdLst/>
            <a:ahLst/>
            <a:cxnLst/>
            <a:rect l="l" t="t" r="r" b="b"/>
            <a:pathLst>
              <a:path w="850197" h="601420" extrusionOk="0">
                <a:moveTo>
                  <a:pt x="63584" y="0"/>
                </a:moveTo>
                <a:lnTo>
                  <a:pt x="786614" y="0"/>
                </a:lnTo>
                <a:cubicBezTo>
                  <a:pt x="821730" y="0"/>
                  <a:pt x="850197" y="28467"/>
                  <a:pt x="850197" y="63584"/>
                </a:cubicBezTo>
                <a:lnTo>
                  <a:pt x="850197" y="537836"/>
                </a:lnTo>
                <a:cubicBezTo>
                  <a:pt x="850197" y="572953"/>
                  <a:pt x="821730" y="601420"/>
                  <a:pt x="786614" y="601420"/>
                </a:cubicBezTo>
                <a:lnTo>
                  <a:pt x="63584" y="601420"/>
                </a:lnTo>
                <a:cubicBezTo>
                  <a:pt x="28467" y="601420"/>
                  <a:pt x="0" y="572953"/>
                  <a:pt x="0" y="537836"/>
                </a:cubicBezTo>
                <a:lnTo>
                  <a:pt x="0" y="63584"/>
                </a:lnTo>
                <a:cubicBezTo>
                  <a:pt x="0" y="28467"/>
                  <a:pt x="28467" y="0"/>
                  <a:pt x="63584" y="0"/>
                </a:cubicBezTo>
                <a:close/>
              </a:path>
            </a:pathLst>
          </a:custGeom>
          <a:solidFill>
            <a:srgbClr val="F4DBE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" name="Google Shape;28;p4"/>
          <p:cNvSpPr/>
          <p:nvPr/>
        </p:nvSpPr>
        <p:spPr>
          <a:xfrm>
            <a:off x="9731462" y="6877122"/>
            <a:ext cx="3652786" cy="2583941"/>
          </a:xfrm>
          <a:custGeom>
            <a:avLst/>
            <a:gdLst/>
            <a:ahLst/>
            <a:cxnLst/>
            <a:rect l="l" t="t" r="r" b="b"/>
            <a:pathLst>
              <a:path w="850197" h="601420" extrusionOk="0">
                <a:moveTo>
                  <a:pt x="63584" y="0"/>
                </a:moveTo>
                <a:lnTo>
                  <a:pt x="786614" y="0"/>
                </a:lnTo>
                <a:cubicBezTo>
                  <a:pt x="821730" y="0"/>
                  <a:pt x="850197" y="28467"/>
                  <a:pt x="850197" y="63584"/>
                </a:cubicBezTo>
                <a:lnTo>
                  <a:pt x="850197" y="537836"/>
                </a:lnTo>
                <a:cubicBezTo>
                  <a:pt x="850197" y="572953"/>
                  <a:pt x="821730" y="601420"/>
                  <a:pt x="786614" y="601420"/>
                </a:cubicBezTo>
                <a:lnTo>
                  <a:pt x="63584" y="601420"/>
                </a:lnTo>
                <a:cubicBezTo>
                  <a:pt x="28467" y="601420"/>
                  <a:pt x="0" y="572953"/>
                  <a:pt x="0" y="537836"/>
                </a:cubicBezTo>
                <a:lnTo>
                  <a:pt x="0" y="63584"/>
                </a:lnTo>
                <a:cubicBezTo>
                  <a:pt x="0" y="28467"/>
                  <a:pt x="28467" y="0"/>
                  <a:pt x="63584" y="0"/>
                </a:cubicBezTo>
                <a:close/>
              </a:path>
            </a:pathLst>
          </a:custGeom>
          <a:solidFill>
            <a:srgbClr val="F4DBE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" name="Google Shape;29;p4"/>
          <p:cNvSpPr/>
          <p:nvPr/>
        </p:nvSpPr>
        <p:spPr>
          <a:xfrm>
            <a:off x="13744233" y="6877122"/>
            <a:ext cx="3652786" cy="2583941"/>
          </a:xfrm>
          <a:custGeom>
            <a:avLst/>
            <a:gdLst/>
            <a:ahLst/>
            <a:cxnLst/>
            <a:rect l="l" t="t" r="r" b="b"/>
            <a:pathLst>
              <a:path w="850197" h="601420" extrusionOk="0">
                <a:moveTo>
                  <a:pt x="63584" y="0"/>
                </a:moveTo>
                <a:lnTo>
                  <a:pt x="786614" y="0"/>
                </a:lnTo>
                <a:cubicBezTo>
                  <a:pt x="821730" y="0"/>
                  <a:pt x="850197" y="28467"/>
                  <a:pt x="850197" y="63584"/>
                </a:cubicBezTo>
                <a:lnTo>
                  <a:pt x="850197" y="537836"/>
                </a:lnTo>
                <a:cubicBezTo>
                  <a:pt x="850197" y="572953"/>
                  <a:pt x="821730" y="601420"/>
                  <a:pt x="786614" y="601420"/>
                </a:cubicBezTo>
                <a:lnTo>
                  <a:pt x="63584" y="601420"/>
                </a:lnTo>
                <a:cubicBezTo>
                  <a:pt x="28467" y="601420"/>
                  <a:pt x="0" y="572953"/>
                  <a:pt x="0" y="537836"/>
                </a:cubicBezTo>
                <a:lnTo>
                  <a:pt x="0" y="63584"/>
                </a:lnTo>
                <a:cubicBezTo>
                  <a:pt x="0" y="28467"/>
                  <a:pt x="28467" y="0"/>
                  <a:pt x="63584" y="0"/>
                </a:cubicBezTo>
                <a:close/>
              </a:path>
            </a:pathLst>
          </a:custGeom>
          <a:solidFill>
            <a:srgbClr val="DDADB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" name="Google Shape;30;p4"/>
          <p:cNvSpPr/>
          <p:nvPr/>
        </p:nvSpPr>
        <p:spPr>
          <a:xfrm>
            <a:off x="13744233" y="825941"/>
            <a:ext cx="3652786" cy="2583941"/>
          </a:xfrm>
          <a:custGeom>
            <a:avLst/>
            <a:gdLst/>
            <a:ahLst/>
            <a:cxnLst/>
            <a:rect l="l" t="t" r="r" b="b"/>
            <a:pathLst>
              <a:path w="850197" h="601420" extrusionOk="0">
                <a:moveTo>
                  <a:pt x="63584" y="0"/>
                </a:moveTo>
                <a:lnTo>
                  <a:pt x="786614" y="0"/>
                </a:lnTo>
                <a:cubicBezTo>
                  <a:pt x="821730" y="0"/>
                  <a:pt x="850197" y="28467"/>
                  <a:pt x="850197" y="63584"/>
                </a:cubicBezTo>
                <a:lnTo>
                  <a:pt x="850197" y="537836"/>
                </a:lnTo>
                <a:cubicBezTo>
                  <a:pt x="850197" y="572953"/>
                  <a:pt x="821730" y="601420"/>
                  <a:pt x="786614" y="601420"/>
                </a:cubicBezTo>
                <a:lnTo>
                  <a:pt x="63584" y="601420"/>
                </a:lnTo>
                <a:cubicBezTo>
                  <a:pt x="28467" y="601420"/>
                  <a:pt x="0" y="572953"/>
                  <a:pt x="0" y="537836"/>
                </a:cubicBezTo>
                <a:lnTo>
                  <a:pt x="0" y="63584"/>
                </a:lnTo>
                <a:cubicBezTo>
                  <a:pt x="0" y="28467"/>
                  <a:pt x="28467" y="0"/>
                  <a:pt x="63584" y="0"/>
                </a:cubicBezTo>
                <a:close/>
              </a:path>
            </a:pathLst>
          </a:custGeom>
          <a:solidFill>
            <a:srgbClr val="DDADB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31" name="Google Shape;31;p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20975" y="5949797"/>
            <a:ext cx="6294375" cy="4707350"/>
          </a:xfrm>
          <a:prstGeom prst="rect">
            <a:avLst/>
          </a:prstGeom>
          <a:noFill/>
          <a:ln>
            <a:noFill/>
          </a:ln>
        </p:spPr>
      </p:pic>
      <p:sp>
        <p:nvSpPr>
          <p:cNvPr id="32" name="Google Shape;32;p4"/>
          <p:cNvSpPr txBox="1">
            <a:spLocks noGrp="1"/>
          </p:cNvSpPr>
          <p:nvPr>
            <p:ph type="body" idx="1"/>
          </p:nvPr>
        </p:nvSpPr>
        <p:spPr>
          <a:xfrm>
            <a:off x="9980150" y="1057625"/>
            <a:ext cx="3186000" cy="215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556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endParaRPr/>
          </a:p>
        </p:txBody>
      </p:sp>
      <p:sp>
        <p:nvSpPr>
          <p:cNvPr id="33" name="Google Shape;33;p4"/>
          <p:cNvSpPr txBox="1">
            <a:spLocks noGrp="1"/>
          </p:cNvSpPr>
          <p:nvPr>
            <p:ph type="body" idx="2"/>
          </p:nvPr>
        </p:nvSpPr>
        <p:spPr>
          <a:xfrm>
            <a:off x="13977625" y="1057625"/>
            <a:ext cx="3186000" cy="215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556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endParaRPr/>
          </a:p>
        </p:txBody>
      </p:sp>
      <p:sp>
        <p:nvSpPr>
          <p:cNvPr id="34" name="Google Shape;34;p4"/>
          <p:cNvSpPr txBox="1">
            <a:spLocks noGrp="1"/>
          </p:cNvSpPr>
          <p:nvPr>
            <p:ph type="body" idx="3"/>
          </p:nvPr>
        </p:nvSpPr>
        <p:spPr>
          <a:xfrm>
            <a:off x="9980150" y="4065450"/>
            <a:ext cx="3186000" cy="215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556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endParaRPr/>
          </a:p>
        </p:txBody>
      </p:sp>
      <p:sp>
        <p:nvSpPr>
          <p:cNvPr id="35" name="Google Shape;35;p4"/>
          <p:cNvSpPr txBox="1">
            <a:spLocks noGrp="1"/>
          </p:cNvSpPr>
          <p:nvPr>
            <p:ph type="body" idx="4"/>
          </p:nvPr>
        </p:nvSpPr>
        <p:spPr>
          <a:xfrm>
            <a:off x="13977625" y="4065450"/>
            <a:ext cx="3186000" cy="215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556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endParaRPr/>
          </a:p>
        </p:txBody>
      </p:sp>
      <p:sp>
        <p:nvSpPr>
          <p:cNvPr id="36" name="Google Shape;36;p4"/>
          <p:cNvSpPr txBox="1">
            <a:spLocks noGrp="1"/>
          </p:cNvSpPr>
          <p:nvPr>
            <p:ph type="body" idx="5"/>
          </p:nvPr>
        </p:nvSpPr>
        <p:spPr>
          <a:xfrm>
            <a:off x="9980150" y="7073275"/>
            <a:ext cx="3186000" cy="215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556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endParaRPr/>
          </a:p>
        </p:txBody>
      </p:sp>
      <p:sp>
        <p:nvSpPr>
          <p:cNvPr id="37" name="Google Shape;37;p4"/>
          <p:cNvSpPr txBox="1">
            <a:spLocks noGrp="1"/>
          </p:cNvSpPr>
          <p:nvPr>
            <p:ph type="body" idx="6"/>
          </p:nvPr>
        </p:nvSpPr>
        <p:spPr>
          <a:xfrm>
            <a:off x="13977625" y="7073275"/>
            <a:ext cx="3186000" cy="215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556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endParaRPr/>
          </a:p>
        </p:txBody>
      </p:sp>
      <p:sp>
        <p:nvSpPr>
          <p:cNvPr id="38" name="Google Shape;38;p4"/>
          <p:cNvSpPr txBox="1">
            <a:spLocks noGrp="1"/>
          </p:cNvSpPr>
          <p:nvPr>
            <p:ph type="title"/>
          </p:nvPr>
        </p:nvSpPr>
        <p:spPr>
          <a:xfrm>
            <a:off x="1016300" y="964100"/>
            <a:ext cx="7344000" cy="4281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R="0"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0"/>
              <a:buFont typeface="Fraunces Light"/>
              <a:buNone/>
              <a:defRPr sz="9000" i="0" u="none" strike="noStrike" cap="none">
                <a:solidFill>
                  <a:schemeClr val="dk1"/>
                </a:solidFill>
                <a:latin typeface="Fraunces Light"/>
                <a:ea typeface="Fraunces Light"/>
                <a:cs typeface="Fraunces Light"/>
                <a:sym typeface="Fraunce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" name="Google Shape;40;p5"/>
          <p:cNvGrpSpPr/>
          <p:nvPr/>
        </p:nvGrpSpPr>
        <p:grpSpPr>
          <a:xfrm>
            <a:off x="895152" y="645114"/>
            <a:ext cx="12898829" cy="3367091"/>
            <a:chOff x="0" y="-47625"/>
            <a:chExt cx="3397200" cy="886800"/>
          </a:xfrm>
        </p:grpSpPr>
        <p:sp>
          <p:nvSpPr>
            <p:cNvPr id="41" name="Google Shape;41;p5"/>
            <p:cNvSpPr/>
            <p:nvPr/>
          </p:nvSpPr>
          <p:spPr>
            <a:xfrm>
              <a:off x="0" y="0"/>
              <a:ext cx="3397146" cy="839086"/>
            </a:xfrm>
            <a:custGeom>
              <a:avLst/>
              <a:gdLst/>
              <a:ahLst/>
              <a:cxnLst/>
              <a:rect l="l" t="t" r="r" b="b"/>
              <a:pathLst>
                <a:path w="3397146" h="839086" extrusionOk="0">
                  <a:moveTo>
                    <a:pt x="18007" y="0"/>
                  </a:moveTo>
                  <a:lnTo>
                    <a:pt x="3379139" y="0"/>
                  </a:lnTo>
                  <a:cubicBezTo>
                    <a:pt x="3389084" y="0"/>
                    <a:pt x="3397146" y="8062"/>
                    <a:pt x="3397146" y="18007"/>
                  </a:cubicBezTo>
                  <a:lnTo>
                    <a:pt x="3397146" y="821079"/>
                  </a:lnTo>
                  <a:cubicBezTo>
                    <a:pt x="3397146" y="831024"/>
                    <a:pt x="3389084" y="839086"/>
                    <a:pt x="3379139" y="839086"/>
                  </a:cubicBezTo>
                  <a:lnTo>
                    <a:pt x="18007" y="839086"/>
                  </a:lnTo>
                  <a:cubicBezTo>
                    <a:pt x="8062" y="839086"/>
                    <a:pt x="0" y="831024"/>
                    <a:pt x="0" y="821079"/>
                  </a:cubicBezTo>
                  <a:lnTo>
                    <a:pt x="0" y="18007"/>
                  </a:lnTo>
                  <a:cubicBezTo>
                    <a:pt x="0" y="8062"/>
                    <a:pt x="8062" y="0"/>
                    <a:pt x="18007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42;p5"/>
            <p:cNvSpPr txBox="1"/>
            <p:nvPr/>
          </p:nvSpPr>
          <p:spPr>
            <a:xfrm>
              <a:off x="0" y="-47625"/>
              <a:ext cx="3397200" cy="886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43" name="Google Shape;43;p5"/>
          <p:cNvGrpSpPr/>
          <p:nvPr/>
        </p:nvGrpSpPr>
        <p:grpSpPr>
          <a:xfrm>
            <a:off x="14167464" y="645114"/>
            <a:ext cx="3225846" cy="3367091"/>
            <a:chOff x="0" y="-47625"/>
            <a:chExt cx="849600" cy="886800"/>
          </a:xfrm>
        </p:grpSpPr>
        <p:sp>
          <p:nvSpPr>
            <p:cNvPr id="44" name="Google Shape;44;p5"/>
            <p:cNvSpPr/>
            <p:nvPr/>
          </p:nvSpPr>
          <p:spPr>
            <a:xfrm>
              <a:off x="0" y="0"/>
              <a:ext cx="849484" cy="839086"/>
            </a:xfrm>
            <a:custGeom>
              <a:avLst/>
              <a:gdLst/>
              <a:ahLst/>
              <a:cxnLst/>
              <a:rect l="l" t="t" r="r" b="b"/>
              <a:pathLst>
                <a:path w="849484" h="839086" extrusionOk="0">
                  <a:moveTo>
                    <a:pt x="72009" y="0"/>
                  </a:moveTo>
                  <a:lnTo>
                    <a:pt x="777474" y="0"/>
                  </a:lnTo>
                  <a:cubicBezTo>
                    <a:pt x="817244" y="0"/>
                    <a:pt x="849484" y="32240"/>
                    <a:pt x="849484" y="72009"/>
                  </a:cubicBezTo>
                  <a:lnTo>
                    <a:pt x="849484" y="767077"/>
                  </a:lnTo>
                  <a:cubicBezTo>
                    <a:pt x="849484" y="806846"/>
                    <a:pt x="817244" y="839086"/>
                    <a:pt x="777474" y="839086"/>
                  </a:cubicBezTo>
                  <a:lnTo>
                    <a:pt x="72009" y="839086"/>
                  </a:lnTo>
                  <a:cubicBezTo>
                    <a:pt x="32240" y="839086"/>
                    <a:pt x="0" y="806846"/>
                    <a:pt x="0" y="767077"/>
                  </a:cubicBezTo>
                  <a:lnTo>
                    <a:pt x="0" y="72009"/>
                  </a:lnTo>
                  <a:cubicBezTo>
                    <a:pt x="0" y="32240"/>
                    <a:pt x="32240" y="0"/>
                    <a:pt x="72009" y="0"/>
                  </a:cubicBezTo>
                  <a:close/>
                </a:path>
              </a:pathLst>
            </a:custGeom>
            <a:solidFill>
              <a:srgbClr val="DDA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" name="Google Shape;45;p5"/>
            <p:cNvSpPr txBox="1"/>
            <p:nvPr/>
          </p:nvSpPr>
          <p:spPr>
            <a:xfrm>
              <a:off x="0" y="-47625"/>
              <a:ext cx="849600" cy="886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46" name="Google Shape;46;p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086900" y="1227075"/>
            <a:ext cx="1386550" cy="2202850"/>
          </a:xfrm>
          <a:prstGeom prst="rect">
            <a:avLst/>
          </a:prstGeom>
          <a:noFill/>
          <a:ln>
            <a:noFill/>
          </a:ln>
        </p:spPr>
      </p:pic>
      <p:sp>
        <p:nvSpPr>
          <p:cNvPr id="47" name="Google Shape;47;p5"/>
          <p:cNvSpPr>
            <a:spLocks noGrp="1"/>
          </p:cNvSpPr>
          <p:nvPr>
            <p:ph type="pic" idx="2"/>
          </p:nvPr>
        </p:nvSpPr>
        <p:spPr>
          <a:xfrm>
            <a:off x="895150" y="4242825"/>
            <a:ext cx="16498200" cy="5104800"/>
          </a:xfrm>
          <a:prstGeom prst="roundRect">
            <a:avLst>
              <a:gd name="adj" fmla="val 3724"/>
            </a:avLst>
          </a:prstGeom>
          <a:noFill/>
          <a:ln>
            <a:noFill/>
          </a:ln>
        </p:spPr>
      </p:sp>
      <p:sp>
        <p:nvSpPr>
          <p:cNvPr id="48" name="Google Shape;48;p5"/>
          <p:cNvSpPr txBox="1">
            <a:spLocks noGrp="1"/>
          </p:cNvSpPr>
          <p:nvPr>
            <p:ph type="title"/>
          </p:nvPr>
        </p:nvSpPr>
        <p:spPr>
          <a:xfrm>
            <a:off x="1337425" y="1227075"/>
            <a:ext cx="11828700" cy="237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R="0"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0"/>
              <a:buFont typeface="Fraunces Light"/>
              <a:buNone/>
              <a:defRPr sz="9000" i="0" u="none" strike="noStrike" cap="none">
                <a:solidFill>
                  <a:schemeClr val="dk1"/>
                </a:solidFill>
                <a:latin typeface="Fraunces Light"/>
                <a:ea typeface="Fraunces Light"/>
                <a:cs typeface="Fraunces Light"/>
                <a:sym typeface="Fraunce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bg>
      <p:bgPr>
        <a:solidFill>
          <a:srgbClr val="C6798E"/>
        </a:solidFill>
        <a:effectLst/>
      </p:bgPr>
    </p:bg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0" name="Google Shape;50;p6"/>
          <p:cNvGrpSpPr/>
          <p:nvPr/>
        </p:nvGrpSpPr>
        <p:grpSpPr>
          <a:xfrm>
            <a:off x="895152" y="645114"/>
            <a:ext cx="7865278" cy="8816402"/>
            <a:chOff x="0" y="-47625"/>
            <a:chExt cx="2071500" cy="2322000"/>
          </a:xfrm>
        </p:grpSpPr>
        <p:sp>
          <p:nvSpPr>
            <p:cNvPr id="51" name="Google Shape;51;p6"/>
            <p:cNvSpPr/>
            <p:nvPr/>
          </p:nvSpPr>
          <p:spPr>
            <a:xfrm>
              <a:off x="0" y="0"/>
              <a:ext cx="2071444" cy="2274270"/>
            </a:xfrm>
            <a:custGeom>
              <a:avLst/>
              <a:gdLst/>
              <a:ahLst/>
              <a:cxnLst/>
              <a:rect l="l" t="t" r="r" b="b"/>
              <a:pathLst>
                <a:path w="2071444" h="2274270" extrusionOk="0">
                  <a:moveTo>
                    <a:pt x="29530" y="0"/>
                  </a:moveTo>
                  <a:lnTo>
                    <a:pt x="2041913" y="0"/>
                  </a:lnTo>
                  <a:cubicBezTo>
                    <a:pt x="2058222" y="0"/>
                    <a:pt x="2071444" y="13221"/>
                    <a:pt x="2071444" y="29530"/>
                  </a:cubicBezTo>
                  <a:lnTo>
                    <a:pt x="2071444" y="2244739"/>
                  </a:lnTo>
                  <a:cubicBezTo>
                    <a:pt x="2071444" y="2252571"/>
                    <a:pt x="2068332" y="2260082"/>
                    <a:pt x="2062794" y="2265620"/>
                  </a:cubicBezTo>
                  <a:cubicBezTo>
                    <a:pt x="2057256" y="2271158"/>
                    <a:pt x="2049745" y="2274270"/>
                    <a:pt x="2041913" y="2274270"/>
                  </a:cubicBezTo>
                  <a:lnTo>
                    <a:pt x="29530" y="2274270"/>
                  </a:lnTo>
                  <a:cubicBezTo>
                    <a:pt x="21699" y="2274270"/>
                    <a:pt x="14187" y="2271158"/>
                    <a:pt x="8649" y="2265620"/>
                  </a:cubicBezTo>
                  <a:cubicBezTo>
                    <a:pt x="3111" y="2260082"/>
                    <a:pt x="0" y="2252571"/>
                    <a:pt x="0" y="2244739"/>
                  </a:cubicBezTo>
                  <a:lnTo>
                    <a:pt x="0" y="29530"/>
                  </a:lnTo>
                  <a:cubicBezTo>
                    <a:pt x="0" y="13221"/>
                    <a:pt x="13221" y="0"/>
                    <a:pt x="29530" y="0"/>
                  </a:cubicBezTo>
                  <a:close/>
                </a:path>
              </a:pathLst>
            </a:custGeom>
            <a:solidFill>
              <a:srgbClr val="F4DB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" name="Google Shape;52;p6"/>
            <p:cNvSpPr txBox="1"/>
            <p:nvPr/>
          </p:nvSpPr>
          <p:spPr>
            <a:xfrm>
              <a:off x="0" y="-47625"/>
              <a:ext cx="2071500" cy="2322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53" name="Google Shape;53;p6"/>
          <p:cNvGrpSpPr/>
          <p:nvPr/>
        </p:nvGrpSpPr>
        <p:grpSpPr>
          <a:xfrm>
            <a:off x="9144000" y="645114"/>
            <a:ext cx="8249145" cy="3825270"/>
            <a:chOff x="0" y="-47625"/>
            <a:chExt cx="2172600" cy="1007472"/>
          </a:xfrm>
        </p:grpSpPr>
        <p:sp>
          <p:nvSpPr>
            <p:cNvPr id="54" name="Google Shape;54;p6"/>
            <p:cNvSpPr/>
            <p:nvPr/>
          </p:nvSpPr>
          <p:spPr>
            <a:xfrm>
              <a:off x="0" y="0"/>
              <a:ext cx="2172536" cy="959847"/>
            </a:xfrm>
            <a:custGeom>
              <a:avLst/>
              <a:gdLst/>
              <a:ahLst/>
              <a:cxnLst/>
              <a:rect l="l" t="t" r="r" b="b"/>
              <a:pathLst>
                <a:path w="2172536" h="959847" extrusionOk="0">
                  <a:moveTo>
                    <a:pt x="28156" y="0"/>
                  </a:moveTo>
                  <a:lnTo>
                    <a:pt x="2144380" y="0"/>
                  </a:lnTo>
                  <a:cubicBezTo>
                    <a:pt x="2151847" y="0"/>
                    <a:pt x="2159009" y="2966"/>
                    <a:pt x="2164289" y="8247"/>
                  </a:cubicBezTo>
                  <a:cubicBezTo>
                    <a:pt x="2169570" y="13527"/>
                    <a:pt x="2172536" y="20689"/>
                    <a:pt x="2172536" y="28156"/>
                  </a:cubicBezTo>
                  <a:lnTo>
                    <a:pt x="2172536" y="931690"/>
                  </a:lnTo>
                  <a:cubicBezTo>
                    <a:pt x="2172536" y="947241"/>
                    <a:pt x="2159930" y="959847"/>
                    <a:pt x="2144380" y="959847"/>
                  </a:cubicBezTo>
                  <a:lnTo>
                    <a:pt x="28156" y="959847"/>
                  </a:lnTo>
                  <a:cubicBezTo>
                    <a:pt x="20689" y="959847"/>
                    <a:pt x="13527" y="956880"/>
                    <a:pt x="8247" y="951600"/>
                  </a:cubicBezTo>
                  <a:cubicBezTo>
                    <a:pt x="2966" y="946319"/>
                    <a:pt x="0" y="939158"/>
                    <a:pt x="0" y="931690"/>
                  </a:cubicBezTo>
                  <a:lnTo>
                    <a:pt x="0" y="28156"/>
                  </a:lnTo>
                  <a:cubicBezTo>
                    <a:pt x="0" y="12606"/>
                    <a:pt x="12606" y="0"/>
                    <a:pt x="28156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" name="Google Shape;55;p6"/>
            <p:cNvSpPr txBox="1"/>
            <p:nvPr/>
          </p:nvSpPr>
          <p:spPr>
            <a:xfrm>
              <a:off x="0" y="-47625"/>
              <a:ext cx="2172600" cy="1007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56" name="Google Shape;56;p6"/>
          <p:cNvGrpSpPr/>
          <p:nvPr/>
        </p:nvGrpSpPr>
        <p:grpSpPr>
          <a:xfrm>
            <a:off x="9144000" y="4656793"/>
            <a:ext cx="8249145" cy="4804597"/>
            <a:chOff x="0" y="-47625"/>
            <a:chExt cx="2172600" cy="1265400"/>
          </a:xfrm>
        </p:grpSpPr>
        <p:sp>
          <p:nvSpPr>
            <p:cNvPr id="57" name="Google Shape;57;p6"/>
            <p:cNvSpPr/>
            <p:nvPr/>
          </p:nvSpPr>
          <p:spPr>
            <a:xfrm>
              <a:off x="0" y="0"/>
              <a:ext cx="2172536" cy="1217696"/>
            </a:xfrm>
            <a:custGeom>
              <a:avLst/>
              <a:gdLst/>
              <a:ahLst/>
              <a:cxnLst/>
              <a:rect l="l" t="t" r="r" b="b"/>
              <a:pathLst>
                <a:path w="2172536" h="1217696" extrusionOk="0">
                  <a:moveTo>
                    <a:pt x="28156" y="0"/>
                  </a:moveTo>
                  <a:lnTo>
                    <a:pt x="2144380" y="0"/>
                  </a:lnTo>
                  <a:cubicBezTo>
                    <a:pt x="2151847" y="0"/>
                    <a:pt x="2159009" y="2966"/>
                    <a:pt x="2164289" y="8247"/>
                  </a:cubicBezTo>
                  <a:cubicBezTo>
                    <a:pt x="2169570" y="13527"/>
                    <a:pt x="2172536" y="20689"/>
                    <a:pt x="2172536" y="28156"/>
                  </a:cubicBezTo>
                  <a:lnTo>
                    <a:pt x="2172536" y="1189540"/>
                  </a:lnTo>
                  <a:cubicBezTo>
                    <a:pt x="2172536" y="1205090"/>
                    <a:pt x="2159930" y="1217696"/>
                    <a:pt x="2144380" y="1217696"/>
                  </a:cubicBezTo>
                  <a:lnTo>
                    <a:pt x="28156" y="1217696"/>
                  </a:lnTo>
                  <a:cubicBezTo>
                    <a:pt x="12606" y="1217696"/>
                    <a:pt x="0" y="1205090"/>
                    <a:pt x="0" y="1189540"/>
                  </a:cubicBezTo>
                  <a:lnTo>
                    <a:pt x="0" y="28156"/>
                  </a:lnTo>
                  <a:cubicBezTo>
                    <a:pt x="0" y="12606"/>
                    <a:pt x="12606" y="0"/>
                    <a:pt x="28156" y="0"/>
                  </a:cubicBezTo>
                  <a:close/>
                </a:path>
              </a:pathLst>
            </a:custGeom>
            <a:solidFill>
              <a:srgbClr val="F4DB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" name="Google Shape;58;p6"/>
            <p:cNvSpPr txBox="1"/>
            <p:nvPr/>
          </p:nvSpPr>
          <p:spPr>
            <a:xfrm>
              <a:off x="0" y="-47625"/>
              <a:ext cx="2172600" cy="1265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59" name="Google Shape;59;p6"/>
          <p:cNvSpPr txBox="1">
            <a:spLocks noGrp="1"/>
          </p:cNvSpPr>
          <p:nvPr>
            <p:ph type="body" idx="1"/>
          </p:nvPr>
        </p:nvSpPr>
        <p:spPr>
          <a:xfrm>
            <a:off x="9592575" y="5210075"/>
            <a:ext cx="7344000" cy="394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556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endParaRPr/>
          </a:p>
        </p:txBody>
      </p:sp>
      <p:sp>
        <p:nvSpPr>
          <p:cNvPr id="60" name="Google Shape;60;p6"/>
          <p:cNvSpPr txBox="1">
            <a:spLocks noGrp="1"/>
          </p:cNvSpPr>
          <p:nvPr>
            <p:ph type="title"/>
          </p:nvPr>
        </p:nvSpPr>
        <p:spPr>
          <a:xfrm>
            <a:off x="9476225" y="1163400"/>
            <a:ext cx="7545900" cy="291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R="0"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0"/>
              <a:buFont typeface="Fraunces Light"/>
              <a:buNone/>
              <a:defRPr sz="9000" i="0" u="none" strike="noStrike" cap="none">
                <a:solidFill>
                  <a:schemeClr val="dk1"/>
                </a:solidFill>
                <a:latin typeface="Fraunces Light"/>
                <a:ea typeface="Fraunces Light"/>
                <a:cs typeface="Fraunces Light"/>
                <a:sym typeface="Fraunce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bg>
      <p:bgPr>
        <a:solidFill>
          <a:srgbClr val="FFFBFC"/>
        </a:solidFill>
        <a:effectLst/>
      </p:bgPr>
    </p:bg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2" name="Google Shape;62;p7"/>
          <p:cNvGrpSpPr/>
          <p:nvPr/>
        </p:nvGrpSpPr>
        <p:grpSpPr>
          <a:xfrm>
            <a:off x="9281696" y="645114"/>
            <a:ext cx="8111317" cy="8816402"/>
            <a:chOff x="0" y="-47625"/>
            <a:chExt cx="2136300" cy="2322000"/>
          </a:xfrm>
        </p:grpSpPr>
        <p:sp>
          <p:nvSpPr>
            <p:cNvPr id="63" name="Google Shape;63;p7"/>
            <p:cNvSpPr/>
            <p:nvPr/>
          </p:nvSpPr>
          <p:spPr>
            <a:xfrm>
              <a:off x="0" y="0"/>
              <a:ext cx="2136271" cy="2274270"/>
            </a:xfrm>
            <a:custGeom>
              <a:avLst/>
              <a:gdLst/>
              <a:ahLst/>
              <a:cxnLst/>
              <a:rect l="l" t="t" r="r" b="b"/>
              <a:pathLst>
                <a:path w="2136271" h="2274270" extrusionOk="0">
                  <a:moveTo>
                    <a:pt x="28634" y="0"/>
                  </a:moveTo>
                  <a:lnTo>
                    <a:pt x="2107636" y="0"/>
                  </a:lnTo>
                  <a:cubicBezTo>
                    <a:pt x="2123451" y="0"/>
                    <a:pt x="2136271" y="12820"/>
                    <a:pt x="2136271" y="28634"/>
                  </a:cubicBezTo>
                  <a:lnTo>
                    <a:pt x="2136271" y="2245635"/>
                  </a:lnTo>
                  <a:cubicBezTo>
                    <a:pt x="2136271" y="2261450"/>
                    <a:pt x="2123451" y="2274270"/>
                    <a:pt x="2107636" y="2274270"/>
                  </a:cubicBezTo>
                  <a:lnTo>
                    <a:pt x="28634" y="2274270"/>
                  </a:lnTo>
                  <a:cubicBezTo>
                    <a:pt x="12820" y="2274270"/>
                    <a:pt x="0" y="2261450"/>
                    <a:pt x="0" y="2245635"/>
                  </a:cubicBezTo>
                  <a:lnTo>
                    <a:pt x="0" y="28634"/>
                  </a:lnTo>
                  <a:cubicBezTo>
                    <a:pt x="0" y="12820"/>
                    <a:pt x="12820" y="0"/>
                    <a:pt x="28634" y="0"/>
                  </a:cubicBezTo>
                  <a:close/>
                </a:path>
              </a:pathLst>
            </a:custGeom>
            <a:solidFill>
              <a:srgbClr val="F4DB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" name="Google Shape;64;p7"/>
            <p:cNvSpPr txBox="1"/>
            <p:nvPr/>
          </p:nvSpPr>
          <p:spPr>
            <a:xfrm>
              <a:off x="0" y="-47625"/>
              <a:ext cx="2136300" cy="2322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65" name="Google Shape;65;p7"/>
          <p:cNvSpPr txBox="1">
            <a:spLocks noGrp="1"/>
          </p:cNvSpPr>
          <p:nvPr>
            <p:ph type="body" idx="1"/>
          </p:nvPr>
        </p:nvSpPr>
        <p:spPr>
          <a:xfrm>
            <a:off x="955475" y="924750"/>
            <a:ext cx="7344000" cy="853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556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endParaRPr/>
          </a:p>
        </p:txBody>
      </p:sp>
      <p:sp>
        <p:nvSpPr>
          <p:cNvPr id="66" name="Google Shape;66;p7"/>
          <p:cNvSpPr txBox="1">
            <a:spLocks noGrp="1"/>
          </p:cNvSpPr>
          <p:nvPr>
            <p:ph type="title"/>
          </p:nvPr>
        </p:nvSpPr>
        <p:spPr>
          <a:xfrm>
            <a:off x="10231313" y="2709000"/>
            <a:ext cx="6212100" cy="4968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R="0"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0"/>
              <a:buFont typeface="Fraunces Light"/>
              <a:buNone/>
              <a:defRPr sz="9000" i="0" u="none" strike="noStrike" cap="none">
                <a:solidFill>
                  <a:schemeClr val="dk1"/>
                </a:solidFill>
                <a:latin typeface="Fraunces Light"/>
                <a:ea typeface="Fraunces Light"/>
                <a:cs typeface="Fraunces Light"/>
                <a:sym typeface="Fraunce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bg>
      <p:bgPr>
        <a:solidFill>
          <a:srgbClr val="DDADBB"/>
        </a:solidFill>
        <a:effectLst/>
      </p:bgPr>
    </p:bg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8" name="Google Shape;68;p8"/>
          <p:cNvGrpSpPr/>
          <p:nvPr/>
        </p:nvGrpSpPr>
        <p:grpSpPr>
          <a:xfrm>
            <a:off x="7345080" y="645114"/>
            <a:ext cx="4814913" cy="8816402"/>
            <a:chOff x="0" y="-47625"/>
            <a:chExt cx="1268117" cy="2322000"/>
          </a:xfrm>
        </p:grpSpPr>
        <p:sp>
          <p:nvSpPr>
            <p:cNvPr id="69" name="Google Shape;69;p8"/>
            <p:cNvSpPr/>
            <p:nvPr/>
          </p:nvSpPr>
          <p:spPr>
            <a:xfrm>
              <a:off x="0" y="0"/>
              <a:ext cx="1268117" cy="2274270"/>
            </a:xfrm>
            <a:custGeom>
              <a:avLst/>
              <a:gdLst/>
              <a:ahLst/>
              <a:cxnLst/>
              <a:rect l="l" t="t" r="r" b="b"/>
              <a:pathLst>
                <a:path w="1268117" h="2274270" extrusionOk="0">
                  <a:moveTo>
                    <a:pt x="48237" y="0"/>
                  </a:moveTo>
                  <a:lnTo>
                    <a:pt x="1219880" y="0"/>
                  </a:lnTo>
                  <a:cubicBezTo>
                    <a:pt x="1232673" y="0"/>
                    <a:pt x="1244943" y="5082"/>
                    <a:pt x="1253989" y="14128"/>
                  </a:cubicBezTo>
                  <a:cubicBezTo>
                    <a:pt x="1263035" y="23175"/>
                    <a:pt x="1268117" y="35444"/>
                    <a:pt x="1268117" y="48237"/>
                  </a:cubicBezTo>
                  <a:lnTo>
                    <a:pt x="1268117" y="2226032"/>
                  </a:lnTo>
                  <a:cubicBezTo>
                    <a:pt x="1268117" y="2238825"/>
                    <a:pt x="1263035" y="2251095"/>
                    <a:pt x="1253989" y="2260141"/>
                  </a:cubicBezTo>
                  <a:cubicBezTo>
                    <a:pt x="1244943" y="2269187"/>
                    <a:pt x="1232673" y="2274270"/>
                    <a:pt x="1219880" y="2274270"/>
                  </a:cubicBezTo>
                  <a:lnTo>
                    <a:pt x="48237" y="2274270"/>
                  </a:lnTo>
                  <a:cubicBezTo>
                    <a:pt x="35444" y="2274270"/>
                    <a:pt x="23175" y="2269187"/>
                    <a:pt x="14128" y="2260141"/>
                  </a:cubicBezTo>
                  <a:cubicBezTo>
                    <a:pt x="5082" y="2251095"/>
                    <a:pt x="0" y="2238825"/>
                    <a:pt x="0" y="2226032"/>
                  </a:cubicBezTo>
                  <a:lnTo>
                    <a:pt x="0" y="48237"/>
                  </a:lnTo>
                  <a:cubicBezTo>
                    <a:pt x="0" y="35444"/>
                    <a:pt x="5082" y="23175"/>
                    <a:pt x="14128" y="14128"/>
                  </a:cubicBezTo>
                  <a:cubicBezTo>
                    <a:pt x="23175" y="5082"/>
                    <a:pt x="35444" y="0"/>
                    <a:pt x="48237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" name="Google Shape;70;p8"/>
            <p:cNvSpPr txBox="1"/>
            <p:nvPr/>
          </p:nvSpPr>
          <p:spPr>
            <a:xfrm>
              <a:off x="0" y="-47625"/>
              <a:ext cx="1268100" cy="2322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71" name="Google Shape;71;p8"/>
          <p:cNvGrpSpPr/>
          <p:nvPr/>
        </p:nvGrpSpPr>
        <p:grpSpPr>
          <a:xfrm>
            <a:off x="12577965" y="645114"/>
            <a:ext cx="4814913" cy="8816402"/>
            <a:chOff x="0" y="-47625"/>
            <a:chExt cx="1268117" cy="2322000"/>
          </a:xfrm>
        </p:grpSpPr>
        <p:sp>
          <p:nvSpPr>
            <p:cNvPr id="72" name="Google Shape;72;p8"/>
            <p:cNvSpPr/>
            <p:nvPr/>
          </p:nvSpPr>
          <p:spPr>
            <a:xfrm>
              <a:off x="0" y="0"/>
              <a:ext cx="1268117" cy="2274270"/>
            </a:xfrm>
            <a:custGeom>
              <a:avLst/>
              <a:gdLst/>
              <a:ahLst/>
              <a:cxnLst/>
              <a:rect l="l" t="t" r="r" b="b"/>
              <a:pathLst>
                <a:path w="1268117" h="2274270" extrusionOk="0">
                  <a:moveTo>
                    <a:pt x="48237" y="0"/>
                  </a:moveTo>
                  <a:lnTo>
                    <a:pt x="1219880" y="0"/>
                  </a:lnTo>
                  <a:cubicBezTo>
                    <a:pt x="1232673" y="0"/>
                    <a:pt x="1244943" y="5082"/>
                    <a:pt x="1253989" y="14128"/>
                  </a:cubicBezTo>
                  <a:cubicBezTo>
                    <a:pt x="1263035" y="23175"/>
                    <a:pt x="1268117" y="35444"/>
                    <a:pt x="1268117" y="48237"/>
                  </a:cubicBezTo>
                  <a:lnTo>
                    <a:pt x="1268117" y="2226032"/>
                  </a:lnTo>
                  <a:cubicBezTo>
                    <a:pt x="1268117" y="2238825"/>
                    <a:pt x="1263035" y="2251095"/>
                    <a:pt x="1253989" y="2260141"/>
                  </a:cubicBezTo>
                  <a:cubicBezTo>
                    <a:pt x="1244943" y="2269187"/>
                    <a:pt x="1232673" y="2274270"/>
                    <a:pt x="1219880" y="2274270"/>
                  </a:cubicBezTo>
                  <a:lnTo>
                    <a:pt x="48237" y="2274270"/>
                  </a:lnTo>
                  <a:cubicBezTo>
                    <a:pt x="35444" y="2274270"/>
                    <a:pt x="23175" y="2269187"/>
                    <a:pt x="14128" y="2260141"/>
                  </a:cubicBezTo>
                  <a:cubicBezTo>
                    <a:pt x="5082" y="2251095"/>
                    <a:pt x="0" y="2238825"/>
                    <a:pt x="0" y="2226032"/>
                  </a:cubicBezTo>
                  <a:lnTo>
                    <a:pt x="0" y="48237"/>
                  </a:lnTo>
                  <a:cubicBezTo>
                    <a:pt x="0" y="35444"/>
                    <a:pt x="5082" y="23175"/>
                    <a:pt x="14128" y="14128"/>
                  </a:cubicBezTo>
                  <a:cubicBezTo>
                    <a:pt x="23175" y="5082"/>
                    <a:pt x="35444" y="0"/>
                    <a:pt x="48237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" name="Google Shape;73;p8"/>
            <p:cNvSpPr txBox="1"/>
            <p:nvPr/>
          </p:nvSpPr>
          <p:spPr>
            <a:xfrm>
              <a:off x="0" y="-47625"/>
              <a:ext cx="1268100" cy="2322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74" name="Google Shape;74;p8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782775" y="6149721"/>
            <a:ext cx="6229917" cy="5012428"/>
          </a:xfrm>
          <a:prstGeom prst="rect">
            <a:avLst/>
          </a:prstGeom>
          <a:noFill/>
          <a:ln>
            <a:noFill/>
          </a:ln>
        </p:spPr>
      </p:pic>
      <p:sp>
        <p:nvSpPr>
          <p:cNvPr id="75" name="Google Shape;75;p8"/>
          <p:cNvSpPr txBox="1">
            <a:spLocks noGrp="1"/>
          </p:cNvSpPr>
          <p:nvPr>
            <p:ph type="body" idx="1"/>
          </p:nvPr>
        </p:nvSpPr>
        <p:spPr>
          <a:xfrm>
            <a:off x="1145672" y="5210075"/>
            <a:ext cx="5371200" cy="394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556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endParaRPr/>
          </a:p>
        </p:txBody>
      </p:sp>
      <p:sp>
        <p:nvSpPr>
          <p:cNvPr id="76" name="Google Shape;76;p8"/>
          <p:cNvSpPr txBox="1">
            <a:spLocks noGrp="1"/>
          </p:cNvSpPr>
          <p:nvPr>
            <p:ph type="title"/>
          </p:nvPr>
        </p:nvSpPr>
        <p:spPr>
          <a:xfrm>
            <a:off x="1060575" y="1163400"/>
            <a:ext cx="5519100" cy="291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R="0"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0"/>
              <a:buFont typeface="Fraunces Light"/>
              <a:buNone/>
              <a:defRPr sz="9000" i="0" u="none" strike="noStrike" cap="none">
                <a:solidFill>
                  <a:schemeClr val="dk1"/>
                </a:solidFill>
                <a:latin typeface="Fraunces Light"/>
                <a:ea typeface="Fraunces Light"/>
                <a:cs typeface="Fraunces Light"/>
                <a:sym typeface="Fraunce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7" name="Google Shape;77;p8"/>
          <p:cNvSpPr txBox="1">
            <a:spLocks noGrp="1"/>
          </p:cNvSpPr>
          <p:nvPr>
            <p:ph type="body" idx="2"/>
          </p:nvPr>
        </p:nvSpPr>
        <p:spPr>
          <a:xfrm>
            <a:off x="7701025" y="6745375"/>
            <a:ext cx="4105200" cy="241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556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endParaRPr/>
          </a:p>
        </p:txBody>
      </p:sp>
      <p:sp>
        <p:nvSpPr>
          <p:cNvPr id="78" name="Google Shape;78;p8"/>
          <p:cNvSpPr txBox="1">
            <a:spLocks noGrp="1"/>
          </p:cNvSpPr>
          <p:nvPr>
            <p:ph type="body" idx="3"/>
          </p:nvPr>
        </p:nvSpPr>
        <p:spPr>
          <a:xfrm>
            <a:off x="12932825" y="6745375"/>
            <a:ext cx="4105200" cy="241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556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endParaRPr/>
          </a:p>
        </p:txBody>
      </p:sp>
      <p:sp>
        <p:nvSpPr>
          <p:cNvPr id="79" name="Google Shape;79;p8"/>
          <p:cNvSpPr>
            <a:spLocks noGrp="1"/>
          </p:cNvSpPr>
          <p:nvPr>
            <p:ph type="pic" idx="4"/>
          </p:nvPr>
        </p:nvSpPr>
        <p:spPr>
          <a:xfrm>
            <a:off x="7797600" y="1208775"/>
            <a:ext cx="3919800" cy="5148900"/>
          </a:xfrm>
          <a:prstGeom prst="rect">
            <a:avLst/>
          </a:prstGeom>
          <a:noFill/>
          <a:ln>
            <a:noFill/>
          </a:ln>
        </p:spPr>
      </p:sp>
      <p:sp>
        <p:nvSpPr>
          <p:cNvPr id="80" name="Google Shape;80;p8"/>
          <p:cNvSpPr>
            <a:spLocks noGrp="1"/>
          </p:cNvSpPr>
          <p:nvPr>
            <p:ph type="pic" idx="5"/>
          </p:nvPr>
        </p:nvSpPr>
        <p:spPr>
          <a:xfrm>
            <a:off x="13025525" y="1208775"/>
            <a:ext cx="3919800" cy="51489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BLANK_1_1_1_1_1"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19"/>
          <p:cNvSpPr/>
          <p:nvPr/>
        </p:nvSpPr>
        <p:spPr>
          <a:xfrm>
            <a:off x="300800" y="250900"/>
            <a:ext cx="17646000" cy="846600"/>
          </a:xfrm>
          <a:prstGeom prst="roundRect">
            <a:avLst>
              <a:gd name="adj" fmla="val 38512"/>
            </a:avLst>
          </a:prstGeom>
          <a:solidFill>
            <a:schemeClr val="dk2"/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119" name="Google Shape;119;p19"/>
          <p:cNvSpPr/>
          <p:nvPr/>
        </p:nvSpPr>
        <p:spPr>
          <a:xfrm>
            <a:off x="300800" y="9217000"/>
            <a:ext cx="17646000" cy="846600"/>
          </a:xfrm>
          <a:prstGeom prst="roundRect">
            <a:avLst>
              <a:gd name="adj" fmla="val 38512"/>
            </a:avLst>
          </a:prstGeom>
          <a:solidFill>
            <a:schemeClr val="dk2"/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120" name="Google Shape;120;p19"/>
          <p:cNvSpPr txBox="1">
            <a:spLocks noGrp="1"/>
          </p:cNvSpPr>
          <p:nvPr>
            <p:ph type="subTitle" idx="1"/>
          </p:nvPr>
        </p:nvSpPr>
        <p:spPr>
          <a:xfrm>
            <a:off x="1444200" y="2785194"/>
            <a:ext cx="3995400" cy="1381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40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1" name="Google Shape;121;p19"/>
          <p:cNvSpPr txBox="1">
            <a:spLocks noGrp="1"/>
          </p:cNvSpPr>
          <p:nvPr>
            <p:ph type="subTitle" idx="2"/>
          </p:nvPr>
        </p:nvSpPr>
        <p:spPr>
          <a:xfrm>
            <a:off x="7131606" y="2785200"/>
            <a:ext cx="4003800" cy="1381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4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2" name="Google Shape;122;p19"/>
          <p:cNvSpPr txBox="1">
            <a:spLocks noGrp="1"/>
          </p:cNvSpPr>
          <p:nvPr>
            <p:ph type="subTitle" idx="3"/>
          </p:nvPr>
        </p:nvSpPr>
        <p:spPr>
          <a:xfrm>
            <a:off x="12849802" y="2785196"/>
            <a:ext cx="4003800" cy="1381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40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3" name="Google Shape;123;p19"/>
          <p:cNvSpPr txBox="1">
            <a:spLocks noGrp="1"/>
          </p:cNvSpPr>
          <p:nvPr>
            <p:ph type="subTitle" idx="4"/>
          </p:nvPr>
        </p:nvSpPr>
        <p:spPr>
          <a:xfrm>
            <a:off x="1444200" y="6260094"/>
            <a:ext cx="3995400" cy="13002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40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4" name="Google Shape;124;p19"/>
          <p:cNvSpPr txBox="1">
            <a:spLocks noGrp="1"/>
          </p:cNvSpPr>
          <p:nvPr>
            <p:ph type="subTitle" idx="5"/>
          </p:nvPr>
        </p:nvSpPr>
        <p:spPr>
          <a:xfrm>
            <a:off x="7131606" y="6260096"/>
            <a:ext cx="4003800" cy="13002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4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5" name="Google Shape;125;p19"/>
          <p:cNvSpPr txBox="1">
            <a:spLocks noGrp="1"/>
          </p:cNvSpPr>
          <p:nvPr>
            <p:ph type="subTitle" idx="6"/>
          </p:nvPr>
        </p:nvSpPr>
        <p:spPr>
          <a:xfrm>
            <a:off x="12854002" y="6260096"/>
            <a:ext cx="3995400" cy="13002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40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6" name="Google Shape;126;p19"/>
          <p:cNvSpPr txBox="1">
            <a:spLocks noGrp="1"/>
          </p:cNvSpPr>
          <p:nvPr>
            <p:ph type="subTitle" idx="7"/>
          </p:nvPr>
        </p:nvSpPr>
        <p:spPr>
          <a:xfrm>
            <a:off x="1444200" y="1820494"/>
            <a:ext cx="3995400" cy="9696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000" b="1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27" name="Google Shape;127;p19"/>
          <p:cNvSpPr txBox="1">
            <a:spLocks noGrp="1"/>
          </p:cNvSpPr>
          <p:nvPr>
            <p:ph type="subTitle" idx="8"/>
          </p:nvPr>
        </p:nvSpPr>
        <p:spPr>
          <a:xfrm>
            <a:off x="7131606" y="1820494"/>
            <a:ext cx="4003800" cy="9696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000" b="1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28" name="Google Shape;128;p19"/>
          <p:cNvSpPr txBox="1">
            <a:spLocks noGrp="1"/>
          </p:cNvSpPr>
          <p:nvPr>
            <p:ph type="subTitle" idx="9"/>
          </p:nvPr>
        </p:nvSpPr>
        <p:spPr>
          <a:xfrm>
            <a:off x="12849802" y="1820494"/>
            <a:ext cx="4003800" cy="9696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000" b="1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29" name="Google Shape;129;p19"/>
          <p:cNvSpPr txBox="1">
            <a:spLocks noGrp="1"/>
          </p:cNvSpPr>
          <p:nvPr>
            <p:ph type="subTitle" idx="13"/>
          </p:nvPr>
        </p:nvSpPr>
        <p:spPr>
          <a:xfrm>
            <a:off x="1444200" y="5409294"/>
            <a:ext cx="3995400" cy="8466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000" b="1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30" name="Google Shape;130;p19"/>
          <p:cNvSpPr txBox="1">
            <a:spLocks noGrp="1"/>
          </p:cNvSpPr>
          <p:nvPr>
            <p:ph type="subTitle" idx="14"/>
          </p:nvPr>
        </p:nvSpPr>
        <p:spPr>
          <a:xfrm>
            <a:off x="7131606" y="5409294"/>
            <a:ext cx="4003800" cy="8466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000" b="1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31" name="Google Shape;131;p19"/>
          <p:cNvSpPr txBox="1">
            <a:spLocks noGrp="1"/>
          </p:cNvSpPr>
          <p:nvPr>
            <p:ph type="subTitle" idx="15"/>
          </p:nvPr>
        </p:nvSpPr>
        <p:spPr>
          <a:xfrm>
            <a:off x="12854002" y="5409294"/>
            <a:ext cx="3995400" cy="8466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000" b="1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5272209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8000" b="0" i="0">
                <a:solidFill>
                  <a:schemeClr val="tx1"/>
                </a:solidFill>
                <a:latin typeface="Cambria"/>
                <a:cs typeface="Cambr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000" b="0" i="0">
                <a:solidFill>
                  <a:srgbClr val="212121"/>
                </a:solidFill>
                <a:latin typeface="Arial MT"/>
                <a:cs typeface="Arial MT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11/9/2025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860944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DBE3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R="0"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Fraunces"/>
              <a:buNone/>
              <a:defRPr sz="4400" i="0" u="none" strike="noStrike" cap="none">
                <a:solidFill>
                  <a:schemeClr val="dk1"/>
                </a:solidFill>
                <a:latin typeface="Fraunces"/>
                <a:ea typeface="Fraunces"/>
                <a:cs typeface="Fraunces"/>
                <a:sym typeface="Fraunce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556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6" r:id="rId8"/>
    <p:sldLayoutId id="2147483657" r:id="rId9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9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390/bs14020102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doi.org/10.1186/s12960-024-00966-1" TargetMode="External"/><Relationship Id="rId5" Type="http://schemas.openxmlformats.org/officeDocument/2006/relationships/hyperlink" Target="https://doi.org/10.3967/bes2021.008" TargetMode="External"/><Relationship Id="rId4" Type="http://schemas.openxmlformats.org/officeDocument/2006/relationships/hyperlink" Target="https://doi.org/10.1371/journal.pmed.1003602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390/su13041909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doi.org/10.1093/bjd/ljad462" TargetMode="External"/><Relationship Id="rId5" Type="http://schemas.openxmlformats.org/officeDocument/2006/relationships/hyperlink" Target="https://doi.org/10.3390/su14159053" TargetMode="External"/><Relationship Id="rId4" Type="http://schemas.openxmlformats.org/officeDocument/2006/relationships/hyperlink" Target="https://doi.org/10.24911/IJMDC.51-1736276775" TargetMode="Externa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comnet.2021.108074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doi.org/10.1186/s12913-024-11724-3" TargetMode="Externa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hyperlink" Target="https://eczema.org/information-and-advice/" TargetMode="External"/><Relationship Id="rId3" Type="http://schemas.openxmlformats.org/officeDocument/2006/relationships/hyperlink" Target="https://doi.org/10.3389/fpsyg.2023.1122277" TargetMode="External"/><Relationship Id="rId7" Type="http://schemas.openxmlformats.org/officeDocument/2006/relationships/hyperlink" Target="https://irishskin.ie/2020/11/02/psychosocial-burden-and-costs-in-patients-with-atopic-dermatitis/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ncbi.nlm.nih.gov/books/NBK538209/" TargetMode="External"/><Relationship Id="rId5" Type="http://schemas.openxmlformats.org/officeDocument/2006/relationships/hyperlink" Target="https://www.sanofi.co.uk/assets/dot-uk/pages/images/skin-in-the-game/cost-of-ad-pdf.pdf" TargetMode="External"/><Relationship Id="rId4" Type="http://schemas.openxmlformats.org/officeDocument/2006/relationships/hyperlink" Target="https://doi.org/10.1093/bjd/ljad46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DADBB"/>
        </a:solidFill>
        <a:effectLst/>
      </p:bgPr>
    </p:bg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5" name="Google Shape;85;p9"/>
          <p:cNvGrpSpPr/>
          <p:nvPr/>
        </p:nvGrpSpPr>
        <p:grpSpPr>
          <a:xfrm>
            <a:off x="9611579" y="-233044"/>
            <a:ext cx="8673366" cy="10516503"/>
            <a:chOff x="0" y="-47625"/>
            <a:chExt cx="2567025" cy="2321895"/>
          </a:xfrm>
        </p:grpSpPr>
        <p:sp>
          <p:nvSpPr>
            <p:cNvPr id="86" name="Google Shape;86;p9"/>
            <p:cNvSpPr/>
            <p:nvPr/>
          </p:nvSpPr>
          <p:spPr>
            <a:xfrm>
              <a:off x="0" y="0"/>
              <a:ext cx="2567025" cy="2274270"/>
            </a:xfrm>
            <a:custGeom>
              <a:avLst/>
              <a:gdLst/>
              <a:ahLst/>
              <a:cxnLst/>
              <a:rect l="l" t="t" r="r" b="b"/>
              <a:pathLst>
                <a:path w="2567025" h="2274270" extrusionOk="0">
                  <a:moveTo>
                    <a:pt x="23829" y="0"/>
                  </a:moveTo>
                  <a:lnTo>
                    <a:pt x="2543195" y="0"/>
                  </a:lnTo>
                  <a:cubicBezTo>
                    <a:pt x="2549515" y="0"/>
                    <a:pt x="2555576" y="2511"/>
                    <a:pt x="2560045" y="6979"/>
                  </a:cubicBezTo>
                  <a:cubicBezTo>
                    <a:pt x="2564514" y="11448"/>
                    <a:pt x="2567025" y="17509"/>
                    <a:pt x="2567025" y="23829"/>
                  </a:cubicBezTo>
                  <a:lnTo>
                    <a:pt x="2567025" y="2250440"/>
                  </a:lnTo>
                  <a:cubicBezTo>
                    <a:pt x="2567025" y="2263601"/>
                    <a:pt x="2556356" y="2274270"/>
                    <a:pt x="2543195" y="2274270"/>
                  </a:cubicBezTo>
                  <a:lnTo>
                    <a:pt x="23829" y="2274270"/>
                  </a:lnTo>
                  <a:cubicBezTo>
                    <a:pt x="17509" y="2274270"/>
                    <a:pt x="11448" y="2271759"/>
                    <a:pt x="6979" y="2267290"/>
                  </a:cubicBezTo>
                  <a:cubicBezTo>
                    <a:pt x="2511" y="2262821"/>
                    <a:pt x="0" y="2256760"/>
                    <a:pt x="0" y="2250440"/>
                  </a:cubicBezTo>
                  <a:lnTo>
                    <a:pt x="0" y="23829"/>
                  </a:lnTo>
                  <a:cubicBezTo>
                    <a:pt x="0" y="17509"/>
                    <a:pt x="2511" y="11448"/>
                    <a:pt x="6979" y="6979"/>
                  </a:cubicBezTo>
                  <a:cubicBezTo>
                    <a:pt x="11448" y="2511"/>
                    <a:pt x="17509" y="0"/>
                    <a:pt x="23829" y="0"/>
                  </a:cubicBezTo>
                  <a:close/>
                </a:path>
              </a:pathLst>
            </a:custGeom>
            <a:solidFill>
              <a:srgbClr val="F4DB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" name="Google Shape;87;p9"/>
            <p:cNvSpPr txBox="1"/>
            <p:nvPr/>
          </p:nvSpPr>
          <p:spPr>
            <a:xfrm>
              <a:off x="0" y="-47625"/>
              <a:ext cx="2567025" cy="232189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88" name="Google Shape;88;p9"/>
          <p:cNvSpPr/>
          <p:nvPr/>
        </p:nvSpPr>
        <p:spPr>
          <a:xfrm>
            <a:off x="11140961" y="5924063"/>
            <a:ext cx="5941143" cy="129625"/>
          </a:xfrm>
          <a:custGeom>
            <a:avLst/>
            <a:gdLst/>
            <a:ahLst/>
            <a:cxnLst/>
            <a:rect l="l" t="t" r="r" b="b"/>
            <a:pathLst>
              <a:path w="5941143" h="129625" extrusionOk="0">
                <a:moveTo>
                  <a:pt x="0" y="0"/>
                </a:moveTo>
                <a:lnTo>
                  <a:pt x="5941143" y="0"/>
                </a:lnTo>
                <a:lnTo>
                  <a:pt x="5941143" y="129625"/>
                </a:lnTo>
                <a:lnTo>
                  <a:pt x="0" y="129625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90" name="Google Shape;90;p9"/>
          <p:cNvSpPr txBox="1"/>
          <p:nvPr/>
        </p:nvSpPr>
        <p:spPr>
          <a:xfrm>
            <a:off x="10781471" y="6274572"/>
            <a:ext cx="6946889" cy="25483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14999"/>
              </a:lnSpc>
            </a:pPr>
            <a:r>
              <a:rPr lang="en-US" sz="3600" b="1" i="1" dirty="0">
                <a:latin typeface="Inter"/>
                <a:ea typeface="Inter"/>
                <a:sym typeface="Inter"/>
              </a:rPr>
              <a:t>A Smartwatch for Children with Eczema: Promoting Timely Emollient Use through Digital Health Innovation</a:t>
            </a:r>
            <a:endParaRPr lang="en-US" sz="3200" b="1" i="1" dirty="0"/>
          </a:p>
        </p:txBody>
      </p:sp>
      <p:sp>
        <p:nvSpPr>
          <p:cNvPr id="91" name="Google Shape;91;p9"/>
          <p:cNvSpPr/>
          <p:nvPr/>
        </p:nvSpPr>
        <p:spPr>
          <a:xfrm rot="182170">
            <a:off x="12507947" y="6823864"/>
            <a:ext cx="2139525" cy="800390"/>
          </a:xfrm>
          <a:custGeom>
            <a:avLst/>
            <a:gdLst/>
            <a:ahLst/>
            <a:cxnLst/>
            <a:rect l="l" t="t" r="r" b="b"/>
            <a:pathLst>
              <a:path w="2655268" h="897963" extrusionOk="0">
                <a:moveTo>
                  <a:pt x="0" y="0"/>
                </a:moveTo>
                <a:lnTo>
                  <a:pt x="2655269" y="0"/>
                </a:lnTo>
                <a:lnTo>
                  <a:pt x="2655269" y="897963"/>
                </a:lnTo>
                <a:lnTo>
                  <a:pt x="0" y="897963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pic>
        <p:nvPicPr>
          <p:cNvPr id="93" name="Google Shape;93;p9" descr="A child with a lotion on her face&#10;&#10;AI-generated content may be incorrect."/>
          <p:cNvPicPr preferRelativeResize="0"/>
          <p:nvPr/>
        </p:nvPicPr>
        <p:blipFill>
          <a:blip r:embed="rId5"/>
          <a:srcRect t="1800" b="1800"/>
          <a:stretch>
            <a:fillRect/>
          </a:stretch>
        </p:blipFill>
        <p:spPr>
          <a:xfrm>
            <a:off x="10779724" y="1276263"/>
            <a:ext cx="6659400" cy="4281900"/>
          </a:xfrm>
          <a:prstGeom prst="roundRect">
            <a:avLst>
              <a:gd name="adj" fmla="val 7431"/>
            </a:avLst>
          </a:prstGeom>
          <a:noFill/>
          <a:ln>
            <a:noFill/>
          </a:ln>
        </p:spPr>
      </p:pic>
      <p:pic>
        <p:nvPicPr>
          <p:cNvPr id="2" name="Picture 1" descr="A pink square watch with a face and text&#10;&#10;AI-generated content may be incorrect.">
            <a:extLst>
              <a:ext uri="{FF2B5EF4-FFF2-40B4-BE49-F238E27FC236}">
                <a16:creationId xmlns:a16="http://schemas.microsoft.com/office/drawing/2014/main" id="{17AD2E1B-7290-EF2F-332E-AA036187BA9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04180" y="1011775"/>
            <a:ext cx="6465651" cy="6521407"/>
          </a:xfrm>
          <a:prstGeom prst="rect">
            <a:avLst/>
          </a:prstGeom>
        </p:spPr>
      </p:pic>
      <p:sp>
        <p:nvSpPr>
          <p:cNvPr id="4" name="Google Shape;149;p12">
            <a:extLst>
              <a:ext uri="{FF2B5EF4-FFF2-40B4-BE49-F238E27FC236}">
                <a16:creationId xmlns:a16="http://schemas.microsoft.com/office/drawing/2014/main" id="{83ADC35A-2FB4-4B8D-F90E-5DA3229EA279}"/>
              </a:ext>
            </a:extLst>
          </p:cNvPr>
          <p:cNvSpPr txBox="1"/>
          <p:nvPr/>
        </p:nvSpPr>
        <p:spPr>
          <a:xfrm>
            <a:off x="1599880" y="7908960"/>
            <a:ext cx="7686440" cy="27607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14999"/>
              </a:lnSpc>
            </a:pPr>
            <a:r>
              <a:rPr lang="en-US" b="1" dirty="0">
                <a:latin typeface="Inter"/>
                <a:ea typeface="Inter"/>
              </a:rPr>
              <a:t>MODULE: </a:t>
            </a:r>
            <a:r>
              <a:rPr lang="en-US" dirty="0">
                <a:latin typeface="Inter"/>
                <a:ea typeface="Inter"/>
              </a:rPr>
              <a:t>LCHS7009 Population Health and Digital Health Promotion </a:t>
            </a:r>
          </a:p>
          <a:p>
            <a:pPr>
              <a:lnSpc>
                <a:spcPct val="114999"/>
              </a:lnSpc>
            </a:pPr>
            <a:r>
              <a:rPr lang="en-US" b="1">
                <a:latin typeface="Inter"/>
                <a:ea typeface="Inter"/>
              </a:rPr>
              <a:t>LECTURER: </a:t>
            </a:r>
            <a:r>
              <a:rPr lang="en-US">
                <a:latin typeface="Inter"/>
                <a:ea typeface="Inter"/>
              </a:rPr>
              <a:t>Dr Besty Jose</a:t>
            </a:r>
          </a:p>
          <a:p>
            <a:pPr>
              <a:lnSpc>
                <a:spcPct val="114999"/>
              </a:lnSpc>
            </a:pPr>
            <a:r>
              <a:rPr lang="en-US" b="1" dirty="0">
                <a:latin typeface="Inter"/>
                <a:ea typeface="Inter"/>
              </a:rPr>
              <a:t>STUDENTS:</a:t>
            </a:r>
          </a:p>
          <a:p>
            <a:pPr marL="342900" indent="-342900">
              <a:lnSpc>
                <a:spcPct val="114999"/>
              </a:lnSpc>
              <a:buAutoNum type="arabicPeriod"/>
            </a:pPr>
            <a:r>
              <a:rPr lang="en-US">
                <a:latin typeface="Inter"/>
                <a:ea typeface="Inter"/>
                <a:sym typeface="Inter"/>
              </a:rPr>
              <a:t>Chiani Nicholas, ID: 2437886</a:t>
            </a:r>
            <a:endParaRPr lang="en-US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AutoNum type="arabicPeriod"/>
            </a:pPr>
            <a:r>
              <a:rPr lang="en-US" dirty="0">
                <a:latin typeface="Inter"/>
                <a:ea typeface="Inter"/>
              </a:rPr>
              <a:t>Patel Krupaben, ID: 2434366</a:t>
            </a:r>
          </a:p>
          <a:p>
            <a:pPr marL="342900" indent="-342900">
              <a:lnSpc>
                <a:spcPct val="114999"/>
              </a:lnSpc>
              <a:buAutoNum type="arabicPeriod"/>
            </a:pPr>
            <a:r>
              <a:rPr lang="en-US" dirty="0">
                <a:latin typeface="Inter"/>
                <a:ea typeface="Inter"/>
              </a:rPr>
              <a:t>Adil Karim, ID: 2426763</a:t>
            </a:r>
          </a:p>
          <a:p>
            <a:pPr marL="342900" indent="-342900">
              <a:lnSpc>
                <a:spcPct val="114999"/>
              </a:lnSpc>
              <a:buAutoNum type="arabicPeriod"/>
            </a:pPr>
            <a:r>
              <a:rPr lang="en-US" dirty="0">
                <a:latin typeface="Inter"/>
                <a:ea typeface="Inter"/>
              </a:rPr>
              <a:t>Harsh Pal, ID: 2432312</a:t>
            </a:r>
          </a:p>
          <a:p>
            <a:pPr marL="342900" indent="-342900">
              <a:lnSpc>
                <a:spcPct val="114999"/>
              </a:lnSpc>
              <a:buAutoNum type="arabicPeriod"/>
            </a:pPr>
            <a:endParaRPr lang="en-US" b="1" dirty="0">
              <a:latin typeface="Inter"/>
              <a:ea typeface="Inter"/>
            </a:endParaRPr>
          </a:p>
          <a:p>
            <a:pPr marL="342900" marR="0" lvl="0" indent="-342900" algn="l">
              <a:lnSpc>
                <a:spcPct val="114999"/>
              </a:lnSpc>
              <a:spcBef>
                <a:spcPts val="0"/>
              </a:spcBef>
              <a:spcAft>
                <a:spcPts val="0"/>
              </a:spcAft>
              <a:buAutoNum type="arabicPeriod"/>
            </a:pPr>
            <a:endParaRPr lang="en-US" sz="20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AutoNum type="arabicPeriod"/>
            </a:pPr>
            <a:endParaRPr lang="en-US" sz="2400" dirty="0">
              <a:latin typeface="Inter"/>
              <a:ea typeface="Inter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DBE3"/>
        </a:solidFill>
        <a:effectLst/>
      </p:bgPr>
    </p:bg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2" name="Google Shape;122;p11"/>
          <p:cNvGrpSpPr/>
          <p:nvPr/>
        </p:nvGrpSpPr>
        <p:grpSpPr>
          <a:xfrm>
            <a:off x="895152" y="645115"/>
            <a:ext cx="13542481" cy="3366730"/>
            <a:chOff x="0" y="-47625"/>
            <a:chExt cx="3397146" cy="886711"/>
          </a:xfrm>
        </p:grpSpPr>
        <p:sp>
          <p:nvSpPr>
            <p:cNvPr id="123" name="Google Shape;123;p11"/>
            <p:cNvSpPr/>
            <p:nvPr/>
          </p:nvSpPr>
          <p:spPr>
            <a:xfrm>
              <a:off x="0" y="0"/>
              <a:ext cx="3397146" cy="839086"/>
            </a:xfrm>
            <a:custGeom>
              <a:avLst/>
              <a:gdLst/>
              <a:ahLst/>
              <a:cxnLst/>
              <a:rect l="l" t="t" r="r" b="b"/>
              <a:pathLst>
                <a:path w="3397146" h="839086" extrusionOk="0">
                  <a:moveTo>
                    <a:pt x="18007" y="0"/>
                  </a:moveTo>
                  <a:lnTo>
                    <a:pt x="3379139" y="0"/>
                  </a:lnTo>
                  <a:cubicBezTo>
                    <a:pt x="3389084" y="0"/>
                    <a:pt x="3397146" y="8062"/>
                    <a:pt x="3397146" y="18007"/>
                  </a:cubicBezTo>
                  <a:lnTo>
                    <a:pt x="3397146" y="821079"/>
                  </a:lnTo>
                  <a:cubicBezTo>
                    <a:pt x="3397146" y="831024"/>
                    <a:pt x="3389084" y="839086"/>
                    <a:pt x="3379139" y="839086"/>
                  </a:cubicBezTo>
                  <a:lnTo>
                    <a:pt x="18007" y="839086"/>
                  </a:lnTo>
                  <a:cubicBezTo>
                    <a:pt x="8062" y="839086"/>
                    <a:pt x="0" y="831024"/>
                    <a:pt x="0" y="821079"/>
                  </a:cubicBezTo>
                  <a:lnTo>
                    <a:pt x="0" y="18007"/>
                  </a:lnTo>
                  <a:cubicBezTo>
                    <a:pt x="0" y="8062"/>
                    <a:pt x="8062" y="0"/>
                    <a:pt x="18007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" name="Google Shape;124;p11"/>
            <p:cNvSpPr txBox="1"/>
            <p:nvPr/>
          </p:nvSpPr>
          <p:spPr>
            <a:xfrm>
              <a:off x="0" y="-47625"/>
              <a:ext cx="3397146" cy="88671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29" name="Google Shape;129;p11"/>
          <p:cNvSpPr txBox="1"/>
          <p:nvPr/>
        </p:nvSpPr>
        <p:spPr>
          <a:xfrm>
            <a:off x="1353446" y="1231891"/>
            <a:ext cx="10025305" cy="9971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20000"/>
              </a:lnSpc>
            </a:pPr>
            <a:r>
              <a:rPr lang="en-US" sz="5400" b="0" i="0" u="none" strike="noStrike" cap="none" dirty="0">
                <a:solidFill>
                  <a:srgbClr val="000000"/>
                </a:solidFill>
                <a:latin typeface="Fraunces Light"/>
                <a:ea typeface="Fraunces Light"/>
                <a:cs typeface="Fraunces Light"/>
                <a:sym typeface="Fraunces Light"/>
              </a:rPr>
              <a:t>About </a:t>
            </a:r>
            <a:r>
              <a:rPr lang="en-US" sz="5400" dirty="0">
                <a:latin typeface="Fraunces Light"/>
                <a:ea typeface="Fraunces Light"/>
                <a:cs typeface="Fraunces Light"/>
                <a:sym typeface="Fraunces Light"/>
              </a:rPr>
              <a:t>Eczema</a:t>
            </a:r>
            <a:endParaRPr lang="en-US" sz="5400" dirty="0"/>
          </a:p>
        </p:txBody>
      </p:sp>
      <p:sp>
        <p:nvSpPr>
          <p:cNvPr id="130" name="Google Shape;130;p11"/>
          <p:cNvSpPr txBox="1"/>
          <p:nvPr/>
        </p:nvSpPr>
        <p:spPr>
          <a:xfrm>
            <a:off x="1353446" y="2216405"/>
            <a:ext cx="12554944" cy="14157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14999"/>
              </a:lnSpc>
            </a:pP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Eczema, also known as atopic dermatitis, is a common, non-contagious skin condition that causes the skin to become dry, itchy, and irritated</a:t>
            </a:r>
            <a:r>
              <a:rPr lang="en-US" sz="2000" b="0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. </a:t>
            </a: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Often referred to as “the itch </a:t>
            </a:r>
            <a:r>
              <a:rPr lang="en-US" sz="2000" b="0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that </a:t>
            </a: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rashes” (Nemeth et al., 2022), this long-term condition tends to flare up unpredictably, making it challenging to manage </a:t>
            </a:r>
            <a:r>
              <a:rPr lang="en-US" sz="2000" b="0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and </a:t>
            </a: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to assess treatment effectiveness (Langan et al., 2024).</a:t>
            </a:r>
            <a:endParaRPr lang="en-US" sz="2000" dirty="0"/>
          </a:p>
        </p:txBody>
      </p:sp>
      <p:pic>
        <p:nvPicPr>
          <p:cNvPr id="131" name="Google Shape;131;p1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086900" y="1227075"/>
            <a:ext cx="1386550" cy="2202850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Placeholder 3" descr="A collage of a child&amp;#39;s face&#10;&#10;AI-generated content may be incorrect.">
            <a:extLst>
              <a:ext uri="{FF2B5EF4-FFF2-40B4-BE49-F238E27FC236}">
                <a16:creationId xmlns:a16="http://schemas.microsoft.com/office/drawing/2014/main" id="{016F5CD1-A4DC-DF6C-35FE-6FE32EB8473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5934" b="25934"/>
          <a:stretch/>
        </p:blipFill>
        <p:spPr>
          <a:xfrm>
            <a:off x="895150" y="4419909"/>
            <a:ext cx="16498200" cy="5104800"/>
          </a:xfrm>
          <a:prstGeom prst="roundRect">
            <a:avLst>
              <a:gd name="adj" fmla="val 3724"/>
            </a:avLst>
          </a:prstGeom>
          <a:noFill/>
          <a:ln>
            <a:noFill/>
          </a:ln>
        </p:spPr>
      </p:pic>
      <p:sp>
        <p:nvSpPr>
          <p:cNvPr id="4" name="Text Placeholder 1">
            <a:extLst>
              <a:ext uri="{FF2B5EF4-FFF2-40B4-BE49-F238E27FC236}">
                <a16:creationId xmlns:a16="http://schemas.microsoft.com/office/drawing/2014/main" id="{7BEF741D-1BD2-E00C-36E6-BF7A421C8843}"/>
              </a:ext>
            </a:extLst>
          </p:cNvPr>
          <p:cNvSpPr txBox="1">
            <a:spLocks/>
          </p:cNvSpPr>
          <p:nvPr/>
        </p:nvSpPr>
        <p:spPr>
          <a:xfrm>
            <a:off x="14543564" y="163616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/>
              <a:t>Chiani Nicholas, ID: 2437886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0CE6B78F-C29D-0AE6-DD32-C4B0C487FC9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pPr marL="101600" indent="0" algn="ctr">
              <a:buNone/>
            </a:pPr>
            <a:r>
              <a:rPr lang="en-US" sz="4000" b="1" dirty="0"/>
              <a:t>2.6%</a:t>
            </a:r>
          </a:p>
          <a:p>
            <a:pPr marL="101600" indent="0" algn="ctr">
              <a:buNone/>
            </a:pPr>
            <a:endParaRPr lang="en-US" sz="800" dirty="0"/>
          </a:p>
          <a:p>
            <a:pPr marL="101600" indent="0" algn="ctr">
              <a:buNone/>
            </a:pPr>
            <a:r>
              <a:rPr lang="en-US" sz="2400"/>
              <a:t>Of the global population is affected by eczema.</a:t>
            </a:r>
          </a:p>
          <a:p>
            <a:pPr marL="101600" indent="0" algn="ctr">
              <a:buNone/>
            </a:pPr>
            <a:endParaRPr lang="en-US" sz="2400" dirty="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FF9B44BB-CB44-7315-6CFD-18F3C6F34C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336" y="1116102"/>
            <a:ext cx="6201000" cy="4184327"/>
          </a:xfrm>
        </p:spPr>
        <p:txBody>
          <a:bodyPr/>
          <a:lstStyle/>
          <a:p>
            <a:r>
              <a:rPr lang="en-US" dirty="0"/>
              <a:t>ECZEMA </a:t>
            </a:r>
            <a:br>
              <a:rPr lang="en-US" dirty="0"/>
            </a:br>
            <a:r>
              <a:rPr lang="en-US" dirty="0"/>
              <a:t>in numbers</a:t>
            </a:r>
          </a:p>
        </p:txBody>
      </p:sp>
      <p:sp>
        <p:nvSpPr>
          <p:cNvPr id="10" name="Text Placeholder 1">
            <a:extLst>
              <a:ext uri="{FF2B5EF4-FFF2-40B4-BE49-F238E27FC236}">
                <a16:creationId xmlns:a16="http://schemas.microsoft.com/office/drawing/2014/main" id="{F8A487C2-B5EF-8EDE-DC9E-60E3DB736011}"/>
              </a:ext>
            </a:extLst>
          </p:cNvPr>
          <p:cNvSpPr txBox="1">
            <a:spLocks/>
          </p:cNvSpPr>
          <p:nvPr/>
        </p:nvSpPr>
        <p:spPr>
          <a:xfrm>
            <a:off x="9742258" y="4151159"/>
            <a:ext cx="3632048" cy="21700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Font typeface="Inter"/>
              <a:buNone/>
            </a:pPr>
            <a:r>
              <a:rPr lang="en-US" sz="4000" b="1" dirty="0"/>
              <a:t>1 in 10</a:t>
            </a:r>
          </a:p>
          <a:p>
            <a:pPr marL="101600" indent="0" algn="ctr">
              <a:buFont typeface="Inter"/>
              <a:buNone/>
            </a:pPr>
            <a:endParaRPr lang="en-US" sz="800" dirty="0"/>
          </a:p>
          <a:p>
            <a:pPr marL="101600" indent="0" algn="ctr">
              <a:buNone/>
            </a:pPr>
            <a:r>
              <a:rPr lang="en-US" sz="2400" dirty="0"/>
              <a:t>Adults in the UK have eczema</a:t>
            </a:r>
          </a:p>
        </p:txBody>
      </p:sp>
      <p:sp>
        <p:nvSpPr>
          <p:cNvPr id="12" name="Text Placeholder 1">
            <a:extLst>
              <a:ext uri="{FF2B5EF4-FFF2-40B4-BE49-F238E27FC236}">
                <a16:creationId xmlns:a16="http://schemas.microsoft.com/office/drawing/2014/main" id="{48C46621-D15C-67FA-9EC6-B7441D83221B}"/>
              </a:ext>
            </a:extLst>
          </p:cNvPr>
          <p:cNvSpPr txBox="1">
            <a:spLocks/>
          </p:cNvSpPr>
          <p:nvPr/>
        </p:nvSpPr>
        <p:spPr>
          <a:xfrm>
            <a:off x="9979221" y="7189866"/>
            <a:ext cx="3186000" cy="215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Font typeface="Inter"/>
              <a:buNone/>
            </a:pPr>
            <a:r>
              <a:rPr lang="en-US" sz="4000" b="1" dirty="0"/>
              <a:t>1 in 5</a:t>
            </a:r>
          </a:p>
          <a:p>
            <a:pPr marL="101600" indent="0" algn="ctr">
              <a:buFont typeface="Inter"/>
              <a:buNone/>
            </a:pPr>
            <a:endParaRPr lang="en-US" sz="800" dirty="0"/>
          </a:p>
          <a:p>
            <a:pPr marL="101600" indent="0" algn="ctr">
              <a:buFont typeface="Inter"/>
              <a:buNone/>
            </a:pPr>
            <a:r>
              <a:rPr lang="en-US" sz="2400" dirty="0"/>
              <a:t>Children in the UK have eczema</a:t>
            </a:r>
          </a:p>
        </p:txBody>
      </p:sp>
      <p:sp>
        <p:nvSpPr>
          <p:cNvPr id="13" name="Text Placeholder 1">
            <a:extLst>
              <a:ext uri="{FF2B5EF4-FFF2-40B4-BE49-F238E27FC236}">
                <a16:creationId xmlns:a16="http://schemas.microsoft.com/office/drawing/2014/main" id="{4B326311-F90D-2810-E064-F57EED3AF88A}"/>
              </a:ext>
            </a:extLst>
          </p:cNvPr>
          <p:cNvSpPr txBox="1">
            <a:spLocks/>
          </p:cNvSpPr>
          <p:nvPr/>
        </p:nvSpPr>
        <p:spPr>
          <a:xfrm>
            <a:off x="13714880" y="987000"/>
            <a:ext cx="3632048" cy="21700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Font typeface="Inter"/>
              <a:buNone/>
            </a:pPr>
            <a:r>
              <a:rPr lang="en-US" sz="4000" b="1" dirty="0"/>
              <a:t>86%</a:t>
            </a:r>
          </a:p>
          <a:p>
            <a:pPr marL="101600" indent="0" algn="ctr">
              <a:buFont typeface="Inter"/>
              <a:buNone/>
            </a:pPr>
            <a:endParaRPr lang="en-US" sz="800" dirty="0"/>
          </a:p>
          <a:p>
            <a:pPr marL="101600" indent="0" algn="ctr">
              <a:buNone/>
            </a:pPr>
            <a:r>
              <a:rPr lang="en-US" sz="2400" dirty="0"/>
              <a:t>Children with eczema report loss of sleep.</a:t>
            </a:r>
          </a:p>
        </p:txBody>
      </p:sp>
      <p:sp>
        <p:nvSpPr>
          <p:cNvPr id="14" name="Text Placeholder 1">
            <a:extLst>
              <a:ext uri="{FF2B5EF4-FFF2-40B4-BE49-F238E27FC236}">
                <a16:creationId xmlns:a16="http://schemas.microsoft.com/office/drawing/2014/main" id="{B880EE0D-3416-8A2B-525D-FC233D046C48}"/>
              </a:ext>
            </a:extLst>
          </p:cNvPr>
          <p:cNvSpPr txBox="1">
            <a:spLocks/>
          </p:cNvSpPr>
          <p:nvPr/>
        </p:nvSpPr>
        <p:spPr>
          <a:xfrm>
            <a:off x="13714880" y="4067524"/>
            <a:ext cx="3632048" cy="21700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Font typeface="Inter"/>
              <a:buNone/>
            </a:pPr>
            <a:r>
              <a:rPr lang="en-US" sz="4000" b="1" dirty="0"/>
              <a:t>26%</a:t>
            </a:r>
          </a:p>
          <a:p>
            <a:pPr marL="101600" indent="0" algn="ctr">
              <a:buFont typeface="Inter"/>
              <a:buNone/>
            </a:pPr>
            <a:endParaRPr lang="en-US" sz="800" dirty="0"/>
          </a:p>
          <a:p>
            <a:pPr marL="101600" indent="0" algn="ctr">
              <a:buNone/>
            </a:pPr>
            <a:r>
              <a:rPr lang="en-US" sz="2400" dirty="0"/>
              <a:t>Children missed 1-2 days of school per month due to eczema.</a:t>
            </a:r>
          </a:p>
        </p:txBody>
      </p:sp>
      <p:sp>
        <p:nvSpPr>
          <p:cNvPr id="15" name="Text Placeholder 1">
            <a:extLst>
              <a:ext uri="{FF2B5EF4-FFF2-40B4-BE49-F238E27FC236}">
                <a16:creationId xmlns:a16="http://schemas.microsoft.com/office/drawing/2014/main" id="{A31254A1-FD4C-174C-6857-0230D9203966}"/>
              </a:ext>
            </a:extLst>
          </p:cNvPr>
          <p:cNvSpPr txBox="1">
            <a:spLocks/>
          </p:cNvSpPr>
          <p:nvPr/>
        </p:nvSpPr>
        <p:spPr>
          <a:xfrm>
            <a:off x="13714880" y="7175926"/>
            <a:ext cx="3632048" cy="21700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4000" b="1" dirty="0"/>
              <a:t>£257 million</a:t>
            </a:r>
          </a:p>
          <a:p>
            <a:pPr marL="101600" indent="0" algn="ctr">
              <a:buFont typeface="Inter"/>
              <a:buNone/>
            </a:pPr>
            <a:endParaRPr lang="en-US" sz="800" dirty="0"/>
          </a:p>
          <a:p>
            <a:pPr marL="101600" indent="0" algn="ctr">
              <a:buNone/>
            </a:pPr>
            <a:r>
              <a:rPr lang="en-US" sz="2400" dirty="0"/>
              <a:t>Spent by the NHS treating eczema in 2020.</a:t>
            </a:r>
          </a:p>
        </p:txBody>
      </p:sp>
      <p:sp>
        <p:nvSpPr>
          <p:cNvPr id="20" name="Google Shape;149;p12">
            <a:extLst>
              <a:ext uri="{FF2B5EF4-FFF2-40B4-BE49-F238E27FC236}">
                <a16:creationId xmlns:a16="http://schemas.microsoft.com/office/drawing/2014/main" id="{C5C70BBD-BDEF-B99B-BCDA-5EBD0BD61E95}"/>
              </a:ext>
            </a:extLst>
          </p:cNvPr>
          <p:cNvSpPr txBox="1"/>
          <p:nvPr/>
        </p:nvSpPr>
        <p:spPr>
          <a:xfrm>
            <a:off x="9253765" y="9787574"/>
            <a:ext cx="8927756" cy="6724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14999"/>
              </a:lnSpc>
            </a:pPr>
            <a:r>
              <a:rPr lang="en-US" dirty="0">
                <a:latin typeface="Inter"/>
                <a:ea typeface="Inter"/>
                <a:sym typeface="Inter"/>
              </a:rPr>
              <a:t>References: National Eczema Society (2025); British Journal of Dermatology (2023) &amp; Dawson, 2023.</a:t>
            </a:r>
            <a:endParaRPr lang="en-US" dirty="0"/>
          </a:p>
          <a:p>
            <a:pPr marL="342900" marR="0" lvl="0" indent="-342900" algn="l">
              <a:lnSpc>
                <a:spcPct val="114999"/>
              </a:lnSpc>
              <a:spcBef>
                <a:spcPts val="0"/>
              </a:spcBef>
              <a:spcAft>
                <a:spcPts val="0"/>
              </a:spcAft>
              <a:buChar char="•"/>
            </a:pPr>
            <a:endParaRPr lang="en-US" sz="2400" dirty="0">
              <a:latin typeface="Inter"/>
              <a:ea typeface="Inter"/>
            </a:endParaRPr>
          </a:p>
        </p:txBody>
      </p:sp>
      <p:pic>
        <p:nvPicPr>
          <p:cNvPr id="6" name="Picture 5" descr="A person with a rash on her arm&#10;&#10;AI-generated content may be incorrect.">
            <a:extLst>
              <a:ext uri="{FF2B5EF4-FFF2-40B4-BE49-F238E27FC236}">
                <a16:creationId xmlns:a16="http://schemas.microsoft.com/office/drawing/2014/main" id="{79AEF1E9-5781-2CF5-1580-99C4822E9A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05" y="5466142"/>
            <a:ext cx="5958089" cy="5407785"/>
          </a:xfrm>
          <a:prstGeom prst="rect">
            <a:avLst/>
          </a:prstGeom>
        </p:spPr>
      </p:pic>
      <p:sp>
        <p:nvSpPr>
          <p:cNvPr id="4" name="Text Placeholder 1">
            <a:extLst>
              <a:ext uri="{FF2B5EF4-FFF2-40B4-BE49-F238E27FC236}">
                <a16:creationId xmlns:a16="http://schemas.microsoft.com/office/drawing/2014/main" id="{DC25064F-FF8B-8E2A-A093-40833C5D1DB6}"/>
              </a:ext>
            </a:extLst>
          </p:cNvPr>
          <p:cNvSpPr txBox="1">
            <a:spLocks/>
          </p:cNvSpPr>
          <p:nvPr/>
        </p:nvSpPr>
        <p:spPr>
          <a:xfrm>
            <a:off x="14543564" y="163616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/>
              <a:t>Chiani Nicholas, ID: 2437886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2297643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DBE3"/>
        </a:solidFill>
        <a:effectLst/>
      </p:bgPr>
    </p:bg>
    <p:spTree>
      <p:nvGrpSpPr>
        <p:cNvPr id="1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1" name="Google Shape;181;p14" descr="A child with long hair touching her hair&#10;&#10;AI-generated content may be incorrect."/>
          <p:cNvPicPr preferRelativeResize="0"/>
          <p:nvPr/>
        </p:nvPicPr>
        <p:blipFill rotWithShape="1">
          <a:blip r:embed="rId3"/>
          <a:srcRect l="19495" r="19495"/>
          <a:stretch/>
        </p:blipFill>
        <p:spPr>
          <a:xfrm>
            <a:off x="10612002" y="825941"/>
            <a:ext cx="6780845" cy="8635117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82" name="Google Shape;182;p14"/>
          <p:cNvGrpSpPr/>
          <p:nvPr/>
        </p:nvGrpSpPr>
        <p:grpSpPr>
          <a:xfrm>
            <a:off x="895152" y="645115"/>
            <a:ext cx="9268170" cy="1684132"/>
            <a:chOff x="0" y="-47625"/>
            <a:chExt cx="2441000" cy="1007472"/>
          </a:xfrm>
        </p:grpSpPr>
        <p:sp>
          <p:nvSpPr>
            <p:cNvPr id="183" name="Google Shape;183;p14"/>
            <p:cNvSpPr/>
            <p:nvPr/>
          </p:nvSpPr>
          <p:spPr>
            <a:xfrm>
              <a:off x="0" y="0"/>
              <a:ext cx="2440999" cy="959847"/>
            </a:xfrm>
            <a:custGeom>
              <a:avLst/>
              <a:gdLst/>
              <a:ahLst/>
              <a:cxnLst/>
              <a:rect l="l" t="t" r="r" b="b"/>
              <a:pathLst>
                <a:path w="2440999" h="959847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934787"/>
                  </a:lnTo>
                  <a:cubicBezTo>
                    <a:pt x="2440999" y="948627"/>
                    <a:pt x="2429780" y="959847"/>
                    <a:pt x="2415940" y="959847"/>
                  </a:cubicBezTo>
                  <a:lnTo>
                    <a:pt x="25060" y="959847"/>
                  </a:lnTo>
                  <a:cubicBezTo>
                    <a:pt x="11220" y="959847"/>
                    <a:pt x="0" y="948627"/>
                    <a:pt x="0" y="934787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DDA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" name="Google Shape;184;p14"/>
            <p:cNvSpPr txBox="1"/>
            <p:nvPr/>
          </p:nvSpPr>
          <p:spPr>
            <a:xfrm>
              <a:off x="0" y="-47625"/>
              <a:ext cx="2441000" cy="10074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85" name="Google Shape;185;p14"/>
          <p:cNvSpPr txBox="1"/>
          <p:nvPr/>
        </p:nvSpPr>
        <p:spPr>
          <a:xfrm>
            <a:off x="1132190" y="828450"/>
            <a:ext cx="8761896" cy="13542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sz="8000" b="1" dirty="0">
                <a:latin typeface="Fraunces Light"/>
                <a:sym typeface="Fraunces Light"/>
              </a:rPr>
              <a:t>Why?</a:t>
            </a:r>
            <a:endParaRPr lang="en-US" sz="8000" b="1" dirty="0">
              <a:latin typeface="Fraunces Light"/>
            </a:endParaRPr>
          </a:p>
        </p:txBody>
      </p:sp>
      <p:grpSp>
        <p:nvGrpSpPr>
          <p:cNvPr id="186" name="Google Shape;186;p14"/>
          <p:cNvGrpSpPr/>
          <p:nvPr/>
        </p:nvGrpSpPr>
        <p:grpSpPr>
          <a:xfrm>
            <a:off x="895152" y="2341361"/>
            <a:ext cx="9268170" cy="7538260"/>
            <a:chOff x="0" y="-47625"/>
            <a:chExt cx="2441000" cy="1273073"/>
          </a:xfrm>
        </p:grpSpPr>
        <p:sp>
          <p:nvSpPr>
            <p:cNvPr id="187" name="Google Shape;187;p14"/>
            <p:cNvSpPr/>
            <p:nvPr/>
          </p:nvSpPr>
          <p:spPr>
            <a:xfrm>
              <a:off x="0" y="0"/>
              <a:ext cx="2440999" cy="1225448"/>
            </a:xfrm>
            <a:custGeom>
              <a:avLst/>
              <a:gdLst/>
              <a:ahLst/>
              <a:cxnLst/>
              <a:rect l="l" t="t" r="r" b="b"/>
              <a:pathLst>
                <a:path w="2440999" h="1225448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1200388"/>
                  </a:lnTo>
                  <a:cubicBezTo>
                    <a:pt x="2440999" y="1214228"/>
                    <a:pt x="2429780" y="1225448"/>
                    <a:pt x="2415940" y="1225448"/>
                  </a:cubicBezTo>
                  <a:lnTo>
                    <a:pt x="25060" y="1225448"/>
                  </a:lnTo>
                  <a:cubicBezTo>
                    <a:pt x="11220" y="1225448"/>
                    <a:pt x="0" y="1214228"/>
                    <a:pt x="0" y="1200388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" name="Google Shape;188;p14"/>
            <p:cNvSpPr txBox="1"/>
            <p:nvPr/>
          </p:nvSpPr>
          <p:spPr>
            <a:xfrm>
              <a:off x="0" y="-47625"/>
              <a:ext cx="2441000" cy="127307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89" name="Google Shape;189;p14"/>
          <p:cNvSpPr txBox="1"/>
          <p:nvPr/>
        </p:nvSpPr>
        <p:spPr>
          <a:xfrm>
            <a:off x="1294224" y="3081338"/>
            <a:ext cx="8437800" cy="67957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342900" indent="-342900">
              <a:lnSpc>
                <a:spcPct val="114999"/>
              </a:lnSpc>
              <a:buChar char="•"/>
            </a:pPr>
            <a:r>
              <a:rPr lang="en-US" sz="2400" dirty="0">
                <a:latin typeface="Inter"/>
                <a:ea typeface="Inter"/>
                <a:cs typeface="Inter"/>
                <a:sym typeface="Inter"/>
              </a:rPr>
              <a:t>Managing eczema is demanding, often requiring multiple daily treatments which take up to 2+ hours daily affecting routines and social life (Murray, 2020).  </a:t>
            </a:r>
            <a:endParaRPr lang="en-US" dirty="0"/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400" dirty="0">
                <a:latin typeface="Inter"/>
                <a:ea typeface="Inter"/>
                <a:cs typeface="Inter"/>
                <a:sym typeface="Inter"/>
              </a:rPr>
              <a:t>Patients struggle to maintain consistent use of emollients due </a:t>
            </a:r>
            <a:r>
              <a:rPr lang="en-US" sz="2400" b="0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to</a:t>
            </a:r>
            <a:r>
              <a:rPr lang="en-US" sz="2400" dirty="0">
                <a:latin typeface="Inter"/>
                <a:ea typeface="Inter"/>
                <a:cs typeface="Inter"/>
                <a:sym typeface="Inter"/>
              </a:rPr>
              <a:t> inconvenience, fear of side effects, forgetfulness, or limited understanding of their condition (Tier et al., 2021). </a:t>
            </a:r>
            <a:endParaRPr lang="en-US" dirty="0"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400" dirty="0">
                <a:latin typeface="Inter"/>
                <a:ea typeface="Inter"/>
                <a:cs typeface="Inter"/>
                <a:sym typeface="Inter"/>
              </a:rPr>
              <a:t>Research shows </a:t>
            </a:r>
            <a:r>
              <a:rPr lang="en-US" sz="2400" b="0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that </a:t>
            </a:r>
            <a:r>
              <a:rPr lang="en-US" sz="2400" dirty="0">
                <a:latin typeface="Inter"/>
                <a:ea typeface="Inter"/>
                <a:cs typeface="Inter"/>
                <a:sym typeface="Inter"/>
              </a:rPr>
              <a:t>adherence to topical treatments can drop </a:t>
            </a:r>
            <a:r>
              <a:rPr lang="en-US" sz="2400" b="0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by </a:t>
            </a:r>
            <a:r>
              <a:rPr lang="en-US" sz="2400" dirty="0">
                <a:latin typeface="Inter"/>
                <a:ea typeface="Inter"/>
                <a:cs typeface="Inter"/>
                <a:sym typeface="Inter"/>
              </a:rPr>
              <a:t>around 70% within just a few days of starting a regimen (Krejci-Manwaring et al</a:t>
            </a:r>
            <a:r>
              <a:rPr lang="en-US" sz="2400" b="0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-US" sz="2400" dirty="0">
                <a:latin typeface="Inter"/>
                <a:ea typeface="Inter"/>
                <a:cs typeface="Inter"/>
                <a:sym typeface="Inter"/>
              </a:rPr>
              <a:t>2007). </a:t>
            </a:r>
            <a:endParaRPr lang="en-US"/>
          </a:p>
          <a:p>
            <a:pPr>
              <a:lnSpc>
                <a:spcPct val="114999"/>
              </a:lnSpc>
            </a:pPr>
            <a:endParaRPr lang="en-US" sz="2400" dirty="0">
              <a:latin typeface="Inter"/>
              <a:ea typeface="Inter"/>
              <a:cs typeface="Inter"/>
              <a:sym typeface="Inter"/>
            </a:endParaRPr>
          </a:p>
          <a:p>
            <a:pPr algn="ctr">
              <a:lnSpc>
                <a:spcPct val="114999"/>
              </a:lnSpc>
            </a:pPr>
            <a:r>
              <a:rPr lang="en-US" sz="2400" b="1" dirty="0">
                <a:latin typeface="Inter"/>
                <a:ea typeface="Inter"/>
                <a:cs typeface="Inter"/>
                <a:sym typeface="Inter"/>
              </a:rPr>
              <a:t>Effective management therefore relies not only on medical treatment </a:t>
            </a:r>
            <a:r>
              <a:rPr lang="en-US" sz="2400" b="1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but </a:t>
            </a:r>
            <a:r>
              <a:rPr lang="en-US" sz="2400" b="1" dirty="0">
                <a:latin typeface="Inter"/>
                <a:ea typeface="Inter"/>
                <a:cs typeface="Inter"/>
                <a:sym typeface="Inter"/>
              </a:rPr>
              <a:t>also on </a:t>
            </a:r>
            <a:r>
              <a:rPr lang="en-US" sz="2400" b="1" dirty="0" err="1">
                <a:latin typeface="Inter"/>
                <a:ea typeface="Inter"/>
                <a:cs typeface="Inter"/>
                <a:sym typeface="Inter"/>
              </a:rPr>
              <a:t>behavioural</a:t>
            </a:r>
            <a:r>
              <a:rPr lang="en-US" sz="2400" b="1" dirty="0">
                <a:latin typeface="Inter"/>
                <a:ea typeface="Inter"/>
                <a:cs typeface="Inter"/>
                <a:sym typeface="Inter"/>
              </a:rPr>
              <a:t> support – eczema is a disease that requires change in daily habits (</a:t>
            </a:r>
            <a:r>
              <a:rPr lang="en-US" sz="2400" b="1" dirty="0" err="1">
                <a:latin typeface="Inter"/>
                <a:ea typeface="Inter"/>
                <a:cs typeface="Inter"/>
                <a:sym typeface="Inter"/>
              </a:rPr>
              <a:t>Muzzolon</a:t>
            </a:r>
            <a:r>
              <a:rPr lang="en-US" sz="2400" b="1" dirty="0">
                <a:latin typeface="Inter"/>
                <a:ea typeface="Inter"/>
                <a:cs typeface="Inter"/>
                <a:sym typeface="Inter"/>
              </a:rPr>
              <a:t> et al., 2025).</a:t>
            </a:r>
            <a:endParaRPr lang="en-US" b="1" dirty="0"/>
          </a:p>
          <a:p>
            <a:pPr marL="0" marR="0" lvl="0" indent="0" algn="l">
              <a:lnSpc>
                <a:spcPct val="114999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2400" dirty="0">
              <a:latin typeface="Inter"/>
              <a:ea typeface="Inter"/>
            </a:endParaRPr>
          </a:p>
        </p:txBody>
      </p:sp>
      <p:sp>
        <p:nvSpPr>
          <p:cNvPr id="3" name="Text Placeholder 1">
            <a:extLst>
              <a:ext uri="{FF2B5EF4-FFF2-40B4-BE49-F238E27FC236}">
                <a16:creationId xmlns:a16="http://schemas.microsoft.com/office/drawing/2014/main" id="{97E83AEF-9B02-837F-F1DF-E1353696B55F}"/>
              </a:ext>
            </a:extLst>
          </p:cNvPr>
          <p:cNvSpPr txBox="1">
            <a:spLocks/>
          </p:cNvSpPr>
          <p:nvPr/>
        </p:nvSpPr>
        <p:spPr>
          <a:xfrm>
            <a:off x="14543564" y="163616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/>
              <a:t>Chiani Nicholas, ID: 2437886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DADBB"/>
        </a:solidFill>
        <a:effectLst/>
      </p:bgPr>
    </p:bg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6" name="Google Shape;136;p12"/>
          <p:cNvGrpSpPr/>
          <p:nvPr/>
        </p:nvGrpSpPr>
        <p:grpSpPr>
          <a:xfrm>
            <a:off x="880427" y="656698"/>
            <a:ext cx="7865013" cy="8815943"/>
            <a:chOff x="0" y="-47625"/>
            <a:chExt cx="2071444" cy="2321895"/>
          </a:xfrm>
        </p:grpSpPr>
        <p:sp>
          <p:nvSpPr>
            <p:cNvPr id="137" name="Google Shape;137;p12"/>
            <p:cNvSpPr/>
            <p:nvPr/>
          </p:nvSpPr>
          <p:spPr>
            <a:xfrm>
              <a:off x="0" y="0"/>
              <a:ext cx="2071444" cy="2274270"/>
            </a:xfrm>
            <a:custGeom>
              <a:avLst/>
              <a:gdLst/>
              <a:ahLst/>
              <a:cxnLst/>
              <a:rect l="l" t="t" r="r" b="b"/>
              <a:pathLst>
                <a:path w="2071444" h="2274270" extrusionOk="0">
                  <a:moveTo>
                    <a:pt x="29530" y="0"/>
                  </a:moveTo>
                  <a:lnTo>
                    <a:pt x="2041913" y="0"/>
                  </a:lnTo>
                  <a:cubicBezTo>
                    <a:pt x="2058222" y="0"/>
                    <a:pt x="2071444" y="13221"/>
                    <a:pt x="2071444" y="29530"/>
                  </a:cubicBezTo>
                  <a:lnTo>
                    <a:pt x="2071444" y="2244739"/>
                  </a:lnTo>
                  <a:cubicBezTo>
                    <a:pt x="2071444" y="2252571"/>
                    <a:pt x="2068332" y="2260082"/>
                    <a:pt x="2062794" y="2265620"/>
                  </a:cubicBezTo>
                  <a:cubicBezTo>
                    <a:pt x="2057256" y="2271158"/>
                    <a:pt x="2049745" y="2274270"/>
                    <a:pt x="2041913" y="2274270"/>
                  </a:cubicBezTo>
                  <a:lnTo>
                    <a:pt x="29530" y="2274270"/>
                  </a:lnTo>
                  <a:cubicBezTo>
                    <a:pt x="21699" y="2274270"/>
                    <a:pt x="14187" y="2271158"/>
                    <a:pt x="8649" y="2265620"/>
                  </a:cubicBezTo>
                  <a:cubicBezTo>
                    <a:pt x="3111" y="2260082"/>
                    <a:pt x="0" y="2252571"/>
                    <a:pt x="0" y="2244739"/>
                  </a:cubicBezTo>
                  <a:lnTo>
                    <a:pt x="0" y="29530"/>
                  </a:lnTo>
                  <a:cubicBezTo>
                    <a:pt x="0" y="13221"/>
                    <a:pt x="13221" y="0"/>
                    <a:pt x="29530" y="0"/>
                  </a:cubicBezTo>
                  <a:close/>
                </a:path>
              </a:pathLst>
            </a:custGeom>
            <a:solidFill>
              <a:srgbClr val="F4DB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" name="Google Shape;138;p12"/>
            <p:cNvSpPr txBox="1"/>
            <p:nvPr/>
          </p:nvSpPr>
          <p:spPr>
            <a:xfrm>
              <a:off x="0" y="-47625"/>
              <a:ext cx="2071444" cy="232189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41" name="Google Shape;141;p12"/>
          <p:cNvGrpSpPr/>
          <p:nvPr/>
        </p:nvGrpSpPr>
        <p:grpSpPr>
          <a:xfrm>
            <a:off x="9141508" y="710658"/>
            <a:ext cx="8235241" cy="2777496"/>
            <a:chOff x="0" y="-47625"/>
            <a:chExt cx="2172536" cy="1007472"/>
          </a:xfrm>
        </p:grpSpPr>
        <p:sp>
          <p:nvSpPr>
            <p:cNvPr id="142" name="Google Shape;142;p12"/>
            <p:cNvSpPr/>
            <p:nvPr/>
          </p:nvSpPr>
          <p:spPr>
            <a:xfrm>
              <a:off x="0" y="0"/>
              <a:ext cx="2172536" cy="959847"/>
            </a:xfrm>
            <a:custGeom>
              <a:avLst/>
              <a:gdLst/>
              <a:ahLst/>
              <a:cxnLst/>
              <a:rect l="l" t="t" r="r" b="b"/>
              <a:pathLst>
                <a:path w="2172536" h="959847" extrusionOk="0">
                  <a:moveTo>
                    <a:pt x="28156" y="0"/>
                  </a:moveTo>
                  <a:lnTo>
                    <a:pt x="2144380" y="0"/>
                  </a:lnTo>
                  <a:cubicBezTo>
                    <a:pt x="2151847" y="0"/>
                    <a:pt x="2159009" y="2966"/>
                    <a:pt x="2164289" y="8247"/>
                  </a:cubicBezTo>
                  <a:cubicBezTo>
                    <a:pt x="2169570" y="13527"/>
                    <a:pt x="2172536" y="20689"/>
                    <a:pt x="2172536" y="28156"/>
                  </a:cubicBezTo>
                  <a:lnTo>
                    <a:pt x="2172536" y="931690"/>
                  </a:lnTo>
                  <a:cubicBezTo>
                    <a:pt x="2172536" y="947241"/>
                    <a:pt x="2159930" y="959847"/>
                    <a:pt x="2144380" y="959847"/>
                  </a:cubicBezTo>
                  <a:lnTo>
                    <a:pt x="28156" y="959847"/>
                  </a:lnTo>
                  <a:cubicBezTo>
                    <a:pt x="20689" y="959847"/>
                    <a:pt x="13527" y="956880"/>
                    <a:pt x="8247" y="951600"/>
                  </a:cubicBezTo>
                  <a:cubicBezTo>
                    <a:pt x="2966" y="946319"/>
                    <a:pt x="0" y="939158"/>
                    <a:pt x="0" y="931690"/>
                  </a:cubicBezTo>
                  <a:lnTo>
                    <a:pt x="0" y="28156"/>
                  </a:lnTo>
                  <a:cubicBezTo>
                    <a:pt x="0" y="12606"/>
                    <a:pt x="12606" y="0"/>
                    <a:pt x="28156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" name="Google Shape;143;p12"/>
            <p:cNvSpPr txBox="1"/>
            <p:nvPr/>
          </p:nvSpPr>
          <p:spPr>
            <a:xfrm>
              <a:off x="0" y="-47625"/>
              <a:ext cx="2172536" cy="10074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44" name="Google Shape;144;p12"/>
          <p:cNvGrpSpPr/>
          <p:nvPr/>
        </p:nvGrpSpPr>
        <p:grpSpPr>
          <a:xfrm>
            <a:off x="9144000" y="3592945"/>
            <a:ext cx="8232750" cy="3639226"/>
            <a:chOff x="0" y="-47625"/>
            <a:chExt cx="2172536" cy="1265321"/>
          </a:xfrm>
        </p:grpSpPr>
        <p:sp>
          <p:nvSpPr>
            <p:cNvPr id="145" name="Google Shape;145;p12"/>
            <p:cNvSpPr/>
            <p:nvPr/>
          </p:nvSpPr>
          <p:spPr>
            <a:xfrm>
              <a:off x="0" y="0"/>
              <a:ext cx="2172536" cy="1217696"/>
            </a:xfrm>
            <a:custGeom>
              <a:avLst/>
              <a:gdLst/>
              <a:ahLst/>
              <a:cxnLst/>
              <a:rect l="l" t="t" r="r" b="b"/>
              <a:pathLst>
                <a:path w="2172536" h="1217696" extrusionOk="0">
                  <a:moveTo>
                    <a:pt x="28156" y="0"/>
                  </a:moveTo>
                  <a:lnTo>
                    <a:pt x="2144380" y="0"/>
                  </a:lnTo>
                  <a:cubicBezTo>
                    <a:pt x="2151847" y="0"/>
                    <a:pt x="2159009" y="2966"/>
                    <a:pt x="2164289" y="8247"/>
                  </a:cubicBezTo>
                  <a:cubicBezTo>
                    <a:pt x="2169570" y="13527"/>
                    <a:pt x="2172536" y="20689"/>
                    <a:pt x="2172536" y="28156"/>
                  </a:cubicBezTo>
                  <a:lnTo>
                    <a:pt x="2172536" y="1189540"/>
                  </a:lnTo>
                  <a:cubicBezTo>
                    <a:pt x="2172536" y="1205090"/>
                    <a:pt x="2159930" y="1217696"/>
                    <a:pt x="2144380" y="1217696"/>
                  </a:cubicBezTo>
                  <a:lnTo>
                    <a:pt x="28156" y="1217696"/>
                  </a:lnTo>
                  <a:cubicBezTo>
                    <a:pt x="12606" y="1217696"/>
                    <a:pt x="0" y="1205090"/>
                    <a:pt x="0" y="1189540"/>
                  </a:cubicBezTo>
                  <a:lnTo>
                    <a:pt x="0" y="28156"/>
                  </a:lnTo>
                  <a:cubicBezTo>
                    <a:pt x="0" y="12606"/>
                    <a:pt x="12606" y="0"/>
                    <a:pt x="28156" y="0"/>
                  </a:cubicBezTo>
                  <a:close/>
                </a:path>
              </a:pathLst>
            </a:custGeom>
            <a:solidFill>
              <a:srgbClr val="F4DB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" name="Google Shape;146;p12"/>
            <p:cNvSpPr txBox="1"/>
            <p:nvPr/>
          </p:nvSpPr>
          <p:spPr>
            <a:xfrm>
              <a:off x="0" y="-47625"/>
              <a:ext cx="2172536" cy="126532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48" name="Google Shape;148;p12"/>
          <p:cNvSpPr txBox="1"/>
          <p:nvPr/>
        </p:nvSpPr>
        <p:spPr>
          <a:xfrm>
            <a:off x="9384123" y="1246160"/>
            <a:ext cx="7833054" cy="19697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000" b="1" i="0" u="none" strike="noStrike" cap="none" dirty="0">
                <a:solidFill>
                  <a:srgbClr val="000000"/>
                </a:solidFill>
                <a:latin typeface="Fraunces Light"/>
                <a:ea typeface="Fraunces Light"/>
                <a:cs typeface="Fraunces Light"/>
                <a:sym typeface="Fraunces Light"/>
              </a:rPr>
              <a:t>About</a:t>
            </a:r>
            <a:endParaRPr lang="en-US" b="1"/>
          </a:p>
          <a:p>
            <a:pPr>
              <a:lnSpc>
                <a:spcPct val="80000"/>
              </a:lnSpc>
            </a:pPr>
            <a:r>
              <a:rPr lang="en-US" sz="8000" b="1" dirty="0">
                <a:latin typeface="Fraunces Light"/>
                <a:sym typeface="Fraunces Light"/>
              </a:rPr>
              <a:t>the smartwatch</a:t>
            </a:r>
            <a:endParaRPr b="1" dirty="0"/>
          </a:p>
        </p:txBody>
      </p:sp>
      <p:sp>
        <p:nvSpPr>
          <p:cNvPr id="149" name="Google Shape;149;p12"/>
          <p:cNvSpPr txBox="1"/>
          <p:nvPr/>
        </p:nvSpPr>
        <p:spPr>
          <a:xfrm>
            <a:off x="9410380" y="4275853"/>
            <a:ext cx="7686440" cy="25483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342900" indent="-342900">
              <a:lnSpc>
                <a:spcPct val="114999"/>
              </a:lnSpc>
              <a:buChar char="•"/>
            </a:pP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Hydration </a:t>
            </a:r>
            <a:r>
              <a:rPr lang="en-US" sz="2000" b="0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and </a:t>
            </a: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dryness sensors detect early signs of eczema flare-ups</a:t>
            </a:r>
            <a:r>
              <a:rPr lang="en-US" sz="2000" b="0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  <a:endParaRPr lang="en-US" sz="2000"/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AI reminders schedule emollient application at optimal times</a:t>
            </a:r>
            <a:r>
              <a:rPr lang="en-US" sz="2000" b="0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  <a:endParaRPr lang="en-US" sz="2000"/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Interactive interface designed for children </a:t>
            </a:r>
            <a:endParaRPr lang="en-US" sz="2000" b="1" dirty="0">
              <a:latin typeface="Inter"/>
              <a:ea typeface="Inter"/>
              <a:sym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Reward Systems and Streaks system - </a:t>
            </a:r>
            <a:r>
              <a:rPr lang="en-US" sz="2000" b="1" dirty="0">
                <a:latin typeface="Inter"/>
                <a:ea typeface="Inter"/>
                <a:cs typeface="Inter"/>
                <a:sym typeface="Inter"/>
              </a:rPr>
              <a:t>gamification</a:t>
            </a:r>
            <a:endParaRPr lang="en-US" sz="2000" b="1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Data sharing with parents or healthcare professionals </a:t>
            </a:r>
            <a:endParaRPr lang="en-US" sz="2000"/>
          </a:p>
          <a:p>
            <a:pPr marL="342900" marR="0" lvl="0" indent="-342900" algn="l">
              <a:lnSpc>
                <a:spcPct val="114999"/>
              </a:lnSpc>
              <a:spcBef>
                <a:spcPts val="0"/>
              </a:spcBef>
              <a:spcAft>
                <a:spcPts val="0"/>
              </a:spcAft>
              <a:buChar char="•"/>
            </a:pPr>
            <a:endParaRPr lang="en-US" sz="2400" dirty="0">
              <a:latin typeface="Inter"/>
              <a:ea typeface="Inter"/>
            </a:endParaRPr>
          </a:p>
        </p:txBody>
      </p:sp>
      <p:pic>
        <p:nvPicPr>
          <p:cNvPr id="3" name="Picture 2" descr="A pink square watch with a face and text&#10;&#10;AI-generated content may be incorrect.">
            <a:extLst>
              <a:ext uri="{FF2B5EF4-FFF2-40B4-BE49-F238E27FC236}">
                <a16:creationId xmlns:a16="http://schemas.microsoft.com/office/drawing/2014/main" id="{02BC05E3-71CF-892F-E520-7D83DAFBC6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7438" y="1560085"/>
            <a:ext cx="6952250" cy="7008006"/>
          </a:xfrm>
          <a:prstGeom prst="rect">
            <a:avLst/>
          </a:prstGeom>
        </p:spPr>
      </p:pic>
      <p:grpSp>
        <p:nvGrpSpPr>
          <p:cNvPr id="5" name="Google Shape;141;p12">
            <a:extLst>
              <a:ext uri="{FF2B5EF4-FFF2-40B4-BE49-F238E27FC236}">
                <a16:creationId xmlns:a16="http://schemas.microsoft.com/office/drawing/2014/main" id="{43014F50-D98A-2E86-A99D-82DB9F6C753C}"/>
              </a:ext>
            </a:extLst>
          </p:cNvPr>
          <p:cNvGrpSpPr/>
          <p:nvPr/>
        </p:nvGrpSpPr>
        <p:grpSpPr>
          <a:xfrm>
            <a:off x="9143999" y="7374325"/>
            <a:ext cx="8232750" cy="2086597"/>
            <a:chOff x="0" y="-47625"/>
            <a:chExt cx="2172536" cy="1007472"/>
          </a:xfrm>
        </p:grpSpPr>
        <p:sp>
          <p:nvSpPr>
            <p:cNvPr id="6" name="Google Shape;142;p12">
              <a:extLst>
                <a:ext uri="{FF2B5EF4-FFF2-40B4-BE49-F238E27FC236}">
                  <a16:creationId xmlns:a16="http://schemas.microsoft.com/office/drawing/2014/main" id="{95F872CC-ECDE-DA54-68C2-E5C821A50EDB}"/>
                </a:ext>
              </a:extLst>
            </p:cNvPr>
            <p:cNvSpPr/>
            <p:nvPr/>
          </p:nvSpPr>
          <p:spPr>
            <a:xfrm>
              <a:off x="0" y="0"/>
              <a:ext cx="2172536" cy="959847"/>
            </a:xfrm>
            <a:custGeom>
              <a:avLst/>
              <a:gdLst/>
              <a:ahLst/>
              <a:cxnLst/>
              <a:rect l="l" t="t" r="r" b="b"/>
              <a:pathLst>
                <a:path w="2172536" h="959847" extrusionOk="0">
                  <a:moveTo>
                    <a:pt x="28156" y="0"/>
                  </a:moveTo>
                  <a:lnTo>
                    <a:pt x="2144380" y="0"/>
                  </a:lnTo>
                  <a:cubicBezTo>
                    <a:pt x="2151847" y="0"/>
                    <a:pt x="2159009" y="2966"/>
                    <a:pt x="2164289" y="8247"/>
                  </a:cubicBezTo>
                  <a:cubicBezTo>
                    <a:pt x="2169570" y="13527"/>
                    <a:pt x="2172536" y="20689"/>
                    <a:pt x="2172536" y="28156"/>
                  </a:cubicBezTo>
                  <a:lnTo>
                    <a:pt x="2172536" y="931690"/>
                  </a:lnTo>
                  <a:cubicBezTo>
                    <a:pt x="2172536" y="947241"/>
                    <a:pt x="2159930" y="959847"/>
                    <a:pt x="2144380" y="959847"/>
                  </a:cubicBezTo>
                  <a:lnTo>
                    <a:pt x="28156" y="959847"/>
                  </a:lnTo>
                  <a:cubicBezTo>
                    <a:pt x="20689" y="959847"/>
                    <a:pt x="13527" y="956880"/>
                    <a:pt x="8247" y="951600"/>
                  </a:cubicBezTo>
                  <a:cubicBezTo>
                    <a:pt x="2966" y="946319"/>
                    <a:pt x="0" y="939158"/>
                    <a:pt x="0" y="931690"/>
                  </a:cubicBezTo>
                  <a:lnTo>
                    <a:pt x="0" y="28156"/>
                  </a:lnTo>
                  <a:cubicBezTo>
                    <a:pt x="0" y="12606"/>
                    <a:pt x="12606" y="0"/>
                    <a:pt x="28156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" name="Google Shape;143;p12">
              <a:extLst>
                <a:ext uri="{FF2B5EF4-FFF2-40B4-BE49-F238E27FC236}">
                  <a16:creationId xmlns:a16="http://schemas.microsoft.com/office/drawing/2014/main" id="{8EC84A09-D24A-455B-6769-8D2C2AB1235E}"/>
                </a:ext>
              </a:extLst>
            </p:cNvPr>
            <p:cNvSpPr txBox="1"/>
            <p:nvPr/>
          </p:nvSpPr>
          <p:spPr>
            <a:xfrm>
              <a:off x="0" y="-47625"/>
              <a:ext cx="2172536" cy="10074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" name="Google Shape;149;p12">
            <a:extLst>
              <a:ext uri="{FF2B5EF4-FFF2-40B4-BE49-F238E27FC236}">
                <a16:creationId xmlns:a16="http://schemas.microsoft.com/office/drawing/2014/main" id="{59BBDDC6-0ED9-B381-3BF6-76C0C5C07EFE}"/>
              </a:ext>
            </a:extLst>
          </p:cNvPr>
          <p:cNvSpPr txBox="1"/>
          <p:nvPr/>
        </p:nvSpPr>
        <p:spPr>
          <a:xfrm>
            <a:off x="9577307" y="7571466"/>
            <a:ext cx="7366194" cy="16989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14999"/>
              </a:lnSpc>
            </a:pPr>
            <a:r>
              <a:rPr lang="en-US" sz="2400" b="1" dirty="0">
                <a:latin typeface="Inter"/>
                <a:ea typeface="Inter"/>
                <a:cs typeface="Inter"/>
                <a:sym typeface="Inter"/>
              </a:rPr>
              <a:t>Purpose:</a:t>
            </a:r>
            <a:br>
              <a:rPr lang="en-US" sz="2400" dirty="0">
                <a:latin typeface="Inter"/>
                <a:ea typeface="Inter"/>
                <a:cs typeface="Inter"/>
              </a:rPr>
            </a:br>
            <a:r>
              <a:rPr lang="en-US" sz="2400" b="1" dirty="0">
                <a:latin typeface="Inter"/>
                <a:ea typeface="Inter"/>
                <a:cs typeface="Inter"/>
                <a:sym typeface="Inter"/>
              </a:rPr>
              <a:t> Encourages routine adherence, improves eczema management, and empowers children to take part in their own care.</a:t>
            </a:r>
            <a:endParaRPr lang="en-US" sz="2400" b="1" dirty="0">
              <a:latin typeface="Inter"/>
              <a:ea typeface="Inter"/>
            </a:endParaRPr>
          </a:p>
        </p:txBody>
      </p:sp>
      <p:sp>
        <p:nvSpPr>
          <p:cNvPr id="8" name="Text Placeholder 1">
            <a:extLst>
              <a:ext uri="{FF2B5EF4-FFF2-40B4-BE49-F238E27FC236}">
                <a16:creationId xmlns:a16="http://schemas.microsoft.com/office/drawing/2014/main" id="{FDE5AF40-7708-FCE5-5FA9-1824DB267D9A}"/>
              </a:ext>
            </a:extLst>
          </p:cNvPr>
          <p:cNvSpPr txBox="1">
            <a:spLocks/>
          </p:cNvSpPr>
          <p:nvPr/>
        </p:nvSpPr>
        <p:spPr>
          <a:xfrm>
            <a:off x="14543564" y="163616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/>
              <a:t>Chiani Nicholas, ID: 2437886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70CCD29-3783-1FBC-8274-2510F2220713}"/>
              </a:ext>
            </a:extLst>
          </p:cNvPr>
          <p:cNvSpPr/>
          <p:nvPr/>
        </p:nvSpPr>
        <p:spPr>
          <a:xfrm>
            <a:off x="-67232" y="619732"/>
            <a:ext cx="11535296" cy="9744337"/>
          </a:xfrm>
          <a:prstGeom prst="rect">
            <a:avLst/>
          </a:prstGeom>
          <a:solidFill>
            <a:srgbClr val="DDADB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oogle Shape;141;p12">
            <a:extLst>
              <a:ext uri="{FF2B5EF4-FFF2-40B4-BE49-F238E27FC236}">
                <a16:creationId xmlns:a16="http://schemas.microsoft.com/office/drawing/2014/main" id="{D6933AA2-1124-1974-CD0D-02BEC4AFBD23}"/>
              </a:ext>
            </a:extLst>
          </p:cNvPr>
          <p:cNvGrpSpPr/>
          <p:nvPr/>
        </p:nvGrpSpPr>
        <p:grpSpPr>
          <a:xfrm>
            <a:off x="641452" y="211602"/>
            <a:ext cx="10006087" cy="3662918"/>
            <a:chOff x="0" y="-47625"/>
            <a:chExt cx="2894520" cy="1007472"/>
          </a:xfrm>
        </p:grpSpPr>
        <p:sp>
          <p:nvSpPr>
            <p:cNvPr id="13" name="Google Shape;142;p12">
              <a:extLst>
                <a:ext uri="{FF2B5EF4-FFF2-40B4-BE49-F238E27FC236}">
                  <a16:creationId xmlns:a16="http://schemas.microsoft.com/office/drawing/2014/main" id="{8E897555-CFC5-3E08-3507-BC5D40D7F14A}"/>
                </a:ext>
              </a:extLst>
            </p:cNvPr>
            <p:cNvSpPr/>
            <p:nvPr/>
          </p:nvSpPr>
          <p:spPr>
            <a:xfrm>
              <a:off x="67951" y="0"/>
              <a:ext cx="2826569" cy="959847"/>
            </a:xfrm>
            <a:custGeom>
              <a:avLst/>
              <a:gdLst/>
              <a:ahLst/>
              <a:cxnLst/>
              <a:rect l="l" t="t" r="r" b="b"/>
              <a:pathLst>
                <a:path w="2172536" h="959847" extrusionOk="0">
                  <a:moveTo>
                    <a:pt x="28156" y="0"/>
                  </a:moveTo>
                  <a:lnTo>
                    <a:pt x="2144380" y="0"/>
                  </a:lnTo>
                  <a:cubicBezTo>
                    <a:pt x="2151847" y="0"/>
                    <a:pt x="2159009" y="2966"/>
                    <a:pt x="2164289" y="8247"/>
                  </a:cubicBezTo>
                  <a:cubicBezTo>
                    <a:pt x="2169570" y="13527"/>
                    <a:pt x="2172536" y="20689"/>
                    <a:pt x="2172536" y="28156"/>
                  </a:cubicBezTo>
                  <a:lnTo>
                    <a:pt x="2172536" y="931690"/>
                  </a:lnTo>
                  <a:cubicBezTo>
                    <a:pt x="2172536" y="947241"/>
                    <a:pt x="2159930" y="959847"/>
                    <a:pt x="2144380" y="959847"/>
                  </a:cubicBezTo>
                  <a:lnTo>
                    <a:pt x="28156" y="959847"/>
                  </a:lnTo>
                  <a:cubicBezTo>
                    <a:pt x="20689" y="959847"/>
                    <a:pt x="13527" y="956880"/>
                    <a:pt x="8247" y="951600"/>
                  </a:cubicBezTo>
                  <a:cubicBezTo>
                    <a:pt x="2966" y="946319"/>
                    <a:pt x="0" y="939158"/>
                    <a:pt x="0" y="931690"/>
                  </a:cubicBezTo>
                  <a:lnTo>
                    <a:pt x="0" y="28156"/>
                  </a:lnTo>
                  <a:cubicBezTo>
                    <a:pt x="0" y="12606"/>
                    <a:pt x="12606" y="0"/>
                    <a:pt x="28156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143;p12">
              <a:extLst>
                <a:ext uri="{FF2B5EF4-FFF2-40B4-BE49-F238E27FC236}">
                  <a16:creationId xmlns:a16="http://schemas.microsoft.com/office/drawing/2014/main" id="{51822EAA-80E9-A19B-9FEF-D8A78C4D3F03}"/>
                </a:ext>
              </a:extLst>
            </p:cNvPr>
            <p:cNvSpPr txBox="1"/>
            <p:nvPr/>
          </p:nvSpPr>
          <p:spPr>
            <a:xfrm>
              <a:off x="0" y="-47625"/>
              <a:ext cx="2172536" cy="10074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7" name="Google Shape;148;p12">
            <a:extLst>
              <a:ext uri="{FF2B5EF4-FFF2-40B4-BE49-F238E27FC236}">
                <a16:creationId xmlns:a16="http://schemas.microsoft.com/office/drawing/2014/main" id="{351F7118-384C-D6EF-8ACB-73FA7751B377}"/>
              </a:ext>
            </a:extLst>
          </p:cNvPr>
          <p:cNvSpPr txBox="1"/>
          <p:nvPr/>
        </p:nvSpPr>
        <p:spPr>
          <a:xfrm>
            <a:off x="1206038" y="618315"/>
            <a:ext cx="9330222" cy="295465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80000"/>
              </a:lnSpc>
            </a:pPr>
            <a:r>
              <a:rPr lang="en-US" sz="8000" b="1" dirty="0">
                <a:latin typeface="Fraunces Light"/>
                <a:sym typeface="Fraunces Light"/>
              </a:rPr>
              <a:t>What makes </a:t>
            </a:r>
            <a:r>
              <a:rPr lang="en-US" sz="8000" b="1" dirty="0" err="1">
                <a:latin typeface="Fraunces Light"/>
                <a:sym typeface="Fraunces Light"/>
              </a:rPr>
              <a:t>Creamitosmooth</a:t>
            </a:r>
            <a:r>
              <a:rPr lang="en-US" sz="8000" b="1" dirty="0">
                <a:latin typeface="Fraunces Light"/>
                <a:sym typeface="Fraunces Light"/>
              </a:rPr>
              <a:t> unique?</a:t>
            </a:r>
            <a:endParaRPr lang="en-US" b="1" dirty="0"/>
          </a:p>
        </p:txBody>
      </p:sp>
      <p:grpSp>
        <p:nvGrpSpPr>
          <p:cNvPr id="22" name="Google Shape;141;p12">
            <a:extLst>
              <a:ext uri="{FF2B5EF4-FFF2-40B4-BE49-F238E27FC236}">
                <a16:creationId xmlns:a16="http://schemas.microsoft.com/office/drawing/2014/main" id="{C3F24814-6E96-D504-EEE7-0A94766BAE4D}"/>
              </a:ext>
            </a:extLst>
          </p:cNvPr>
          <p:cNvGrpSpPr/>
          <p:nvPr/>
        </p:nvGrpSpPr>
        <p:grpSpPr>
          <a:xfrm>
            <a:off x="4456816" y="2320"/>
            <a:ext cx="13097020" cy="9893072"/>
            <a:chOff x="0" y="-47625"/>
            <a:chExt cx="5622596" cy="1007472"/>
          </a:xfrm>
        </p:grpSpPr>
        <p:sp>
          <p:nvSpPr>
            <p:cNvPr id="24" name="Google Shape;143;p12">
              <a:extLst>
                <a:ext uri="{FF2B5EF4-FFF2-40B4-BE49-F238E27FC236}">
                  <a16:creationId xmlns:a16="http://schemas.microsoft.com/office/drawing/2014/main" id="{A2EFECC0-31DC-568B-5579-D9DBB6D911A7}"/>
                </a:ext>
              </a:extLst>
            </p:cNvPr>
            <p:cNvSpPr txBox="1"/>
            <p:nvPr/>
          </p:nvSpPr>
          <p:spPr>
            <a:xfrm>
              <a:off x="0" y="-47625"/>
              <a:ext cx="2172536" cy="10074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" name="Google Shape;142;p12">
              <a:extLst>
                <a:ext uri="{FF2B5EF4-FFF2-40B4-BE49-F238E27FC236}">
                  <a16:creationId xmlns:a16="http://schemas.microsoft.com/office/drawing/2014/main" id="{CEFF9A35-495D-34C1-D98E-AAA72BD2191E}"/>
                </a:ext>
              </a:extLst>
            </p:cNvPr>
            <p:cNvSpPr/>
            <p:nvPr/>
          </p:nvSpPr>
          <p:spPr>
            <a:xfrm>
              <a:off x="2796027" y="0"/>
              <a:ext cx="2826569" cy="959847"/>
            </a:xfrm>
            <a:custGeom>
              <a:avLst/>
              <a:gdLst/>
              <a:ahLst/>
              <a:cxnLst/>
              <a:rect l="l" t="t" r="r" b="b"/>
              <a:pathLst>
                <a:path w="2172536" h="959847" extrusionOk="0">
                  <a:moveTo>
                    <a:pt x="28156" y="0"/>
                  </a:moveTo>
                  <a:lnTo>
                    <a:pt x="2144380" y="0"/>
                  </a:lnTo>
                  <a:cubicBezTo>
                    <a:pt x="2151847" y="0"/>
                    <a:pt x="2159009" y="2966"/>
                    <a:pt x="2164289" y="8247"/>
                  </a:cubicBezTo>
                  <a:cubicBezTo>
                    <a:pt x="2169570" y="13527"/>
                    <a:pt x="2172536" y="20689"/>
                    <a:pt x="2172536" y="28156"/>
                  </a:cubicBezTo>
                  <a:lnTo>
                    <a:pt x="2172536" y="931690"/>
                  </a:lnTo>
                  <a:cubicBezTo>
                    <a:pt x="2172536" y="947241"/>
                    <a:pt x="2159930" y="959847"/>
                    <a:pt x="2144380" y="959847"/>
                  </a:cubicBezTo>
                  <a:lnTo>
                    <a:pt x="28156" y="959847"/>
                  </a:lnTo>
                  <a:cubicBezTo>
                    <a:pt x="20689" y="959847"/>
                    <a:pt x="13527" y="956880"/>
                    <a:pt x="8247" y="951600"/>
                  </a:cubicBezTo>
                  <a:cubicBezTo>
                    <a:pt x="2966" y="946319"/>
                    <a:pt x="0" y="939158"/>
                    <a:pt x="0" y="931690"/>
                  </a:cubicBezTo>
                  <a:lnTo>
                    <a:pt x="0" y="28156"/>
                  </a:lnTo>
                  <a:cubicBezTo>
                    <a:pt x="0" y="12606"/>
                    <a:pt x="12606" y="0"/>
                    <a:pt x="28156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68D24A2-8CEA-1160-A959-AE1297ED67D6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274671" y="788896"/>
            <a:ext cx="5956535" cy="8321982"/>
          </a:xfr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01600" indent="0">
              <a:buNone/>
            </a:pPr>
            <a:r>
              <a:rPr lang="en-US" sz="2400" b="1" dirty="0"/>
              <a:t>INTEGRATES GAMIFICATION:</a:t>
            </a:r>
            <a:endParaRPr lang="en-US" sz="2200" b="1" dirty="0"/>
          </a:p>
          <a:p>
            <a:pPr marL="101600" indent="0">
              <a:buNone/>
            </a:pPr>
            <a:r>
              <a:rPr lang="en-US" sz="2100" err="1"/>
              <a:t>Recognised</a:t>
            </a:r>
            <a:r>
              <a:rPr lang="en-US" sz="2100" dirty="0"/>
              <a:t> as an effective strategy for enhancing user engagement and facilitating </a:t>
            </a:r>
            <a:r>
              <a:rPr lang="en-US" sz="2100" err="1"/>
              <a:t>behavioural</a:t>
            </a:r>
            <a:r>
              <a:rPr lang="en-US" sz="2100" dirty="0"/>
              <a:t> change. Existing evidence demonstrates that gamification holds significant potential to (Al-Rayes et a., 2022): </a:t>
            </a:r>
            <a:endParaRPr lang="en-US" sz="2100" b="1" dirty="0"/>
          </a:p>
          <a:p>
            <a:pPr marL="444500" indent="-342900"/>
            <a:r>
              <a:rPr lang="en-US" sz="2100" b="1" dirty="0"/>
              <a:t>support patient </a:t>
            </a:r>
            <a:r>
              <a:rPr lang="en-US" sz="2100" b="1" err="1"/>
              <a:t>behavioural</a:t>
            </a:r>
            <a:r>
              <a:rPr lang="en-US" sz="2100" b="1" dirty="0"/>
              <a:t> modification</a:t>
            </a:r>
          </a:p>
          <a:p>
            <a:pPr marL="444500" indent="-342900"/>
            <a:r>
              <a:rPr lang="en-US" sz="2100" b="1" dirty="0"/>
              <a:t>promote self-management of chronic conditions, </a:t>
            </a:r>
            <a:endParaRPr lang="en-US" sz="2100" dirty="0"/>
          </a:p>
          <a:p>
            <a:pPr marL="444500" indent="-342900"/>
            <a:r>
              <a:rPr lang="en-US" sz="2100" b="1" dirty="0"/>
              <a:t>improve adherence to treatment </a:t>
            </a:r>
            <a:endParaRPr lang="en-US" sz="2100" dirty="0"/>
          </a:p>
          <a:p>
            <a:pPr marL="444500" indent="-342900"/>
            <a:r>
              <a:rPr lang="en-US" sz="2100" b="1" dirty="0"/>
              <a:t>enhance ongoing patient monitoring.</a:t>
            </a:r>
            <a:endParaRPr lang="en-US" sz="2100" dirty="0"/>
          </a:p>
          <a:p>
            <a:pPr marL="101600" indent="0">
              <a:buNone/>
            </a:pPr>
            <a:endParaRPr lang="en-US" sz="2200" b="1" dirty="0"/>
          </a:p>
          <a:p>
            <a:pPr marL="101600" indent="0">
              <a:buNone/>
            </a:pPr>
            <a:r>
              <a:rPr lang="en-US" sz="2400" b="1" dirty="0"/>
              <a:t>PREPARES CHILDREN FOR THE FUTURE AND PROMOTES GOOD PRACTICES:</a:t>
            </a:r>
            <a:r>
              <a:rPr lang="en-US" sz="2200" b="1" dirty="0"/>
              <a:t> </a:t>
            </a:r>
          </a:p>
          <a:p>
            <a:pPr marL="101600" indent="0">
              <a:buNone/>
            </a:pPr>
            <a:r>
              <a:rPr lang="en-US" sz="2100" dirty="0"/>
              <a:t>Managing long-term conditions requires ongoing lifestyle changes and self-care skills. This can be particularly difficult for younger patients (Wilson et al., 2024). </a:t>
            </a:r>
            <a:r>
              <a:rPr lang="en-US" sz="2100" err="1"/>
              <a:t>Creamitosmooth</a:t>
            </a:r>
            <a:r>
              <a:rPr lang="en-US" sz="2100" dirty="0"/>
              <a:t> Exposes children to self-care at a young age preparing them to eventually manage their long term-condition in adulthood. </a:t>
            </a:r>
            <a:endParaRPr lang="en-US" sz="2100"/>
          </a:p>
          <a:p>
            <a:pPr marL="101600" indent="0">
              <a:buNone/>
            </a:pPr>
            <a:endParaRPr lang="en-US" dirty="0"/>
          </a:p>
        </p:txBody>
      </p:sp>
      <p:pic>
        <p:nvPicPr>
          <p:cNvPr id="4" name="Picture 3" descr="A young children playing on a tablet&#10;&#10;AI-generated content may be incorrect.">
            <a:extLst>
              <a:ext uri="{FF2B5EF4-FFF2-40B4-BE49-F238E27FC236}">
                <a16:creationId xmlns:a16="http://schemas.microsoft.com/office/drawing/2014/main" id="{566FF980-FC1A-8C43-46EA-BA21030A1F5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524" r="127" b="7067"/>
          <a:stretch>
            <a:fillRect/>
          </a:stretch>
        </p:blipFill>
        <p:spPr>
          <a:xfrm>
            <a:off x="879514" y="4233928"/>
            <a:ext cx="9642584" cy="5664854"/>
          </a:xfrm>
          <a:prstGeom prst="rect">
            <a:avLst/>
          </a:prstGeom>
        </p:spPr>
      </p:pic>
      <p:sp>
        <p:nvSpPr>
          <p:cNvPr id="12" name="Text Placeholder 1">
            <a:extLst>
              <a:ext uri="{FF2B5EF4-FFF2-40B4-BE49-F238E27FC236}">
                <a16:creationId xmlns:a16="http://schemas.microsoft.com/office/drawing/2014/main" id="{8E2694EA-ECB8-6567-FDE5-499733A4B8FD}"/>
              </a:ext>
            </a:extLst>
          </p:cNvPr>
          <p:cNvSpPr txBox="1">
            <a:spLocks/>
          </p:cNvSpPr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/>
              <a:t>Chiani Nicholas, ID: 2437886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305038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1DC9B6-63D8-258F-E9D6-2255E7A5A5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872EF4D-50B8-9752-5180-8786ACBBA676}"/>
              </a:ext>
            </a:extLst>
          </p:cNvPr>
          <p:cNvSpPr/>
          <p:nvPr/>
        </p:nvSpPr>
        <p:spPr>
          <a:xfrm>
            <a:off x="-2838" y="523140"/>
            <a:ext cx="11535296" cy="9744337"/>
          </a:xfrm>
          <a:prstGeom prst="rect">
            <a:avLst/>
          </a:prstGeom>
          <a:solidFill>
            <a:srgbClr val="DDADB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oogle Shape;141;p12">
            <a:extLst>
              <a:ext uri="{FF2B5EF4-FFF2-40B4-BE49-F238E27FC236}">
                <a16:creationId xmlns:a16="http://schemas.microsoft.com/office/drawing/2014/main" id="{CCA27E0B-D8F9-C335-E10E-AA85DBE7D151}"/>
              </a:ext>
            </a:extLst>
          </p:cNvPr>
          <p:cNvGrpSpPr/>
          <p:nvPr/>
        </p:nvGrpSpPr>
        <p:grpSpPr>
          <a:xfrm>
            <a:off x="705846" y="533573"/>
            <a:ext cx="10006087" cy="1650595"/>
            <a:chOff x="0" y="-47625"/>
            <a:chExt cx="2894520" cy="1007472"/>
          </a:xfrm>
        </p:grpSpPr>
        <p:sp>
          <p:nvSpPr>
            <p:cNvPr id="13" name="Google Shape;142;p12">
              <a:extLst>
                <a:ext uri="{FF2B5EF4-FFF2-40B4-BE49-F238E27FC236}">
                  <a16:creationId xmlns:a16="http://schemas.microsoft.com/office/drawing/2014/main" id="{B3FA67FB-B084-90BD-ABD6-03915043EBE1}"/>
                </a:ext>
              </a:extLst>
            </p:cNvPr>
            <p:cNvSpPr/>
            <p:nvPr/>
          </p:nvSpPr>
          <p:spPr>
            <a:xfrm>
              <a:off x="67951" y="0"/>
              <a:ext cx="2826569" cy="959847"/>
            </a:xfrm>
            <a:custGeom>
              <a:avLst/>
              <a:gdLst/>
              <a:ahLst/>
              <a:cxnLst/>
              <a:rect l="l" t="t" r="r" b="b"/>
              <a:pathLst>
                <a:path w="2172536" h="959847" extrusionOk="0">
                  <a:moveTo>
                    <a:pt x="28156" y="0"/>
                  </a:moveTo>
                  <a:lnTo>
                    <a:pt x="2144380" y="0"/>
                  </a:lnTo>
                  <a:cubicBezTo>
                    <a:pt x="2151847" y="0"/>
                    <a:pt x="2159009" y="2966"/>
                    <a:pt x="2164289" y="8247"/>
                  </a:cubicBezTo>
                  <a:cubicBezTo>
                    <a:pt x="2169570" y="13527"/>
                    <a:pt x="2172536" y="20689"/>
                    <a:pt x="2172536" y="28156"/>
                  </a:cubicBezTo>
                  <a:lnTo>
                    <a:pt x="2172536" y="931690"/>
                  </a:lnTo>
                  <a:cubicBezTo>
                    <a:pt x="2172536" y="947241"/>
                    <a:pt x="2159930" y="959847"/>
                    <a:pt x="2144380" y="959847"/>
                  </a:cubicBezTo>
                  <a:lnTo>
                    <a:pt x="28156" y="959847"/>
                  </a:lnTo>
                  <a:cubicBezTo>
                    <a:pt x="20689" y="959847"/>
                    <a:pt x="13527" y="956880"/>
                    <a:pt x="8247" y="951600"/>
                  </a:cubicBezTo>
                  <a:cubicBezTo>
                    <a:pt x="2966" y="946319"/>
                    <a:pt x="0" y="939158"/>
                    <a:pt x="0" y="931690"/>
                  </a:cubicBezTo>
                  <a:lnTo>
                    <a:pt x="0" y="28156"/>
                  </a:lnTo>
                  <a:cubicBezTo>
                    <a:pt x="0" y="12606"/>
                    <a:pt x="12606" y="0"/>
                    <a:pt x="28156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143;p12">
              <a:extLst>
                <a:ext uri="{FF2B5EF4-FFF2-40B4-BE49-F238E27FC236}">
                  <a16:creationId xmlns:a16="http://schemas.microsoft.com/office/drawing/2014/main" id="{448E1384-FB6E-72D5-2139-0ED7868CCC9F}"/>
                </a:ext>
              </a:extLst>
            </p:cNvPr>
            <p:cNvSpPr txBox="1"/>
            <p:nvPr/>
          </p:nvSpPr>
          <p:spPr>
            <a:xfrm>
              <a:off x="0" y="-47625"/>
              <a:ext cx="2172536" cy="10074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7" name="Google Shape;148;p12">
            <a:extLst>
              <a:ext uri="{FF2B5EF4-FFF2-40B4-BE49-F238E27FC236}">
                <a16:creationId xmlns:a16="http://schemas.microsoft.com/office/drawing/2014/main" id="{F563CBA3-26D3-F696-E1E8-D5B9D7D8E038}"/>
              </a:ext>
            </a:extLst>
          </p:cNvPr>
          <p:cNvSpPr txBox="1"/>
          <p:nvPr/>
        </p:nvSpPr>
        <p:spPr>
          <a:xfrm>
            <a:off x="1286531" y="956385"/>
            <a:ext cx="7833054" cy="98488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000" b="1" dirty="0">
                <a:latin typeface="Fraunces Light"/>
                <a:sym typeface="Fraunces Light"/>
              </a:rPr>
              <a:t>Application</a:t>
            </a:r>
            <a:endParaRPr lang="en-US" b="1" dirty="0"/>
          </a:p>
        </p:txBody>
      </p:sp>
      <p:sp>
        <p:nvSpPr>
          <p:cNvPr id="19" name="Google Shape;149;p12">
            <a:extLst>
              <a:ext uri="{FF2B5EF4-FFF2-40B4-BE49-F238E27FC236}">
                <a16:creationId xmlns:a16="http://schemas.microsoft.com/office/drawing/2014/main" id="{93395370-6070-D9BA-F62A-DBDD5B7194F3}"/>
              </a:ext>
            </a:extLst>
          </p:cNvPr>
          <p:cNvSpPr txBox="1"/>
          <p:nvPr/>
        </p:nvSpPr>
        <p:spPr>
          <a:xfrm>
            <a:off x="465504" y="9921860"/>
            <a:ext cx="10698602" cy="19466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14999"/>
              </a:lnSpc>
            </a:pPr>
            <a:r>
              <a:rPr lang="en-US" sz="1100" b="1" dirty="0">
                <a:latin typeface="Inter"/>
                <a:ea typeface="Inter"/>
                <a:sym typeface="Inter"/>
              </a:rPr>
              <a:t>REFERENCE: (Gielen et al., 2008).</a:t>
            </a:r>
            <a:endParaRPr lang="en-US" sz="1100" b="1" dirty="0">
              <a:latin typeface="Inter"/>
              <a:ea typeface="Inter"/>
            </a:endParaRPr>
          </a:p>
        </p:txBody>
      </p:sp>
      <p:pic>
        <p:nvPicPr>
          <p:cNvPr id="20" name="Picture 19" descr="A diagram of a process&#10;&#10;AI-generated content may be incorrect.">
            <a:extLst>
              <a:ext uri="{FF2B5EF4-FFF2-40B4-BE49-F238E27FC236}">
                <a16:creationId xmlns:a16="http://schemas.microsoft.com/office/drawing/2014/main" id="{AA395AAF-234D-811F-520B-249B607C51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065" y="2348919"/>
            <a:ext cx="9795053" cy="7343909"/>
          </a:xfrm>
          <a:prstGeom prst="rect">
            <a:avLst/>
          </a:prstGeom>
        </p:spPr>
      </p:pic>
      <p:grpSp>
        <p:nvGrpSpPr>
          <p:cNvPr id="22" name="Google Shape;141;p12">
            <a:extLst>
              <a:ext uri="{FF2B5EF4-FFF2-40B4-BE49-F238E27FC236}">
                <a16:creationId xmlns:a16="http://schemas.microsoft.com/office/drawing/2014/main" id="{953F3195-ACAD-5722-A4A3-AF0F29846C14}"/>
              </a:ext>
            </a:extLst>
          </p:cNvPr>
          <p:cNvGrpSpPr/>
          <p:nvPr/>
        </p:nvGrpSpPr>
        <p:grpSpPr>
          <a:xfrm>
            <a:off x="4762690" y="-45976"/>
            <a:ext cx="12807246" cy="9748185"/>
            <a:chOff x="0" y="-47625"/>
            <a:chExt cx="5622596" cy="1007472"/>
          </a:xfrm>
        </p:grpSpPr>
        <p:sp>
          <p:nvSpPr>
            <p:cNvPr id="24" name="Google Shape;143;p12">
              <a:extLst>
                <a:ext uri="{FF2B5EF4-FFF2-40B4-BE49-F238E27FC236}">
                  <a16:creationId xmlns:a16="http://schemas.microsoft.com/office/drawing/2014/main" id="{F982C94A-1FAF-A752-7DC1-3E7CB75D6918}"/>
                </a:ext>
              </a:extLst>
            </p:cNvPr>
            <p:cNvSpPr txBox="1"/>
            <p:nvPr/>
          </p:nvSpPr>
          <p:spPr>
            <a:xfrm>
              <a:off x="0" y="-47625"/>
              <a:ext cx="2172536" cy="10074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" name="Google Shape;142;p12">
              <a:extLst>
                <a:ext uri="{FF2B5EF4-FFF2-40B4-BE49-F238E27FC236}">
                  <a16:creationId xmlns:a16="http://schemas.microsoft.com/office/drawing/2014/main" id="{185E03AD-CAC8-8BC6-35A4-71D368FE61A2}"/>
                </a:ext>
              </a:extLst>
            </p:cNvPr>
            <p:cNvSpPr/>
            <p:nvPr/>
          </p:nvSpPr>
          <p:spPr>
            <a:xfrm>
              <a:off x="2796027" y="0"/>
              <a:ext cx="2826569" cy="959847"/>
            </a:xfrm>
            <a:custGeom>
              <a:avLst/>
              <a:gdLst/>
              <a:ahLst/>
              <a:cxnLst/>
              <a:rect l="l" t="t" r="r" b="b"/>
              <a:pathLst>
                <a:path w="2172536" h="959847" extrusionOk="0">
                  <a:moveTo>
                    <a:pt x="28156" y="0"/>
                  </a:moveTo>
                  <a:lnTo>
                    <a:pt x="2144380" y="0"/>
                  </a:lnTo>
                  <a:cubicBezTo>
                    <a:pt x="2151847" y="0"/>
                    <a:pt x="2159009" y="2966"/>
                    <a:pt x="2164289" y="8247"/>
                  </a:cubicBezTo>
                  <a:cubicBezTo>
                    <a:pt x="2169570" y="13527"/>
                    <a:pt x="2172536" y="20689"/>
                    <a:pt x="2172536" y="28156"/>
                  </a:cubicBezTo>
                  <a:lnTo>
                    <a:pt x="2172536" y="931690"/>
                  </a:lnTo>
                  <a:cubicBezTo>
                    <a:pt x="2172536" y="947241"/>
                    <a:pt x="2159930" y="959847"/>
                    <a:pt x="2144380" y="959847"/>
                  </a:cubicBezTo>
                  <a:lnTo>
                    <a:pt x="28156" y="959847"/>
                  </a:lnTo>
                  <a:cubicBezTo>
                    <a:pt x="20689" y="959847"/>
                    <a:pt x="13527" y="956880"/>
                    <a:pt x="8247" y="951600"/>
                  </a:cubicBezTo>
                  <a:cubicBezTo>
                    <a:pt x="2966" y="946319"/>
                    <a:pt x="0" y="939158"/>
                    <a:pt x="0" y="931690"/>
                  </a:cubicBezTo>
                  <a:lnTo>
                    <a:pt x="0" y="28156"/>
                  </a:lnTo>
                  <a:cubicBezTo>
                    <a:pt x="0" y="12606"/>
                    <a:pt x="12606" y="0"/>
                    <a:pt x="28156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2EA3C7F-D487-D452-69D8-BE42DD64F431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274670" y="772797"/>
            <a:ext cx="5698959" cy="8321982"/>
          </a:xfr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01600" indent="0">
              <a:buNone/>
            </a:pPr>
            <a:r>
              <a:rPr lang="en-US" sz="1800" dirty="0"/>
              <a:t>Introduction to the PRECEDE-PROCEED Model:</a:t>
            </a:r>
          </a:p>
          <a:p>
            <a:r>
              <a:rPr lang="en-US" sz="1800" dirty="0"/>
              <a:t>Applying health </a:t>
            </a:r>
            <a:r>
              <a:rPr lang="en-US" sz="1800" err="1"/>
              <a:t>behaviour</a:t>
            </a:r>
            <a:r>
              <a:rPr lang="en-US" sz="1800" dirty="0"/>
              <a:t> theory is vital when designing health interventions, as most current health issues are influenced by </a:t>
            </a:r>
            <a:r>
              <a:rPr lang="en-US" sz="1800" err="1"/>
              <a:t>behavioural</a:t>
            </a:r>
            <a:r>
              <a:rPr lang="en-US" sz="1800" dirty="0"/>
              <a:t> risks and protective factors (Gielen et al., 2008).</a:t>
            </a:r>
          </a:p>
          <a:p>
            <a:r>
              <a:rPr lang="en-US" sz="1800" dirty="0"/>
              <a:t>A planning model works like a blueprint. It provides a step-by-step structure for designing, implementing and evaluating an intervention (Crosby et al., 2011).</a:t>
            </a:r>
          </a:p>
          <a:p>
            <a:r>
              <a:rPr lang="en-US" sz="1800" dirty="0"/>
              <a:t>The PRECEDE-PROCEED Model is one of the most widely used planning models in public health (Porter, 2016).</a:t>
            </a:r>
          </a:p>
          <a:p>
            <a:endParaRPr lang="en-US" sz="1800" dirty="0"/>
          </a:p>
          <a:p>
            <a:pPr marL="101600" indent="0">
              <a:buNone/>
            </a:pPr>
            <a:r>
              <a:rPr lang="en-US" sz="1800" b="1" dirty="0"/>
              <a:t>PRECEDE (Steps 1–4): PLANNING</a:t>
            </a:r>
          </a:p>
          <a:p>
            <a:r>
              <a:rPr lang="en-US" sz="1800" dirty="0"/>
              <a:t>Stands for: Predisposing, Reinforcing and Enabling Constructs in Educational/Environmental Diagnosis and Evaluation</a:t>
            </a:r>
          </a:p>
          <a:p>
            <a:r>
              <a:rPr lang="en-US" sz="1800" dirty="0">
                <a:solidFill>
                  <a:srgbClr val="000000"/>
                </a:solidFill>
              </a:rPr>
              <a:t>Focuses on assessment and understanding factors influencing the health problem</a:t>
            </a:r>
          </a:p>
          <a:p>
            <a:pPr marL="101600" indent="0">
              <a:buNone/>
            </a:pPr>
            <a:endParaRPr lang="en-US" sz="1800" dirty="0"/>
          </a:p>
          <a:p>
            <a:pPr marL="101600" indent="0">
              <a:buNone/>
            </a:pPr>
            <a:r>
              <a:rPr lang="en-US" sz="1800" b="1" dirty="0"/>
              <a:t>PROCEED (Step 5 onwards): EVALUATION</a:t>
            </a:r>
          </a:p>
          <a:p>
            <a:r>
              <a:rPr lang="en-US" sz="1800" dirty="0"/>
              <a:t>Stands for: Policy, Regulatory and </a:t>
            </a:r>
            <a:r>
              <a:rPr lang="en-US" sz="1800" err="1"/>
              <a:t>Organisational</a:t>
            </a:r>
            <a:r>
              <a:rPr lang="en-US" sz="1800" dirty="0"/>
              <a:t> Constructs in Educational and Environmental Development</a:t>
            </a:r>
          </a:p>
          <a:p>
            <a:r>
              <a:rPr lang="en-US" sz="1800" dirty="0"/>
              <a:t>Focuses on implementing and evaluating the intervention </a:t>
            </a:r>
          </a:p>
          <a:p>
            <a:pPr marL="101600" indent="0">
              <a:buNone/>
            </a:pPr>
            <a:endParaRPr lang="en-US" dirty="0"/>
          </a:p>
        </p:txBody>
      </p:sp>
      <p:sp>
        <p:nvSpPr>
          <p:cNvPr id="3" name="Text Placeholder 1">
            <a:extLst>
              <a:ext uri="{FF2B5EF4-FFF2-40B4-BE49-F238E27FC236}">
                <a16:creationId xmlns:a16="http://schemas.microsoft.com/office/drawing/2014/main" id="{51B87116-7DA5-5DD5-EED0-3580C2EE12E0}"/>
              </a:ext>
            </a:extLst>
          </p:cNvPr>
          <p:cNvSpPr txBox="1">
            <a:spLocks/>
          </p:cNvSpPr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Patel Krupaben, ID: 2434366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0230317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C85E01-8350-5384-BEE0-D0CA81264B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A989033-E42C-EE88-41A7-6D104C8940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5228" y="1388061"/>
            <a:ext cx="11828700" cy="2373600"/>
          </a:xfrm>
        </p:spPr>
        <p:txBody>
          <a:bodyPr>
            <a:normAutofit/>
          </a:bodyPr>
          <a:lstStyle/>
          <a:p>
            <a:r>
              <a:rPr lang="en-US" sz="7200" b="1" dirty="0"/>
              <a:t>PRECEDE vs </a:t>
            </a:r>
            <a:r>
              <a:rPr lang="en-US" sz="7200" b="1" dirty="0" err="1"/>
              <a:t>Creamitosmooth</a:t>
            </a:r>
            <a:endParaRPr lang="en-US" sz="7200" b="1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C2E2B033-0170-1EC8-D7E5-81D45E66400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1735820"/>
              </p:ext>
            </p:extLst>
          </p:nvPr>
        </p:nvGraphicFramePr>
        <p:xfrm>
          <a:off x="1625957" y="4459309"/>
          <a:ext cx="15039302" cy="545710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7200900">
                  <a:extLst>
                    <a:ext uri="{9D8B030D-6E8A-4147-A177-3AD203B41FA5}">
                      <a16:colId xmlns:a16="http://schemas.microsoft.com/office/drawing/2014/main" val="324471184"/>
                    </a:ext>
                  </a:extLst>
                </a:gridCol>
                <a:gridCol w="7838402">
                  <a:extLst>
                    <a:ext uri="{9D8B030D-6E8A-4147-A177-3AD203B41FA5}">
                      <a16:colId xmlns:a16="http://schemas.microsoft.com/office/drawing/2014/main" val="50934345"/>
                    </a:ext>
                  </a:extLst>
                </a:gridCol>
              </a:tblGrid>
              <a:tr h="565060">
                <a:tc>
                  <a:txBody>
                    <a:bodyPr/>
                    <a:lstStyle/>
                    <a:p>
                      <a:pPr algn="ctr"/>
                      <a:r>
                        <a:rPr lang="en-US" sz="2800" dirty="0"/>
                        <a:t>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800" b="1" i="0" u="none" strike="noStrike" baseline="0" noProof="0" dirty="0">
                          <a:solidFill>
                            <a:srgbClr val="FFFFFF"/>
                          </a:solidFill>
                          <a:latin typeface="Arial"/>
                        </a:rPr>
                        <a:t>EPIDEMIOLOGICAL</a:t>
                      </a:r>
                      <a:endParaRPr lang="en-US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3633940"/>
                  </a:ext>
                </a:extLst>
              </a:tr>
              <a:tr h="4317642"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endParaRPr lang="en-GB" sz="2500" b="0" i="0" u="none" strike="noStrike" noProof="0" dirty="0">
                        <a:solidFill>
                          <a:srgbClr val="000000"/>
                        </a:solidFill>
                        <a:latin typeface="Inter"/>
                      </a:endParaRPr>
                    </a:p>
                    <a:p>
                      <a:pPr marL="342900" marR="0" lvl="0" indent="-342900" algn="l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r>
                        <a:rPr lang="en-GB" sz="2500" b="0" i="0" u="none" strike="noStrike" noProof="0" dirty="0">
                          <a:solidFill>
                            <a:srgbClr val="000000"/>
                          </a:solidFill>
                          <a:latin typeface="Inter"/>
                        </a:rPr>
                        <a:t>Eczema in children also leads to absence from school because of infections and chronic sleep deprivation (Eczema Support, 2025). </a:t>
                      </a:r>
                      <a:endParaRPr lang="en-IN" sz="2500" b="0" i="0" u="none" strike="noStrike" noProof="0" dirty="0">
                        <a:solidFill>
                          <a:srgbClr val="000000"/>
                        </a:solidFill>
                        <a:latin typeface="Inter"/>
                      </a:endParaRPr>
                    </a:p>
                    <a:p>
                      <a:pPr marL="342900" marR="0" lvl="0" indent="-342900" algn="l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endParaRPr lang="en-GB" sz="2500" b="0" i="0" u="none" strike="noStrike" noProof="0" dirty="0">
                        <a:solidFill>
                          <a:srgbClr val="000000"/>
                        </a:solidFill>
                        <a:latin typeface="Inter"/>
                      </a:endParaRPr>
                    </a:p>
                    <a:p>
                      <a:pPr marL="342900" marR="0" lvl="0" indent="-34290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r>
                        <a:rPr lang="en-GB" sz="2500" b="0" i="0" u="none" strike="noStrike" noProof="0" dirty="0">
                          <a:solidFill>
                            <a:srgbClr val="000000"/>
                          </a:solidFill>
                          <a:latin typeface="Inter"/>
                        </a:rPr>
                        <a:t>Loss of sleep influences concentration, emotions and the general quality of life.</a:t>
                      </a:r>
                      <a:endParaRPr lang="en-IN" sz="2500" b="0" i="0" u="none" strike="noStrike" noProof="0" dirty="0">
                        <a:solidFill>
                          <a:srgbClr val="000000"/>
                        </a:solidFill>
                        <a:latin typeface="Inter"/>
                      </a:endParaRPr>
                    </a:p>
                    <a:p>
                      <a:pPr marL="342900" marR="0" lvl="0" indent="-34290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endParaRPr lang="en-GB" sz="2500" b="0" i="0" u="none" strike="noStrike" noProof="0" dirty="0">
                        <a:solidFill>
                          <a:srgbClr val="000000"/>
                        </a:solidFill>
                        <a:latin typeface="Inter"/>
                      </a:endParaRPr>
                    </a:p>
                    <a:p>
                      <a:pPr marL="342900" marR="0" lvl="0" indent="-34290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r>
                        <a:rPr lang="en-GB" sz="2500" b="0" i="0" u="none" strike="noStrike" noProof="0" dirty="0">
                          <a:solidFill>
                            <a:srgbClr val="000000"/>
                          </a:solidFill>
                          <a:latin typeface="Inter"/>
                        </a:rPr>
                        <a:t>Families feel pressured with the daily routine and treatment duties in the house. </a:t>
                      </a:r>
                    </a:p>
                    <a:p>
                      <a:pPr marL="342900" marR="0" lvl="0" indent="-34290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endParaRPr lang="en-GB" sz="2500" b="0" i="0" u="none" strike="noStrike" noProof="0" dirty="0">
                        <a:solidFill>
                          <a:srgbClr val="000000"/>
                        </a:solidFill>
                        <a:latin typeface="Inter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endParaRPr lang="en-GB" sz="2500" b="0" i="0" u="none" strike="noStrike" noProof="0" dirty="0">
                        <a:solidFill>
                          <a:srgbClr val="000000"/>
                        </a:solidFill>
                        <a:latin typeface="Inter"/>
                      </a:endParaRPr>
                    </a:p>
                    <a:p>
                      <a:pPr marL="342900" marR="0" lvl="0" indent="-342900" algn="l">
                        <a:lnSpc>
                          <a:spcPct val="100000"/>
                        </a:lnSpc>
                        <a:spcBef>
                          <a:spcPts val="600"/>
                        </a:spcBef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r>
                        <a:rPr lang="en-GB" sz="2500" b="0" i="0" u="none" strike="noStrike" noProof="0" dirty="0">
                          <a:solidFill>
                            <a:srgbClr val="000000"/>
                          </a:solidFill>
                          <a:latin typeface="Inter"/>
                        </a:rPr>
                        <a:t>In the UK, symptoms of eczema affect 1 in 5children (Allergy UK, 2025).</a:t>
                      </a:r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600"/>
                        </a:spcBef>
                        <a:buClr>
                          <a:srgbClr val="000000"/>
                        </a:buClr>
                        <a:buNone/>
                      </a:pPr>
                      <a:endParaRPr lang="en-GB" sz="2500" b="0" i="0" u="none" strike="noStrike" noProof="0" dirty="0">
                        <a:solidFill>
                          <a:srgbClr val="000000"/>
                        </a:solidFill>
                        <a:latin typeface="Inter"/>
                      </a:endParaRPr>
                    </a:p>
                    <a:p>
                      <a:pPr marL="342900" lvl="0" indent="-342900" algn="l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r>
                        <a:rPr lang="en-GB" sz="25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Weak compliance with the use of emollients results in frequent exacerbations and pain. </a:t>
                      </a:r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None/>
                      </a:pPr>
                      <a:endParaRPr lang="en-GB" sz="2500" b="0" i="0" u="none" strike="noStrike" baseline="0" noProof="0" dirty="0">
                        <a:solidFill>
                          <a:srgbClr val="000000"/>
                        </a:solidFill>
                        <a:latin typeface="Inter"/>
                      </a:endParaRPr>
                    </a:p>
                    <a:p>
                      <a:pPr marL="342900" marR="0" lvl="0" indent="-342900" algn="l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r>
                        <a:rPr lang="en-GB" sz="25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The NHS is treating eczema-related complications to improve people's health (Smith, 2025). </a:t>
                      </a:r>
                      <a:endParaRPr lang="en-US" baseline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512080"/>
                  </a:ext>
                </a:extLst>
              </a:tr>
            </a:tbl>
          </a:graphicData>
        </a:graphic>
      </p:graphicFrame>
      <p:sp>
        <p:nvSpPr>
          <p:cNvPr id="5" name="Text Placeholder 1">
            <a:extLst>
              <a:ext uri="{FF2B5EF4-FFF2-40B4-BE49-F238E27FC236}">
                <a16:creationId xmlns:a16="http://schemas.microsoft.com/office/drawing/2014/main" id="{6448374C-558C-FEE2-05CF-C0DEF2E0C6CE}"/>
              </a:ext>
            </a:extLst>
          </p:cNvPr>
          <p:cNvSpPr txBox="1">
            <a:spLocks/>
          </p:cNvSpPr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Patel Krupaben, ID: 2434366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5450416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582F8C-7E6C-48C9-FB79-9FFD251FF0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036C05E-401F-7273-790C-298B68AC0A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5228" y="1388061"/>
            <a:ext cx="12102375" cy="2373600"/>
          </a:xfrm>
        </p:spPr>
        <p:txBody>
          <a:bodyPr>
            <a:normAutofit/>
          </a:bodyPr>
          <a:lstStyle/>
          <a:p>
            <a:r>
              <a:rPr lang="en-US" sz="7200" b="1" dirty="0"/>
              <a:t>PRECEDE vs </a:t>
            </a:r>
            <a:r>
              <a:rPr lang="en-US" sz="7200" b="1" dirty="0" err="1"/>
              <a:t>Creamitosmooth</a:t>
            </a:r>
            <a:endParaRPr lang="en-US" sz="7200" b="1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F1E953E-2B2A-63C7-7D99-DD3D19B2F97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5627715"/>
              </p:ext>
            </p:extLst>
          </p:nvPr>
        </p:nvGraphicFramePr>
        <p:xfrm>
          <a:off x="515154" y="4330521"/>
          <a:ext cx="17270996" cy="572304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5591978">
                  <a:extLst>
                    <a:ext uri="{9D8B030D-6E8A-4147-A177-3AD203B41FA5}">
                      <a16:colId xmlns:a16="http://schemas.microsoft.com/office/drawing/2014/main" val="914606172"/>
                    </a:ext>
                  </a:extLst>
                </a:gridCol>
                <a:gridCol w="5591978">
                  <a:extLst>
                    <a:ext uri="{9D8B030D-6E8A-4147-A177-3AD203B41FA5}">
                      <a16:colId xmlns:a16="http://schemas.microsoft.com/office/drawing/2014/main" val="324471184"/>
                    </a:ext>
                  </a:extLst>
                </a:gridCol>
                <a:gridCol w="6087040">
                  <a:extLst>
                    <a:ext uri="{9D8B030D-6E8A-4147-A177-3AD203B41FA5}">
                      <a16:colId xmlns:a16="http://schemas.microsoft.com/office/drawing/2014/main" val="50934345"/>
                    </a:ext>
                  </a:extLst>
                </a:gridCol>
              </a:tblGrid>
              <a:tr h="555634">
                <a:tc>
                  <a:txBody>
                    <a:bodyPr/>
                    <a:lstStyle/>
                    <a:p>
                      <a:pPr marL="0" lvl="0" indent="0" algn="ctr">
                        <a:lnSpc>
                          <a:spcPct val="100000"/>
                        </a:lnSpc>
                        <a:buNone/>
                      </a:pPr>
                      <a:r>
                        <a:rPr lang="en-US" sz="2400" b="1" i="0" u="none" strike="noStrike" baseline="0" noProof="0" dirty="0">
                          <a:solidFill>
                            <a:srgbClr val="FFFFFF"/>
                          </a:solidFill>
                          <a:latin typeface="Arial"/>
                        </a:rPr>
                        <a:t>BEHAVIOURAL/ENVIRONMENTAL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400" b="1" i="0" u="none" strike="noStrike" baseline="0" noProof="0" dirty="0">
                          <a:solidFill>
                            <a:srgbClr val="FFFFFF"/>
                          </a:solidFill>
                          <a:latin typeface="Arial"/>
                        </a:rPr>
                        <a:t>EDUCATIONAL/ECOLOGICAL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400" b="1" i="0" u="none" strike="noStrike" baseline="0" noProof="0" dirty="0">
                          <a:solidFill>
                            <a:srgbClr val="FFFFFF"/>
                          </a:solidFill>
                          <a:latin typeface="Arial"/>
                        </a:rPr>
                        <a:t>ADMINISTRATIVE &amp; POLICY</a:t>
                      </a:r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3633940"/>
                  </a:ext>
                </a:extLst>
              </a:tr>
              <a:tr h="5167406">
                <a:tc>
                  <a:txBody>
                    <a:bodyPr/>
                    <a:lstStyle/>
                    <a:p>
                      <a:pPr marL="342900" lvl="0" indent="-342900" algn="l">
                        <a:lnSpc>
                          <a:spcPct val="100000"/>
                        </a:lnSpc>
                        <a:spcAft>
                          <a:spcPts val="600"/>
                        </a:spcAft>
                        <a:buFont typeface="Symbol,Sans-Serif"/>
                        <a:buChar char=""/>
                      </a:pPr>
                      <a:endParaRPr lang="en-GB" sz="2000" b="0" i="0" u="none" strike="noStrike" noProof="0" dirty="0">
                        <a:solidFill>
                          <a:srgbClr val="000000"/>
                        </a:solidFill>
                        <a:latin typeface="Inter"/>
                      </a:endParaRPr>
                    </a:p>
                    <a:p>
                      <a:pPr marL="342900" lvl="0" indent="-342900" algn="l">
                        <a:lnSpc>
                          <a:spcPct val="100000"/>
                        </a:lnSpc>
                        <a:spcAft>
                          <a:spcPts val="600"/>
                        </a:spcAft>
                        <a:buFont typeface="Symbol,Sans-Serif"/>
                        <a:buChar char=""/>
                      </a:pPr>
                      <a:r>
                        <a:rPr lang="en-GB" sz="2000" b="0" i="0" u="none" strike="noStrike" noProof="0" dirty="0">
                          <a:solidFill>
                            <a:srgbClr val="000000"/>
                          </a:solidFill>
                          <a:latin typeface="Inter"/>
                        </a:rPr>
                        <a:t>Children tend to forget using emollients because they are not reminded about using them routinely. </a:t>
                      </a:r>
                    </a:p>
                    <a:p>
                      <a:pPr marL="342900" lvl="0" indent="-342900" algn="l">
                        <a:lnSpc>
                          <a:spcPct val="100000"/>
                        </a:lnSpc>
                        <a:spcAft>
                          <a:spcPts val="600"/>
                        </a:spcAft>
                        <a:buFont typeface="Symbol,Sans-Serif"/>
                        <a:buChar char=""/>
                      </a:pPr>
                      <a:endParaRPr lang="en-GB" sz="2000" b="0" i="0" u="none" strike="noStrike" noProof="0" dirty="0">
                        <a:solidFill>
                          <a:srgbClr val="000000"/>
                        </a:solidFill>
                        <a:latin typeface="Inter"/>
                      </a:endParaRPr>
                    </a:p>
                    <a:p>
                      <a:pPr marL="342900" lvl="0" indent="-34290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Font typeface="Symbol,Sans-Serif"/>
                        <a:buChar char=""/>
                      </a:pPr>
                      <a:r>
                        <a:rPr lang="en-GB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Treatment consistency and effectiveness are minimised by busy family schedules and lack of motivation. </a:t>
                      </a:r>
                    </a:p>
                    <a:p>
                      <a:pPr marL="342900" lvl="0" indent="-34290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Font typeface="Symbol,Sans-Serif"/>
                        <a:buChar char=""/>
                      </a:pPr>
                      <a:endParaRPr lang="en-GB" sz="2000" b="0" i="0" u="none" strike="noStrike" baseline="0" noProof="0" dirty="0">
                        <a:solidFill>
                          <a:srgbClr val="000000"/>
                        </a:solidFill>
                        <a:latin typeface="Inter"/>
                      </a:endParaRPr>
                    </a:p>
                    <a:p>
                      <a:pPr marL="342900" lvl="0" indent="-34290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Font typeface="Symbol,Sans-Serif"/>
                        <a:buChar char=""/>
                      </a:pPr>
                      <a:r>
                        <a:rPr lang="en-GB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Symptoms are aggravated by environmental factors such as heat or low humidity (Ma et al., 2021).</a:t>
                      </a:r>
                      <a:endParaRPr lang="en-GB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endParaRPr lang="en-GB" sz="2000" b="0" i="0" u="none" strike="noStrike" noProof="0" dirty="0">
                        <a:solidFill>
                          <a:srgbClr val="000000"/>
                        </a:solidFill>
                        <a:latin typeface="Inter"/>
                      </a:endParaRPr>
                    </a:p>
                    <a:p>
                      <a:pPr marL="342900" marR="0" lvl="0" indent="-342900" algn="l">
                        <a:lnSpc>
                          <a:spcPct val="100000"/>
                        </a:lnSpc>
                        <a:spcBef>
                          <a:spcPts val="600"/>
                        </a:spcBef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r>
                        <a:rPr lang="en-GB" sz="2000" b="0" i="0" u="none" strike="noStrike" noProof="0" dirty="0">
                          <a:solidFill>
                            <a:srgbClr val="000000"/>
                          </a:solidFill>
                          <a:latin typeface="Inter"/>
                        </a:rPr>
                        <a:t>Parents and patients' education are highly significant in the eczema management (Almutairi et al., 2025). </a:t>
                      </a:r>
                    </a:p>
                    <a:p>
                      <a:pPr marL="342900" marR="0" lvl="0" indent="-342900" algn="l">
                        <a:lnSpc>
                          <a:spcPct val="100000"/>
                        </a:lnSpc>
                        <a:spcBef>
                          <a:spcPts val="600"/>
                        </a:spcBef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endParaRPr lang="en-GB" sz="2000" b="0" i="0" u="none" strike="noStrike" noProof="0" dirty="0">
                        <a:solidFill>
                          <a:srgbClr val="000000"/>
                        </a:solidFill>
                        <a:latin typeface="Inter"/>
                      </a:endParaRPr>
                    </a:p>
                    <a:p>
                      <a:pPr marL="342900" lvl="0" indent="-342900" algn="l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r>
                        <a:rPr lang="en-GB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Children are dependent on parents and do not know how to cope with their skin condition. </a:t>
                      </a:r>
                    </a:p>
                    <a:p>
                      <a:pPr marL="342900" lvl="0" indent="-342900" algn="l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endParaRPr lang="en-GB" sz="2000" b="0" i="0" u="none" strike="noStrike" baseline="0" noProof="0" dirty="0">
                        <a:solidFill>
                          <a:srgbClr val="000000"/>
                        </a:solidFill>
                        <a:latin typeface="Inter"/>
                      </a:endParaRPr>
                    </a:p>
                    <a:p>
                      <a:pPr marL="342900" marR="0" lvl="0" indent="-342900" algn="l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r>
                        <a:rPr lang="en-GB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Families are not provided with tools or reminders to facilitate frequent application of emollients. </a:t>
                      </a:r>
                      <a:endParaRPr lang="en-GB" sz="2000" baseline="0"/>
                    </a:p>
                    <a:p>
                      <a:pPr marL="342900" marR="0" lvl="0" indent="-34290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endParaRPr lang="en-GB" sz="2000" b="0" i="0" u="none" strike="noStrike" noProof="0" dirty="0">
                        <a:solidFill>
                          <a:srgbClr val="000000"/>
                        </a:solidFill>
                        <a:latin typeface="Inter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l">
                        <a:lnSpc>
                          <a:spcPct val="100000"/>
                        </a:lnSpc>
                        <a:spcBef>
                          <a:spcPts val="600"/>
                        </a:spcBef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endParaRPr lang="en-GB" sz="2000" b="0" i="0" u="none" strike="noStrike" noProof="0" dirty="0">
                        <a:solidFill>
                          <a:srgbClr val="000000"/>
                        </a:solidFill>
                        <a:latin typeface="Inter"/>
                      </a:endParaRPr>
                    </a:p>
                    <a:p>
                      <a:pPr marL="342900" marR="0" lvl="0" indent="-342900" algn="l">
                        <a:lnSpc>
                          <a:spcPct val="100000"/>
                        </a:lnSpc>
                        <a:spcBef>
                          <a:spcPts val="600"/>
                        </a:spcBef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r>
                        <a:rPr lang="en-GB" sz="2000" b="0" i="0" u="none" strike="noStrike" noProof="0" dirty="0">
                          <a:solidFill>
                            <a:srgbClr val="000000"/>
                          </a:solidFill>
                          <a:latin typeface="Inter"/>
                        </a:rPr>
                        <a:t>The National Institute for Health and Care Excellence guidelines suggest regular emollient application in eczema treatment of children (NICE, 2025).</a:t>
                      </a:r>
                    </a:p>
                    <a:p>
                      <a:pPr marL="342900" marR="0" lvl="0" indent="-342900" algn="l">
                        <a:lnSpc>
                          <a:spcPct val="100000"/>
                        </a:lnSpc>
                        <a:spcBef>
                          <a:spcPts val="600"/>
                        </a:spcBef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endParaRPr lang="en-GB" sz="2000" b="0" i="0" u="none" strike="noStrike" noProof="0" dirty="0">
                        <a:solidFill>
                          <a:srgbClr val="000000"/>
                        </a:solidFill>
                        <a:latin typeface="Inter"/>
                      </a:endParaRPr>
                    </a:p>
                    <a:p>
                      <a:pPr marL="342900" marR="0" lvl="0" indent="-342900" algn="l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r>
                        <a:rPr lang="en-GB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Digital health tools that deal with under-13s need parental consent (ICO, 2025). </a:t>
                      </a:r>
                      <a:endParaRPr lang="en-GB" sz="2000" dirty="0"/>
                    </a:p>
                    <a:p>
                      <a:pPr marL="342900" marR="0" lvl="0" indent="-342900" algn="l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endParaRPr lang="en-GB" sz="2000" b="0" i="0" u="none" strike="noStrike" baseline="0" noProof="0" dirty="0">
                        <a:solidFill>
                          <a:srgbClr val="000000"/>
                        </a:solidFill>
                        <a:latin typeface="Inter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512080"/>
                  </a:ext>
                </a:extLst>
              </a:tr>
            </a:tbl>
          </a:graphicData>
        </a:graphic>
      </p:graphicFrame>
      <p:sp>
        <p:nvSpPr>
          <p:cNvPr id="5" name="Text Placeholder 1">
            <a:extLst>
              <a:ext uri="{FF2B5EF4-FFF2-40B4-BE49-F238E27FC236}">
                <a16:creationId xmlns:a16="http://schemas.microsoft.com/office/drawing/2014/main" id="{94B39202-E64F-D048-C70E-31454AE27949}"/>
              </a:ext>
            </a:extLst>
          </p:cNvPr>
          <p:cNvSpPr txBox="1">
            <a:spLocks/>
          </p:cNvSpPr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Patel Krupaben, ID: 2434366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7723848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944417-B718-357B-7FE5-1859BC443C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047EF0B-766E-9036-11BE-7416D803E3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5228" y="1388061"/>
            <a:ext cx="11828700" cy="2373600"/>
          </a:xfrm>
        </p:spPr>
        <p:txBody>
          <a:bodyPr>
            <a:normAutofit/>
          </a:bodyPr>
          <a:lstStyle/>
          <a:p>
            <a:r>
              <a:rPr lang="en-US" sz="7200" b="1" dirty="0"/>
              <a:t>PROCEED vs </a:t>
            </a:r>
            <a:r>
              <a:rPr lang="en-US" sz="7200" b="1" dirty="0" err="1"/>
              <a:t>Creamitosmooth</a:t>
            </a:r>
            <a:endParaRPr lang="en-US" sz="7200" b="1" dirty="0"/>
          </a:p>
        </p:txBody>
      </p:sp>
      <p:grpSp>
        <p:nvGrpSpPr>
          <p:cNvPr id="6" name="Google Shape;122;p11">
            <a:extLst>
              <a:ext uri="{FF2B5EF4-FFF2-40B4-BE49-F238E27FC236}">
                <a16:creationId xmlns:a16="http://schemas.microsoft.com/office/drawing/2014/main" id="{AAD1CF61-61A0-AC34-EF34-3F5D1C44E554}"/>
              </a:ext>
            </a:extLst>
          </p:cNvPr>
          <p:cNvGrpSpPr/>
          <p:nvPr/>
        </p:nvGrpSpPr>
        <p:grpSpPr>
          <a:xfrm>
            <a:off x="943448" y="4251200"/>
            <a:ext cx="10451552" cy="5652730"/>
            <a:chOff x="0" y="-47625"/>
            <a:chExt cx="3397146" cy="886711"/>
          </a:xfrm>
        </p:grpSpPr>
        <p:sp>
          <p:nvSpPr>
            <p:cNvPr id="4" name="Google Shape;123;p11">
              <a:extLst>
                <a:ext uri="{FF2B5EF4-FFF2-40B4-BE49-F238E27FC236}">
                  <a16:creationId xmlns:a16="http://schemas.microsoft.com/office/drawing/2014/main" id="{2E6E1D19-4055-D476-168F-DF8FC84E3925}"/>
                </a:ext>
              </a:extLst>
            </p:cNvPr>
            <p:cNvSpPr/>
            <p:nvPr/>
          </p:nvSpPr>
          <p:spPr>
            <a:xfrm>
              <a:off x="0" y="0"/>
              <a:ext cx="3397146" cy="839086"/>
            </a:xfrm>
            <a:custGeom>
              <a:avLst/>
              <a:gdLst/>
              <a:ahLst/>
              <a:cxnLst/>
              <a:rect l="l" t="t" r="r" b="b"/>
              <a:pathLst>
                <a:path w="3397146" h="839086" extrusionOk="0">
                  <a:moveTo>
                    <a:pt x="18007" y="0"/>
                  </a:moveTo>
                  <a:lnTo>
                    <a:pt x="3379139" y="0"/>
                  </a:lnTo>
                  <a:cubicBezTo>
                    <a:pt x="3389084" y="0"/>
                    <a:pt x="3397146" y="8062"/>
                    <a:pt x="3397146" y="18007"/>
                  </a:cubicBezTo>
                  <a:lnTo>
                    <a:pt x="3397146" y="821079"/>
                  </a:lnTo>
                  <a:cubicBezTo>
                    <a:pt x="3397146" y="831024"/>
                    <a:pt x="3389084" y="839086"/>
                    <a:pt x="3379139" y="839086"/>
                  </a:cubicBezTo>
                  <a:lnTo>
                    <a:pt x="18007" y="839086"/>
                  </a:lnTo>
                  <a:cubicBezTo>
                    <a:pt x="8062" y="839086"/>
                    <a:pt x="0" y="831024"/>
                    <a:pt x="0" y="821079"/>
                  </a:cubicBezTo>
                  <a:lnTo>
                    <a:pt x="0" y="18007"/>
                  </a:lnTo>
                  <a:cubicBezTo>
                    <a:pt x="0" y="8062"/>
                    <a:pt x="8062" y="0"/>
                    <a:pt x="18007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" name="Google Shape;124;p11">
              <a:extLst>
                <a:ext uri="{FF2B5EF4-FFF2-40B4-BE49-F238E27FC236}">
                  <a16:creationId xmlns:a16="http://schemas.microsoft.com/office/drawing/2014/main" id="{5E8F8C54-BA2E-F53F-ED3F-3501C53AB17C}"/>
                </a:ext>
              </a:extLst>
            </p:cNvPr>
            <p:cNvSpPr txBox="1"/>
            <p:nvPr/>
          </p:nvSpPr>
          <p:spPr>
            <a:xfrm>
              <a:off x="0" y="-47625"/>
              <a:ext cx="3397146" cy="88671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8" name="Google Shape;129;p11">
            <a:extLst>
              <a:ext uri="{FF2B5EF4-FFF2-40B4-BE49-F238E27FC236}">
                <a16:creationId xmlns:a16="http://schemas.microsoft.com/office/drawing/2014/main" id="{09E4BBD6-2552-CBDC-7783-74D875D5BF89}"/>
              </a:ext>
            </a:extLst>
          </p:cNvPr>
          <p:cNvSpPr txBox="1"/>
          <p:nvPr/>
        </p:nvSpPr>
        <p:spPr>
          <a:xfrm>
            <a:off x="1401742" y="4837975"/>
            <a:ext cx="9494052" cy="9971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914400" indent="-914400">
              <a:lnSpc>
                <a:spcPct val="120000"/>
              </a:lnSpc>
              <a:buAutoNum type="arabicPeriod"/>
            </a:pPr>
            <a:r>
              <a:rPr lang="en-US" sz="5400" b="1" dirty="0">
                <a:latin typeface="Fraunces Light"/>
              </a:rPr>
              <a:t>Implementation</a:t>
            </a:r>
          </a:p>
        </p:txBody>
      </p:sp>
      <p:sp>
        <p:nvSpPr>
          <p:cNvPr id="10" name="Google Shape;130;p11">
            <a:extLst>
              <a:ext uri="{FF2B5EF4-FFF2-40B4-BE49-F238E27FC236}">
                <a16:creationId xmlns:a16="http://schemas.microsoft.com/office/drawing/2014/main" id="{FE1C20D5-3DB3-FF60-E33C-A0CE860BF1C6}"/>
              </a:ext>
            </a:extLst>
          </p:cNvPr>
          <p:cNvSpPr txBox="1"/>
          <p:nvPr/>
        </p:nvSpPr>
        <p:spPr>
          <a:xfrm>
            <a:off x="1305150" y="6305447"/>
            <a:ext cx="9592804" cy="24776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342900" indent="-342900">
              <a:lnSpc>
                <a:spcPct val="114999"/>
              </a:lnSpc>
              <a:buChar char="•"/>
            </a:pP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The smartwatch gives hydration notifications and emollient reminders</a:t>
            </a:r>
            <a:r>
              <a:rPr lang="en-US" sz="2000" b="0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 </a:t>
            </a:r>
            <a:endParaRPr lang="en-US"/>
          </a:p>
          <a:p>
            <a:pPr marL="342900" indent="-342900">
              <a:lnSpc>
                <a:spcPct val="114999"/>
              </a:lnSpc>
              <a:buChar char="•"/>
            </a:pPr>
            <a:endParaRPr lang="en-US" sz="2000" dirty="0">
              <a:latin typeface="Inter"/>
              <a:ea typeface="Inter"/>
              <a:cs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Gamified rewards support children to follow their treatment </a:t>
            </a:r>
            <a:r>
              <a:rPr lang="en-US" sz="2000" b="0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and </a:t>
            </a: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improve well-being (</a:t>
            </a:r>
            <a:r>
              <a:rPr lang="en-US" sz="2000" err="1">
                <a:latin typeface="Inter"/>
                <a:ea typeface="Inter"/>
                <a:cs typeface="Inter"/>
                <a:sym typeface="Inter"/>
              </a:rPr>
              <a:t>Gkintoni</a:t>
            </a: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 et al.,2024). </a:t>
            </a:r>
            <a:endParaRPr lang="en-US" sz="2000" dirty="0">
              <a:latin typeface="Inter"/>
              <a:ea typeface="Inter"/>
              <a:cs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endParaRPr lang="en-US" sz="2000" dirty="0">
              <a:latin typeface="Inter"/>
              <a:ea typeface="Inter"/>
              <a:cs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Children are assisted by their parents and teachers to use the device on a regular basis and in a safe manner. </a:t>
            </a:r>
            <a:endParaRPr lang="en-US" dirty="0"/>
          </a:p>
        </p:txBody>
      </p:sp>
      <p:pic>
        <p:nvPicPr>
          <p:cNvPr id="11" name="Picture 10" descr="A child wearing glasses and looking at a smart watch&#10;&#10;AI-generated content may be incorrect.">
            <a:extLst>
              <a:ext uri="{FF2B5EF4-FFF2-40B4-BE49-F238E27FC236}">
                <a16:creationId xmlns:a16="http://schemas.microsoft.com/office/drawing/2014/main" id="{8EAACDD8-DC96-283B-74D7-D24C20CFAF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43503" y="4551071"/>
            <a:ext cx="4545572" cy="5370490"/>
          </a:xfrm>
          <a:prstGeom prst="rect">
            <a:avLst/>
          </a:prstGeom>
        </p:spPr>
      </p:pic>
      <p:sp>
        <p:nvSpPr>
          <p:cNvPr id="13" name="Text Placeholder 1">
            <a:extLst>
              <a:ext uri="{FF2B5EF4-FFF2-40B4-BE49-F238E27FC236}">
                <a16:creationId xmlns:a16="http://schemas.microsoft.com/office/drawing/2014/main" id="{4449CF7C-391D-721E-35D8-A5C0F5C0F4BA}"/>
              </a:ext>
            </a:extLst>
          </p:cNvPr>
          <p:cNvSpPr txBox="1">
            <a:spLocks/>
          </p:cNvSpPr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Patel Krupaben, ID: 2434366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829874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1A5C56-C3FB-4DF2-A99D-F2C60B9FFF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4412AAC-65CA-51F5-D1CF-ED6F72DF8A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5228" y="1388061"/>
            <a:ext cx="11828700" cy="2373600"/>
          </a:xfrm>
        </p:spPr>
        <p:txBody>
          <a:bodyPr>
            <a:normAutofit/>
          </a:bodyPr>
          <a:lstStyle/>
          <a:p>
            <a:r>
              <a:rPr lang="en-US" sz="7200" b="1" dirty="0"/>
              <a:t>PROCEED vs </a:t>
            </a:r>
            <a:r>
              <a:rPr lang="en-US" sz="7200" b="1" dirty="0" err="1"/>
              <a:t>Creamitosmooth</a:t>
            </a:r>
            <a:endParaRPr lang="en-US" sz="7200" b="1" dirty="0"/>
          </a:p>
        </p:txBody>
      </p:sp>
      <p:grpSp>
        <p:nvGrpSpPr>
          <p:cNvPr id="6" name="Google Shape;122;p11">
            <a:extLst>
              <a:ext uri="{FF2B5EF4-FFF2-40B4-BE49-F238E27FC236}">
                <a16:creationId xmlns:a16="http://schemas.microsoft.com/office/drawing/2014/main" id="{CB3FD12B-41E6-FC95-301E-9BF895D361DB}"/>
              </a:ext>
            </a:extLst>
          </p:cNvPr>
          <p:cNvGrpSpPr/>
          <p:nvPr/>
        </p:nvGrpSpPr>
        <p:grpSpPr>
          <a:xfrm>
            <a:off x="943448" y="4251200"/>
            <a:ext cx="10451552" cy="5652730"/>
            <a:chOff x="0" y="-47625"/>
            <a:chExt cx="3397146" cy="886711"/>
          </a:xfrm>
        </p:grpSpPr>
        <p:sp>
          <p:nvSpPr>
            <p:cNvPr id="4" name="Google Shape;123;p11">
              <a:extLst>
                <a:ext uri="{FF2B5EF4-FFF2-40B4-BE49-F238E27FC236}">
                  <a16:creationId xmlns:a16="http://schemas.microsoft.com/office/drawing/2014/main" id="{4F32ADCC-FA7E-7AE6-3FCD-5E21E5796981}"/>
                </a:ext>
              </a:extLst>
            </p:cNvPr>
            <p:cNvSpPr/>
            <p:nvPr/>
          </p:nvSpPr>
          <p:spPr>
            <a:xfrm>
              <a:off x="0" y="0"/>
              <a:ext cx="3397146" cy="839086"/>
            </a:xfrm>
            <a:custGeom>
              <a:avLst/>
              <a:gdLst/>
              <a:ahLst/>
              <a:cxnLst/>
              <a:rect l="l" t="t" r="r" b="b"/>
              <a:pathLst>
                <a:path w="3397146" h="839086" extrusionOk="0">
                  <a:moveTo>
                    <a:pt x="18007" y="0"/>
                  </a:moveTo>
                  <a:lnTo>
                    <a:pt x="3379139" y="0"/>
                  </a:lnTo>
                  <a:cubicBezTo>
                    <a:pt x="3389084" y="0"/>
                    <a:pt x="3397146" y="8062"/>
                    <a:pt x="3397146" y="18007"/>
                  </a:cubicBezTo>
                  <a:lnTo>
                    <a:pt x="3397146" y="821079"/>
                  </a:lnTo>
                  <a:cubicBezTo>
                    <a:pt x="3397146" y="831024"/>
                    <a:pt x="3389084" y="839086"/>
                    <a:pt x="3379139" y="839086"/>
                  </a:cubicBezTo>
                  <a:lnTo>
                    <a:pt x="18007" y="839086"/>
                  </a:lnTo>
                  <a:cubicBezTo>
                    <a:pt x="8062" y="839086"/>
                    <a:pt x="0" y="831024"/>
                    <a:pt x="0" y="821079"/>
                  </a:cubicBezTo>
                  <a:lnTo>
                    <a:pt x="0" y="18007"/>
                  </a:lnTo>
                  <a:cubicBezTo>
                    <a:pt x="0" y="8062"/>
                    <a:pt x="8062" y="0"/>
                    <a:pt x="18007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" name="Google Shape;124;p11">
              <a:extLst>
                <a:ext uri="{FF2B5EF4-FFF2-40B4-BE49-F238E27FC236}">
                  <a16:creationId xmlns:a16="http://schemas.microsoft.com/office/drawing/2014/main" id="{EF8580DD-9BA9-6130-BE67-159B207B4113}"/>
                </a:ext>
              </a:extLst>
            </p:cNvPr>
            <p:cNvSpPr txBox="1"/>
            <p:nvPr/>
          </p:nvSpPr>
          <p:spPr>
            <a:xfrm>
              <a:off x="0" y="-47625"/>
              <a:ext cx="3397146" cy="88671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8" name="Google Shape;129;p11">
            <a:extLst>
              <a:ext uri="{FF2B5EF4-FFF2-40B4-BE49-F238E27FC236}">
                <a16:creationId xmlns:a16="http://schemas.microsoft.com/office/drawing/2014/main" id="{F603C906-978B-1339-710D-166D41362752}"/>
              </a:ext>
            </a:extLst>
          </p:cNvPr>
          <p:cNvSpPr txBox="1"/>
          <p:nvPr/>
        </p:nvSpPr>
        <p:spPr>
          <a:xfrm>
            <a:off x="1401742" y="4837975"/>
            <a:ext cx="9494052" cy="9971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20000"/>
              </a:lnSpc>
            </a:pPr>
            <a:r>
              <a:rPr lang="en-US" sz="5400" b="1" dirty="0">
                <a:latin typeface="Fraunces Light"/>
              </a:rPr>
              <a:t>2. Process Evaluation </a:t>
            </a:r>
            <a:endParaRPr lang="en-US" dirty="0"/>
          </a:p>
        </p:txBody>
      </p:sp>
      <p:sp>
        <p:nvSpPr>
          <p:cNvPr id="10" name="Google Shape;130;p11">
            <a:extLst>
              <a:ext uri="{FF2B5EF4-FFF2-40B4-BE49-F238E27FC236}">
                <a16:creationId xmlns:a16="http://schemas.microsoft.com/office/drawing/2014/main" id="{F71AD829-D5C4-0ADA-FD42-146C809DFC6A}"/>
              </a:ext>
            </a:extLst>
          </p:cNvPr>
          <p:cNvSpPr txBox="1"/>
          <p:nvPr/>
        </p:nvSpPr>
        <p:spPr>
          <a:xfrm>
            <a:off x="1305150" y="6305447"/>
            <a:ext cx="9592804" cy="24776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342900" indent="-342900">
              <a:lnSpc>
                <a:spcPct val="114999"/>
              </a:lnSpc>
              <a:buChar char="•"/>
            </a:pP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Process evaluation is a check on the usage of the smartwatch and app</a:t>
            </a:r>
            <a:r>
              <a:rPr lang="en-US" sz="2000" b="0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 </a:t>
            </a:r>
            <a:endParaRPr lang="en-US" sz="20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endParaRPr lang="en-US" sz="2000" dirty="0">
              <a:latin typeface="Inter"/>
              <a:ea typeface="Inter"/>
              <a:cs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000" dirty="0">
                <a:latin typeface="Inter"/>
                <a:ea typeface="Inter"/>
                <a:cs typeface="Inter"/>
              </a:rPr>
              <a:t>It follows up on the completion </a:t>
            </a: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of reminders, the use of the apps, and the rate at which people use their devices daily. </a:t>
            </a:r>
            <a:endParaRPr lang="en-US" sz="2000" dirty="0">
              <a:latin typeface="Inter"/>
              <a:ea typeface="Inter"/>
              <a:cs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endParaRPr lang="en-US" sz="2000" dirty="0">
              <a:latin typeface="Inter"/>
              <a:ea typeface="Inter"/>
              <a:cs typeface="Inter"/>
              <a:sym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User feedback plays a critical role in improving application usability by providing developers with valuable insights (GTCSYS, 2025).</a:t>
            </a:r>
            <a:endParaRPr lang="en-US" dirty="0"/>
          </a:p>
        </p:txBody>
      </p:sp>
      <p:pic>
        <p:nvPicPr>
          <p:cNvPr id="2" name="Picture 1" descr="How to Effectively Collect User Feedback in Mobile Application - InfoQ">
            <a:extLst>
              <a:ext uri="{FF2B5EF4-FFF2-40B4-BE49-F238E27FC236}">
                <a16:creationId xmlns:a16="http://schemas.microsoft.com/office/drawing/2014/main" id="{CE667170-0A16-370A-7898-AD23F4461C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72790" y="5138670"/>
            <a:ext cx="5273362" cy="3921617"/>
          </a:xfrm>
          <a:prstGeom prst="rect">
            <a:avLst/>
          </a:prstGeom>
        </p:spPr>
      </p:pic>
      <p:sp>
        <p:nvSpPr>
          <p:cNvPr id="9" name="Text Placeholder 1">
            <a:extLst>
              <a:ext uri="{FF2B5EF4-FFF2-40B4-BE49-F238E27FC236}">
                <a16:creationId xmlns:a16="http://schemas.microsoft.com/office/drawing/2014/main" id="{86DC1A62-0A80-0D8D-B9AC-1E2200310238}"/>
              </a:ext>
            </a:extLst>
          </p:cNvPr>
          <p:cNvSpPr txBox="1">
            <a:spLocks/>
          </p:cNvSpPr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Patel Krupaben, ID: 2434366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1179014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D3554A-DC71-4F7F-AB15-D66FC1A6C1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777B1A0-5ADE-E269-3FC7-3833CD5960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5228" y="1388061"/>
            <a:ext cx="11828700" cy="2373600"/>
          </a:xfrm>
        </p:spPr>
        <p:txBody>
          <a:bodyPr>
            <a:normAutofit/>
          </a:bodyPr>
          <a:lstStyle/>
          <a:p>
            <a:r>
              <a:rPr lang="en-US" sz="7200" b="1" dirty="0"/>
              <a:t>PROCEED vs </a:t>
            </a:r>
            <a:r>
              <a:rPr lang="en-US" sz="7200" b="1" dirty="0" err="1"/>
              <a:t>Creamitosmooth</a:t>
            </a:r>
            <a:endParaRPr lang="en-US" sz="7200" b="1" dirty="0"/>
          </a:p>
        </p:txBody>
      </p:sp>
      <p:grpSp>
        <p:nvGrpSpPr>
          <p:cNvPr id="6" name="Google Shape;122;p11">
            <a:extLst>
              <a:ext uri="{FF2B5EF4-FFF2-40B4-BE49-F238E27FC236}">
                <a16:creationId xmlns:a16="http://schemas.microsoft.com/office/drawing/2014/main" id="{FEB064B8-DD3C-B37F-F460-FDDAD061CD4B}"/>
              </a:ext>
            </a:extLst>
          </p:cNvPr>
          <p:cNvGrpSpPr/>
          <p:nvPr/>
        </p:nvGrpSpPr>
        <p:grpSpPr>
          <a:xfrm>
            <a:off x="943448" y="4251200"/>
            <a:ext cx="10451552" cy="5652730"/>
            <a:chOff x="0" y="-47625"/>
            <a:chExt cx="3397146" cy="886711"/>
          </a:xfrm>
        </p:grpSpPr>
        <p:sp>
          <p:nvSpPr>
            <p:cNvPr id="4" name="Google Shape;123;p11">
              <a:extLst>
                <a:ext uri="{FF2B5EF4-FFF2-40B4-BE49-F238E27FC236}">
                  <a16:creationId xmlns:a16="http://schemas.microsoft.com/office/drawing/2014/main" id="{F6E32BCC-130E-3A53-EC63-F07A2B7FFAAD}"/>
                </a:ext>
              </a:extLst>
            </p:cNvPr>
            <p:cNvSpPr/>
            <p:nvPr/>
          </p:nvSpPr>
          <p:spPr>
            <a:xfrm>
              <a:off x="0" y="0"/>
              <a:ext cx="3397146" cy="839086"/>
            </a:xfrm>
            <a:custGeom>
              <a:avLst/>
              <a:gdLst/>
              <a:ahLst/>
              <a:cxnLst/>
              <a:rect l="l" t="t" r="r" b="b"/>
              <a:pathLst>
                <a:path w="3397146" h="839086" extrusionOk="0">
                  <a:moveTo>
                    <a:pt x="18007" y="0"/>
                  </a:moveTo>
                  <a:lnTo>
                    <a:pt x="3379139" y="0"/>
                  </a:lnTo>
                  <a:cubicBezTo>
                    <a:pt x="3389084" y="0"/>
                    <a:pt x="3397146" y="8062"/>
                    <a:pt x="3397146" y="18007"/>
                  </a:cubicBezTo>
                  <a:lnTo>
                    <a:pt x="3397146" y="821079"/>
                  </a:lnTo>
                  <a:cubicBezTo>
                    <a:pt x="3397146" y="831024"/>
                    <a:pt x="3389084" y="839086"/>
                    <a:pt x="3379139" y="839086"/>
                  </a:cubicBezTo>
                  <a:lnTo>
                    <a:pt x="18007" y="839086"/>
                  </a:lnTo>
                  <a:cubicBezTo>
                    <a:pt x="8062" y="839086"/>
                    <a:pt x="0" y="831024"/>
                    <a:pt x="0" y="821079"/>
                  </a:cubicBezTo>
                  <a:lnTo>
                    <a:pt x="0" y="18007"/>
                  </a:lnTo>
                  <a:cubicBezTo>
                    <a:pt x="0" y="8062"/>
                    <a:pt x="8062" y="0"/>
                    <a:pt x="18007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" name="Google Shape;124;p11">
              <a:extLst>
                <a:ext uri="{FF2B5EF4-FFF2-40B4-BE49-F238E27FC236}">
                  <a16:creationId xmlns:a16="http://schemas.microsoft.com/office/drawing/2014/main" id="{A9E09DD6-56FE-7A70-C4A7-424603271C43}"/>
                </a:ext>
              </a:extLst>
            </p:cNvPr>
            <p:cNvSpPr txBox="1"/>
            <p:nvPr/>
          </p:nvSpPr>
          <p:spPr>
            <a:xfrm>
              <a:off x="0" y="-47625"/>
              <a:ext cx="3397146" cy="88671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8" name="Google Shape;129;p11">
            <a:extLst>
              <a:ext uri="{FF2B5EF4-FFF2-40B4-BE49-F238E27FC236}">
                <a16:creationId xmlns:a16="http://schemas.microsoft.com/office/drawing/2014/main" id="{2F6E2CB3-A8C6-ACD4-5D99-52D92E6489C2}"/>
              </a:ext>
            </a:extLst>
          </p:cNvPr>
          <p:cNvSpPr txBox="1"/>
          <p:nvPr/>
        </p:nvSpPr>
        <p:spPr>
          <a:xfrm>
            <a:off x="1401742" y="4837975"/>
            <a:ext cx="9494052" cy="9971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20000"/>
              </a:lnSpc>
            </a:pPr>
            <a:r>
              <a:rPr lang="en-US" sz="5400" b="1" dirty="0">
                <a:latin typeface="Fraunces Light"/>
              </a:rPr>
              <a:t>3. Impact Evaluation </a:t>
            </a:r>
          </a:p>
        </p:txBody>
      </p:sp>
      <p:sp>
        <p:nvSpPr>
          <p:cNvPr id="10" name="Google Shape;130;p11">
            <a:extLst>
              <a:ext uri="{FF2B5EF4-FFF2-40B4-BE49-F238E27FC236}">
                <a16:creationId xmlns:a16="http://schemas.microsoft.com/office/drawing/2014/main" id="{F07D017E-F25B-A382-ED6C-F34566362A30}"/>
              </a:ext>
            </a:extLst>
          </p:cNvPr>
          <p:cNvSpPr txBox="1"/>
          <p:nvPr/>
        </p:nvSpPr>
        <p:spPr>
          <a:xfrm>
            <a:off x="1305150" y="6305447"/>
            <a:ext cx="9592804" cy="28315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342900" indent="-342900">
              <a:lnSpc>
                <a:spcPct val="114999"/>
              </a:lnSpc>
              <a:buChar char="•"/>
            </a:pP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Digital technologies and health innovation can speed up the </a:t>
            </a:r>
            <a:r>
              <a:rPr lang="en-US" sz="2000" dirty="0">
                <a:latin typeface="Inter"/>
                <a:ea typeface="Inter"/>
                <a:cs typeface="Inter"/>
              </a:rPr>
              <a:t>achievement </a:t>
            </a: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of </a:t>
            </a:r>
            <a:r>
              <a:rPr lang="en-US" sz="2000" dirty="0">
                <a:latin typeface="Inter"/>
                <a:ea typeface="Inter"/>
                <a:cs typeface="Inter"/>
              </a:rPr>
              <a:t>health and well-being </a:t>
            </a: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across the globe (WHO, 2025). </a:t>
            </a:r>
          </a:p>
          <a:p>
            <a:pPr marL="342900" indent="-342900">
              <a:lnSpc>
                <a:spcPct val="114999"/>
              </a:lnSpc>
              <a:buChar char="•"/>
            </a:pPr>
            <a:endParaRPr lang="en-US" sz="2000" dirty="0">
              <a:latin typeface="Inter"/>
              <a:ea typeface="Inter"/>
              <a:cs typeface="Inter"/>
              <a:sym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Changes in the frequency of Eczema and controlling symptoms </a:t>
            </a:r>
            <a:r>
              <a:rPr lang="en-US" sz="2000" dirty="0">
                <a:latin typeface="Inter"/>
                <a:ea typeface="Inter"/>
                <a:cs typeface="Inter"/>
              </a:rPr>
              <a:t>are</a:t>
            </a: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 evaluated through impact evaluation</a:t>
            </a:r>
            <a:r>
              <a:rPr lang="en-US" sz="2000" b="0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 </a:t>
            </a:r>
            <a:endParaRPr lang="en-US" sz="20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endParaRPr lang="en-US" sz="2000" dirty="0">
              <a:latin typeface="Inter"/>
              <a:ea typeface="Inter"/>
              <a:cs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000" dirty="0">
                <a:latin typeface="Inter"/>
                <a:ea typeface="Inter"/>
                <a:cs typeface="Inter"/>
              </a:rPr>
              <a:t>It </a:t>
            </a: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examines </a:t>
            </a:r>
            <a:r>
              <a:rPr lang="en-US" sz="2000" dirty="0">
                <a:latin typeface="Inter"/>
                <a:ea typeface="Inter"/>
                <a:cs typeface="Inter"/>
              </a:rPr>
              <a:t>the </a:t>
            </a: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frequency of adherence to the treatment routine by the children using the app. </a:t>
            </a:r>
            <a:endParaRPr lang="en-US" dirty="0"/>
          </a:p>
        </p:txBody>
      </p:sp>
      <p:pic>
        <p:nvPicPr>
          <p:cNvPr id="7" name="Picture 6" descr="Minsait: the digital technologies to build the future of healthcare - The  Healthcare Insights">
            <a:extLst>
              <a:ext uri="{FF2B5EF4-FFF2-40B4-BE49-F238E27FC236}">
                <a16:creationId xmlns:a16="http://schemas.microsoft.com/office/drawing/2014/main" id="{32CDC4BC-DDFE-9ABD-E89C-122385AAEE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82748" y="5329506"/>
            <a:ext cx="6288110" cy="3507750"/>
          </a:xfrm>
          <a:prstGeom prst="rect">
            <a:avLst/>
          </a:prstGeom>
        </p:spPr>
      </p:pic>
      <p:sp>
        <p:nvSpPr>
          <p:cNvPr id="11" name="Text Placeholder 1">
            <a:extLst>
              <a:ext uri="{FF2B5EF4-FFF2-40B4-BE49-F238E27FC236}">
                <a16:creationId xmlns:a16="http://schemas.microsoft.com/office/drawing/2014/main" id="{FE488868-9CCF-A7C3-F344-441E89E9A707}"/>
              </a:ext>
            </a:extLst>
          </p:cNvPr>
          <p:cNvSpPr txBox="1">
            <a:spLocks/>
          </p:cNvSpPr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Patel Krupaben, ID: 2434366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7198369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C2F0AB-BA55-8D41-374E-86438A4C68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439548C-87D1-DBD9-3742-C1D400F892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5228" y="1388061"/>
            <a:ext cx="11828700" cy="2373600"/>
          </a:xfrm>
        </p:spPr>
        <p:txBody>
          <a:bodyPr>
            <a:normAutofit/>
          </a:bodyPr>
          <a:lstStyle/>
          <a:p>
            <a:r>
              <a:rPr lang="en-US" sz="7200" b="1" dirty="0"/>
              <a:t>PROCEED vs </a:t>
            </a:r>
            <a:r>
              <a:rPr lang="en-US" sz="7200" b="1" dirty="0" err="1"/>
              <a:t>Creamitosmooth</a:t>
            </a:r>
            <a:endParaRPr lang="en-US" sz="7200" b="1" dirty="0"/>
          </a:p>
        </p:txBody>
      </p:sp>
      <p:grpSp>
        <p:nvGrpSpPr>
          <p:cNvPr id="6" name="Google Shape;122;p11">
            <a:extLst>
              <a:ext uri="{FF2B5EF4-FFF2-40B4-BE49-F238E27FC236}">
                <a16:creationId xmlns:a16="http://schemas.microsoft.com/office/drawing/2014/main" id="{3980912A-8BF1-B0E0-C0B7-C7632B347316}"/>
              </a:ext>
            </a:extLst>
          </p:cNvPr>
          <p:cNvGrpSpPr/>
          <p:nvPr/>
        </p:nvGrpSpPr>
        <p:grpSpPr>
          <a:xfrm>
            <a:off x="943448" y="4251200"/>
            <a:ext cx="10451552" cy="5652730"/>
            <a:chOff x="0" y="-47625"/>
            <a:chExt cx="3397146" cy="886711"/>
          </a:xfrm>
        </p:grpSpPr>
        <p:sp>
          <p:nvSpPr>
            <p:cNvPr id="4" name="Google Shape;123;p11">
              <a:extLst>
                <a:ext uri="{FF2B5EF4-FFF2-40B4-BE49-F238E27FC236}">
                  <a16:creationId xmlns:a16="http://schemas.microsoft.com/office/drawing/2014/main" id="{11200474-3814-87FF-4D09-1E69B71FBFB5}"/>
                </a:ext>
              </a:extLst>
            </p:cNvPr>
            <p:cNvSpPr/>
            <p:nvPr/>
          </p:nvSpPr>
          <p:spPr>
            <a:xfrm>
              <a:off x="0" y="0"/>
              <a:ext cx="3397146" cy="839086"/>
            </a:xfrm>
            <a:custGeom>
              <a:avLst/>
              <a:gdLst/>
              <a:ahLst/>
              <a:cxnLst/>
              <a:rect l="l" t="t" r="r" b="b"/>
              <a:pathLst>
                <a:path w="3397146" h="839086" extrusionOk="0">
                  <a:moveTo>
                    <a:pt x="18007" y="0"/>
                  </a:moveTo>
                  <a:lnTo>
                    <a:pt x="3379139" y="0"/>
                  </a:lnTo>
                  <a:cubicBezTo>
                    <a:pt x="3389084" y="0"/>
                    <a:pt x="3397146" y="8062"/>
                    <a:pt x="3397146" y="18007"/>
                  </a:cubicBezTo>
                  <a:lnTo>
                    <a:pt x="3397146" y="821079"/>
                  </a:lnTo>
                  <a:cubicBezTo>
                    <a:pt x="3397146" y="831024"/>
                    <a:pt x="3389084" y="839086"/>
                    <a:pt x="3379139" y="839086"/>
                  </a:cubicBezTo>
                  <a:lnTo>
                    <a:pt x="18007" y="839086"/>
                  </a:lnTo>
                  <a:cubicBezTo>
                    <a:pt x="8062" y="839086"/>
                    <a:pt x="0" y="831024"/>
                    <a:pt x="0" y="821079"/>
                  </a:cubicBezTo>
                  <a:lnTo>
                    <a:pt x="0" y="18007"/>
                  </a:lnTo>
                  <a:cubicBezTo>
                    <a:pt x="0" y="8062"/>
                    <a:pt x="8062" y="0"/>
                    <a:pt x="18007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" name="Google Shape;124;p11">
              <a:extLst>
                <a:ext uri="{FF2B5EF4-FFF2-40B4-BE49-F238E27FC236}">
                  <a16:creationId xmlns:a16="http://schemas.microsoft.com/office/drawing/2014/main" id="{E81C1C33-3E36-8C70-C31C-5A3004312BBB}"/>
                </a:ext>
              </a:extLst>
            </p:cNvPr>
            <p:cNvSpPr txBox="1"/>
            <p:nvPr/>
          </p:nvSpPr>
          <p:spPr>
            <a:xfrm>
              <a:off x="0" y="-47625"/>
              <a:ext cx="3397146" cy="88671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8" name="Google Shape;129;p11">
            <a:extLst>
              <a:ext uri="{FF2B5EF4-FFF2-40B4-BE49-F238E27FC236}">
                <a16:creationId xmlns:a16="http://schemas.microsoft.com/office/drawing/2014/main" id="{DABEBA20-D6FC-8245-4A5B-AB07A5B64A37}"/>
              </a:ext>
            </a:extLst>
          </p:cNvPr>
          <p:cNvSpPr txBox="1"/>
          <p:nvPr/>
        </p:nvSpPr>
        <p:spPr>
          <a:xfrm>
            <a:off x="1401742" y="4837975"/>
            <a:ext cx="9494052" cy="9971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20000"/>
              </a:lnSpc>
            </a:pPr>
            <a:r>
              <a:rPr lang="en-US" sz="5400" b="1" dirty="0">
                <a:latin typeface="Fraunces Light"/>
              </a:rPr>
              <a:t>4. Outcome Evaluation </a:t>
            </a:r>
          </a:p>
        </p:txBody>
      </p:sp>
      <p:sp>
        <p:nvSpPr>
          <p:cNvPr id="10" name="Google Shape;130;p11">
            <a:extLst>
              <a:ext uri="{FF2B5EF4-FFF2-40B4-BE49-F238E27FC236}">
                <a16:creationId xmlns:a16="http://schemas.microsoft.com/office/drawing/2014/main" id="{430C0A79-F624-6624-3F14-F284EC72CF8A}"/>
              </a:ext>
            </a:extLst>
          </p:cNvPr>
          <p:cNvSpPr txBox="1"/>
          <p:nvPr/>
        </p:nvSpPr>
        <p:spPr>
          <a:xfrm>
            <a:off x="1305150" y="6305447"/>
            <a:ext cx="9592804" cy="28315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342900" indent="-342900">
              <a:lnSpc>
                <a:spcPct val="114999"/>
              </a:lnSpc>
              <a:buChar char="•"/>
            </a:pP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Self-care</a:t>
            </a:r>
            <a:r>
              <a:rPr lang="en-US" sz="2000" dirty="0">
                <a:latin typeface="Inter"/>
                <a:ea typeface="Inter"/>
                <a:cs typeface="Inter"/>
              </a:rPr>
              <a:t> interventions, such as devices,</a:t>
            </a: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 help in enhancing self-care (WHO, 2024).</a:t>
            </a:r>
            <a:endParaRPr lang="en-US" sz="2000">
              <a:latin typeface="Inter"/>
              <a:ea typeface="Inter"/>
              <a:cs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endParaRPr lang="en-US" sz="2000" dirty="0">
              <a:latin typeface="Inter"/>
              <a:ea typeface="Inter"/>
              <a:cs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Outcome evaluation is associated with such long-term benefits as improved sleep and well-being</a:t>
            </a:r>
            <a:r>
              <a:rPr lang="en-US" sz="2000" b="0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 </a:t>
            </a:r>
            <a:endParaRPr lang="en-US" sz="2000" dirty="0">
              <a:latin typeface="Inter"/>
              <a:ea typeface="Inter"/>
              <a:sym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endParaRPr lang="en-US" sz="20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000" dirty="0">
                <a:latin typeface="Inter"/>
                <a:ea typeface="Inter"/>
                <a:cs typeface="Inter"/>
              </a:rPr>
              <a:t>Outcomes demonstrate the </a:t>
            </a:r>
            <a:r>
              <a:rPr lang="en-US" sz="2000" dirty="0">
                <a:latin typeface="Inter"/>
                <a:ea typeface="Inter"/>
                <a:cs typeface="Inter"/>
                <a:sym typeface="Inter"/>
              </a:rPr>
              <a:t>quality of life that is supported by the intervention in the family. </a:t>
            </a:r>
            <a:endParaRPr lang="en-US" dirty="0"/>
          </a:p>
        </p:txBody>
      </p:sp>
      <p:pic>
        <p:nvPicPr>
          <p:cNvPr id="2" name="Picture 1" descr="Eczema Relief: 7 Treatment Options To Manage Eczema | Oak Street Health">
            <a:extLst>
              <a:ext uri="{FF2B5EF4-FFF2-40B4-BE49-F238E27FC236}">
                <a16:creationId xmlns:a16="http://schemas.microsoft.com/office/drawing/2014/main" id="{9DB15C52-AF89-2897-D822-7D63F4F512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34868" y="5329975"/>
            <a:ext cx="5877998" cy="3973669"/>
          </a:xfrm>
          <a:prstGeom prst="rect">
            <a:avLst/>
          </a:prstGeom>
        </p:spPr>
      </p:pic>
      <p:sp>
        <p:nvSpPr>
          <p:cNvPr id="11" name="Text Placeholder 1">
            <a:extLst>
              <a:ext uri="{FF2B5EF4-FFF2-40B4-BE49-F238E27FC236}">
                <a16:creationId xmlns:a16="http://schemas.microsoft.com/office/drawing/2014/main" id="{302C0D63-83C0-DF52-0B2C-65EA3A0BD360}"/>
              </a:ext>
            </a:extLst>
          </p:cNvPr>
          <p:cNvSpPr txBox="1">
            <a:spLocks/>
          </p:cNvSpPr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Patel Krupaben, ID: 2434366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9157915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DBE3"/>
        </a:solidFill>
        <a:effectLst/>
      </p:bgPr>
    </p:bg>
    <p:spTree>
      <p:nvGrpSpPr>
        <p:cNvPr id="1" name="Shape 180">
          <a:extLst>
            <a:ext uri="{FF2B5EF4-FFF2-40B4-BE49-F238E27FC236}">
              <a16:creationId xmlns:a16="http://schemas.microsoft.com/office/drawing/2014/main" id="{BA431037-5622-F2CC-C1D7-4068D04D4C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2" name="Google Shape;182;p14">
            <a:extLst>
              <a:ext uri="{FF2B5EF4-FFF2-40B4-BE49-F238E27FC236}">
                <a16:creationId xmlns:a16="http://schemas.microsoft.com/office/drawing/2014/main" id="{BA295995-911C-8AE3-ABCE-066048F227FA}"/>
              </a:ext>
            </a:extLst>
          </p:cNvPr>
          <p:cNvGrpSpPr/>
          <p:nvPr/>
        </p:nvGrpSpPr>
        <p:grpSpPr>
          <a:xfrm>
            <a:off x="895152" y="645115"/>
            <a:ext cx="9268170" cy="1684132"/>
            <a:chOff x="0" y="-47625"/>
            <a:chExt cx="2441000" cy="1007472"/>
          </a:xfrm>
        </p:grpSpPr>
        <p:sp>
          <p:nvSpPr>
            <p:cNvPr id="183" name="Google Shape;183;p14">
              <a:extLst>
                <a:ext uri="{FF2B5EF4-FFF2-40B4-BE49-F238E27FC236}">
                  <a16:creationId xmlns:a16="http://schemas.microsoft.com/office/drawing/2014/main" id="{7C7D21A9-455C-F6CF-6550-D3C15FAA9524}"/>
                </a:ext>
              </a:extLst>
            </p:cNvPr>
            <p:cNvSpPr/>
            <p:nvPr/>
          </p:nvSpPr>
          <p:spPr>
            <a:xfrm>
              <a:off x="0" y="0"/>
              <a:ext cx="2440999" cy="959847"/>
            </a:xfrm>
            <a:custGeom>
              <a:avLst/>
              <a:gdLst/>
              <a:ahLst/>
              <a:cxnLst/>
              <a:rect l="l" t="t" r="r" b="b"/>
              <a:pathLst>
                <a:path w="2440999" h="959847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934787"/>
                  </a:lnTo>
                  <a:cubicBezTo>
                    <a:pt x="2440999" y="948627"/>
                    <a:pt x="2429780" y="959847"/>
                    <a:pt x="2415940" y="959847"/>
                  </a:cubicBezTo>
                  <a:lnTo>
                    <a:pt x="25060" y="959847"/>
                  </a:lnTo>
                  <a:cubicBezTo>
                    <a:pt x="11220" y="959847"/>
                    <a:pt x="0" y="948627"/>
                    <a:pt x="0" y="934787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DDA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" name="Google Shape;184;p14">
              <a:extLst>
                <a:ext uri="{FF2B5EF4-FFF2-40B4-BE49-F238E27FC236}">
                  <a16:creationId xmlns:a16="http://schemas.microsoft.com/office/drawing/2014/main" id="{CA0BECAE-D3B6-2E29-7F60-E2D336D43DFB}"/>
                </a:ext>
              </a:extLst>
            </p:cNvPr>
            <p:cNvSpPr txBox="1"/>
            <p:nvPr/>
          </p:nvSpPr>
          <p:spPr>
            <a:xfrm>
              <a:off x="0" y="-47625"/>
              <a:ext cx="2441000" cy="10074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85" name="Google Shape;185;p14">
            <a:extLst>
              <a:ext uri="{FF2B5EF4-FFF2-40B4-BE49-F238E27FC236}">
                <a16:creationId xmlns:a16="http://schemas.microsoft.com/office/drawing/2014/main" id="{DBF465F0-B1DC-45C4-BF57-4240D4DFBFAB}"/>
              </a:ext>
            </a:extLst>
          </p:cNvPr>
          <p:cNvSpPr txBox="1"/>
          <p:nvPr/>
        </p:nvSpPr>
        <p:spPr>
          <a:xfrm>
            <a:off x="1132190" y="828450"/>
            <a:ext cx="8761896" cy="13542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sz="8000" dirty="0">
                <a:latin typeface="Fraunces Light"/>
                <a:sym typeface="Fraunces Light"/>
              </a:rPr>
              <a:t>STAKEHOLDERS</a:t>
            </a:r>
            <a:endParaRPr lang="en-US" sz="8000" dirty="0">
              <a:latin typeface="Fraunces Light"/>
            </a:endParaRPr>
          </a:p>
        </p:txBody>
      </p:sp>
      <p:grpSp>
        <p:nvGrpSpPr>
          <p:cNvPr id="186" name="Google Shape;186;p14">
            <a:extLst>
              <a:ext uri="{FF2B5EF4-FFF2-40B4-BE49-F238E27FC236}">
                <a16:creationId xmlns:a16="http://schemas.microsoft.com/office/drawing/2014/main" id="{8FA06BFD-2362-35F5-638F-037B936C2C5D}"/>
              </a:ext>
            </a:extLst>
          </p:cNvPr>
          <p:cNvGrpSpPr/>
          <p:nvPr/>
        </p:nvGrpSpPr>
        <p:grpSpPr>
          <a:xfrm>
            <a:off x="895152" y="2341361"/>
            <a:ext cx="9268170" cy="6524049"/>
            <a:chOff x="0" y="-47625"/>
            <a:chExt cx="2441000" cy="1273073"/>
          </a:xfrm>
        </p:grpSpPr>
        <p:sp>
          <p:nvSpPr>
            <p:cNvPr id="187" name="Google Shape;187;p14">
              <a:extLst>
                <a:ext uri="{FF2B5EF4-FFF2-40B4-BE49-F238E27FC236}">
                  <a16:creationId xmlns:a16="http://schemas.microsoft.com/office/drawing/2014/main" id="{9D240258-767A-7DFC-51FA-A820F4A3B898}"/>
                </a:ext>
              </a:extLst>
            </p:cNvPr>
            <p:cNvSpPr/>
            <p:nvPr/>
          </p:nvSpPr>
          <p:spPr>
            <a:xfrm>
              <a:off x="0" y="0"/>
              <a:ext cx="2440999" cy="1225448"/>
            </a:xfrm>
            <a:custGeom>
              <a:avLst/>
              <a:gdLst/>
              <a:ahLst/>
              <a:cxnLst/>
              <a:rect l="l" t="t" r="r" b="b"/>
              <a:pathLst>
                <a:path w="2440999" h="1225448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1200388"/>
                  </a:lnTo>
                  <a:cubicBezTo>
                    <a:pt x="2440999" y="1214228"/>
                    <a:pt x="2429780" y="1225448"/>
                    <a:pt x="2415940" y="1225448"/>
                  </a:cubicBezTo>
                  <a:lnTo>
                    <a:pt x="25060" y="1225448"/>
                  </a:lnTo>
                  <a:cubicBezTo>
                    <a:pt x="11220" y="1225448"/>
                    <a:pt x="0" y="1214228"/>
                    <a:pt x="0" y="1200388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" name="Google Shape;188;p14">
              <a:extLst>
                <a:ext uri="{FF2B5EF4-FFF2-40B4-BE49-F238E27FC236}">
                  <a16:creationId xmlns:a16="http://schemas.microsoft.com/office/drawing/2014/main" id="{BE30F83A-9897-0144-3550-30E782616CB6}"/>
                </a:ext>
              </a:extLst>
            </p:cNvPr>
            <p:cNvSpPr txBox="1"/>
            <p:nvPr/>
          </p:nvSpPr>
          <p:spPr>
            <a:xfrm>
              <a:off x="0" y="-47625"/>
              <a:ext cx="2441000" cy="127307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3" name="Picture 2" descr="A diagram of a company&#10;&#10;AI-generated content may be incorrect.">
            <a:extLst>
              <a:ext uri="{FF2B5EF4-FFF2-40B4-BE49-F238E27FC236}">
                <a16:creationId xmlns:a16="http://schemas.microsoft.com/office/drawing/2014/main" id="{2A8C6919-7C26-2899-A4E8-FD231BE9A4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57541" y="2760908"/>
            <a:ext cx="8533595" cy="505495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54CC7D9-9D29-FB76-389C-CD8ED9CD96A3}"/>
              </a:ext>
            </a:extLst>
          </p:cNvPr>
          <p:cNvSpPr txBox="1"/>
          <p:nvPr/>
        </p:nvSpPr>
        <p:spPr>
          <a:xfrm>
            <a:off x="1851338" y="3791218"/>
            <a:ext cx="7083381" cy="338554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Symbol,Sans-Serif"/>
              <a:buChar char=""/>
            </a:pPr>
            <a:r>
              <a:rPr lang="en-GB" sz="2500" baseline="0" dirty="0">
                <a:latin typeface="Inter"/>
                <a:ea typeface="Arial"/>
                <a:cs typeface="Arial"/>
              </a:rPr>
              <a:t>The main stakeholders are child and parents, physicians,</a:t>
            </a:r>
            <a:r>
              <a:rPr lang="en-GB" sz="2500" dirty="0">
                <a:latin typeface="Inter"/>
              </a:rPr>
              <a:t> </a:t>
            </a:r>
            <a:r>
              <a:rPr lang="en-GB" sz="2500" baseline="0" dirty="0">
                <a:latin typeface="Inter"/>
                <a:ea typeface="Arial"/>
                <a:cs typeface="Arial"/>
              </a:rPr>
              <a:t>teachers, NHS teams, developers and Health workers </a:t>
            </a:r>
            <a:r>
              <a:rPr lang="en-GB" sz="2500" dirty="0">
                <a:latin typeface="Inter"/>
              </a:rPr>
              <a:t>and charities</a:t>
            </a:r>
            <a:r>
              <a:rPr lang="en-GB" sz="2500" baseline="0" dirty="0">
                <a:latin typeface="Inter"/>
                <a:ea typeface="Arial"/>
                <a:cs typeface="Arial"/>
              </a:rPr>
              <a:t>. </a:t>
            </a:r>
            <a:r>
              <a:rPr lang="en-IN" sz="2500" dirty="0">
                <a:latin typeface="Inter"/>
                <a:ea typeface="Arial"/>
                <a:cs typeface="Arial"/>
              </a:rPr>
              <a:t>​</a:t>
            </a:r>
            <a:endParaRPr lang="en-US"/>
          </a:p>
          <a:p>
            <a:pPr marL="342900" indent="-342900">
              <a:buFont typeface="Symbol,Sans-Serif"/>
              <a:buChar char=""/>
            </a:pPr>
            <a:endParaRPr lang="en-IN" sz="2500" dirty="0">
              <a:latin typeface="Inter"/>
            </a:endParaRPr>
          </a:p>
          <a:p>
            <a:pPr marL="342900" indent="-342900">
              <a:buFont typeface="Symbol,Sans-Serif"/>
              <a:buChar char=""/>
            </a:pPr>
            <a:r>
              <a:rPr lang="en-GB" sz="2500" baseline="0" dirty="0">
                <a:latin typeface="Inter"/>
                <a:ea typeface="Arial"/>
                <a:cs typeface="Arial"/>
              </a:rPr>
              <a:t>These populations are significant since they enable </a:t>
            </a:r>
            <a:r>
              <a:rPr lang="en-GB" sz="2500" dirty="0">
                <a:latin typeface="Inter"/>
              </a:rPr>
              <a:t>children to</a:t>
            </a:r>
            <a:r>
              <a:rPr lang="en-GB" sz="2500" baseline="0" dirty="0">
                <a:latin typeface="Inter"/>
                <a:ea typeface="Arial"/>
                <a:cs typeface="Arial"/>
              </a:rPr>
              <a:t> utilise the smartwatch.</a:t>
            </a:r>
          </a:p>
          <a:p>
            <a:pPr algn="ctr"/>
            <a:endParaRPr lang="en-US"/>
          </a:p>
        </p:txBody>
      </p:sp>
      <p:sp>
        <p:nvSpPr>
          <p:cNvPr id="9" name="Text Placeholder 1">
            <a:extLst>
              <a:ext uri="{FF2B5EF4-FFF2-40B4-BE49-F238E27FC236}">
                <a16:creationId xmlns:a16="http://schemas.microsoft.com/office/drawing/2014/main" id="{8047015B-C385-EF6B-7453-5A33F4C7204C}"/>
              </a:ext>
            </a:extLst>
          </p:cNvPr>
          <p:cNvSpPr txBox="1">
            <a:spLocks/>
          </p:cNvSpPr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Adil Karim, ID: 2426763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9040317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DBE3"/>
        </a:solidFill>
        <a:effectLst/>
      </p:bgPr>
    </p:bg>
    <p:spTree>
      <p:nvGrpSpPr>
        <p:cNvPr id="1" name="Shape 180">
          <a:extLst>
            <a:ext uri="{FF2B5EF4-FFF2-40B4-BE49-F238E27FC236}">
              <a16:creationId xmlns:a16="http://schemas.microsoft.com/office/drawing/2014/main" id="{A87AB287-2A13-F797-9D40-EC1B842036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2" name="Google Shape;182;p14">
            <a:extLst>
              <a:ext uri="{FF2B5EF4-FFF2-40B4-BE49-F238E27FC236}">
                <a16:creationId xmlns:a16="http://schemas.microsoft.com/office/drawing/2014/main" id="{383F5C27-A241-6E04-2111-312FEF08DDDE}"/>
              </a:ext>
            </a:extLst>
          </p:cNvPr>
          <p:cNvGrpSpPr/>
          <p:nvPr/>
        </p:nvGrpSpPr>
        <p:grpSpPr>
          <a:xfrm>
            <a:off x="895152" y="645115"/>
            <a:ext cx="9268170" cy="1684132"/>
            <a:chOff x="0" y="-47625"/>
            <a:chExt cx="2441000" cy="1007472"/>
          </a:xfrm>
        </p:grpSpPr>
        <p:sp>
          <p:nvSpPr>
            <p:cNvPr id="183" name="Google Shape;183;p14">
              <a:extLst>
                <a:ext uri="{FF2B5EF4-FFF2-40B4-BE49-F238E27FC236}">
                  <a16:creationId xmlns:a16="http://schemas.microsoft.com/office/drawing/2014/main" id="{6EB73A31-2D23-1768-AF3B-A8101BC1A0FA}"/>
                </a:ext>
              </a:extLst>
            </p:cNvPr>
            <p:cNvSpPr/>
            <p:nvPr/>
          </p:nvSpPr>
          <p:spPr>
            <a:xfrm>
              <a:off x="0" y="0"/>
              <a:ext cx="2440999" cy="959847"/>
            </a:xfrm>
            <a:custGeom>
              <a:avLst/>
              <a:gdLst/>
              <a:ahLst/>
              <a:cxnLst/>
              <a:rect l="l" t="t" r="r" b="b"/>
              <a:pathLst>
                <a:path w="2440999" h="959847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934787"/>
                  </a:lnTo>
                  <a:cubicBezTo>
                    <a:pt x="2440999" y="948627"/>
                    <a:pt x="2429780" y="959847"/>
                    <a:pt x="2415940" y="959847"/>
                  </a:cubicBezTo>
                  <a:lnTo>
                    <a:pt x="25060" y="959847"/>
                  </a:lnTo>
                  <a:cubicBezTo>
                    <a:pt x="11220" y="959847"/>
                    <a:pt x="0" y="948627"/>
                    <a:pt x="0" y="934787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DDA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" name="Google Shape;184;p14">
              <a:extLst>
                <a:ext uri="{FF2B5EF4-FFF2-40B4-BE49-F238E27FC236}">
                  <a16:creationId xmlns:a16="http://schemas.microsoft.com/office/drawing/2014/main" id="{3BDAF8C6-67E5-6C71-9803-12695CA3A365}"/>
                </a:ext>
              </a:extLst>
            </p:cNvPr>
            <p:cNvSpPr txBox="1"/>
            <p:nvPr/>
          </p:nvSpPr>
          <p:spPr>
            <a:xfrm>
              <a:off x="0" y="-47625"/>
              <a:ext cx="2441000" cy="10074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85" name="Google Shape;185;p14">
            <a:extLst>
              <a:ext uri="{FF2B5EF4-FFF2-40B4-BE49-F238E27FC236}">
                <a16:creationId xmlns:a16="http://schemas.microsoft.com/office/drawing/2014/main" id="{3D50B6C6-3C0A-0F64-D972-AD323F4776E8}"/>
              </a:ext>
            </a:extLst>
          </p:cNvPr>
          <p:cNvSpPr txBox="1"/>
          <p:nvPr/>
        </p:nvSpPr>
        <p:spPr>
          <a:xfrm>
            <a:off x="1132190" y="828450"/>
            <a:ext cx="8761896" cy="13542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sz="8000" dirty="0">
                <a:latin typeface="Fraunces Light"/>
                <a:sym typeface="Fraunces Light"/>
              </a:rPr>
              <a:t>Child and Parents </a:t>
            </a:r>
            <a:endParaRPr lang="en-US" dirty="0"/>
          </a:p>
        </p:txBody>
      </p:sp>
      <p:grpSp>
        <p:nvGrpSpPr>
          <p:cNvPr id="186" name="Google Shape;186;p14">
            <a:extLst>
              <a:ext uri="{FF2B5EF4-FFF2-40B4-BE49-F238E27FC236}">
                <a16:creationId xmlns:a16="http://schemas.microsoft.com/office/drawing/2014/main" id="{2C0139A4-57A7-C892-B0A2-953A3B48B9F9}"/>
              </a:ext>
            </a:extLst>
          </p:cNvPr>
          <p:cNvGrpSpPr/>
          <p:nvPr/>
        </p:nvGrpSpPr>
        <p:grpSpPr>
          <a:xfrm>
            <a:off x="895152" y="2341361"/>
            <a:ext cx="9268170" cy="6556246"/>
            <a:chOff x="0" y="-47625"/>
            <a:chExt cx="2441000" cy="1273073"/>
          </a:xfrm>
        </p:grpSpPr>
        <p:sp>
          <p:nvSpPr>
            <p:cNvPr id="187" name="Google Shape;187;p14">
              <a:extLst>
                <a:ext uri="{FF2B5EF4-FFF2-40B4-BE49-F238E27FC236}">
                  <a16:creationId xmlns:a16="http://schemas.microsoft.com/office/drawing/2014/main" id="{82809E2C-117B-2EE5-D53C-DD1A5D9501C5}"/>
                </a:ext>
              </a:extLst>
            </p:cNvPr>
            <p:cNvSpPr/>
            <p:nvPr/>
          </p:nvSpPr>
          <p:spPr>
            <a:xfrm>
              <a:off x="0" y="0"/>
              <a:ext cx="2440999" cy="1225448"/>
            </a:xfrm>
            <a:custGeom>
              <a:avLst/>
              <a:gdLst/>
              <a:ahLst/>
              <a:cxnLst/>
              <a:rect l="l" t="t" r="r" b="b"/>
              <a:pathLst>
                <a:path w="2440999" h="1225448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1200388"/>
                  </a:lnTo>
                  <a:cubicBezTo>
                    <a:pt x="2440999" y="1214228"/>
                    <a:pt x="2429780" y="1225448"/>
                    <a:pt x="2415940" y="1225448"/>
                  </a:cubicBezTo>
                  <a:lnTo>
                    <a:pt x="25060" y="1225448"/>
                  </a:lnTo>
                  <a:cubicBezTo>
                    <a:pt x="11220" y="1225448"/>
                    <a:pt x="0" y="1214228"/>
                    <a:pt x="0" y="1200388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" name="Google Shape;188;p14">
              <a:extLst>
                <a:ext uri="{FF2B5EF4-FFF2-40B4-BE49-F238E27FC236}">
                  <a16:creationId xmlns:a16="http://schemas.microsoft.com/office/drawing/2014/main" id="{D78529DA-EEFF-6BD8-9F8D-AC93EA1E0EBA}"/>
                </a:ext>
              </a:extLst>
            </p:cNvPr>
            <p:cNvSpPr txBox="1"/>
            <p:nvPr/>
          </p:nvSpPr>
          <p:spPr>
            <a:xfrm>
              <a:off x="0" y="-47625"/>
              <a:ext cx="2441000" cy="127307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062541ED-C22C-C957-2894-1696B7521755}"/>
              </a:ext>
            </a:extLst>
          </p:cNvPr>
          <p:cNvSpPr txBox="1"/>
          <p:nvPr/>
        </p:nvSpPr>
        <p:spPr>
          <a:xfrm>
            <a:off x="1561563" y="3855613"/>
            <a:ext cx="7920508" cy="37702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Symbol,Sans-Serif"/>
              <a:buChar char=""/>
            </a:pPr>
            <a:r>
              <a:rPr lang="en-IN" sz="2500" dirty="0">
                <a:latin typeface="Inter"/>
                <a:ea typeface="Inter"/>
              </a:rPr>
              <a:t>Parents help children to use the intervention (Jeong et al., 2021).</a:t>
            </a:r>
            <a:endParaRPr lang="en-US" dirty="0"/>
          </a:p>
          <a:p>
            <a:pPr marL="342900" indent="-342900">
              <a:buFont typeface="Symbol,Sans-Serif"/>
              <a:buChar char=""/>
            </a:pPr>
            <a:endParaRPr lang="en-IN" sz="2500" dirty="0">
              <a:latin typeface="Inter"/>
              <a:ea typeface="Inter"/>
            </a:endParaRPr>
          </a:p>
          <a:p>
            <a:pPr marL="342900" indent="-342900">
              <a:buFont typeface="Symbol,Sans-Serif"/>
              <a:buChar char=""/>
            </a:pPr>
            <a:r>
              <a:rPr lang="en-IN" sz="2500" dirty="0">
                <a:latin typeface="Inter"/>
                <a:ea typeface="Inter"/>
              </a:rPr>
              <a:t>They check on the app frequently to update on the health status and act on the alerts or recommendations</a:t>
            </a:r>
            <a:r>
              <a:rPr lang="en-IN" sz="2500" baseline="0" dirty="0">
                <a:latin typeface="Inter"/>
                <a:ea typeface="Inter"/>
              </a:rPr>
              <a:t>.</a:t>
            </a:r>
            <a:endParaRPr lang="en-IN" sz="2500" dirty="0">
              <a:latin typeface="Inter"/>
              <a:ea typeface="Inter"/>
            </a:endParaRPr>
          </a:p>
          <a:p>
            <a:pPr marL="342900" indent="-342900">
              <a:buFont typeface="Symbol,Sans-Serif"/>
              <a:buChar char=""/>
            </a:pPr>
            <a:endParaRPr lang="en-IN" sz="2500" dirty="0">
              <a:latin typeface="Inter"/>
              <a:ea typeface="Inter"/>
            </a:endParaRPr>
          </a:p>
          <a:p>
            <a:pPr marL="342900" indent="-342900">
              <a:buFont typeface="Symbol,Sans-Serif"/>
              <a:buChar char=""/>
            </a:pPr>
            <a:r>
              <a:rPr lang="en-IN" sz="2500" dirty="0">
                <a:latin typeface="Inter"/>
                <a:ea typeface="Inter"/>
              </a:rPr>
              <a:t>Children use </a:t>
            </a:r>
            <a:r>
              <a:rPr lang="en-IN" sz="2500" baseline="0" dirty="0">
                <a:latin typeface="Inter"/>
                <a:ea typeface="Inter"/>
              </a:rPr>
              <a:t>the smartwatch</a:t>
            </a:r>
            <a:r>
              <a:rPr lang="en-IN" sz="2500" dirty="0">
                <a:latin typeface="Inter"/>
                <a:ea typeface="Inter"/>
              </a:rPr>
              <a:t> functions, and this promotes their frequent use</a:t>
            </a:r>
            <a:r>
              <a:rPr lang="en-IN" sz="2500" baseline="0" dirty="0">
                <a:latin typeface="Inter"/>
                <a:ea typeface="Inter"/>
              </a:rPr>
              <a:t>.</a:t>
            </a:r>
            <a:r>
              <a:rPr lang="en-IN" sz="2500" dirty="0">
                <a:latin typeface="Inter"/>
                <a:ea typeface="Inter"/>
              </a:rPr>
              <a:t> </a:t>
            </a:r>
            <a:endParaRPr lang="en-GB" dirty="0"/>
          </a:p>
          <a:p>
            <a:pPr algn="ctr"/>
            <a:endParaRPr lang="en-US"/>
          </a:p>
        </p:txBody>
      </p:sp>
      <p:pic>
        <p:nvPicPr>
          <p:cNvPr id="4" name="Picture 3" descr="The Importance of Early Intervention School Counseling Programs for  Children's Emotional Health">
            <a:extLst>
              <a:ext uri="{FF2B5EF4-FFF2-40B4-BE49-F238E27FC236}">
                <a16:creationId xmlns:a16="http://schemas.microsoft.com/office/drawing/2014/main" id="{90A63592-6B94-A11C-ED06-4B0D8F5D89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58547" y="2189140"/>
            <a:ext cx="8048625" cy="6134100"/>
          </a:xfrm>
          <a:prstGeom prst="rect">
            <a:avLst/>
          </a:prstGeom>
        </p:spPr>
      </p:pic>
      <p:sp>
        <p:nvSpPr>
          <p:cNvPr id="9" name="Text Placeholder 1">
            <a:extLst>
              <a:ext uri="{FF2B5EF4-FFF2-40B4-BE49-F238E27FC236}">
                <a16:creationId xmlns:a16="http://schemas.microsoft.com/office/drawing/2014/main" id="{A23A599A-CA74-072D-CBD7-14DC673D7B54}"/>
              </a:ext>
            </a:extLst>
          </p:cNvPr>
          <p:cNvSpPr txBox="1">
            <a:spLocks/>
          </p:cNvSpPr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Adil Karim, ID: 2426763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2574014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DBE3"/>
        </a:solidFill>
        <a:effectLst/>
      </p:bgPr>
    </p:bg>
    <p:spTree>
      <p:nvGrpSpPr>
        <p:cNvPr id="1" name="Shape 180">
          <a:extLst>
            <a:ext uri="{FF2B5EF4-FFF2-40B4-BE49-F238E27FC236}">
              <a16:creationId xmlns:a16="http://schemas.microsoft.com/office/drawing/2014/main" id="{3104533F-8367-DE00-CD32-88F83F197A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2" name="Google Shape;182;p14">
            <a:extLst>
              <a:ext uri="{FF2B5EF4-FFF2-40B4-BE49-F238E27FC236}">
                <a16:creationId xmlns:a16="http://schemas.microsoft.com/office/drawing/2014/main" id="{D4516A71-92CA-9260-2001-AAF4AA405001}"/>
              </a:ext>
            </a:extLst>
          </p:cNvPr>
          <p:cNvGrpSpPr/>
          <p:nvPr/>
        </p:nvGrpSpPr>
        <p:grpSpPr>
          <a:xfrm>
            <a:off x="895152" y="645115"/>
            <a:ext cx="9268170" cy="1684132"/>
            <a:chOff x="0" y="-47625"/>
            <a:chExt cx="2441000" cy="1007472"/>
          </a:xfrm>
        </p:grpSpPr>
        <p:sp>
          <p:nvSpPr>
            <p:cNvPr id="183" name="Google Shape;183;p14">
              <a:extLst>
                <a:ext uri="{FF2B5EF4-FFF2-40B4-BE49-F238E27FC236}">
                  <a16:creationId xmlns:a16="http://schemas.microsoft.com/office/drawing/2014/main" id="{5F2ACE16-389E-2BDC-52B2-ADE0CC088477}"/>
                </a:ext>
              </a:extLst>
            </p:cNvPr>
            <p:cNvSpPr/>
            <p:nvPr/>
          </p:nvSpPr>
          <p:spPr>
            <a:xfrm>
              <a:off x="0" y="0"/>
              <a:ext cx="2440999" cy="959847"/>
            </a:xfrm>
            <a:custGeom>
              <a:avLst/>
              <a:gdLst/>
              <a:ahLst/>
              <a:cxnLst/>
              <a:rect l="l" t="t" r="r" b="b"/>
              <a:pathLst>
                <a:path w="2440999" h="959847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934787"/>
                  </a:lnTo>
                  <a:cubicBezTo>
                    <a:pt x="2440999" y="948627"/>
                    <a:pt x="2429780" y="959847"/>
                    <a:pt x="2415940" y="959847"/>
                  </a:cubicBezTo>
                  <a:lnTo>
                    <a:pt x="25060" y="959847"/>
                  </a:lnTo>
                  <a:cubicBezTo>
                    <a:pt x="11220" y="959847"/>
                    <a:pt x="0" y="948627"/>
                    <a:pt x="0" y="934787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DDA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" name="Google Shape;184;p14">
              <a:extLst>
                <a:ext uri="{FF2B5EF4-FFF2-40B4-BE49-F238E27FC236}">
                  <a16:creationId xmlns:a16="http://schemas.microsoft.com/office/drawing/2014/main" id="{761FA56C-6051-A5BC-DBEF-CFD7A0742F67}"/>
                </a:ext>
              </a:extLst>
            </p:cNvPr>
            <p:cNvSpPr txBox="1"/>
            <p:nvPr/>
          </p:nvSpPr>
          <p:spPr>
            <a:xfrm>
              <a:off x="0" y="-47625"/>
              <a:ext cx="2441000" cy="10074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85" name="Google Shape;185;p14">
            <a:extLst>
              <a:ext uri="{FF2B5EF4-FFF2-40B4-BE49-F238E27FC236}">
                <a16:creationId xmlns:a16="http://schemas.microsoft.com/office/drawing/2014/main" id="{E895429D-3CFE-619A-AA03-BE5008A95A3B}"/>
              </a:ext>
            </a:extLst>
          </p:cNvPr>
          <p:cNvSpPr txBox="1"/>
          <p:nvPr/>
        </p:nvSpPr>
        <p:spPr>
          <a:xfrm>
            <a:off x="1132190" y="925041"/>
            <a:ext cx="8761896" cy="11172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sz="6600" dirty="0">
                <a:latin typeface="Fraunces Light"/>
                <a:sym typeface="Fraunces Light"/>
              </a:rPr>
              <a:t>Teachers and Schools  </a:t>
            </a:r>
            <a:endParaRPr lang="en-US" sz="6600"/>
          </a:p>
        </p:txBody>
      </p:sp>
      <p:grpSp>
        <p:nvGrpSpPr>
          <p:cNvPr id="186" name="Google Shape;186;p14">
            <a:extLst>
              <a:ext uri="{FF2B5EF4-FFF2-40B4-BE49-F238E27FC236}">
                <a16:creationId xmlns:a16="http://schemas.microsoft.com/office/drawing/2014/main" id="{9B80640B-B975-BC7B-0D3D-7A9FB4C67044}"/>
              </a:ext>
            </a:extLst>
          </p:cNvPr>
          <p:cNvGrpSpPr/>
          <p:nvPr/>
        </p:nvGrpSpPr>
        <p:grpSpPr>
          <a:xfrm>
            <a:off x="895152" y="2341361"/>
            <a:ext cx="9268170" cy="6910415"/>
            <a:chOff x="0" y="-47625"/>
            <a:chExt cx="2441000" cy="1273073"/>
          </a:xfrm>
        </p:grpSpPr>
        <p:sp>
          <p:nvSpPr>
            <p:cNvPr id="187" name="Google Shape;187;p14">
              <a:extLst>
                <a:ext uri="{FF2B5EF4-FFF2-40B4-BE49-F238E27FC236}">
                  <a16:creationId xmlns:a16="http://schemas.microsoft.com/office/drawing/2014/main" id="{29B20B9A-5A16-6603-1F3E-EE37B4F4BF70}"/>
                </a:ext>
              </a:extLst>
            </p:cNvPr>
            <p:cNvSpPr/>
            <p:nvPr/>
          </p:nvSpPr>
          <p:spPr>
            <a:xfrm>
              <a:off x="0" y="0"/>
              <a:ext cx="2440999" cy="1225448"/>
            </a:xfrm>
            <a:custGeom>
              <a:avLst/>
              <a:gdLst/>
              <a:ahLst/>
              <a:cxnLst/>
              <a:rect l="l" t="t" r="r" b="b"/>
              <a:pathLst>
                <a:path w="2440999" h="1225448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1200388"/>
                  </a:lnTo>
                  <a:cubicBezTo>
                    <a:pt x="2440999" y="1214228"/>
                    <a:pt x="2429780" y="1225448"/>
                    <a:pt x="2415940" y="1225448"/>
                  </a:cubicBezTo>
                  <a:lnTo>
                    <a:pt x="25060" y="1225448"/>
                  </a:lnTo>
                  <a:cubicBezTo>
                    <a:pt x="11220" y="1225448"/>
                    <a:pt x="0" y="1214228"/>
                    <a:pt x="0" y="1200388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" name="Google Shape;188;p14">
              <a:extLst>
                <a:ext uri="{FF2B5EF4-FFF2-40B4-BE49-F238E27FC236}">
                  <a16:creationId xmlns:a16="http://schemas.microsoft.com/office/drawing/2014/main" id="{2660743C-8076-7F3D-4EE2-FCFA126B64F9}"/>
                </a:ext>
              </a:extLst>
            </p:cNvPr>
            <p:cNvSpPr txBox="1"/>
            <p:nvPr/>
          </p:nvSpPr>
          <p:spPr>
            <a:xfrm>
              <a:off x="0" y="-47625"/>
              <a:ext cx="2441000" cy="127307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B98AD6B5-ED3A-B21A-3155-02577BE0CFE0}"/>
              </a:ext>
            </a:extLst>
          </p:cNvPr>
          <p:cNvSpPr txBox="1"/>
          <p:nvPr/>
        </p:nvSpPr>
        <p:spPr>
          <a:xfrm>
            <a:off x="1561563" y="3855613"/>
            <a:ext cx="7920508" cy="338554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Symbol,Sans-Serif"/>
              <a:buChar char=""/>
            </a:pPr>
            <a:r>
              <a:rPr lang="en-IN" sz="2500" dirty="0">
                <a:latin typeface="Inter"/>
                <a:ea typeface="Inter"/>
              </a:rPr>
              <a:t>Teacher assists students with the intervention (Osman et al., 2024).</a:t>
            </a:r>
          </a:p>
          <a:p>
            <a:pPr marL="342900" indent="-342900">
              <a:buFont typeface="Symbol,Sans-Serif"/>
              <a:buChar char=""/>
            </a:pPr>
            <a:endParaRPr lang="en-IN" sz="2500" dirty="0">
              <a:latin typeface="Inter"/>
              <a:ea typeface="Inter"/>
            </a:endParaRPr>
          </a:p>
          <a:p>
            <a:pPr marL="342900" indent="-342900">
              <a:buFont typeface="Symbol,Sans-Serif"/>
              <a:buChar char=""/>
            </a:pPr>
            <a:r>
              <a:rPr lang="en-IN" sz="2500" dirty="0">
                <a:latin typeface="Inter"/>
                <a:ea typeface="Inter"/>
              </a:rPr>
              <a:t>Schools provide the opportunity to test and monitor the effectiveness of a safe</a:t>
            </a:r>
            <a:r>
              <a:rPr lang="en-IN" sz="2500" baseline="0" dirty="0">
                <a:latin typeface="Inter"/>
                <a:ea typeface="Inter"/>
              </a:rPr>
              <a:t>.</a:t>
            </a:r>
            <a:r>
              <a:rPr lang="en-IN" sz="2500" dirty="0">
                <a:latin typeface="Inter"/>
                <a:ea typeface="Inter"/>
              </a:rPr>
              <a:t> </a:t>
            </a:r>
          </a:p>
          <a:p>
            <a:pPr marL="342900" indent="-342900">
              <a:buFont typeface="Symbol,Sans-Serif"/>
              <a:buChar char=""/>
            </a:pPr>
            <a:endParaRPr lang="en-IN" sz="2500" dirty="0">
              <a:latin typeface="Inter"/>
              <a:ea typeface="Inter"/>
            </a:endParaRPr>
          </a:p>
          <a:p>
            <a:pPr marL="342900" indent="-342900">
              <a:buFont typeface="Symbol,Sans-Serif"/>
              <a:buChar char=""/>
            </a:pPr>
            <a:r>
              <a:rPr lang="en-IN" sz="2500" dirty="0">
                <a:latin typeface="Inter"/>
                <a:ea typeface="Inter"/>
              </a:rPr>
              <a:t>The teachers report any concerns or progress to parents and health teams. </a:t>
            </a:r>
            <a:endParaRPr lang="en-GB" dirty="0"/>
          </a:p>
          <a:p>
            <a:pPr algn="ctr"/>
            <a:endParaRPr lang="en-US"/>
          </a:p>
        </p:txBody>
      </p:sp>
      <p:pic>
        <p:nvPicPr>
          <p:cNvPr id="2" name="Picture 1" descr="Understanding Intervention, Remediation, &amp; Acceleration Teaching Approach  for Student Success">
            <a:extLst>
              <a:ext uri="{FF2B5EF4-FFF2-40B4-BE49-F238E27FC236}">
                <a16:creationId xmlns:a16="http://schemas.microsoft.com/office/drawing/2014/main" id="{BF87F8F1-CC27-973B-0BFB-DEB615AF8C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96416" y="3366820"/>
            <a:ext cx="7437281" cy="5066630"/>
          </a:xfrm>
          <a:prstGeom prst="rect">
            <a:avLst/>
          </a:prstGeom>
        </p:spPr>
      </p:pic>
      <p:sp>
        <p:nvSpPr>
          <p:cNvPr id="5" name="Text Placeholder 1">
            <a:extLst>
              <a:ext uri="{FF2B5EF4-FFF2-40B4-BE49-F238E27FC236}">
                <a16:creationId xmlns:a16="http://schemas.microsoft.com/office/drawing/2014/main" id="{D64DFA49-9EBC-2EBA-A321-73A47737B00D}"/>
              </a:ext>
            </a:extLst>
          </p:cNvPr>
          <p:cNvSpPr txBox="1">
            <a:spLocks/>
          </p:cNvSpPr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Adil Karim, ID: 2426763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1135118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DBE3"/>
        </a:solidFill>
        <a:effectLst/>
      </p:bgPr>
    </p:bg>
    <p:spTree>
      <p:nvGrpSpPr>
        <p:cNvPr id="1" name="Shape 180">
          <a:extLst>
            <a:ext uri="{FF2B5EF4-FFF2-40B4-BE49-F238E27FC236}">
              <a16:creationId xmlns:a16="http://schemas.microsoft.com/office/drawing/2014/main" id="{06A3D5DA-277E-3A68-8302-5C875929E3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2" name="Google Shape;182;p14">
            <a:extLst>
              <a:ext uri="{FF2B5EF4-FFF2-40B4-BE49-F238E27FC236}">
                <a16:creationId xmlns:a16="http://schemas.microsoft.com/office/drawing/2014/main" id="{A6FE1B06-0F58-4870-BAC6-EA14DBC621FE}"/>
              </a:ext>
            </a:extLst>
          </p:cNvPr>
          <p:cNvGrpSpPr/>
          <p:nvPr/>
        </p:nvGrpSpPr>
        <p:grpSpPr>
          <a:xfrm>
            <a:off x="895152" y="645115"/>
            <a:ext cx="9268170" cy="1684132"/>
            <a:chOff x="0" y="-47625"/>
            <a:chExt cx="2441000" cy="1007472"/>
          </a:xfrm>
        </p:grpSpPr>
        <p:sp>
          <p:nvSpPr>
            <p:cNvPr id="183" name="Google Shape;183;p14">
              <a:extLst>
                <a:ext uri="{FF2B5EF4-FFF2-40B4-BE49-F238E27FC236}">
                  <a16:creationId xmlns:a16="http://schemas.microsoft.com/office/drawing/2014/main" id="{2C2CD603-88A7-FE55-26B8-CD1A2E29F99C}"/>
                </a:ext>
              </a:extLst>
            </p:cNvPr>
            <p:cNvSpPr/>
            <p:nvPr/>
          </p:nvSpPr>
          <p:spPr>
            <a:xfrm>
              <a:off x="0" y="0"/>
              <a:ext cx="2440999" cy="959847"/>
            </a:xfrm>
            <a:custGeom>
              <a:avLst/>
              <a:gdLst/>
              <a:ahLst/>
              <a:cxnLst/>
              <a:rect l="l" t="t" r="r" b="b"/>
              <a:pathLst>
                <a:path w="2440999" h="959847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934787"/>
                  </a:lnTo>
                  <a:cubicBezTo>
                    <a:pt x="2440999" y="948627"/>
                    <a:pt x="2429780" y="959847"/>
                    <a:pt x="2415940" y="959847"/>
                  </a:cubicBezTo>
                  <a:lnTo>
                    <a:pt x="25060" y="959847"/>
                  </a:lnTo>
                  <a:cubicBezTo>
                    <a:pt x="11220" y="959847"/>
                    <a:pt x="0" y="948627"/>
                    <a:pt x="0" y="934787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DDA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" name="Google Shape;184;p14">
              <a:extLst>
                <a:ext uri="{FF2B5EF4-FFF2-40B4-BE49-F238E27FC236}">
                  <a16:creationId xmlns:a16="http://schemas.microsoft.com/office/drawing/2014/main" id="{B4A85D73-0B8F-F105-C1D0-85C9F4C5873F}"/>
                </a:ext>
              </a:extLst>
            </p:cNvPr>
            <p:cNvSpPr txBox="1"/>
            <p:nvPr/>
          </p:nvSpPr>
          <p:spPr>
            <a:xfrm>
              <a:off x="0" y="-47625"/>
              <a:ext cx="2441000" cy="10074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85" name="Google Shape;185;p14">
            <a:extLst>
              <a:ext uri="{FF2B5EF4-FFF2-40B4-BE49-F238E27FC236}">
                <a16:creationId xmlns:a16="http://schemas.microsoft.com/office/drawing/2014/main" id="{D07538AE-A01B-5264-A114-FAD20117B48A}"/>
              </a:ext>
            </a:extLst>
          </p:cNvPr>
          <p:cNvSpPr txBox="1"/>
          <p:nvPr/>
        </p:nvSpPr>
        <p:spPr>
          <a:xfrm>
            <a:off x="1132190" y="925041"/>
            <a:ext cx="8761896" cy="11172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sz="5400" dirty="0">
                <a:latin typeface="Fraunces Light"/>
                <a:sym typeface="Fraunces Light"/>
              </a:rPr>
              <a:t>Physicians and NHS teams</a:t>
            </a:r>
            <a:r>
              <a:rPr lang="en-US" sz="6600" dirty="0">
                <a:latin typeface="Fraunces Light"/>
                <a:sym typeface="Fraunces Light"/>
              </a:rPr>
              <a:t> </a:t>
            </a:r>
            <a:endParaRPr lang="en-US" sz="6600" dirty="0"/>
          </a:p>
        </p:txBody>
      </p:sp>
      <p:grpSp>
        <p:nvGrpSpPr>
          <p:cNvPr id="186" name="Google Shape;186;p14">
            <a:extLst>
              <a:ext uri="{FF2B5EF4-FFF2-40B4-BE49-F238E27FC236}">
                <a16:creationId xmlns:a16="http://schemas.microsoft.com/office/drawing/2014/main" id="{E29A0B67-14EC-A485-9571-311E5301ADFE}"/>
              </a:ext>
            </a:extLst>
          </p:cNvPr>
          <p:cNvGrpSpPr/>
          <p:nvPr/>
        </p:nvGrpSpPr>
        <p:grpSpPr>
          <a:xfrm>
            <a:off x="895152" y="2341361"/>
            <a:ext cx="9268170" cy="6910415"/>
            <a:chOff x="0" y="-47625"/>
            <a:chExt cx="2441000" cy="1273073"/>
          </a:xfrm>
        </p:grpSpPr>
        <p:sp>
          <p:nvSpPr>
            <p:cNvPr id="187" name="Google Shape;187;p14">
              <a:extLst>
                <a:ext uri="{FF2B5EF4-FFF2-40B4-BE49-F238E27FC236}">
                  <a16:creationId xmlns:a16="http://schemas.microsoft.com/office/drawing/2014/main" id="{4D9525B9-DE59-A1C2-068D-23499B6D2B9A}"/>
                </a:ext>
              </a:extLst>
            </p:cNvPr>
            <p:cNvSpPr/>
            <p:nvPr/>
          </p:nvSpPr>
          <p:spPr>
            <a:xfrm>
              <a:off x="0" y="0"/>
              <a:ext cx="2440999" cy="1225448"/>
            </a:xfrm>
            <a:custGeom>
              <a:avLst/>
              <a:gdLst/>
              <a:ahLst/>
              <a:cxnLst/>
              <a:rect l="l" t="t" r="r" b="b"/>
              <a:pathLst>
                <a:path w="2440999" h="1225448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1200388"/>
                  </a:lnTo>
                  <a:cubicBezTo>
                    <a:pt x="2440999" y="1214228"/>
                    <a:pt x="2429780" y="1225448"/>
                    <a:pt x="2415940" y="1225448"/>
                  </a:cubicBezTo>
                  <a:lnTo>
                    <a:pt x="25060" y="1225448"/>
                  </a:lnTo>
                  <a:cubicBezTo>
                    <a:pt x="11220" y="1225448"/>
                    <a:pt x="0" y="1214228"/>
                    <a:pt x="0" y="1200388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" name="Google Shape;188;p14">
              <a:extLst>
                <a:ext uri="{FF2B5EF4-FFF2-40B4-BE49-F238E27FC236}">
                  <a16:creationId xmlns:a16="http://schemas.microsoft.com/office/drawing/2014/main" id="{20B5842A-4E36-880A-693B-AFC916DF2AB9}"/>
                </a:ext>
              </a:extLst>
            </p:cNvPr>
            <p:cNvSpPr txBox="1"/>
            <p:nvPr/>
          </p:nvSpPr>
          <p:spPr>
            <a:xfrm>
              <a:off x="0" y="-47625"/>
              <a:ext cx="2441000" cy="127307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A399487D-3BED-8EF6-9ECA-E30412045555}"/>
              </a:ext>
            </a:extLst>
          </p:cNvPr>
          <p:cNvSpPr txBox="1"/>
          <p:nvPr/>
        </p:nvSpPr>
        <p:spPr>
          <a:xfrm>
            <a:off x="1561563" y="3855613"/>
            <a:ext cx="7920508" cy="37702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Symbol,Sans-Serif"/>
              <a:buChar char=""/>
            </a:pPr>
            <a:r>
              <a:rPr lang="en-IN" sz="2500" dirty="0">
                <a:latin typeface="Inter"/>
                <a:ea typeface="Inter"/>
              </a:rPr>
              <a:t>Physicians monitor skin information and adjust the treatment method.</a:t>
            </a:r>
          </a:p>
          <a:p>
            <a:pPr marL="342900" indent="-342900">
              <a:buFont typeface="Symbol,Sans-Serif"/>
              <a:buChar char=""/>
            </a:pPr>
            <a:endParaRPr lang="en-IN" sz="2500" dirty="0">
              <a:latin typeface="Inter"/>
              <a:ea typeface="Inter"/>
            </a:endParaRPr>
          </a:p>
          <a:p>
            <a:pPr marL="342900" indent="-342900">
              <a:buFont typeface="Symbol,Sans-Serif"/>
              <a:buChar char=""/>
            </a:pPr>
            <a:r>
              <a:rPr lang="en-IN" sz="2500" dirty="0">
                <a:latin typeface="Inter"/>
                <a:ea typeface="Inter"/>
              </a:rPr>
              <a:t>They guarantee that the device is appropriate to the clinical standards and does not disrupt the current medical care</a:t>
            </a:r>
            <a:r>
              <a:rPr lang="en-IN" sz="2500" baseline="0" dirty="0">
                <a:latin typeface="Inter"/>
                <a:ea typeface="Inter"/>
              </a:rPr>
              <a:t>.</a:t>
            </a:r>
            <a:endParaRPr lang="en-IN" sz="2500" dirty="0">
              <a:latin typeface="Inter"/>
              <a:ea typeface="Inter"/>
            </a:endParaRPr>
          </a:p>
          <a:p>
            <a:pPr marL="342900" indent="-342900">
              <a:buFont typeface="Symbol,Sans-Serif"/>
              <a:buChar char=""/>
            </a:pPr>
            <a:endParaRPr lang="en-IN" sz="2500" dirty="0">
              <a:latin typeface="Inter"/>
              <a:ea typeface="Inter"/>
            </a:endParaRPr>
          </a:p>
          <a:p>
            <a:pPr marL="342900" indent="-342900">
              <a:buFont typeface="Symbol,Sans-Serif"/>
              <a:buChar char=""/>
            </a:pPr>
            <a:r>
              <a:rPr lang="en-IN" sz="2500" dirty="0">
                <a:latin typeface="Inter"/>
                <a:ea typeface="Inter"/>
              </a:rPr>
              <a:t>NHS teams help in funding and policy assistance (McKee et al., 2025). </a:t>
            </a:r>
            <a:endParaRPr lang="en-GB" dirty="0"/>
          </a:p>
          <a:p>
            <a:pPr algn="ctr"/>
            <a:endParaRPr lang="en-US"/>
          </a:p>
        </p:txBody>
      </p:sp>
      <p:pic>
        <p:nvPicPr>
          <p:cNvPr id="2" name="Picture 1" descr="A person in a white coat pointing at a person in a blue shirt&#10;&#10;AI-generated content may be incorrect.">
            <a:extLst>
              <a:ext uri="{FF2B5EF4-FFF2-40B4-BE49-F238E27FC236}">
                <a16:creationId xmlns:a16="http://schemas.microsoft.com/office/drawing/2014/main" id="{8E7552DE-0778-CF31-B3F7-E2DD5C8CC0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31821" y="3541623"/>
            <a:ext cx="7534275" cy="4507740"/>
          </a:xfrm>
          <a:prstGeom prst="rect">
            <a:avLst/>
          </a:prstGeom>
        </p:spPr>
      </p:pic>
      <p:sp>
        <p:nvSpPr>
          <p:cNvPr id="5" name="Text Placeholder 1">
            <a:extLst>
              <a:ext uri="{FF2B5EF4-FFF2-40B4-BE49-F238E27FC236}">
                <a16:creationId xmlns:a16="http://schemas.microsoft.com/office/drawing/2014/main" id="{D2F473B6-78FC-220B-BB0B-CD17DFC81353}"/>
              </a:ext>
            </a:extLst>
          </p:cNvPr>
          <p:cNvSpPr txBox="1">
            <a:spLocks/>
          </p:cNvSpPr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Adil Karim, ID: 2426763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5851995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DBE3"/>
        </a:solidFill>
        <a:effectLst/>
      </p:bgPr>
    </p:bg>
    <p:spTree>
      <p:nvGrpSpPr>
        <p:cNvPr id="1" name="Shape 180">
          <a:extLst>
            <a:ext uri="{FF2B5EF4-FFF2-40B4-BE49-F238E27FC236}">
              <a16:creationId xmlns:a16="http://schemas.microsoft.com/office/drawing/2014/main" id="{ADF063EC-79F7-DD11-9CCD-9D7247096D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2" name="Google Shape;182;p14">
            <a:extLst>
              <a:ext uri="{FF2B5EF4-FFF2-40B4-BE49-F238E27FC236}">
                <a16:creationId xmlns:a16="http://schemas.microsoft.com/office/drawing/2014/main" id="{8CC1F819-C2BE-3303-DFA6-1FBC8E6823E4}"/>
              </a:ext>
            </a:extLst>
          </p:cNvPr>
          <p:cNvGrpSpPr/>
          <p:nvPr/>
        </p:nvGrpSpPr>
        <p:grpSpPr>
          <a:xfrm>
            <a:off x="895152" y="419735"/>
            <a:ext cx="9268170" cy="1909512"/>
            <a:chOff x="0" y="-47625"/>
            <a:chExt cx="2441000" cy="1007472"/>
          </a:xfrm>
        </p:grpSpPr>
        <p:sp>
          <p:nvSpPr>
            <p:cNvPr id="183" name="Google Shape;183;p14">
              <a:extLst>
                <a:ext uri="{FF2B5EF4-FFF2-40B4-BE49-F238E27FC236}">
                  <a16:creationId xmlns:a16="http://schemas.microsoft.com/office/drawing/2014/main" id="{588AAF72-36A2-BB76-DCAE-C93CAFE80089}"/>
                </a:ext>
              </a:extLst>
            </p:cNvPr>
            <p:cNvSpPr/>
            <p:nvPr/>
          </p:nvSpPr>
          <p:spPr>
            <a:xfrm>
              <a:off x="0" y="0"/>
              <a:ext cx="2440999" cy="959847"/>
            </a:xfrm>
            <a:custGeom>
              <a:avLst/>
              <a:gdLst/>
              <a:ahLst/>
              <a:cxnLst/>
              <a:rect l="l" t="t" r="r" b="b"/>
              <a:pathLst>
                <a:path w="2440999" h="959847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934787"/>
                  </a:lnTo>
                  <a:cubicBezTo>
                    <a:pt x="2440999" y="948627"/>
                    <a:pt x="2429780" y="959847"/>
                    <a:pt x="2415940" y="959847"/>
                  </a:cubicBezTo>
                  <a:lnTo>
                    <a:pt x="25060" y="959847"/>
                  </a:lnTo>
                  <a:cubicBezTo>
                    <a:pt x="11220" y="959847"/>
                    <a:pt x="0" y="948627"/>
                    <a:pt x="0" y="934787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DDA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" name="Google Shape;184;p14">
              <a:extLst>
                <a:ext uri="{FF2B5EF4-FFF2-40B4-BE49-F238E27FC236}">
                  <a16:creationId xmlns:a16="http://schemas.microsoft.com/office/drawing/2014/main" id="{06A06A16-5A16-C180-DAAB-3A8FDC084EA9}"/>
                </a:ext>
              </a:extLst>
            </p:cNvPr>
            <p:cNvSpPr txBox="1"/>
            <p:nvPr/>
          </p:nvSpPr>
          <p:spPr>
            <a:xfrm>
              <a:off x="0" y="-47625"/>
              <a:ext cx="2441000" cy="10074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85" name="Google Shape;185;p14">
            <a:extLst>
              <a:ext uri="{FF2B5EF4-FFF2-40B4-BE49-F238E27FC236}">
                <a16:creationId xmlns:a16="http://schemas.microsoft.com/office/drawing/2014/main" id="{B7740828-448F-3A7A-C331-BAF65EF4AE1B}"/>
              </a:ext>
            </a:extLst>
          </p:cNvPr>
          <p:cNvSpPr txBox="1"/>
          <p:nvPr/>
        </p:nvSpPr>
        <p:spPr>
          <a:xfrm>
            <a:off x="1132190" y="425985"/>
            <a:ext cx="8761896" cy="26745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10000"/>
              </a:lnSpc>
            </a:pPr>
            <a:br>
              <a:rPr lang="en-US" dirty="0">
                <a:sym typeface="Fraunces Light"/>
              </a:rPr>
            </a:br>
            <a:r>
              <a:rPr lang="en-US" sz="4800" dirty="0">
                <a:latin typeface="Fraunces Light"/>
                <a:sym typeface="Fraunces Light"/>
              </a:rPr>
              <a:t>Developers, Health workers and charities </a:t>
            </a:r>
            <a:endParaRPr lang="en-US" sz="4800" dirty="0">
              <a:latin typeface="Fraunces Light"/>
            </a:endParaRPr>
          </a:p>
          <a:p>
            <a:pPr algn="ctr">
              <a:lnSpc>
                <a:spcPct val="110000"/>
              </a:lnSpc>
            </a:pPr>
            <a:endParaRPr lang="en-US" sz="4800" dirty="0"/>
          </a:p>
        </p:txBody>
      </p:sp>
      <p:grpSp>
        <p:nvGrpSpPr>
          <p:cNvPr id="186" name="Google Shape;186;p14">
            <a:extLst>
              <a:ext uri="{FF2B5EF4-FFF2-40B4-BE49-F238E27FC236}">
                <a16:creationId xmlns:a16="http://schemas.microsoft.com/office/drawing/2014/main" id="{FBC4E321-C22F-6947-32F7-235FE920972B}"/>
              </a:ext>
            </a:extLst>
          </p:cNvPr>
          <p:cNvGrpSpPr/>
          <p:nvPr/>
        </p:nvGrpSpPr>
        <p:grpSpPr>
          <a:xfrm>
            <a:off x="895152" y="2341361"/>
            <a:ext cx="9268170" cy="6910415"/>
            <a:chOff x="0" y="-47625"/>
            <a:chExt cx="2441000" cy="1273073"/>
          </a:xfrm>
        </p:grpSpPr>
        <p:sp>
          <p:nvSpPr>
            <p:cNvPr id="187" name="Google Shape;187;p14">
              <a:extLst>
                <a:ext uri="{FF2B5EF4-FFF2-40B4-BE49-F238E27FC236}">
                  <a16:creationId xmlns:a16="http://schemas.microsoft.com/office/drawing/2014/main" id="{195D2E6B-4491-F691-E952-2FBE6A620FCA}"/>
                </a:ext>
              </a:extLst>
            </p:cNvPr>
            <p:cNvSpPr/>
            <p:nvPr/>
          </p:nvSpPr>
          <p:spPr>
            <a:xfrm>
              <a:off x="0" y="0"/>
              <a:ext cx="2440999" cy="1225448"/>
            </a:xfrm>
            <a:custGeom>
              <a:avLst/>
              <a:gdLst/>
              <a:ahLst/>
              <a:cxnLst/>
              <a:rect l="l" t="t" r="r" b="b"/>
              <a:pathLst>
                <a:path w="2440999" h="1225448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1200388"/>
                  </a:lnTo>
                  <a:cubicBezTo>
                    <a:pt x="2440999" y="1214228"/>
                    <a:pt x="2429780" y="1225448"/>
                    <a:pt x="2415940" y="1225448"/>
                  </a:cubicBezTo>
                  <a:lnTo>
                    <a:pt x="25060" y="1225448"/>
                  </a:lnTo>
                  <a:cubicBezTo>
                    <a:pt x="11220" y="1225448"/>
                    <a:pt x="0" y="1214228"/>
                    <a:pt x="0" y="1200388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" name="Google Shape;188;p14">
              <a:extLst>
                <a:ext uri="{FF2B5EF4-FFF2-40B4-BE49-F238E27FC236}">
                  <a16:creationId xmlns:a16="http://schemas.microsoft.com/office/drawing/2014/main" id="{0EBD5E40-57DA-6FE5-06D4-12BA285C217B}"/>
                </a:ext>
              </a:extLst>
            </p:cNvPr>
            <p:cNvSpPr txBox="1"/>
            <p:nvPr/>
          </p:nvSpPr>
          <p:spPr>
            <a:xfrm>
              <a:off x="0" y="-47625"/>
              <a:ext cx="2441000" cy="127307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2155E328-1DAB-F386-BC38-87130EBD83A4}"/>
              </a:ext>
            </a:extLst>
          </p:cNvPr>
          <p:cNvSpPr txBox="1"/>
          <p:nvPr/>
        </p:nvSpPr>
        <p:spPr>
          <a:xfrm>
            <a:off x="1561563" y="3855613"/>
            <a:ext cx="7920508" cy="41549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Symbol,Sans-Serif"/>
              <a:buChar char=""/>
            </a:pPr>
            <a:r>
              <a:rPr lang="en-IN" sz="2500" dirty="0">
                <a:latin typeface="Inter"/>
                <a:ea typeface="Inter"/>
              </a:rPr>
              <a:t>Developers develop convenient apps (</a:t>
            </a:r>
            <a:r>
              <a:rPr lang="en-IN" sz="2500" dirty="0" err="1">
                <a:latin typeface="Inter"/>
                <a:ea typeface="Inter"/>
              </a:rPr>
              <a:t>Alrabaiah</a:t>
            </a:r>
            <a:r>
              <a:rPr lang="en-IN" sz="2500" dirty="0">
                <a:latin typeface="Inter"/>
                <a:ea typeface="Inter"/>
              </a:rPr>
              <a:t> et al., 2021). </a:t>
            </a:r>
          </a:p>
          <a:p>
            <a:pPr marL="342900" indent="-342900">
              <a:buFont typeface="Symbol,Sans-Serif"/>
              <a:buChar char=""/>
            </a:pPr>
            <a:endParaRPr lang="en-IN" sz="2500" dirty="0">
              <a:latin typeface="Inter"/>
              <a:ea typeface="Inter"/>
            </a:endParaRPr>
          </a:p>
          <a:p>
            <a:pPr marL="342900" indent="-342900">
              <a:buFont typeface="Symbol,Sans-Serif"/>
              <a:buChar char=""/>
            </a:pPr>
            <a:r>
              <a:rPr lang="en-IN" sz="2500" dirty="0">
                <a:latin typeface="Inter"/>
                <a:ea typeface="Inter"/>
              </a:rPr>
              <a:t>They guarantee the compatibility of the app with other devices and standards of privacy and security</a:t>
            </a:r>
            <a:r>
              <a:rPr lang="en-IN" sz="2500" baseline="0" dirty="0">
                <a:latin typeface="Inter"/>
                <a:ea typeface="Inter"/>
              </a:rPr>
              <a:t>.</a:t>
            </a:r>
            <a:endParaRPr lang="en-IN" sz="2500" dirty="0">
              <a:latin typeface="Inter"/>
              <a:ea typeface="Inter"/>
            </a:endParaRPr>
          </a:p>
          <a:p>
            <a:pPr marL="342900" indent="-342900">
              <a:buFont typeface="Symbol,Sans-Serif"/>
              <a:buChar char=""/>
            </a:pPr>
            <a:endParaRPr lang="en-IN" sz="2500" dirty="0">
              <a:latin typeface="Inter"/>
              <a:ea typeface="Inter"/>
            </a:endParaRPr>
          </a:p>
          <a:p>
            <a:pPr marL="342900" indent="-342900">
              <a:buFont typeface="Symbol,Sans-Serif"/>
              <a:buChar char=""/>
            </a:pPr>
            <a:r>
              <a:rPr lang="en-IN" sz="2500" dirty="0">
                <a:latin typeface="Inter"/>
                <a:ea typeface="Inter"/>
              </a:rPr>
              <a:t>Health workers and charities create awareness and make the families aware of the correct usage of the device</a:t>
            </a:r>
            <a:endParaRPr lang="en-GB" dirty="0"/>
          </a:p>
          <a:p>
            <a:pPr algn="ctr"/>
            <a:endParaRPr lang="en-US"/>
          </a:p>
        </p:txBody>
      </p:sp>
      <p:pic>
        <p:nvPicPr>
          <p:cNvPr id="3" name="Picture 2" descr="How to Become An App Developer in 2025? - Designveloper">
            <a:extLst>
              <a:ext uri="{FF2B5EF4-FFF2-40B4-BE49-F238E27FC236}">
                <a16:creationId xmlns:a16="http://schemas.microsoft.com/office/drawing/2014/main" id="{92317067-863D-0231-B0AB-1EA8CBBC5C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8755" y="3567045"/>
            <a:ext cx="7924800" cy="4489093"/>
          </a:xfrm>
          <a:prstGeom prst="rect">
            <a:avLst/>
          </a:prstGeom>
        </p:spPr>
      </p:pic>
      <p:sp>
        <p:nvSpPr>
          <p:cNvPr id="5" name="Text Placeholder 1">
            <a:extLst>
              <a:ext uri="{FF2B5EF4-FFF2-40B4-BE49-F238E27FC236}">
                <a16:creationId xmlns:a16="http://schemas.microsoft.com/office/drawing/2014/main" id="{94A08C8B-099F-C5C3-16C8-61D750A09417}"/>
              </a:ext>
            </a:extLst>
          </p:cNvPr>
          <p:cNvSpPr txBox="1">
            <a:spLocks/>
          </p:cNvSpPr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Adil Karim, ID: 2426763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8859951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241CAC0-8DF2-798A-ACEF-C21BFC26DBC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431541"/>
              </p:ext>
            </p:extLst>
          </p:nvPr>
        </p:nvGraphicFramePr>
        <p:xfrm>
          <a:off x="321971" y="1577661"/>
          <a:ext cx="17617458" cy="8213167"/>
        </p:xfrm>
        <a:graphic>
          <a:graphicData uri="http://schemas.openxmlformats.org/drawingml/2006/table">
            <a:tbl>
              <a:tblPr bandRow="1">
                <a:tableStyleId>{073A0DAA-6AF3-43AB-8588-CEC1D06C72B9}</a:tableStyleId>
              </a:tblPr>
              <a:tblGrid>
                <a:gridCol w="2415896">
                  <a:extLst>
                    <a:ext uri="{9D8B030D-6E8A-4147-A177-3AD203B41FA5}">
                      <a16:colId xmlns:a16="http://schemas.microsoft.com/office/drawing/2014/main" val="654471035"/>
                    </a:ext>
                  </a:extLst>
                </a:gridCol>
                <a:gridCol w="7218228">
                  <a:extLst>
                    <a:ext uri="{9D8B030D-6E8A-4147-A177-3AD203B41FA5}">
                      <a16:colId xmlns:a16="http://schemas.microsoft.com/office/drawing/2014/main" val="2523227836"/>
                    </a:ext>
                  </a:extLst>
                </a:gridCol>
                <a:gridCol w="7983334">
                  <a:extLst>
                    <a:ext uri="{9D8B030D-6E8A-4147-A177-3AD203B41FA5}">
                      <a16:colId xmlns:a16="http://schemas.microsoft.com/office/drawing/2014/main" val="1702657542"/>
                    </a:ext>
                  </a:extLst>
                </a:gridCol>
              </a:tblGrid>
              <a:tr h="661019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400" b="1" i="0" u="none" strike="noStrike" noProof="0" dirty="0">
                          <a:solidFill>
                            <a:schemeClr val="bg1"/>
                          </a:solidFill>
                          <a:latin typeface="Inter"/>
                        </a:rPr>
                        <a:t>Barriers</a:t>
                      </a:r>
                      <a:endParaRPr lang="en-US" sz="2400">
                        <a:solidFill>
                          <a:schemeClr val="bg1"/>
                        </a:solidFill>
                        <a:latin typeface="Inter"/>
                      </a:endParaRP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400" b="1" dirty="0">
                          <a:solidFill>
                            <a:schemeClr val="bg1"/>
                          </a:solidFill>
                          <a:latin typeface="Inter"/>
                        </a:rPr>
                        <a:t>WHY</a:t>
                      </a: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400" b="1" dirty="0">
                          <a:solidFill>
                            <a:schemeClr val="bg1"/>
                          </a:solidFill>
                          <a:latin typeface="Inter"/>
                        </a:rPr>
                        <a:t>How to overcome them</a:t>
                      </a: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37247787"/>
                  </a:ext>
                </a:extLst>
              </a:tr>
              <a:tr h="284238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IN" sz="2400" b="1" i="0" u="none" strike="noStrike" noProof="0" dirty="0">
                          <a:solidFill>
                            <a:schemeClr val="bg1"/>
                          </a:solidFill>
                          <a:latin typeface="Inter"/>
                        </a:rPr>
                        <a:t>Technological</a:t>
                      </a:r>
                      <a:endParaRPr lang="en-US" sz="2400" b="1">
                        <a:solidFill>
                          <a:schemeClr val="bg1"/>
                        </a:solidFill>
                        <a:latin typeface="Inter"/>
                      </a:endParaRP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buFont typeface="Arial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The battery cannot last long, and sensors can provide incorrect readings (</a:t>
                      </a:r>
                      <a:r>
                        <a:rPr lang="en-US" sz="2000" b="0" i="0" u="none" strike="noStrike" baseline="0" noProof="0" dirty="0" err="1">
                          <a:solidFill>
                            <a:srgbClr val="000000"/>
                          </a:solidFill>
                          <a:latin typeface="Inter"/>
                        </a:rPr>
                        <a:t>Ometov</a:t>
                      </a: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 et al., 2021). </a:t>
                      </a: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buFont typeface="Arial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The app may be difficult to use or fail to support other languages.</a:t>
                      </a:r>
                    </a:p>
                    <a:p>
                      <a:pPr marL="285750" lvl="0" indent="-285750" algn="l">
                        <a:buFont typeface="Arial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Lack of robust digital infrastructure in rural areas can also prevent families from using the technology (RSN Online,2024).</a:t>
                      </a:r>
                      <a:endParaRPr lang="en-US" sz="2000" dirty="0">
                        <a:latin typeface="Inter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342900" lvl="0" indent="-342900" algn="l">
                        <a:lnSpc>
                          <a:spcPct val="100000"/>
                        </a:lnSpc>
                        <a:buFont typeface="Arial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Smartwatches should have longer battery life, and sensor performance should be clinically tested to enhance reliability. </a:t>
                      </a:r>
                    </a:p>
                    <a:p>
                      <a:pPr marL="342900" lvl="0" indent="-342900" algn="l">
                        <a:lnSpc>
                          <a:spcPct val="100000"/>
                        </a:lnSpc>
                        <a:buFont typeface="Arial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It is important to ensure that they have easy-to-use a applications and that they support a variety of languages.</a:t>
                      </a:r>
                    </a:p>
                    <a:p>
                      <a:pPr marL="342900" lvl="0" indent="-342900" algn="l">
                        <a:buFont typeface="Arial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It is also vital to offer offline data syncs to offer families the services where the internet is unavailable (Offline Internet, 2024). </a:t>
                      </a:r>
                      <a:endParaRPr lang="en-US" sz="2000" dirty="0">
                        <a:latin typeface="Inter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95993946"/>
                  </a:ext>
                </a:extLst>
              </a:tr>
              <a:tr h="2528399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400" b="1" i="0" u="none" strike="noStrike" baseline="0" noProof="0" err="1">
                          <a:solidFill>
                            <a:schemeClr val="bg1"/>
                          </a:solidFill>
                          <a:latin typeface="Inter"/>
                        </a:rPr>
                        <a:t>Behavioural</a:t>
                      </a:r>
                      <a:endParaRPr lang="en-US" sz="2400" b="1">
                        <a:solidFill>
                          <a:schemeClr val="bg1"/>
                        </a:solidFill>
                        <a:latin typeface="Inter"/>
                      </a:endParaRP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 algn="l">
                        <a:lnSpc>
                          <a:spcPct val="100000"/>
                        </a:lnSpc>
                        <a:buFont typeface="Arial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Certain families will not prefer to use the device because of a lack of a trusted brand (</a:t>
                      </a:r>
                      <a:r>
                        <a:rPr lang="en-US" sz="2000" b="0" i="0" u="none" strike="noStrike" baseline="0" noProof="0" dirty="0" err="1">
                          <a:solidFill>
                            <a:srgbClr val="000000"/>
                          </a:solidFill>
                          <a:latin typeface="Inter"/>
                        </a:rPr>
                        <a:t>Basarir</a:t>
                      </a: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-Ozel et al., 2022).</a:t>
                      </a:r>
                    </a:p>
                    <a:p>
                      <a:pPr marL="342900" lvl="0" indent="-342900" algn="l">
                        <a:buFont typeface="Arial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The low motivation level or busy schedules can also influence adherence to the intervention at home.</a:t>
                      </a:r>
                      <a:endParaRPr lang="en-US" sz="2000" dirty="0">
                        <a:latin typeface="Inter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342900" lvl="0" indent="-342900" algn="l">
                        <a:lnSpc>
                          <a:spcPct val="100000"/>
                        </a:lnSpc>
                        <a:buFont typeface="Arial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Collaborations with various </a:t>
                      </a:r>
                      <a:r>
                        <a:rPr lang="en-US" sz="2000" b="0" i="0" u="none" strike="noStrike" baseline="0" noProof="0" dirty="0" err="1">
                          <a:solidFill>
                            <a:srgbClr val="000000"/>
                          </a:solidFill>
                          <a:latin typeface="Inter"/>
                        </a:rPr>
                        <a:t>organisations</a:t>
                      </a: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 and professionals can enhance brand trust and awareness among the people (</a:t>
                      </a:r>
                      <a:r>
                        <a:rPr lang="en-US" sz="2000" b="0" i="0" u="none" strike="noStrike" baseline="0" noProof="0" dirty="0" err="1">
                          <a:solidFill>
                            <a:srgbClr val="000000"/>
                          </a:solidFill>
                          <a:latin typeface="Inter"/>
                        </a:rPr>
                        <a:t>Senyapar</a:t>
                      </a: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, 2024). </a:t>
                      </a:r>
                    </a:p>
                    <a:p>
                      <a:pPr marL="342900" lvl="0" indent="-342900" algn="l">
                        <a:lnSpc>
                          <a:spcPct val="100000"/>
                        </a:lnSpc>
                        <a:buFont typeface="Arial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Encourage children to use applications to make them use them regularly.</a:t>
                      </a:r>
                    </a:p>
                    <a:p>
                      <a:pPr marL="342900" lvl="0" indent="-342900" algn="l">
                        <a:buFont typeface="Arial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Provide opportunities to use flexibly and reminders to ensure that the busy families remain committed to the intervention. </a:t>
                      </a:r>
                      <a:endParaRPr lang="en-US" sz="2000" dirty="0">
                        <a:latin typeface="Inter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367449"/>
                  </a:ext>
                </a:extLst>
              </a:tr>
              <a:tr h="2181365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400" b="1" i="0" u="none" strike="noStrike" baseline="0" noProof="0" dirty="0">
                          <a:solidFill>
                            <a:schemeClr val="bg1"/>
                          </a:solidFill>
                          <a:latin typeface="Inter"/>
                        </a:rPr>
                        <a:t>Cultural and Social</a:t>
                      </a:r>
                      <a:endParaRPr lang="en-US" sz="2400" b="1">
                        <a:solidFill>
                          <a:schemeClr val="bg1"/>
                        </a:solidFill>
                        <a:latin typeface="Inter"/>
                      </a:endParaRP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 algn="l">
                        <a:lnSpc>
                          <a:spcPct val="100000"/>
                        </a:lnSpc>
                        <a:buFont typeface="Arial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Certain families might lack the online skills to use online applications (</a:t>
                      </a:r>
                      <a:r>
                        <a:rPr lang="en-US" sz="2000" b="0" i="0" u="none" strike="noStrike" baseline="0" noProof="0" dirty="0" err="1">
                          <a:solidFill>
                            <a:srgbClr val="000000"/>
                          </a:solidFill>
                          <a:latin typeface="Inter"/>
                        </a:rPr>
                        <a:t>Skopeliti</a:t>
                      </a: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, 2024). </a:t>
                      </a:r>
                    </a:p>
                    <a:p>
                      <a:pPr marL="342900" lvl="0" indent="-342900" algn="l">
                        <a:lnSpc>
                          <a:spcPct val="100000"/>
                        </a:lnSpc>
                        <a:buFont typeface="Arial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The app may be difficult to communicate with because of language barriers. </a:t>
                      </a:r>
                    </a:p>
                    <a:p>
                      <a:pPr marL="342900" lvl="0" indent="-342900" algn="l">
                        <a:buFont typeface="Arial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Social shame of skin conditions is also a factor that leads to reduced usage (National Eczema, 2025). </a:t>
                      </a:r>
                      <a:endParaRPr lang="en-US" sz="2000" dirty="0">
                        <a:latin typeface="Inter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342900" lvl="0" indent="-342900" algn="l">
                        <a:lnSpc>
                          <a:spcPct val="100000"/>
                        </a:lnSpc>
                        <a:buFont typeface="Arial"/>
                        <a:buChar char="•"/>
                      </a:pPr>
                      <a:r>
                        <a:rPr lang="en-US" sz="2000" dirty="0">
                          <a:latin typeface="Inter"/>
                        </a:rPr>
                        <a:t>Conduct online training for families whose digital skills are limited to boost confidence (Wilson-</a:t>
                      </a:r>
                      <a:r>
                        <a:rPr lang="en-US" sz="2000" dirty="0" err="1">
                          <a:latin typeface="Inter"/>
                        </a:rPr>
                        <a:t>Menzfeld</a:t>
                      </a:r>
                      <a:r>
                        <a:rPr lang="en-US" sz="2000" dirty="0">
                          <a:latin typeface="Inter"/>
                        </a:rPr>
                        <a:t> et al., 2023). </a:t>
                      </a:r>
                    </a:p>
                    <a:p>
                      <a:pPr marL="342900" lvl="0" indent="-342900" algn="l">
                        <a:lnSpc>
                          <a:spcPct val="100000"/>
                        </a:lnSpc>
                        <a:buFont typeface="Arial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Add images and support more than one language to simplify the application use. </a:t>
                      </a:r>
                    </a:p>
                    <a:p>
                      <a:pPr marL="342900" lvl="0" indent="-342900" algn="l">
                        <a:buFont typeface="Arial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/>
                        </a:rPr>
                        <a:t>Campaigns in schools and communities can lower the shame of skin conditions. </a:t>
                      </a:r>
                      <a:endParaRPr lang="en-US" sz="2000" dirty="0">
                        <a:latin typeface="Inter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67681660"/>
                  </a:ext>
                </a:extLst>
              </a:tr>
            </a:tbl>
          </a:graphicData>
        </a:graphic>
      </p:graphicFrame>
      <p:sp>
        <p:nvSpPr>
          <p:cNvPr id="5" name="Google Shape;185;p14">
            <a:extLst>
              <a:ext uri="{FF2B5EF4-FFF2-40B4-BE49-F238E27FC236}">
                <a16:creationId xmlns:a16="http://schemas.microsoft.com/office/drawing/2014/main" id="{BD34CA6B-259A-F819-0F54-3A450FB3BB88}"/>
              </a:ext>
            </a:extLst>
          </p:cNvPr>
          <p:cNvSpPr txBox="1"/>
          <p:nvPr/>
        </p:nvSpPr>
        <p:spPr>
          <a:xfrm>
            <a:off x="5060247" y="104013"/>
            <a:ext cx="8761896" cy="13542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sz="8000" dirty="0">
                <a:latin typeface="Fraunces Light"/>
              </a:rPr>
              <a:t>BARRIERS</a:t>
            </a:r>
          </a:p>
        </p:txBody>
      </p:sp>
      <p:sp>
        <p:nvSpPr>
          <p:cNvPr id="4" name="Text Placeholder 1">
            <a:extLst>
              <a:ext uri="{FF2B5EF4-FFF2-40B4-BE49-F238E27FC236}">
                <a16:creationId xmlns:a16="http://schemas.microsoft.com/office/drawing/2014/main" id="{F4F6EF4F-CEC5-3EAA-5DB1-852839A94EFE}"/>
              </a:ext>
            </a:extLst>
          </p:cNvPr>
          <p:cNvSpPr txBox="1">
            <a:spLocks/>
          </p:cNvSpPr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Adil Karim, ID: 2426763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5536590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BCEB52-C76C-FC62-6E72-482F470D9C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>
            <a:extLst>
              <a:ext uri="{FF2B5EF4-FFF2-40B4-BE49-F238E27FC236}">
                <a16:creationId xmlns:a16="http://schemas.microsoft.com/office/drawing/2014/main" id="{455FE55E-8003-3E3E-E0AF-1A5F5652A180}"/>
              </a:ext>
            </a:extLst>
          </p:cNvPr>
          <p:cNvSpPr/>
          <p:nvPr/>
        </p:nvSpPr>
        <p:spPr>
          <a:xfrm>
            <a:off x="895350" y="723900"/>
            <a:ext cx="9267825" cy="2400657"/>
          </a:xfrm>
          <a:custGeom>
            <a:avLst/>
            <a:gdLst/>
            <a:ahLst/>
            <a:cxnLst/>
            <a:rect l="l" t="t" r="r" b="b"/>
            <a:pathLst>
              <a:path w="9267825" h="1609725">
                <a:moveTo>
                  <a:pt x="9172702" y="0"/>
                </a:moveTo>
                <a:lnTo>
                  <a:pt x="95148" y="0"/>
                </a:lnTo>
                <a:lnTo>
                  <a:pt x="58110" y="3300"/>
                </a:lnTo>
                <a:lnTo>
                  <a:pt x="27866" y="12303"/>
                </a:lnTo>
                <a:lnTo>
                  <a:pt x="7476" y="25663"/>
                </a:lnTo>
                <a:lnTo>
                  <a:pt x="0" y="42036"/>
                </a:lnTo>
                <a:lnTo>
                  <a:pt x="0" y="1567688"/>
                </a:lnTo>
                <a:lnTo>
                  <a:pt x="7476" y="1584061"/>
                </a:lnTo>
                <a:lnTo>
                  <a:pt x="27866" y="1597421"/>
                </a:lnTo>
                <a:lnTo>
                  <a:pt x="58110" y="1606424"/>
                </a:lnTo>
                <a:lnTo>
                  <a:pt x="95148" y="1609725"/>
                </a:lnTo>
                <a:lnTo>
                  <a:pt x="9172702" y="1609725"/>
                </a:lnTo>
                <a:lnTo>
                  <a:pt x="9209746" y="1606424"/>
                </a:lnTo>
                <a:lnTo>
                  <a:pt x="9239980" y="1597421"/>
                </a:lnTo>
                <a:lnTo>
                  <a:pt x="9260355" y="1584061"/>
                </a:lnTo>
                <a:lnTo>
                  <a:pt x="9267825" y="1567688"/>
                </a:lnTo>
                <a:lnTo>
                  <a:pt x="9267825" y="42036"/>
                </a:lnTo>
                <a:lnTo>
                  <a:pt x="9240012" y="12319"/>
                </a:lnTo>
                <a:lnTo>
                  <a:pt x="9191363" y="817"/>
                </a:lnTo>
                <a:lnTo>
                  <a:pt x="9172702" y="0"/>
                </a:lnTo>
                <a:close/>
              </a:path>
            </a:pathLst>
          </a:custGeom>
          <a:solidFill>
            <a:srgbClr val="DDACB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>
            <a:extLst>
              <a:ext uri="{FF2B5EF4-FFF2-40B4-BE49-F238E27FC236}">
                <a16:creationId xmlns:a16="http://schemas.microsoft.com/office/drawing/2014/main" id="{7FC0E994-28BD-DA94-7ECA-4EE82087661D}"/>
              </a:ext>
            </a:extLst>
          </p:cNvPr>
          <p:cNvSpPr/>
          <p:nvPr/>
        </p:nvSpPr>
        <p:spPr>
          <a:xfrm>
            <a:off x="895350" y="3204138"/>
            <a:ext cx="9267825" cy="6273238"/>
          </a:xfrm>
          <a:custGeom>
            <a:avLst/>
            <a:gdLst/>
            <a:ahLst/>
            <a:cxnLst/>
            <a:rect l="l" t="t" r="r" b="b"/>
            <a:pathLst>
              <a:path w="9267825" h="6867525">
                <a:moveTo>
                  <a:pt x="9172702" y="0"/>
                </a:moveTo>
                <a:lnTo>
                  <a:pt x="95148" y="0"/>
                </a:lnTo>
                <a:lnTo>
                  <a:pt x="58110" y="11035"/>
                </a:lnTo>
                <a:lnTo>
                  <a:pt x="27866" y="41132"/>
                </a:lnTo>
                <a:lnTo>
                  <a:pt x="7476" y="85778"/>
                </a:lnTo>
                <a:lnTo>
                  <a:pt x="0" y="140461"/>
                </a:lnTo>
                <a:lnTo>
                  <a:pt x="0" y="6727088"/>
                </a:lnTo>
                <a:lnTo>
                  <a:pt x="7476" y="6781751"/>
                </a:lnTo>
                <a:lnTo>
                  <a:pt x="27866" y="6826391"/>
                </a:lnTo>
                <a:lnTo>
                  <a:pt x="58110" y="6856488"/>
                </a:lnTo>
                <a:lnTo>
                  <a:pt x="95148" y="6867525"/>
                </a:lnTo>
                <a:lnTo>
                  <a:pt x="9172702" y="6867525"/>
                </a:lnTo>
                <a:lnTo>
                  <a:pt x="9209746" y="6856488"/>
                </a:lnTo>
                <a:lnTo>
                  <a:pt x="9239980" y="6826391"/>
                </a:lnTo>
                <a:lnTo>
                  <a:pt x="9260355" y="6781751"/>
                </a:lnTo>
                <a:lnTo>
                  <a:pt x="9267825" y="6727088"/>
                </a:lnTo>
                <a:lnTo>
                  <a:pt x="9267825" y="140461"/>
                </a:lnTo>
                <a:lnTo>
                  <a:pt x="9260586" y="86709"/>
                </a:lnTo>
                <a:lnTo>
                  <a:pt x="9240012" y="41148"/>
                </a:lnTo>
                <a:lnTo>
                  <a:pt x="9209119" y="10668"/>
                </a:lnTo>
                <a:lnTo>
                  <a:pt x="9172702" y="0"/>
                </a:lnTo>
                <a:close/>
              </a:path>
            </a:pathLst>
          </a:custGeom>
          <a:solidFill>
            <a:srgbClr val="FFFAF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2162908-FB5F-E69F-D298-5D5E6327B6EC}"/>
              </a:ext>
            </a:extLst>
          </p:cNvPr>
          <p:cNvSpPr txBox="1"/>
          <p:nvPr/>
        </p:nvSpPr>
        <p:spPr>
          <a:xfrm>
            <a:off x="887976" y="803480"/>
            <a:ext cx="9144000" cy="2308324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IN" sz="4800" b="1" dirty="0">
                <a:solidFill>
                  <a:srgbClr val="000000"/>
                </a:solidFill>
                <a:effectLst/>
                <a:latin typeface="Fraunces Light"/>
                <a:ea typeface="Calibri"/>
              </a:rPr>
              <a:t>Legal and Ethical Issues Associated with the Successful Implementation</a:t>
            </a:r>
            <a:endParaRPr lang="en-IN" sz="4800" b="1" dirty="0">
              <a:latin typeface="Fraunces Light"/>
              <a:ea typeface="Calibri"/>
            </a:endParaRPr>
          </a:p>
        </p:txBody>
      </p:sp>
      <p:pic>
        <p:nvPicPr>
          <p:cNvPr id="2053" name="Picture 5" descr="What is the difference between the GDPR and the UK GDPR and how can  businesses comply? — SecureRedact">
            <a:extLst>
              <a:ext uri="{FF2B5EF4-FFF2-40B4-BE49-F238E27FC236}">
                <a16:creationId xmlns:a16="http://schemas.microsoft.com/office/drawing/2014/main" id="{45EFDFC4-E978-2840-99BA-B2B7F007D7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4820" y="2788920"/>
            <a:ext cx="7696200" cy="5684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FA9D922-40CF-49DF-46D9-FB0D49FA087E}"/>
              </a:ext>
            </a:extLst>
          </p:cNvPr>
          <p:cNvSpPr txBox="1"/>
          <p:nvPr/>
        </p:nvSpPr>
        <p:spPr>
          <a:xfrm>
            <a:off x="1219200" y="3664717"/>
            <a:ext cx="8610600" cy="533992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342900" lvl="0" indent="-342900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400" kern="100" dirty="0">
                <a:solidFill>
                  <a:srgbClr val="000000"/>
                </a:solidFill>
                <a:effectLst/>
                <a:latin typeface="Inter"/>
                <a:ea typeface="Calibri"/>
              </a:rPr>
              <a:t>Collecting health information of children without the appropriate consent of GDPR Article 8 may result in legal issues (GDPR, 2025).</a:t>
            </a:r>
            <a:endParaRPr lang="en-IN" sz="2400" kern="100">
              <a:solidFill>
                <a:srgbClr val="000000"/>
              </a:solidFill>
              <a:effectLst/>
              <a:latin typeface="Inter"/>
              <a:ea typeface="Calibri"/>
            </a:endParaRPr>
          </a:p>
          <a:p>
            <a:pPr marL="342900" indent="-342900">
              <a:spcBef>
                <a:spcPts val="600"/>
              </a:spcBef>
              <a:buFont typeface="Symbol" panose="05050102010706020507" pitchFamily="18" charset="2"/>
              <a:buChar char=""/>
            </a:pPr>
            <a:endParaRPr lang="en-GB" sz="2400" kern="100" dirty="0">
              <a:latin typeface="Inter"/>
              <a:ea typeface="Calibri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400" kern="100" dirty="0">
                <a:solidFill>
                  <a:srgbClr val="000000"/>
                </a:solidFill>
                <a:effectLst/>
                <a:latin typeface="Inter"/>
                <a:ea typeface="Calibri"/>
              </a:rPr>
              <a:t>Inappropriate storage of sensitive information presents the possibility of data breaches. </a:t>
            </a:r>
            <a:endParaRPr lang="en-IN" sz="2400" kern="100">
              <a:solidFill>
                <a:srgbClr val="000000"/>
              </a:solidFill>
              <a:effectLst/>
              <a:latin typeface="Inter"/>
              <a:ea typeface="Calibri"/>
            </a:endParaRPr>
          </a:p>
          <a:p>
            <a:pPr marL="342900" indent="-342900">
              <a:buFont typeface="Symbol" panose="05050102010706020507" pitchFamily="18" charset="2"/>
              <a:buChar char=""/>
            </a:pPr>
            <a:endParaRPr lang="en-GB" sz="2400" kern="100" dirty="0">
              <a:latin typeface="Inter"/>
              <a:ea typeface="Calibri"/>
            </a:endParaRPr>
          </a:p>
          <a:p>
            <a:pPr marL="342900" indent="-342900">
              <a:buFont typeface="Symbol" panose="05050102010706020507" pitchFamily="18" charset="2"/>
              <a:buChar char=""/>
            </a:pPr>
            <a:r>
              <a:rPr lang="en-GB" sz="2400" kern="100" dirty="0">
                <a:solidFill>
                  <a:srgbClr val="000000"/>
                </a:solidFill>
                <a:effectLst/>
                <a:latin typeface="Inter"/>
                <a:ea typeface="Calibri"/>
              </a:rPr>
              <a:t>The families might be confused by the complex or unclear privacy policies and be less willing to participate. </a:t>
            </a:r>
            <a:endParaRPr lang="en-IN" sz="2400" kern="100">
              <a:latin typeface="Inter"/>
              <a:ea typeface="Calibri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endParaRPr lang="en-GB" sz="2400" kern="100" dirty="0">
              <a:solidFill>
                <a:srgbClr val="000000"/>
              </a:solidFill>
              <a:effectLst/>
              <a:latin typeface="Inter"/>
              <a:ea typeface="Calibri"/>
            </a:endParaRPr>
          </a:p>
          <a:p>
            <a:pPr marL="342900" lvl="0" indent="-342900"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2400" kern="100" dirty="0">
                <a:solidFill>
                  <a:srgbClr val="000000"/>
                </a:solidFill>
                <a:effectLst/>
                <a:latin typeface="Inter"/>
                <a:ea typeface="Calibri"/>
              </a:rPr>
              <a:t>The use of technology that is not sensitive to cultural values or individual values can lead to ethical issues and social withdrawal. </a:t>
            </a:r>
            <a:endParaRPr lang="en-IN" sz="2400" kern="100" dirty="0">
              <a:solidFill>
                <a:srgbClr val="000000"/>
              </a:solidFill>
              <a:effectLst/>
              <a:latin typeface="Inter"/>
              <a:ea typeface="Calibri"/>
            </a:endParaRPr>
          </a:p>
        </p:txBody>
      </p:sp>
      <p:sp>
        <p:nvSpPr>
          <p:cNvPr id="6" name="Text Placeholder 1">
            <a:extLst>
              <a:ext uri="{FF2B5EF4-FFF2-40B4-BE49-F238E27FC236}">
                <a16:creationId xmlns:a16="http://schemas.microsoft.com/office/drawing/2014/main" id="{C42373B2-C117-C25E-FD59-5E6CD7E1F3F7}"/>
              </a:ext>
            </a:extLst>
          </p:cNvPr>
          <p:cNvSpPr txBox="1">
            <a:spLocks/>
          </p:cNvSpPr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Adil Karim, ID: 2426763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17544668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F3ADB7-F06C-F0AC-8FBD-6A2E3F6067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>
            <a:extLst>
              <a:ext uri="{FF2B5EF4-FFF2-40B4-BE49-F238E27FC236}">
                <a16:creationId xmlns:a16="http://schemas.microsoft.com/office/drawing/2014/main" id="{FBD4A16F-732E-1CDF-3BD1-7360142AB3E8}"/>
              </a:ext>
            </a:extLst>
          </p:cNvPr>
          <p:cNvSpPr/>
          <p:nvPr/>
        </p:nvSpPr>
        <p:spPr>
          <a:xfrm>
            <a:off x="895350" y="723900"/>
            <a:ext cx="9267825" cy="1609725"/>
          </a:xfrm>
          <a:custGeom>
            <a:avLst/>
            <a:gdLst/>
            <a:ahLst/>
            <a:cxnLst/>
            <a:rect l="l" t="t" r="r" b="b"/>
            <a:pathLst>
              <a:path w="9267825" h="1609725">
                <a:moveTo>
                  <a:pt x="9172702" y="0"/>
                </a:moveTo>
                <a:lnTo>
                  <a:pt x="95148" y="0"/>
                </a:lnTo>
                <a:lnTo>
                  <a:pt x="58110" y="3300"/>
                </a:lnTo>
                <a:lnTo>
                  <a:pt x="27866" y="12303"/>
                </a:lnTo>
                <a:lnTo>
                  <a:pt x="7476" y="25663"/>
                </a:lnTo>
                <a:lnTo>
                  <a:pt x="0" y="42036"/>
                </a:lnTo>
                <a:lnTo>
                  <a:pt x="0" y="1567688"/>
                </a:lnTo>
                <a:lnTo>
                  <a:pt x="7476" y="1584061"/>
                </a:lnTo>
                <a:lnTo>
                  <a:pt x="27866" y="1597421"/>
                </a:lnTo>
                <a:lnTo>
                  <a:pt x="58110" y="1606424"/>
                </a:lnTo>
                <a:lnTo>
                  <a:pt x="95148" y="1609725"/>
                </a:lnTo>
                <a:lnTo>
                  <a:pt x="9172702" y="1609725"/>
                </a:lnTo>
                <a:lnTo>
                  <a:pt x="9209746" y="1606424"/>
                </a:lnTo>
                <a:lnTo>
                  <a:pt x="9239980" y="1597421"/>
                </a:lnTo>
                <a:lnTo>
                  <a:pt x="9260355" y="1584061"/>
                </a:lnTo>
                <a:lnTo>
                  <a:pt x="9267825" y="1567688"/>
                </a:lnTo>
                <a:lnTo>
                  <a:pt x="9267825" y="42036"/>
                </a:lnTo>
                <a:lnTo>
                  <a:pt x="9240012" y="12319"/>
                </a:lnTo>
                <a:lnTo>
                  <a:pt x="9191363" y="817"/>
                </a:lnTo>
                <a:lnTo>
                  <a:pt x="9172702" y="0"/>
                </a:lnTo>
                <a:close/>
              </a:path>
            </a:pathLst>
          </a:custGeom>
          <a:solidFill>
            <a:srgbClr val="DDACB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>
            <a:extLst>
              <a:ext uri="{FF2B5EF4-FFF2-40B4-BE49-F238E27FC236}">
                <a16:creationId xmlns:a16="http://schemas.microsoft.com/office/drawing/2014/main" id="{55F73009-2FF4-1BC7-7AFE-1CF7F79D02F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600200" y="807021"/>
            <a:ext cx="7086600" cy="1555554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30"/>
              </a:spcBef>
            </a:pPr>
            <a:r>
              <a:rPr lang="en-IN" sz="4800" b="1" dirty="0">
                <a:latin typeface="Fraunces Light"/>
                <a:cs typeface="Times New Roman"/>
              </a:rPr>
              <a:t>Ethical Considerations in Practice </a:t>
            </a:r>
            <a:endParaRPr lang="en-US" sz="5000" b="1" spc="445" dirty="0">
              <a:latin typeface="Fraunces Light"/>
              <a:cs typeface="Times New Roman"/>
            </a:endParaRPr>
          </a:p>
        </p:txBody>
      </p:sp>
      <p:sp>
        <p:nvSpPr>
          <p:cNvPr id="5" name="object 5">
            <a:extLst>
              <a:ext uri="{FF2B5EF4-FFF2-40B4-BE49-F238E27FC236}">
                <a16:creationId xmlns:a16="http://schemas.microsoft.com/office/drawing/2014/main" id="{26A3A9D0-2DB8-6095-0B13-9B34C1342BA1}"/>
              </a:ext>
            </a:extLst>
          </p:cNvPr>
          <p:cNvSpPr/>
          <p:nvPr/>
        </p:nvSpPr>
        <p:spPr>
          <a:xfrm>
            <a:off x="895350" y="2579370"/>
            <a:ext cx="9267825" cy="6867525"/>
          </a:xfrm>
          <a:custGeom>
            <a:avLst/>
            <a:gdLst/>
            <a:ahLst/>
            <a:cxnLst/>
            <a:rect l="l" t="t" r="r" b="b"/>
            <a:pathLst>
              <a:path w="9267825" h="6867525">
                <a:moveTo>
                  <a:pt x="9172702" y="0"/>
                </a:moveTo>
                <a:lnTo>
                  <a:pt x="95148" y="0"/>
                </a:lnTo>
                <a:lnTo>
                  <a:pt x="58110" y="11035"/>
                </a:lnTo>
                <a:lnTo>
                  <a:pt x="27866" y="41132"/>
                </a:lnTo>
                <a:lnTo>
                  <a:pt x="7476" y="85778"/>
                </a:lnTo>
                <a:lnTo>
                  <a:pt x="0" y="140461"/>
                </a:lnTo>
                <a:lnTo>
                  <a:pt x="0" y="6727088"/>
                </a:lnTo>
                <a:lnTo>
                  <a:pt x="7476" y="6781751"/>
                </a:lnTo>
                <a:lnTo>
                  <a:pt x="27866" y="6826391"/>
                </a:lnTo>
                <a:lnTo>
                  <a:pt x="58110" y="6856488"/>
                </a:lnTo>
                <a:lnTo>
                  <a:pt x="95148" y="6867525"/>
                </a:lnTo>
                <a:lnTo>
                  <a:pt x="9172702" y="6867525"/>
                </a:lnTo>
                <a:lnTo>
                  <a:pt x="9209746" y="6856488"/>
                </a:lnTo>
                <a:lnTo>
                  <a:pt x="9239980" y="6826391"/>
                </a:lnTo>
                <a:lnTo>
                  <a:pt x="9260355" y="6781751"/>
                </a:lnTo>
                <a:lnTo>
                  <a:pt x="9267825" y="6727088"/>
                </a:lnTo>
                <a:lnTo>
                  <a:pt x="9267825" y="140461"/>
                </a:lnTo>
                <a:lnTo>
                  <a:pt x="9260586" y="86709"/>
                </a:lnTo>
                <a:lnTo>
                  <a:pt x="9240012" y="41148"/>
                </a:lnTo>
                <a:lnTo>
                  <a:pt x="9209119" y="10668"/>
                </a:lnTo>
                <a:lnTo>
                  <a:pt x="9172702" y="0"/>
                </a:lnTo>
                <a:close/>
              </a:path>
            </a:pathLst>
          </a:custGeom>
          <a:solidFill>
            <a:srgbClr val="FFFAF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12598EB-34E3-7E6B-359C-396B72264D58}"/>
              </a:ext>
            </a:extLst>
          </p:cNvPr>
          <p:cNvSpPr txBox="1"/>
          <p:nvPr/>
        </p:nvSpPr>
        <p:spPr>
          <a:xfrm>
            <a:off x="1461565" y="3460218"/>
            <a:ext cx="7970520" cy="5170646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342900" lvl="0" indent="-342900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500" kern="100" dirty="0">
                <a:solidFill>
                  <a:schemeClr val="tx1"/>
                </a:solidFill>
                <a:effectLst/>
                <a:latin typeface="Inter"/>
                <a:ea typeface="Calibri"/>
              </a:rPr>
              <a:t>Obtain clear consent from parents before gathering or utilising any health information on children. </a:t>
            </a:r>
            <a:endParaRPr lang="en-IN" sz="2500" kern="100">
              <a:solidFill>
                <a:schemeClr val="tx1"/>
              </a:solidFill>
              <a:effectLst/>
              <a:latin typeface="Inter"/>
              <a:ea typeface="Calibri"/>
            </a:endParaRPr>
          </a:p>
          <a:p>
            <a:pPr marL="342900" indent="-342900">
              <a:spcBef>
                <a:spcPts val="600"/>
              </a:spcBef>
              <a:buFont typeface="Symbol" panose="05050102010706020507" pitchFamily="18" charset="2"/>
              <a:buChar char=""/>
            </a:pPr>
            <a:endParaRPr lang="en-GB" sz="2500" kern="100" dirty="0">
              <a:solidFill>
                <a:schemeClr val="tx1"/>
              </a:solidFill>
              <a:latin typeface="Inter"/>
              <a:ea typeface="Calibri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500" kern="100" dirty="0">
                <a:solidFill>
                  <a:schemeClr val="tx1"/>
                </a:solidFill>
                <a:effectLst/>
                <a:latin typeface="Inter"/>
                <a:ea typeface="Calibri"/>
              </a:rPr>
              <a:t>Use a strong password and a safe system to keep all personal information (Microsoft, 2025). </a:t>
            </a:r>
            <a:endParaRPr lang="en-IN" sz="2500" kern="100">
              <a:solidFill>
                <a:schemeClr val="tx1"/>
              </a:solidFill>
              <a:effectLst/>
              <a:latin typeface="Inter"/>
              <a:ea typeface="Calibri"/>
            </a:endParaRPr>
          </a:p>
          <a:p>
            <a:pPr marL="342900" indent="-342900">
              <a:buFont typeface="Symbol" panose="05050102010706020507" pitchFamily="18" charset="2"/>
              <a:buChar char=""/>
            </a:pPr>
            <a:endParaRPr lang="en-GB" sz="2500" kern="100" dirty="0">
              <a:solidFill>
                <a:schemeClr val="tx1"/>
              </a:solidFill>
              <a:latin typeface="Inter"/>
              <a:ea typeface="Calibri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500" kern="100" dirty="0">
                <a:solidFill>
                  <a:schemeClr val="tx1"/>
                </a:solidFill>
                <a:effectLst/>
                <a:latin typeface="Inter"/>
                <a:ea typeface="Calibri"/>
              </a:rPr>
              <a:t>Keep privacy regulations simple, and every family should be able to comprehend them.</a:t>
            </a:r>
            <a:endParaRPr lang="en-IN" sz="2500" kern="100">
              <a:solidFill>
                <a:schemeClr val="tx1"/>
              </a:solidFill>
              <a:effectLst/>
              <a:latin typeface="Inter"/>
              <a:ea typeface="Calibri"/>
            </a:endParaRPr>
          </a:p>
          <a:p>
            <a:pPr marL="342900" indent="-342900">
              <a:buFont typeface="Symbol" panose="05050102010706020507" pitchFamily="18" charset="2"/>
              <a:buChar char=""/>
            </a:pPr>
            <a:endParaRPr lang="en-GB" sz="2500" kern="100" dirty="0">
              <a:solidFill>
                <a:schemeClr val="tx1"/>
              </a:solidFill>
              <a:latin typeface="Inter"/>
              <a:ea typeface="Calibri"/>
            </a:endParaRPr>
          </a:p>
          <a:p>
            <a:pPr marL="342900" lvl="0" indent="-342900"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2500" kern="100" dirty="0">
                <a:solidFill>
                  <a:schemeClr val="tx1"/>
                </a:solidFill>
                <a:effectLst/>
                <a:latin typeface="Inter"/>
                <a:ea typeface="Calibri"/>
              </a:rPr>
              <a:t>Create the app with the assistance of various communities to ensure that the app fits the requirements of all people. </a:t>
            </a:r>
            <a:endParaRPr lang="en-IN" sz="2500" kern="100" dirty="0">
              <a:solidFill>
                <a:schemeClr val="tx1"/>
              </a:solidFill>
              <a:effectLst/>
              <a:latin typeface="Inter"/>
              <a:ea typeface="Calibri"/>
            </a:endParaRPr>
          </a:p>
        </p:txBody>
      </p:sp>
      <p:pic>
        <p:nvPicPr>
          <p:cNvPr id="8194" name="Picture 2" descr="How to Create Strong Passwords to Secure Your Website | The HostPapa Blog">
            <a:extLst>
              <a:ext uri="{FF2B5EF4-FFF2-40B4-BE49-F238E27FC236}">
                <a16:creationId xmlns:a16="http://schemas.microsoft.com/office/drawing/2014/main" id="{F1637C45-3804-77F9-2A27-CB1A0AFB0A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09960" y="3756660"/>
            <a:ext cx="6461760" cy="4549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 Placeholder 1">
            <a:extLst>
              <a:ext uri="{FF2B5EF4-FFF2-40B4-BE49-F238E27FC236}">
                <a16:creationId xmlns:a16="http://schemas.microsoft.com/office/drawing/2014/main" id="{03DB9A07-65EC-DB58-9A08-081D977094C0}"/>
              </a:ext>
            </a:extLst>
          </p:cNvPr>
          <p:cNvSpPr txBox="1">
            <a:spLocks/>
          </p:cNvSpPr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Adil Karim, ID: 2426763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86316350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D3EAF5-A6C9-0851-6FEF-ABF991CCC1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>
            <a:extLst>
              <a:ext uri="{FF2B5EF4-FFF2-40B4-BE49-F238E27FC236}">
                <a16:creationId xmlns:a16="http://schemas.microsoft.com/office/drawing/2014/main" id="{1B66BC94-86C7-7454-224E-978ECDAC5663}"/>
              </a:ext>
            </a:extLst>
          </p:cNvPr>
          <p:cNvSpPr/>
          <p:nvPr/>
        </p:nvSpPr>
        <p:spPr>
          <a:xfrm>
            <a:off x="895350" y="723900"/>
            <a:ext cx="9267825" cy="1609725"/>
          </a:xfrm>
          <a:custGeom>
            <a:avLst/>
            <a:gdLst/>
            <a:ahLst/>
            <a:cxnLst/>
            <a:rect l="l" t="t" r="r" b="b"/>
            <a:pathLst>
              <a:path w="9267825" h="1609725">
                <a:moveTo>
                  <a:pt x="9172702" y="0"/>
                </a:moveTo>
                <a:lnTo>
                  <a:pt x="95148" y="0"/>
                </a:lnTo>
                <a:lnTo>
                  <a:pt x="58110" y="3300"/>
                </a:lnTo>
                <a:lnTo>
                  <a:pt x="27866" y="12303"/>
                </a:lnTo>
                <a:lnTo>
                  <a:pt x="7476" y="25663"/>
                </a:lnTo>
                <a:lnTo>
                  <a:pt x="0" y="42036"/>
                </a:lnTo>
                <a:lnTo>
                  <a:pt x="0" y="1567688"/>
                </a:lnTo>
                <a:lnTo>
                  <a:pt x="7476" y="1584061"/>
                </a:lnTo>
                <a:lnTo>
                  <a:pt x="27866" y="1597421"/>
                </a:lnTo>
                <a:lnTo>
                  <a:pt x="58110" y="1606424"/>
                </a:lnTo>
                <a:lnTo>
                  <a:pt x="95148" y="1609725"/>
                </a:lnTo>
                <a:lnTo>
                  <a:pt x="9172702" y="1609725"/>
                </a:lnTo>
                <a:lnTo>
                  <a:pt x="9209746" y="1606424"/>
                </a:lnTo>
                <a:lnTo>
                  <a:pt x="9239980" y="1597421"/>
                </a:lnTo>
                <a:lnTo>
                  <a:pt x="9260355" y="1584061"/>
                </a:lnTo>
                <a:lnTo>
                  <a:pt x="9267825" y="1567688"/>
                </a:lnTo>
                <a:lnTo>
                  <a:pt x="9267825" y="42036"/>
                </a:lnTo>
                <a:lnTo>
                  <a:pt x="9240012" y="12319"/>
                </a:lnTo>
                <a:lnTo>
                  <a:pt x="9191363" y="817"/>
                </a:lnTo>
                <a:lnTo>
                  <a:pt x="9172702" y="0"/>
                </a:lnTo>
                <a:close/>
              </a:path>
            </a:pathLst>
          </a:custGeom>
          <a:solidFill>
            <a:srgbClr val="DDACB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>
            <a:extLst>
              <a:ext uri="{FF2B5EF4-FFF2-40B4-BE49-F238E27FC236}">
                <a16:creationId xmlns:a16="http://schemas.microsoft.com/office/drawing/2014/main" id="{9A195B13-8E65-FC19-0946-DC1F599E7527}"/>
              </a:ext>
            </a:extLst>
          </p:cNvPr>
          <p:cNvSpPr/>
          <p:nvPr/>
        </p:nvSpPr>
        <p:spPr>
          <a:xfrm>
            <a:off x="895350" y="2609850"/>
            <a:ext cx="9267825" cy="6867525"/>
          </a:xfrm>
          <a:custGeom>
            <a:avLst/>
            <a:gdLst/>
            <a:ahLst/>
            <a:cxnLst/>
            <a:rect l="l" t="t" r="r" b="b"/>
            <a:pathLst>
              <a:path w="9267825" h="6867525">
                <a:moveTo>
                  <a:pt x="9172702" y="0"/>
                </a:moveTo>
                <a:lnTo>
                  <a:pt x="95148" y="0"/>
                </a:lnTo>
                <a:lnTo>
                  <a:pt x="58110" y="11035"/>
                </a:lnTo>
                <a:lnTo>
                  <a:pt x="27866" y="41132"/>
                </a:lnTo>
                <a:lnTo>
                  <a:pt x="7476" y="85778"/>
                </a:lnTo>
                <a:lnTo>
                  <a:pt x="0" y="140461"/>
                </a:lnTo>
                <a:lnTo>
                  <a:pt x="0" y="6727088"/>
                </a:lnTo>
                <a:lnTo>
                  <a:pt x="7476" y="6781751"/>
                </a:lnTo>
                <a:lnTo>
                  <a:pt x="27866" y="6826391"/>
                </a:lnTo>
                <a:lnTo>
                  <a:pt x="58110" y="6856488"/>
                </a:lnTo>
                <a:lnTo>
                  <a:pt x="95148" y="6867525"/>
                </a:lnTo>
                <a:lnTo>
                  <a:pt x="9172702" y="6867525"/>
                </a:lnTo>
                <a:lnTo>
                  <a:pt x="9209746" y="6856488"/>
                </a:lnTo>
                <a:lnTo>
                  <a:pt x="9239980" y="6826391"/>
                </a:lnTo>
                <a:lnTo>
                  <a:pt x="9260355" y="6781751"/>
                </a:lnTo>
                <a:lnTo>
                  <a:pt x="9267825" y="6727088"/>
                </a:lnTo>
                <a:lnTo>
                  <a:pt x="9267825" y="140461"/>
                </a:lnTo>
                <a:lnTo>
                  <a:pt x="9260586" y="86709"/>
                </a:lnTo>
                <a:lnTo>
                  <a:pt x="9240012" y="41148"/>
                </a:lnTo>
                <a:lnTo>
                  <a:pt x="9209119" y="10668"/>
                </a:lnTo>
                <a:lnTo>
                  <a:pt x="9172702" y="0"/>
                </a:lnTo>
                <a:close/>
              </a:path>
            </a:pathLst>
          </a:custGeom>
          <a:solidFill>
            <a:srgbClr val="FFFAFB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" name="Picture 1" descr="The 2 Best Smartwatches for Kids of 2025 | Reviews by Wirecutter">
            <a:extLst>
              <a:ext uri="{FF2B5EF4-FFF2-40B4-BE49-F238E27FC236}">
                <a16:creationId xmlns:a16="http://schemas.microsoft.com/office/drawing/2014/main" id="{60249B8B-1662-89D0-5857-458A6546F3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2085" y="3296455"/>
            <a:ext cx="7357111" cy="4884522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513C8C8-5BAE-32D3-5BDF-9C26DFE36F2A}"/>
              </a:ext>
            </a:extLst>
          </p:cNvPr>
          <p:cNvSpPr txBox="1"/>
          <p:nvPr/>
        </p:nvSpPr>
        <p:spPr>
          <a:xfrm>
            <a:off x="1341147" y="3463828"/>
            <a:ext cx="8353425" cy="5170646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342900" indent="-342900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500" kern="100" dirty="0">
                <a:solidFill>
                  <a:srgbClr val="000000"/>
                </a:solidFill>
                <a:effectLst/>
                <a:latin typeface="Inter"/>
                <a:ea typeface="Calibri"/>
              </a:rPr>
              <a:t>Affordable devices can help families to access this intervention.</a:t>
            </a:r>
            <a:r>
              <a:rPr lang="en-GB" sz="2500" kern="100" dirty="0">
                <a:latin typeface="Inter"/>
                <a:ea typeface="Calibri"/>
              </a:rPr>
              <a:t> </a:t>
            </a:r>
            <a:endParaRPr lang="en-IN" sz="2500" kern="100" dirty="0">
              <a:solidFill>
                <a:srgbClr val="000000"/>
              </a:solidFill>
              <a:effectLst/>
              <a:latin typeface="Inter"/>
              <a:ea typeface="Calibri"/>
            </a:endParaRPr>
          </a:p>
          <a:p>
            <a:pPr marL="342900" indent="-342900">
              <a:spcBef>
                <a:spcPts val="600"/>
              </a:spcBef>
              <a:buFont typeface="Symbol" panose="05050102010706020507" pitchFamily="18" charset="2"/>
              <a:buChar char=""/>
            </a:pPr>
            <a:endParaRPr lang="en-GB" sz="2500" kern="100" dirty="0">
              <a:latin typeface="Inter"/>
              <a:ea typeface="Calibri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500" kern="100" dirty="0">
                <a:solidFill>
                  <a:srgbClr val="000000"/>
                </a:solidFill>
                <a:effectLst/>
                <a:latin typeface="Inter"/>
                <a:ea typeface="Calibri"/>
              </a:rPr>
              <a:t>The smartwatch must be user-friendly and enjoyable for children. </a:t>
            </a:r>
            <a:endParaRPr lang="en-IN" sz="2500" kern="100">
              <a:solidFill>
                <a:srgbClr val="000000"/>
              </a:solidFill>
              <a:effectLst/>
              <a:latin typeface="Inter"/>
              <a:ea typeface="Calibri"/>
            </a:endParaRPr>
          </a:p>
          <a:p>
            <a:pPr marL="342900" indent="-342900">
              <a:buFont typeface="Symbol" panose="05050102010706020507" pitchFamily="18" charset="2"/>
              <a:buChar char=""/>
            </a:pPr>
            <a:endParaRPr lang="en-GB" sz="2500" kern="100" dirty="0">
              <a:latin typeface="Inter"/>
              <a:ea typeface="Calibri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500" kern="100" dirty="0">
                <a:solidFill>
                  <a:srgbClr val="000000"/>
                </a:solidFill>
                <a:effectLst/>
                <a:latin typeface="Inter"/>
                <a:ea typeface="Calibri"/>
              </a:rPr>
              <a:t>The application should be easy and should support numerous languages (McLean, 2020).</a:t>
            </a:r>
            <a:endParaRPr lang="en-IN" sz="2500" kern="100">
              <a:solidFill>
                <a:srgbClr val="000000"/>
              </a:solidFill>
              <a:effectLst/>
              <a:latin typeface="Inter"/>
              <a:ea typeface="Calibri"/>
            </a:endParaRPr>
          </a:p>
          <a:p>
            <a:pPr marL="342900" indent="-342900">
              <a:buFont typeface="Symbol" panose="05050102010706020507" pitchFamily="18" charset="2"/>
              <a:buChar char=""/>
            </a:pPr>
            <a:endParaRPr lang="en-GB" sz="2500" kern="100" dirty="0">
              <a:latin typeface="Inter"/>
              <a:ea typeface="Calibri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500" kern="100" dirty="0">
                <a:solidFill>
                  <a:srgbClr val="000000"/>
                </a:solidFill>
                <a:effectLst/>
                <a:latin typeface="Inter"/>
                <a:ea typeface="Calibri"/>
              </a:rPr>
              <a:t>Training of parents and teachers is required. </a:t>
            </a:r>
            <a:endParaRPr lang="en-IN" sz="2500" kern="100">
              <a:solidFill>
                <a:srgbClr val="000000"/>
              </a:solidFill>
              <a:effectLst/>
              <a:latin typeface="Inter"/>
              <a:ea typeface="Calibri"/>
            </a:endParaRPr>
          </a:p>
          <a:p>
            <a:pPr marL="342900" indent="-342900">
              <a:buFont typeface="Symbol" panose="05050102010706020507" pitchFamily="18" charset="2"/>
              <a:buChar char=""/>
            </a:pPr>
            <a:endParaRPr lang="en-GB" sz="2500" kern="100" dirty="0">
              <a:latin typeface="Inter"/>
              <a:ea typeface="Calibri"/>
            </a:endParaRPr>
          </a:p>
          <a:p>
            <a:pPr marL="342900" lvl="0" indent="-342900"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2500" kern="100" dirty="0">
                <a:solidFill>
                  <a:srgbClr val="000000"/>
                </a:solidFill>
                <a:effectLst/>
                <a:latin typeface="Inter"/>
                <a:ea typeface="Calibri"/>
              </a:rPr>
              <a:t>The intervention needs to be more effective, trusted, and inclusive, with clear privacy rules. </a:t>
            </a:r>
            <a:endParaRPr lang="en-IN" sz="2500" kern="100" dirty="0">
              <a:solidFill>
                <a:srgbClr val="000000"/>
              </a:solidFill>
              <a:effectLst/>
              <a:latin typeface="Inter"/>
              <a:ea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59F2170-B17A-3643-9053-4C59DD754967}"/>
              </a:ext>
            </a:extLst>
          </p:cNvPr>
          <p:cNvSpPr txBox="1"/>
          <p:nvPr/>
        </p:nvSpPr>
        <p:spPr>
          <a:xfrm>
            <a:off x="1019175" y="978634"/>
            <a:ext cx="9143999" cy="101566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IN" sz="6000" b="1" dirty="0">
                <a:solidFill>
                  <a:srgbClr val="000000"/>
                </a:solidFill>
                <a:effectLst/>
                <a:latin typeface="Fraunces Light"/>
                <a:ea typeface="Calibri"/>
              </a:rPr>
              <a:t>Recommendations </a:t>
            </a:r>
            <a:endParaRPr lang="en-IN" sz="6000" b="1" dirty="0">
              <a:latin typeface="Fraunces Light"/>
              <a:ea typeface="Calibri"/>
            </a:endParaRPr>
          </a:p>
        </p:txBody>
      </p:sp>
      <p:sp>
        <p:nvSpPr>
          <p:cNvPr id="6" name="Text Placeholder 1">
            <a:extLst>
              <a:ext uri="{FF2B5EF4-FFF2-40B4-BE49-F238E27FC236}">
                <a16:creationId xmlns:a16="http://schemas.microsoft.com/office/drawing/2014/main" id="{0EDDB3B0-D62C-9029-9178-81BC63D429AE}"/>
              </a:ext>
            </a:extLst>
          </p:cNvPr>
          <p:cNvSpPr txBox="1">
            <a:spLocks/>
          </p:cNvSpPr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Adil Karim, ID: 2426763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87609730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DBE3"/>
        </a:solidFill>
        <a:effectLst/>
      </p:bgPr>
    </p:bg>
    <p:spTree>
      <p:nvGrpSpPr>
        <p:cNvPr id="1" name="Shape 180">
          <a:extLst>
            <a:ext uri="{FF2B5EF4-FFF2-40B4-BE49-F238E27FC236}">
              <a16:creationId xmlns:a16="http://schemas.microsoft.com/office/drawing/2014/main" id="{AA784E15-8ECA-13E0-0C46-BECEB421BC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1" name="Google Shape;181;p14" descr="A baby with a rash on its arm&#10;&#10;AI-generated content may be incorrect.">
            <a:extLst>
              <a:ext uri="{FF2B5EF4-FFF2-40B4-BE49-F238E27FC236}">
                <a16:creationId xmlns:a16="http://schemas.microsoft.com/office/drawing/2014/main" id="{B5673FD3-3473-90D6-285A-E8883D3995B8}"/>
              </a:ext>
            </a:extLst>
          </p:cNvPr>
          <p:cNvPicPr preferRelativeResize="0"/>
          <p:nvPr/>
        </p:nvPicPr>
        <p:blipFill rotWithShape="1">
          <a:blip r:embed="rId3"/>
          <a:srcRect l="23825" r="23825"/>
          <a:stretch/>
        </p:blipFill>
        <p:spPr>
          <a:xfrm>
            <a:off x="10692495" y="825941"/>
            <a:ext cx="6780845" cy="8635117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82" name="Google Shape;182;p14">
            <a:extLst>
              <a:ext uri="{FF2B5EF4-FFF2-40B4-BE49-F238E27FC236}">
                <a16:creationId xmlns:a16="http://schemas.microsoft.com/office/drawing/2014/main" id="{748013CB-E601-2CEE-2FC0-D79D81997D7A}"/>
              </a:ext>
            </a:extLst>
          </p:cNvPr>
          <p:cNvGrpSpPr/>
          <p:nvPr/>
        </p:nvGrpSpPr>
        <p:grpSpPr>
          <a:xfrm>
            <a:off x="895152" y="645115"/>
            <a:ext cx="9268170" cy="1684132"/>
            <a:chOff x="0" y="-47625"/>
            <a:chExt cx="2441000" cy="1007472"/>
          </a:xfrm>
        </p:grpSpPr>
        <p:sp>
          <p:nvSpPr>
            <p:cNvPr id="183" name="Google Shape;183;p14">
              <a:extLst>
                <a:ext uri="{FF2B5EF4-FFF2-40B4-BE49-F238E27FC236}">
                  <a16:creationId xmlns:a16="http://schemas.microsoft.com/office/drawing/2014/main" id="{DC8EFFFD-8522-1421-49A6-E4D0E71FBC9D}"/>
                </a:ext>
              </a:extLst>
            </p:cNvPr>
            <p:cNvSpPr/>
            <p:nvPr/>
          </p:nvSpPr>
          <p:spPr>
            <a:xfrm>
              <a:off x="0" y="0"/>
              <a:ext cx="2440999" cy="959847"/>
            </a:xfrm>
            <a:custGeom>
              <a:avLst/>
              <a:gdLst/>
              <a:ahLst/>
              <a:cxnLst/>
              <a:rect l="l" t="t" r="r" b="b"/>
              <a:pathLst>
                <a:path w="2440999" h="959847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934787"/>
                  </a:lnTo>
                  <a:cubicBezTo>
                    <a:pt x="2440999" y="948627"/>
                    <a:pt x="2429780" y="959847"/>
                    <a:pt x="2415940" y="959847"/>
                  </a:cubicBezTo>
                  <a:lnTo>
                    <a:pt x="25060" y="959847"/>
                  </a:lnTo>
                  <a:cubicBezTo>
                    <a:pt x="11220" y="959847"/>
                    <a:pt x="0" y="948627"/>
                    <a:pt x="0" y="934787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DDA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" name="Google Shape;184;p14">
              <a:extLst>
                <a:ext uri="{FF2B5EF4-FFF2-40B4-BE49-F238E27FC236}">
                  <a16:creationId xmlns:a16="http://schemas.microsoft.com/office/drawing/2014/main" id="{1C2D7E70-B231-2081-47FA-F48D3B1D7749}"/>
                </a:ext>
              </a:extLst>
            </p:cNvPr>
            <p:cNvSpPr txBox="1"/>
            <p:nvPr/>
          </p:nvSpPr>
          <p:spPr>
            <a:xfrm>
              <a:off x="0" y="-47625"/>
              <a:ext cx="2441000" cy="10074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85" name="Google Shape;185;p14">
            <a:extLst>
              <a:ext uri="{FF2B5EF4-FFF2-40B4-BE49-F238E27FC236}">
                <a16:creationId xmlns:a16="http://schemas.microsoft.com/office/drawing/2014/main" id="{B4AD15B8-A51B-54DB-0F57-90D2AD5E5756}"/>
              </a:ext>
            </a:extLst>
          </p:cNvPr>
          <p:cNvSpPr txBox="1"/>
          <p:nvPr/>
        </p:nvSpPr>
        <p:spPr>
          <a:xfrm>
            <a:off x="1132190" y="828450"/>
            <a:ext cx="8761896" cy="13542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sz="8000" dirty="0">
                <a:latin typeface="Fraunces Light"/>
                <a:sym typeface="Fraunces Light"/>
              </a:rPr>
              <a:t>BENEFITS</a:t>
            </a:r>
            <a:endParaRPr lang="en-US" sz="8000" dirty="0">
              <a:latin typeface="Fraunces Light"/>
            </a:endParaRPr>
          </a:p>
        </p:txBody>
      </p:sp>
      <p:grpSp>
        <p:nvGrpSpPr>
          <p:cNvPr id="186" name="Google Shape;186;p14">
            <a:extLst>
              <a:ext uri="{FF2B5EF4-FFF2-40B4-BE49-F238E27FC236}">
                <a16:creationId xmlns:a16="http://schemas.microsoft.com/office/drawing/2014/main" id="{D6CD18BD-F70A-4B36-1023-1DEE2733715D}"/>
              </a:ext>
            </a:extLst>
          </p:cNvPr>
          <p:cNvGrpSpPr/>
          <p:nvPr/>
        </p:nvGrpSpPr>
        <p:grpSpPr>
          <a:xfrm>
            <a:off x="895152" y="2244769"/>
            <a:ext cx="9268170" cy="7634852"/>
            <a:chOff x="0" y="-47625"/>
            <a:chExt cx="2441000" cy="1273073"/>
          </a:xfrm>
        </p:grpSpPr>
        <p:sp>
          <p:nvSpPr>
            <p:cNvPr id="187" name="Google Shape;187;p14">
              <a:extLst>
                <a:ext uri="{FF2B5EF4-FFF2-40B4-BE49-F238E27FC236}">
                  <a16:creationId xmlns:a16="http://schemas.microsoft.com/office/drawing/2014/main" id="{82A4312F-3951-5EE9-E0CB-3E98C4782AFB}"/>
                </a:ext>
              </a:extLst>
            </p:cNvPr>
            <p:cNvSpPr/>
            <p:nvPr/>
          </p:nvSpPr>
          <p:spPr>
            <a:xfrm>
              <a:off x="0" y="0"/>
              <a:ext cx="2440999" cy="1225448"/>
            </a:xfrm>
            <a:custGeom>
              <a:avLst/>
              <a:gdLst/>
              <a:ahLst/>
              <a:cxnLst/>
              <a:rect l="l" t="t" r="r" b="b"/>
              <a:pathLst>
                <a:path w="2440999" h="1225448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1200388"/>
                  </a:lnTo>
                  <a:cubicBezTo>
                    <a:pt x="2440999" y="1214228"/>
                    <a:pt x="2429780" y="1225448"/>
                    <a:pt x="2415940" y="1225448"/>
                  </a:cubicBezTo>
                  <a:lnTo>
                    <a:pt x="25060" y="1225448"/>
                  </a:lnTo>
                  <a:cubicBezTo>
                    <a:pt x="11220" y="1225448"/>
                    <a:pt x="0" y="1214228"/>
                    <a:pt x="0" y="1200388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" name="Google Shape;188;p14">
              <a:extLst>
                <a:ext uri="{FF2B5EF4-FFF2-40B4-BE49-F238E27FC236}">
                  <a16:creationId xmlns:a16="http://schemas.microsoft.com/office/drawing/2014/main" id="{D76FDB43-EBBD-93DA-AC9C-E437AF69C831}"/>
                </a:ext>
              </a:extLst>
            </p:cNvPr>
            <p:cNvSpPr txBox="1"/>
            <p:nvPr/>
          </p:nvSpPr>
          <p:spPr>
            <a:xfrm>
              <a:off x="0" y="-47625"/>
              <a:ext cx="2441000" cy="127307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89" name="Google Shape;189;p14">
            <a:extLst>
              <a:ext uri="{FF2B5EF4-FFF2-40B4-BE49-F238E27FC236}">
                <a16:creationId xmlns:a16="http://schemas.microsoft.com/office/drawing/2014/main" id="{17BC36D0-96F3-1304-B956-549303756965}"/>
              </a:ext>
            </a:extLst>
          </p:cNvPr>
          <p:cNvSpPr txBox="1"/>
          <p:nvPr/>
        </p:nvSpPr>
        <p:spPr>
          <a:xfrm>
            <a:off x="1117140" y="2759366"/>
            <a:ext cx="8534390" cy="80699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14999"/>
              </a:lnSpc>
            </a:pPr>
            <a:endParaRPr lang="en-US" sz="2400" b="1" i="1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400" dirty="0">
                <a:latin typeface="Inter"/>
                <a:ea typeface="Inter"/>
                <a:sym typeface="Inter"/>
              </a:rPr>
              <a:t>Improved adherence leading to fewer flares (</a:t>
            </a:r>
            <a:r>
              <a:rPr lang="en-US" sz="2400" dirty="0" err="1">
                <a:latin typeface="Inter"/>
                <a:ea typeface="Inter"/>
                <a:sym typeface="Inter"/>
              </a:rPr>
              <a:t>Torrelo</a:t>
            </a:r>
            <a:r>
              <a:rPr lang="en-US" sz="2400" dirty="0">
                <a:latin typeface="Inter"/>
                <a:ea typeface="Inter"/>
                <a:sym typeface="Inter"/>
              </a:rPr>
              <a:t> et al, 2013)</a:t>
            </a:r>
            <a:endParaRPr lang="en-US" dirty="0"/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400" dirty="0">
                <a:latin typeface="Inter"/>
                <a:ea typeface="Inter"/>
                <a:sym typeface="Inter"/>
              </a:rPr>
              <a:t>Better sleep &amp; quality of life for children and carers (Bass et al, 2015) </a:t>
            </a:r>
            <a:endParaRPr lang="en-US" sz="24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400" dirty="0">
                <a:latin typeface="Inter"/>
                <a:ea typeface="Inter"/>
                <a:sym typeface="Inter"/>
              </a:rPr>
              <a:t>Empowers children learn to self-care via gamification (</a:t>
            </a:r>
            <a:r>
              <a:rPr lang="en-US" sz="2400" dirty="0" err="1">
                <a:latin typeface="Inter"/>
                <a:ea typeface="Inter"/>
                <a:sym typeface="Inter"/>
              </a:rPr>
              <a:t>Mettarikanon</a:t>
            </a:r>
            <a:r>
              <a:rPr lang="en-US" sz="2400" dirty="0">
                <a:latin typeface="Inter"/>
                <a:ea typeface="Inter"/>
                <a:sym typeface="Inter"/>
              </a:rPr>
              <a:t> et al., 2025)</a:t>
            </a:r>
            <a:endParaRPr lang="en-US" sz="24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400" dirty="0">
                <a:latin typeface="Inter"/>
                <a:ea typeface="Inter"/>
              </a:rPr>
              <a:t>Parents gain confidence in managing eczema as the device provides reminders and progress updates (National Eczema Society, 2025).</a:t>
            </a: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400" dirty="0">
                <a:latin typeface="Inter"/>
                <a:ea typeface="Inter"/>
              </a:rPr>
              <a:t>By maintaining hydration levels, the smartwatch helps in preventing severe flare-ups, thereby improving daily functioning (Langan et al., 2014).</a:t>
            </a: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400" dirty="0">
                <a:latin typeface="Inter"/>
                <a:ea typeface="Inter"/>
              </a:rPr>
              <a:t>Supports a sense of autonomy and responsibility among children in self-managing their condition(</a:t>
            </a:r>
            <a:r>
              <a:rPr lang="en-US" sz="2400" dirty="0" err="1">
                <a:latin typeface="Inter"/>
                <a:ea typeface="Inter"/>
              </a:rPr>
              <a:t>Mettarikanon</a:t>
            </a:r>
            <a:r>
              <a:rPr lang="en-US" sz="2400" dirty="0">
                <a:latin typeface="Inter"/>
                <a:ea typeface="Inter"/>
              </a:rPr>
              <a:t> et al.,2025). </a:t>
            </a:r>
            <a:endParaRPr lang="en-US" dirty="0"/>
          </a:p>
          <a:p>
            <a:pPr marL="342900" indent="-342900">
              <a:lnSpc>
                <a:spcPct val="114999"/>
              </a:lnSpc>
              <a:buChar char="•"/>
            </a:pPr>
            <a:endParaRPr lang="en-US" sz="2400" dirty="0">
              <a:latin typeface="Inter"/>
              <a:ea typeface="Inter"/>
            </a:endParaRPr>
          </a:p>
          <a:p>
            <a:pPr marL="0" marR="0" lvl="0" indent="0" algn="l">
              <a:lnSpc>
                <a:spcPct val="114999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2400" b="1" i="1" dirty="0">
              <a:latin typeface="Inter"/>
              <a:ea typeface="Inter"/>
            </a:endParaRPr>
          </a:p>
          <a:p>
            <a:pPr>
              <a:lnSpc>
                <a:spcPct val="114999"/>
              </a:lnSpc>
            </a:pPr>
            <a:endParaRPr lang="en-US" sz="2400" dirty="0">
              <a:latin typeface="Inter"/>
              <a:ea typeface="Inter"/>
            </a:endParaRPr>
          </a:p>
        </p:txBody>
      </p:sp>
      <p:sp>
        <p:nvSpPr>
          <p:cNvPr id="3" name="Text Placeholder 1">
            <a:extLst>
              <a:ext uri="{FF2B5EF4-FFF2-40B4-BE49-F238E27FC236}">
                <a16:creationId xmlns:a16="http://schemas.microsoft.com/office/drawing/2014/main" id="{A2AC34F1-A5CF-D63E-7A3A-9257BC441A75}"/>
              </a:ext>
            </a:extLst>
          </p:cNvPr>
          <p:cNvSpPr txBox="1">
            <a:spLocks/>
          </p:cNvSpPr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Harsh Pal, ID: 2432312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66372635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DBE3"/>
        </a:solidFill>
        <a:effectLst/>
      </p:bgPr>
    </p:bg>
    <p:spTree>
      <p:nvGrpSpPr>
        <p:cNvPr id="1" name="Shape 180">
          <a:extLst>
            <a:ext uri="{FF2B5EF4-FFF2-40B4-BE49-F238E27FC236}">
              <a16:creationId xmlns:a16="http://schemas.microsoft.com/office/drawing/2014/main" id="{AECBE6C1-7529-B075-727C-4C62DED2F6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2" name="Google Shape;182;p14">
            <a:extLst>
              <a:ext uri="{FF2B5EF4-FFF2-40B4-BE49-F238E27FC236}">
                <a16:creationId xmlns:a16="http://schemas.microsoft.com/office/drawing/2014/main" id="{CCD5A893-1994-C88F-F464-210F05A95CFE}"/>
              </a:ext>
            </a:extLst>
          </p:cNvPr>
          <p:cNvGrpSpPr/>
          <p:nvPr/>
        </p:nvGrpSpPr>
        <p:grpSpPr>
          <a:xfrm>
            <a:off x="895152" y="645115"/>
            <a:ext cx="9268170" cy="1684132"/>
            <a:chOff x="0" y="-47625"/>
            <a:chExt cx="2441000" cy="1007472"/>
          </a:xfrm>
        </p:grpSpPr>
        <p:sp>
          <p:nvSpPr>
            <p:cNvPr id="183" name="Google Shape;183;p14">
              <a:extLst>
                <a:ext uri="{FF2B5EF4-FFF2-40B4-BE49-F238E27FC236}">
                  <a16:creationId xmlns:a16="http://schemas.microsoft.com/office/drawing/2014/main" id="{00305C2B-2B77-AC88-28E6-DAF6FBEAB08A}"/>
                </a:ext>
              </a:extLst>
            </p:cNvPr>
            <p:cNvSpPr/>
            <p:nvPr/>
          </p:nvSpPr>
          <p:spPr>
            <a:xfrm>
              <a:off x="0" y="0"/>
              <a:ext cx="2440999" cy="959847"/>
            </a:xfrm>
            <a:custGeom>
              <a:avLst/>
              <a:gdLst/>
              <a:ahLst/>
              <a:cxnLst/>
              <a:rect l="l" t="t" r="r" b="b"/>
              <a:pathLst>
                <a:path w="2440999" h="959847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934787"/>
                  </a:lnTo>
                  <a:cubicBezTo>
                    <a:pt x="2440999" y="948627"/>
                    <a:pt x="2429780" y="959847"/>
                    <a:pt x="2415940" y="959847"/>
                  </a:cubicBezTo>
                  <a:lnTo>
                    <a:pt x="25060" y="959847"/>
                  </a:lnTo>
                  <a:cubicBezTo>
                    <a:pt x="11220" y="959847"/>
                    <a:pt x="0" y="948627"/>
                    <a:pt x="0" y="934787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DDA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" name="Google Shape;184;p14">
              <a:extLst>
                <a:ext uri="{FF2B5EF4-FFF2-40B4-BE49-F238E27FC236}">
                  <a16:creationId xmlns:a16="http://schemas.microsoft.com/office/drawing/2014/main" id="{38BB603B-EE73-4B95-DBEE-0C6AA9241FEE}"/>
                </a:ext>
              </a:extLst>
            </p:cNvPr>
            <p:cNvSpPr txBox="1"/>
            <p:nvPr/>
          </p:nvSpPr>
          <p:spPr>
            <a:xfrm>
              <a:off x="0" y="-47625"/>
              <a:ext cx="2441000" cy="10074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85" name="Google Shape;185;p14">
            <a:extLst>
              <a:ext uri="{FF2B5EF4-FFF2-40B4-BE49-F238E27FC236}">
                <a16:creationId xmlns:a16="http://schemas.microsoft.com/office/drawing/2014/main" id="{95E5B2F2-F1E4-B96C-5F74-EAB1DC208108}"/>
              </a:ext>
            </a:extLst>
          </p:cNvPr>
          <p:cNvSpPr txBox="1"/>
          <p:nvPr/>
        </p:nvSpPr>
        <p:spPr>
          <a:xfrm>
            <a:off x="1132190" y="828450"/>
            <a:ext cx="8761896" cy="13542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sz="8000" dirty="0">
                <a:latin typeface="Fraunces Light"/>
                <a:sym typeface="Fraunces Light"/>
              </a:rPr>
              <a:t>BENEFITS</a:t>
            </a:r>
            <a:endParaRPr lang="en-US" sz="8000" dirty="0">
              <a:latin typeface="Fraunces Light"/>
            </a:endParaRPr>
          </a:p>
        </p:txBody>
      </p:sp>
      <p:grpSp>
        <p:nvGrpSpPr>
          <p:cNvPr id="186" name="Google Shape;186;p14">
            <a:extLst>
              <a:ext uri="{FF2B5EF4-FFF2-40B4-BE49-F238E27FC236}">
                <a16:creationId xmlns:a16="http://schemas.microsoft.com/office/drawing/2014/main" id="{F5AC00A9-4B5E-903F-16BD-922FDD0B11B7}"/>
              </a:ext>
            </a:extLst>
          </p:cNvPr>
          <p:cNvGrpSpPr/>
          <p:nvPr/>
        </p:nvGrpSpPr>
        <p:grpSpPr>
          <a:xfrm>
            <a:off x="895152" y="2341361"/>
            <a:ext cx="9268170" cy="7634852"/>
            <a:chOff x="0" y="-47625"/>
            <a:chExt cx="2441000" cy="1273073"/>
          </a:xfrm>
        </p:grpSpPr>
        <p:sp>
          <p:nvSpPr>
            <p:cNvPr id="187" name="Google Shape;187;p14">
              <a:extLst>
                <a:ext uri="{FF2B5EF4-FFF2-40B4-BE49-F238E27FC236}">
                  <a16:creationId xmlns:a16="http://schemas.microsoft.com/office/drawing/2014/main" id="{44335588-D939-5DBB-E5B6-A9573CA025E2}"/>
                </a:ext>
              </a:extLst>
            </p:cNvPr>
            <p:cNvSpPr/>
            <p:nvPr/>
          </p:nvSpPr>
          <p:spPr>
            <a:xfrm>
              <a:off x="0" y="0"/>
              <a:ext cx="2440999" cy="1225448"/>
            </a:xfrm>
            <a:custGeom>
              <a:avLst/>
              <a:gdLst/>
              <a:ahLst/>
              <a:cxnLst/>
              <a:rect l="l" t="t" r="r" b="b"/>
              <a:pathLst>
                <a:path w="2440999" h="1225448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1200388"/>
                  </a:lnTo>
                  <a:cubicBezTo>
                    <a:pt x="2440999" y="1214228"/>
                    <a:pt x="2429780" y="1225448"/>
                    <a:pt x="2415940" y="1225448"/>
                  </a:cubicBezTo>
                  <a:lnTo>
                    <a:pt x="25060" y="1225448"/>
                  </a:lnTo>
                  <a:cubicBezTo>
                    <a:pt x="11220" y="1225448"/>
                    <a:pt x="0" y="1214228"/>
                    <a:pt x="0" y="1200388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" name="Google Shape;188;p14">
              <a:extLst>
                <a:ext uri="{FF2B5EF4-FFF2-40B4-BE49-F238E27FC236}">
                  <a16:creationId xmlns:a16="http://schemas.microsoft.com/office/drawing/2014/main" id="{B64F2594-AFF5-0F90-C15B-34841E909338}"/>
                </a:ext>
              </a:extLst>
            </p:cNvPr>
            <p:cNvSpPr txBox="1"/>
            <p:nvPr/>
          </p:nvSpPr>
          <p:spPr>
            <a:xfrm>
              <a:off x="0" y="-47625"/>
              <a:ext cx="2441000" cy="127307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89" name="Google Shape;189;p14">
            <a:extLst>
              <a:ext uri="{FF2B5EF4-FFF2-40B4-BE49-F238E27FC236}">
                <a16:creationId xmlns:a16="http://schemas.microsoft.com/office/drawing/2014/main" id="{A288F2A9-D544-8D88-89F1-439FD799B52F}"/>
              </a:ext>
            </a:extLst>
          </p:cNvPr>
          <p:cNvSpPr txBox="1"/>
          <p:nvPr/>
        </p:nvSpPr>
        <p:spPr>
          <a:xfrm>
            <a:off x="1294224" y="2920352"/>
            <a:ext cx="8453898" cy="67957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14999"/>
              </a:lnSpc>
            </a:pPr>
            <a:endParaRPr lang="en-US" sz="2400" b="1" i="1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400" dirty="0">
                <a:latin typeface="Inter"/>
                <a:ea typeface="Inter"/>
                <a:sym typeface="Inter"/>
              </a:rPr>
              <a:t>Enhanced treatment adherence through timely AI reminders and hydration alerts (Tier et al., 2021).</a:t>
            </a:r>
            <a:endParaRPr lang="en-US" sz="24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400" dirty="0">
                <a:latin typeface="Inter"/>
                <a:ea typeface="Inter"/>
                <a:sym typeface="Inter"/>
              </a:rPr>
              <a:t>Fewer clinical visits as early detection prevents severe eczema escalation (NHS Digital, 2024).</a:t>
            </a:r>
            <a:endParaRPr lang="en-US" sz="24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400" dirty="0">
                <a:latin typeface="Inter"/>
                <a:ea typeface="Inter"/>
                <a:sym typeface="Inter"/>
              </a:rPr>
              <a:t>Reduction in emotional and psychological stress for both children and caregivers due to improved symptom control (Bass et al., 2015).</a:t>
            </a:r>
            <a:endParaRPr lang="en-US" sz="24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400" dirty="0">
                <a:latin typeface="Inter"/>
                <a:ea typeface="Inter"/>
                <a:sym typeface="Inter"/>
              </a:rPr>
              <a:t>Improved academic performance and attendance due to better sleep and comfort (Greener, 2016).</a:t>
            </a:r>
            <a:endParaRPr lang="en-US" sz="24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400" dirty="0">
                <a:latin typeface="Inter"/>
                <a:ea typeface="Inter"/>
                <a:sym typeface="Inter"/>
              </a:rPr>
              <a:t>Consistent monitoring creates a dataset that allows parents and clinicians to track progress over time (Crosby &amp; Noar,2011).</a:t>
            </a:r>
            <a:endParaRPr lang="en-US" sz="24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400" dirty="0">
                <a:latin typeface="Inter"/>
                <a:ea typeface="Inter"/>
                <a:sym typeface="Inter"/>
              </a:rPr>
              <a:t>Overall improvement in quality of life and treatment satisfaction (</a:t>
            </a:r>
            <a:r>
              <a:rPr lang="en-US" sz="2400" dirty="0" err="1">
                <a:latin typeface="Inter"/>
                <a:ea typeface="Inter"/>
                <a:sym typeface="Inter"/>
              </a:rPr>
              <a:t>Torrelo</a:t>
            </a:r>
            <a:r>
              <a:rPr lang="en-US" sz="2400" dirty="0">
                <a:latin typeface="Inter"/>
                <a:ea typeface="Inter"/>
                <a:sym typeface="Inter"/>
              </a:rPr>
              <a:t> et al., 2013).</a:t>
            </a:r>
            <a:endParaRPr lang="en-US" dirty="0"/>
          </a:p>
          <a:p>
            <a:pPr marL="0" marR="0" lvl="0" indent="0" algn="l">
              <a:lnSpc>
                <a:spcPct val="114999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2400" dirty="0">
              <a:latin typeface="Inter"/>
              <a:ea typeface="Inter"/>
            </a:endParaRPr>
          </a:p>
        </p:txBody>
      </p:sp>
      <p:pic>
        <p:nvPicPr>
          <p:cNvPr id="2" name="Picture 1" descr="A hand holding a baby&amp;#39;s hand&#10;&#10;AI-generated content may be incorrect.">
            <a:extLst>
              <a:ext uri="{FF2B5EF4-FFF2-40B4-BE49-F238E27FC236}">
                <a16:creationId xmlns:a16="http://schemas.microsoft.com/office/drawing/2014/main" id="{6696F9F4-4406-1B91-7A92-D0F750F6AE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50682" y="642938"/>
            <a:ext cx="6868732" cy="9344561"/>
          </a:xfrm>
          <a:prstGeom prst="rect">
            <a:avLst/>
          </a:prstGeom>
        </p:spPr>
      </p:pic>
      <p:sp>
        <p:nvSpPr>
          <p:cNvPr id="4" name="Text Placeholder 1">
            <a:extLst>
              <a:ext uri="{FF2B5EF4-FFF2-40B4-BE49-F238E27FC236}">
                <a16:creationId xmlns:a16="http://schemas.microsoft.com/office/drawing/2014/main" id="{0E4C8D21-614E-F6A4-F69D-E654B33655D9}"/>
              </a:ext>
            </a:extLst>
          </p:cNvPr>
          <p:cNvSpPr txBox="1">
            <a:spLocks/>
          </p:cNvSpPr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Harsh Pal, ID: 2432312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20142878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oogle Shape;136;p12">
            <a:extLst>
              <a:ext uri="{FF2B5EF4-FFF2-40B4-BE49-F238E27FC236}">
                <a16:creationId xmlns:a16="http://schemas.microsoft.com/office/drawing/2014/main" id="{A6E917DB-6E4A-CE0D-52BF-FD177E81A42F}"/>
              </a:ext>
            </a:extLst>
          </p:cNvPr>
          <p:cNvGrpSpPr/>
          <p:nvPr/>
        </p:nvGrpSpPr>
        <p:grpSpPr>
          <a:xfrm>
            <a:off x="7625737" y="560106"/>
            <a:ext cx="9796843" cy="9186210"/>
            <a:chOff x="0" y="-47625"/>
            <a:chExt cx="2071444" cy="2419414"/>
          </a:xfrm>
        </p:grpSpPr>
        <p:sp>
          <p:nvSpPr>
            <p:cNvPr id="3" name="Google Shape;137;p12">
              <a:extLst>
                <a:ext uri="{FF2B5EF4-FFF2-40B4-BE49-F238E27FC236}">
                  <a16:creationId xmlns:a16="http://schemas.microsoft.com/office/drawing/2014/main" id="{FCBAB17F-8C88-8D10-05A9-EB7D2451BC58}"/>
                </a:ext>
              </a:extLst>
            </p:cNvPr>
            <p:cNvSpPr/>
            <p:nvPr/>
          </p:nvSpPr>
          <p:spPr>
            <a:xfrm>
              <a:off x="0" y="25440"/>
              <a:ext cx="2071444" cy="2346349"/>
            </a:xfrm>
            <a:custGeom>
              <a:avLst/>
              <a:gdLst/>
              <a:ahLst/>
              <a:cxnLst/>
              <a:rect l="l" t="t" r="r" b="b"/>
              <a:pathLst>
                <a:path w="2071444" h="2274270" extrusionOk="0">
                  <a:moveTo>
                    <a:pt x="29530" y="0"/>
                  </a:moveTo>
                  <a:lnTo>
                    <a:pt x="2041913" y="0"/>
                  </a:lnTo>
                  <a:cubicBezTo>
                    <a:pt x="2058222" y="0"/>
                    <a:pt x="2071444" y="13221"/>
                    <a:pt x="2071444" y="29530"/>
                  </a:cubicBezTo>
                  <a:lnTo>
                    <a:pt x="2071444" y="2244739"/>
                  </a:lnTo>
                  <a:cubicBezTo>
                    <a:pt x="2071444" y="2252571"/>
                    <a:pt x="2068332" y="2260082"/>
                    <a:pt x="2062794" y="2265620"/>
                  </a:cubicBezTo>
                  <a:cubicBezTo>
                    <a:pt x="2057256" y="2271158"/>
                    <a:pt x="2049745" y="2274270"/>
                    <a:pt x="2041913" y="2274270"/>
                  </a:cubicBezTo>
                  <a:lnTo>
                    <a:pt x="29530" y="2274270"/>
                  </a:lnTo>
                  <a:cubicBezTo>
                    <a:pt x="21699" y="2274270"/>
                    <a:pt x="14187" y="2271158"/>
                    <a:pt x="8649" y="2265620"/>
                  </a:cubicBezTo>
                  <a:cubicBezTo>
                    <a:pt x="3111" y="2260082"/>
                    <a:pt x="0" y="2252571"/>
                    <a:pt x="0" y="2244739"/>
                  </a:cubicBezTo>
                  <a:lnTo>
                    <a:pt x="0" y="29530"/>
                  </a:lnTo>
                  <a:cubicBezTo>
                    <a:pt x="0" y="13221"/>
                    <a:pt x="13221" y="0"/>
                    <a:pt x="29530" y="0"/>
                  </a:cubicBezTo>
                  <a:close/>
                </a:path>
              </a:pathLst>
            </a:custGeom>
            <a:solidFill>
              <a:srgbClr val="F4DB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" name="Google Shape;138;p12">
              <a:extLst>
                <a:ext uri="{FF2B5EF4-FFF2-40B4-BE49-F238E27FC236}">
                  <a16:creationId xmlns:a16="http://schemas.microsoft.com/office/drawing/2014/main" id="{00C4F93B-2D92-5A66-0872-B65B70FD70A9}"/>
                </a:ext>
              </a:extLst>
            </p:cNvPr>
            <p:cNvSpPr txBox="1"/>
            <p:nvPr/>
          </p:nvSpPr>
          <p:spPr>
            <a:xfrm>
              <a:off x="0" y="-47625"/>
              <a:ext cx="2071444" cy="232189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8" name="Picture Placeholder 7" descr="A child with white cream on her face&#10;&#10;AI-generated content may be incorrect.">
            <a:extLst>
              <a:ext uri="{FF2B5EF4-FFF2-40B4-BE49-F238E27FC236}">
                <a16:creationId xmlns:a16="http://schemas.microsoft.com/office/drawing/2014/main" id="{DEEAB53E-38C4-718B-29A1-1E28BC26AA7D}"/>
              </a:ext>
            </a:extLst>
          </p:cNvPr>
          <p:cNvPicPr>
            <a:picLocks noGrp="1" noChangeAspect="1"/>
          </p:cNvPicPr>
          <p:nvPr>
            <p:ph type="pic" idx="3"/>
          </p:nvPr>
        </p:nvPicPr>
        <p:blipFill>
          <a:blip r:embed="rId2"/>
          <a:srcRect t="727" b="727"/>
          <a:stretch/>
        </p:blipFill>
        <p:spPr>
          <a:prstGeom prst="roundRect">
            <a:avLst>
              <a:gd name="adj" fmla="val 8731"/>
            </a:avLst>
          </a:prstGeom>
          <a:noFill/>
          <a:ln>
            <a:noFill/>
          </a:ln>
        </p:spPr>
      </p:pic>
      <p:pic>
        <p:nvPicPr>
          <p:cNvPr id="9" name="Picture Placeholder 8" descr="A child with blonde hair and blue striped shirt&#10;&#10;AI-generated content may be incorrect.">
            <a:extLst>
              <a:ext uri="{FF2B5EF4-FFF2-40B4-BE49-F238E27FC236}">
                <a16:creationId xmlns:a16="http://schemas.microsoft.com/office/drawing/2014/main" id="{778062FF-4B9B-A18D-2605-A776CB913BC2}"/>
              </a:ext>
            </a:extLst>
          </p:cNvPr>
          <p:cNvPicPr>
            <a:picLocks noGrp="1" noChangeAspect="1"/>
          </p:cNvPicPr>
          <p:nvPr>
            <p:ph type="pic" idx="4"/>
          </p:nvPr>
        </p:nvPicPr>
        <p:blipFill>
          <a:blip r:embed="rId3"/>
          <a:srcRect t="671" b="671"/>
          <a:stretch/>
        </p:blipFill>
        <p:spPr>
          <a:prstGeom prst="roundRect">
            <a:avLst>
              <a:gd name="adj" fmla="val 8731"/>
            </a:avLst>
          </a:prstGeom>
          <a:noFill/>
          <a:ln>
            <a:noFill/>
          </a:ln>
        </p:spPr>
      </p:pic>
      <p:sp>
        <p:nvSpPr>
          <p:cNvPr id="7" name="Google Shape;189;p14">
            <a:extLst>
              <a:ext uri="{FF2B5EF4-FFF2-40B4-BE49-F238E27FC236}">
                <a16:creationId xmlns:a16="http://schemas.microsoft.com/office/drawing/2014/main" id="{E5590A6B-6DDB-4822-9512-97C5AA9BB4DB}"/>
              </a:ext>
            </a:extLst>
          </p:cNvPr>
          <p:cNvSpPr txBox="1"/>
          <p:nvPr/>
        </p:nvSpPr>
        <p:spPr>
          <a:xfrm>
            <a:off x="7862449" y="425069"/>
            <a:ext cx="9033447" cy="106182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14999"/>
              </a:lnSpc>
            </a:pPr>
            <a:endParaRPr lang="en-US" sz="3600" b="1" dirty="0">
              <a:latin typeface="Fraunces Light"/>
              <a:ea typeface="Inter"/>
            </a:endParaRPr>
          </a:p>
          <a:p>
            <a:pPr>
              <a:lnSpc>
                <a:spcPct val="114999"/>
              </a:lnSpc>
            </a:pPr>
            <a:r>
              <a:rPr lang="en-US" sz="3600" b="1" dirty="0">
                <a:latin typeface="Fraunces Light"/>
                <a:ea typeface="Inter"/>
              </a:rPr>
              <a:t>IMPLICATIONS FOR POLICY</a:t>
            </a:r>
          </a:p>
          <a:p>
            <a:pPr>
              <a:lnSpc>
                <a:spcPct val="114999"/>
              </a:lnSpc>
            </a:pPr>
            <a:endParaRPr lang="en-US" sz="2400" i="1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400" dirty="0">
                <a:latin typeface="Inter"/>
                <a:ea typeface="Inter"/>
                <a:sym typeface="Inter"/>
              </a:rPr>
              <a:t>Demonstrating cost-effectiveness and improved outcomes could justify NHS support or reimbursement for digital eczema devices (NICE,2023).</a:t>
            </a:r>
            <a:endParaRPr lang="en-US" sz="24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endParaRPr lang="en-US" sz="24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400" dirty="0">
                <a:latin typeface="Inter"/>
                <a:ea typeface="Inter"/>
                <a:sym typeface="Inter"/>
              </a:rPr>
              <a:t>Supports integration of digital health interventions under NHS Digital’s real-world monitoring initiatives (NHS Digital, 2024).</a:t>
            </a:r>
            <a:endParaRPr lang="en-US" sz="24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endParaRPr lang="en-US" sz="24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400" dirty="0">
                <a:latin typeface="Inter"/>
                <a:ea typeface="Inter"/>
                <a:sym typeface="Inter"/>
              </a:rPr>
              <a:t>Encourages future NHS and NICE guidelines to incorporate wearable digital tools for eczema management (UK Government, 2024).</a:t>
            </a:r>
            <a:endParaRPr lang="en-US" sz="24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endParaRPr lang="en-US" sz="24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400" dirty="0">
                <a:latin typeface="Inter"/>
                <a:ea typeface="Inter"/>
                <a:sym typeface="Inter"/>
              </a:rPr>
              <a:t>Provides policymakers with evidence for</a:t>
            </a:r>
            <a:r>
              <a:rPr lang="en-US" sz="2400" dirty="0">
                <a:latin typeface="Inter"/>
                <a:ea typeface="Inter"/>
              </a:rPr>
              <a:t> equitable access </a:t>
            </a:r>
            <a:r>
              <a:rPr lang="en-US" sz="2400" dirty="0">
                <a:latin typeface="Inter"/>
                <a:ea typeface="Inter"/>
                <a:sym typeface="Inter"/>
              </a:rPr>
              <a:t>to child-friendly health technologies (Porter,2016).</a:t>
            </a:r>
            <a:endParaRPr lang="en-US" sz="24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endParaRPr lang="en-US" sz="24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400" dirty="0">
                <a:latin typeface="Inter"/>
                <a:ea typeface="Inter"/>
                <a:sym typeface="Inter"/>
              </a:rPr>
              <a:t>Supports the UK's digital health innovation strategy and promotes technology-enabled self-care (</a:t>
            </a:r>
            <a:r>
              <a:rPr lang="en-US" sz="2400" err="1">
                <a:latin typeface="Inter"/>
                <a:ea typeface="Inter"/>
                <a:sym typeface="Inter"/>
              </a:rPr>
              <a:t>NHSDigital</a:t>
            </a:r>
            <a:r>
              <a:rPr lang="en-US" sz="2400" dirty="0">
                <a:latin typeface="Inter"/>
                <a:ea typeface="Inter"/>
                <a:sym typeface="Inter"/>
              </a:rPr>
              <a:t>, 2024).</a:t>
            </a:r>
            <a:endParaRPr lang="en-US" sz="2400" dirty="0">
              <a:latin typeface="Inter"/>
              <a:ea typeface="Inter"/>
            </a:endParaRPr>
          </a:p>
          <a:p>
            <a:pPr>
              <a:lnSpc>
                <a:spcPct val="114999"/>
              </a:lnSpc>
            </a:pPr>
            <a:endParaRPr lang="en-US" sz="2400" i="1" dirty="0">
              <a:latin typeface="Inter"/>
              <a:ea typeface="Inter"/>
            </a:endParaRPr>
          </a:p>
          <a:p>
            <a:pPr>
              <a:lnSpc>
                <a:spcPct val="114999"/>
              </a:lnSpc>
            </a:pPr>
            <a:endParaRPr lang="en-US" sz="2400" i="1" dirty="0">
              <a:latin typeface="Inter"/>
              <a:ea typeface="Inter"/>
            </a:endParaRPr>
          </a:p>
          <a:p>
            <a:pPr>
              <a:lnSpc>
                <a:spcPct val="114999"/>
              </a:lnSpc>
            </a:pPr>
            <a:endParaRPr lang="en-US" sz="2400" b="1" i="1" dirty="0">
              <a:latin typeface="Inter"/>
              <a:ea typeface="Inter"/>
            </a:endParaRPr>
          </a:p>
          <a:p>
            <a:pPr marL="0" marR="0" lvl="0" indent="0" algn="l">
              <a:lnSpc>
                <a:spcPct val="114999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2400" dirty="0">
              <a:latin typeface="Inter"/>
              <a:ea typeface="Inter"/>
            </a:endParaRPr>
          </a:p>
        </p:txBody>
      </p:sp>
      <p:sp>
        <p:nvSpPr>
          <p:cNvPr id="10" name="Text Placeholder 1">
            <a:extLst>
              <a:ext uri="{FF2B5EF4-FFF2-40B4-BE49-F238E27FC236}">
                <a16:creationId xmlns:a16="http://schemas.microsoft.com/office/drawing/2014/main" id="{CAB6E523-79D6-968B-BA2D-44DB59D33650}"/>
              </a:ext>
            </a:extLst>
          </p:cNvPr>
          <p:cNvSpPr txBox="1">
            <a:spLocks/>
          </p:cNvSpPr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Harsh Pal, ID: 2432312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08998380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6B455A-549E-97FC-6477-A7315AAFF8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oogle Shape;136;p12">
            <a:extLst>
              <a:ext uri="{FF2B5EF4-FFF2-40B4-BE49-F238E27FC236}">
                <a16:creationId xmlns:a16="http://schemas.microsoft.com/office/drawing/2014/main" id="{1BC4605C-B84E-E229-0178-FEDE39068924}"/>
              </a:ext>
            </a:extLst>
          </p:cNvPr>
          <p:cNvGrpSpPr/>
          <p:nvPr/>
        </p:nvGrpSpPr>
        <p:grpSpPr>
          <a:xfrm>
            <a:off x="7625737" y="560106"/>
            <a:ext cx="9796843" cy="9186210"/>
            <a:chOff x="0" y="-47625"/>
            <a:chExt cx="2071444" cy="2419414"/>
          </a:xfrm>
        </p:grpSpPr>
        <p:sp>
          <p:nvSpPr>
            <p:cNvPr id="3" name="Google Shape;137;p12">
              <a:extLst>
                <a:ext uri="{FF2B5EF4-FFF2-40B4-BE49-F238E27FC236}">
                  <a16:creationId xmlns:a16="http://schemas.microsoft.com/office/drawing/2014/main" id="{BB6EA34A-BC13-6CB1-C849-93B2DE7461A1}"/>
                </a:ext>
              </a:extLst>
            </p:cNvPr>
            <p:cNvSpPr/>
            <p:nvPr/>
          </p:nvSpPr>
          <p:spPr>
            <a:xfrm>
              <a:off x="0" y="25440"/>
              <a:ext cx="2071444" cy="2346349"/>
            </a:xfrm>
            <a:custGeom>
              <a:avLst/>
              <a:gdLst/>
              <a:ahLst/>
              <a:cxnLst/>
              <a:rect l="l" t="t" r="r" b="b"/>
              <a:pathLst>
                <a:path w="2071444" h="2274270" extrusionOk="0">
                  <a:moveTo>
                    <a:pt x="29530" y="0"/>
                  </a:moveTo>
                  <a:lnTo>
                    <a:pt x="2041913" y="0"/>
                  </a:lnTo>
                  <a:cubicBezTo>
                    <a:pt x="2058222" y="0"/>
                    <a:pt x="2071444" y="13221"/>
                    <a:pt x="2071444" y="29530"/>
                  </a:cubicBezTo>
                  <a:lnTo>
                    <a:pt x="2071444" y="2244739"/>
                  </a:lnTo>
                  <a:cubicBezTo>
                    <a:pt x="2071444" y="2252571"/>
                    <a:pt x="2068332" y="2260082"/>
                    <a:pt x="2062794" y="2265620"/>
                  </a:cubicBezTo>
                  <a:cubicBezTo>
                    <a:pt x="2057256" y="2271158"/>
                    <a:pt x="2049745" y="2274270"/>
                    <a:pt x="2041913" y="2274270"/>
                  </a:cubicBezTo>
                  <a:lnTo>
                    <a:pt x="29530" y="2274270"/>
                  </a:lnTo>
                  <a:cubicBezTo>
                    <a:pt x="21699" y="2274270"/>
                    <a:pt x="14187" y="2271158"/>
                    <a:pt x="8649" y="2265620"/>
                  </a:cubicBezTo>
                  <a:cubicBezTo>
                    <a:pt x="3111" y="2260082"/>
                    <a:pt x="0" y="2252571"/>
                    <a:pt x="0" y="2244739"/>
                  </a:cubicBezTo>
                  <a:lnTo>
                    <a:pt x="0" y="29530"/>
                  </a:lnTo>
                  <a:cubicBezTo>
                    <a:pt x="0" y="13221"/>
                    <a:pt x="13221" y="0"/>
                    <a:pt x="29530" y="0"/>
                  </a:cubicBezTo>
                  <a:close/>
                </a:path>
              </a:pathLst>
            </a:custGeom>
            <a:solidFill>
              <a:srgbClr val="F4DB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" name="Google Shape;138;p12">
              <a:extLst>
                <a:ext uri="{FF2B5EF4-FFF2-40B4-BE49-F238E27FC236}">
                  <a16:creationId xmlns:a16="http://schemas.microsoft.com/office/drawing/2014/main" id="{C2047D68-1082-F0B3-E35D-BAF11BBFAB3F}"/>
                </a:ext>
              </a:extLst>
            </p:cNvPr>
            <p:cNvSpPr txBox="1"/>
            <p:nvPr/>
          </p:nvSpPr>
          <p:spPr>
            <a:xfrm>
              <a:off x="0" y="-47625"/>
              <a:ext cx="2071444" cy="232189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7" name="Google Shape;189;p14">
            <a:extLst>
              <a:ext uri="{FF2B5EF4-FFF2-40B4-BE49-F238E27FC236}">
                <a16:creationId xmlns:a16="http://schemas.microsoft.com/office/drawing/2014/main" id="{A5A68EB2-4768-D181-1F20-EA3AABC90D3F}"/>
              </a:ext>
            </a:extLst>
          </p:cNvPr>
          <p:cNvSpPr txBox="1"/>
          <p:nvPr/>
        </p:nvSpPr>
        <p:spPr>
          <a:xfrm>
            <a:off x="7862449" y="425069"/>
            <a:ext cx="8969053" cy="1075986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14999"/>
              </a:lnSpc>
            </a:pPr>
            <a:endParaRPr lang="en-US" sz="3600" b="1" dirty="0">
              <a:latin typeface="Fraunces Light"/>
              <a:ea typeface="Inter"/>
            </a:endParaRPr>
          </a:p>
          <a:p>
            <a:pPr>
              <a:lnSpc>
                <a:spcPct val="114999"/>
              </a:lnSpc>
            </a:pPr>
            <a:r>
              <a:rPr lang="en-US" sz="3600" b="1" dirty="0">
                <a:latin typeface="Fraunces Light"/>
                <a:ea typeface="Inter"/>
              </a:rPr>
              <a:t>IMPLICATIONS FOR EDUCATION AND RESEARCH</a:t>
            </a:r>
          </a:p>
          <a:p>
            <a:pPr>
              <a:lnSpc>
                <a:spcPct val="114999"/>
              </a:lnSpc>
            </a:pPr>
            <a:endParaRPr lang="en-US" sz="2400" i="1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000" dirty="0">
                <a:latin typeface="Inter"/>
                <a:ea typeface="Inter"/>
                <a:sym typeface="Inter"/>
              </a:rPr>
              <a:t>Healthcare professionals can use smartwatch data to </a:t>
            </a:r>
            <a:r>
              <a:rPr lang="en-US" sz="2000" dirty="0" err="1">
                <a:latin typeface="Inter"/>
                <a:ea typeface="Inter"/>
                <a:sym typeface="Inter"/>
              </a:rPr>
              <a:t>personalised</a:t>
            </a:r>
            <a:r>
              <a:rPr lang="en-US" sz="2000" dirty="0">
                <a:latin typeface="Inter"/>
                <a:ea typeface="Inter"/>
                <a:sym typeface="Inter"/>
              </a:rPr>
              <a:t> eczema treatment and identify non-adherence(Greener, 2016).</a:t>
            </a:r>
            <a:endParaRPr lang="en-US" sz="20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endParaRPr lang="en-US" sz="20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000" dirty="0">
                <a:latin typeface="Inter"/>
                <a:ea typeface="Inter"/>
              </a:rPr>
              <a:t>Digital health training modules could be introduced for healthcare staff to improve understanding </a:t>
            </a:r>
            <a:r>
              <a:rPr lang="en-US" sz="2000" dirty="0">
                <a:latin typeface="Inter"/>
                <a:ea typeface="Inter"/>
                <a:sym typeface="Inter"/>
              </a:rPr>
              <a:t>of data-driven care(NHS Digital, 2024).</a:t>
            </a:r>
            <a:endParaRPr lang="en-US" sz="20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endParaRPr lang="en-US" sz="20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000" dirty="0">
                <a:latin typeface="Inter"/>
                <a:ea typeface="Inter"/>
              </a:rPr>
              <a:t>Incorporating eczema awareness </a:t>
            </a:r>
            <a:r>
              <a:rPr lang="en-US" sz="2000" dirty="0">
                <a:latin typeface="Inter"/>
                <a:ea typeface="Inter"/>
                <a:sym typeface="Inter"/>
              </a:rPr>
              <a:t>and digital self-care programs into schools enhances children’s knowledge and early management (National Eczema Society, 2025).</a:t>
            </a:r>
            <a:endParaRPr lang="en-US" sz="20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endParaRPr lang="en-US" sz="20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000" dirty="0" err="1">
                <a:latin typeface="Inter"/>
                <a:ea typeface="Inter"/>
              </a:rPr>
              <a:t>Anonymised</a:t>
            </a:r>
            <a:r>
              <a:rPr lang="en-US" sz="2000" dirty="0">
                <a:latin typeface="Inter"/>
                <a:ea typeface="Inter"/>
              </a:rPr>
              <a:t> adherence data could advance dermatology research and clinical practice insights </a:t>
            </a:r>
            <a:r>
              <a:rPr lang="en-US" sz="2000" dirty="0">
                <a:latin typeface="Inter"/>
                <a:ea typeface="Inter"/>
                <a:sym typeface="Inter"/>
              </a:rPr>
              <a:t>(Langan et al., 2014).</a:t>
            </a:r>
            <a:endParaRPr lang="en-US" sz="20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endParaRPr lang="en-US" sz="20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000" dirty="0">
                <a:latin typeface="Inter"/>
                <a:ea typeface="Inter"/>
                <a:sym typeface="Inter"/>
              </a:rPr>
              <a:t>Supports future research on gamification and digital engagement among pediatric patients (</a:t>
            </a:r>
            <a:r>
              <a:rPr lang="en-US" sz="2000" dirty="0" err="1">
                <a:latin typeface="Inter"/>
                <a:ea typeface="Inter"/>
                <a:sym typeface="Inter"/>
              </a:rPr>
              <a:t>Mettarikanon</a:t>
            </a:r>
            <a:r>
              <a:rPr lang="en-US" sz="2000" dirty="0">
                <a:latin typeface="Inter"/>
                <a:ea typeface="Inter"/>
                <a:sym typeface="Inter"/>
              </a:rPr>
              <a:t> et al.,2025).</a:t>
            </a:r>
          </a:p>
          <a:p>
            <a:pPr marL="342900" indent="-342900">
              <a:lnSpc>
                <a:spcPct val="114999"/>
              </a:lnSpc>
              <a:buChar char="•"/>
            </a:pPr>
            <a:endParaRPr lang="en-US" sz="2000" dirty="0">
              <a:latin typeface="Inter"/>
              <a:ea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000" dirty="0">
                <a:latin typeface="Inter"/>
                <a:ea typeface="Inter"/>
                <a:sym typeface="Inter"/>
              </a:rPr>
              <a:t>Encourages academic partnerships for ongoing evaluation and improvement of digital eczema tools (Crosby &amp; Noar,2011).</a:t>
            </a:r>
            <a:endParaRPr lang="en-US" sz="2000" dirty="0"/>
          </a:p>
          <a:p>
            <a:pPr>
              <a:lnSpc>
                <a:spcPct val="114999"/>
              </a:lnSpc>
            </a:pPr>
            <a:endParaRPr lang="en-US" sz="2400" i="1" dirty="0">
              <a:latin typeface="Inter"/>
              <a:ea typeface="Inter"/>
            </a:endParaRPr>
          </a:p>
          <a:p>
            <a:pPr>
              <a:lnSpc>
                <a:spcPct val="114999"/>
              </a:lnSpc>
            </a:pPr>
            <a:endParaRPr lang="en-US" sz="2400" i="1" dirty="0">
              <a:latin typeface="Inter"/>
              <a:ea typeface="Inter"/>
            </a:endParaRPr>
          </a:p>
          <a:p>
            <a:pPr>
              <a:lnSpc>
                <a:spcPct val="114999"/>
              </a:lnSpc>
            </a:pPr>
            <a:endParaRPr lang="en-US" sz="2400" b="1" i="1" dirty="0">
              <a:latin typeface="Inter"/>
              <a:ea typeface="Inter"/>
            </a:endParaRPr>
          </a:p>
          <a:p>
            <a:pPr marL="0" marR="0" lvl="0" indent="0" algn="l">
              <a:lnSpc>
                <a:spcPct val="114999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2400" dirty="0">
              <a:latin typeface="Inter"/>
              <a:ea typeface="Inter"/>
            </a:endParaRPr>
          </a:p>
        </p:txBody>
      </p:sp>
      <p:pic>
        <p:nvPicPr>
          <p:cNvPr id="2" name="Picture 1" descr="A child with a rash on her arm&#10;&#10;AI-generated content may be incorrect.">
            <a:extLst>
              <a:ext uri="{FF2B5EF4-FFF2-40B4-BE49-F238E27FC236}">
                <a16:creationId xmlns:a16="http://schemas.microsoft.com/office/drawing/2014/main" id="{22CDD1C0-D02D-71DC-8043-FD7AF9873A9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43" r="53538"/>
          <a:stretch>
            <a:fillRect/>
          </a:stretch>
        </p:blipFill>
        <p:spPr>
          <a:xfrm>
            <a:off x="420880" y="675409"/>
            <a:ext cx="6913036" cy="9195956"/>
          </a:xfrm>
          <a:prstGeom prst="rect">
            <a:avLst/>
          </a:prstGeom>
        </p:spPr>
      </p:pic>
      <p:sp>
        <p:nvSpPr>
          <p:cNvPr id="14" name="Text Placeholder 1">
            <a:extLst>
              <a:ext uri="{FF2B5EF4-FFF2-40B4-BE49-F238E27FC236}">
                <a16:creationId xmlns:a16="http://schemas.microsoft.com/office/drawing/2014/main" id="{2A735775-7749-3F57-6A28-E3FDAE2DF4AC}"/>
              </a:ext>
            </a:extLst>
          </p:cNvPr>
          <p:cNvSpPr txBox="1">
            <a:spLocks/>
          </p:cNvSpPr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Harsh Pal, ID: 2432312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09727188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DBE3"/>
        </a:solidFill>
        <a:effectLst/>
      </p:bgPr>
    </p:bg>
    <p:spTree>
      <p:nvGrpSpPr>
        <p:cNvPr id="1" name="Shape 180">
          <a:extLst>
            <a:ext uri="{FF2B5EF4-FFF2-40B4-BE49-F238E27FC236}">
              <a16:creationId xmlns:a16="http://schemas.microsoft.com/office/drawing/2014/main" id="{44D84C8F-7115-F4AA-D7AF-4EDEA5229C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2" name="Google Shape;182;p14">
            <a:extLst>
              <a:ext uri="{FF2B5EF4-FFF2-40B4-BE49-F238E27FC236}">
                <a16:creationId xmlns:a16="http://schemas.microsoft.com/office/drawing/2014/main" id="{0CBF7EB6-592A-5DBA-6FFC-255D2D259426}"/>
              </a:ext>
            </a:extLst>
          </p:cNvPr>
          <p:cNvGrpSpPr/>
          <p:nvPr/>
        </p:nvGrpSpPr>
        <p:grpSpPr>
          <a:xfrm>
            <a:off x="895152" y="645115"/>
            <a:ext cx="9268170" cy="1684132"/>
            <a:chOff x="0" y="-47625"/>
            <a:chExt cx="2441000" cy="1007472"/>
          </a:xfrm>
        </p:grpSpPr>
        <p:sp>
          <p:nvSpPr>
            <p:cNvPr id="183" name="Google Shape;183;p14">
              <a:extLst>
                <a:ext uri="{FF2B5EF4-FFF2-40B4-BE49-F238E27FC236}">
                  <a16:creationId xmlns:a16="http://schemas.microsoft.com/office/drawing/2014/main" id="{18D9DE9A-B678-CB19-0989-6B6331E99E03}"/>
                </a:ext>
              </a:extLst>
            </p:cNvPr>
            <p:cNvSpPr/>
            <p:nvPr/>
          </p:nvSpPr>
          <p:spPr>
            <a:xfrm>
              <a:off x="0" y="0"/>
              <a:ext cx="2440999" cy="959847"/>
            </a:xfrm>
            <a:custGeom>
              <a:avLst/>
              <a:gdLst/>
              <a:ahLst/>
              <a:cxnLst/>
              <a:rect l="l" t="t" r="r" b="b"/>
              <a:pathLst>
                <a:path w="2440999" h="959847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934787"/>
                  </a:lnTo>
                  <a:cubicBezTo>
                    <a:pt x="2440999" y="948627"/>
                    <a:pt x="2429780" y="959847"/>
                    <a:pt x="2415940" y="959847"/>
                  </a:cubicBezTo>
                  <a:lnTo>
                    <a:pt x="25060" y="959847"/>
                  </a:lnTo>
                  <a:cubicBezTo>
                    <a:pt x="11220" y="959847"/>
                    <a:pt x="0" y="948627"/>
                    <a:pt x="0" y="934787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DDA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" name="Google Shape;184;p14">
              <a:extLst>
                <a:ext uri="{FF2B5EF4-FFF2-40B4-BE49-F238E27FC236}">
                  <a16:creationId xmlns:a16="http://schemas.microsoft.com/office/drawing/2014/main" id="{A2DE6418-612D-D74F-0F7D-B353711DF3E8}"/>
                </a:ext>
              </a:extLst>
            </p:cNvPr>
            <p:cNvSpPr txBox="1"/>
            <p:nvPr/>
          </p:nvSpPr>
          <p:spPr>
            <a:xfrm>
              <a:off x="0" y="-47625"/>
              <a:ext cx="2441000" cy="10074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85" name="Google Shape;185;p14">
            <a:extLst>
              <a:ext uri="{FF2B5EF4-FFF2-40B4-BE49-F238E27FC236}">
                <a16:creationId xmlns:a16="http://schemas.microsoft.com/office/drawing/2014/main" id="{A622FF5B-1C0D-7867-2287-D957D2478F92}"/>
              </a:ext>
            </a:extLst>
          </p:cNvPr>
          <p:cNvSpPr txBox="1"/>
          <p:nvPr/>
        </p:nvSpPr>
        <p:spPr>
          <a:xfrm>
            <a:off x="1132190" y="828450"/>
            <a:ext cx="8761896" cy="13542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sz="8000" b="1" dirty="0">
                <a:latin typeface="Fraunces Light"/>
                <a:sym typeface="Fraunces Light"/>
              </a:rPr>
              <a:t>CONCLUSION</a:t>
            </a:r>
            <a:endParaRPr lang="en-US" sz="8000" b="1" dirty="0">
              <a:latin typeface="Fraunces Light"/>
            </a:endParaRPr>
          </a:p>
        </p:txBody>
      </p:sp>
      <p:grpSp>
        <p:nvGrpSpPr>
          <p:cNvPr id="186" name="Google Shape;186;p14">
            <a:extLst>
              <a:ext uri="{FF2B5EF4-FFF2-40B4-BE49-F238E27FC236}">
                <a16:creationId xmlns:a16="http://schemas.microsoft.com/office/drawing/2014/main" id="{77C19F5A-2B07-3039-6274-167E80BB23FF}"/>
              </a:ext>
            </a:extLst>
          </p:cNvPr>
          <p:cNvGrpSpPr/>
          <p:nvPr/>
        </p:nvGrpSpPr>
        <p:grpSpPr>
          <a:xfrm>
            <a:off x="895152" y="2341361"/>
            <a:ext cx="9268170" cy="7538260"/>
            <a:chOff x="0" y="-47625"/>
            <a:chExt cx="2441000" cy="1273073"/>
          </a:xfrm>
        </p:grpSpPr>
        <p:sp>
          <p:nvSpPr>
            <p:cNvPr id="187" name="Google Shape;187;p14">
              <a:extLst>
                <a:ext uri="{FF2B5EF4-FFF2-40B4-BE49-F238E27FC236}">
                  <a16:creationId xmlns:a16="http://schemas.microsoft.com/office/drawing/2014/main" id="{41A69391-2E7A-1BCD-AF39-BFE6FAB3EF9B}"/>
                </a:ext>
              </a:extLst>
            </p:cNvPr>
            <p:cNvSpPr/>
            <p:nvPr/>
          </p:nvSpPr>
          <p:spPr>
            <a:xfrm>
              <a:off x="0" y="0"/>
              <a:ext cx="2440999" cy="1225448"/>
            </a:xfrm>
            <a:custGeom>
              <a:avLst/>
              <a:gdLst/>
              <a:ahLst/>
              <a:cxnLst/>
              <a:rect l="l" t="t" r="r" b="b"/>
              <a:pathLst>
                <a:path w="2440999" h="1225448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1200388"/>
                  </a:lnTo>
                  <a:cubicBezTo>
                    <a:pt x="2440999" y="1214228"/>
                    <a:pt x="2429780" y="1225448"/>
                    <a:pt x="2415940" y="1225448"/>
                  </a:cubicBezTo>
                  <a:lnTo>
                    <a:pt x="25060" y="1225448"/>
                  </a:lnTo>
                  <a:cubicBezTo>
                    <a:pt x="11220" y="1225448"/>
                    <a:pt x="0" y="1214228"/>
                    <a:pt x="0" y="1200388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" name="Google Shape;188;p14">
              <a:extLst>
                <a:ext uri="{FF2B5EF4-FFF2-40B4-BE49-F238E27FC236}">
                  <a16:creationId xmlns:a16="http://schemas.microsoft.com/office/drawing/2014/main" id="{0F0CB65C-D07A-67BC-1AA8-7B96C21D0662}"/>
                </a:ext>
              </a:extLst>
            </p:cNvPr>
            <p:cNvSpPr txBox="1"/>
            <p:nvPr/>
          </p:nvSpPr>
          <p:spPr>
            <a:xfrm>
              <a:off x="0" y="-47625"/>
              <a:ext cx="2441000" cy="127307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89" name="Google Shape;189;p14">
            <a:extLst>
              <a:ext uri="{FF2B5EF4-FFF2-40B4-BE49-F238E27FC236}">
                <a16:creationId xmlns:a16="http://schemas.microsoft.com/office/drawing/2014/main" id="{90CE8B44-3032-922A-1623-DFAC41732B97}"/>
              </a:ext>
            </a:extLst>
          </p:cNvPr>
          <p:cNvSpPr txBox="1"/>
          <p:nvPr/>
        </p:nvSpPr>
        <p:spPr>
          <a:xfrm>
            <a:off x="1294224" y="3258423"/>
            <a:ext cx="8437800" cy="61493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342900" indent="-342900">
              <a:lnSpc>
                <a:spcPct val="114999"/>
              </a:lnSpc>
              <a:buChar char="•"/>
            </a:pPr>
            <a:r>
              <a:rPr lang="en-US" sz="2400" dirty="0">
                <a:latin typeface="Inter"/>
                <a:ea typeface="Inter"/>
                <a:cs typeface="Inter"/>
                <a:sym typeface="Inter"/>
              </a:rPr>
              <a:t>Eczema management is demanding and time-consuming, often requiring multiple treatments each day.</a:t>
            </a:r>
            <a:endParaRPr lang="en-US" dirty="0"/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400">
                <a:latin typeface="Inter"/>
                <a:ea typeface="Inter"/>
                <a:cs typeface="Inter"/>
                <a:sym typeface="Inter"/>
              </a:rPr>
              <a:t>As a result, adherence can drop </a:t>
            </a:r>
            <a:r>
              <a:rPr lang="en-US" sz="2400" b="0" i="0" u="none" strike="noStrike" cap="none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by </a:t>
            </a:r>
            <a:r>
              <a:rPr lang="en-US" sz="2400">
                <a:latin typeface="Inter"/>
                <a:ea typeface="Inter"/>
                <a:cs typeface="Inter"/>
                <a:sym typeface="Inter"/>
              </a:rPr>
              <a:t>up to 70% within only a few days of starting treatment.</a:t>
            </a:r>
            <a:endParaRPr lang="en-US">
              <a:sym typeface="Inter"/>
            </a:endParaRPr>
          </a:p>
          <a:p>
            <a:pPr marL="342900" indent="-342900">
              <a:lnSpc>
                <a:spcPct val="114999"/>
              </a:lnSpc>
              <a:buChar char="•"/>
            </a:pPr>
            <a:r>
              <a:rPr lang="en-US" sz="2400" dirty="0">
                <a:latin typeface="Inter"/>
                <a:ea typeface="Inter"/>
                <a:cs typeface="Inter"/>
                <a:sym typeface="Inter"/>
              </a:rPr>
              <a:t>Effective eczema care therefore relies not only on medication</a:t>
            </a:r>
            <a:r>
              <a:rPr lang="en-US" sz="2400" b="0" i="0" u="none" strike="noStrike" cap="none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, </a:t>
            </a:r>
            <a:r>
              <a:rPr lang="en-US" sz="2400" dirty="0">
                <a:latin typeface="Inter"/>
                <a:ea typeface="Inter"/>
                <a:cs typeface="Inter"/>
                <a:sym typeface="Inter"/>
              </a:rPr>
              <a:t>but also on </a:t>
            </a:r>
            <a:r>
              <a:rPr lang="en-US" sz="2400" dirty="0" err="1">
                <a:latin typeface="Inter"/>
                <a:ea typeface="Inter"/>
                <a:cs typeface="Inter"/>
                <a:sym typeface="Inter"/>
              </a:rPr>
              <a:t>behavioural</a:t>
            </a:r>
            <a:r>
              <a:rPr lang="en-US" sz="2400" dirty="0">
                <a:latin typeface="Inter"/>
                <a:ea typeface="Inter"/>
                <a:cs typeface="Inter"/>
                <a:sym typeface="Inter"/>
              </a:rPr>
              <a:t> support and sustained self-care habits.</a:t>
            </a:r>
            <a:endParaRPr lang="en-US" dirty="0">
              <a:sym typeface="Inter"/>
            </a:endParaRPr>
          </a:p>
          <a:p>
            <a:pPr>
              <a:lnSpc>
                <a:spcPct val="114999"/>
              </a:lnSpc>
            </a:pPr>
            <a:endParaRPr lang="en-US" sz="2400" dirty="0">
              <a:latin typeface="Inter"/>
              <a:ea typeface="Inter"/>
            </a:endParaRPr>
          </a:p>
          <a:p>
            <a:pPr algn="ctr"/>
            <a:r>
              <a:rPr lang="en-US" sz="2400" b="1">
                <a:ea typeface="Inter"/>
                <a:sym typeface="Inter"/>
              </a:rPr>
              <a:t>The </a:t>
            </a:r>
            <a:r>
              <a:rPr lang="en-US" sz="2400" b="1" err="1">
                <a:ea typeface="Inter"/>
                <a:sym typeface="Inter"/>
              </a:rPr>
              <a:t>Creamitosmooth</a:t>
            </a:r>
            <a:r>
              <a:rPr lang="en-US" sz="2400" b="1">
                <a:ea typeface="Inter"/>
                <a:sym typeface="Inter"/>
              </a:rPr>
              <a:t> smartwatch empowers children through reminders, gamification, and real-time monitoring—helping to build healthy routines that improve long-term outcomes.</a:t>
            </a:r>
            <a:endParaRPr lang="en-US" b="1"/>
          </a:p>
          <a:p>
            <a:pPr algn="ctr">
              <a:lnSpc>
                <a:spcPct val="114999"/>
              </a:lnSpc>
            </a:pPr>
            <a:endParaRPr lang="en-US" sz="2400" b="1" dirty="0">
              <a:latin typeface="Inter"/>
              <a:ea typeface="Inter"/>
            </a:endParaRPr>
          </a:p>
          <a:p>
            <a:pPr marL="0" marR="0" lvl="0" indent="0" algn="l">
              <a:lnSpc>
                <a:spcPct val="114999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2400" dirty="0">
              <a:latin typeface="Inter"/>
              <a:ea typeface="Inter"/>
            </a:endParaRPr>
          </a:p>
        </p:txBody>
      </p:sp>
      <p:pic>
        <p:nvPicPr>
          <p:cNvPr id="2" name="Picture 1" descr="A child wearing pink sunglasses and a watch&#10;&#10;AI-generated content may be incorrect.">
            <a:extLst>
              <a:ext uri="{FF2B5EF4-FFF2-40B4-BE49-F238E27FC236}">
                <a16:creationId xmlns:a16="http://schemas.microsoft.com/office/drawing/2014/main" id="{2069FC08-763A-8D60-5D6C-53008271E19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3368" t="-791" r="9820" b="-941"/>
          <a:stretch>
            <a:fillRect/>
          </a:stretch>
        </p:blipFill>
        <p:spPr>
          <a:xfrm>
            <a:off x="10394324" y="821498"/>
            <a:ext cx="7643801" cy="9141343"/>
          </a:xfrm>
          <a:prstGeom prst="rect">
            <a:avLst/>
          </a:prstGeom>
        </p:spPr>
      </p:pic>
      <p:sp>
        <p:nvSpPr>
          <p:cNvPr id="4" name="Text Placeholder 1">
            <a:extLst>
              <a:ext uri="{FF2B5EF4-FFF2-40B4-BE49-F238E27FC236}">
                <a16:creationId xmlns:a16="http://schemas.microsoft.com/office/drawing/2014/main" id="{B1FF5D8B-A75D-CABA-9150-4912EBB3276C}"/>
              </a:ext>
            </a:extLst>
          </p:cNvPr>
          <p:cNvSpPr txBox="1">
            <a:spLocks/>
          </p:cNvSpPr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–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»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Char char="•"/>
              <a:defRPr sz="2000" b="0" i="0" u="none" strike="noStrike" cap="non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Harsh Pal, ID: 2432312</a:t>
            </a:r>
            <a:endParaRPr lang="en-US" sz="1400" dirty="0"/>
          </a:p>
          <a:p>
            <a:pPr marL="101600" indent="0" algn="ctr">
              <a:buFont typeface="Inter"/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46254016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40ED38B-2279-C573-6690-E4B2CBC69D6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F64E7CE-D277-631D-9301-72DCC05FD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63831" y="4940710"/>
            <a:ext cx="3553323" cy="943897"/>
          </a:xfrm>
        </p:spPr>
        <p:txBody>
          <a:bodyPr>
            <a:normAutofit/>
          </a:bodyPr>
          <a:lstStyle/>
          <a:p>
            <a:r>
              <a:rPr lang="en-IN" sz="3200" dirty="0"/>
              <a:t>Harsh pal</a:t>
            </a:r>
            <a:br>
              <a:rPr lang="en-IN" sz="3200" dirty="0"/>
            </a:br>
            <a:r>
              <a:rPr lang="en-IN" sz="3200" dirty="0"/>
              <a:t>2432312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141EBA7-A992-09E6-5195-2AC0D74CE4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62375"/>
            <a:ext cx="12963831" cy="9461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199536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9FC7B5C-BD3A-A488-7807-78CAAF57C46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4400" dirty="0"/>
              <a:t>Conclusion</a:t>
            </a:r>
            <a:r>
              <a:rPr lang="en-US" dirty="0"/>
              <a:t> </a:t>
            </a:r>
          </a:p>
          <a:p>
            <a:endParaRPr lang="en-IN" dirty="0"/>
          </a:p>
          <a:p>
            <a:endParaRPr lang="en-US" dirty="0"/>
          </a:p>
          <a:p>
            <a:pPr marL="101600" indent="0">
              <a:spcAft>
                <a:spcPts val="1000"/>
              </a:spcAft>
              <a:buNone/>
            </a:pPr>
            <a:r>
              <a:rPr lang="en-US" sz="2400" dirty="0"/>
              <a:t>Without consistent care, eczema flare-ups worsen, leading to higher NHS costs and reduced quality of life (Dawson, 2023).</a:t>
            </a:r>
          </a:p>
          <a:p>
            <a:pPr marL="101600" indent="0">
              <a:spcAft>
                <a:spcPts val="1000"/>
              </a:spcAft>
              <a:buNone/>
            </a:pPr>
            <a:r>
              <a:rPr lang="en-US" sz="2400" dirty="0"/>
              <a:t>Children may develop social withdrawal, anxiety, or reduced academic focus due to visible skin symptoms (Greener, 2016).</a:t>
            </a:r>
          </a:p>
          <a:p>
            <a:pPr marL="101600" indent="0">
              <a:spcAft>
                <a:spcPts val="1000"/>
              </a:spcAft>
              <a:buNone/>
            </a:pPr>
            <a:r>
              <a:rPr lang="en-US" sz="2400" dirty="0"/>
              <a:t>Parents face increased stress and loss of productivity managing unpredictable flare-ups (Bass et al., 2015).</a:t>
            </a:r>
          </a:p>
          <a:p>
            <a:pPr marL="101600" indent="0">
              <a:spcAft>
                <a:spcPts val="1000"/>
              </a:spcAft>
              <a:buNone/>
            </a:pPr>
            <a:r>
              <a:rPr lang="en-US" sz="2400" dirty="0"/>
              <a:t>Lack of real-time adherence data limits clinicians’ ability to adjust treatment effectively (NHS Digital, 2024).</a:t>
            </a:r>
          </a:p>
          <a:p>
            <a:pPr marL="101600" indent="0">
              <a:spcAft>
                <a:spcPts val="1000"/>
              </a:spcAft>
              <a:buNone/>
            </a:pPr>
            <a:r>
              <a:rPr lang="en-US" sz="2400" dirty="0"/>
              <a:t>Missed opportunities for prevention and early management can escalate into chronic skin damage (</a:t>
            </a:r>
            <a:r>
              <a:rPr lang="en-US" sz="2400" dirty="0" err="1"/>
              <a:t>Torrelo</a:t>
            </a:r>
            <a:r>
              <a:rPr lang="en-US" sz="2400" dirty="0"/>
              <a:t> et al., 2013).</a:t>
            </a:r>
          </a:p>
          <a:p>
            <a:endParaRPr lang="en-IN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F1C41B5-FB08-2C87-5CCA-AED952694B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9187" y="2580968"/>
            <a:ext cx="7447936" cy="5096332"/>
          </a:xfrm>
        </p:spPr>
        <p:txBody>
          <a:bodyPr>
            <a:normAutofit fontScale="90000"/>
          </a:bodyPr>
          <a:lstStyle/>
          <a:p>
            <a:r>
              <a:rPr lang="en-US" dirty="0"/>
              <a:t>Conclusion: Consequences of Not Using the Intervention</a:t>
            </a:r>
            <a:br>
              <a:rPr lang="en-US" dirty="0"/>
            </a:br>
            <a:br>
              <a:rPr lang="en-US" dirty="0"/>
            </a:br>
            <a:r>
              <a:rPr lang="en-IN" sz="1800" dirty="0"/>
              <a:t>Harsh pal</a:t>
            </a:r>
            <a:br>
              <a:rPr lang="en-IN" sz="1800" dirty="0"/>
            </a:br>
            <a:r>
              <a:rPr lang="en-IN" sz="1800" dirty="0"/>
              <a:t>2432312</a:t>
            </a:r>
          </a:p>
        </p:txBody>
      </p:sp>
    </p:spTree>
    <p:extLst>
      <p:ext uri="{BB962C8B-B14F-4D97-AF65-F5344CB8AC3E}">
        <p14:creationId xmlns:p14="http://schemas.microsoft.com/office/powerpoint/2010/main" val="406767245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CB5869A-CB4F-55BA-374C-BA11FAAE2DB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Aft>
                <a:spcPts val="1000"/>
              </a:spcAft>
            </a:pPr>
            <a:r>
              <a:rPr lang="en-US" sz="2400" dirty="0"/>
              <a:t>Conduct longitudinal trials to evaluate the smartwatch’s effect on symptom reduction and adherence (Bass et al., 2015).</a:t>
            </a:r>
          </a:p>
          <a:p>
            <a:pPr>
              <a:spcAft>
                <a:spcPts val="1000"/>
              </a:spcAft>
            </a:pPr>
            <a:r>
              <a:rPr lang="en-US" sz="2400" dirty="0"/>
              <a:t>Use collected data to study </a:t>
            </a:r>
            <a:r>
              <a:rPr lang="en-US" sz="2400" dirty="0" err="1"/>
              <a:t>behavioural</a:t>
            </a:r>
            <a:r>
              <a:rPr lang="en-US" sz="2400" dirty="0"/>
              <a:t> trends and digital health literacy in children (</a:t>
            </a:r>
            <a:r>
              <a:rPr lang="en-US" sz="2400" dirty="0" err="1"/>
              <a:t>Mettarikanon</a:t>
            </a:r>
            <a:r>
              <a:rPr lang="en-US" sz="2400" dirty="0"/>
              <a:t> et al., 2025).</a:t>
            </a:r>
          </a:p>
          <a:p>
            <a:pPr>
              <a:spcAft>
                <a:spcPts val="1000"/>
              </a:spcAft>
            </a:pPr>
            <a:r>
              <a:rPr lang="en-US" sz="2400" dirty="0"/>
              <a:t>Investigate the role of gamification and AI feedback in maintaining long-term engagement (Gielen et al., 2008).</a:t>
            </a:r>
          </a:p>
          <a:p>
            <a:pPr>
              <a:spcAft>
                <a:spcPts val="1000"/>
              </a:spcAft>
            </a:pPr>
            <a:r>
              <a:rPr lang="en-US" sz="2400" dirty="0"/>
              <a:t>Publish results to inform NHS and NICE about integrating digital eczema management tools (NICE, 2023).</a:t>
            </a:r>
          </a:p>
          <a:p>
            <a:pPr>
              <a:spcAft>
                <a:spcPts val="1000"/>
              </a:spcAft>
            </a:pPr>
            <a:r>
              <a:rPr lang="en-US" sz="2400" dirty="0"/>
              <a:t>Develop partnerships with academic and clinical institutions to ensure continuous improvement (Porter, 2016).</a:t>
            </a:r>
          </a:p>
          <a:p>
            <a:endParaRPr lang="en-IN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080B421-5977-E3EB-45D6-354D8C009A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31312" y="2709000"/>
            <a:ext cx="6626093" cy="4968300"/>
          </a:xfrm>
        </p:spPr>
        <p:txBody>
          <a:bodyPr>
            <a:normAutofit fontScale="90000"/>
          </a:bodyPr>
          <a:lstStyle/>
          <a:p>
            <a:r>
              <a:rPr lang="en-US" dirty="0"/>
              <a:t>Conclusion: Future Plans – Research Development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r>
              <a:rPr lang="en-IN" sz="2000" dirty="0"/>
              <a:t>Harsh pal</a:t>
            </a:r>
            <a:br>
              <a:rPr lang="en-IN" sz="2000" dirty="0"/>
            </a:br>
            <a:r>
              <a:rPr lang="en-IN" sz="2000" dirty="0"/>
              <a:t>2432312</a:t>
            </a:r>
          </a:p>
        </p:txBody>
      </p:sp>
    </p:spTree>
    <p:extLst>
      <p:ext uri="{BB962C8B-B14F-4D97-AF65-F5344CB8AC3E}">
        <p14:creationId xmlns:p14="http://schemas.microsoft.com/office/powerpoint/2010/main" val="120352232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1FE6956E-9095-148F-6E61-910CA29105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5475" y="924750"/>
            <a:ext cx="7834564" cy="8536800"/>
          </a:xfrm>
        </p:spPr>
        <p:txBody>
          <a:bodyPr>
            <a:normAutofit/>
          </a:bodyPr>
          <a:lstStyle/>
          <a:p>
            <a:pPr marL="101600" indent="0">
              <a:spcAft>
                <a:spcPts val="1000"/>
              </a:spcAft>
              <a:buNone/>
            </a:pPr>
            <a:r>
              <a:rPr lang="en-IN" sz="2800" dirty="0"/>
              <a:t>Collaborate with NHS Digital to pilot the smartwatch under real-world monitoring frameworks (NHS Digital, 2024).</a:t>
            </a:r>
          </a:p>
          <a:p>
            <a:pPr marL="101600" indent="0">
              <a:spcAft>
                <a:spcPts val="1000"/>
              </a:spcAft>
              <a:buNone/>
            </a:pPr>
            <a:r>
              <a:rPr lang="en-IN" sz="2800" dirty="0"/>
              <a:t>Develop standardised evaluation protocols to assess digital tool effectiveness in eczema management (UK Government, 2024).</a:t>
            </a:r>
          </a:p>
          <a:p>
            <a:pPr marL="101600" indent="0">
              <a:spcAft>
                <a:spcPts val="1000"/>
              </a:spcAft>
              <a:buNone/>
            </a:pPr>
            <a:r>
              <a:rPr lang="en-IN" sz="2800" dirty="0"/>
              <a:t>Ensure compliance with MHRA safety regulations and UK GDPR for children’s data protection (ICO, 2025).</a:t>
            </a:r>
          </a:p>
          <a:p>
            <a:pPr marL="101600" indent="0">
              <a:spcAft>
                <a:spcPts val="1000"/>
              </a:spcAft>
              <a:buNone/>
            </a:pPr>
            <a:r>
              <a:rPr lang="en-IN" sz="2800" dirty="0"/>
              <a:t>Promote NHS endorsement for digital adherence tools through cost-benefit analysis (NICE, 2023).</a:t>
            </a:r>
          </a:p>
          <a:p>
            <a:pPr marL="101600" indent="0">
              <a:spcAft>
                <a:spcPts val="1000"/>
              </a:spcAft>
              <a:buNone/>
            </a:pPr>
            <a:r>
              <a:rPr lang="en-IN" sz="2800" dirty="0"/>
              <a:t>Establish multidisciplinary support systems combining technology, policy, and healthcare training (Porter, 2016).</a:t>
            </a:r>
          </a:p>
          <a:p>
            <a:pPr marL="101600" indent="0">
              <a:buNone/>
            </a:pPr>
            <a:endParaRPr lang="en-IN" sz="28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5A5F609-8390-F634-4132-6230F1653B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Conclusion: Future Plans – NHS Integration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r>
              <a:rPr lang="en-IN" sz="2000" dirty="0"/>
              <a:t>Harsh pal</a:t>
            </a:r>
            <a:br>
              <a:rPr lang="en-IN" sz="2000" dirty="0"/>
            </a:br>
            <a:r>
              <a:rPr lang="en-IN" sz="2000" dirty="0"/>
              <a:t>2432312</a:t>
            </a:r>
          </a:p>
        </p:txBody>
      </p:sp>
    </p:spTree>
    <p:extLst>
      <p:ext uri="{BB962C8B-B14F-4D97-AF65-F5344CB8AC3E}">
        <p14:creationId xmlns:p14="http://schemas.microsoft.com/office/powerpoint/2010/main" val="63761758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9908974A-6458-B850-24CF-BE8DA5CAF33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101600" indent="0">
              <a:spcAft>
                <a:spcPts val="1000"/>
              </a:spcAft>
              <a:buNone/>
            </a:pPr>
            <a:r>
              <a:rPr lang="en-US" sz="2800" dirty="0"/>
              <a:t>The eczema smartwatch bridges the gap between child health needs and digital health innovation (</a:t>
            </a:r>
            <a:r>
              <a:rPr lang="en-US" sz="2800" dirty="0" err="1"/>
              <a:t>Torrelo</a:t>
            </a:r>
            <a:r>
              <a:rPr lang="en-US" sz="2800" dirty="0"/>
              <a:t> et al., 2013).</a:t>
            </a:r>
          </a:p>
          <a:p>
            <a:pPr marL="101600" indent="0">
              <a:spcAft>
                <a:spcPts val="1000"/>
              </a:spcAft>
              <a:buNone/>
            </a:pPr>
            <a:r>
              <a:rPr lang="en-US" sz="2800" dirty="0"/>
              <a:t>Combining </a:t>
            </a:r>
            <a:r>
              <a:rPr lang="en-US" sz="2800" dirty="0" err="1"/>
              <a:t>behavioural</a:t>
            </a:r>
            <a:r>
              <a:rPr lang="en-US" sz="2800" dirty="0"/>
              <a:t> theory, technology, and education, it offers a holistic model of chronic disease care (Gielen et al., 2008).</a:t>
            </a:r>
          </a:p>
          <a:p>
            <a:pPr marL="101600" indent="0">
              <a:spcAft>
                <a:spcPts val="1000"/>
              </a:spcAft>
              <a:buNone/>
            </a:pPr>
            <a:r>
              <a:rPr lang="en-US" sz="2800" dirty="0"/>
              <a:t>By empowering children and supporting parents, it contributes to improved long-term outcomes (Bass et al., 2015).</a:t>
            </a:r>
          </a:p>
          <a:p>
            <a:pPr marL="101600" indent="0">
              <a:spcAft>
                <a:spcPts val="1000"/>
              </a:spcAft>
              <a:buNone/>
            </a:pPr>
            <a:r>
              <a:rPr lang="en-US" sz="2800" dirty="0"/>
              <a:t>The intervention aligns with NHS and NICE objectives for preventive, patient-</a:t>
            </a:r>
            <a:r>
              <a:rPr lang="en-US" sz="2800" dirty="0" err="1"/>
              <a:t>centred</a:t>
            </a:r>
            <a:r>
              <a:rPr lang="en-US" sz="2800" dirty="0"/>
              <a:t> digital healthcare (NICE, 2023).</a:t>
            </a:r>
          </a:p>
          <a:p>
            <a:pPr marL="101600" indent="0">
              <a:spcAft>
                <a:spcPts val="1000"/>
              </a:spcAft>
              <a:buNone/>
            </a:pPr>
            <a:r>
              <a:rPr lang="en-US" sz="2800" dirty="0"/>
              <a:t>Future collaboration among clinicians, educators, and policymakers will </a:t>
            </a:r>
            <a:r>
              <a:rPr lang="en-US" sz="2800" dirty="0" err="1"/>
              <a:t>maximise</a:t>
            </a:r>
            <a:r>
              <a:rPr lang="en-US" sz="2800" dirty="0"/>
              <a:t> its sustainability and social impact (Porter, 2016).</a:t>
            </a:r>
          </a:p>
          <a:p>
            <a:endParaRPr lang="en-IN" sz="28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0189540-DB8F-F3D4-C335-1A8F021EBF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dirty="0"/>
              <a:t>Conclusion: Final Remarks</a:t>
            </a:r>
            <a:br>
              <a:rPr lang="en-IN" dirty="0"/>
            </a:br>
            <a:br>
              <a:rPr lang="en-IN" dirty="0"/>
            </a:br>
            <a:br>
              <a:rPr lang="en-IN" dirty="0"/>
            </a:br>
            <a:r>
              <a:rPr lang="en-IN" sz="2200" dirty="0"/>
              <a:t>Harsh pal</a:t>
            </a:r>
            <a:br>
              <a:rPr lang="en-IN" sz="2200" dirty="0"/>
            </a:br>
            <a:r>
              <a:rPr lang="en-IN" sz="2200" dirty="0"/>
              <a:t>2432312</a:t>
            </a:r>
            <a:br>
              <a:rPr lang="en-IN" sz="2200" dirty="0"/>
            </a:br>
            <a:br>
              <a:rPr lang="en-IN" dirty="0"/>
            </a:b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01872514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C"/>
        </a:solidFill>
        <a:effectLst/>
      </p:bgPr>
    </p:bg>
    <p:spTree>
      <p:nvGrpSpPr>
        <p:cNvPr id="1" name="Shape 163">
          <a:extLst>
            <a:ext uri="{FF2B5EF4-FFF2-40B4-BE49-F238E27FC236}">
              <a16:creationId xmlns:a16="http://schemas.microsoft.com/office/drawing/2014/main" id="{7EB1D468-32A4-5696-8D29-189A37F36D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13">
            <a:extLst>
              <a:ext uri="{FF2B5EF4-FFF2-40B4-BE49-F238E27FC236}">
                <a16:creationId xmlns:a16="http://schemas.microsoft.com/office/drawing/2014/main" id="{61ABF94F-45FE-BEDD-0011-FF512FBDF156}"/>
              </a:ext>
            </a:extLst>
          </p:cNvPr>
          <p:cNvSpPr txBox="1"/>
          <p:nvPr/>
        </p:nvSpPr>
        <p:spPr>
          <a:xfrm>
            <a:off x="-3961723" y="293132"/>
            <a:ext cx="12718225" cy="7386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000" dirty="0">
                <a:latin typeface="Fraunces Light"/>
                <a:sym typeface="Fraunces Light"/>
              </a:rPr>
              <a:t>References</a:t>
            </a:r>
            <a:endParaRPr lang="en-US" sz="7200" dirty="0"/>
          </a:p>
        </p:txBody>
      </p:sp>
      <p:sp>
        <p:nvSpPr>
          <p:cNvPr id="4" name="Google Shape;189;p14">
            <a:extLst>
              <a:ext uri="{FF2B5EF4-FFF2-40B4-BE49-F238E27FC236}">
                <a16:creationId xmlns:a16="http://schemas.microsoft.com/office/drawing/2014/main" id="{54646B5A-1D62-5F5A-1783-6A1F78B08DB8}"/>
              </a:ext>
            </a:extLst>
          </p:cNvPr>
          <p:cNvSpPr txBox="1"/>
          <p:nvPr/>
        </p:nvSpPr>
        <p:spPr>
          <a:xfrm>
            <a:off x="408800" y="1262196"/>
            <a:ext cx="17453012" cy="91101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r>
              <a:rPr lang="en" sz="1600" dirty="0" err="1">
                <a:solidFill>
                  <a:srgbClr val="222222"/>
                </a:solidFill>
                <a:ea typeface="Inter"/>
              </a:rPr>
              <a:t>Gkintoni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, E., </a:t>
            </a:r>
            <a:r>
              <a:rPr lang="en" sz="1600" dirty="0" err="1">
                <a:solidFill>
                  <a:srgbClr val="222222"/>
                </a:solidFill>
                <a:ea typeface="Inter"/>
              </a:rPr>
              <a:t>Vantaraki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, F., </a:t>
            </a:r>
            <a:r>
              <a:rPr lang="en" sz="1600" dirty="0" err="1">
                <a:solidFill>
                  <a:srgbClr val="222222"/>
                </a:solidFill>
                <a:ea typeface="Inter"/>
              </a:rPr>
              <a:t>Skoulidi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, C., </a:t>
            </a:r>
            <a:r>
              <a:rPr lang="en" sz="1600" dirty="0" err="1">
                <a:solidFill>
                  <a:srgbClr val="222222"/>
                </a:solidFill>
                <a:ea typeface="Inter"/>
              </a:rPr>
              <a:t>Anastassopoulos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, P. and </a:t>
            </a:r>
            <a:r>
              <a:rPr lang="en" sz="1600" dirty="0" err="1">
                <a:solidFill>
                  <a:srgbClr val="222222"/>
                </a:solidFill>
                <a:ea typeface="Inter"/>
              </a:rPr>
              <a:t>Vantarakis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, A. (2024) ‘Promoting physical and mental health among children and adolescents via gamification—A conceptual systematic review’, Behavioral Sciences, 14(2), p.102. Available at: </a:t>
            </a:r>
            <a:r>
              <a:rPr lang="en" sz="1600" dirty="0">
                <a:solidFill>
                  <a:srgbClr val="222222"/>
                </a:solidFill>
                <a:ea typeface="Inter"/>
                <a:hlinkClick r:id="rId3"/>
              </a:rPr>
              <a:t>https://doi.org/10.3390/bs14020102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Greener, M. (2016) ‘Eczema at school: more than skin deep’, British Journal of School Nursing, 11(5), pp.221–224.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GTCSYS (2025) What is the role of user feedback in improving web application usability? Available at: https://gtcsys.com/faq/what-is-the-role-of-user-feedback-in-improving-web-application-usability/ (Accessed: 07 November 2025).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ICO (2025) UK GDPR guidance and resources. Available at: https://ico.org.uk/for-organisations/uk-gdpr-guidance-and-resources/ (Accessed: 07 November 2025).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Information Commissioner’s Office (2025) Age-Appropriate Design: Code of Practice for Online Services (Children’s Code) – Guidance for </a:t>
            </a:r>
            <a:r>
              <a:rPr lang="en" sz="1600" err="1">
                <a:solidFill>
                  <a:srgbClr val="222222"/>
                </a:solidFill>
                <a:ea typeface="Inter"/>
              </a:rPr>
              <a:t>organisations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. Available at: https://ico.org.uk/... (Accessed: 2 November 2025).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Jeong, J., </a:t>
            </a:r>
            <a:r>
              <a:rPr lang="en" sz="1600" dirty="0" err="1">
                <a:solidFill>
                  <a:srgbClr val="222222"/>
                </a:solidFill>
                <a:ea typeface="Inter"/>
              </a:rPr>
              <a:t>Franchett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, E.E., Ramos de Oliveira, C.V., Rehmani, K. and Yousafzai, A.K. (2021) ‘Parenting interventions to promote early child development in the first three years of life: A global systematic review and meta-analysis’, </a:t>
            </a:r>
            <a:r>
              <a:rPr lang="en" sz="1600" dirty="0" err="1">
                <a:solidFill>
                  <a:srgbClr val="222222"/>
                </a:solidFill>
                <a:ea typeface="Inter"/>
              </a:rPr>
              <a:t>PLoS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 Medicine, 18(5), p.e1003602. Available at: </a:t>
            </a:r>
            <a:r>
              <a:rPr lang="en" sz="1600" dirty="0">
                <a:solidFill>
                  <a:srgbClr val="222222"/>
                </a:solidFill>
                <a:ea typeface="Inter"/>
                <a:hlinkClick r:id="rId4"/>
              </a:rPr>
              <a:t>https://doi.org/10.1371/journal.pmed.1003602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Krejci-Manwaring, J., Tusa, M.G., Carroll, C., Camacho, F., Kaur, M., Carr, D. et al. (2007) ‘Stealth monitoring of adherence to topical medication: adherence is very poor in children with atopic dermatitis’, Journal of the American Academy of Dermatology, 56(2), pp.211–216.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Langan, S.M. et al. (2014) ‘How are eczema "flares" defined? A systematic review and recommendation for future studies’, British Journal of Dermatology, 170(3), pp.548–556.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Ma, Y.L., Li, S., Liu, J.T., He, X.T., Li, L.Y., Niu, J.P., Luo, B. and Zhang, K. (2021) ‘Impact of absolute humidity and temperature on eczema’, Biomedical and Environmental Sciences, 34(1), pp.61–65. Available at: </a:t>
            </a:r>
            <a:r>
              <a:rPr lang="en" sz="1600" dirty="0">
                <a:solidFill>
                  <a:srgbClr val="222222"/>
                </a:solidFill>
                <a:ea typeface="Inter"/>
                <a:hlinkClick r:id="rId5"/>
              </a:rPr>
              <a:t>https://doi.org/10.3967/bes2021.008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McKee, M., Vaughan, L.K. and Russo, G. (2025) ‘A contentious intervention to support the medical workforce: a case study of the policy of introducing physician associates in the United Kingdom’, Human Resources for Health, 23(1), p.4. Available at: </a:t>
            </a:r>
            <a:r>
              <a:rPr lang="en" sz="1600" dirty="0">
                <a:solidFill>
                  <a:srgbClr val="222222"/>
                </a:solidFill>
                <a:ea typeface="Inter"/>
                <a:hlinkClick r:id="rId6"/>
              </a:rPr>
              <a:t>https://doi.org/10.1186/s12960-024-00966-1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McLean, M.V. (2020) Developing an App for Multiple Languages. Available at: https://calvium.com/developing-an-app-for-multiple-languages/ (Accessed: 04 November 2025).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err="1">
                <a:solidFill>
                  <a:srgbClr val="222222"/>
                </a:solidFill>
                <a:ea typeface="Inter"/>
              </a:rPr>
              <a:t>Mettarikanon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, D., Eden, C. and </a:t>
            </a:r>
            <a:r>
              <a:rPr lang="en" sz="1600" err="1">
                <a:solidFill>
                  <a:srgbClr val="222222"/>
                </a:solidFill>
                <a:ea typeface="Inter"/>
              </a:rPr>
              <a:t>Tawanwongsri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, W. (2025) ‘The role of game-based learning in dermatology: A scoping review on patient education’, Frontiers in Communication, 10, 1636364.</a:t>
            </a:r>
            <a:endParaRPr lang="en" sz="1600"/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Microsoft (2025) What is password protection? Available at: https://www.microsoft.com/en-us/security/business/security-101/what-is-password-protection (Accessed: 07 November 2025).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Murray, G. (2020) ‘Psychosocial burden and costs in patients with atopic dermatitis’, Irish Skin Foundation. Available at: https://irishskin.ie/... (Accessed: 2 November 2025).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National Eczema (2025) Managing Stress from Eczema. Available at: https://nationaleczema.org/... (Accessed: 04 November 2025).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endParaRPr lang="en" sz="1600"/>
          </a:p>
        </p:txBody>
      </p:sp>
    </p:spTree>
    <p:extLst>
      <p:ext uri="{BB962C8B-B14F-4D97-AF65-F5344CB8AC3E}">
        <p14:creationId xmlns:p14="http://schemas.microsoft.com/office/powerpoint/2010/main" val="246878384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C"/>
        </a:solidFill>
        <a:effectLst/>
      </p:bgPr>
    </p:bg>
    <p:spTree>
      <p:nvGrpSpPr>
        <p:cNvPr id="1" name="Shape 163">
          <a:extLst>
            <a:ext uri="{FF2B5EF4-FFF2-40B4-BE49-F238E27FC236}">
              <a16:creationId xmlns:a16="http://schemas.microsoft.com/office/drawing/2014/main" id="{623A2039-4100-33E3-9410-8E8C818F9B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13">
            <a:extLst>
              <a:ext uri="{FF2B5EF4-FFF2-40B4-BE49-F238E27FC236}">
                <a16:creationId xmlns:a16="http://schemas.microsoft.com/office/drawing/2014/main" id="{0276591C-6BE6-B0CC-05FD-456A9285880B}"/>
              </a:ext>
            </a:extLst>
          </p:cNvPr>
          <p:cNvSpPr txBox="1"/>
          <p:nvPr/>
        </p:nvSpPr>
        <p:spPr>
          <a:xfrm>
            <a:off x="-3752441" y="518512"/>
            <a:ext cx="12718225" cy="7386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000" dirty="0">
                <a:latin typeface="Fraunces Light"/>
                <a:sym typeface="Fraunces Light"/>
              </a:rPr>
              <a:t>References</a:t>
            </a:r>
            <a:endParaRPr lang="en-US" sz="7200" dirty="0"/>
          </a:p>
        </p:txBody>
      </p:sp>
      <p:sp>
        <p:nvSpPr>
          <p:cNvPr id="3" name="Google Shape;189;p14">
            <a:extLst>
              <a:ext uri="{FF2B5EF4-FFF2-40B4-BE49-F238E27FC236}">
                <a16:creationId xmlns:a16="http://schemas.microsoft.com/office/drawing/2014/main" id="{1BB08D2E-31E2-2320-9510-1798D252B80C}"/>
              </a:ext>
            </a:extLst>
          </p:cNvPr>
          <p:cNvSpPr txBox="1"/>
          <p:nvPr/>
        </p:nvSpPr>
        <p:spPr>
          <a:xfrm>
            <a:off x="553688" y="1632464"/>
            <a:ext cx="17453012" cy="76020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r>
              <a:rPr lang="en" sz="1600" dirty="0" err="1">
                <a:solidFill>
                  <a:srgbClr val="222222"/>
                </a:solidFill>
                <a:ea typeface="Inter"/>
              </a:rPr>
              <a:t>Alrabaiah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, H.A. and Medina-Medina, N. (2021) ‘Agile Beeswax: Mobile app development process and empirical study in real environment’, Sustainability, 13(4), p.1909. Available at: </a:t>
            </a:r>
            <a:r>
              <a:rPr lang="en" sz="1600" dirty="0">
                <a:solidFill>
                  <a:srgbClr val="222222"/>
                </a:solidFill>
                <a:ea typeface="Inter"/>
                <a:hlinkClick r:id="rId3"/>
              </a:rPr>
              <a:t>https://doi.org/10.3390/su13041909</a:t>
            </a:r>
            <a:r>
              <a:rPr lang="en-US" sz="1600" dirty="0">
                <a:ea typeface="Inter"/>
              </a:rPr>
              <a:t> 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(Accessed: 04 November 2025).</a:t>
            </a:r>
            <a:endParaRPr lang="en-US" sz="1600" dirty="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Al-Rayes, S., Al Yaqoub, F.A., </a:t>
            </a:r>
            <a:r>
              <a:rPr lang="en" sz="1600" dirty="0" err="1">
                <a:solidFill>
                  <a:srgbClr val="222222"/>
                </a:solidFill>
                <a:ea typeface="Inter"/>
              </a:rPr>
              <a:t>Alfayez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, A., Alsalman, D., </a:t>
            </a:r>
            <a:r>
              <a:rPr lang="en" sz="1600" dirty="0" err="1">
                <a:solidFill>
                  <a:srgbClr val="222222"/>
                </a:solidFill>
                <a:ea typeface="Inter"/>
              </a:rPr>
              <a:t>Alanezi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, F., Alyousef, S. et al. (2022) ‘Gaming elements, applications, and challenges of gamification in healthcare’, Informatics in Medicine Unlocked, 31, 100974. (Accessed: 04 November 2025).</a:t>
            </a:r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Allergy UK (2025) Eczema (Atopic Dermatitis). Available at: https://www.allergyuk.org/about-allergy/types-of-allergies/eczema/ (Accessed: 06 November 2025).</a:t>
            </a:r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Almutairi, M.M., Al-</a:t>
            </a:r>
            <a:r>
              <a:rPr lang="en" sz="1600" dirty="0" err="1">
                <a:solidFill>
                  <a:srgbClr val="222222"/>
                </a:solidFill>
                <a:ea typeface="Inter"/>
              </a:rPr>
              <a:t>Ojail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, H.Y., </a:t>
            </a:r>
            <a:r>
              <a:rPr lang="en" sz="1600" dirty="0" err="1">
                <a:solidFill>
                  <a:srgbClr val="222222"/>
                </a:solidFill>
                <a:ea typeface="Inter"/>
              </a:rPr>
              <a:t>Almaghrabi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, M.A., </a:t>
            </a:r>
            <a:r>
              <a:rPr lang="en" sz="1600" dirty="0" err="1">
                <a:solidFill>
                  <a:srgbClr val="222222"/>
                </a:solidFill>
                <a:ea typeface="Inter"/>
              </a:rPr>
              <a:t>Aldreweesh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, Y.A., </a:t>
            </a:r>
            <a:r>
              <a:rPr lang="en" sz="1600" dirty="0" err="1">
                <a:solidFill>
                  <a:srgbClr val="222222"/>
                </a:solidFill>
                <a:ea typeface="Inter"/>
              </a:rPr>
              <a:t>Alduhailan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, T.S., Obaid, A.A.B. et al. (2025) ‘Parenting knowledge and attitude toward eczema in children: a study in the Eastern Province of Saudi Arabia’, International Journal of Medicine in Developing Countries, 9(2), pp.373–373. Available at: </a:t>
            </a:r>
            <a:r>
              <a:rPr lang="en" sz="1600" dirty="0">
                <a:solidFill>
                  <a:srgbClr val="222222"/>
                </a:solidFill>
                <a:ea typeface="Inter"/>
                <a:hlinkClick r:id="rId4"/>
              </a:rPr>
              <a:t>https://doi.org/10.24911/IJMDC.51-1736276775</a:t>
            </a:r>
            <a:r>
              <a:rPr lang="en" sz="1600" dirty="0">
                <a:ea typeface="Inter"/>
              </a:rPr>
              <a:t> 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(Accessed: 04 November 2025).</a:t>
            </a:r>
            <a:endParaRPr lang="en" sz="1600" dirty="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Bass, A.M., Anderson, K.L. and Feldman, S.R. (2015) ‘Interventions to increase treatment adherence in pediatric atopic dermatitis: a systematic review’, Journal of Clinical Medicine, 4(2), pp.231–242. (Accessed: 04 November 2025).</a:t>
            </a:r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 err="1">
                <a:solidFill>
                  <a:srgbClr val="222222"/>
                </a:solidFill>
                <a:ea typeface="Inter"/>
              </a:rPr>
              <a:t>Basarir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-Ozel, B., Turker, H.B. and Nasir, V.A. (2022) ‘Identifying the key drivers and barriers of smart home adoption: A thematic analysis from the business perspective’, Sustainability, 14(15), p.9053. Available at: </a:t>
            </a:r>
            <a:r>
              <a:rPr lang="en" sz="1600" dirty="0">
                <a:solidFill>
                  <a:srgbClr val="222222"/>
                </a:solidFill>
                <a:ea typeface="Inter"/>
                <a:hlinkClick r:id="rId5"/>
              </a:rPr>
              <a:t>https://doi.org/10.3390/su14159053</a:t>
            </a:r>
            <a:r>
              <a:rPr lang="en" sz="1600" dirty="0">
                <a:ea typeface="Inter"/>
              </a:rPr>
              <a:t> 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(Accessed: 04 November 2025).</a:t>
            </a:r>
            <a:endParaRPr lang="en" sz="1600" dirty="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British Journal of Dermatology (2023) ‘A study about how many people around the world have atopic dermatitis’, British Journal of Dermatology, 190(1), p.e6. Available at: </a:t>
            </a:r>
            <a:r>
              <a:rPr lang="en" sz="1600" dirty="0">
                <a:solidFill>
                  <a:srgbClr val="222222"/>
                </a:solidFill>
                <a:ea typeface="Inter"/>
                <a:hlinkClick r:id="rId6"/>
              </a:rPr>
              <a:t>https://doi.org/10.1093/bjd/ljad462</a:t>
            </a:r>
            <a:r>
              <a:rPr lang="en" sz="1600" dirty="0">
                <a:ea typeface="Inter"/>
              </a:rPr>
              <a:t> 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(Accessed: 04 November 2025).</a:t>
            </a:r>
            <a:endParaRPr lang="en" sz="1600" dirty="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Crosby, R. and Noar, S.M. (2011) ‘What is a planning model? An introduction to PRECEDE‐PROCEED’, Journal of Public Health Dentistry, 71, pp.S7–S15.</a:t>
            </a:r>
            <a:endParaRPr lang="en" sz="1600"/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Dawson, A. (2023) The Costs of Atopic Dermatitis. Sanofi UK. Available at: https://www.sanofi.co.uk/assets/dot-uk/pages/images/skin-in-the-game/cost-of-ad-pdf.pdf (Accessed: 2 November 2025).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Eczema Support (2025) Eczema and Missing School. Available at: https://www.eczemasupport.org.au/eczema-and-missing-school/ (Accessed: 06 November 2025).</a:t>
            </a:r>
            <a:endParaRPr lang="en" sz="1600"/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GDPR (2025) Conditions applicable to child's consent in relation to information society services. Available at: https://gdpr-info.eu/art-8-gdpr/ (Accessed: 04 November 2025).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Gielen, A.C., McDonald, E.M., Gary, T.L. and Bone, L.R. (2008) ‘Using the PRECEDE–PROCEED model to apply health behavior theories’, in Health Behavior and Health Education: Theory, Research, and Practice. 4th </a:t>
            </a:r>
            <a:r>
              <a:rPr lang="en" sz="1600" dirty="0" err="1">
                <a:solidFill>
                  <a:srgbClr val="222222"/>
                </a:solidFill>
                <a:ea typeface="Inter"/>
              </a:rPr>
              <a:t>edn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. pp.407–29. (Accessed: 04 November 2025).</a:t>
            </a:r>
            <a:endParaRPr lang="en" sz="1600" dirty="0"/>
          </a:p>
          <a:p>
            <a:endParaRPr lang="en" dirty="0"/>
          </a:p>
        </p:txBody>
      </p:sp>
    </p:spTree>
    <p:extLst>
      <p:ext uri="{BB962C8B-B14F-4D97-AF65-F5344CB8AC3E}">
        <p14:creationId xmlns:p14="http://schemas.microsoft.com/office/powerpoint/2010/main" val="422271953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C"/>
        </a:solidFill>
        <a:effectLst/>
      </p:bgPr>
    </p:bg>
    <p:spTree>
      <p:nvGrpSpPr>
        <p:cNvPr id="1" name="Shape 163">
          <a:extLst>
            <a:ext uri="{FF2B5EF4-FFF2-40B4-BE49-F238E27FC236}">
              <a16:creationId xmlns:a16="http://schemas.microsoft.com/office/drawing/2014/main" id="{CA162704-8612-8FB8-1D68-D582E64FCB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13">
            <a:extLst>
              <a:ext uri="{FF2B5EF4-FFF2-40B4-BE49-F238E27FC236}">
                <a16:creationId xmlns:a16="http://schemas.microsoft.com/office/drawing/2014/main" id="{790B1679-87A7-3F5B-A3D2-EC769DE37246}"/>
              </a:ext>
            </a:extLst>
          </p:cNvPr>
          <p:cNvSpPr txBox="1"/>
          <p:nvPr/>
        </p:nvSpPr>
        <p:spPr>
          <a:xfrm>
            <a:off x="-3752441" y="518512"/>
            <a:ext cx="12718225" cy="7386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000" dirty="0">
                <a:latin typeface="Fraunces Light"/>
                <a:sym typeface="Fraunces Light"/>
              </a:rPr>
              <a:t>References</a:t>
            </a:r>
            <a:endParaRPr lang="en-US" sz="7200" dirty="0"/>
          </a:p>
        </p:txBody>
      </p:sp>
      <p:sp>
        <p:nvSpPr>
          <p:cNvPr id="4" name="Google Shape;189;p14">
            <a:extLst>
              <a:ext uri="{FF2B5EF4-FFF2-40B4-BE49-F238E27FC236}">
                <a16:creationId xmlns:a16="http://schemas.microsoft.com/office/drawing/2014/main" id="{FB9AC247-545C-531D-BBF6-A1D8F0B7488F}"/>
              </a:ext>
            </a:extLst>
          </p:cNvPr>
          <p:cNvSpPr txBox="1"/>
          <p:nvPr/>
        </p:nvSpPr>
        <p:spPr>
          <a:xfrm>
            <a:off x="408800" y="1052914"/>
            <a:ext cx="17453012" cy="86177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National Eczema Society (2025) Information and advice. Available at: https://eczema.org/information-and-advice/ (Accessed: 2 November 2025).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National Eczema Society (2025) What we do. Available at: https://eczema.org/what-we-do/ (Accessed: 2 November 2025).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NHS Digital (2024) Monitoring the safety and effectiveness of digital technologies (real-world monitoring). Available at: https://www.digitalregulations.innovation.nhs.uk/... (Accessed: 2 November 2025).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NICE (2023) Atopic eczema in under 12s: diagnosis and management (NICE guideline CG57). London: National Institute for Health and Care Excellence. Available at: https://www.nice.org.uk/guidance/cg57/ (Accessed: 2 November 2025).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NICE (2025) Atopic eczema in under 12s: diagnosis and management – Recommendations. Available at: https://www.nice.org.uk/... (Accessed: 07 November 2025).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Nemeth, V., Syed, H.A. and Evans, J. (2022) ‘Eczema’, in </a:t>
            </a:r>
            <a:r>
              <a:rPr lang="en" sz="1600" err="1">
                <a:solidFill>
                  <a:srgbClr val="222222"/>
                </a:solidFill>
                <a:ea typeface="Inter"/>
              </a:rPr>
              <a:t>StatPearls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. Treasure Island (FL): </a:t>
            </a:r>
            <a:r>
              <a:rPr lang="en" sz="1600" err="1">
                <a:solidFill>
                  <a:srgbClr val="222222"/>
                </a:solidFill>
                <a:ea typeface="Inter"/>
              </a:rPr>
              <a:t>StatPearls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 Publishing. Available at: https://www.ncbi.nlm.nih.gov/books/NBK538209/</a:t>
            </a:r>
            <a:endParaRPr lang="en" sz="1600"/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Offline Internet (2024) The Power of Offline Internet Beyond the Binary of Connectivity. Available at: https://www.offlineinternet.org/... (Accessed: 07 November 2025).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 err="1">
                <a:solidFill>
                  <a:srgbClr val="222222"/>
                </a:solidFill>
                <a:ea typeface="Inter"/>
              </a:rPr>
              <a:t>Ometov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, A., Shubina, V., </a:t>
            </a:r>
            <a:r>
              <a:rPr lang="en" sz="1600" dirty="0" err="1">
                <a:solidFill>
                  <a:srgbClr val="222222"/>
                </a:solidFill>
                <a:ea typeface="Inter"/>
              </a:rPr>
              <a:t>Klus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, L., </a:t>
            </a:r>
            <a:r>
              <a:rPr lang="en" sz="1600" dirty="0" err="1">
                <a:solidFill>
                  <a:srgbClr val="222222"/>
                </a:solidFill>
                <a:ea typeface="Inter"/>
              </a:rPr>
              <a:t>Skibińska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, J., Saafi, S., Pascacio, P. et al. (2021) ‘A survey on wearable technology: History, state-of-the-art and current challenges’, Computer Networks, 193, 108074. Available at: </a:t>
            </a:r>
            <a:r>
              <a:rPr lang="en" sz="1600" dirty="0">
                <a:solidFill>
                  <a:srgbClr val="222222"/>
                </a:solidFill>
                <a:ea typeface="Inter"/>
                <a:hlinkClick r:id="rId3"/>
              </a:rPr>
              <a:t>https://doi.org/10.1016/j.comnet.2021.108074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Osman, S., Hirsch, C., Jalal, Z. and Paudyal, V. (2024) ‘Collaborative approaches to health education: perspectives of parents and teachers on self-care and managing common health issues in UK primary schools’, BMC Health Services Research, 24(1), p.1315. Available at: </a:t>
            </a:r>
            <a:r>
              <a:rPr lang="en" sz="1600" dirty="0">
                <a:solidFill>
                  <a:srgbClr val="222222"/>
                </a:solidFill>
                <a:ea typeface="Inter"/>
                <a:hlinkClick r:id="rId4"/>
              </a:rPr>
              <a:t>https://doi.org/10.1186/s12913-024-11724-3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err="1">
                <a:solidFill>
                  <a:srgbClr val="222222"/>
                </a:solidFill>
                <a:ea typeface="Inter"/>
              </a:rPr>
              <a:t>Pireddu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, M. (2021) How to create a multi-language app? Available at: https://www.goodbarber.com/blog/how-to-create-a-multi-language-app-a714/ (Accessed: 04 November 2025).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Porter, C.M. (2016) ‘Revisiting PRECEDE–PROCEED: A leading model for ecological and ethical health promotion’, Health Education Journal, 75(6), pp.753–764.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RSN Online (2024) Digital Disparity: A Closer Look at Rural Connectivity in England. Available at: https://www.rsnonline.org.uk/... (Accessed: 04 November 2025).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err="1">
                <a:solidFill>
                  <a:srgbClr val="222222"/>
                </a:solidFill>
                <a:ea typeface="Inter"/>
              </a:rPr>
              <a:t>Senyapar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, H.N. (2024) ‘Healthcare branding and reputation management strategies for organizational success’, </a:t>
            </a:r>
            <a:r>
              <a:rPr lang="en" sz="1600" err="1">
                <a:solidFill>
                  <a:srgbClr val="222222"/>
                </a:solidFill>
                <a:ea typeface="Inter"/>
              </a:rPr>
              <a:t>Technium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 Social Sciences Journal, 55, p.26.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err="1">
                <a:solidFill>
                  <a:srgbClr val="222222"/>
                </a:solidFill>
                <a:ea typeface="Inter"/>
              </a:rPr>
              <a:t>Skopeliti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, C. (2024) ‘Nearly half of UK families excluded from modern digital society, study finds’, The Guardian. Available at: https://www.theguardian.com/... (Accessed: 04 November 2025).</a:t>
            </a:r>
            <a:endParaRPr lang="en" sz="160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Smith, S. (2025) ‘New eczema treatment approved for NHS use “will help 62,000”’, The Mirror. Available at: https://www.mirror.co.uk/... (Accessed: 06 November 2025).</a:t>
            </a:r>
            <a:endParaRPr lang="en" sz="1600"/>
          </a:p>
          <a:p>
            <a:endParaRPr lang="en" sz="1600"/>
          </a:p>
        </p:txBody>
      </p:sp>
    </p:spTree>
    <p:extLst>
      <p:ext uri="{BB962C8B-B14F-4D97-AF65-F5344CB8AC3E}">
        <p14:creationId xmlns:p14="http://schemas.microsoft.com/office/powerpoint/2010/main" val="365188283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C"/>
        </a:solidFill>
        <a:effectLst/>
      </p:bgPr>
    </p:bg>
    <p:spTree>
      <p:nvGrpSpPr>
        <p:cNvPr id="1" name="Shape 163">
          <a:extLst>
            <a:ext uri="{FF2B5EF4-FFF2-40B4-BE49-F238E27FC236}">
              <a16:creationId xmlns:a16="http://schemas.microsoft.com/office/drawing/2014/main" id="{D4EA273B-0383-A928-9E49-8327A439D8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13">
            <a:extLst>
              <a:ext uri="{FF2B5EF4-FFF2-40B4-BE49-F238E27FC236}">
                <a16:creationId xmlns:a16="http://schemas.microsoft.com/office/drawing/2014/main" id="{40F6431E-6A39-0982-BDA1-A823FDFAC5AC}"/>
              </a:ext>
            </a:extLst>
          </p:cNvPr>
          <p:cNvSpPr txBox="1"/>
          <p:nvPr/>
        </p:nvSpPr>
        <p:spPr>
          <a:xfrm>
            <a:off x="-3752441" y="518512"/>
            <a:ext cx="12718225" cy="7386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000" dirty="0">
                <a:latin typeface="Fraunces Light"/>
                <a:sym typeface="Fraunces Light"/>
              </a:rPr>
              <a:t>References</a:t>
            </a:r>
            <a:endParaRPr lang="en-US" sz="7200" dirty="0"/>
          </a:p>
        </p:txBody>
      </p:sp>
      <p:sp>
        <p:nvSpPr>
          <p:cNvPr id="4" name="Google Shape;189;p14">
            <a:extLst>
              <a:ext uri="{FF2B5EF4-FFF2-40B4-BE49-F238E27FC236}">
                <a16:creationId xmlns:a16="http://schemas.microsoft.com/office/drawing/2014/main" id="{22D9A500-83BA-EEE8-AF6C-CB49826EFCF7}"/>
              </a:ext>
            </a:extLst>
          </p:cNvPr>
          <p:cNvSpPr txBox="1"/>
          <p:nvPr/>
        </p:nvSpPr>
        <p:spPr>
          <a:xfrm>
            <a:off x="0" y="1052914"/>
            <a:ext cx="18288000" cy="1354216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Tier, H.L., Balogh, E.A., Bashyam, A.M., Fleischer, A.B., Spergel, J.M., Masicampo, E.J. et al. (2021) ‘Tolerability of and adherence to topical treatments in atopic dermatitis: a narrative review’, Dermatology and Therapy, 11(2), pp.415–431.</a:t>
            </a:r>
            <a:endParaRPr lang="en" sz="1600" dirty="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Torrelo, A., Ortiz, J., Alomar, A., Ros, S., Pedrosa, E. and Cuervo, J. (2013) ‘Health-related quality of life, patient satisfaction, and adherence to treatment in patients with moderate or severe atopic dermatitis on maintenance therapy: the CONDA-SAT study’, Actas Dermo-Sifiliográficas (English Edition), 104(5), pp.409–417.</a:t>
            </a:r>
            <a:endParaRPr lang="en" sz="1600" dirty="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UK Government (2024) Regulating medical devices in the UK. Available at: https://www.gov.uk/guidance/regulating-medical-devices-in-the-uk (Accessed: 2 November 2025).</a:t>
            </a:r>
            <a:endParaRPr lang="en" sz="1600" dirty="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WHO (2024) Self-care for health and well-being. Available at: https://www.who.int/news-room/fact-sheets/detail/self-care-health-interventions (Accessed: 07 November 2025).</a:t>
            </a:r>
            <a:endParaRPr lang="en" sz="1600" dirty="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WHO (2025) Digital health. Available at: https://www.who.int/health-topics/digital-health#tab=tab_1 (Accessed: 07 November 2025).</a:t>
            </a:r>
            <a:endParaRPr lang="en" sz="1600" dirty="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Wilson, A. and McDonagh, J.E. (2014) ‘A gamification model to encourage positive healthcare behaviours in young people with long term conditions’, EAI Endorsed Transactions on Game-Based Learning, 14(2), e3.</a:t>
            </a:r>
            <a:endParaRPr lang="en" sz="1600" dirty="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Wilson-Menzfeld, G., Gates, J.R., Moreland, M., Raw, H. and Johnson, A. (2023) ‘Learning digital skills online: empowering older adults through one-to-one, online digital training provision’, Frontiers in Psychology, 14, p.1122277. Available at: </a:t>
            </a:r>
            <a:r>
              <a:rPr lang="en" sz="1600" dirty="0">
                <a:solidFill>
                  <a:srgbClr val="222222"/>
                </a:solidFill>
                <a:ea typeface="Inter"/>
                <a:hlinkClick r:id="rId3"/>
              </a:rPr>
              <a:t>https://doi.org/10.3389/fpsyg.2023.1122277</a:t>
            </a:r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British Journal of Dermatology (2023) ‘A study about how many people around the world have atopic dermatitis’, 190(1), p. e6. Available at: </a:t>
            </a:r>
            <a:r>
              <a:rPr lang="en" sz="1600" dirty="0">
                <a:solidFill>
                  <a:srgbClr val="222222"/>
                </a:solidFill>
                <a:ea typeface="Inter"/>
                <a:hlinkClick r:id="rId4"/>
              </a:rPr>
              <a:t>https://doi.org/10.1093/bjd/ljad462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 </a:t>
            </a:r>
            <a:endParaRPr lang="en" sz="1600" dirty="0">
              <a:solidFill>
                <a:srgbClr val="40010D"/>
              </a:solidFill>
              <a:ea typeface="Inter"/>
            </a:endParaRPr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  <a:sym typeface="Inter"/>
              </a:rPr>
              <a:t>Dawson, A. (2023) The Costs of Atopic Dermatitis. Sanofi UK. Available at: </a:t>
            </a:r>
            <a:r>
              <a:rPr lang="en" sz="1600" dirty="0">
                <a:solidFill>
                  <a:srgbClr val="222222"/>
                </a:solidFill>
                <a:ea typeface="Inter"/>
                <a:sym typeface="Inter"/>
                <a:hlinkClick r:id="rId5"/>
              </a:rPr>
              <a:t>https://www.sanofi.co.uk/assets/dot-uk/pages/images/skin-in-the-game/cost-of-ad-pdf.pdf</a:t>
            </a:r>
            <a:r>
              <a:rPr lang="en" sz="1600" dirty="0">
                <a:solidFill>
                  <a:srgbClr val="222222"/>
                </a:solidFill>
                <a:ea typeface="Inter"/>
                <a:sym typeface="Inter"/>
              </a:rPr>
              <a:t> </a:t>
            </a:r>
            <a:endParaRPr lang="en" sz="1600" dirty="0">
              <a:solidFill>
                <a:srgbClr val="222222"/>
              </a:solidFill>
              <a:ea typeface="Inter"/>
            </a:endParaRPr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Nemeth, V., Syed, H.A. and Evans, J. (2022) ‘Eczema’, in StatPearls. Treasure Island (FL): StatPearls Publishing. Available at: </a:t>
            </a:r>
            <a:r>
              <a:rPr lang="en" sz="1600" dirty="0">
                <a:solidFill>
                  <a:srgbClr val="222222"/>
                </a:solidFill>
                <a:ea typeface="Inter"/>
                <a:hlinkClick r:id="rId6"/>
              </a:rPr>
              <a:t>https://www.ncbi.nlm.nih.gov/books/NBK538209/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 </a:t>
            </a:r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Langan, S.M. et al. (2014) ‘How are eczema ‘flares’ defined? A systematic review and recommendation for future studies’, British Journal of Dermatology, 170(3), pp. 548-556.</a:t>
            </a:r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Murray, G. (2020) ‘Psychosocial burden and costs in patients with atopic dermatitis’, Irish Skin Foundation. Available at: </a:t>
            </a:r>
            <a:r>
              <a:rPr lang="en" sz="1600" dirty="0">
                <a:solidFill>
                  <a:srgbClr val="222222"/>
                </a:solidFill>
                <a:ea typeface="Inter"/>
                <a:hlinkClick r:id="rId7"/>
              </a:rPr>
              <a:t>https://irishskin.ie/2020/11/02/psychosocial-burden-and-costs-in-patients-with-atopic-dermatitis/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 </a:t>
            </a:r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" sz="1600" dirty="0">
                <a:solidFill>
                  <a:srgbClr val="222222"/>
                </a:solidFill>
                <a:ea typeface="Inter"/>
              </a:rPr>
              <a:t>National Eczema Society (2025) Information and advice. Available at: </a:t>
            </a:r>
            <a:r>
              <a:rPr lang="en" sz="1600" dirty="0">
                <a:solidFill>
                  <a:srgbClr val="222222"/>
                </a:solidFill>
                <a:ea typeface="Inter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https://eczema.org/information-and-advice/</a:t>
            </a:r>
            <a:r>
              <a:rPr lang="en" sz="1600" dirty="0">
                <a:solidFill>
                  <a:srgbClr val="222222"/>
                </a:solidFill>
                <a:ea typeface="Inter"/>
              </a:rPr>
              <a:t> </a:t>
            </a:r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r>
              <a:rPr lang="en-GB" sz="1600" dirty="0">
                <a:solidFill>
                  <a:srgbClr val="222222"/>
                </a:solidFill>
                <a:ea typeface="Inter"/>
              </a:rPr>
              <a:t>Krejci-Manwaring, J., Tusa, M. G., Carroll, C., Camacho, F., Kaur, M., Carr, D., ... &amp; Feldman, S. R. (2007) ‘Stealth monitoring of adherence to topical medication: adherence is very poor in children with atopic dermatitis’, Journal of the American Academy of Dermatology, 56(2), pp.211-216.</a:t>
            </a:r>
            <a:endParaRPr lang="en" sz="1600" dirty="0">
              <a:solidFill>
                <a:srgbClr val="222222"/>
              </a:solidFill>
              <a:ea typeface="Inter"/>
            </a:endParaRPr>
          </a:p>
          <a:p>
            <a:endParaRPr lang="en-GB" sz="1600" dirty="0">
              <a:solidFill>
                <a:srgbClr val="222222"/>
              </a:solidFill>
              <a:ea typeface="Inter"/>
            </a:endParaRPr>
          </a:p>
          <a:p>
            <a:r>
              <a:rPr lang="en-GB" sz="1600" dirty="0">
                <a:solidFill>
                  <a:srgbClr val="222222"/>
                </a:solidFill>
                <a:ea typeface="Inter"/>
              </a:rPr>
              <a:t>Tier, H. L., Balogh, E. A., </a:t>
            </a:r>
            <a:r>
              <a:rPr lang="en-GB" sz="1600" dirty="0" err="1">
                <a:solidFill>
                  <a:srgbClr val="222222"/>
                </a:solidFill>
                <a:ea typeface="Inter"/>
              </a:rPr>
              <a:t>Bashyam</a:t>
            </a:r>
            <a:r>
              <a:rPr lang="en-GB" sz="1600" dirty="0">
                <a:solidFill>
                  <a:srgbClr val="222222"/>
                </a:solidFill>
                <a:ea typeface="Inter"/>
              </a:rPr>
              <a:t>, A. M., Fleischer Jr, A. B., Spergel, J. M., </a:t>
            </a:r>
            <a:r>
              <a:rPr lang="en-GB" sz="1600" dirty="0" err="1">
                <a:solidFill>
                  <a:srgbClr val="222222"/>
                </a:solidFill>
                <a:ea typeface="Inter"/>
              </a:rPr>
              <a:t>Masicampo</a:t>
            </a:r>
            <a:r>
              <a:rPr lang="en-GB" sz="1600" dirty="0">
                <a:solidFill>
                  <a:srgbClr val="222222"/>
                </a:solidFill>
                <a:ea typeface="Inter"/>
              </a:rPr>
              <a:t>, E. J., ... &amp; Feldman, S. R. (2021) ‘Tolerability of and adherence to topical treatments in atopic dermatitis: a narrative review’, Dermatology and Therapy, 11(2), pp.415-431.</a:t>
            </a:r>
            <a:endParaRPr lang="en" sz="1600" dirty="0">
              <a:solidFill>
                <a:srgbClr val="222222"/>
              </a:solidFill>
              <a:ea typeface="Inter"/>
            </a:endParaRPr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  <a:p>
            <a:endParaRPr lang="en" sz="1600" dirty="0"/>
          </a:p>
          <a:p>
            <a:endParaRPr lang="en" sz="1600" dirty="0">
              <a:solidFill>
                <a:srgbClr val="222222"/>
              </a:solidFill>
              <a:ea typeface="Inter"/>
            </a:endParaRPr>
          </a:p>
        </p:txBody>
      </p:sp>
    </p:spTree>
    <p:extLst>
      <p:ext uri="{BB962C8B-B14F-4D97-AF65-F5344CB8AC3E}">
        <p14:creationId xmlns:p14="http://schemas.microsoft.com/office/powerpoint/2010/main" val="23572607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5763</Words>
  <Application>Microsoft Office PowerPoint</Application>
  <PresentationFormat>Custom</PresentationFormat>
  <Paragraphs>446</Paragraphs>
  <Slides>36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7" baseType="lpstr">
      <vt:lpstr>Symbol,Sans-Serif</vt:lpstr>
      <vt:lpstr>Inter</vt:lpstr>
      <vt:lpstr>Fraunces Light</vt:lpstr>
      <vt:lpstr>Fraunces</vt:lpstr>
      <vt:lpstr>Cambria</vt:lpstr>
      <vt:lpstr>Calibri</vt:lpstr>
      <vt:lpstr>Arial MT</vt:lpstr>
      <vt:lpstr>Bebas Neue</vt:lpstr>
      <vt:lpstr>Arial</vt:lpstr>
      <vt:lpstr>Symbol</vt:lpstr>
      <vt:lpstr>Office Theme</vt:lpstr>
      <vt:lpstr>PowerPoint Presentation</vt:lpstr>
      <vt:lpstr>PowerPoint Presentation</vt:lpstr>
      <vt:lpstr>ECZEMA  in numbers</vt:lpstr>
      <vt:lpstr>PowerPoint Presentation</vt:lpstr>
      <vt:lpstr>PowerPoint Presentation</vt:lpstr>
      <vt:lpstr>PowerPoint Presentation</vt:lpstr>
      <vt:lpstr>PowerPoint Presentation</vt:lpstr>
      <vt:lpstr>PRECEDE vs Creamitosmooth</vt:lpstr>
      <vt:lpstr>PRECEDE vs Creamitosmooth</vt:lpstr>
      <vt:lpstr>PROCEED vs Creamitosmooth</vt:lpstr>
      <vt:lpstr>PROCEED vs Creamitosmooth</vt:lpstr>
      <vt:lpstr>PROCEED vs Creamitosmooth</vt:lpstr>
      <vt:lpstr>PROCEED vs Creamitosmooth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Ethical Considerations in Practice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Harsh pal 2432312</vt:lpstr>
      <vt:lpstr>Conclusion: Consequences of Not Using the Intervention  Harsh pal 2432312</vt:lpstr>
      <vt:lpstr>Conclusion: Future Plans – Research Development   Harsh pal 2432312</vt:lpstr>
      <vt:lpstr>Conclusion: Future Plans – NHS Integration   Harsh pal 2432312</vt:lpstr>
      <vt:lpstr>Conclusion: Final Remarks   Harsh pal 2432312  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Harsh Pal</cp:lastModifiedBy>
  <cp:revision>1442</cp:revision>
  <dcterms:modified xsi:type="dcterms:W3CDTF">2025-11-09T18:30:50Z</dcterms:modified>
</cp:coreProperties>
</file>