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31"/>
  </p:notesMasterIdLst>
  <p:sldIdLst>
    <p:sldId id="258" r:id="rId8"/>
    <p:sldId id="259" r:id="rId9"/>
    <p:sldId id="260" r:id="rId10"/>
    <p:sldId id="261" r:id="rId11"/>
    <p:sldId id="262" r:id="rId12"/>
    <p:sldId id="264" r:id="rId13"/>
    <p:sldId id="289" r:id="rId14"/>
    <p:sldId id="278" r:id="rId15"/>
    <p:sldId id="265" r:id="rId16"/>
    <p:sldId id="286" r:id="rId17"/>
    <p:sldId id="287" r:id="rId18"/>
    <p:sldId id="288" r:id="rId19"/>
    <p:sldId id="263" r:id="rId20"/>
    <p:sldId id="290" r:id="rId21"/>
    <p:sldId id="291" r:id="rId22"/>
    <p:sldId id="285" r:id="rId23"/>
    <p:sldId id="292" r:id="rId24"/>
    <p:sldId id="276" r:id="rId25"/>
    <p:sldId id="294" r:id="rId26"/>
    <p:sldId id="293" r:id="rId27"/>
    <p:sldId id="295" r:id="rId28"/>
    <p:sldId id="279" r:id="rId29"/>
    <p:sldId id="28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94660"/>
  </p:normalViewPr>
  <p:slideViewPr>
    <p:cSldViewPr snapToGrid="0">
      <p:cViewPr varScale="1">
        <p:scale>
          <a:sx n="50" d="100"/>
          <a:sy n="50" d="100"/>
        </p:scale>
        <p:origin x="48" y="6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ableStyles" Target="tableStyles.xml"/><Relationship Id="rId8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FECC49-5E47-435A-8359-000C3746835F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16A7F-9FDD-4023-8DBF-E38F89DB91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12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216A7F-9FDD-4023-8DBF-E38F89DB914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924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1564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0314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75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16427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0638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8251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646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86234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7006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71684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8502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9388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75320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45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52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0715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6219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406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4673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4534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9761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12240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766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9307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6716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3141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2160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056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97089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410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6.png"/><Relationship Id="rId5" Type="http://schemas.openxmlformats.org/officeDocument/2006/relationships/theme" Target="../theme/theme5.xml"/><Relationship Id="rId4" Type="http://schemas.openxmlformats.org/officeDocument/2006/relationships/slideLayout" Target="../slideLayouts/slideLayout19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8BDC0E-42F9-4BEF-8F60-EF2D4270D930}" type="datetimeFigureOut">
              <a:rPr lang="en-GB" smtClean="0"/>
              <a:t>26/10/2024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F98C7-DF91-42AB-A7D8-4607AC7FEFEB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821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027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553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475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376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9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93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4257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Vuvrr9m5KOY?feature=oembed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sd9d5z7idyQ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85803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9367DF-2F8F-7B30-5FEE-CA42D666C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ECAY6005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Relationships, Communication and Family in Contemporary Society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Assessment Questions and Module </a:t>
            </a:r>
            <a:r>
              <a:rPr lang="en-GB" dirty="0" err="1">
                <a:solidFill>
                  <a:schemeClr val="bg1"/>
                </a:solidFill>
              </a:rPr>
              <a:t>Ouline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371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8DDE71-BA9E-8FD2-7C3B-C1887D81AEA1}"/>
              </a:ext>
            </a:extLst>
          </p:cNvPr>
          <p:cNvSpPr txBox="1"/>
          <p:nvPr/>
        </p:nvSpPr>
        <p:spPr>
          <a:xfrm>
            <a:off x="344129" y="1347019"/>
            <a:ext cx="5476568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Module outcomes: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reflect upon the various representations of what constitutes ‘family’ in the 21st century;</a:t>
            </a:r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3390" algn="just"/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explore the relationship between the individual, ‘family’ and contemporary society;</a:t>
            </a:r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endParaRPr lang="en-GB" sz="20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reflect upon why there are tensions between representations of the individual, family and contemporary society in the post-modern age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911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16C07-A723-8EC8-7FAE-B82C9C816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EBC8F-9139-1A95-57E2-C1D69144B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Written Assignment </a:t>
            </a:r>
          </a:p>
          <a:p>
            <a:pPr lvl="1"/>
            <a:r>
              <a:rPr lang="en-GB" dirty="0"/>
              <a:t>Essay 2500 Words</a:t>
            </a:r>
          </a:p>
          <a:p>
            <a:pPr lvl="1"/>
            <a:endParaRPr lang="en-GB" dirty="0"/>
          </a:p>
          <a:p>
            <a:r>
              <a:rPr lang="en-GB" dirty="0"/>
              <a:t>Weighting</a:t>
            </a:r>
          </a:p>
          <a:p>
            <a:pPr lvl="1"/>
            <a:r>
              <a:rPr lang="en-GB" dirty="0"/>
              <a:t>50%</a:t>
            </a:r>
          </a:p>
          <a:p>
            <a:pPr lvl="1"/>
            <a:endParaRPr lang="en-GB" dirty="0"/>
          </a:p>
          <a:p>
            <a:r>
              <a:rPr lang="en-GB" dirty="0"/>
              <a:t>Submission Deadline</a:t>
            </a:r>
          </a:p>
          <a:p>
            <a:pPr lvl="1"/>
            <a:r>
              <a:rPr lang="en-GB" dirty="0"/>
              <a:t>7</a:t>
            </a:r>
            <a:r>
              <a:rPr lang="en-GB" baseline="30000" dirty="0"/>
              <a:t>th</a:t>
            </a:r>
            <a:r>
              <a:rPr lang="en-GB" dirty="0"/>
              <a:t> December 2024</a:t>
            </a:r>
          </a:p>
          <a:p>
            <a:pPr lvl="1"/>
            <a:endParaRPr lang="en-GB" dirty="0"/>
          </a:p>
          <a:p>
            <a:r>
              <a:rPr lang="en-GB" dirty="0"/>
              <a:t>Return of Marks</a:t>
            </a:r>
          </a:p>
          <a:p>
            <a:pPr lvl="1"/>
            <a:r>
              <a:rPr lang="en-GB" dirty="0"/>
              <a:t>25</a:t>
            </a:r>
            <a:r>
              <a:rPr lang="en-GB" baseline="30000" dirty="0"/>
              <a:t>th</a:t>
            </a:r>
            <a:r>
              <a:rPr lang="en-GB" dirty="0"/>
              <a:t> January 2025</a:t>
            </a:r>
          </a:p>
        </p:txBody>
      </p:sp>
    </p:spTree>
    <p:extLst>
      <p:ext uri="{BB962C8B-B14F-4D97-AF65-F5344CB8AC3E}">
        <p14:creationId xmlns:p14="http://schemas.microsoft.com/office/powerpoint/2010/main" val="4144491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CE126-D529-38E4-0166-764B90F5C8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C5CBC-7498-9193-87DE-00CCDF203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E4910-C4A7-27BA-0A9F-3BF46B9DC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The Concept of Family has dramatically changed in the 21</a:t>
            </a:r>
            <a:r>
              <a:rPr lang="en-GB" baseline="30000" dirty="0"/>
              <a:t>st</a:t>
            </a:r>
            <a:r>
              <a:rPr lang="en-GB" dirty="0"/>
              <a:t> century; critically reflect upon this statement. 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(Consider ONE change in detail)</a:t>
            </a:r>
          </a:p>
        </p:txBody>
      </p:sp>
    </p:spTree>
    <p:extLst>
      <p:ext uri="{BB962C8B-B14F-4D97-AF65-F5344CB8AC3E}">
        <p14:creationId xmlns:p14="http://schemas.microsoft.com/office/powerpoint/2010/main" val="1997217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EB23E-2088-D4F6-56D0-3A23247A4D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C477-7B3A-578C-CDDC-ECA04D810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B0040-8CCF-C9EB-63D5-6BF03A68B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Portfolio of Evidence (MAX four elements)</a:t>
            </a:r>
          </a:p>
          <a:p>
            <a:pPr lvl="1"/>
            <a:r>
              <a:rPr lang="en-GB" dirty="0"/>
              <a:t>2500 Words (equivalent)</a:t>
            </a:r>
          </a:p>
          <a:p>
            <a:pPr lvl="1"/>
            <a:endParaRPr lang="en-GB" dirty="0"/>
          </a:p>
          <a:p>
            <a:r>
              <a:rPr lang="en-GB" dirty="0"/>
              <a:t>Weighting</a:t>
            </a:r>
          </a:p>
          <a:p>
            <a:pPr lvl="1"/>
            <a:r>
              <a:rPr lang="en-GB" dirty="0"/>
              <a:t>50%</a:t>
            </a:r>
          </a:p>
          <a:p>
            <a:pPr lvl="1"/>
            <a:endParaRPr lang="en-GB" dirty="0"/>
          </a:p>
          <a:p>
            <a:r>
              <a:rPr lang="en-GB" dirty="0"/>
              <a:t>Submission Deadline</a:t>
            </a:r>
          </a:p>
          <a:p>
            <a:pPr lvl="1"/>
            <a:r>
              <a:rPr lang="en-GB" dirty="0"/>
              <a:t>13</a:t>
            </a:r>
            <a:r>
              <a:rPr lang="en-GB" baseline="30000" dirty="0"/>
              <a:t>th</a:t>
            </a:r>
            <a:r>
              <a:rPr lang="en-GB" dirty="0"/>
              <a:t> December 2024</a:t>
            </a:r>
          </a:p>
          <a:p>
            <a:pPr lvl="1"/>
            <a:endParaRPr lang="en-GB" dirty="0"/>
          </a:p>
          <a:p>
            <a:r>
              <a:rPr lang="en-GB" dirty="0"/>
              <a:t>Return of Marks</a:t>
            </a:r>
          </a:p>
          <a:p>
            <a:pPr lvl="1"/>
            <a:r>
              <a:rPr lang="en-GB" dirty="0"/>
              <a:t>31</a:t>
            </a:r>
            <a:r>
              <a:rPr lang="en-GB" baseline="30000" dirty="0"/>
              <a:t>st</a:t>
            </a:r>
            <a:r>
              <a:rPr lang="en-GB" dirty="0"/>
              <a:t> January 2025</a:t>
            </a:r>
          </a:p>
        </p:txBody>
      </p:sp>
    </p:spTree>
    <p:extLst>
      <p:ext uri="{BB962C8B-B14F-4D97-AF65-F5344CB8AC3E}">
        <p14:creationId xmlns:p14="http://schemas.microsoft.com/office/powerpoint/2010/main" val="33326257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B7A989-50FD-1ECB-10F5-0E9160BC50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D1583-9794-1A15-9D98-414FF7247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1C1EB-E746-FE08-BFE4-09B875258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Identify 4 images which represent families in the 21</a:t>
            </a:r>
            <a:r>
              <a:rPr lang="en-GB" baseline="30000" dirty="0"/>
              <a:t>st</a:t>
            </a:r>
            <a:r>
              <a:rPr lang="en-GB" dirty="0"/>
              <a:t> century.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Then compare and contrast these images to explore, in depth, how social media can influence current representations of family within society. </a:t>
            </a:r>
          </a:p>
        </p:txBody>
      </p:sp>
    </p:spTree>
    <p:extLst>
      <p:ext uri="{BB962C8B-B14F-4D97-AF65-F5344CB8AC3E}">
        <p14:creationId xmlns:p14="http://schemas.microsoft.com/office/powerpoint/2010/main" val="820333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A8632-2CAD-48DF-A768-382DCE7F6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41C73-D008-84B5-385B-546B26455E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concept of Family has dramatically changed in the 21st century; critically reflect upon this statement. </a:t>
            </a:r>
            <a:r>
              <a:rPr lang="en-GB" i="1" dirty="0"/>
              <a:t>(Consider ONE change in detail).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D2EF94-BDDF-5C92-4F6B-1CEF791699D5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935760" y="3286496"/>
            <a:ext cx="8064896" cy="33413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Think about the term ‘family’</a:t>
            </a:r>
          </a:p>
          <a:p>
            <a:pPr lvl="1"/>
            <a:r>
              <a:rPr lang="en-GB" dirty="0"/>
              <a:t>What does it mean to you?</a:t>
            </a:r>
          </a:p>
          <a:p>
            <a:pPr lvl="1"/>
            <a:endParaRPr lang="en-GB" dirty="0"/>
          </a:p>
          <a:p>
            <a:r>
              <a:rPr lang="en-GB" dirty="0"/>
              <a:t>Is the term ‘family’ different now than it was prior to 2001?</a:t>
            </a:r>
          </a:p>
          <a:p>
            <a:pPr lvl="1"/>
            <a:r>
              <a:rPr lang="en-GB" dirty="0"/>
              <a:t>What has changed?</a:t>
            </a:r>
          </a:p>
          <a:p>
            <a:pPr lvl="1"/>
            <a:endParaRPr lang="en-GB" dirty="0"/>
          </a:p>
          <a:p>
            <a:r>
              <a:rPr lang="en-GB" dirty="0"/>
              <a:t>The 21</a:t>
            </a:r>
            <a:r>
              <a:rPr lang="en-GB" baseline="30000" dirty="0"/>
              <a:t>st</a:t>
            </a:r>
            <a:r>
              <a:rPr lang="en-GB" dirty="0"/>
              <a:t> Century starts in 2001 and ends in 2100</a:t>
            </a:r>
          </a:p>
        </p:txBody>
      </p:sp>
    </p:spTree>
    <p:extLst>
      <p:ext uri="{BB962C8B-B14F-4D97-AF65-F5344CB8AC3E}">
        <p14:creationId xmlns:p14="http://schemas.microsoft.com/office/powerpoint/2010/main" val="1239973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41451E-C26D-9320-265C-0114CDCC12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A951E-97AC-289A-129F-FB5E551CF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422F1-80FB-4585-0604-3519BEDA6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have been many changes during the 21</a:t>
            </a:r>
            <a:r>
              <a:rPr lang="en-GB" baseline="30000" dirty="0"/>
              <a:t>st</a:t>
            </a:r>
            <a:r>
              <a:rPr lang="en-GB" dirty="0"/>
              <a:t> century, for example, consider:</a:t>
            </a:r>
          </a:p>
          <a:p>
            <a:endParaRPr lang="en-GB" dirty="0"/>
          </a:p>
          <a:p>
            <a:r>
              <a:rPr lang="en-GB" dirty="0"/>
              <a:t>Changes in legislation</a:t>
            </a:r>
          </a:p>
          <a:p>
            <a:r>
              <a:rPr lang="en-GB" dirty="0"/>
              <a:t>Changes in society </a:t>
            </a:r>
          </a:p>
          <a:p>
            <a:r>
              <a:rPr lang="en-GB" dirty="0"/>
              <a:t>Changes in the economy </a:t>
            </a:r>
          </a:p>
          <a:p>
            <a:r>
              <a:rPr lang="en-GB" dirty="0"/>
              <a:t>Changes in family perceptions </a:t>
            </a:r>
          </a:p>
          <a:p>
            <a:r>
              <a:rPr lang="en-GB" dirty="0"/>
              <a:t>Social Media Influence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434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8256E7-5DF4-10B0-D975-08908B74B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37A95-4718-3D0B-493C-392DB48FD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/>
              <a:t>Assessment 1 - unpacked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44CE2-7EE2-F55B-BF78-A1C402CED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4142" y="1514168"/>
            <a:ext cx="8708053" cy="5343832"/>
          </a:xfrm>
        </p:spPr>
        <p:txBody>
          <a:bodyPr>
            <a:normAutofit/>
          </a:bodyPr>
          <a:lstStyle/>
          <a:p>
            <a:r>
              <a:rPr lang="en-GB" dirty="0"/>
              <a:t>Diverse Family Structures: </a:t>
            </a:r>
          </a:p>
          <a:p>
            <a:pPr lvl="1"/>
            <a:r>
              <a:rPr lang="en-GB" dirty="0"/>
              <a:t>Traditional nuclear families are no longer the only recognized family structure. There is an increasing acceptance and prevalence of single-parent families, blended families, cohabiting couples, and same-sex families</a:t>
            </a:r>
          </a:p>
          <a:p>
            <a:r>
              <a:rPr lang="en-GB" dirty="0"/>
              <a:t>Gender Roles and Equality: </a:t>
            </a:r>
          </a:p>
          <a:p>
            <a:pPr lvl="1"/>
            <a:r>
              <a:rPr lang="en-GB" dirty="0"/>
              <a:t>Gender roles within families have evolved significantly. There is a greater emphasis on gender equality, with more women participating in the workforce and men taking on more caregiving and household responsibilities</a:t>
            </a:r>
          </a:p>
          <a:p>
            <a:r>
              <a:rPr lang="en-GB" dirty="0"/>
              <a:t>Legal and Social Recognition: </a:t>
            </a:r>
          </a:p>
          <a:p>
            <a:pPr lvl="1"/>
            <a:r>
              <a:rPr lang="en-GB" dirty="0"/>
              <a:t>Legal definitions of family have expanded to include various forms of relationships. This includes the recognition of same-sex marriages and civil unions in many parts of the world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292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604D1-E9FE-BADE-94D1-575908C96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480FF-4873-ED42-9BE4-DF4F2D436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/>
              <a:t>Assessment 1 - unpacked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51B6B-9A0F-7529-B684-6432F4F73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7786" y="1690688"/>
            <a:ext cx="8924214" cy="5145338"/>
          </a:xfrm>
        </p:spPr>
        <p:txBody>
          <a:bodyPr>
            <a:normAutofit/>
          </a:bodyPr>
          <a:lstStyle/>
          <a:p>
            <a:r>
              <a:rPr lang="en-GB" dirty="0"/>
              <a:t>Economic Pressures: </a:t>
            </a:r>
          </a:p>
          <a:p>
            <a:pPr lvl="1"/>
            <a:r>
              <a:rPr lang="en-GB" dirty="0"/>
              <a:t>Economic factors have influenced family dynamics, with dual-income households becoming more common. Economic pressures have also led to delayed marriages and childbearing</a:t>
            </a:r>
          </a:p>
          <a:p>
            <a:r>
              <a:rPr lang="en-GB" dirty="0"/>
              <a:t>Technological Impact: </a:t>
            </a:r>
          </a:p>
          <a:p>
            <a:pPr lvl="1"/>
            <a:r>
              <a:rPr lang="en-GB" dirty="0"/>
              <a:t>Technology has changed how families communicate and interact. Social media, smartphones, and other digital tools have both connected and sometimes distanced family members</a:t>
            </a:r>
          </a:p>
          <a:p>
            <a:r>
              <a:rPr lang="en-GB" dirty="0"/>
              <a:t>Cultural Shifts: </a:t>
            </a:r>
          </a:p>
          <a:p>
            <a:pPr lvl="1"/>
            <a:r>
              <a:rPr lang="en-GB" dirty="0"/>
              <a:t>There is a growing acceptance of diverse family forms and a move away from traditional expectations. This includes a broader acceptance of cohabitation before marriage and having children outside of marriage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437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C866B-4A50-04EB-1232-43589F18C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52458-FAD3-16C3-FECA-7CA0D0FAB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/>
              <a:t>Assessment 1 - unpacked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CA267-1FDE-6645-7F1A-BD6B890E5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7786" y="1690688"/>
            <a:ext cx="8924214" cy="5145338"/>
          </a:xfrm>
        </p:spPr>
        <p:txBody>
          <a:bodyPr>
            <a:normAutofit/>
          </a:bodyPr>
          <a:lstStyle/>
          <a:p>
            <a:r>
              <a:rPr lang="en-GB" dirty="0"/>
              <a:t>You must consider ONE change in detail. </a:t>
            </a:r>
          </a:p>
          <a:p>
            <a:endParaRPr lang="en-GB" dirty="0"/>
          </a:p>
          <a:p>
            <a:r>
              <a:rPr lang="en-GB" dirty="0"/>
              <a:t>This means you must research IN DEPTH. </a:t>
            </a:r>
          </a:p>
          <a:p>
            <a:endParaRPr lang="en-GB" dirty="0"/>
          </a:p>
          <a:p>
            <a:r>
              <a:rPr lang="en-GB" dirty="0"/>
              <a:t>Be critical, remember you are critically analysing the statement: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The concept of Family has dramatically changed in the 21st century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488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4542EE-DCC2-EFFC-0BBF-45D295563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8A646-D991-118E-BBEF-DFA87EDEA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DAEEB-5CAC-9EAF-D3C8-320BAD250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Identify 4 images which represent families in the 21</a:t>
            </a:r>
            <a:r>
              <a:rPr lang="en-GB" baseline="30000" dirty="0"/>
              <a:t>st</a:t>
            </a:r>
            <a:r>
              <a:rPr lang="en-GB" dirty="0"/>
              <a:t> century.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Then compare and contrast these images to explore, in depth, how social media can influence current representations of family within society. </a:t>
            </a:r>
          </a:p>
        </p:txBody>
      </p:sp>
    </p:spTree>
    <p:extLst>
      <p:ext uri="{BB962C8B-B14F-4D97-AF65-F5344CB8AC3E}">
        <p14:creationId xmlns:p14="http://schemas.microsoft.com/office/powerpoint/2010/main" val="2606363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77331-D837-216E-EFD9-9C6488973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AD752-BA53-D936-09FB-C46FC8D9E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86D29-E10E-49A2-31CD-676B8369C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Portfolio of Evidence means you need to include different elements and then link them together. </a:t>
            </a:r>
          </a:p>
          <a:p>
            <a:endParaRPr lang="en-GB" dirty="0"/>
          </a:p>
          <a:p>
            <a:r>
              <a:rPr lang="en-GB" dirty="0"/>
              <a:t>The first thing you need to do is consider the second part of the question: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Then compare and contrast these images to explore, in depth, </a:t>
            </a:r>
            <a:r>
              <a:rPr lang="en-GB" dirty="0">
                <a:highlight>
                  <a:srgbClr val="FFFF00"/>
                </a:highlight>
              </a:rPr>
              <a:t>how social media can influence current representations of family within society.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906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7DDE5-7953-B96B-6250-66ED54750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F2CC7-712D-0D65-DAEF-9F8BA649E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C02EE-DB72-D2BD-8372-377F18803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will be the bulk of your research. 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/>
              <a:t>Once you have considered this question, you then need to find 4 images as ‘evidence’ to support your research for the question. </a:t>
            </a:r>
          </a:p>
          <a:p>
            <a:endParaRPr lang="en-GB" dirty="0"/>
          </a:p>
          <a:p>
            <a:r>
              <a:rPr lang="en-GB" dirty="0"/>
              <a:t>Your written work should refer to the images that you have chosen.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3547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B3BEA4-1205-B689-39B5-372CB4084C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DB74B-1EBD-BB65-AA4D-50A65F81D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3CCB5-4F20-8ABA-6240-2A3A5272DF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example: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1026" name="Picture 2" descr="This Is What the 21st-Century Family Looks Like | Family portraits ...">
            <a:extLst>
              <a:ext uri="{FF2B5EF4-FFF2-40B4-BE49-F238E27FC236}">
                <a16:creationId xmlns:a16="http://schemas.microsoft.com/office/drawing/2014/main" id="{0219027C-D9E2-2188-4241-C558E001B0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12" y="2420888"/>
            <a:ext cx="5491876" cy="391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1st Century Family Bonding">
            <a:extLst>
              <a:ext uri="{FF2B5EF4-FFF2-40B4-BE49-F238E27FC236}">
                <a16:creationId xmlns:a16="http://schemas.microsoft.com/office/drawing/2014/main" id="{090371A4-F5F6-8E20-2C08-9FD75AC2B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786" y="2573593"/>
            <a:ext cx="5040560" cy="3764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7106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5F2A6-BEEB-53EE-4D01-C454284F5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8C8EB-5AA4-9200-86B3-E4D55EF32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0AB45-446A-707F-A3EC-94784E4B2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portfolio should include: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front page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contents page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written component (the second part of the question)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And then your four images as appendices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666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A8632-2CAD-48DF-A768-382DCE7F6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–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41C73-D008-84B5-385B-546B26455E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Identify FOUR images. </a:t>
            </a:r>
          </a:p>
          <a:p>
            <a:pPr lvl="1"/>
            <a:r>
              <a:rPr lang="en-GB" dirty="0"/>
              <a:t>Please be aware of where you get these images from and from whom you need permissions from to use the images. </a:t>
            </a:r>
          </a:p>
          <a:p>
            <a:pPr lvl="1"/>
            <a:r>
              <a:rPr lang="en-GB" dirty="0"/>
              <a:t>Please do not use any PERSONAL images from individuals on social media. </a:t>
            </a:r>
          </a:p>
          <a:p>
            <a:pPr lvl="1"/>
            <a:r>
              <a:rPr lang="en-GB" dirty="0"/>
              <a:t>The Images need to be published within the Public Domain</a:t>
            </a:r>
          </a:p>
          <a:p>
            <a:pPr lvl="1"/>
            <a:r>
              <a:rPr lang="en-GB" dirty="0"/>
              <a:t>Please do not use AI to create images. </a:t>
            </a:r>
          </a:p>
          <a:p>
            <a:pPr lvl="1"/>
            <a:r>
              <a:rPr lang="en-GB" dirty="0"/>
              <a:t>You must acknowledge the source of where you have obtained these images. </a:t>
            </a:r>
          </a:p>
          <a:p>
            <a:pPr lvl="1"/>
            <a:r>
              <a:rPr lang="en-GB" dirty="0"/>
              <a:t>These must be cited correctly and included within your reference list.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874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168D5-49BD-ADB8-56C7-884F8AD9D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9FB52-9369-B0B9-7A8C-87CCE022C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consider the template on Moodle to support you in writing your assessment.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63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1C5A04ED-17C8-FCBA-82A0-F9065B53A06D}"/>
              </a:ext>
            </a:extLst>
          </p:cNvPr>
          <p:cNvSpPr/>
          <p:nvPr/>
        </p:nvSpPr>
        <p:spPr>
          <a:xfrm>
            <a:off x="1631504" y="732108"/>
            <a:ext cx="9158808" cy="5393784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B6909B-D0F7-AE5A-F112-92E25AE0EBBE}"/>
              </a:ext>
            </a:extLst>
          </p:cNvPr>
          <p:cNvSpPr txBox="1"/>
          <p:nvPr/>
        </p:nvSpPr>
        <p:spPr>
          <a:xfrm>
            <a:off x="2176696" y="56258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Practice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F0284F-EB3A-2BB1-0387-2BD01282C859}"/>
              </a:ext>
            </a:extLst>
          </p:cNvPr>
          <p:cNvSpPr txBox="1"/>
          <p:nvPr/>
        </p:nvSpPr>
        <p:spPr>
          <a:xfrm>
            <a:off x="9552384" y="56258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Policy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CD9D04-95A2-B935-4352-BFA051B736C1}"/>
              </a:ext>
            </a:extLst>
          </p:cNvPr>
          <p:cNvSpPr txBox="1"/>
          <p:nvPr/>
        </p:nvSpPr>
        <p:spPr>
          <a:xfrm>
            <a:off x="5838448" y="13266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Theory </a:t>
            </a:r>
          </a:p>
        </p:txBody>
      </p:sp>
    </p:spTree>
    <p:extLst>
      <p:ext uri="{BB962C8B-B14F-4D97-AF65-F5344CB8AC3E}">
        <p14:creationId xmlns:p14="http://schemas.microsoft.com/office/powerpoint/2010/main" val="23185440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0DE35-0CF3-D6C9-F796-AD1B32AAC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2 - unpacked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5A4E4-BD78-956B-1B9F-419BE198A9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892156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title="You Must See This 1950s Typical Family At Home">
            <a:hlinkClick r:id="" action="ppaction://media"/>
            <a:extLst>
              <a:ext uri="{FF2B5EF4-FFF2-40B4-BE49-F238E27FC236}">
                <a16:creationId xmlns:a16="http://schemas.microsoft.com/office/drawing/2014/main" id="{412F0D0D-637C-927E-268F-C6CACE2A8169}"/>
              </a:ext>
            </a:extLst>
          </p:cNvPr>
          <p:cNvPicPr>
            <a:picLocks noGrp="1" noRot="1" noChangeAspect="1"/>
          </p:cNvPicPr>
          <p:nvPr>
            <p:ph type="pic" sz="quarter" idx="11"/>
            <a:videoFile r:link="rId1"/>
          </p:nvPr>
        </p:nvPicPr>
        <p:blipFill>
          <a:blip r:embed="rId3"/>
          <a:srcRect t="12496" b="12496"/>
          <a:stretch/>
        </p:blipFill>
        <p:spPr>
          <a:xfrm>
            <a:off x="1847850" y="944563"/>
            <a:ext cx="8640763" cy="486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86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the Nuclear Family Broke Down">
            <a:hlinkClick r:id="" action="ppaction://media"/>
            <a:extLst>
              <a:ext uri="{FF2B5EF4-FFF2-40B4-BE49-F238E27FC236}">
                <a16:creationId xmlns:a16="http://schemas.microsoft.com/office/drawing/2014/main" id="{F050C560-B452-38FA-C180-9E6FBF6B0D1F}"/>
              </a:ext>
            </a:extLst>
          </p:cNvPr>
          <p:cNvPicPr>
            <a:picLocks noGrp="1" noRot="1" noChangeAspect="1"/>
          </p:cNvPicPr>
          <p:nvPr>
            <p:ph type="pic" sz="quarter" idx="11"/>
            <a:videoFile r:link="rId1"/>
          </p:nvPr>
        </p:nvPicPr>
        <p:blipFill>
          <a:blip r:embed="rId3"/>
          <a:srcRect t="219" b="219"/>
          <a:stretch/>
        </p:blipFill>
        <p:spPr>
          <a:xfrm>
            <a:off x="1055688" y="488950"/>
            <a:ext cx="10080625" cy="567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943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62</TotalTime>
  <Words>853</Words>
  <Application>Microsoft Office PowerPoint</Application>
  <PresentationFormat>Widescreen</PresentationFormat>
  <Paragraphs>125</Paragraphs>
  <Slides>23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23</vt:i4>
      </vt:variant>
    </vt:vector>
  </HeadingPairs>
  <TitlesOfParts>
    <vt:vector size="36" baseType="lpstr">
      <vt:lpstr>Aptos</vt:lpstr>
      <vt:lpstr>Arial</vt:lpstr>
      <vt:lpstr>Calibri</vt:lpstr>
      <vt:lpstr>Calibri Light</vt:lpstr>
      <vt:lpstr>Symbol</vt:lpstr>
      <vt:lpstr>Times New Roman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Assessment 1</vt:lpstr>
      <vt:lpstr>Assessment 1</vt:lpstr>
      <vt:lpstr>Assessment 2</vt:lpstr>
      <vt:lpstr>Assessment 2</vt:lpstr>
      <vt:lpstr>Assessment 1 – Unpacked</vt:lpstr>
      <vt:lpstr>Assessment 1 - unpacked</vt:lpstr>
      <vt:lpstr>Assessment 1 - unpacked</vt:lpstr>
      <vt:lpstr>Assessment 1 - unpacked</vt:lpstr>
      <vt:lpstr>Assessment 1 - unpacked</vt:lpstr>
      <vt:lpstr>Assessment 2 - unpacked</vt:lpstr>
      <vt:lpstr>Assessment 2 - unpacked</vt:lpstr>
      <vt:lpstr>Assessment 2 - unpacked</vt:lpstr>
      <vt:lpstr>Assessment 2 - Unpacked</vt:lpstr>
      <vt:lpstr>Assessment 2 - unpacked</vt:lpstr>
      <vt:lpstr>Assessment 2 – Unpacked</vt:lpstr>
      <vt:lpstr>Assessment 2 - unpacked</vt:lpstr>
      <vt:lpstr>PowerPoint Presentation</vt:lpstr>
      <vt:lpstr>Assessment 2 - unpacked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Jenkins (IEH)</dc:creator>
  <cp:lastModifiedBy>Laura Jenkins (IEH)</cp:lastModifiedBy>
  <cp:revision>1</cp:revision>
  <dcterms:created xsi:type="dcterms:W3CDTF">2024-10-26T15:35:57Z</dcterms:created>
  <dcterms:modified xsi:type="dcterms:W3CDTF">2024-10-26T16:38:05Z</dcterms:modified>
</cp:coreProperties>
</file>