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6" roundtripDataSignature="AMtx7miWJWsRa6fMVfng2lGdUYSFueNcD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DAA729B-B353-4492-9549-784E6D363C60}">
  <a:tblStyle styleId="{0DAA729B-B353-4492-9549-784E6D363C60}"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564" y="7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study will elaborately discuss the various skills that are required in the field of Human Resource Management HRM.</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field of Human Resource Management aims to provide efficient management of the employees that work for an organisation to help the business gain a competitive edge in the industrial scenario.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6" name="Google Shape;7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As the workforce in many companies has become largely diverse, therefore, it is extremely important to promote cultural ethics to maintain a positive work environment in the firm. They also constantly keep searching for appropriate incentive programs that will allow them to attract as well as retain talented employees in the company.</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Having excellent communication skills would help me perform my duties as an HR manager effectively since I would need to communicate with both new and experienced staff all the time. Using my strong analytical skills, I will be able to analyse any issues the employees may run into while performing their everyday tasks. My inability to effectively manage my time makes it difficult for me to complete my tasks before the due date. I can develop my time management skills by sticking to a strict routine.</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Developing my expertise as an administrative professional and advisor, I will be able to carefully assess and learn about each employee's talents, which is highly vital to bear in mind while implementing various incentive programmes.</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432b39a597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1432b39a597_0_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a:t>
            </a:r>
            <a:r>
              <a:rPr lang="en" b="1" i="1">
                <a:solidFill>
                  <a:schemeClr val="dk1"/>
                </a:solidFill>
              </a:rPr>
              <a:t>Strategic contingency theory</a:t>
            </a:r>
            <a:r>
              <a:rPr lang="en">
                <a:solidFill>
                  <a:schemeClr val="dk1"/>
                </a:solidFill>
              </a:rPr>
              <a:t> holds that an organisation can only be effective when the tasks done by the HR managers are compatible with the demands of the firm's external and internal environment, with the former referring to the organization's strategies and the latter to the different practises that must collaborate to get the intended result.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432b39a597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 name="Google Shape;116;g1432b39a597_0_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rgbClr val="222222"/>
                </a:solidFill>
                <a:highlight>
                  <a:srgbClr val="FFFFFF"/>
                </a:highlight>
              </a:rPr>
              <a:t>It can be concluded that the work of human resource managers can be performed even better by acquiring the necessary skills. </a:t>
            </a: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432b39a597_0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g1432b39a597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2222" b="1"/>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3"/>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4"/>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4"/>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6"/>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8"/>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8"/>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8"/>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9"/>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0"/>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0"/>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9D2E9"/>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392333" y="1486275"/>
            <a:ext cx="8520600" cy="2052600"/>
          </a:xfrm>
          <a:prstGeom prst="rect">
            <a:avLst/>
          </a:prstGeom>
          <a:noFill/>
          <a:ln>
            <a:noFill/>
          </a:ln>
        </p:spPr>
        <p:txBody>
          <a:bodyPr spcFirstLastPara="1" wrap="square" lIns="91425" tIns="91425" rIns="91425" bIns="91425" anchor="b" anchorCtr="0">
            <a:normAutofit/>
          </a:bodyPr>
          <a:lstStyle/>
          <a:p>
            <a:pPr marL="0" lvl="0" indent="0" algn="ctr" rtl="0">
              <a:lnSpc>
                <a:spcPct val="115000"/>
              </a:lnSpc>
              <a:spcBef>
                <a:spcPts val="0"/>
              </a:spcBef>
              <a:spcAft>
                <a:spcPts val="0"/>
              </a:spcAft>
              <a:buSzPts val="1100"/>
              <a:buNone/>
            </a:pPr>
            <a:r>
              <a:rPr lang="en" sz="2400" b="1" dirty="0"/>
              <a:t>ACADEMIC AND EMPLOYABILITY SKILLS</a:t>
            </a:r>
            <a:br>
              <a:rPr lang="en" sz="2400" b="1" dirty="0"/>
            </a:br>
            <a:r>
              <a:rPr lang="en" sz="1800" b="1" dirty="0">
                <a:latin typeface="Arial"/>
                <a:ea typeface="Arial"/>
                <a:cs typeface="Arial"/>
                <a:sym typeface="Arial"/>
              </a:rPr>
              <a:t>Module code: BMSW4001</a:t>
            </a:r>
            <a:br>
              <a:rPr lang="en" sz="1800" dirty="0">
                <a:latin typeface="Arial"/>
                <a:ea typeface="Arial"/>
                <a:cs typeface="Arial"/>
                <a:sym typeface="Arial"/>
              </a:rPr>
            </a:br>
            <a:r>
              <a:rPr lang="en" sz="1800" dirty="0">
                <a:latin typeface="Arial"/>
                <a:ea typeface="Arial"/>
                <a:cs typeface="Arial"/>
                <a:sym typeface="Arial"/>
              </a:rPr>
              <a:t>STUDENT NAME: INNA ZABULICA</a:t>
            </a:r>
            <a:endParaRPr sz="24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2000" dirty="0"/>
              <a:t>STUDENT ID:2134089</a:t>
            </a:r>
            <a:br>
              <a:rPr lang="en-GB" sz="2000" dirty="0"/>
            </a:br>
            <a:r>
              <a:rPr lang="en-GB" sz="2000" dirty="0"/>
              <a:t>LECTURER NAME:SUKHPREETGREWAL</a:t>
            </a:r>
            <a:endParaRPr sz="2000" dirty="0"/>
          </a:p>
          <a:p>
            <a:pPr marL="0" lvl="0" indent="0" algn="ctr" rtl="0">
              <a:lnSpc>
                <a:spcPct val="100000"/>
              </a:lnSpc>
              <a:spcBef>
                <a:spcPts val="0"/>
              </a:spcBef>
              <a:spcAft>
                <a:spcPts val="0"/>
              </a:spcAft>
              <a:buSzPts val="5778"/>
              <a:buNone/>
            </a:pPr>
            <a:endParaRPr dirty="0"/>
          </a:p>
        </p:txBody>
      </p:sp>
      <p:sp>
        <p:nvSpPr>
          <p:cNvPr id="55" name="Google Shape;55;p1"/>
          <p:cNvSpPr/>
          <p:nvPr/>
        </p:nvSpPr>
        <p:spPr>
          <a:xfrm>
            <a:off x="0" y="3281200"/>
            <a:ext cx="9144000" cy="18624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title"/>
          </p:nvPr>
        </p:nvSpPr>
        <p:spPr>
          <a:xfrm>
            <a:off x="119775" y="4987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Introduction </a:t>
            </a:r>
            <a:endParaRPr sz="2650">
              <a:latin typeface="Times New Roman"/>
              <a:ea typeface="Times New Roman"/>
              <a:cs typeface="Times New Roman"/>
              <a:sym typeface="Times New Roman"/>
            </a:endParaRPr>
          </a:p>
          <a:p>
            <a:pPr marL="0" lvl="0" indent="0" algn="l" rtl="0">
              <a:lnSpc>
                <a:spcPct val="100000"/>
              </a:lnSpc>
              <a:spcBef>
                <a:spcPts val="0"/>
              </a:spcBef>
              <a:spcAft>
                <a:spcPts val="0"/>
              </a:spcAft>
              <a:buSzPct val="140014"/>
              <a:buNone/>
            </a:pPr>
            <a:endParaRPr/>
          </a:p>
        </p:txBody>
      </p:sp>
      <p:sp>
        <p:nvSpPr>
          <p:cNvPr id="61" name="Google Shape;61;p2"/>
          <p:cNvSpPr txBox="1">
            <a:spLocks noGrp="1"/>
          </p:cNvSpPr>
          <p:nvPr>
            <p:ph type="body" idx="1"/>
          </p:nvPr>
        </p:nvSpPr>
        <p:spPr>
          <a:xfrm>
            <a:off x="73725" y="1152475"/>
            <a:ext cx="5307600" cy="38217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The study will go into detail on the many skills needed in the area of </a:t>
            </a:r>
            <a:r>
              <a:rPr lang="en" b="1" i="1">
                <a:solidFill>
                  <a:schemeClr val="dk1"/>
                </a:solidFill>
              </a:rPr>
              <a:t>Human Resource Management.</a:t>
            </a:r>
            <a:endParaRPr b="1" i="1">
              <a:solidFill>
                <a:schemeClr val="dk1"/>
              </a:solidFill>
            </a:endParaRPr>
          </a:p>
          <a:p>
            <a:pPr marL="457200" lvl="0" indent="-342900" algn="just" rtl="0">
              <a:lnSpc>
                <a:spcPct val="150000"/>
              </a:lnSpc>
              <a:spcBef>
                <a:spcPts val="0"/>
              </a:spcBef>
              <a:spcAft>
                <a:spcPts val="0"/>
              </a:spcAft>
              <a:buClr>
                <a:schemeClr val="dk1"/>
              </a:buClr>
              <a:buSzPts val="1800"/>
              <a:buChar char="●"/>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endParaRPr>
          </a:p>
          <a:p>
            <a:pPr marL="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sp>
        <p:nvSpPr>
          <p:cNvPr id="62" name="Google Shape;62;p2"/>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63" name="Google Shape;63;p2"/>
          <p:cNvPicPr preferRelativeResize="0"/>
          <p:nvPr/>
        </p:nvPicPr>
        <p:blipFill rotWithShape="1">
          <a:blip r:embed="rId3">
            <a:alphaModFix/>
          </a:blip>
          <a:srcRect/>
          <a:stretch/>
        </p:blipFill>
        <p:spPr>
          <a:xfrm>
            <a:off x="5533725" y="1223875"/>
            <a:ext cx="3457876" cy="216117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60075" y="2173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Overview of the chosen career  </a:t>
            </a:r>
            <a:endParaRPr sz="2650"/>
          </a:p>
          <a:p>
            <a:pPr marL="0" lvl="0" indent="0" algn="just" rtl="0">
              <a:lnSpc>
                <a:spcPct val="150000"/>
              </a:lnSpc>
              <a:spcBef>
                <a:spcPts val="0"/>
              </a:spcBef>
              <a:spcAft>
                <a:spcPts val="0"/>
              </a:spcAft>
              <a:buClr>
                <a:schemeClr val="dk1"/>
              </a:buClr>
              <a:buSzPct val="45833"/>
              <a:buFont typeface="Arial"/>
              <a:buNone/>
            </a:pPr>
            <a:endParaRPr sz="2400">
              <a:latin typeface="Times New Roman"/>
              <a:ea typeface="Times New Roman"/>
              <a:cs typeface="Times New Roman"/>
              <a:sym typeface="Times New Roman"/>
            </a:endParaRPr>
          </a:p>
        </p:txBody>
      </p:sp>
      <p:sp>
        <p:nvSpPr>
          <p:cNvPr id="69" name="Google Shape;69;p3"/>
          <p:cNvSpPr txBox="1">
            <a:spLocks noGrp="1"/>
          </p:cNvSpPr>
          <p:nvPr>
            <p:ph type="body" idx="1"/>
          </p:nvPr>
        </p:nvSpPr>
        <p:spPr>
          <a:xfrm>
            <a:off x="92550" y="790075"/>
            <a:ext cx="6240900" cy="28377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As asserted by Bratton </a:t>
            </a:r>
            <a:r>
              <a:rPr lang="en" i="1">
                <a:solidFill>
                  <a:schemeClr val="dk1"/>
                </a:solidFill>
              </a:rPr>
              <a:t>et a</a:t>
            </a:r>
            <a:r>
              <a:rPr lang="en">
                <a:solidFill>
                  <a:schemeClr val="dk1"/>
                </a:solidFill>
              </a:rPr>
              <a:t>l., (2021), The goal of the field of human resource management is to effectively manage the workforce of an organisation. </a:t>
            </a:r>
            <a:endParaRPr>
              <a:solidFill>
                <a:schemeClr val="dk1"/>
              </a:solidFill>
            </a:endParaRPr>
          </a:p>
          <a:p>
            <a:pPr marL="0" lvl="0" indent="0" algn="just" rtl="0">
              <a:lnSpc>
                <a:spcPct val="150000"/>
              </a:lnSpc>
              <a:spcBef>
                <a:spcPts val="0"/>
              </a:spcBef>
              <a:spcAft>
                <a:spcPts val="0"/>
              </a:spcAft>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30000"/>
              </a:lnSpc>
              <a:spcBef>
                <a:spcPts val="0"/>
              </a:spcBef>
              <a:spcAft>
                <a:spcPts val="0"/>
              </a:spcAft>
              <a:buSzPts val="1800"/>
              <a:buNone/>
            </a:pPr>
            <a:endParaRPr sz="1837">
              <a:solidFill>
                <a:schemeClr val="dk1"/>
              </a:solidFill>
            </a:endParaRPr>
          </a:p>
          <a:p>
            <a:pPr marL="0" lvl="0" indent="0" algn="l" rtl="0">
              <a:lnSpc>
                <a:spcPct val="95000"/>
              </a:lnSpc>
              <a:spcBef>
                <a:spcPts val="0"/>
              </a:spcBef>
              <a:spcAft>
                <a:spcPts val="1200"/>
              </a:spcAft>
              <a:buSzPts val="688"/>
              <a:buNone/>
            </a:pPr>
            <a:endParaRPr sz="1125"/>
          </a:p>
        </p:txBody>
      </p:sp>
      <p:sp>
        <p:nvSpPr>
          <p:cNvPr id="70" name="Google Shape;70;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72" name="Google Shape;72;p3"/>
          <p:cNvPicPr preferRelativeResize="0"/>
          <p:nvPr/>
        </p:nvPicPr>
        <p:blipFill rotWithShape="1">
          <a:blip r:embed="rId3">
            <a:alphaModFix/>
          </a:blip>
          <a:srcRect/>
          <a:stretch/>
        </p:blipFill>
        <p:spPr>
          <a:xfrm>
            <a:off x="6485850" y="942475"/>
            <a:ext cx="2333109" cy="3331125"/>
          </a:xfrm>
          <a:prstGeom prst="rect">
            <a:avLst/>
          </a:prstGeom>
          <a:noFill/>
          <a:ln>
            <a:noFill/>
          </a:ln>
        </p:spPr>
      </p:pic>
      <p:sp>
        <p:nvSpPr>
          <p:cNvPr id="73" name="Google Shape;73;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Duties required to be carried on </a:t>
            </a:r>
            <a:endParaRPr sz="2400">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endParaRPr/>
          </a:p>
        </p:txBody>
      </p:sp>
      <p:sp>
        <p:nvSpPr>
          <p:cNvPr id="79" name="Google Shape;79;p4"/>
          <p:cNvSpPr txBox="1">
            <a:spLocks noGrp="1"/>
          </p:cNvSpPr>
          <p:nvPr>
            <p:ph type="body" idx="1"/>
          </p:nvPr>
        </p:nvSpPr>
        <p:spPr>
          <a:xfrm>
            <a:off x="311700" y="1152475"/>
            <a:ext cx="5568900" cy="3860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 b="1" i="1">
                <a:solidFill>
                  <a:schemeClr val="dk1"/>
                </a:solidFill>
              </a:rPr>
              <a:t>Promoting a positive work culture</a:t>
            </a:r>
            <a:r>
              <a:rPr lang="en">
                <a:solidFill>
                  <a:schemeClr val="dk1"/>
                </a:solidFill>
              </a:rPr>
              <a:t> Yusliza </a:t>
            </a:r>
            <a:r>
              <a:rPr lang="en" i="1">
                <a:solidFill>
                  <a:schemeClr val="dk1"/>
                </a:solidFill>
              </a:rPr>
              <a:t>et al</a:t>
            </a:r>
            <a:r>
              <a:rPr lang="en">
                <a:solidFill>
                  <a:schemeClr val="dk1"/>
                </a:solidFill>
              </a:rPr>
              <a:t>., (2019)</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 b="1" i="1">
                <a:solidFill>
                  <a:schemeClr val="dk1"/>
                </a:solidFill>
              </a:rPr>
              <a:t>Searching and proposing incentive programs</a:t>
            </a:r>
            <a:r>
              <a:rPr lang="en">
                <a:solidFill>
                  <a:schemeClr val="dk1"/>
                </a:solidFill>
              </a:rPr>
              <a:t> (Kalogiannidis, 2021). </a:t>
            </a:r>
            <a:endParaRPr b="1" i="1">
              <a:solidFill>
                <a:schemeClr val="dk1"/>
              </a:solidFill>
            </a:endParaRPr>
          </a:p>
          <a:p>
            <a:pPr marL="45720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a:solidFill>
                <a:schemeClr val="dk1"/>
              </a:solidFill>
            </a:endParaRPr>
          </a:p>
        </p:txBody>
      </p:sp>
      <p:sp>
        <p:nvSpPr>
          <p:cNvPr id="80" name="Google Shape;80;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4"/>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2" name="Google Shape;82;p4"/>
          <p:cNvPicPr preferRelativeResize="0"/>
          <p:nvPr/>
        </p:nvPicPr>
        <p:blipFill rotWithShape="1">
          <a:blip r:embed="rId3">
            <a:alphaModFix/>
          </a:blip>
          <a:srcRect/>
          <a:stretch/>
        </p:blipFill>
        <p:spPr>
          <a:xfrm>
            <a:off x="6122375" y="1676925"/>
            <a:ext cx="2709924" cy="1524325"/>
          </a:xfrm>
          <a:prstGeom prst="rect">
            <a:avLst/>
          </a:prstGeom>
          <a:noFill/>
          <a:ln>
            <a:noFill/>
          </a:ln>
        </p:spPr>
      </p:pic>
      <p:sp>
        <p:nvSpPr>
          <p:cNvPr id="83" name="Google Shape;83;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6"/>
          <p:cNvSpPr txBox="1">
            <a:spLocks noGrp="1"/>
          </p:cNvSpPr>
          <p:nvPr>
            <p:ph type="title"/>
          </p:nvPr>
        </p:nvSpPr>
        <p:spPr>
          <a:xfrm>
            <a:off x="311700" y="2147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of existing skills </a:t>
            </a:r>
            <a:endParaRPr sz="2400"/>
          </a:p>
          <a:p>
            <a:pPr marL="0" lvl="0" indent="0" algn="just" rtl="0">
              <a:lnSpc>
                <a:spcPct val="150000"/>
              </a:lnSpc>
              <a:spcBef>
                <a:spcPts val="0"/>
              </a:spcBef>
              <a:spcAft>
                <a:spcPts val="0"/>
              </a:spcAft>
              <a:buClr>
                <a:schemeClr val="dk1"/>
              </a:buClr>
              <a:buSzPts val="1100"/>
              <a:buFont typeface="Arial"/>
              <a:buNone/>
            </a:pPr>
            <a:endParaRPr sz="2400">
              <a:latin typeface="Times New Roman"/>
              <a:ea typeface="Times New Roman"/>
              <a:cs typeface="Times New Roman"/>
              <a:sym typeface="Times New Roman"/>
            </a:endParaRPr>
          </a:p>
        </p:txBody>
      </p:sp>
      <p:sp>
        <p:nvSpPr>
          <p:cNvPr id="89" name="Google Shape;89;p6"/>
          <p:cNvSpPr txBox="1">
            <a:spLocks noGrp="1"/>
          </p:cNvSpPr>
          <p:nvPr>
            <p:ph type="body" idx="1"/>
          </p:nvPr>
        </p:nvSpPr>
        <p:spPr>
          <a:xfrm>
            <a:off x="242625" y="851350"/>
            <a:ext cx="79947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800"/>
              <a:buNone/>
            </a:pPr>
            <a:r>
              <a:rPr lang="en">
                <a:solidFill>
                  <a:schemeClr val="dk1"/>
                </a:solidFill>
              </a:rPr>
              <a:t>For analysing the existing skills a </a:t>
            </a:r>
            <a:r>
              <a:rPr lang="en" b="1" i="1">
                <a:solidFill>
                  <a:schemeClr val="dk1"/>
                </a:solidFill>
              </a:rPr>
              <a:t>SWOT </a:t>
            </a:r>
            <a:r>
              <a:rPr lang="en">
                <a:solidFill>
                  <a:schemeClr val="dk1"/>
                </a:solidFill>
              </a:rPr>
              <a:t>analysis will be done.</a:t>
            </a:r>
            <a:endParaRPr>
              <a:solidFill>
                <a:schemeClr val="dk1"/>
              </a:solidFill>
            </a:endParaRPr>
          </a:p>
          <a:p>
            <a:pPr marL="0" lvl="0" indent="0" algn="just" rtl="0">
              <a:lnSpc>
                <a:spcPct val="150000"/>
              </a:lnSpc>
              <a:spcBef>
                <a:spcPts val="0"/>
              </a:spcBef>
              <a:spcAft>
                <a:spcPts val="0"/>
              </a:spcAft>
              <a:buSzPts val="1800"/>
              <a:buNone/>
            </a:pPr>
            <a:endParaRPr sz="1100">
              <a:solidFill>
                <a:schemeClr val="dk1"/>
              </a:solidFill>
            </a:endParaRPr>
          </a:p>
        </p:txBody>
      </p:sp>
      <p:sp>
        <p:nvSpPr>
          <p:cNvPr id="90" name="Google Shape;90;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6"/>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aphicFrame>
        <p:nvGraphicFramePr>
          <p:cNvPr id="92" name="Google Shape;92;p6"/>
          <p:cNvGraphicFramePr/>
          <p:nvPr/>
        </p:nvGraphicFramePr>
        <p:xfrm>
          <a:off x="242625" y="1308678"/>
          <a:ext cx="8739850" cy="3739578"/>
        </p:xfrm>
        <a:graphic>
          <a:graphicData uri="http://schemas.openxmlformats.org/drawingml/2006/table">
            <a:tbl>
              <a:tblPr>
                <a:noFill/>
                <a:tableStyleId>{0DAA729B-B353-4492-9549-784E6D363C60}</a:tableStyleId>
              </a:tblPr>
              <a:tblGrid>
                <a:gridCol w="4369925">
                  <a:extLst>
                    <a:ext uri="{9D8B030D-6E8A-4147-A177-3AD203B41FA5}">
                      <a16:colId xmlns:a16="http://schemas.microsoft.com/office/drawing/2014/main" val="20000"/>
                    </a:ext>
                  </a:extLst>
                </a:gridCol>
                <a:gridCol w="4369925">
                  <a:extLst>
                    <a:ext uri="{9D8B030D-6E8A-4147-A177-3AD203B41FA5}">
                      <a16:colId xmlns:a16="http://schemas.microsoft.com/office/drawing/2014/main" val="20001"/>
                    </a:ext>
                  </a:extLst>
                </a:gridCol>
              </a:tblGrid>
              <a:tr h="358225">
                <a:tc>
                  <a:txBody>
                    <a:bodyPr/>
                    <a:lstStyle/>
                    <a:p>
                      <a:pPr marL="0" lvl="0" indent="0" algn="l" rtl="0">
                        <a:lnSpc>
                          <a:spcPct val="150000"/>
                        </a:lnSpc>
                        <a:spcBef>
                          <a:spcPts val="0"/>
                        </a:spcBef>
                        <a:spcAft>
                          <a:spcPts val="0"/>
                        </a:spcAft>
                        <a:buNone/>
                      </a:pPr>
                      <a:r>
                        <a:rPr lang="en" sz="1600" b="1" i="1">
                          <a:solidFill>
                            <a:srgbClr val="222222"/>
                          </a:solidFill>
                        </a:rPr>
                        <a:t>Strengths</a:t>
                      </a:r>
                      <a:endParaRPr sz="1600" b="1" i="1">
                        <a:solidFill>
                          <a:srgbClr val="222222"/>
                        </a:solidFill>
                      </a:endParaRPr>
                    </a:p>
                    <a:p>
                      <a:pPr marL="457200" lvl="0" indent="-330200" algn="just" rtl="0">
                        <a:lnSpc>
                          <a:spcPct val="150000"/>
                        </a:lnSpc>
                        <a:spcBef>
                          <a:spcPts val="0"/>
                        </a:spcBef>
                        <a:spcAft>
                          <a:spcPts val="0"/>
                        </a:spcAft>
                        <a:buClr>
                          <a:srgbClr val="222222"/>
                        </a:buClr>
                        <a:buSzPts val="1600"/>
                        <a:buChar char="●"/>
                      </a:pPr>
                      <a:r>
                        <a:rPr lang="en" sz="1600">
                          <a:solidFill>
                            <a:srgbClr val="222222"/>
                          </a:solidFill>
                        </a:rPr>
                        <a:t>Outstanding communication abilities.</a:t>
                      </a:r>
                      <a:endParaRPr sz="1600">
                        <a:solidFill>
                          <a:srgbClr val="222222"/>
                        </a:solidFill>
                      </a:endParaRPr>
                    </a:p>
                    <a:p>
                      <a:pPr marL="457200" lvl="0" indent="-330200" algn="just" rtl="0">
                        <a:lnSpc>
                          <a:spcPct val="150000"/>
                        </a:lnSpc>
                        <a:spcBef>
                          <a:spcPts val="0"/>
                        </a:spcBef>
                        <a:spcAft>
                          <a:spcPts val="0"/>
                        </a:spcAft>
                        <a:buClr>
                          <a:srgbClr val="222222"/>
                        </a:buClr>
                        <a:buSzPts val="1600"/>
                        <a:buChar char="●"/>
                      </a:pPr>
                      <a:r>
                        <a:rPr lang="en" sz="1600">
                          <a:solidFill>
                            <a:srgbClr val="222222"/>
                          </a:solidFill>
                        </a:rPr>
                        <a:t>Strong problem-solving and analytical abilities.</a:t>
                      </a:r>
                      <a:endParaRPr sz="1600" b="1" i="1">
                        <a:solidFill>
                          <a:srgbClr val="222222"/>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600" b="1" i="1">
                          <a:solidFill>
                            <a:srgbClr val="222222"/>
                          </a:solidFill>
                        </a:rPr>
                        <a:t>Weaknesses</a:t>
                      </a:r>
                      <a:endParaRPr sz="1600" b="1" i="1">
                        <a:solidFill>
                          <a:srgbClr val="222222"/>
                        </a:solidFill>
                      </a:endParaRPr>
                    </a:p>
                    <a:p>
                      <a:pPr marL="457200" lvl="0" indent="-330200" algn="just" rtl="0">
                        <a:lnSpc>
                          <a:spcPct val="150000"/>
                        </a:lnSpc>
                        <a:spcBef>
                          <a:spcPts val="0"/>
                        </a:spcBef>
                        <a:spcAft>
                          <a:spcPts val="0"/>
                        </a:spcAft>
                        <a:buClr>
                          <a:srgbClr val="222222"/>
                        </a:buClr>
                        <a:buSzPts val="1600"/>
                        <a:buChar char="●"/>
                      </a:pPr>
                      <a:r>
                        <a:rPr lang="en" sz="1600">
                          <a:solidFill>
                            <a:srgbClr val="222222"/>
                          </a:solidFill>
                        </a:rPr>
                        <a:t>Lack of capacity to manage time effectively.</a:t>
                      </a:r>
                      <a:endParaRPr sz="1600" b="1" i="1">
                        <a:solidFill>
                          <a:srgbClr val="222222"/>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194750">
                <a:tc>
                  <a:txBody>
                    <a:bodyPr/>
                    <a:lstStyle/>
                    <a:p>
                      <a:pPr marL="0" lvl="0" indent="0" algn="l" rtl="0">
                        <a:lnSpc>
                          <a:spcPct val="150000"/>
                        </a:lnSpc>
                        <a:spcBef>
                          <a:spcPts val="0"/>
                        </a:spcBef>
                        <a:spcAft>
                          <a:spcPts val="0"/>
                        </a:spcAft>
                        <a:buNone/>
                      </a:pPr>
                      <a:r>
                        <a:rPr lang="en" sz="1600" b="1" i="1">
                          <a:solidFill>
                            <a:srgbClr val="222222"/>
                          </a:solidFill>
                        </a:rPr>
                        <a:t>Opportunities</a:t>
                      </a:r>
                      <a:endParaRPr sz="1600">
                        <a:solidFill>
                          <a:srgbClr val="222222"/>
                        </a:solidFill>
                      </a:endParaRPr>
                    </a:p>
                    <a:p>
                      <a:pPr marL="457200" lvl="0" indent="-330200" algn="just" rtl="0">
                        <a:lnSpc>
                          <a:spcPct val="150000"/>
                        </a:lnSpc>
                        <a:spcBef>
                          <a:spcPts val="0"/>
                        </a:spcBef>
                        <a:spcAft>
                          <a:spcPts val="0"/>
                        </a:spcAft>
                        <a:buClr>
                          <a:srgbClr val="222222"/>
                        </a:buClr>
                        <a:buSzPts val="1600"/>
                        <a:buChar char="●"/>
                      </a:pPr>
                      <a:r>
                        <a:rPr lang="en" sz="1600">
                          <a:solidFill>
                            <a:srgbClr val="222222"/>
                          </a:solidFill>
                        </a:rPr>
                        <a:t>Exercising time management (Kumar </a:t>
                      </a:r>
                      <a:r>
                        <a:rPr lang="en" sz="1600" i="1">
                          <a:solidFill>
                            <a:srgbClr val="222222"/>
                          </a:solidFill>
                        </a:rPr>
                        <a:t>et al</a:t>
                      </a:r>
                      <a:r>
                        <a:rPr lang="en" sz="1600">
                          <a:solidFill>
                            <a:srgbClr val="222222"/>
                          </a:solidFill>
                        </a:rPr>
                        <a:t>., 2021).</a:t>
                      </a:r>
                      <a:endParaRPr sz="1600">
                        <a:solidFill>
                          <a:srgbClr val="222222"/>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600" b="1" i="1">
                          <a:solidFill>
                            <a:srgbClr val="222222"/>
                          </a:solidFill>
                        </a:rPr>
                        <a:t>Threats</a:t>
                      </a:r>
                      <a:endParaRPr sz="1600">
                        <a:solidFill>
                          <a:srgbClr val="222222"/>
                        </a:solidFill>
                      </a:endParaRPr>
                    </a:p>
                    <a:p>
                      <a:pPr marL="457200" lvl="0" indent="-330200" algn="just" rtl="0">
                        <a:lnSpc>
                          <a:spcPct val="150000"/>
                        </a:lnSpc>
                        <a:spcBef>
                          <a:spcPts val="0"/>
                        </a:spcBef>
                        <a:spcAft>
                          <a:spcPts val="0"/>
                        </a:spcAft>
                        <a:buClr>
                          <a:srgbClr val="222222"/>
                        </a:buClr>
                        <a:buSzPts val="1600"/>
                        <a:buChar char="●"/>
                      </a:pPr>
                      <a:r>
                        <a:rPr lang="en" sz="1600">
                          <a:solidFill>
                            <a:srgbClr val="222222"/>
                          </a:solidFill>
                        </a:rPr>
                        <a:t>Possibly will be unable to get a promotion as a result of the incapacity to set priorities</a:t>
                      </a:r>
                      <a:endParaRPr sz="1600">
                        <a:solidFill>
                          <a:srgbClr val="222222"/>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
        <p:nvSpPr>
          <p:cNvPr id="93" name="Google Shape;93;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8"/>
          <p:cNvSpPr txBox="1">
            <a:spLocks noGrp="1"/>
          </p:cNvSpPr>
          <p:nvPr>
            <p:ph type="title"/>
          </p:nvPr>
        </p:nvSpPr>
        <p:spPr>
          <a:xfrm>
            <a:off x="43025" y="237750"/>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of the skills required to be improved</a:t>
            </a:r>
            <a:endParaRPr sz="2400">
              <a:latin typeface="Times New Roman"/>
              <a:ea typeface="Times New Roman"/>
              <a:cs typeface="Times New Roman"/>
              <a:sym typeface="Times New Roman"/>
            </a:endParaRPr>
          </a:p>
        </p:txBody>
      </p:sp>
      <p:sp>
        <p:nvSpPr>
          <p:cNvPr id="99" name="Google Shape;99;p8"/>
          <p:cNvSpPr txBox="1">
            <a:spLocks noGrp="1"/>
          </p:cNvSpPr>
          <p:nvPr>
            <p:ph type="body" idx="1"/>
          </p:nvPr>
        </p:nvSpPr>
        <p:spPr>
          <a:xfrm>
            <a:off x="43025" y="863550"/>
            <a:ext cx="52539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800"/>
              <a:buNone/>
            </a:pPr>
            <a:r>
              <a:rPr lang="en" b="1" i="1">
                <a:solidFill>
                  <a:schemeClr val="dk1"/>
                </a:solidFill>
              </a:rPr>
              <a:t>Administrative expert:</a:t>
            </a:r>
            <a:r>
              <a:rPr lang="en">
                <a:solidFill>
                  <a:schemeClr val="dk1"/>
                </a:solidFill>
              </a:rPr>
              <a:t> An HR manager will be able to effectively control the flow of personnel in and out, leaves, absentee records, asserts </a:t>
            </a:r>
            <a:r>
              <a:rPr lang="en">
                <a:solidFill>
                  <a:srgbClr val="222222"/>
                </a:solidFill>
              </a:rPr>
              <a:t>Boxall and Purcell, (2022)</a:t>
            </a:r>
            <a:r>
              <a:rPr lang="en">
                <a:solidFill>
                  <a:schemeClr val="dk1"/>
                </a:solidFill>
              </a:rPr>
              <a:t>.</a:t>
            </a:r>
            <a:endParaRPr>
              <a:solidFill>
                <a:schemeClr val="dk1"/>
              </a:solidFill>
            </a:endParaRPr>
          </a:p>
          <a:p>
            <a:pPr marL="0" lvl="0" indent="0" algn="just" rtl="0">
              <a:lnSpc>
                <a:spcPct val="150000"/>
              </a:lnSpc>
              <a:spcBef>
                <a:spcPts val="0"/>
              </a:spcBef>
              <a:spcAft>
                <a:spcPts val="0"/>
              </a:spcAft>
              <a:buSzPts val="1800"/>
              <a:buNone/>
            </a:pPr>
            <a:r>
              <a:rPr lang="en" b="1" i="1">
                <a:solidFill>
                  <a:schemeClr val="dk1"/>
                </a:solidFill>
              </a:rPr>
              <a:t>Trustworthy advisor:</a:t>
            </a:r>
            <a:r>
              <a:rPr lang="en">
                <a:solidFill>
                  <a:schemeClr val="dk1"/>
                </a:solidFill>
              </a:rPr>
              <a:t> As opined by </a:t>
            </a:r>
            <a:r>
              <a:rPr lang="en">
                <a:solidFill>
                  <a:srgbClr val="222222"/>
                </a:solidFill>
              </a:rPr>
              <a:t>Noe (2017</a:t>
            </a:r>
            <a:r>
              <a:rPr lang="en">
                <a:solidFill>
                  <a:schemeClr val="dk1"/>
                </a:solidFill>
              </a:rPr>
              <a:t>), providing guidance on personnel matters to the staff, line managers, and senior management</a:t>
            </a:r>
            <a:endParaRPr>
              <a:solidFill>
                <a:schemeClr val="dk1"/>
              </a:solidFill>
              <a:latin typeface="Times New Roman"/>
              <a:ea typeface="Times New Roman"/>
              <a:cs typeface="Times New Roman"/>
              <a:sym typeface="Times New Roman"/>
            </a:endParaRPr>
          </a:p>
        </p:txBody>
      </p:sp>
      <p:sp>
        <p:nvSpPr>
          <p:cNvPr id="100" name="Google Shape;100;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8"/>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02" name="Google Shape;102;p8"/>
          <p:cNvPicPr preferRelativeResize="0"/>
          <p:nvPr/>
        </p:nvPicPr>
        <p:blipFill rotWithShape="1">
          <a:blip r:embed="rId3">
            <a:alphaModFix/>
          </a:blip>
          <a:srcRect/>
          <a:stretch/>
        </p:blipFill>
        <p:spPr>
          <a:xfrm>
            <a:off x="5543525" y="1811725"/>
            <a:ext cx="3439252" cy="1934575"/>
          </a:xfrm>
          <a:prstGeom prst="rect">
            <a:avLst/>
          </a:prstGeom>
          <a:noFill/>
          <a:ln>
            <a:noFill/>
          </a:ln>
        </p:spPr>
      </p:pic>
      <p:sp>
        <p:nvSpPr>
          <p:cNvPr id="103" name="Google Shape;103;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1432b39a597_0_26"/>
          <p:cNvSpPr txBox="1">
            <a:spLocks noGrp="1"/>
          </p:cNvSpPr>
          <p:nvPr>
            <p:ph type="title"/>
          </p:nvPr>
        </p:nvSpPr>
        <p:spPr>
          <a:xfrm>
            <a:off x="73725" y="130300"/>
            <a:ext cx="88323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Demonstration with the help of a theory </a:t>
            </a:r>
            <a:endParaRPr sz="2400">
              <a:latin typeface="Times New Roman"/>
              <a:ea typeface="Times New Roman"/>
              <a:cs typeface="Times New Roman"/>
              <a:sym typeface="Times New Roman"/>
            </a:endParaRPr>
          </a:p>
        </p:txBody>
      </p:sp>
      <p:sp>
        <p:nvSpPr>
          <p:cNvPr id="109" name="Google Shape;109;g1432b39a597_0_26"/>
          <p:cNvSpPr txBox="1">
            <a:spLocks noGrp="1"/>
          </p:cNvSpPr>
          <p:nvPr>
            <p:ph type="body" idx="1"/>
          </p:nvPr>
        </p:nvSpPr>
        <p:spPr>
          <a:xfrm>
            <a:off x="-72150" y="703000"/>
            <a:ext cx="9107700" cy="34164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The </a:t>
            </a:r>
            <a:r>
              <a:rPr lang="en" b="1" i="1">
                <a:solidFill>
                  <a:schemeClr val="dk1"/>
                </a:solidFill>
              </a:rPr>
              <a:t>Strategic contingency theory</a:t>
            </a:r>
            <a:r>
              <a:rPr lang="en">
                <a:solidFill>
                  <a:schemeClr val="dk1"/>
                </a:solidFill>
              </a:rPr>
              <a:t> (Williams, Ashill, and Naumann, 2017) </a:t>
            </a:r>
            <a:endParaRPr b="1" i="1">
              <a:solidFill>
                <a:schemeClr val="dk1"/>
              </a:solidFill>
            </a:endParaRPr>
          </a:p>
        </p:txBody>
      </p:sp>
      <p:sp>
        <p:nvSpPr>
          <p:cNvPr id="110" name="Google Shape;110;g1432b39a597_0_2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g1432b39a597_0_26"/>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g1432b39a597_0_2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3" name="Google Shape;113;g1432b39a597_0_26"/>
          <p:cNvPicPr preferRelativeResize="0"/>
          <p:nvPr/>
        </p:nvPicPr>
        <p:blipFill rotWithShape="1">
          <a:blip r:embed="rId3">
            <a:alphaModFix/>
          </a:blip>
          <a:srcRect/>
          <a:stretch/>
        </p:blipFill>
        <p:spPr>
          <a:xfrm>
            <a:off x="2513173" y="1203525"/>
            <a:ext cx="5831852" cy="29158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g1432b39a597_0_33"/>
          <p:cNvSpPr txBox="1">
            <a:spLocks noGrp="1"/>
          </p:cNvSpPr>
          <p:nvPr>
            <p:ph type="title"/>
          </p:nvPr>
        </p:nvSpPr>
        <p:spPr>
          <a:xfrm>
            <a:off x="81400" y="468050"/>
            <a:ext cx="88323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Conclusion </a:t>
            </a:r>
            <a:endParaRPr sz="2400">
              <a:latin typeface="Times New Roman"/>
              <a:ea typeface="Times New Roman"/>
              <a:cs typeface="Times New Roman"/>
              <a:sym typeface="Times New Roman"/>
            </a:endParaRPr>
          </a:p>
        </p:txBody>
      </p:sp>
      <p:sp>
        <p:nvSpPr>
          <p:cNvPr id="119" name="Google Shape;119;g1432b39a597_0_33"/>
          <p:cNvSpPr txBox="1">
            <a:spLocks noGrp="1"/>
          </p:cNvSpPr>
          <p:nvPr>
            <p:ph type="body" idx="1"/>
          </p:nvPr>
        </p:nvSpPr>
        <p:spPr>
          <a:xfrm>
            <a:off x="81400" y="1086825"/>
            <a:ext cx="7887300" cy="34164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rgbClr val="222222"/>
                </a:solidFill>
              </a:rPr>
              <a:t>It can be concluded that the work of human resource managers can be performed even better by acquiring the necessary skills and enhancing already-existing abilities.</a:t>
            </a:r>
            <a:endParaRPr>
              <a:solidFill>
                <a:schemeClr val="dk1"/>
              </a:solidFill>
            </a:endParaRPr>
          </a:p>
          <a:p>
            <a:pPr marL="0" lvl="0" indent="0" algn="just" rtl="0">
              <a:lnSpc>
                <a:spcPct val="150000"/>
              </a:lnSpc>
              <a:spcBef>
                <a:spcPts val="0"/>
              </a:spcBef>
              <a:spcAft>
                <a:spcPts val="0"/>
              </a:spcAft>
              <a:buSzPts val="1800"/>
              <a:buNone/>
            </a:pPr>
            <a:endParaRPr b="1" i="1">
              <a:solidFill>
                <a:schemeClr val="dk1"/>
              </a:solidFill>
            </a:endParaRPr>
          </a:p>
        </p:txBody>
      </p:sp>
      <p:sp>
        <p:nvSpPr>
          <p:cNvPr id="120" name="Google Shape;120;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g1432b39a597_0_3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22" name="Google Shape;122;g1432b39a597_0_33"/>
          <p:cNvPicPr preferRelativeResize="0"/>
          <p:nvPr/>
        </p:nvPicPr>
        <p:blipFill rotWithShape="1">
          <a:blip r:embed="rId3">
            <a:alphaModFix/>
          </a:blip>
          <a:srcRect/>
          <a:stretch/>
        </p:blipFill>
        <p:spPr>
          <a:xfrm>
            <a:off x="3807725" y="2062200"/>
            <a:ext cx="3976624" cy="2236851"/>
          </a:xfrm>
          <a:prstGeom prst="rect">
            <a:avLst/>
          </a:prstGeom>
          <a:noFill/>
          <a:ln>
            <a:noFill/>
          </a:ln>
        </p:spPr>
      </p:pic>
      <p:sp>
        <p:nvSpPr>
          <p:cNvPr id="123" name="Google Shape;123;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g1432b39a597_0_41"/>
          <p:cNvSpPr txBox="1">
            <a:spLocks noGrp="1"/>
          </p:cNvSpPr>
          <p:nvPr>
            <p:ph type="title"/>
          </p:nvPr>
        </p:nvSpPr>
        <p:spPr>
          <a:xfrm>
            <a:off x="56850" y="1919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References</a:t>
            </a:r>
            <a:endParaRPr sz="2650"/>
          </a:p>
          <a:p>
            <a:pPr marL="0" lvl="0" indent="0" algn="l" rtl="0">
              <a:lnSpc>
                <a:spcPct val="100000"/>
              </a:lnSpc>
              <a:spcBef>
                <a:spcPts val="0"/>
              </a:spcBef>
              <a:spcAft>
                <a:spcPts val="0"/>
              </a:spcAft>
              <a:buSzPct val="140013"/>
              <a:buNone/>
            </a:pPr>
            <a:endParaRPr/>
          </a:p>
        </p:txBody>
      </p:sp>
      <p:sp>
        <p:nvSpPr>
          <p:cNvPr id="129" name="Google Shape;129;g1432b39a597_0_41"/>
          <p:cNvSpPr txBox="1">
            <a:spLocks noGrp="1"/>
          </p:cNvSpPr>
          <p:nvPr>
            <p:ph type="body" idx="1"/>
          </p:nvPr>
        </p:nvSpPr>
        <p:spPr>
          <a:xfrm>
            <a:off x="0" y="685375"/>
            <a:ext cx="8773200" cy="42969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Bratton, J., Gold, J., Bratton, A. and Steele, L., (2021). </a:t>
            </a:r>
            <a:r>
              <a:rPr lang="en" sz="1100" i="1">
                <a:solidFill>
                  <a:schemeClr val="dk1"/>
                </a:solidFill>
              </a:rPr>
              <a:t>Human resource management</a:t>
            </a:r>
            <a:r>
              <a:rPr lang="en" sz="1100">
                <a:solidFill>
                  <a:schemeClr val="dk1"/>
                </a:solidFill>
              </a:rPr>
              <a:t>. Bloomsbury Publishing.</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Mahapatro, B.B., (2022). </a:t>
            </a:r>
            <a:r>
              <a:rPr lang="en" sz="1100" i="1">
                <a:solidFill>
                  <a:schemeClr val="dk1"/>
                </a:solidFill>
              </a:rPr>
              <a:t>Human resource management</a:t>
            </a:r>
            <a:r>
              <a:rPr lang="en" sz="1100">
                <a:solidFill>
                  <a:schemeClr val="dk1"/>
                </a:solidFill>
              </a:rPr>
              <a:t>. PG Department of Business Management.</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Kalogiannidis, S., (2021). The Impact of COVID-19 on Human Resource Management Practices and Future Marketing. </a:t>
            </a:r>
            <a:r>
              <a:rPr lang="en" sz="1100" i="1">
                <a:solidFill>
                  <a:schemeClr val="dk1"/>
                </a:solidFill>
              </a:rPr>
              <a:t>International Journal of Industrial Marketing</a:t>
            </a:r>
            <a:r>
              <a:rPr lang="en" sz="1100">
                <a:solidFill>
                  <a:schemeClr val="dk1"/>
                </a:solidFill>
              </a:rPr>
              <a:t>, </a:t>
            </a:r>
            <a:r>
              <a:rPr lang="en" sz="1100" i="1">
                <a:solidFill>
                  <a:schemeClr val="dk1"/>
                </a:solidFill>
              </a:rPr>
              <a:t>6</a:t>
            </a:r>
            <a:r>
              <a:rPr lang="en" sz="1100">
                <a:solidFill>
                  <a:schemeClr val="dk1"/>
                </a:solidFill>
              </a:rPr>
              <a:t>(1), pp.43-55.</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Yusliza, M.Y., Choo, P.W., Jayaraman, J., Rimi, N.N. and Muhammad, Z., (2019). HR Line Manager’s Reflections on HRM Effectiveness through HR Roles and Role Stressors. </a:t>
            </a:r>
            <a:r>
              <a:rPr lang="en" sz="1100" i="1">
                <a:solidFill>
                  <a:schemeClr val="dk1"/>
                </a:solidFill>
              </a:rPr>
              <a:t>The South East European Journal of Economics and Business</a:t>
            </a:r>
            <a:r>
              <a:rPr lang="en" sz="1100">
                <a:solidFill>
                  <a:schemeClr val="dk1"/>
                </a:solidFill>
              </a:rPr>
              <a:t>, </a:t>
            </a:r>
            <a:r>
              <a:rPr lang="en" sz="1100" i="1">
                <a:solidFill>
                  <a:schemeClr val="dk1"/>
                </a:solidFill>
              </a:rPr>
              <a:t>14</a:t>
            </a:r>
            <a:r>
              <a:rPr lang="en" sz="1100">
                <a:solidFill>
                  <a:schemeClr val="dk1"/>
                </a:solidFill>
              </a:rPr>
              <a:t>(1), pp.34-48.</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Kumar, A., Sowdamini, T., Manocha, S. and Pujari, P., (2021). Gamification as a sustainable tool for HR managers. </a:t>
            </a:r>
            <a:r>
              <a:rPr lang="en" sz="1100" i="1">
                <a:solidFill>
                  <a:schemeClr val="dk1"/>
                </a:solidFill>
              </a:rPr>
              <a:t>Acta Universitatis Bohemiae Meridionalis</a:t>
            </a:r>
            <a:r>
              <a:rPr lang="en" sz="1100">
                <a:solidFill>
                  <a:schemeClr val="dk1"/>
                </a:solidFill>
              </a:rPr>
              <a:t>, </a:t>
            </a:r>
            <a:r>
              <a:rPr lang="en" sz="1100" i="1">
                <a:solidFill>
                  <a:schemeClr val="dk1"/>
                </a:solidFill>
              </a:rPr>
              <a:t>24</a:t>
            </a:r>
            <a:r>
              <a:rPr lang="en" sz="1100">
                <a:solidFill>
                  <a:schemeClr val="dk1"/>
                </a:solidFill>
              </a:rPr>
              <a:t>(2), pp.1-14.</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Boxall, P. and Purcell, J., (2022). </a:t>
            </a:r>
            <a:r>
              <a:rPr lang="en" sz="1100" i="1">
                <a:solidFill>
                  <a:schemeClr val="dk1"/>
                </a:solidFill>
              </a:rPr>
              <a:t>Strategy and human resource management</a:t>
            </a:r>
            <a:r>
              <a:rPr lang="en" sz="1100">
                <a:solidFill>
                  <a:schemeClr val="dk1"/>
                </a:solidFill>
              </a:rPr>
              <a:t>. Bloomsbury Publishing.</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Noe, R.A., (2017). </a:t>
            </a:r>
            <a:r>
              <a:rPr lang="en" sz="1100" i="1">
                <a:solidFill>
                  <a:schemeClr val="dk1"/>
                </a:solidFill>
              </a:rPr>
              <a:t>Fundamentals of human resource management</a:t>
            </a:r>
            <a:r>
              <a:rPr lang="en" sz="1100">
                <a:solidFill>
                  <a:schemeClr val="dk1"/>
                </a:solidFill>
              </a:rPr>
              <a:t>. Boston, Mass. McGraw-Hill.</a:t>
            </a:r>
            <a:endParaRPr sz="11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100">
                <a:solidFill>
                  <a:schemeClr val="dk1"/>
                </a:solidFill>
              </a:rPr>
              <a:t>Williams, P., Ashill, N. and Naumann, E., (2017). Toward a contingency theory of CRM adoption. </a:t>
            </a:r>
            <a:r>
              <a:rPr lang="en" sz="1100" i="1">
                <a:solidFill>
                  <a:schemeClr val="dk1"/>
                </a:solidFill>
              </a:rPr>
              <a:t>Journal of Strategic Marketing</a:t>
            </a:r>
            <a:r>
              <a:rPr lang="en" sz="1100">
                <a:solidFill>
                  <a:schemeClr val="dk1"/>
                </a:solidFill>
              </a:rPr>
              <a:t>, </a:t>
            </a:r>
            <a:r>
              <a:rPr lang="en" sz="1100" i="1">
                <a:solidFill>
                  <a:schemeClr val="dk1"/>
                </a:solidFill>
              </a:rPr>
              <a:t>25</a:t>
            </a:r>
            <a:r>
              <a:rPr lang="en" sz="1100">
                <a:solidFill>
                  <a:schemeClr val="dk1"/>
                </a:solidFill>
              </a:rPr>
              <a:t>(5-6), pp.454-474.</a:t>
            </a:r>
            <a:endParaRPr sz="1100">
              <a:solidFill>
                <a:schemeClr val="dk1"/>
              </a:solidFill>
            </a:endParaRPr>
          </a:p>
          <a:p>
            <a:pPr marL="0" lvl="0" indent="0" algn="just" rtl="0">
              <a:lnSpc>
                <a:spcPct val="150000"/>
              </a:lnSpc>
              <a:spcBef>
                <a:spcPts val="1200"/>
              </a:spcBef>
              <a:spcAft>
                <a:spcPts val="0"/>
              </a:spcAft>
              <a:buClr>
                <a:schemeClr val="dk1"/>
              </a:buClr>
              <a:buSzPts val="1100"/>
              <a:buFont typeface="Arial"/>
              <a:buNone/>
            </a:pPr>
            <a:endParaRPr sz="1300">
              <a:solidFill>
                <a:srgbClr val="222222"/>
              </a:solidFill>
            </a:endParaRPr>
          </a:p>
          <a:p>
            <a:pPr marL="0" lvl="0" indent="0" algn="just" rtl="0">
              <a:lnSpc>
                <a:spcPct val="150000"/>
              </a:lnSpc>
              <a:spcBef>
                <a:spcPts val="1200"/>
              </a:spcBef>
              <a:spcAft>
                <a:spcPts val="0"/>
              </a:spcAft>
              <a:buClr>
                <a:schemeClr val="dk1"/>
              </a:buClr>
              <a:buSzPts val="1100"/>
              <a:buFont typeface="Arial"/>
              <a:buNone/>
            </a:pPr>
            <a:endParaRPr sz="11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endParaRPr sz="11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100">
              <a:solidFill>
                <a:srgbClr val="222222"/>
              </a:solidFill>
              <a:latin typeface="Times New Roman"/>
              <a:ea typeface="Times New Roman"/>
              <a:cs typeface="Times New Roman"/>
              <a:sym typeface="Times New Roman"/>
            </a:endParaRPr>
          </a:p>
        </p:txBody>
      </p:sp>
      <p:sp>
        <p:nvSpPr>
          <p:cNvPr id="130" name="Google Shape;130;g1432b39a597_0_41"/>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g1432b39a597_0_41"/>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857</Words>
  <Application>Microsoft Office PowerPoint</Application>
  <PresentationFormat>On-screen Show (16:9)</PresentationFormat>
  <Paragraphs>56</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Times New Roman</vt:lpstr>
      <vt:lpstr>Simple Light</vt:lpstr>
      <vt:lpstr>ACADEMIC AND EMPLOYABILITY SKILLS Module code: BMSW4001 STUDENT NAME: INNA ZABULICA STUDENT ID:2134089 LECTURER NAME:SUKHPREETGREWAL </vt:lpstr>
      <vt:lpstr>Introduction  </vt:lpstr>
      <vt:lpstr>Overview of the chosen career   </vt:lpstr>
      <vt:lpstr>Duties required to be carried on  </vt:lpstr>
      <vt:lpstr>Discussion of existing skills  </vt:lpstr>
      <vt:lpstr>Discussion of the skills required to be improved</vt:lpstr>
      <vt:lpstr>Demonstration with the help of a theory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BMSW4001 STUDENT NAME: INNA ZABULICA STUDENT ID:2134089 LECTURER NAME:SUKHPREETGREWAL</dc:title>
  <dc:creator>Manjula Sivasatkunanathan</dc:creator>
  <cp:lastModifiedBy>Manjula Sivasatkunanathan</cp:lastModifiedBy>
  <cp:revision>1</cp:revision>
  <dcterms:modified xsi:type="dcterms:W3CDTF">2022-08-14T14:21:05Z</dcterms:modified>
</cp:coreProperties>
</file>