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02" r:id="rId1"/>
  </p:sldMasterIdLst>
  <p:sldIdLst>
    <p:sldId id="256" r:id="rId2"/>
    <p:sldId id="300" r:id="rId3"/>
    <p:sldId id="287" r:id="rId4"/>
    <p:sldId id="289" r:id="rId5"/>
    <p:sldId id="290" r:id="rId6"/>
    <p:sldId id="257" r:id="rId7"/>
    <p:sldId id="296" r:id="rId8"/>
    <p:sldId id="260" r:id="rId9"/>
    <p:sldId id="261" r:id="rId10"/>
    <p:sldId id="262" r:id="rId11"/>
    <p:sldId id="263" r:id="rId12"/>
    <p:sldId id="264" r:id="rId13"/>
    <p:sldId id="265" r:id="rId14"/>
    <p:sldId id="299" r:id="rId15"/>
    <p:sldId id="301" r:id="rId16"/>
    <p:sldId id="267" r:id="rId17"/>
    <p:sldId id="268" r:id="rId18"/>
    <p:sldId id="270" r:id="rId19"/>
    <p:sldId id="271" r:id="rId20"/>
    <p:sldId id="272" r:id="rId21"/>
    <p:sldId id="297" r:id="rId22"/>
    <p:sldId id="302" r:id="rId23"/>
    <p:sldId id="303" r:id="rId24"/>
    <p:sldId id="277" r:id="rId25"/>
    <p:sldId id="278" r:id="rId26"/>
    <p:sldId id="279" r:id="rId27"/>
    <p:sldId id="280" r:id="rId28"/>
    <p:sldId id="298" r:id="rId29"/>
    <p:sldId id="283" r:id="rId30"/>
    <p:sldId id="284" r:id="rId31"/>
    <p:sldId id="285" r:id="rId32"/>
    <p:sldId id="292" r:id="rId33"/>
    <p:sldId id="293" r:id="rId34"/>
    <p:sldId id="294" r:id="rId35"/>
    <p:sldId id="295" r:id="rId36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dirty="0"/>
              <a:t>8/17/21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7630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dirty="0"/>
              <a:t>8/17/21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615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dirty="0"/>
              <a:t>8/17/21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6632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dirty="0"/>
              <a:t>8/17/21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4833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dirty="0"/>
              <a:t>8/17/21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43118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dirty="0"/>
              <a:t>8/17/21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35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dirty="0"/>
              <a:t>8/17/21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0669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dirty="0"/>
              <a:t>8/17/21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439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dirty="0"/>
              <a:t>8/17/21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1045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dirty="0"/>
              <a:t>8/17/21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7478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dirty="0"/>
              <a:t>8/17/21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0347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BC1C18-307B-4F68-A007-B5B542270E8D}" type="datetimeFigureOut">
              <a:rPr lang="en-US" dirty="0"/>
              <a:t>8/17/21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768060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g"/><Relationship Id="rId4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g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xis.com/blog/secure-insights/tech-trends-2019/" TargetMode="External"/><Relationship Id="rId2" Type="http://schemas.openxmlformats.org/officeDocument/2006/relationships/hyperlink" Target="http://www.dictionary.com/browse/ethica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blog.constructaquote.com/main-risks-associated-running-business/" TargetMode="External"/><Relationship Id="rId4" Type="http://schemas.openxmlformats.org/officeDocument/2006/relationships/hyperlink" Target="http://www.reference.com/world-view/definition-social-trends-30f79ce0e0635afd" TargetMode="Externa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tatista.com/statistics/268173/countries-with-the-largest-gross-domestic-product-gdp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DBBA26C-89C3-411F-9753-606A413F89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EAD2215-6311-4D1C-B6B5-F57CB6BFCB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BA5DE79-30D1-4A10-8DB9-0A6E523A97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ABD0D63-D23F-4AE7-8270-4185EF9C1C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5B0B43F-2CE7-4C6C-BABC-EE342B3282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5459F07-63F9-48CF-B725-A873C4BC36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4B83E1E-DAC1-4851-84FF-D6FE1649DE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3C38C329-05C1-44E0-942C-D7A60A7F2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A40E99DB-69B1-42D9-9A2E-A196302E0C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DA98F3A3-687B-4002-93F2-58E8590DC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7A1367E-049C-45E5-9C32-CC32DCEAEF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4174" y="0"/>
            <a:ext cx="9590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object 3"/>
          <p:cNvSpPr txBox="1"/>
          <p:nvPr/>
        </p:nvSpPr>
        <p:spPr>
          <a:xfrm>
            <a:off x="1759309" y="326017"/>
            <a:ext cx="7710140" cy="107722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12700" marR="5080"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700" spc="-5">
                <a:latin typeface="+mj-lt"/>
                <a:ea typeface="+mj-ea"/>
                <a:cs typeface="+mj-cs"/>
              </a:rPr>
              <a:t>Business</a:t>
            </a:r>
            <a:r>
              <a:rPr lang="en-US" sz="3700" spc="-65">
                <a:latin typeface="+mj-lt"/>
                <a:ea typeface="+mj-ea"/>
                <a:cs typeface="+mj-cs"/>
              </a:rPr>
              <a:t> </a:t>
            </a:r>
            <a:r>
              <a:rPr lang="en-US" sz="3700" spc="-5">
                <a:latin typeface="+mj-lt"/>
                <a:ea typeface="+mj-ea"/>
                <a:cs typeface="+mj-cs"/>
              </a:rPr>
              <a:t>Plan </a:t>
            </a:r>
            <a:r>
              <a:rPr lang="en-US" sz="3700" spc="-980">
                <a:latin typeface="+mj-lt"/>
                <a:ea typeface="+mj-ea"/>
                <a:cs typeface="+mj-cs"/>
              </a:rPr>
              <a:t> </a:t>
            </a:r>
            <a:r>
              <a:rPr lang="en-US" sz="3700" spc="-25">
                <a:latin typeface="+mj-lt"/>
                <a:ea typeface="+mj-ea"/>
                <a:cs typeface="+mj-cs"/>
              </a:rPr>
              <a:t>group </a:t>
            </a:r>
            <a:r>
              <a:rPr lang="en-US" sz="3700" spc="-20">
                <a:latin typeface="+mj-lt"/>
                <a:ea typeface="+mj-ea"/>
                <a:cs typeface="+mj-cs"/>
              </a:rPr>
              <a:t> </a:t>
            </a:r>
            <a:r>
              <a:rPr lang="en-US" sz="3700" spc="-25">
                <a:latin typeface="+mj-lt"/>
                <a:ea typeface="+mj-ea"/>
                <a:cs typeface="+mj-cs"/>
              </a:rPr>
              <a:t>presentation</a:t>
            </a:r>
            <a:endParaRPr lang="en-US" sz="3700">
              <a:latin typeface="+mj-lt"/>
              <a:ea typeface="+mj-ea"/>
              <a:cs typeface="+mj-cs"/>
            </a:endParaRPr>
          </a:p>
        </p:txBody>
      </p:sp>
      <p:sp>
        <p:nvSpPr>
          <p:cNvPr id="31" name="Right Triangle 30">
            <a:extLst>
              <a:ext uri="{FF2B5EF4-FFF2-40B4-BE49-F238E27FC236}">
                <a16:creationId xmlns:a16="http://schemas.microsoft.com/office/drawing/2014/main" id="{16E2DAB7-48CB-400E-9ED2-FB1762BE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9589439" y="326017"/>
            <a:ext cx="239869" cy="239869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bject 4"/>
          <p:cNvSpPr txBox="1"/>
          <p:nvPr/>
        </p:nvSpPr>
        <p:spPr>
          <a:xfrm>
            <a:off x="1759308" y="1591733"/>
            <a:ext cx="7710141" cy="46848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41300" indent="-229235">
              <a:lnSpc>
                <a:spcPct val="120000"/>
              </a:lnSpc>
              <a:spcBef>
                <a:spcPts val="835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241300" algn="l"/>
                <a:tab pos="241935" algn="l"/>
              </a:tabLst>
            </a:pPr>
            <a:r>
              <a:rPr lang="en-US" spc="-10"/>
              <a:t>Group</a:t>
            </a:r>
            <a:r>
              <a:rPr lang="en-US" spc="-60"/>
              <a:t> </a:t>
            </a:r>
            <a:r>
              <a:rPr lang="en-US"/>
              <a:t>D</a:t>
            </a:r>
          </a:p>
          <a:p>
            <a:pPr marL="241300" indent="-229235">
              <a:lnSpc>
                <a:spcPct val="120000"/>
              </a:lnSpc>
              <a:spcBef>
                <a:spcPts val="74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241300" algn="l"/>
                <a:tab pos="241935" algn="l"/>
              </a:tabLst>
            </a:pPr>
            <a:r>
              <a:rPr lang="en-US" spc="-10"/>
              <a:t>Lavinia</a:t>
            </a:r>
            <a:r>
              <a:rPr lang="en-US" spc="-35"/>
              <a:t> </a:t>
            </a:r>
            <a:r>
              <a:rPr lang="en-US" spc="-10"/>
              <a:t>Craiu-Student</a:t>
            </a:r>
            <a:r>
              <a:rPr lang="en-US" spc="-25"/>
              <a:t> </a:t>
            </a:r>
            <a:r>
              <a:rPr lang="en-US" spc="-5"/>
              <a:t>ID</a:t>
            </a:r>
            <a:r>
              <a:rPr lang="en-US" spc="-10"/>
              <a:t> </a:t>
            </a:r>
            <a:r>
              <a:rPr lang="en-US"/>
              <a:t>2021272</a:t>
            </a:r>
            <a:r>
              <a:rPr lang="en-US" spc="-35"/>
              <a:t> </a:t>
            </a:r>
            <a:r>
              <a:rPr lang="en-US"/>
              <a:t>L</a:t>
            </a:r>
          </a:p>
          <a:p>
            <a:pPr marL="241300" indent="-229235">
              <a:lnSpc>
                <a:spcPct val="120000"/>
              </a:lnSpc>
              <a:spcBef>
                <a:spcPts val="735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241300" algn="l"/>
                <a:tab pos="241935" algn="l"/>
              </a:tabLst>
            </a:pPr>
            <a:r>
              <a:rPr lang="en-US" spc="-5"/>
              <a:t>Daniela</a:t>
            </a:r>
            <a:r>
              <a:rPr lang="en-US" spc="-30"/>
              <a:t> </a:t>
            </a:r>
            <a:r>
              <a:rPr lang="en-US" spc="-10"/>
              <a:t>Graur-Student</a:t>
            </a:r>
            <a:r>
              <a:rPr lang="en-US" spc="-15"/>
              <a:t> </a:t>
            </a:r>
            <a:r>
              <a:rPr lang="en-US" spc="-5"/>
              <a:t>ID</a:t>
            </a:r>
            <a:r>
              <a:rPr lang="en-US" spc="-15"/>
              <a:t> </a:t>
            </a:r>
            <a:r>
              <a:rPr lang="en-US" spc="-5"/>
              <a:t>2022769</a:t>
            </a:r>
            <a:endParaRPr lang="en-US"/>
          </a:p>
          <a:p>
            <a:pPr marL="241300" indent="-229235">
              <a:lnSpc>
                <a:spcPct val="120000"/>
              </a:lnSpc>
              <a:spcBef>
                <a:spcPts val="735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241300" algn="l"/>
                <a:tab pos="241935" algn="l"/>
              </a:tabLst>
            </a:pPr>
            <a:r>
              <a:rPr lang="en-US" spc="-5"/>
              <a:t>Daniela</a:t>
            </a:r>
            <a:r>
              <a:rPr lang="en-US" spc="-25"/>
              <a:t> </a:t>
            </a:r>
            <a:r>
              <a:rPr lang="en-US" spc="-5"/>
              <a:t>Cristina</a:t>
            </a:r>
            <a:r>
              <a:rPr lang="en-US" spc="-20"/>
              <a:t> </a:t>
            </a:r>
            <a:r>
              <a:rPr lang="en-US" spc="-10"/>
              <a:t>Onoleata- </a:t>
            </a:r>
            <a:r>
              <a:rPr lang="en-US" spc="-5"/>
              <a:t>Student</a:t>
            </a:r>
            <a:r>
              <a:rPr lang="en-US" spc="-10"/>
              <a:t> </a:t>
            </a:r>
            <a:r>
              <a:rPr lang="en-US" spc="-5"/>
              <a:t>ID 2022553</a:t>
            </a:r>
            <a:endParaRPr lang="en-US"/>
          </a:p>
          <a:p>
            <a:pPr marL="241300" indent="-229235">
              <a:lnSpc>
                <a:spcPct val="120000"/>
              </a:lnSpc>
              <a:spcBef>
                <a:spcPts val="735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241300" algn="l"/>
                <a:tab pos="241935" algn="l"/>
              </a:tabLst>
            </a:pPr>
            <a:r>
              <a:rPr lang="en-US" spc="-5"/>
              <a:t>Dumitru</a:t>
            </a:r>
            <a:r>
              <a:rPr lang="en-US" spc="-10"/>
              <a:t> </a:t>
            </a:r>
            <a:r>
              <a:rPr lang="en-US" spc="-5"/>
              <a:t>Boscanean-</a:t>
            </a:r>
            <a:r>
              <a:rPr lang="en-US" spc="-20"/>
              <a:t> </a:t>
            </a:r>
            <a:r>
              <a:rPr lang="en-US" spc="-5"/>
              <a:t>Student</a:t>
            </a:r>
            <a:r>
              <a:rPr lang="en-US" spc="-20"/>
              <a:t> </a:t>
            </a:r>
            <a:r>
              <a:rPr lang="en-US" spc="-5"/>
              <a:t>ID</a:t>
            </a:r>
            <a:r>
              <a:rPr lang="en-US" spc="-10"/>
              <a:t> </a:t>
            </a:r>
            <a:r>
              <a:rPr lang="en-US" spc="-5"/>
              <a:t>2019593</a:t>
            </a:r>
            <a:endParaRPr lang="en-US"/>
          </a:p>
          <a:p>
            <a:pPr marL="240665" indent="-228600">
              <a:lnSpc>
                <a:spcPct val="120000"/>
              </a:lnSpc>
              <a:spcBef>
                <a:spcPts val="74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240665" algn="l"/>
                <a:tab pos="241300" algn="l"/>
              </a:tabLst>
            </a:pPr>
            <a:r>
              <a:rPr lang="en-US"/>
              <a:t>Gohar</a:t>
            </a:r>
            <a:r>
              <a:rPr lang="en-US" spc="-30"/>
              <a:t> </a:t>
            </a:r>
            <a:r>
              <a:rPr lang="en-US" spc="-5"/>
              <a:t>Amin Hashmi-</a:t>
            </a:r>
            <a:r>
              <a:rPr lang="en-US" spc="-15"/>
              <a:t> </a:t>
            </a:r>
            <a:r>
              <a:rPr lang="en-US" spc="-5"/>
              <a:t>Student</a:t>
            </a:r>
            <a:r>
              <a:rPr lang="en-US" spc="-25"/>
              <a:t> </a:t>
            </a:r>
            <a:r>
              <a:rPr lang="en-US" spc="-5"/>
              <a:t>ID </a:t>
            </a:r>
            <a:r>
              <a:rPr lang="en-US"/>
              <a:t>2021997</a:t>
            </a:r>
          </a:p>
        </p:txBody>
      </p:sp>
      <p:sp>
        <p:nvSpPr>
          <p:cNvPr id="2" name="object 2"/>
          <p:cNvSpPr/>
          <p:nvPr/>
        </p:nvSpPr>
        <p:spPr>
          <a:xfrm>
            <a:off x="0" y="0"/>
            <a:ext cx="11786870" cy="6858000"/>
          </a:xfrm>
          <a:custGeom>
            <a:avLst/>
            <a:gdLst/>
            <a:ahLst/>
            <a:cxnLst/>
            <a:rect l="l" t="t" r="r" b="b"/>
            <a:pathLst>
              <a:path w="11786870" h="6858000">
                <a:moveTo>
                  <a:pt x="11786616" y="6858000"/>
                </a:moveTo>
                <a:lnTo>
                  <a:pt x="8610498" y="0"/>
                </a:lnTo>
                <a:lnTo>
                  <a:pt x="3034157" y="0"/>
                </a:lnTo>
                <a:lnTo>
                  <a:pt x="0" y="0"/>
                </a:lnTo>
                <a:lnTo>
                  <a:pt x="0" y="6858000"/>
                </a:lnTo>
                <a:lnTo>
                  <a:pt x="6210300" y="6858000"/>
                </a:lnTo>
                <a:lnTo>
                  <a:pt x="11786616" y="6858000"/>
                </a:lnTo>
                <a:close/>
              </a:path>
            </a:pathLst>
          </a:custGeom>
          <a:solidFill>
            <a:srgbClr val="000000">
              <a:alpha val="2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1AF5FBB-9FDC-4D75-9DD6-DAF01ED197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33BBBE6-F4CF-483E-BA74-B51421B4D9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790028-99AE-4AE4-8269-9913E2D506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6936A2A-FE08-4EE0-A409-3EF3FA244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AF0407B-48CB-4C05-B0D7-7A69A0D40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DC50C3D-0DA0-4914-B5B4-D1819CC698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CF9E583-1A92-4144-B4FA-81D98317F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55980737-1E33-40A8-819D-C20C41E4F7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6ABBD51A-FA48-44B8-B184-A40D7F134F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10188A9-F0D9-4FE9-85DC-2179145278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32927575-BD84-44B6-BE49-E0C7EDD0E6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3FDF09A-B960-49F4-BAEB-DA397BDCD4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91BE6C0-4118-460B-90C2-160041247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B71CE6-EAAE-954D-9FA6-24C732893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9804" y="3428998"/>
            <a:ext cx="2668479" cy="226855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/>
              <a:t>GOHAR AMIN HASHMI</a:t>
            </a:r>
          </a:p>
        </p:txBody>
      </p:sp>
      <p:pic>
        <p:nvPicPr>
          <p:cNvPr id="3" name="Graphic 3" descr="Male profile">
            <a:extLst>
              <a:ext uri="{FF2B5EF4-FFF2-40B4-BE49-F238E27FC236}">
                <a16:creationId xmlns:a16="http://schemas.microsoft.com/office/drawing/2014/main" id="{2E9CC501-A508-EA49-8D7E-06DC9D833D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444747" y="780672"/>
            <a:ext cx="5297322" cy="5297322"/>
          </a:xfrm>
          <a:prstGeom prst="rect">
            <a:avLst/>
          </a:prstGeom>
          <a:ln>
            <a:gradFill flip="none" rotWithShape="1">
              <a:gsLst>
                <a:gs pos="86000">
                  <a:schemeClr val="accent6">
                    <a:lumMod val="67000"/>
                  </a:schemeClr>
                </a:gs>
                <a:gs pos="20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</a:ln>
          <a:effectLst>
            <a:innerShdw blurRad="127000">
              <a:prstClr val="black">
                <a:alpha val="90000"/>
              </a:prstClr>
            </a:innerShdw>
          </a:effectLst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15B5C763-A6E8-4D31-B139-30D083B824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3002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14400" y="0"/>
            <a:ext cx="7999730" cy="182880"/>
          </a:xfrm>
          <a:custGeom>
            <a:avLst/>
            <a:gdLst/>
            <a:ahLst/>
            <a:cxnLst/>
            <a:rect l="l" t="t" r="r" b="b"/>
            <a:pathLst>
              <a:path w="7999730" h="182880">
                <a:moveTo>
                  <a:pt x="7999476" y="0"/>
                </a:moveTo>
                <a:lnTo>
                  <a:pt x="0" y="0"/>
                </a:lnTo>
                <a:lnTo>
                  <a:pt x="0" y="182879"/>
                </a:lnTo>
                <a:lnTo>
                  <a:pt x="7999476" y="182879"/>
                </a:lnTo>
                <a:lnTo>
                  <a:pt x="7999476" y="0"/>
                </a:lnTo>
                <a:close/>
              </a:path>
            </a:pathLst>
          </a:custGeom>
          <a:solidFill>
            <a:srgbClr val="D5D9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14400" y="6675119"/>
            <a:ext cx="7999730" cy="182880"/>
          </a:xfrm>
          <a:custGeom>
            <a:avLst/>
            <a:gdLst/>
            <a:ahLst/>
            <a:cxnLst/>
            <a:rect l="l" t="t" r="r" b="b"/>
            <a:pathLst>
              <a:path w="7999730" h="182879">
                <a:moveTo>
                  <a:pt x="7999476" y="0"/>
                </a:moveTo>
                <a:lnTo>
                  <a:pt x="0" y="0"/>
                </a:lnTo>
                <a:lnTo>
                  <a:pt x="0" y="182879"/>
                </a:lnTo>
                <a:lnTo>
                  <a:pt x="7999476" y="182879"/>
                </a:lnTo>
                <a:lnTo>
                  <a:pt x="7999476" y="0"/>
                </a:lnTo>
                <a:close/>
              </a:path>
            </a:pathLst>
          </a:custGeom>
          <a:solidFill>
            <a:srgbClr val="E3E6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123950"/>
            <a:ext cx="8914130" cy="914400"/>
          </a:xfrm>
          <a:custGeom>
            <a:avLst/>
            <a:gdLst/>
            <a:ahLst/>
            <a:cxnLst/>
            <a:rect l="l" t="t" r="r" b="b"/>
            <a:pathLst>
              <a:path w="8914130" h="914400">
                <a:moveTo>
                  <a:pt x="8913876" y="0"/>
                </a:moveTo>
                <a:lnTo>
                  <a:pt x="0" y="0"/>
                </a:lnTo>
                <a:lnTo>
                  <a:pt x="0" y="914400"/>
                </a:lnTo>
                <a:lnTo>
                  <a:pt x="8913876" y="914400"/>
                </a:lnTo>
                <a:lnTo>
                  <a:pt x="8913876" y="0"/>
                </a:lnTo>
                <a:close/>
              </a:path>
            </a:pathLst>
          </a:custGeom>
          <a:solidFill>
            <a:srgbClr val="33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176019" y="1284130"/>
            <a:ext cx="434276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0" spc="-5" dirty="0">
                <a:latin typeface="Century Gothic"/>
                <a:cs typeface="Century Gothic"/>
              </a:rPr>
              <a:t>Executive</a:t>
            </a:r>
            <a:r>
              <a:rPr b="0" spc="-60" dirty="0">
                <a:latin typeface="Century Gothic"/>
                <a:cs typeface="Century Gothic"/>
              </a:rPr>
              <a:t> </a:t>
            </a:r>
            <a:r>
              <a:rPr b="0" spc="-5" dirty="0">
                <a:latin typeface="Century Gothic"/>
                <a:cs typeface="Century Gothic"/>
              </a:rPr>
              <a:t>Summary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193163" y="2623248"/>
            <a:ext cx="7369809" cy="2921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spc="-5" dirty="0">
                <a:solidFill>
                  <a:srgbClr val="A1C715"/>
                </a:solidFill>
                <a:latin typeface="Wingdings 2"/>
                <a:cs typeface="Wingdings 2"/>
              </a:rPr>
              <a:t></a:t>
            </a:r>
            <a:r>
              <a:rPr sz="2000" spc="409" dirty="0">
                <a:solidFill>
                  <a:srgbClr val="A1C715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We are known</a:t>
            </a:r>
            <a:r>
              <a:rPr sz="2000" spc="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by the</a:t>
            </a:r>
            <a:r>
              <a:rPr sz="200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10" dirty="0">
                <a:solidFill>
                  <a:srgbClr val="585858"/>
                </a:solidFill>
                <a:latin typeface="Century Gothic"/>
                <a:cs typeface="Century Gothic"/>
              </a:rPr>
              <a:t>name</a:t>
            </a:r>
            <a:r>
              <a:rPr sz="200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of</a:t>
            </a:r>
            <a:r>
              <a:rPr sz="200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AA</a:t>
            </a:r>
            <a:r>
              <a:rPr sz="2000" spc="-1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Security</a:t>
            </a:r>
            <a:r>
              <a:rPr sz="2000" spc="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Company.</a:t>
            </a:r>
            <a:endParaRPr sz="2000">
              <a:latin typeface="Century Gothic"/>
              <a:cs typeface="Century Gothic"/>
            </a:endParaRPr>
          </a:p>
          <a:p>
            <a:pPr marL="354965" marR="5080" indent="-342900">
              <a:lnSpc>
                <a:spcPct val="100000"/>
              </a:lnSpc>
              <a:spcBef>
                <a:spcPts val="2000"/>
              </a:spcBef>
            </a:pPr>
            <a:r>
              <a:rPr sz="2000" spc="-5" dirty="0">
                <a:solidFill>
                  <a:srgbClr val="A1C715"/>
                </a:solidFill>
                <a:latin typeface="Wingdings 2"/>
                <a:cs typeface="Wingdings 2"/>
              </a:rPr>
              <a:t></a:t>
            </a:r>
            <a:r>
              <a:rPr sz="2000" dirty="0">
                <a:solidFill>
                  <a:srgbClr val="A1C715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We provide all kind of security guards which are talented </a:t>
            </a:r>
            <a:r>
              <a:rPr sz="2000" spc="-54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and</a:t>
            </a:r>
            <a:r>
              <a:rPr sz="200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professional</a:t>
            </a:r>
            <a:r>
              <a:rPr sz="2000" spc="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with license</a:t>
            </a:r>
            <a:r>
              <a:rPr sz="2000" spc="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.</a:t>
            </a:r>
            <a:endParaRPr sz="2000">
              <a:latin typeface="Century Gothic"/>
              <a:cs typeface="Century Gothic"/>
            </a:endParaRPr>
          </a:p>
          <a:p>
            <a:pPr marL="354965" marR="302260" indent="-342900">
              <a:lnSpc>
                <a:spcPct val="100000"/>
              </a:lnSpc>
              <a:spcBef>
                <a:spcPts val="2000"/>
              </a:spcBef>
            </a:pPr>
            <a:r>
              <a:rPr sz="2000" spc="-5" dirty="0">
                <a:solidFill>
                  <a:srgbClr val="A1C715"/>
                </a:solidFill>
                <a:latin typeface="Wingdings 2"/>
                <a:cs typeface="Wingdings 2"/>
              </a:rPr>
              <a:t></a:t>
            </a:r>
            <a:r>
              <a:rPr sz="2000" dirty="0">
                <a:solidFill>
                  <a:srgbClr val="A1C715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We do Hotels , Pubs , Sites , Concerts , Retail </a:t>
            </a:r>
            <a:r>
              <a:rPr sz="2000" spc="-10" dirty="0">
                <a:solidFill>
                  <a:srgbClr val="585858"/>
                </a:solidFill>
                <a:latin typeface="Century Gothic"/>
                <a:cs typeface="Century Gothic"/>
              </a:rPr>
              <a:t>shops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and </a:t>
            </a:r>
            <a:r>
              <a:rPr sz="2000" spc="-54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others</a:t>
            </a:r>
            <a:r>
              <a:rPr sz="200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as well .</a:t>
            </a:r>
            <a:endParaRPr sz="2000">
              <a:latin typeface="Century Gothic"/>
              <a:cs typeface="Century Gothic"/>
            </a:endParaRPr>
          </a:p>
          <a:p>
            <a:pPr marL="354965" marR="727710" indent="-342900">
              <a:lnSpc>
                <a:spcPct val="100000"/>
              </a:lnSpc>
              <a:spcBef>
                <a:spcPts val="2000"/>
              </a:spcBef>
            </a:pPr>
            <a:r>
              <a:rPr sz="2000" spc="-5" dirty="0">
                <a:solidFill>
                  <a:srgbClr val="A1C715"/>
                </a:solidFill>
                <a:latin typeface="Wingdings 2"/>
                <a:cs typeface="Wingdings 2"/>
              </a:rPr>
              <a:t></a:t>
            </a:r>
            <a:r>
              <a:rPr sz="2000" dirty="0">
                <a:solidFill>
                  <a:srgbClr val="A1C715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Our proficiency and Loyalty is what we serve to our </a:t>
            </a:r>
            <a:r>
              <a:rPr sz="2000" spc="-54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clients</a:t>
            </a:r>
            <a:r>
              <a:rPr sz="200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.</a:t>
            </a:r>
            <a:endParaRPr sz="20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14400" y="0"/>
            <a:ext cx="7999730" cy="182880"/>
          </a:xfrm>
          <a:custGeom>
            <a:avLst/>
            <a:gdLst/>
            <a:ahLst/>
            <a:cxnLst/>
            <a:rect l="l" t="t" r="r" b="b"/>
            <a:pathLst>
              <a:path w="7999730" h="182880">
                <a:moveTo>
                  <a:pt x="7999476" y="0"/>
                </a:moveTo>
                <a:lnTo>
                  <a:pt x="0" y="0"/>
                </a:lnTo>
                <a:lnTo>
                  <a:pt x="0" y="182879"/>
                </a:lnTo>
                <a:lnTo>
                  <a:pt x="7999476" y="182879"/>
                </a:lnTo>
                <a:lnTo>
                  <a:pt x="7999476" y="0"/>
                </a:lnTo>
                <a:close/>
              </a:path>
            </a:pathLst>
          </a:custGeom>
          <a:solidFill>
            <a:srgbClr val="D5D9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14400" y="6675119"/>
            <a:ext cx="7999730" cy="182880"/>
          </a:xfrm>
          <a:custGeom>
            <a:avLst/>
            <a:gdLst/>
            <a:ahLst/>
            <a:cxnLst/>
            <a:rect l="l" t="t" r="r" b="b"/>
            <a:pathLst>
              <a:path w="7999730" h="182879">
                <a:moveTo>
                  <a:pt x="7999476" y="0"/>
                </a:moveTo>
                <a:lnTo>
                  <a:pt x="0" y="0"/>
                </a:lnTo>
                <a:lnTo>
                  <a:pt x="0" y="182879"/>
                </a:lnTo>
                <a:lnTo>
                  <a:pt x="7999476" y="182879"/>
                </a:lnTo>
                <a:lnTo>
                  <a:pt x="7999476" y="0"/>
                </a:lnTo>
                <a:close/>
              </a:path>
            </a:pathLst>
          </a:custGeom>
          <a:solidFill>
            <a:srgbClr val="E3E6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123950"/>
            <a:ext cx="8914130" cy="914400"/>
          </a:xfrm>
          <a:custGeom>
            <a:avLst/>
            <a:gdLst/>
            <a:ahLst/>
            <a:cxnLst/>
            <a:rect l="l" t="t" r="r" b="b"/>
            <a:pathLst>
              <a:path w="8914130" h="914400">
                <a:moveTo>
                  <a:pt x="8913876" y="0"/>
                </a:moveTo>
                <a:lnTo>
                  <a:pt x="0" y="0"/>
                </a:lnTo>
                <a:lnTo>
                  <a:pt x="0" y="914400"/>
                </a:lnTo>
                <a:lnTo>
                  <a:pt x="8913876" y="914400"/>
                </a:lnTo>
                <a:lnTo>
                  <a:pt x="8913876" y="0"/>
                </a:lnTo>
                <a:close/>
              </a:path>
            </a:pathLst>
          </a:custGeom>
          <a:solidFill>
            <a:srgbClr val="33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176019" y="1284130"/>
            <a:ext cx="373126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0" dirty="0">
                <a:latin typeface="Century Gothic"/>
                <a:cs typeface="Century Gothic"/>
              </a:rPr>
              <a:t>Company</a:t>
            </a:r>
            <a:r>
              <a:rPr b="0" spc="-90" dirty="0">
                <a:latin typeface="Century Gothic"/>
                <a:cs typeface="Century Gothic"/>
              </a:rPr>
              <a:t> </a:t>
            </a:r>
            <a:r>
              <a:rPr b="0" spc="-5" dirty="0">
                <a:latin typeface="Century Gothic"/>
                <a:cs typeface="Century Gothic"/>
              </a:rPr>
              <a:t>Profile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193163" y="2623248"/>
            <a:ext cx="7188834" cy="2412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4965" marR="5080" indent="-342900">
              <a:lnSpc>
                <a:spcPct val="100000"/>
              </a:lnSpc>
              <a:spcBef>
                <a:spcPts val="95"/>
              </a:spcBef>
            </a:pPr>
            <a:r>
              <a:rPr sz="2000" spc="-5" dirty="0">
                <a:solidFill>
                  <a:srgbClr val="A1C715"/>
                </a:solidFill>
                <a:latin typeface="Wingdings 2"/>
                <a:cs typeface="Wingdings 2"/>
              </a:rPr>
              <a:t></a:t>
            </a:r>
            <a:r>
              <a:rPr sz="2000" spc="409" dirty="0">
                <a:solidFill>
                  <a:srgbClr val="A1C715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Company</a:t>
            </a:r>
            <a:r>
              <a:rPr sz="2000" spc="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is been</a:t>
            </a:r>
            <a:r>
              <a:rPr sz="2000" spc="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launched</a:t>
            </a:r>
            <a:r>
              <a:rPr sz="2000" spc="2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on</a:t>
            </a:r>
            <a:r>
              <a:rPr sz="2000" spc="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2</a:t>
            </a:r>
            <a:r>
              <a:rPr sz="2000" spc="-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October</a:t>
            </a:r>
            <a:r>
              <a:rPr sz="2000" spc="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2010</a:t>
            </a:r>
            <a:r>
              <a:rPr sz="2000" spc="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and</a:t>
            </a:r>
            <a:r>
              <a:rPr sz="2000" spc="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it</a:t>
            </a:r>
            <a:r>
              <a:rPr sz="2000" spc="-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is </a:t>
            </a:r>
            <a:r>
              <a:rPr sz="2000" spc="-54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now</a:t>
            </a:r>
            <a:r>
              <a:rPr sz="2000" spc="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at</a:t>
            </a:r>
            <a:r>
              <a:rPr sz="2000" spc="-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this stage</a:t>
            </a:r>
            <a:r>
              <a:rPr sz="200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that in security</a:t>
            </a:r>
            <a:r>
              <a:rPr sz="2000" spc="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10" dirty="0">
                <a:solidFill>
                  <a:srgbClr val="585858"/>
                </a:solidFill>
                <a:latin typeface="Century Gothic"/>
                <a:cs typeface="Century Gothic"/>
              </a:rPr>
              <a:t>market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 every</a:t>
            </a:r>
            <a:r>
              <a:rPr sz="2000" spc="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single </a:t>
            </a:r>
            <a:r>
              <a:rPr sz="200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person</a:t>
            </a:r>
            <a:r>
              <a:rPr sz="2000" spc="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who</a:t>
            </a:r>
            <a:r>
              <a:rPr sz="200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is in contact</a:t>
            </a:r>
            <a:r>
              <a:rPr sz="2000" spc="2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with security</a:t>
            </a:r>
            <a:r>
              <a:rPr sz="2000" spc="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is</a:t>
            </a:r>
            <a:r>
              <a:rPr sz="2000" spc="-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known</a:t>
            </a:r>
            <a:r>
              <a:rPr sz="2000" spc="1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by</a:t>
            </a:r>
            <a:r>
              <a:rPr sz="200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AA </a:t>
            </a:r>
            <a:r>
              <a:rPr sz="200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Security</a:t>
            </a:r>
            <a:r>
              <a:rPr sz="2000" spc="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Company</a:t>
            </a:r>
            <a:r>
              <a:rPr sz="2000" spc="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.</a:t>
            </a:r>
            <a:endParaRPr sz="2000">
              <a:latin typeface="Century Gothic"/>
              <a:cs typeface="Century Gothic"/>
            </a:endParaRPr>
          </a:p>
          <a:p>
            <a:pPr marL="354965" marR="195580" indent="-342900">
              <a:lnSpc>
                <a:spcPct val="100000"/>
              </a:lnSpc>
              <a:spcBef>
                <a:spcPts val="2000"/>
              </a:spcBef>
              <a:tabLst>
                <a:tab pos="2276475" algn="l"/>
              </a:tabLst>
            </a:pPr>
            <a:r>
              <a:rPr sz="2000" spc="-5" dirty="0">
                <a:solidFill>
                  <a:srgbClr val="A1C715"/>
                </a:solidFill>
                <a:latin typeface="Wingdings 2"/>
                <a:cs typeface="Wingdings 2"/>
              </a:rPr>
              <a:t></a:t>
            </a:r>
            <a:r>
              <a:rPr sz="2000" spc="415" dirty="0">
                <a:solidFill>
                  <a:srgbClr val="A1C715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Its not</a:t>
            </a:r>
            <a:r>
              <a:rPr sz="2000" spc="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only</a:t>
            </a:r>
            <a:r>
              <a:rPr sz="2000" spc="1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a </a:t>
            </a:r>
            <a:r>
              <a:rPr sz="2000" spc="-10" dirty="0">
                <a:solidFill>
                  <a:srgbClr val="585858"/>
                </a:solidFill>
                <a:latin typeface="Century Gothic"/>
                <a:cs typeface="Century Gothic"/>
              </a:rPr>
              <a:t>company</a:t>
            </a:r>
            <a:r>
              <a:rPr sz="2000" spc="3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its</a:t>
            </a:r>
            <a:r>
              <a:rPr sz="2000" spc="-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like</a:t>
            </a:r>
            <a:r>
              <a:rPr sz="2000" spc="-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a family </a:t>
            </a:r>
            <a:r>
              <a:rPr sz="2000" spc="-10" dirty="0">
                <a:solidFill>
                  <a:srgbClr val="585858"/>
                </a:solidFill>
                <a:latin typeface="Century Gothic"/>
                <a:cs typeface="Century Gothic"/>
              </a:rPr>
              <a:t>home</a:t>
            </a:r>
            <a:r>
              <a:rPr sz="2000" spc="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with</a:t>
            </a:r>
            <a:r>
              <a:rPr sz="2000" spc="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its </a:t>
            </a:r>
            <a:r>
              <a:rPr sz="200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employees</a:t>
            </a:r>
            <a:r>
              <a:rPr sz="2000" spc="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all</a:t>
            </a:r>
            <a:r>
              <a:rPr sz="2000" spc="-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of</a:t>
            </a:r>
            <a:r>
              <a:rPr sz="200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the</a:t>
            </a:r>
            <a:r>
              <a:rPr sz="200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10" dirty="0">
                <a:solidFill>
                  <a:srgbClr val="585858"/>
                </a:solidFill>
                <a:latin typeface="Century Gothic"/>
                <a:cs typeface="Century Gothic"/>
              </a:rPr>
              <a:t>company</a:t>
            </a:r>
            <a:r>
              <a:rPr sz="2000" spc="2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employees</a:t>
            </a:r>
            <a:r>
              <a:rPr sz="2000" spc="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are </a:t>
            </a:r>
            <a:r>
              <a:rPr sz="2000" spc="-10" dirty="0">
                <a:solidFill>
                  <a:srgbClr val="585858"/>
                </a:solidFill>
                <a:latin typeface="Century Gothic"/>
                <a:cs typeface="Century Gothic"/>
              </a:rPr>
              <a:t>insured </a:t>
            </a:r>
            <a:r>
              <a:rPr sz="2000" spc="-54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with</a:t>
            </a:r>
            <a:r>
              <a:rPr sz="200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company	.</a:t>
            </a:r>
            <a:endParaRPr sz="20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14400" y="0"/>
            <a:ext cx="7999730" cy="182880"/>
          </a:xfrm>
          <a:custGeom>
            <a:avLst/>
            <a:gdLst/>
            <a:ahLst/>
            <a:cxnLst/>
            <a:rect l="l" t="t" r="r" b="b"/>
            <a:pathLst>
              <a:path w="7999730" h="182880">
                <a:moveTo>
                  <a:pt x="7999476" y="0"/>
                </a:moveTo>
                <a:lnTo>
                  <a:pt x="0" y="0"/>
                </a:lnTo>
                <a:lnTo>
                  <a:pt x="0" y="182879"/>
                </a:lnTo>
                <a:lnTo>
                  <a:pt x="7999476" y="182879"/>
                </a:lnTo>
                <a:lnTo>
                  <a:pt x="7999476" y="0"/>
                </a:lnTo>
                <a:close/>
              </a:path>
            </a:pathLst>
          </a:custGeom>
          <a:solidFill>
            <a:srgbClr val="D5D9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14400" y="6675119"/>
            <a:ext cx="7999730" cy="182880"/>
          </a:xfrm>
          <a:custGeom>
            <a:avLst/>
            <a:gdLst/>
            <a:ahLst/>
            <a:cxnLst/>
            <a:rect l="l" t="t" r="r" b="b"/>
            <a:pathLst>
              <a:path w="7999730" h="182879">
                <a:moveTo>
                  <a:pt x="7999476" y="0"/>
                </a:moveTo>
                <a:lnTo>
                  <a:pt x="0" y="0"/>
                </a:lnTo>
                <a:lnTo>
                  <a:pt x="0" y="182879"/>
                </a:lnTo>
                <a:lnTo>
                  <a:pt x="7999476" y="182879"/>
                </a:lnTo>
                <a:lnTo>
                  <a:pt x="7999476" y="0"/>
                </a:lnTo>
                <a:close/>
              </a:path>
            </a:pathLst>
          </a:custGeom>
          <a:solidFill>
            <a:srgbClr val="E3E6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123950"/>
            <a:ext cx="8914130" cy="914400"/>
          </a:xfrm>
          <a:custGeom>
            <a:avLst/>
            <a:gdLst/>
            <a:ahLst/>
            <a:cxnLst/>
            <a:rect l="l" t="t" r="r" b="b"/>
            <a:pathLst>
              <a:path w="8914130" h="914400">
                <a:moveTo>
                  <a:pt x="8913876" y="0"/>
                </a:moveTo>
                <a:lnTo>
                  <a:pt x="0" y="0"/>
                </a:lnTo>
                <a:lnTo>
                  <a:pt x="0" y="914400"/>
                </a:lnTo>
                <a:lnTo>
                  <a:pt x="8913876" y="914400"/>
                </a:lnTo>
                <a:lnTo>
                  <a:pt x="8913876" y="0"/>
                </a:lnTo>
                <a:close/>
              </a:path>
            </a:pathLst>
          </a:custGeom>
          <a:solidFill>
            <a:srgbClr val="33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176019" y="1284130"/>
            <a:ext cx="488886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0" spc="-5" dirty="0">
                <a:latin typeface="Century Gothic"/>
                <a:cs typeface="Century Gothic"/>
              </a:rPr>
              <a:t>Products</a:t>
            </a:r>
            <a:r>
              <a:rPr b="0" spc="-25" dirty="0">
                <a:latin typeface="Century Gothic"/>
                <a:cs typeface="Century Gothic"/>
              </a:rPr>
              <a:t> </a:t>
            </a:r>
            <a:r>
              <a:rPr b="0" spc="-5" dirty="0">
                <a:latin typeface="Century Gothic"/>
                <a:cs typeface="Century Gothic"/>
              </a:rPr>
              <a:t>and</a:t>
            </a:r>
            <a:r>
              <a:rPr b="0" spc="-25" dirty="0">
                <a:latin typeface="Century Gothic"/>
                <a:cs typeface="Century Gothic"/>
              </a:rPr>
              <a:t> </a:t>
            </a:r>
            <a:r>
              <a:rPr b="0" spc="-5" dirty="0">
                <a:latin typeface="Century Gothic"/>
                <a:cs typeface="Century Gothic"/>
              </a:rPr>
              <a:t>Services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193163" y="2623248"/>
            <a:ext cx="7354570" cy="2362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4965" marR="133985" indent="-342900">
              <a:lnSpc>
                <a:spcPct val="100000"/>
              </a:lnSpc>
              <a:spcBef>
                <a:spcPts val="95"/>
              </a:spcBef>
            </a:pPr>
            <a:r>
              <a:rPr sz="2000" spc="-5" dirty="0">
                <a:solidFill>
                  <a:srgbClr val="A1C715"/>
                </a:solidFill>
                <a:latin typeface="Wingdings 2"/>
                <a:cs typeface="Wingdings 2"/>
              </a:rPr>
              <a:t></a:t>
            </a:r>
            <a:r>
              <a:rPr sz="2000" dirty="0">
                <a:solidFill>
                  <a:srgbClr val="A1C715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Our main </a:t>
            </a:r>
            <a:r>
              <a:rPr sz="2000" spc="-10" dirty="0">
                <a:solidFill>
                  <a:srgbClr val="585858"/>
                </a:solidFill>
                <a:latin typeface="Century Gothic"/>
                <a:cs typeface="Century Gothic"/>
              </a:rPr>
              <a:t>product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in security industry is your believe that </a:t>
            </a:r>
            <a:r>
              <a:rPr sz="2000" spc="-54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how</a:t>
            </a:r>
            <a:r>
              <a:rPr sz="2000" spc="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professionally</a:t>
            </a:r>
            <a:r>
              <a:rPr sz="2000" spc="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we do</a:t>
            </a:r>
            <a:r>
              <a:rPr sz="2000" spc="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our work .</a:t>
            </a:r>
            <a:endParaRPr sz="2000">
              <a:latin typeface="Century Gothic"/>
              <a:cs typeface="Century Gothic"/>
            </a:endParaRPr>
          </a:p>
          <a:p>
            <a:pPr marL="354965" marR="5080" indent="-342900">
              <a:lnSpc>
                <a:spcPct val="100000"/>
              </a:lnSpc>
              <a:spcBef>
                <a:spcPts val="2000"/>
              </a:spcBef>
            </a:pPr>
            <a:r>
              <a:rPr sz="2000" spc="-5" dirty="0">
                <a:solidFill>
                  <a:srgbClr val="A1C715"/>
                </a:solidFill>
                <a:latin typeface="Wingdings 2"/>
                <a:cs typeface="Wingdings 2"/>
              </a:rPr>
              <a:t></a:t>
            </a:r>
            <a:r>
              <a:rPr sz="2000" dirty="0">
                <a:solidFill>
                  <a:srgbClr val="A1C715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We are honest with our promise of giving our best service </a:t>
            </a:r>
            <a:r>
              <a:rPr sz="2000" spc="-54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as</a:t>
            </a:r>
            <a:r>
              <a:rPr sz="2000" spc="-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we can</a:t>
            </a:r>
            <a:r>
              <a:rPr sz="2000" spc="1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.</a:t>
            </a:r>
            <a:endParaRPr sz="2000">
              <a:latin typeface="Century Gothic"/>
              <a:cs typeface="Century Gothic"/>
            </a:endParaRPr>
          </a:p>
          <a:p>
            <a:pPr marL="354965" marR="6350" indent="-342900">
              <a:lnSpc>
                <a:spcPct val="100000"/>
              </a:lnSpc>
              <a:spcBef>
                <a:spcPts val="2000"/>
              </a:spcBef>
            </a:pPr>
            <a:r>
              <a:rPr sz="2000" spc="-5" dirty="0">
                <a:solidFill>
                  <a:srgbClr val="A1C715"/>
                </a:solidFill>
                <a:latin typeface="Wingdings 2"/>
                <a:cs typeface="Wingdings 2"/>
              </a:rPr>
              <a:t></a:t>
            </a:r>
            <a:r>
              <a:rPr sz="2000" spc="409" dirty="0">
                <a:solidFill>
                  <a:srgbClr val="A1C715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In</a:t>
            </a:r>
            <a:r>
              <a:rPr sz="200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AA</a:t>
            </a:r>
            <a:r>
              <a:rPr sz="2000" spc="-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Security</a:t>
            </a:r>
            <a:r>
              <a:rPr sz="2000" spc="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10" dirty="0">
                <a:solidFill>
                  <a:srgbClr val="585858"/>
                </a:solidFill>
                <a:latin typeface="Century Gothic"/>
                <a:cs typeface="Century Gothic"/>
              </a:rPr>
              <a:t>company</a:t>
            </a:r>
            <a:r>
              <a:rPr sz="2000" spc="2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we</a:t>
            </a:r>
            <a:r>
              <a:rPr sz="200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only</a:t>
            </a:r>
            <a:r>
              <a:rPr sz="2000" spc="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hire</a:t>
            </a:r>
            <a:r>
              <a:rPr sz="200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people</a:t>
            </a:r>
            <a:r>
              <a:rPr sz="200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which</a:t>
            </a:r>
            <a:r>
              <a:rPr sz="2000" spc="1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have </a:t>
            </a:r>
            <a:r>
              <a:rPr sz="2000" spc="-54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minimum</a:t>
            </a:r>
            <a:r>
              <a:rPr sz="200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3 years</a:t>
            </a:r>
            <a:r>
              <a:rPr sz="200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experience</a:t>
            </a:r>
            <a:r>
              <a:rPr sz="2000" spc="2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and</a:t>
            </a:r>
            <a:r>
              <a:rPr sz="2000" spc="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are</a:t>
            </a:r>
            <a:r>
              <a:rPr sz="2000" spc="-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well</a:t>
            </a:r>
            <a:r>
              <a:rPr sz="2000" spc="-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trained</a:t>
            </a:r>
            <a:r>
              <a:rPr sz="2000" spc="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Century Gothic"/>
                <a:cs typeface="Century Gothic"/>
              </a:rPr>
              <a:t>.</a:t>
            </a:r>
            <a:endParaRPr sz="20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>
            <a:extLst>
              <a:ext uri="{FF2B5EF4-FFF2-40B4-BE49-F238E27FC236}">
                <a16:creationId xmlns:a16="http://schemas.microsoft.com/office/drawing/2014/main" id="{01AF5FBB-9FDC-4D75-9DD6-DAF01ED197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33BBBE6-F4CF-483E-BA74-B51421B4D9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4C790028-99AE-4AE4-8269-9913E2D506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6936A2A-FE08-4EE0-A409-3EF3FA244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BAF0407B-48CB-4C05-B0D7-7A69A0D40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ADC50C3D-0DA0-4914-B5B4-D1819CC698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CF9E583-1A92-4144-B4FA-81D98317F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 useBgFill="1">
        <p:nvSpPr>
          <p:cNvPr id="55" name="Rectangle 54">
            <a:extLst>
              <a:ext uri="{FF2B5EF4-FFF2-40B4-BE49-F238E27FC236}">
                <a16:creationId xmlns:a16="http://schemas.microsoft.com/office/drawing/2014/main" id="{55980737-1E33-40A8-819D-C20C41E4F7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6ABBD51A-FA48-44B8-B184-A40D7F134F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510188A9-F0D9-4FE9-85DC-2179145278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61" name="Rectangle 60">
            <a:extLst>
              <a:ext uri="{FF2B5EF4-FFF2-40B4-BE49-F238E27FC236}">
                <a16:creationId xmlns:a16="http://schemas.microsoft.com/office/drawing/2014/main" id="{32927575-BD84-44B6-BE49-E0C7EDD0E6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73FDF09A-B960-49F4-BAEB-DA397BDCD4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791BE6C0-4118-460B-90C2-160041247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69804" y="3428998"/>
            <a:ext cx="2668479" cy="22685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12700"/>
            <a:r>
              <a:rPr lang="en-US" sz="3200" spc="-40"/>
              <a:t>LAVINIA</a:t>
            </a:r>
            <a:r>
              <a:rPr lang="en-US" sz="3200" spc="-85"/>
              <a:t> </a:t>
            </a:r>
            <a:r>
              <a:rPr lang="en-US" sz="3200" spc="-5"/>
              <a:t>CRAIU</a:t>
            </a:r>
            <a:endParaRPr lang="en-US" sz="3200"/>
          </a:p>
        </p:txBody>
      </p:sp>
      <p:pic>
        <p:nvPicPr>
          <p:cNvPr id="6" name="Graphic 6" descr="Female Profile">
            <a:extLst>
              <a:ext uri="{FF2B5EF4-FFF2-40B4-BE49-F238E27FC236}">
                <a16:creationId xmlns:a16="http://schemas.microsoft.com/office/drawing/2014/main" id="{E582FBD3-3571-364C-AF86-DE507F05F6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444747" y="780672"/>
            <a:ext cx="5297322" cy="5297322"/>
          </a:xfrm>
          <a:prstGeom prst="rect">
            <a:avLst/>
          </a:prstGeom>
          <a:ln>
            <a:gradFill flip="none" rotWithShape="1">
              <a:gsLst>
                <a:gs pos="86000">
                  <a:schemeClr val="accent6">
                    <a:lumMod val="67000"/>
                  </a:schemeClr>
                </a:gs>
                <a:gs pos="20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</a:ln>
          <a:effectLst>
            <a:innerShdw blurRad="127000">
              <a:prstClr val="black">
                <a:alpha val="90000"/>
              </a:prstClr>
            </a:innerShdw>
          </a:effectLst>
        </p:spPr>
      </p:pic>
      <p:sp>
        <p:nvSpPr>
          <p:cNvPr id="67" name="Rectangle 66">
            <a:extLst>
              <a:ext uri="{FF2B5EF4-FFF2-40B4-BE49-F238E27FC236}">
                <a16:creationId xmlns:a16="http://schemas.microsoft.com/office/drawing/2014/main" id="{15B5C763-A6E8-4D31-B139-30D083B824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638DC6-3D7C-5243-98BE-6943A6DED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241300" indent="-228600">
              <a:lnSpc>
                <a:spcPct val="100000"/>
              </a:lnSpc>
              <a:spcBef>
                <a:spcPts val="1100"/>
              </a:spcBef>
              <a:buClr>
                <a:srgbClr val="F7F7F7"/>
              </a:buClr>
              <a:buSzPct val="80000"/>
              <a:buFont typeface="Wingdings 3"/>
              <a:buChar char=""/>
              <a:tabLst>
                <a:tab pos="241300" algn="l"/>
              </a:tabLst>
            </a:pPr>
            <a:r>
              <a:rPr lang="en-GB" sz="3600" spc="-5" dirty="0">
                <a:latin typeface="Century Gothic"/>
                <a:cs typeface="Century Gothic"/>
              </a:rPr>
              <a:t>WHAT</a:t>
            </a:r>
            <a:r>
              <a:rPr lang="en-GB" sz="3600" spc="-25" dirty="0">
                <a:latin typeface="Century Gothic"/>
                <a:cs typeface="Century Gothic"/>
              </a:rPr>
              <a:t> </a:t>
            </a:r>
            <a:r>
              <a:rPr lang="en-GB" sz="3600" spc="-5" dirty="0">
                <a:latin typeface="Century Gothic"/>
                <a:cs typeface="Century Gothic"/>
              </a:rPr>
              <a:t>MY</a:t>
            </a:r>
            <a:r>
              <a:rPr lang="en-GB" sz="3600" spc="-20" dirty="0">
                <a:latin typeface="Century Gothic"/>
                <a:cs typeface="Century Gothic"/>
              </a:rPr>
              <a:t> </a:t>
            </a:r>
            <a:r>
              <a:rPr lang="en-GB" sz="3600" spc="-5" dirty="0">
                <a:latin typeface="Century Gothic"/>
                <a:cs typeface="Century Gothic"/>
              </a:rPr>
              <a:t>BUSINESS IS</a:t>
            </a:r>
            <a:r>
              <a:rPr lang="en-GB" sz="3600" spc="-25" dirty="0">
                <a:latin typeface="Century Gothic"/>
                <a:cs typeface="Century Gothic"/>
              </a:rPr>
              <a:t> </a:t>
            </a:r>
            <a:r>
              <a:rPr lang="en-GB" sz="3600" spc="-5" dirty="0">
                <a:latin typeface="Century Gothic"/>
                <a:cs typeface="Century Gothic"/>
              </a:rPr>
              <a:t>?</a:t>
            </a:r>
            <a:br>
              <a:rPr lang="en-GB" sz="3600" dirty="0">
                <a:latin typeface="Century Gothic"/>
                <a:cs typeface="Century Gothic"/>
              </a:rPr>
            </a:br>
            <a:r>
              <a:rPr lang="en-GB" sz="3600" spc="-5" dirty="0">
                <a:latin typeface="Century Gothic"/>
                <a:cs typeface="Century Gothic"/>
              </a:rPr>
              <a:t>MY</a:t>
            </a:r>
            <a:r>
              <a:rPr lang="en-GB" sz="3600" spc="-40" dirty="0">
                <a:latin typeface="Century Gothic"/>
                <a:cs typeface="Century Gothic"/>
              </a:rPr>
              <a:t> </a:t>
            </a:r>
            <a:r>
              <a:rPr lang="en-GB" sz="3600" spc="-5" dirty="0">
                <a:latin typeface="Century Gothic"/>
                <a:cs typeface="Century Gothic"/>
              </a:rPr>
              <a:t>TARGET</a:t>
            </a:r>
            <a:r>
              <a:rPr lang="en-GB" sz="3600" spc="-40" dirty="0">
                <a:latin typeface="Century Gothic"/>
                <a:cs typeface="Century Gothic"/>
              </a:rPr>
              <a:t> </a:t>
            </a:r>
            <a:r>
              <a:rPr lang="en-GB" sz="3600" spc="-5" dirty="0">
                <a:latin typeface="Century Gothic"/>
                <a:cs typeface="Century Gothic"/>
              </a:rPr>
              <a:t>AUDIENCE.</a:t>
            </a:r>
            <a:br>
              <a:rPr lang="en-GB" sz="3600" dirty="0">
                <a:latin typeface="Century Gothic"/>
                <a:cs typeface="Century Gothic"/>
              </a:rPr>
            </a:br>
            <a:r>
              <a:rPr lang="en-GB" sz="3600" spc="-5" dirty="0">
                <a:latin typeface="Century Gothic"/>
                <a:cs typeface="Century Gothic"/>
              </a:rPr>
              <a:t>WHERE I</a:t>
            </a:r>
            <a:r>
              <a:rPr lang="en-GB" sz="3600" spc="-10" dirty="0">
                <a:latin typeface="Century Gothic"/>
                <a:cs typeface="Century Gothic"/>
              </a:rPr>
              <a:t> </a:t>
            </a:r>
            <a:r>
              <a:rPr lang="en-GB" sz="3600" spc="-5" dirty="0">
                <a:latin typeface="Century Gothic"/>
                <a:cs typeface="Century Gothic"/>
              </a:rPr>
              <a:t>WILL BE PLACING MY BUSINESS?</a:t>
            </a:r>
            <a:br>
              <a:rPr lang="en-GB" sz="3600" dirty="0">
                <a:latin typeface="Century Gothic"/>
                <a:cs typeface="Century Gothic"/>
              </a:rPr>
            </a:br>
            <a:r>
              <a:rPr lang="en-GB" sz="3600" spc="-5" dirty="0">
                <a:latin typeface="Century Gothic"/>
                <a:cs typeface="Century Gothic"/>
              </a:rPr>
              <a:t>WHY</a:t>
            </a:r>
            <a:r>
              <a:rPr lang="en-GB" sz="3600" dirty="0">
                <a:latin typeface="Century Gothic"/>
                <a:cs typeface="Century Gothic"/>
              </a:rPr>
              <a:t> </a:t>
            </a:r>
            <a:r>
              <a:rPr lang="en-GB" sz="3600" spc="-5" dirty="0">
                <a:latin typeface="Century Gothic"/>
                <a:cs typeface="Century Gothic"/>
              </a:rPr>
              <a:t>MY</a:t>
            </a:r>
            <a:r>
              <a:rPr lang="en-GB" sz="3600" spc="-15" dirty="0">
                <a:latin typeface="Century Gothic"/>
                <a:cs typeface="Century Gothic"/>
              </a:rPr>
              <a:t> </a:t>
            </a:r>
            <a:r>
              <a:rPr lang="en-GB" sz="3600" spc="-5" dirty="0">
                <a:latin typeface="Century Gothic"/>
                <a:cs typeface="Century Gothic"/>
              </a:rPr>
              <a:t>BUSINESS</a:t>
            </a:r>
            <a:r>
              <a:rPr lang="en-GB" sz="3600" spc="5" dirty="0">
                <a:latin typeface="Century Gothic"/>
                <a:cs typeface="Century Gothic"/>
              </a:rPr>
              <a:t> </a:t>
            </a:r>
            <a:r>
              <a:rPr lang="en-GB" sz="3600" spc="-5" dirty="0">
                <a:latin typeface="Century Gothic"/>
                <a:cs typeface="Century Gothic"/>
              </a:rPr>
              <a:t>WOULD</a:t>
            </a:r>
            <a:r>
              <a:rPr lang="en-GB" sz="3600" dirty="0">
                <a:latin typeface="Century Gothic"/>
                <a:cs typeface="Century Gothic"/>
              </a:rPr>
              <a:t> </a:t>
            </a:r>
            <a:r>
              <a:rPr lang="en-GB" sz="3600" spc="-5" dirty="0">
                <a:latin typeface="Century Gothic"/>
                <a:cs typeface="Century Gothic"/>
              </a:rPr>
              <a:t>BE SUCCESSFUL?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73557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19011" y="22351"/>
            <a:ext cx="5506720" cy="67608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265" indent="-457200">
              <a:lnSpc>
                <a:spcPts val="4079"/>
              </a:lnSpc>
              <a:spcBef>
                <a:spcPts val="100"/>
              </a:spcBef>
              <a:buClr>
                <a:srgbClr val="EBEBEB"/>
              </a:buClr>
              <a:buFont typeface="Wingdings"/>
              <a:buChar char=""/>
              <a:tabLst>
                <a:tab pos="469900" algn="l"/>
              </a:tabLst>
            </a:pPr>
            <a:r>
              <a:rPr sz="3400" i="1" dirty="0">
                <a:solidFill>
                  <a:srgbClr val="EBEBEB"/>
                </a:solidFill>
                <a:latin typeface="Arial Narrow"/>
                <a:cs typeface="Arial Narrow"/>
              </a:rPr>
              <a:t>Local</a:t>
            </a:r>
            <a:r>
              <a:rPr sz="3400" i="1" spc="-75" dirty="0">
                <a:solidFill>
                  <a:srgbClr val="EBEBEB"/>
                </a:solidFill>
                <a:latin typeface="Arial Narrow"/>
                <a:cs typeface="Arial Narrow"/>
              </a:rPr>
              <a:t> </a:t>
            </a:r>
            <a:r>
              <a:rPr sz="3400" i="1" spc="-5" dirty="0">
                <a:solidFill>
                  <a:srgbClr val="EBEBEB"/>
                </a:solidFill>
                <a:latin typeface="Arial Narrow"/>
                <a:cs typeface="Arial Narrow"/>
              </a:rPr>
              <a:t>Factors</a:t>
            </a:r>
            <a:endParaRPr sz="3400">
              <a:latin typeface="Arial Narrow"/>
              <a:cs typeface="Arial Narrow"/>
            </a:endParaRPr>
          </a:p>
          <a:p>
            <a:pPr marL="469265">
              <a:lnSpc>
                <a:spcPts val="4079"/>
              </a:lnSpc>
            </a:pPr>
            <a:r>
              <a:rPr sz="3400" i="1" spc="-5" dirty="0">
                <a:solidFill>
                  <a:srgbClr val="EBEBEB"/>
                </a:solidFill>
                <a:latin typeface="Arial Narrow"/>
                <a:cs typeface="Arial Narrow"/>
              </a:rPr>
              <a:t>-Location</a:t>
            </a:r>
            <a:endParaRPr sz="3400">
              <a:latin typeface="Arial Narrow"/>
              <a:cs typeface="Arial Narrow"/>
            </a:endParaRPr>
          </a:p>
          <a:p>
            <a:pPr marL="469265">
              <a:lnSpc>
                <a:spcPts val="4079"/>
              </a:lnSpc>
            </a:pPr>
            <a:r>
              <a:rPr sz="3400" i="1" spc="-15" dirty="0">
                <a:solidFill>
                  <a:srgbClr val="EBEBEB"/>
                </a:solidFill>
                <a:latin typeface="Arial Narrow"/>
                <a:cs typeface="Arial Narrow"/>
              </a:rPr>
              <a:t>-Staff</a:t>
            </a:r>
            <a:endParaRPr sz="3400">
              <a:latin typeface="Arial Narrow"/>
              <a:cs typeface="Arial Narrow"/>
            </a:endParaRPr>
          </a:p>
          <a:p>
            <a:pPr marL="469265">
              <a:lnSpc>
                <a:spcPts val="4079"/>
              </a:lnSpc>
            </a:pPr>
            <a:r>
              <a:rPr sz="3400" i="1" spc="-5" dirty="0">
                <a:solidFill>
                  <a:srgbClr val="EBEBEB"/>
                </a:solidFill>
                <a:latin typeface="Arial Narrow"/>
                <a:cs typeface="Arial Narrow"/>
              </a:rPr>
              <a:t>-Customers</a:t>
            </a:r>
            <a:r>
              <a:rPr sz="3400" i="1" spc="-30" dirty="0">
                <a:solidFill>
                  <a:srgbClr val="EBEBEB"/>
                </a:solidFill>
                <a:latin typeface="Arial Narrow"/>
                <a:cs typeface="Arial Narrow"/>
              </a:rPr>
              <a:t> </a:t>
            </a:r>
            <a:r>
              <a:rPr sz="3400" i="1" dirty="0">
                <a:solidFill>
                  <a:srgbClr val="EBEBEB"/>
                </a:solidFill>
                <a:latin typeface="Arial Narrow"/>
                <a:cs typeface="Arial Narrow"/>
              </a:rPr>
              <a:t>and</a:t>
            </a:r>
            <a:r>
              <a:rPr sz="3400" i="1" spc="-20" dirty="0">
                <a:solidFill>
                  <a:srgbClr val="EBEBEB"/>
                </a:solidFill>
                <a:latin typeface="Arial Narrow"/>
                <a:cs typeface="Arial Narrow"/>
              </a:rPr>
              <a:t> </a:t>
            </a:r>
            <a:r>
              <a:rPr sz="3400" i="1" dirty="0">
                <a:solidFill>
                  <a:srgbClr val="EBEBEB"/>
                </a:solidFill>
                <a:latin typeface="Arial Narrow"/>
                <a:cs typeface="Arial Narrow"/>
              </a:rPr>
              <a:t>buying</a:t>
            </a:r>
            <a:r>
              <a:rPr sz="3400" i="1" spc="-10" dirty="0">
                <a:solidFill>
                  <a:srgbClr val="EBEBEB"/>
                </a:solidFill>
                <a:latin typeface="Arial Narrow"/>
                <a:cs typeface="Arial Narrow"/>
              </a:rPr>
              <a:t> </a:t>
            </a:r>
            <a:r>
              <a:rPr sz="3400" i="1" spc="-5" dirty="0">
                <a:solidFill>
                  <a:srgbClr val="EBEBEB"/>
                </a:solidFill>
                <a:latin typeface="Arial Narrow"/>
                <a:cs typeface="Arial Narrow"/>
              </a:rPr>
              <a:t>habits</a:t>
            </a:r>
            <a:endParaRPr sz="3400">
              <a:latin typeface="Arial Narrow"/>
              <a:cs typeface="Arial Narrow"/>
            </a:endParaRPr>
          </a:p>
          <a:p>
            <a:pPr marL="469265">
              <a:lnSpc>
                <a:spcPts val="4079"/>
              </a:lnSpc>
            </a:pPr>
            <a:r>
              <a:rPr sz="3400" i="1" spc="-5" dirty="0">
                <a:solidFill>
                  <a:srgbClr val="EBEBEB"/>
                </a:solidFill>
                <a:latin typeface="Arial Narrow"/>
                <a:cs typeface="Arial Narrow"/>
              </a:rPr>
              <a:t>-Equipament</a:t>
            </a:r>
            <a:r>
              <a:rPr sz="3400" i="1" spc="-20" dirty="0">
                <a:solidFill>
                  <a:srgbClr val="EBEBEB"/>
                </a:solidFill>
                <a:latin typeface="Arial Narrow"/>
                <a:cs typeface="Arial Narrow"/>
              </a:rPr>
              <a:t> </a:t>
            </a:r>
            <a:r>
              <a:rPr sz="3400" i="1" dirty="0">
                <a:solidFill>
                  <a:srgbClr val="EBEBEB"/>
                </a:solidFill>
                <a:latin typeface="Arial Narrow"/>
                <a:cs typeface="Arial Narrow"/>
              </a:rPr>
              <a:t>and</a:t>
            </a:r>
            <a:r>
              <a:rPr sz="3400" i="1" spc="-10" dirty="0">
                <a:solidFill>
                  <a:srgbClr val="EBEBEB"/>
                </a:solidFill>
                <a:latin typeface="Arial Narrow"/>
                <a:cs typeface="Arial Narrow"/>
              </a:rPr>
              <a:t> </a:t>
            </a:r>
            <a:r>
              <a:rPr sz="3400" i="1" spc="-5" dirty="0">
                <a:solidFill>
                  <a:srgbClr val="EBEBEB"/>
                </a:solidFill>
                <a:latin typeface="Arial Narrow"/>
                <a:cs typeface="Arial Narrow"/>
              </a:rPr>
              <a:t>other</a:t>
            </a:r>
            <a:r>
              <a:rPr sz="3400" i="1" spc="-15" dirty="0">
                <a:solidFill>
                  <a:srgbClr val="EBEBEB"/>
                </a:solidFill>
                <a:latin typeface="Arial Narrow"/>
                <a:cs typeface="Arial Narrow"/>
              </a:rPr>
              <a:t> </a:t>
            </a:r>
            <a:r>
              <a:rPr sz="3400" i="1" spc="-5" dirty="0">
                <a:solidFill>
                  <a:srgbClr val="EBEBEB"/>
                </a:solidFill>
                <a:latin typeface="Arial Narrow"/>
                <a:cs typeface="Arial Narrow"/>
              </a:rPr>
              <a:t>supplies</a:t>
            </a:r>
            <a:endParaRPr sz="3400">
              <a:latin typeface="Arial Narrow"/>
              <a:cs typeface="Arial Narrow"/>
            </a:endParaRPr>
          </a:p>
          <a:p>
            <a:pPr marL="469265">
              <a:lnSpc>
                <a:spcPct val="100000"/>
              </a:lnSpc>
            </a:pPr>
            <a:r>
              <a:rPr sz="3400" i="1" spc="-5" dirty="0">
                <a:solidFill>
                  <a:srgbClr val="EBEBEB"/>
                </a:solidFill>
                <a:latin typeface="Arial Narrow"/>
                <a:cs typeface="Arial Narrow"/>
              </a:rPr>
              <a:t>-Competitors</a:t>
            </a:r>
            <a:endParaRPr sz="340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85"/>
              </a:spcBef>
            </a:pPr>
            <a:endParaRPr sz="1700">
              <a:latin typeface="Arial Narrow"/>
              <a:cs typeface="Arial Narrow"/>
            </a:endParaRPr>
          </a:p>
          <a:p>
            <a:pPr marL="469265">
              <a:lnSpc>
                <a:spcPts val="4079"/>
              </a:lnSpc>
            </a:pPr>
            <a:r>
              <a:rPr sz="3400" i="1" spc="-5" dirty="0">
                <a:solidFill>
                  <a:srgbClr val="EBEBEB"/>
                </a:solidFill>
                <a:latin typeface="Arial Narrow"/>
                <a:cs typeface="Arial Narrow"/>
              </a:rPr>
              <a:t>The</a:t>
            </a:r>
            <a:r>
              <a:rPr sz="3400" i="1" spc="-20" dirty="0">
                <a:solidFill>
                  <a:srgbClr val="EBEBEB"/>
                </a:solidFill>
                <a:latin typeface="Arial Narrow"/>
                <a:cs typeface="Arial Narrow"/>
              </a:rPr>
              <a:t> </a:t>
            </a:r>
            <a:r>
              <a:rPr sz="3400" i="1" spc="-5" dirty="0">
                <a:solidFill>
                  <a:srgbClr val="EBEBEB"/>
                </a:solidFill>
                <a:latin typeface="Arial Narrow"/>
                <a:cs typeface="Arial Narrow"/>
              </a:rPr>
              <a:t>main</a:t>
            </a:r>
            <a:r>
              <a:rPr sz="3400" i="1" spc="5" dirty="0">
                <a:solidFill>
                  <a:srgbClr val="EBEBEB"/>
                </a:solidFill>
                <a:latin typeface="Arial Narrow"/>
                <a:cs typeface="Arial Narrow"/>
              </a:rPr>
              <a:t> </a:t>
            </a:r>
            <a:r>
              <a:rPr sz="3400" i="1" spc="-5" dirty="0">
                <a:solidFill>
                  <a:srgbClr val="EBEBEB"/>
                </a:solidFill>
                <a:latin typeface="Arial Narrow"/>
                <a:cs typeface="Arial Narrow"/>
              </a:rPr>
              <a:t>competitors would </a:t>
            </a:r>
            <a:r>
              <a:rPr sz="3400" i="1" dirty="0">
                <a:solidFill>
                  <a:srgbClr val="EBEBEB"/>
                </a:solidFill>
                <a:latin typeface="Arial Narrow"/>
                <a:cs typeface="Arial Narrow"/>
              </a:rPr>
              <a:t>be:</a:t>
            </a:r>
            <a:endParaRPr sz="3400">
              <a:latin typeface="Arial Narrow"/>
              <a:cs typeface="Arial Narrow"/>
            </a:endParaRPr>
          </a:p>
          <a:p>
            <a:pPr marL="469265">
              <a:lnSpc>
                <a:spcPts val="4079"/>
              </a:lnSpc>
            </a:pPr>
            <a:r>
              <a:rPr sz="3400" i="1" dirty="0">
                <a:solidFill>
                  <a:srgbClr val="EBEBEB"/>
                </a:solidFill>
                <a:latin typeface="Arial Narrow"/>
                <a:cs typeface="Arial Narrow"/>
              </a:rPr>
              <a:t>-Aldo</a:t>
            </a:r>
            <a:endParaRPr sz="3400">
              <a:latin typeface="Arial Narrow"/>
              <a:cs typeface="Arial Narrow"/>
            </a:endParaRPr>
          </a:p>
          <a:p>
            <a:pPr marL="469265">
              <a:lnSpc>
                <a:spcPts val="4079"/>
              </a:lnSpc>
            </a:pPr>
            <a:r>
              <a:rPr sz="3400" i="1" dirty="0">
                <a:solidFill>
                  <a:srgbClr val="EBEBEB"/>
                </a:solidFill>
                <a:latin typeface="Arial Narrow"/>
                <a:cs typeface="Arial Narrow"/>
              </a:rPr>
              <a:t>-Clarks</a:t>
            </a:r>
            <a:endParaRPr sz="3400">
              <a:latin typeface="Arial Narrow"/>
              <a:cs typeface="Arial Narrow"/>
            </a:endParaRPr>
          </a:p>
          <a:p>
            <a:pPr marL="469265">
              <a:lnSpc>
                <a:spcPts val="4079"/>
              </a:lnSpc>
            </a:pPr>
            <a:r>
              <a:rPr sz="3400" i="1" dirty="0">
                <a:solidFill>
                  <a:srgbClr val="EBEBEB"/>
                </a:solidFill>
                <a:latin typeface="Arial Narrow"/>
                <a:cs typeface="Arial Narrow"/>
              </a:rPr>
              <a:t>-JD</a:t>
            </a:r>
            <a:endParaRPr sz="3400">
              <a:latin typeface="Arial Narrow"/>
              <a:cs typeface="Arial Narrow"/>
            </a:endParaRPr>
          </a:p>
          <a:p>
            <a:pPr marL="469265">
              <a:lnSpc>
                <a:spcPts val="4079"/>
              </a:lnSpc>
            </a:pPr>
            <a:r>
              <a:rPr sz="3400" i="1" spc="-5" dirty="0">
                <a:solidFill>
                  <a:srgbClr val="EBEBEB"/>
                </a:solidFill>
                <a:latin typeface="Arial Narrow"/>
                <a:cs typeface="Arial Narrow"/>
              </a:rPr>
              <a:t>-Foot</a:t>
            </a:r>
            <a:r>
              <a:rPr sz="3400" i="1" spc="-50" dirty="0">
                <a:solidFill>
                  <a:srgbClr val="EBEBEB"/>
                </a:solidFill>
                <a:latin typeface="Arial Narrow"/>
                <a:cs typeface="Arial Narrow"/>
              </a:rPr>
              <a:t> </a:t>
            </a:r>
            <a:r>
              <a:rPr sz="3400" i="1" dirty="0">
                <a:solidFill>
                  <a:srgbClr val="EBEBEB"/>
                </a:solidFill>
                <a:latin typeface="Arial Narrow"/>
                <a:cs typeface="Arial Narrow"/>
              </a:rPr>
              <a:t>Locker</a:t>
            </a:r>
            <a:endParaRPr sz="3400">
              <a:latin typeface="Arial Narrow"/>
              <a:cs typeface="Arial Narrow"/>
            </a:endParaRPr>
          </a:p>
          <a:p>
            <a:pPr marL="469265">
              <a:lnSpc>
                <a:spcPct val="100000"/>
              </a:lnSpc>
            </a:pPr>
            <a:r>
              <a:rPr sz="3400" i="1" dirty="0">
                <a:solidFill>
                  <a:srgbClr val="EBEBEB"/>
                </a:solidFill>
                <a:latin typeface="Arial Narrow"/>
                <a:cs typeface="Arial Narrow"/>
              </a:rPr>
              <a:t>-Geox</a:t>
            </a:r>
            <a:endParaRPr sz="3400">
              <a:latin typeface="Arial Narrow"/>
              <a:cs typeface="Arial Narrow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96334" y="223238"/>
            <a:ext cx="9241155" cy="65376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marR="5080" indent="-342900">
              <a:lnSpc>
                <a:spcPct val="100000"/>
              </a:lnSpc>
              <a:spcBef>
                <a:spcPts val="100"/>
              </a:spcBef>
              <a:buClr>
                <a:srgbClr val="89D0D5"/>
              </a:buClr>
              <a:buSzPct val="78571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name</a:t>
            </a:r>
            <a:r>
              <a:rPr sz="2100" i="1" spc="5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100" i="1" spc="5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</a:t>
            </a:r>
            <a:r>
              <a:rPr sz="2100" i="1" spc="5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is</a:t>
            </a:r>
            <a:r>
              <a:rPr sz="2100" i="1" spc="5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entury Gothic"/>
                <a:cs typeface="Century Gothic"/>
              </a:rPr>
              <a:t>“</a:t>
            </a:r>
            <a:r>
              <a:rPr lang="ro-RO" sz="2100" i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entury Gothic"/>
                <a:cs typeface="Century Gothic"/>
              </a:rPr>
              <a:t>AA SECURITY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”,</a:t>
            </a:r>
            <a:r>
              <a:rPr sz="2100" i="1" spc="5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1040" dirty="0">
                <a:solidFill>
                  <a:srgbClr val="FFFFFF"/>
                </a:solidFill>
                <a:latin typeface="Century Gothic"/>
                <a:cs typeface="Century Gothic"/>
              </a:rPr>
              <a:t>have</a:t>
            </a:r>
            <a:r>
              <a:rPr lang="en-GB" sz="2100" i="1" spc="-104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2100" i="1" spc="-50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GB"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chosen</a:t>
            </a:r>
            <a:r>
              <a:rPr sz="21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this</a:t>
            </a:r>
            <a:r>
              <a:rPr sz="21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name</a:t>
            </a:r>
            <a:r>
              <a:rPr sz="21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because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is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easy-to-remember</a:t>
            </a:r>
            <a:r>
              <a:rPr sz="2100" i="1" spc="10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name,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it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is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also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a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name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that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gets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attention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and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helps</a:t>
            </a:r>
            <a:r>
              <a:rPr sz="2100" i="1" spc="5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customers</a:t>
            </a:r>
            <a:r>
              <a:rPr sz="2100" i="1" spc="5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spc="10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form</a:t>
            </a:r>
            <a:r>
              <a:rPr sz="2100" i="1" spc="5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impression</a:t>
            </a:r>
            <a:r>
              <a:rPr sz="2100" i="1" spc="5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on</a:t>
            </a:r>
            <a:r>
              <a:rPr sz="2100" i="1" spc="56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what</a:t>
            </a:r>
            <a:r>
              <a:rPr sz="2100" i="1" spc="56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</a:t>
            </a:r>
            <a:r>
              <a:rPr sz="2100" i="1" spc="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want</a:t>
            </a:r>
            <a:r>
              <a:rPr sz="2100" i="1" spc="56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</a:t>
            </a:r>
            <a:r>
              <a:rPr sz="2100" i="1" spc="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sell.</a:t>
            </a:r>
            <a:r>
              <a:rPr sz="2100" i="1" spc="5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56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ideea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is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sell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a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</a:t>
            </a:r>
            <a:r>
              <a:rPr sz="21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wide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selection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shoes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from</a:t>
            </a:r>
            <a:r>
              <a:rPr sz="2100" i="1" spc="5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sport</a:t>
            </a:r>
            <a:r>
              <a:rPr sz="2100" i="1" spc="5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shoes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smart</a:t>
            </a:r>
            <a:r>
              <a:rPr sz="2100" i="1" spc="10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shoes.</a:t>
            </a:r>
            <a:r>
              <a:rPr sz="2100" i="1" spc="10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have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chosen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sell</a:t>
            </a:r>
            <a:r>
              <a:rPr sz="2100" i="1" spc="5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shoes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because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they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are</a:t>
            </a:r>
            <a:r>
              <a:rPr sz="2100" i="1" spc="5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always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in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demand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and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bought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regardless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financial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status.</a:t>
            </a:r>
            <a:r>
              <a:rPr sz="2100" i="1" spc="10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focus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on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selling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shoes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for</a:t>
            </a:r>
            <a:r>
              <a:rPr sz="2100" i="1" spc="5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all</a:t>
            </a:r>
            <a:r>
              <a:rPr sz="2100" i="1" spc="5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ages</a:t>
            </a:r>
            <a:r>
              <a:rPr sz="2100" i="1" spc="10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genders</a:t>
            </a:r>
            <a:r>
              <a:rPr sz="2100" i="1" spc="10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since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eeveryone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wears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shoes,</a:t>
            </a:r>
            <a:r>
              <a:rPr sz="2100" i="1" spc="10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some</a:t>
            </a:r>
            <a:r>
              <a:rPr sz="2100" i="1" spc="10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people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prefer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sport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shoes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,some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prefer</a:t>
            </a:r>
            <a:r>
              <a:rPr sz="2100" i="1" spc="10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smart</a:t>
            </a:r>
            <a:r>
              <a:rPr sz="2100" i="1" spc="10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shoes</a:t>
            </a:r>
            <a:r>
              <a:rPr sz="2100" i="1" spc="10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,and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some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them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do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not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mind,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they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only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want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wear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comfortable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shoes,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that’s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why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would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perfect</a:t>
            </a:r>
            <a:r>
              <a:rPr sz="21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for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them.</a:t>
            </a:r>
            <a:endParaRPr sz="2100" dirty="0">
              <a:latin typeface="Century Gothic"/>
              <a:cs typeface="Century Gothic"/>
            </a:endParaRPr>
          </a:p>
          <a:p>
            <a:pPr marL="354965" marR="752475" indent="-342900">
              <a:lnSpc>
                <a:spcPct val="100000"/>
              </a:lnSpc>
              <a:spcBef>
                <a:spcPts val="1000"/>
              </a:spcBef>
              <a:buClr>
                <a:srgbClr val="89D0D5"/>
              </a:buClr>
              <a:buSzPct val="78571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producing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high-quality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shoes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for </a:t>
            </a:r>
            <a:r>
              <a:rPr sz="2100" i="1" spc="-50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1639" dirty="0">
                <a:solidFill>
                  <a:srgbClr val="FFFFFF"/>
                </a:solidFill>
                <a:latin typeface="Century Gothic"/>
                <a:cs typeface="Century Gothic"/>
              </a:rPr>
              <a:t>an</a:t>
            </a:r>
            <a:r>
              <a:rPr sz="2100" i="1" spc="15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accessible</a:t>
            </a:r>
            <a:r>
              <a:rPr sz="2100" i="1" spc="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price</a:t>
            </a:r>
            <a:r>
              <a:rPr sz="2100" i="1" spc="5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so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everyone</a:t>
            </a:r>
            <a:r>
              <a:rPr sz="2100" i="1" spc="5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can</a:t>
            </a:r>
            <a:r>
              <a:rPr sz="2100" i="1" spc="5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afford</a:t>
            </a:r>
            <a:r>
              <a:rPr sz="2100" i="1" spc="5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buy.</a:t>
            </a:r>
            <a:endParaRPr sz="2100" dirty="0">
              <a:latin typeface="Century Gothic"/>
              <a:cs typeface="Century Gothic"/>
            </a:endParaRPr>
          </a:p>
          <a:p>
            <a:pPr marL="355600" marR="484505" indent="-342900">
              <a:lnSpc>
                <a:spcPct val="100000"/>
              </a:lnSpc>
              <a:spcBef>
                <a:spcPts val="1000"/>
              </a:spcBef>
              <a:buClr>
                <a:srgbClr val="89D0D5"/>
              </a:buClr>
              <a:buSzPct val="78571"/>
              <a:buFont typeface="Wingdings 3"/>
              <a:buChar char=""/>
              <a:tabLst>
                <a:tab pos="354965" algn="l"/>
                <a:tab pos="355600" algn="l"/>
                <a:tab pos="2009775" algn="l"/>
              </a:tabLst>
            </a:pP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</a:t>
            </a:r>
            <a:r>
              <a:rPr sz="2100" i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	will</a:t>
            </a:r>
            <a:r>
              <a:rPr sz="2100" i="1" spc="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100" i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different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from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other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155" dirty="0">
                <a:solidFill>
                  <a:srgbClr val="FFFFFF"/>
                </a:solidFill>
                <a:latin typeface="Century Gothic"/>
                <a:cs typeface="Century Gothic"/>
              </a:rPr>
              <a:t>businesses </a:t>
            </a:r>
            <a:r>
              <a:rPr sz="2100" i="1" spc="-50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because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can</a:t>
            </a:r>
            <a:r>
              <a:rPr sz="21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offer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people</a:t>
            </a:r>
            <a:r>
              <a:rPr sz="2100" i="1" spc="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option</a:t>
            </a:r>
            <a:r>
              <a:rPr sz="2100" i="1" spc="5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designing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their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own</a:t>
            </a:r>
            <a:r>
              <a:rPr sz="21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shoes</a:t>
            </a:r>
            <a:endParaRPr sz="2100" dirty="0">
              <a:latin typeface="Century Gothic"/>
              <a:cs typeface="Century Gothic"/>
            </a:endParaRPr>
          </a:p>
          <a:p>
            <a:pPr marL="355600" marR="144145" indent="-342900">
              <a:lnSpc>
                <a:spcPct val="100000"/>
              </a:lnSpc>
              <a:spcBef>
                <a:spcPts val="1000"/>
              </a:spcBef>
              <a:buClr>
                <a:srgbClr val="89D0D5"/>
              </a:buClr>
              <a:buSzPct val="78571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Before</a:t>
            </a:r>
            <a:r>
              <a:rPr sz="2100" i="1" spc="5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locating</a:t>
            </a:r>
            <a:r>
              <a:rPr sz="2100" i="1" spc="5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5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10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consider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185" dirty="0">
                <a:solidFill>
                  <a:srgbClr val="FFFFFF"/>
                </a:solidFill>
                <a:latin typeface="Century Gothic"/>
                <a:cs typeface="Century Gothic"/>
              </a:rPr>
              <a:t>what </a:t>
            </a:r>
            <a:r>
              <a:rPr sz="2100" i="1" spc="-50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other</a:t>
            </a:r>
            <a:r>
              <a:rPr sz="2100" i="1" spc="5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businesses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are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around</a:t>
            </a:r>
            <a:r>
              <a:rPr sz="2100" i="1" spc="5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and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how</a:t>
            </a:r>
            <a:r>
              <a:rPr sz="2100" i="1" spc="5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they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can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impact</a:t>
            </a:r>
            <a:r>
              <a:rPr sz="2100" i="1" spc="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on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business.</a:t>
            </a:r>
            <a:endParaRPr sz="2100" dirty="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35758" y="338853"/>
            <a:ext cx="9244330" cy="4760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marR="5715" indent="-342900">
              <a:lnSpc>
                <a:spcPct val="100000"/>
              </a:lnSpc>
              <a:spcBef>
                <a:spcPts val="100"/>
              </a:spcBef>
              <a:buClr>
                <a:srgbClr val="89D0D5"/>
              </a:buClr>
              <a:buSzPct val="78571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</a:t>
            </a:r>
            <a:r>
              <a:rPr sz="21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location</a:t>
            </a:r>
            <a:r>
              <a:rPr sz="2100" i="1" spc="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in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London</a:t>
            </a:r>
            <a:r>
              <a:rPr sz="2100" i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because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70" dirty="0">
                <a:solidFill>
                  <a:srgbClr val="FFFFFF"/>
                </a:solidFill>
                <a:latin typeface="Century Gothic"/>
                <a:cs typeface="Century Gothic"/>
              </a:rPr>
              <a:t>it</a:t>
            </a:r>
            <a:r>
              <a:rPr sz="2100" i="1" spc="15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is</a:t>
            </a:r>
            <a:r>
              <a:rPr sz="2100" i="1" spc="5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a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quite</a:t>
            </a:r>
            <a:r>
              <a:rPr sz="2100" i="1" spc="10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populated</a:t>
            </a:r>
            <a:r>
              <a:rPr sz="2100" i="1" spc="5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city</a:t>
            </a:r>
            <a:r>
              <a:rPr sz="2100" i="1" spc="5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and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can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get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chance</a:t>
            </a:r>
            <a:r>
              <a:rPr sz="2100" i="1" spc="5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100" i="1" spc="5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having</a:t>
            </a:r>
            <a:r>
              <a:rPr sz="2100" i="1" spc="5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more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customers.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10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placing</a:t>
            </a:r>
            <a:r>
              <a:rPr sz="2100" i="1" spc="10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10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in</a:t>
            </a:r>
            <a:r>
              <a:rPr sz="2100" i="1" spc="10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places</a:t>
            </a:r>
            <a:r>
              <a:rPr sz="2100" i="1" spc="10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like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shopping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centres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or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other</a:t>
            </a:r>
            <a:r>
              <a:rPr sz="2100" i="1" spc="10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busy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places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,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so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can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make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sure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seen</a:t>
            </a:r>
            <a:r>
              <a:rPr sz="21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by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customers.</a:t>
            </a:r>
            <a:endParaRPr sz="2100">
              <a:latin typeface="Century Gothic"/>
              <a:cs typeface="Century Gothic"/>
            </a:endParaRPr>
          </a:p>
          <a:p>
            <a:pPr marL="354965" marR="5080" indent="-342900">
              <a:lnSpc>
                <a:spcPct val="100000"/>
              </a:lnSpc>
              <a:spcBef>
                <a:spcPts val="1000"/>
              </a:spcBef>
              <a:buClr>
                <a:srgbClr val="89D0D5"/>
              </a:buClr>
              <a:buSzPct val="78571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If</a:t>
            </a:r>
            <a:r>
              <a:rPr sz="2100" i="1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</a:t>
            </a:r>
            <a:r>
              <a:rPr sz="21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gets</a:t>
            </a:r>
            <a:r>
              <a:rPr sz="21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successful</a:t>
            </a:r>
            <a:r>
              <a:rPr sz="2100" i="1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65" dirty="0">
                <a:solidFill>
                  <a:srgbClr val="FFFFFF"/>
                </a:solidFill>
                <a:latin typeface="Century Gothic"/>
                <a:cs typeface="Century Gothic"/>
              </a:rPr>
              <a:t>doing </a:t>
            </a:r>
            <a:r>
              <a:rPr sz="2100" i="1" spc="-50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Times New Roman"/>
                <a:cs typeface="Times New Roman"/>
              </a:rPr>
              <a:t>                                                                                            </a:t>
            </a:r>
            <a:r>
              <a:rPr sz="2100" i="1" spc="45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franchises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(an</a:t>
            </a:r>
            <a:r>
              <a:rPr sz="21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authorization</a:t>
            </a:r>
            <a:r>
              <a:rPr sz="2100" i="1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granted</a:t>
            </a:r>
            <a:r>
              <a:rPr sz="2100" i="1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by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a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government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or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company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individual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or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group</a:t>
            </a:r>
            <a:r>
              <a:rPr sz="2100" i="1" spc="5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enabling</a:t>
            </a:r>
            <a:r>
              <a:rPr sz="2100" i="1" spc="5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them</a:t>
            </a:r>
            <a:r>
              <a:rPr sz="2100" i="1" spc="5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carry</a:t>
            </a:r>
            <a:r>
              <a:rPr sz="2100" i="1" spc="10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out</a:t>
            </a:r>
            <a:r>
              <a:rPr sz="2100" i="1" spc="10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specified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commercial</a:t>
            </a:r>
            <a:r>
              <a:rPr sz="2100" i="1" spc="10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activities,</a:t>
            </a:r>
            <a:r>
              <a:rPr sz="2100" i="1" spc="10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for</a:t>
            </a:r>
            <a:r>
              <a:rPr sz="2100" i="1" spc="10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example</a:t>
            </a:r>
            <a:r>
              <a:rPr sz="2100" i="1" spc="10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acting</a:t>
            </a:r>
            <a:r>
              <a:rPr sz="2100" i="1" spc="10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as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agent</a:t>
            </a:r>
            <a:r>
              <a:rPr sz="2100" i="1" spc="5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for</a:t>
            </a:r>
            <a:r>
              <a:rPr sz="2100" i="1" spc="5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a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company's</a:t>
            </a:r>
            <a:r>
              <a:rPr sz="2100" i="1" spc="5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products)</a:t>
            </a:r>
            <a:r>
              <a:rPr sz="2100" i="1" spc="5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and</a:t>
            </a:r>
            <a:r>
              <a:rPr sz="2100" i="1" spc="5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expand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it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thoughtout</a:t>
            </a:r>
            <a:r>
              <a:rPr sz="2100" i="1" spc="10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England,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so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distance </a:t>
            </a:r>
            <a:r>
              <a:rPr sz="2100" i="1" spc="-50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not</a:t>
            </a:r>
            <a:r>
              <a:rPr sz="21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100" i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a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problem</a:t>
            </a:r>
            <a:r>
              <a:rPr sz="2100" i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for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customers.</a:t>
            </a:r>
            <a:endParaRPr sz="2100">
              <a:latin typeface="Century Gothic"/>
              <a:cs typeface="Century Gothic"/>
            </a:endParaRPr>
          </a:p>
          <a:p>
            <a:pPr marL="354965" marR="269875" indent="-342900" algn="just">
              <a:lnSpc>
                <a:spcPct val="100000"/>
              </a:lnSpc>
              <a:spcBef>
                <a:spcPts val="1005"/>
              </a:spcBef>
              <a:buClr>
                <a:srgbClr val="89D0D5"/>
              </a:buClr>
              <a:buSzPct val="78571"/>
              <a:buFont typeface="Wingdings 3"/>
              <a:buChar char=""/>
              <a:tabLst>
                <a:tab pos="355600" algn="l"/>
              </a:tabLst>
            </a:pP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would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successful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since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655" dirty="0">
                <a:solidFill>
                  <a:srgbClr val="FFFFFF"/>
                </a:solidFill>
                <a:latin typeface="Century Gothic"/>
                <a:cs typeface="Century Gothic"/>
              </a:rPr>
              <a:t>quality</a:t>
            </a:r>
            <a:r>
              <a:rPr sz="2100" i="1" spc="15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products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is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unique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and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price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affordable,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and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simply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because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it</a:t>
            </a:r>
            <a:r>
              <a:rPr sz="2100" i="1" spc="10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meets</a:t>
            </a:r>
            <a:r>
              <a:rPr sz="2100" i="1" spc="10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demand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100" i="1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customers.</a:t>
            </a:r>
            <a:endParaRPr sz="21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24355" y="874353"/>
            <a:ext cx="9730105" cy="3799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marR="288925" indent="-342900">
              <a:lnSpc>
                <a:spcPct val="100000"/>
              </a:lnSpc>
              <a:spcBef>
                <a:spcPts val="100"/>
              </a:spcBef>
              <a:buClr>
                <a:srgbClr val="89D0D5"/>
              </a:buClr>
              <a:buSzPct val="78571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100" b="1" i="1" dirty="0">
                <a:solidFill>
                  <a:srgbClr val="FFFFFF"/>
                </a:solidFill>
                <a:latin typeface="Century Gothic"/>
                <a:cs typeface="Century Gothic"/>
              </a:rPr>
              <a:t>Location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plays</a:t>
            </a:r>
            <a:r>
              <a:rPr sz="21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</a:t>
            </a:r>
            <a:r>
              <a:rPr sz="21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important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role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in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smooth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645" dirty="0">
                <a:solidFill>
                  <a:srgbClr val="FFFFFF"/>
                </a:solidFill>
                <a:latin typeface="Century Gothic"/>
                <a:cs typeface="Century Gothic"/>
              </a:rPr>
              <a:t>running</a:t>
            </a:r>
            <a:r>
              <a:rPr sz="2100" i="1" spc="15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business.</a:t>
            </a:r>
            <a:r>
              <a:rPr sz="2100" i="1" spc="10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That’s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why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</a:t>
            </a:r>
            <a:r>
              <a:rPr sz="2100" i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would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have</a:t>
            </a:r>
            <a:r>
              <a:rPr sz="2100" i="1" spc="10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set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in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easy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access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place.</a:t>
            </a:r>
            <a:endParaRPr sz="2100">
              <a:latin typeface="Century Gothic"/>
              <a:cs typeface="Century Gothic"/>
            </a:endParaRPr>
          </a:p>
          <a:p>
            <a:pPr marL="355600" marR="5080" indent="-342900">
              <a:lnSpc>
                <a:spcPct val="100000"/>
              </a:lnSpc>
              <a:spcBef>
                <a:spcPts val="994"/>
              </a:spcBef>
              <a:buClr>
                <a:srgbClr val="89D0D5"/>
              </a:buClr>
              <a:buSzPct val="78571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100" b="1" i="1" dirty="0">
                <a:solidFill>
                  <a:srgbClr val="FFFFFF"/>
                </a:solidFill>
                <a:latin typeface="Century Gothic"/>
                <a:cs typeface="Century Gothic"/>
              </a:rPr>
              <a:t>Saff</a:t>
            </a:r>
            <a:r>
              <a:rPr sz="2100" b="1" i="1" spc="-1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-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</a:t>
            </a:r>
            <a:r>
              <a:rPr sz="2100" i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success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also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depends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on </a:t>
            </a:r>
            <a:r>
              <a:rPr sz="2100" i="1" spc="-50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120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15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experience</a:t>
            </a:r>
            <a:r>
              <a:rPr sz="2100" i="1" spc="10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100" i="1" spc="10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10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staff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employ,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way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they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know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how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understand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what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a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person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wants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and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that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is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exactly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what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they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had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offer.</a:t>
            </a:r>
            <a:r>
              <a:rPr sz="2100" i="1" spc="10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When</a:t>
            </a:r>
            <a:r>
              <a:rPr sz="2100" i="1" spc="10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</a:t>
            </a:r>
            <a:r>
              <a:rPr sz="2100" i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hiring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employees,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I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10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really</a:t>
            </a:r>
            <a:r>
              <a:rPr sz="2100" i="1" spc="10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careful</a:t>
            </a:r>
            <a:r>
              <a:rPr sz="2100" i="1" spc="10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hire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nice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and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friendly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staff,</a:t>
            </a:r>
            <a:r>
              <a:rPr sz="21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experienced</a:t>
            </a:r>
            <a:r>
              <a:rPr sz="21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and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always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happy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help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customers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choose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10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right</a:t>
            </a:r>
            <a:r>
              <a:rPr sz="2100" i="1" spc="10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shoes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for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them,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so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they</a:t>
            </a:r>
            <a:r>
              <a:rPr sz="21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satisfied.</a:t>
            </a:r>
            <a:endParaRPr sz="2100">
              <a:latin typeface="Century Gothic"/>
              <a:cs typeface="Century Gothic"/>
            </a:endParaRPr>
          </a:p>
          <a:p>
            <a:pPr marL="355600" marR="300990" indent="-343535" algn="just">
              <a:lnSpc>
                <a:spcPct val="100000"/>
              </a:lnSpc>
              <a:spcBef>
                <a:spcPts val="1000"/>
              </a:spcBef>
              <a:buClr>
                <a:srgbClr val="89D0D5"/>
              </a:buClr>
              <a:buSzPct val="78571"/>
              <a:buFont typeface="Wingdings 3"/>
              <a:buChar char=""/>
              <a:tabLst>
                <a:tab pos="355600" algn="l"/>
              </a:tabLst>
            </a:pP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employees</a:t>
            </a:r>
            <a:r>
              <a:rPr sz="2100" i="1" spc="10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10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wearing</a:t>
            </a:r>
            <a:r>
              <a:rPr sz="2100" i="1" spc="10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decent</a:t>
            </a:r>
            <a:r>
              <a:rPr sz="2100" i="1" spc="10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uniforms,</a:t>
            </a:r>
            <a:r>
              <a:rPr sz="2100" i="1" spc="10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775" dirty="0">
                <a:solidFill>
                  <a:srgbClr val="FFFFFF"/>
                </a:solidFill>
                <a:latin typeface="Century Gothic"/>
                <a:cs typeface="Century Gothic"/>
              </a:rPr>
              <a:t>so </a:t>
            </a:r>
            <a:r>
              <a:rPr sz="2100" i="1" spc="-50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that</a:t>
            </a:r>
            <a:r>
              <a:rPr sz="2100" i="1" spc="56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56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customers</a:t>
            </a:r>
            <a:r>
              <a:rPr sz="2100" i="1" spc="56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won’t</a:t>
            </a:r>
            <a:r>
              <a:rPr sz="2100" i="1" spc="57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complain</a:t>
            </a:r>
            <a:r>
              <a:rPr sz="2100" i="1" spc="5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about</a:t>
            </a:r>
            <a:r>
              <a:rPr sz="2100" i="1" spc="57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it.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They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have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live</a:t>
            </a:r>
            <a:r>
              <a:rPr sz="2100" i="1" spc="10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local</a:t>
            </a:r>
            <a:r>
              <a:rPr sz="2100" i="1" spc="10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so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they</a:t>
            </a:r>
            <a:r>
              <a:rPr sz="2100" i="1" spc="10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won’t</a:t>
            </a:r>
            <a:r>
              <a:rPr sz="2100" i="1" spc="10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have</a:t>
            </a:r>
            <a:r>
              <a:rPr sz="2100" i="1" spc="10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travel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too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much</a:t>
            </a:r>
            <a:r>
              <a:rPr sz="2100" i="1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their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workplace.</a:t>
            </a:r>
            <a:endParaRPr sz="21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82052" y="183651"/>
            <a:ext cx="8741410" cy="6421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marR="5080" indent="-342900">
              <a:lnSpc>
                <a:spcPct val="100000"/>
              </a:lnSpc>
              <a:spcBef>
                <a:spcPts val="100"/>
              </a:spcBef>
              <a:buClr>
                <a:srgbClr val="89D0D5"/>
              </a:buClr>
              <a:buSzPct val="78571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100" b="1" i="1" dirty="0">
                <a:solidFill>
                  <a:srgbClr val="FFFFFF"/>
                </a:solidFill>
                <a:latin typeface="Century Gothic"/>
                <a:cs typeface="Century Gothic"/>
              </a:rPr>
              <a:t>Costumers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-</a:t>
            </a:r>
            <a:r>
              <a:rPr sz="21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costumers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are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heart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1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a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1370" dirty="0">
                <a:solidFill>
                  <a:srgbClr val="FFFFFF"/>
                </a:solidFill>
                <a:latin typeface="Century Gothic"/>
                <a:cs typeface="Century Gothic"/>
              </a:rPr>
              <a:t>good </a:t>
            </a:r>
            <a:r>
              <a:rPr sz="2100" i="1" spc="-50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functioning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business,</a:t>
            </a:r>
            <a:r>
              <a:rPr sz="2100" i="1" spc="5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have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aim</a:t>
            </a:r>
            <a:r>
              <a:rPr sz="2100" i="1" spc="10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maintain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costs</a:t>
            </a:r>
            <a:r>
              <a:rPr sz="21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down,</a:t>
            </a:r>
            <a:r>
              <a:rPr sz="2100" i="1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so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can</a:t>
            </a:r>
            <a:r>
              <a:rPr sz="2100" i="1" spc="5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keep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 </a:t>
            </a:r>
            <a:r>
              <a:rPr sz="2100" i="1" spc="-50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customers</a:t>
            </a:r>
            <a:r>
              <a:rPr sz="2100" i="1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and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also</a:t>
            </a:r>
            <a:r>
              <a:rPr sz="2100" i="1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get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loyal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customers.</a:t>
            </a:r>
            <a:endParaRPr sz="2100">
              <a:latin typeface="Century Gothic"/>
              <a:cs typeface="Century Gothic"/>
            </a:endParaRPr>
          </a:p>
          <a:p>
            <a:pPr marL="354965" marR="415290" indent="-342900">
              <a:lnSpc>
                <a:spcPct val="100000"/>
              </a:lnSpc>
              <a:spcBef>
                <a:spcPts val="994"/>
              </a:spcBef>
              <a:buClr>
                <a:srgbClr val="89D0D5"/>
              </a:buClr>
              <a:buSzPct val="78571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front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shop</a:t>
            </a:r>
            <a:r>
              <a:rPr sz="21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would</a:t>
            </a:r>
            <a:r>
              <a:rPr sz="2100" i="1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145" dirty="0">
                <a:solidFill>
                  <a:srgbClr val="FFFFFF"/>
                </a:solidFill>
                <a:latin typeface="Century Gothic"/>
                <a:cs typeface="Century Gothic"/>
              </a:rPr>
              <a:t>carefully </a:t>
            </a:r>
            <a:r>
              <a:rPr sz="2100" i="1" spc="-50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organized,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most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interesting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samples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placed</a:t>
            </a:r>
            <a:r>
              <a:rPr sz="2100" i="1" spc="5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in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display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cases,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so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that</a:t>
            </a:r>
            <a:r>
              <a:rPr sz="2100" i="1" spc="10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customers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would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attracted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by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its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image.</a:t>
            </a:r>
            <a:endParaRPr sz="2100">
              <a:latin typeface="Century Gothic"/>
              <a:cs typeface="Century Gothic"/>
            </a:endParaRPr>
          </a:p>
          <a:p>
            <a:pPr marL="355600" marR="146685" indent="-342900">
              <a:lnSpc>
                <a:spcPct val="100000"/>
              </a:lnSpc>
              <a:spcBef>
                <a:spcPts val="1000"/>
              </a:spcBef>
              <a:buClr>
                <a:srgbClr val="89D0D5"/>
              </a:buClr>
              <a:buSzPct val="78571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All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10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shoes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10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organized</a:t>
            </a:r>
            <a:r>
              <a:rPr sz="2100" i="1" spc="10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into</a:t>
            </a:r>
            <a:r>
              <a:rPr sz="2100" i="1" spc="10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95" dirty="0">
                <a:solidFill>
                  <a:srgbClr val="FFFFFF"/>
                </a:solidFill>
                <a:latin typeface="Century Gothic"/>
                <a:cs typeface="Century Gothic"/>
              </a:rPr>
              <a:t>categories: </a:t>
            </a:r>
            <a:r>
              <a:rPr sz="2100" i="1" spc="-50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by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age,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size,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gender,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sports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shoes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and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smart</a:t>
            </a:r>
            <a:r>
              <a:rPr sz="2100" i="1" spc="10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shoes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help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10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costumers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find</a:t>
            </a:r>
            <a:r>
              <a:rPr sz="2100" i="1" spc="10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what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they</a:t>
            </a:r>
            <a:r>
              <a:rPr sz="21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are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looking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for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quicker.</a:t>
            </a:r>
            <a:endParaRPr sz="2100">
              <a:latin typeface="Century Gothic"/>
              <a:cs typeface="Century Gothic"/>
            </a:endParaRPr>
          </a:p>
          <a:p>
            <a:pPr marL="355600" marR="265430" indent="-342900">
              <a:lnSpc>
                <a:spcPct val="100000"/>
              </a:lnSpc>
              <a:spcBef>
                <a:spcPts val="1000"/>
              </a:spcBef>
              <a:buClr>
                <a:srgbClr val="89D0D5"/>
              </a:buClr>
              <a:buSzPct val="78571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According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statistics,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95%</a:t>
            </a:r>
            <a:r>
              <a:rPr sz="21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1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buyers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go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1120" dirty="0">
                <a:solidFill>
                  <a:srgbClr val="FFFFFF"/>
                </a:solidFill>
                <a:latin typeface="Century Gothic"/>
                <a:cs typeface="Century Gothic"/>
              </a:rPr>
              <a:t>through</a:t>
            </a:r>
            <a:r>
              <a:rPr sz="2100" i="1" spc="15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store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from</a:t>
            </a:r>
            <a:r>
              <a:rPr sz="2100" i="1" spc="15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left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right.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Therefore,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10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locating</a:t>
            </a:r>
            <a:r>
              <a:rPr sz="2100" i="1" spc="10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10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most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interesting,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beautiful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and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attractive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models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right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entrance.</a:t>
            </a:r>
            <a:endParaRPr sz="2100">
              <a:latin typeface="Century Gothic"/>
              <a:cs typeface="Century Gothic"/>
            </a:endParaRPr>
          </a:p>
          <a:p>
            <a:pPr marL="354965" marR="142875" indent="-342900">
              <a:lnSpc>
                <a:spcPct val="100000"/>
              </a:lnSpc>
              <a:spcBef>
                <a:spcPts val="1000"/>
              </a:spcBef>
              <a:buClr>
                <a:srgbClr val="89D0D5"/>
              </a:buClr>
              <a:buSzPct val="78571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100" b="1" i="1" dirty="0">
                <a:solidFill>
                  <a:srgbClr val="FFFFFF"/>
                </a:solidFill>
                <a:latin typeface="Century Gothic"/>
                <a:cs typeface="Century Gothic"/>
              </a:rPr>
              <a:t>Equipament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-The</a:t>
            </a:r>
            <a:r>
              <a:rPr sz="21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equipment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for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1320" dirty="0">
                <a:solidFill>
                  <a:srgbClr val="FFFFFF"/>
                </a:solidFill>
                <a:latin typeface="Century Gothic"/>
                <a:cs typeface="Century Gothic"/>
              </a:rPr>
              <a:t>won’t</a:t>
            </a:r>
            <a:r>
              <a:rPr sz="2100" i="1" spc="15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a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lot.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need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shelves,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podiums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for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shoes,</a:t>
            </a:r>
            <a:r>
              <a:rPr sz="21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mirrors,</a:t>
            </a:r>
            <a:r>
              <a:rPr sz="2100" i="1" spc="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padded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chairs,</a:t>
            </a:r>
            <a:r>
              <a:rPr sz="21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shoehorns.</a:t>
            </a:r>
            <a:endParaRPr sz="2100">
              <a:latin typeface="Century Gothic"/>
              <a:cs typeface="Century Gothic"/>
            </a:endParaRPr>
          </a:p>
          <a:p>
            <a:pPr marL="354965" marR="346075" indent="-342900">
              <a:lnSpc>
                <a:spcPct val="100000"/>
              </a:lnSpc>
              <a:spcBef>
                <a:spcPts val="1000"/>
              </a:spcBef>
              <a:buClr>
                <a:srgbClr val="89D0D5"/>
              </a:buClr>
              <a:buSzPct val="78571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100" b="1" i="1" dirty="0">
                <a:solidFill>
                  <a:srgbClr val="FFFFFF"/>
                </a:solidFill>
                <a:latin typeface="Century Gothic"/>
                <a:cs typeface="Century Gothic"/>
              </a:rPr>
              <a:t>Competitors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-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have</a:t>
            </a:r>
            <a:r>
              <a:rPr sz="2100" i="1" spc="10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make</a:t>
            </a:r>
            <a:r>
              <a:rPr sz="2100" i="1" spc="10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sure</a:t>
            </a:r>
            <a:r>
              <a:rPr sz="2100" i="1" spc="10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that</a:t>
            </a:r>
            <a:r>
              <a:rPr sz="2100" i="1" spc="10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760" dirty="0">
                <a:solidFill>
                  <a:srgbClr val="FFFFFF"/>
                </a:solidFill>
                <a:latin typeface="Century Gothic"/>
                <a:cs typeface="Century Gothic"/>
              </a:rPr>
              <a:t>am </a:t>
            </a:r>
            <a:r>
              <a:rPr sz="2100" i="1" spc="-50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not</a:t>
            </a:r>
            <a:r>
              <a:rPr sz="2100" i="1" spc="5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setting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up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near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competitors,</a:t>
            </a:r>
            <a:r>
              <a:rPr sz="2100" i="1" spc="5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so</a:t>
            </a:r>
            <a:r>
              <a:rPr sz="2100" i="1" spc="10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without</a:t>
            </a:r>
            <a:r>
              <a:rPr sz="2100" i="1" spc="10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competiton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,I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can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attract</a:t>
            </a:r>
            <a:r>
              <a:rPr sz="2100" i="1" spc="57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more</a:t>
            </a:r>
            <a:r>
              <a:rPr sz="2100" i="1" spc="56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customers</a:t>
            </a:r>
            <a:r>
              <a:rPr sz="2100" i="1" spc="56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as</a:t>
            </a:r>
            <a:r>
              <a:rPr sz="2100" i="1" spc="56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they</a:t>
            </a:r>
            <a:r>
              <a:rPr sz="2100" i="1" spc="5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do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</a:t>
            </a:r>
            <a:r>
              <a:rPr sz="2100" i="1" spc="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not</a:t>
            </a:r>
            <a:r>
              <a:rPr sz="2100" i="1" spc="56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have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so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many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choices.</a:t>
            </a:r>
            <a:endParaRPr sz="21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24353" y="630025"/>
            <a:ext cx="10394950" cy="55359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3535">
              <a:lnSpc>
                <a:spcPct val="100000"/>
              </a:lnSpc>
              <a:spcBef>
                <a:spcPts val="95"/>
              </a:spcBef>
              <a:buClr>
                <a:srgbClr val="89D0D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Costumers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-</a:t>
            </a:r>
            <a:r>
              <a:rPr sz="2000" i="1" spc="49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000" i="1" spc="14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costumers</a:t>
            </a:r>
            <a:r>
              <a:rPr sz="2000" i="1" spc="4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48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are</a:t>
            </a:r>
            <a:r>
              <a:rPr sz="2000" i="1" spc="4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4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000" i="1" spc="73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heart</a:t>
            </a:r>
            <a:r>
              <a:rPr sz="2000" i="1" spc="7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7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000" i="1" spc="73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</a:t>
            </a:r>
            <a:r>
              <a:rPr sz="2000" i="1" spc="7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7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good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600" dirty="0">
                <a:solidFill>
                  <a:srgbClr val="FFFFFF"/>
                </a:solidFill>
                <a:latin typeface="Century Gothic"/>
                <a:cs typeface="Century Gothic"/>
              </a:rPr>
              <a:t>functioning</a:t>
            </a:r>
            <a:r>
              <a:rPr sz="2000" i="1" spc="1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business,</a:t>
            </a:r>
            <a:r>
              <a:rPr sz="2000" i="1" spc="10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000" i="1" spc="10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have</a:t>
            </a:r>
            <a:r>
              <a:rPr sz="2000" i="1" spc="101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000" i="1" spc="10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aim</a:t>
            </a:r>
            <a:r>
              <a:rPr sz="2000" i="1" spc="10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000" i="1" spc="10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maintain</a:t>
            </a:r>
            <a:r>
              <a:rPr sz="2000" i="1" spc="10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000" i="1" spc="10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costs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down,</a:t>
            </a:r>
            <a:r>
              <a:rPr sz="20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so</a:t>
            </a:r>
            <a:r>
              <a:rPr sz="20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0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can</a:t>
            </a:r>
            <a:r>
              <a:rPr sz="2000" i="1" spc="54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keep</a:t>
            </a:r>
            <a:r>
              <a:rPr sz="20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0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customers</a:t>
            </a:r>
            <a:r>
              <a:rPr sz="20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5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and</a:t>
            </a:r>
            <a:r>
              <a:rPr sz="20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also</a:t>
            </a:r>
            <a:r>
              <a:rPr sz="20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0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get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loyal</a:t>
            </a:r>
            <a:r>
              <a:rPr sz="2000" i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customers.</a:t>
            </a:r>
            <a:endParaRPr sz="2000">
              <a:latin typeface="Century Gothic"/>
              <a:cs typeface="Century Gothic"/>
            </a:endParaRPr>
          </a:p>
          <a:p>
            <a:pPr marL="354965" marR="276860" indent="-342900">
              <a:lnSpc>
                <a:spcPct val="100000"/>
              </a:lnSpc>
              <a:spcBef>
                <a:spcPts val="1000"/>
              </a:spcBef>
              <a:buClr>
                <a:srgbClr val="89D0D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000" i="1" spc="10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front</a:t>
            </a:r>
            <a:r>
              <a:rPr sz="2000" i="1" spc="10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000" i="1" spc="10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000" i="1" spc="10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shop</a:t>
            </a:r>
            <a:r>
              <a:rPr sz="2000" i="1" spc="101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would</a:t>
            </a:r>
            <a:r>
              <a:rPr sz="2000" i="1" spc="101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000" i="1" spc="10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carefully</a:t>
            </a:r>
            <a:r>
              <a:rPr sz="2000" i="1" spc="50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45" dirty="0">
                <a:solidFill>
                  <a:srgbClr val="FFFFFF"/>
                </a:solidFill>
                <a:latin typeface="Century Gothic"/>
                <a:cs typeface="Century Gothic"/>
              </a:rPr>
              <a:t>organized, </a:t>
            </a:r>
            <a:r>
              <a:rPr sz="2000" i="1" spc="-48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000" i="1" spc="10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most</a:t>
            </a:r>
            <a:r>
              <a:rPr sz="2000" i="1" spc="49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interesting</a:t>
            </a:r>
            <a:r>
              <a:rPr sz="2000" i="1" spc="5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5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samples</a:t>
            </a:r>
            <a:r>
              <a:rPr sz="2000" i="1" spc="49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000" i="1" spc="4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4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000" i="1" spc="4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5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placed</a:t>
            </a:r>
            <a:r>
              <a:rPr sz="2000" i="1" spc="5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5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in</a:t>
            </a:r>
            <a:r>
              <a:rPr sz="2000" i="1" spc="49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display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cases,</a:t>
            </a:r>
            <a:r>
              <a:rPr sz="2000" i="1" spc="101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so</a:t>
            </a:r>
            <a:r>
              <a:rPr sz="2000" i="1" spc="10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that</a:t>
            </a:r>
            <a:r>
              <a:rPr sz="2000" i="1" spc="10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000" i="1" spc="10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costumers</a:t>
            </a:r>
            <a:r>
              <a:rPr sz="2000" i="1" spc="10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woulf</a:t>
            </a:r>
            <a:r>
              <a:rPr sz="2000" i="1" spc="10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000" i="1" spc="10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attracted</a:t>
            </a:r>
            <a:r>
              <a:rPr sz="2000" i="1" spc="10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by</a:t>
            </a:r>
            <a:r>
              <a:rPr sz="2000" i="1" spc="10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its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image.</a:t>
            </a:r>
            <a:endParaRPr sz="2000">
              <a:latin typeface="Century Gothic"/>
              <a:cs typeface="Century Gothic"/>
            </a:endParaRPr>
          </a:p>
          <a:p>
            <a:pPr marL="355600" marR="213995" indent="-342900">
              <a:lnSpc>
                <a:spcPct val="100000"/>
              </a:lnSpc>
              <a:spcBef>
                <a:spcPts val="994"/>
              </a:spcBef>
              <a:buClr>
                <a:srgbClr val="89D0D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All</a:t>
            </a:r>
            <a:r>
              <a:rPr sz="2000" i="1" spc="10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000" i="1" spc="50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shoes</a:t>
            </a:r>
            <a:r>
              <a:rPr sz="2000" i="1" spc="5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5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000" i="1" spc="49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000" i="1" spc="5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5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organized</a:t>
            </a:r>
            <a:r>
              <a:rPr sz="2000" i="1" spc="509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into</a:t>
            </a:r>
            <a:r>
              <a:rPr sz="2000" i="1" spc="50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categories:</a:t>
            </a:r>
            <a:r>
              <a:rPr sz="2000" i="1" spc="509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by</a:t>
            </a:r>
            <a:r>
              <a:rPr sz="2000" i="1" spc="5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5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age, </a:t>
            </a:r>
            <a:r>
              <a:rPr sz="2000" i="1" spc="-48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60" dirty="0">
                <a:solidFill>
                  <a:srgbClr val="FFFFFF"/>
                </a:solidFill>
                <a:latin typeface="Century Gothic"/>
                <a:cs typeface="Century Gothic"/>
              </a:rPr>
              <a:t>size,</a:t>
            </a:r>
            <a:r>
              <a:rPr sz="2000" i="1" spc="14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gender,</a:t>
            </a:r>
            <a:r>
              <a:rPr sz="2000" i="1" spc="10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sports</a:t>
            </a:r>
            <a:r>
              <a:rPr sz="2000" i="1" spc="10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shoes</a:t>
            </a:r>
            <a:r>
              <a:rPr sz="2000" i="1" spc="10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and</a:t>
            </a:r>
            <a:r>
              <a:rPr sz="2000" i="1" spc="101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smart</a:t>
            </a:r>
            <a:r>
              <a:rPr sz="2000" i="1" spc="10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shoes</a:t>
            </a:r>
            <a:r>
              <a:rPr sz="2000" i="1" spc="5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50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000" i="1" spc="49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help</a:t>
            </a:r>
            <a:r>
              <a:rPr sz="2000" i="1" spc="5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5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costumers</a:t>
            </a:r>
            <a:r>
              <a:rPr sz="20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find</a:t>
            </a:r>
            <a:r>
              <a:rPr sz="20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what</a:t>
            </a:r>
            <a:r>
              <a:rPr sz="20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they</a:t>
            </a:r>
            <a:r>
              <a:rPr sz="2000" i="1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are</a:t>
            </a:r>
            <a:r>
              <a:rPr sz="20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looking</a:t>
            </a:r>
            <a:r>
              <a:rPr sz="20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for</a:t>
            </a:r>
            <a:r>
              <a:rPr sz="20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quicker.</a:t>
            </a:r>
            <a:endParaRPr sz="2000">
              <a:latin typeface="Century Gothic"/>
              <a:cs typeface="Century Gothic"/>
            </a:endParaRPr>
          </a:p>
          <a:p>
            <a:pPr marL="355600" marR="247650" indent="-342900">
              <a:lnSpc>
                <a:spcPct val="100000"/>
              </a:lnSpc>
              <a:spcBef>
                <a:spcPts val="1000"/>
              </a:spcBef>
              <a:buClr>
                <a:srgbClr val="89D0D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According</a:t>
            </a:r>
            <a:r>
              <a:rPr sz="2000" i="1" spc="56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000" i="1" spc="5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5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statistics,</a:t>
            </a:r>
            <a:r>
              <a:rPr sz="2000" i="1" spc="55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95%</a:t>
            </a:r>
            <a:r>
              <a:rPr sz="2000" i="1" spc="55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000" i="1" spc="55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buyers</a:t>
            </a:r>
            <a:r>
              <a:rPr sz="2000" i="1" spc="5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5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go</a:t>
            </a:r>
            <a:r>
              <a:rPr sz="2000" i="1" spc="56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through</a:t>
            </a:r>
            <a:r>
              <a:rPr sz="2000" i="1" spc="56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750" dirty="0">
                <a:solidFill>
                  <a:srgbClr val="FFFFFF"/>
                </a:solidFill>
                <a:latin typeface="Century Gothic"/>
                <a:cs typeface="Century Gothic"/>
              </a:rPr>
              <a:t>store</a:t>
            </a:r>
            <a:r>
              <a:rPr sz="2000" i="1" spc="15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from</a:t>
            </a:r>
            <a:r>
              <a:rPr sz="2000" i="1" spc="10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left</a:t>
            </a:r>
            <a:r>
              <a:rPr sz="2000" i="1" spc="99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000" i="1" spc="10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right.</a:t>
            </a:r>
            <a:r>
              <a:rPr sz="2000" i="1" spc="10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Therefore,</a:t>
            </a:r>
            <a:r>
              <a:rPr sz="2000" i="1" spc="10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000" i="1" spc="10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000" i="1" spc="10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000" i="1" spc="10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locating</a:t>
            </a:r>
            <a:r>
              <a:rPr sz="2000" i="1" spc="5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50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 </a:t>
            </a:r>
            <a:r>
              <a:rPr sz="2000" i="1" spc="-48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most</a:t>
            </a:r>
            <a:r>
              <a:rPr sz="2000" i="1" spc="10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interesting,</a:t>
            </a:r>
            <a:r>
              <a:rPr sz="2000" i="1" spc="10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beautiful</a:t>
            </a:r>
            <a:r>
              <a:rPr sz="2000" i="1" spc="49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and</a:t>
            </a:r>
            <a:r>
              <a:rPr sz="2000" i="1" spc="50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attractive</a:t>
            </a:r>
            <a:r>
              <a:rPr sz="2000" i="1" spc="4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5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models</a:t>
            </a:r>
            <a:r>
              <a:rPr sz="2000" i="1" spc="49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000" i="1" spc="49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right</a:t>
            </a:r>
            <a:r>
              <a:rPr sz="20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0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0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entrance.</a:t>
            </a:r>
            <a:endParaRPr sz="2000">
              <a:latin typeface="Century Gothic"/>
              <a:cs typeface="Century Gothic"/>
            </a:endParaRPr>
          </a:p>
          <a:p>
            <a:pPr marL="355600" marR="463550" indent="-342900">
              <a:lnSpc>
                <a:spcPct val="100000"/>
              </a:lnSpc>
              <a:spcBef>
                <a:spcPts val="1005"/>
              </a:spcBef>
              <a:buClr>
                <a:srgbClr val="89D0D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Equipament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-The</a:t>
            </a:r>
            <a:r>
              <a:rPr sz="20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equipment</a:t>
            </a:r>
            <a:r>
              <a:rPr sz="20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for</a:t>
            </a:r>
            <a:r>
              <a:rPr sz="2000" i="1" spc="10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000" i="1" spc="10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</a:t>
            </a:r>
            <a:r>
              <a:rPr sz="2000" i="1" spc="10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won’t</a:t>
            </a:r>
            <a:r>
              <a:rPr sz="2000" i="1" spc="10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000" i="1" spc="4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35" dirty="0">
                <a:solidFill>
                  <a:srgbClr val="FFFFFF"/>
                </a:solidFill>
                <a:latin typeface="Century Gothic"/>
                <a:cs typeface="Century Gothic"/>
              </a:rPr>
              <a:t>a </a:t>
            </a:r>
            <a:r>
              <a:rPr sz="2000" i="1" spc="-48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lot.</a:t>
            </a:r>
            <a:r>
              <a:rPr sz="2000" i="1" spc="5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000" i="1" spc="50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000" i="1" spc="9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need</a:t>
            </a:r>
            <a:r>
              <a:rPr sz="2000" i="1" spc="10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shelves,</a:t>
            </a:r>
            <a:r>
              <a:rPr sz="2000" i="1" spc="10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podiums</a:t>
            </a:r>
            <a:r>
              <a:rPr sz="2000" i="1" spc="10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for</a:t>
            </a:r>
            <a:r>
              <a:rPr sz="2000" i="1" spc="10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shoes,</a:t>
            </a:r>
            <a:r>
              <a:rPr sz="2000" i="1" spc="101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mirrors,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padded</a:t>
            </a:r>
            <a:r>
              <a:rPr sz="2000" i="1" spc="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chairs,</a:t>
            </a:r>
            <a:r>
              <a:rPr sz="20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shoehorns.</a:t>
            </a:r>
            <a:endParaRPr sz="2000">
              <a:latin typeface="Century Gothic"/>
              <a:cs typeface="Century Gothic"/>
            </a:endParaRPr>
          </a:p>
          <a:p>
            <a:pPr marL="354965" marR="102235" indent="-342900">
              <a:lnSpc>
                <a:spcPct val="100000"/>
              </a:lnSpc>
              <a:spcBef>
                <a:spcPts val="1000"/>
              </a:spcBef>
              <a:buClr>
                <a:srgbClr val="89D0D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C</a:t>
            </a:r>
            <a:r>
              <a:rPr sz="2000" b="1" i="1" spc="-10" dirty="0">
                <a:solidFill>
                  <a:srgbClr val="FFFFFF"/>
                </a:solidFill>
                <a:latin typeface="Century Gothic"/>
                <a:cs typeface="Century Gothic"/>
              </a:rPr>
              <a:t>om</a:t>
            </a: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p</a:t>
            </a:r>
            <a:r>
              <a:rPr sz="2000" b="1" i="1" spc="-10" dirty="0">
                <a:solidFill>
                  <a:srgbClr val="FFFFFF"/>
                </a:solidFill>
                <a:latin typeface="Century Gothic"/>
                <a:cs typeface="Century Gothic"/>
              </a:rPr>
              <a:t>e</a:t>
            </a: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tit</a:t>
            </a:r>
            <a:r>
              <a:rPr sz="2000" b="1" i="1" spc="-10" dirty="0">
                <a:solidFill>
                  <a:srgbClr val="FFFFFF"/>
                </a:solidFill>
                <a:latin typeface="Century Gothic"/>
                <a:cs typeface="Century Gothic"/>
              </a:rPr>
              <a:t>o</a:t>
            </a: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rs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-</a:t>
            </a:r>
            <a:r>
              <a:rPr sz="2000" i="1" spc="-2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 ha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ve</a:t>
            </a:r>
            <a:r>
              <a:rPr sz="2000" i="1" spc="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to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mak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</a:t>
            </a:r>
            <a:r>
              <a:rPr sz="2000" i="1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sur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 t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ha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 I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a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no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</a:t>
            </a:r>
            <a:r>
              <a:rPr sz="2000" i="1" spc="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se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tti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n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g</a:t>
            </a:r>
            <a:r>
              <a:rPr sz="2000" i="1" spc="-169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000" i="1" spc="-1714" dirty="0">
                <a:solidFill>
                  <a:srgbClr val="FFFFFF"/>
                </a:solidFill>
                <a:latin typeface="Century Gothic"/>
                <a:cs typeface="Century Gothic"/>
              </a:rPr>
              <a:t>u</a:t>
            </a:r>
            <a:r>
              <a:rPr sz="2000" i="1" spc="-1710" dirty="0">
                <a:solidFill>
                  <a:srgbClr val="FFFFFF"/>
                </a:solidFill>
                <a:latin typeface="Century Gothic"/>
                <a:cs typeface="Century Gothic"/>
              </a:rPr>
              <a:t>p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000" i="1" spc="10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</a:t>
            </a:r>
            <a:r>
              <a:rPr sz="2000" i="1" spc="50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near</a:t>
            </a:r>
            <a:r>
              <a:rPr sz="2000" i="1" spc="49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000" i="1" spc="4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4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competitors,</a:t>
            </a:r>
            <a:r>
              <a:rPr sz="2000" i="1" spc="50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so</a:t>
            </a:r>
            <a:r>
              <a:rPr sz="2000" i="1" spc="49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without</a:t>
            </a:r>
            <a:r>
              <a:rPr sz="2000" i="1" spc="50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competiton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,I</a:t>
            </a:r>
            <a:r>
              <a:rPr sz="2000" i="1" spc="99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can</a:t>
            </a:r>
            <a:r>
              <a:rPr sz="2000" i="1" spc="10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attract</a:t>
            </a:r>
            <a:r>
              <a:rPr sz="2000" i="1" spc="10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more</a:t>
            </a:r>
            <a:r>
              <a:rPr sz="2000" i="1" spc="10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customers</a:t>
            </a:r>
            <a:r>
              <a:rPr sz="2000" i="1" spc="101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as</a:t>
            </a:r>
            <a:r>
              <a:rPr sz="2000" i="1" spc="10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they</a:t>
            </a:r>
            <a:r>
              <a:rPr sz="2000" i="1" spc="49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do</a:t>
            </a:r>
            <a:r>
              <a:rPr sz="2000" i="1" spc="5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5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not</a:t>
            </a:r>
            <a:r>
              <a:rPr sz="2000" i="1" spc="49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have</a:t>
            </a:r>
            <a:r>
              <a:rPr sz="2000" i="1" spc="5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5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so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Century Gothic"/>
                <a:cs typeface="Century Gothic"/>
              </a:rPr>
              <a:t>many</a:t>
            </a:r>
            <a:r>
              <a:rPr sz="2000" i="1" spc="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choices.</a:t>
            </a:r>
            <a:endParaRPr sz="20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1AF5FBB-9FDC-4D75-9DD6-DAF01ED197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33BBBE6-F4CF-483E-BA74-B51421B4D9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790028-99AE-4AE4-8269-9913E2D506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6936A2A-FE08-4EE0-A409-3EF3FA244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AF0407B-48CB-4C05-B0D7-7A69A0D40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DC50C3D-0DA0-4914-B5B4-D1819CC698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CF9E583-1A92-4144-B4FA-81D98317F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55980737-1E33-40A8-819D-C20C41E4F7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6ABBD51A-FA48-44B8-B184-A40D7F134F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10188A9-F0D9-4FE9-85DC-2179145278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32927575-BD84-44B6-BE49-E0C7EDD0E6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3FDF09A-B960-49F4-BAEB-DA397BDCD4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91BE6C0-4118-460B-90C2-160041247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4A3B4A-AABB-144F-95FA-9A22F06435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9804" y="3428998"/>
            <a:ext cx="2668479" cy="226855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/>
              <a:t>DANIELA GRAUR</a:t>
            </a:r>
          </a:p>
        </p:txBody>
      </p:sp>
      <p:pic>
        <p:nvPicPr>
          <p:cNvPr id="3" name="Graphic 3" descr="Female Profile">
            <a:extLst>
              <a:ext uri="{FF2B5EF4-FFF2-40B4-BE49-F238E27FC236}">
                <a16:creationId xmlns:a16="http://schemas.microsoft.com/office/drawing/2014/main" id="{F2ED11A0-9659-8546-8E5C-55977B9AF8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444747" y="780672"/>
            <a:ext cx="5297322" cy="5297322"/>
          </a:xfrm>
          <a:prstGeom prst="rect">
            <a:avLst/>
          </a:prstGeom>
          <a:ln>
            <a:gradFill flip="none" rotWithShape="1">
              <a:gsLst>
                <a:gs pos="86000">
                  <a:schemeClr val="accent6">
                    <a:lumMod val="67000"/>
                  </a:schemeClr>
                </a:gs>
                <a:gs pos="20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</a:ln>
          <a:effectLst>
            <a:innerShdw blurRad="127000">
              <a:prstClr val="black">
                <a:alpha val="90000"/>
              </a:prstClr>
            </a:innerShdw>
          </a:effectLst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15B5C763-A6E8-4D31-B139-30D083B824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357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1AF5FBB-9FDC-4D75-9DD6-DAF01ED197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33BBBE6-F4CF-483E-BA74-B51421B4D9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790028-99AE-4AE4-8269-9913E2D506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6936A2A-FE08-4EE0-A409-3EF3FA244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AF0407B-48CB-4C05-B0D7-7A69A0D40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DC50C3D-0DA0-4914-B5B4-D1819CC698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CF9E583-1A92-4144-B4FA-81D98317F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55980737-1E33-40A8-819D-C20C41E4F7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6ABBD51A-FA48-44B8-B184-A40D7F134F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10188A9-F0D9-4FE9-85DC-2179145278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32927575-BD84-44B6-BE49-E0C7EDD0E6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3FDF09A-B960-49F4-BAEB-DA397BDCD4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91BE6C0-4118-460B-90C2-160041247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93864D-F5AB-9C4F-8D2B-B4485A40C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9804" y="3428998"/>
            <a:ext cx="2668479" cy="226855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/>
              <a:t>HOW LOCAL FACTORS AFFECT MY BUSINESS?</a:t>
            </a:r>
          </a:p>
        </p:txBody>
      </p:sp>
      <p:pic>
        <p:nvPicPr>
          <p:cNvPr id="3" name="Graphic 3" descr="Magnifying glass">
            <a:extLst>
              <a:ext uri="{FF2B5EF4-FFF2-40B4-BE49-F238E27FC236}">
                <a16:creationId xmlns:a16="http://schemas.microsoft.com/office/drawing/2014/main" id="{CB3794BB-8248-3441-8882-FCECBC6BFC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444747" y="780672"/>
            <a:ext cx="5297322" cy="5297322"/>
          </a:xfrm>
          <a:prstGeom prst="rect">
            <a:avLst/>
          </a:prstGeom>
          <a:ln>
            <a:gradFill flip="none" rotWithShape="1">
              <a:gsLst>
                <a:gs pos="86000">
                  <a:schemeClr val="accent6">
                    <a:lumMod val="67000"/>
                  </a:schemeClr>
                </a:gs>
                <a:gs pos="20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</a:ln>
          <a:effectLst>
            <a:innerShdw blurRad="127000">
              <a:prstClr val="black">
                <a:alpha val="90000"/>
              </a:prstClr>
            </a:innerShdw>
          </a:effectLst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15B5C763-A6E8-4D31-B139-30D083B824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5943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82052" y="27685"/>
            <a:ext cx="8769350" cy="55264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marR="64135" indent="-342900">
              <a:lnSpc>
                <a:spcPct val="100000"/>
              </a:lnSpc>
              <a:spcBef>
                <a:spcPts val="100"/>
              </a:spcBef>
              <a:buClr>
                <a:srgbClr val="89D0D5"/>
              </a:buClr>
              <a:buSzPct val="78571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1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Location-</a:t>
            </a:r>
            <a:r>
              <a:rPr sz="2100" b="1" i="1" spc="1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If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10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placed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in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low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1240" dirty="0">
                <a:solidFill>
                  <a:srgbClr val="FFFFFF"/>
                </a:solidFill>
                <a:latin typeface="Century Gothic"/>
                <a:cs typeface="Century Gothic"/>
              </a:rPr>
              <a:t>populated</a:t>
            </a:r>
            <a:r>
              <a:rPr sz="2100" i="1" spc="15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areas</a:t>
            </a:r>
            <a:r>
              <a:rPr sz="2100" i="1" spc="5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or</a:t>
            </a:r>
            <a:r>
              <a:rPr sz="2100" i="1" spc="5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far</a:t>
            </a:r>
            <a:r>
              <a:rPr sz="2100" i="1" spc="5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people</a:t>
            </a:r>
            <a:r>
              <a:rPr sz="2100" i="1" spc="5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houses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or</a:t>
            </a:r>
            <a:r>
              <a:rPr sz="2100" i="1" spc="10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their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workplaces,</a:t>
            </a:r>
            <a:r>
              <a:rPr sz="2100" i="1" spc="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they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5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not</a:t>
            </a:r>
            <a:r>
              <a:rPr sz="2100" i="1" spc="5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100" i="1" spc="10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interested</a:t>
            </a:r>
            <a:r>
              <a:rPr sz="2100" i="1" spc="5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on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spending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time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and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money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traveling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that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far.</a:t>
            </a:r>
            <a:r>
              <a:rPr sz="2100" i="1" spc="10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This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would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affect</a:t>
            </a:r>
            <a:r>
              <a:rPr sz="2100" i="1" spc="10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</a:t>
            </a:r>
            <a:r>
              <a:rPr sz="2100" i="1" spc="10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since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I </a:t>
            </a:r>
            <a:r>
              <a:rPr sz="2100" i="1" spc="-50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not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have</a:t>
            </a:r>
            <a:r>
              <a:rPr sz="2100" i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who</a:t>
            </a:r>
            <a:r>
              <a:rPr sz="2100" i="1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sell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products.</a:t>
            </a:r>
            <a:endParaRPr sz="2100">
              <a:latin typeface="Century Gothic"/>
              <a:cs typeface="Century Gothic"/>
            </a:endParaRPr>
          </a:p>
          <a:p>
            <a:pPr marL="355600" marR="5080" indent="-343535">
              <a:lnSpc>
                <a:spcPct val="100000"/>
              </a:lnSpc>
              <a:spcBef>
                <a:spcPts val="994"/>
              </a:spcBef>
              <a:buClr>
                <a:srgbClr val="89D0D5"/>
              </a:buClr>
              <a:buSzPct val="78571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100" b="1" i="1" dirty="0">
                <a:solidFill>
                  <a:srgbClr val="FFFFFF"/>
                </a:solidFill>
                <a:latin typeface="Century Gothic"/>
                <a:cs typeface="Century Gothic"/>
              </a:rPr>
              <a:t>Competitors-</a:t>
            </a:r>
            <a:r>
              <a:rPr sz="2100" b="1" i="1" spc="114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We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</a:t>
            </a:r>
            <a:r>
              <a:rPr sz="2100" i="1" spc="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live</a:t>
            </a:r>
            <a:r>
              <a:rPr sz="2100" i="1" spc="5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in</a:t>
            </a:r>
            <a:r>
              <a:rPr sz="2100" i="1" spc="5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a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</a:t>
            </a:r>
            <a:r>
              <a:rPr sz="2100" i="1" spc="1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extremely</a:t>
            </a:r>
            <a:r>
              <a:rPr sz="2100" i="1" spc="58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competitive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1125" dirty="0">
                <a:solidFill>
                  <a:srgbClr val="FFFFFF"/>
                </a:solidFill>
                <a:latin typeface="Century Gothic"/>
                <a:cs typeface="Century Gothic"/>
              </a:rPr>
              <a:t>atmosphere.</a:t>
            </a:r>
            <a:r>
              <a:rPr sz="2100" i="1" spc="16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It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is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really</a:t>
            </a:r>
            <a:r>
              <a:rPr sz="2100" i="1" spc="10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difficult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</a:t>
            </a:r>
            <a:r>
              <a:rPr sz="2100" i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capture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market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interest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and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get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customers,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but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when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competitors</a:t>
            </a:r>
            <a:r>
              <a:rPr sz="2100" i="1" spc="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are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around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you,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this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becomes</a:t>
            </a:r>
            <a:r>
              <a:rPr sz="2100" i="1" spc="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more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complicated.</a:t>
            </a:r>
            <a:endParaRPr sz="2100">
              <a:latin typeface="Century Gothic"/>
              <a:cs typeface="Century Gothic"/>
            </a:endParaRPr>
          </a:p>
          <a:p>
            <a:pPr marL="354965" marR="497205" indent="-342900">
              <a:lnSpc>
                <a:spcPct val="100000"/>
              </a:lnSpc>
              <a:spcBef>
                <a:spcPts val="1000"/>
              </a:spcBef>
              <a:buClr>
                <a:srgbClr val="89D0D5"/>
              </a:buClr>
              <a:buSzPct val="78571"/>
              <a:buFont typeface="Wingdings 3"/>
              <a:buChar char=""/>
              <a:tabLst>
                <a:tab pos="429895" algn="l"/>
                <a:tab pos="430530" algn="l"/>
              </a:tabLst>
            </a:pPr>
            <a:r>
              <a:rPr dirty="0"/>
              <a:t>	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If</a:t>
            </a:r>
            <a:r>
              <a:rPr sz="2100" i="1" spc="55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55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</a:t>
            </a:r>
            <a:r>
              <a:rPr sz="2100" i="1" spc="5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56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</a:t>
            </a:r>
            <a:r>
              <a:rPr sz="2100" i="1" spc="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placed</a:t>
            </a:r>
            <a:r>
              <a:rPr sz="2100" i="1" spc="56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near</a:t>
            </a:r>
            <a:r>
              <a:rPr sz="2100" i="1" spc="55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865" dirty="0">
                <a:solidFill>
                  <a:srgbClr val="FFFFFF"/>
                </a:solidFill>
                <a:latin typeface="Century Gothic"/>
                <a:cs typeface="Century Gothic"/>
              </a:rPr>
              <a:t>competitors</a:t>
            </a:r>
            <a:r>
              <a:rPr sz="2100" i="1" spc="17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,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</a:t>
            </a:r>
            <a:r>
              <a:rPr sz="2100" i="1" spc="1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5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6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risk</a:t>
            </a:r>
            <a:r>
              <a:rPr sz="2100" i="1" spc="6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6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100" i="1" spc="60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lose</a:t>
            </a:r>
            <a:r>
              <a:rPr sz="2100" i="1" spc="6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6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instead</a:t>
            </a:r>
            <a:r>
              <a:rPr sz="2100" i="1" spc="6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6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100" i="1" spc="60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making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a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profit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increase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,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</a:t>
            </a:r>
            <a:r>
              <a:rPr sz="2100" i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since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they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are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taking</a:t>
            </a:r>
            <a:r>
              <a:rPr sz="21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away</a:t>
            </a:r>
            <a:r>
              <a:rPr sz="2100" i="1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potential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customers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and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grab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market-share</a:t>
            </a:r>
            <a:endParaRPr sz="2100">
              <a:latin typeface="Century Gothic"/>
              <a:cs typeface="Century Gothic"/>
            </a:endParaRPr>
          </a:p>
          <a:p>
            <a:pPr marL="355600" marR="475615" indent="-342900">
              <a:lnSpc>
                <a:spcPct val="100000"/>
              </a:lnSpc>
              <a:spcBef>
                <a:spcPts val="1005"/>
              </a:spcBef>
              <a:buClr>
                <a:srgbClr val="89D0D5"/>
              </a:buClr>
              <a:buSzPct val="78571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100" b="1" i="1" dirty="0">
                <a:solidFill>
                  <a:srgbClr val="FFFFFF"/>
                </a:solidFill>
                <a:latin typeface="Century Gothic"/>
                <a:cs typeface="Century Gothic"/>
              </a:rPr>
              <a:t>Staff-</a:t>
            </a:r>
            <a:r>
              <a:rPr sz="2100" b="1" i="1" spc="-1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If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10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customers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10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not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satisfied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1140" dirty="0">
                <a:solidFill>
                  <a:srgbClr val="FFFFFF"/>
                </a:solidFill>
                <a:latin typeface="Century Gothic"/>
                <a:cs typeface="Century Gothic"/>
              </a:rPr>
              <a:t>by </a:t>
            </a:r>
            <a:r>
              <a:rPr sz="2100" i="1" spc="-50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quality</a:t>
            </a:r>
            <a:r>
              <a:rPr sz="21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1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services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provided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by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10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employees,</a:t>
            </a:r>
            <a:r>
              <a:rPr sz="2100" i="1" spc="10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10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not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get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good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feedbacks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from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them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and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image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</a:t>
            </a:r>
            <a:r>
              <a:rPr sz="21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affected.</a:t>
            </a:r>
            <a:endParaRPr sz="21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81976" y="361898"/>
            <a:ext cx="8689975" cy="4439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395605" indent="-342900">
              <a:lnSpc>
                <a:spcPct val="100000"/>
              </a:lnSpc>
              <a:spcBef>
                <a:spcPts val="100"/>
              </a:spcBef>
              <a:buClr>
                <a:srgbClr val="89D0D5"/>
              </a:buClr>
              <a:buSzPct val="78571"/>
              <a:buFont typeface="Wingdings 3"/>
              <a:buChar char=""/>
              <a:tabLst>
                <a:tab pos="355600" algn="l"/>
                <a:tab pos="356235" algn="l"/>
              </a:tabLst>
            </a:pPr>
            <a:r>
              <a:rPr sz="2100" b="1" i="1" dirty="0">
                <a:solidFill>
                  <a:srgbClr val="FFFFFF"/>
                </a:solidFill>
                <a:latin typeface="Century Gothic"/>
                <a:cs typeface="Century Gothic"/>
              </a:rPr>
              <a:t>Staff-</a:t>
            </a:r>
            <a:r>
              <a:rPr sz="2100" b="1" i="1" spc="-1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If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10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customers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10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not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satisfied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1140" dirty="0">
                <a:solidFill>
                  <a:srgbClr val="FFFFFF"/>
                </a:solidFill>
                <a:latin typeface="Century Gothic"/>
                <a:cs typeface="Century Gothic"/>
              </a:rPr>
              <a:t>by </a:t>
            </a:r>
            <a:r>
              <a:rPr sz="2100" i="1" spc="-50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quality</a:t>
            </a:r>
            <a:r>
              <a:rPr sz="21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1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services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provided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by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10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employees,</a:t>
            </a:r>
            <a:r>
              <a:rPr sz="2100" i="1" spc="10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I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10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not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get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good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feedbacks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from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them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and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image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</a:t>
            </a:r>
            <a:r>
              <a:rPr sz="21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affected.</a:t>
            </a:r>
            <a:endParaRPr sz="2100">
              <a:latin typeface="Century Gothic"/>
              <a:cs typeface="Century Gothic"/>
            </a:endParaRPr>
          </a:p>
          <a:p>
            <a:pPr marL="355600" marR="5080" indent="-342900">
              <a:lnSpc>
                <a:spcPct val="100000"/>
              </a:lnSpc>
              <a:spcBef>
                <a:spcPts val="994"/>
              </a:spcBef>
              <a:buClr>
                <a:srgbClr val="89D0D5"/>
              </a:buClr>
              <a:buSzPct val="78571"/>
              <a:buFont typeface="Wingdings 3"/>
              <a:buChar char=""/>
              <a:tabLst>
                <a:tab pos="355600" algn="l"/>
                <a:tab pos="356235" algn="l"/>
              </a:tabLst>
            </a:pPr>
            <a:r>
              <a:rPr sz="21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Buying</a:t>
            </a:r>
            <a:r>
              <a:rPr sz="2100" b="1" i="1" spc="-1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1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habits-</a:t>
            </a:r>
            <a:r>
              <a:rPr sz="2100" b="1" i="1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Some</a:t>
            </a:r>
            <a:r>
              <a:rPr sz="2100" i="1" spc="5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people</a:t>
            </a:r>
            <a:r>
              <a:rPr sz="2100" i="1" spc="5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prefer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 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spend</a:t>
            </a:r>
            <a:r>
              <a:rPr sz="2100" i="1" spc="10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00" dirty="0">
                <a:solidFill>
                  <a:srgbClr val="FFFFFF"/>
                </a:solidFill>
                <a:latin typeface="Century Gothic"/>
                <a:cs typeface="Century Gothic"/>
              </a:rPr>
              <a:t>money </a:t>
            </a:r>
            <a:r>
              <a:rPr sz="2100" i="1" spc="-4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on</a:t>
            </a:r>
            <a:r>
              <a:rPr sz="2100" i="1" spc="5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things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that</a:t>
            </a:r>
            <a:r>
              <a:rPr sz="2100" i="1" spc="5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they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think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are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more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important </a:t>
            </a:r>
            <a:r>
              <a:rPr sz="2100" i="1" spc="-50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than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shoes,</a:t>
            </a:r>
            <a:r>
              <a:rPr sz="2100" i="1" spc="10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that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would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affect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10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since</a:t>
            </a:r>
            <a:r>
              <a:rPr sz="21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demand</a:t>
            </a:r>
            <a:r>
              <a:rPr sz="21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5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for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products</a:t>
            </a:r>
            <a:r>
              <a:rPr sz="2100" i="1" spc="77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decrease</a:t>
            </a:r>
            <a:r>
              <a:rPr sz="21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and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risk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100" i="1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failure</a:t>
            </a:r>
            <a:r>
              <a:rPr sz="2100" i="1" spc="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increase.</a:t>
            </a:r>
            <a:endParaRPr sz="2100">
              <a:latin typeface="Century Gothic"/>
              <a:cs typeface="Century Gothic"/>
            </a:endParaRPr>
          </a:p>
          <a:p>
            <a:pPr marL="355600" indent="-343535">
              <a:lnSpc>
                <a:spcPct val="100000"/>
              </a:lnSpc>
              <a:spcBef>
                <a:spcPts val="1000"/>
              </a:spcBef>
              <a:buClr>
                <a:srgbClr val="89D0D5"/>
              </a:buClr>
              <a:buSzPct val="78571"/>
              <a:buFont typeface="Wingdings 3"/>
              <a:buChar char=""/>
              <a:tabLst>
                <a:tab pos="355600" algn="l"/>
                <a:tab pos="356235" algn="l"/>
              </a:tabLst>
            </a:pP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POLITICAL</a:t>
            </a:r>
            <a:r>
              <a:rPr sz="2100" i="1" spc="101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ISSUES</a:t>
            </a:r>
            <a:endParaRPr sz="2100">
              <a:latin typeface="Century Gothic"/>
              <a:cs typeface="Century Gothic"/>
            </a:endParaRPr>
          </a:p>
          <a:p>
            <a:pPr marL="12700" marR="263525">
              <a:lnSpc>
                <a:spcPct val="100000"/>
              </a:lnSpc>
            </a:pPr>
            <a:r>
              <a:rPr sz="21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Brexit</a:t>
            </a:r>
            <a:r>
              <a:rPr sz="2100" b="1" i="1" spc="18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Even</a:t>
            </a:r>
            <a:r>
              <a:rPr sz="2100" i="1" spc="6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6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if</a:t>
            </a:r>
            <a:r>
              <a:rPr sz="2100" i="1" spc="62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62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</a:t>
            </a:r>
            <a:r>
              <a:rPr sz="2100" i="1" spc="6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6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is</a:t>
            </a:r>
            <a:r>
              <a:rPr sz="2100" i="1" spc="62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placed</a:t>
            </a:r>
            <a:r>
              <a:rPr sz="2100" i="1" spc="6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6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in</a:t>
            </a:r>
            <a:r>
              <a:rPr sz="2100" i="1" spc="61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UK,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960" dirty="0">
                <a:solidFill>
                  <a:srgbClr val="FFFFFF"/>
                </a:solidFill>
                <a:latin typeface="Century Gothic"/>
                <a:cs typeface="Century Gothic"/>
              </a:rPr>
              <a:t>most</a:t>
            </a:r>
            <a:r>
              <a:rPr sz="2100" i="1" spc="15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resources</a:t>
            </a:r>
            <a:r>
              <a:rPr sz="2100" i="1" spc="52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come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from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other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countries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like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Italy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for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example.</a:t>
            </a:r>
            <a:r>
              <a:rPr sz="2100" i="1" spc="10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Since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free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trade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between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EU</a:t>
            </a:r>
            <a:r>
              <a:rPr sz="2100" i="1" spc="10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and</a:t>
            </a:r>
            <a:r>
              <a:rPr sz="2100" i="1" spc="5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UK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5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no</a:t>
            </a:r>
            <a:r>
              <a:rPr sz="2100" i="1" spc="10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longer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be </a:t>
            </a:r>
            <a:r>
              <a:rPr sz="21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established,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100" i="1" spc="10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costs</a:t>
            </a:r>
            <a:r>
              <a:rPr sz="2100" i="1" spc="10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100" i="1" spc="10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100" i="1" spc="10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supplies</a:t>
            </a:r>
            <a:r>
              <a:rPr sz="2100" i="1" spc="10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will</a:t>
            </a:r>
            <a:r>
              <a:rPr sz="2100" i="1" spc="530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1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go </a:t>
            </a:r>
            <a:r>
              <a:rPr sz="21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100" i="1" dirty="0">
                <a:solidFill>
                  <a:srgbClr val="FFFFFF"/>
                </a:solidFill>
                <a:latin typeface="Century Gothic"/>
                <a:cs typeface="Century Gothic"/>
              </a:rPr>
              <a:t>up.</a:t>
            </a:r>
            <a:endParaRPr sz="21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64">
            <a:extLst>
              <a:ext uri="{FF2B5EF4-FFF2-40B4-BE49-F238E27FC236}">
                <a16:creationId xmlns:a16="http://schemas.microsoft.com/office/drawing/2014/main" id="{3DBBA26C-89C3-411F-9753-606A413F89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EEAD2215-6311-4D1C-B6B5-F57CB6BFCB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69" name="Rectangle 68">
            <a:extLst>
              <a:ext uri="{FF2B5EF4-FFF2-40B4-BE49-F238E27FC236}">
                <a16:creationId xmlns:a16="http://schemas.microsoft.com/office/drawing/2014/main" id="{7BA5DE79-30D1-4A10-8DB9-0A6E523A97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9ABD0D63-D23F-4AE7-8270-4185EF9C1C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D5B0B43F-2CE7-4C6C-BABC-EE342B3282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85459F07-63F9-48CF-B725-A873C4BC36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14B83E1E-DAC1-4851-84FF-D6FE1649DE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3C38C329-05C1-44E0-942C-D7A60A7F2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" name="Picture 80">
            <a:extLst>
              <a:ext uri="{FF2B5EF4-FFF2-40B4-BE49-F238E27FC236}">
                <a16:creationId xmlns:a16="http://schemas.microsoft.com/office/drawing/2014/main" id="{A40E99DB-69B1-42D9-9A2E-A196302E0C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3" name="Rectangle 82">
            <a:extLst>
              <a:ext uri="{FF2B5EF4-FFF2-40B4-BE49-F238E27FC236}">
                <a16:creationId xmlns:a16="http://schemas.microsoft.com/office/drawing/2014/main" id="{DA98F3A3-687B-4002-93F2-58E8590DC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27A1367E-049C-45E5-9C32-CC32DCEAEF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4174" y="0"/>
            <a:ext cx="9590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" name="Right Triangle 86">
            <a:extLst>
              <a:ext uri="{FF2B5EF4-FFF2-40B4-BE49-F238E27FC236}">
                <a16:creationId xmlns:a16="http://schemas.microsoft.com/office/drawing/2014/main" id="{16E2DAB7-48CB-400E-9ED2-FB1762BE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9589439" y="326017"/>
            <a:ext cx="239869" cy="239869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bject 2"/>
          <p:cNvSpPr txBox="1"/>
          <p:nvPr/>
        </p:nvSpPr>
        <p:spPr>
          <a:xfrm>
            <a:off x="1002346" y="565886"/>
            <a:ext cx="7984396" cy="53953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355600" indent="-228600">
              <a:lnSpc>
                <a:spcPct val="110000"/>
              </a:lnSpc>
              <a:spcBef>
                <a:spcPts val="11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4965" algn="l"/>
                <a:tab pos="355600" algn="l"/>
              </a:tabLst>
            </a:pPr>
            <a:r>
              <a:rPr lang="en-US" sz="1500" i="1" u="sng" spc="-5" dirty="0">
                <a:uFill>
                  <a:solidFill>
                    <a:srgbClr val="FFFFFF"/>
                  </a:solidFill>
                </a:uFill>
              </a:rPr>
              <a:t>Political</a:t>
            </a:r>
            <a:r>
              <a:rPr lang="en-US" sz="1500" i="1" u="sng" spc="1535" dirty="0"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en-US" sz="1500" i="1" u="sng" spc="-5" dirty="0">
                <a:uFill>
                  <a:solidFill>
                    <a:srgbClr val="FFFFFF"/>
                  </a:solidFill>
                </a:uFill>
              </a:rPr>
              <a:t>factors</a:t>
            </a:r>
            <a:endParaRPr lang="en-US" sz="1500" dirty="0"/>
          </a:p>
          <a:p>
            <a:pPr marL="355600" marR="101600" indent="-228600">
              <a:lnSpc>
                <a:spcPct val="110000"/>
              </a:lnSpc>
              <a:spcBef>
                <a:spcPts val="1005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4965" algn="l"/>
                <a:tab pos="355600" algn="l"/>
              </a:tabLst>
            </a:pPr>
            <a:r>
              <a:rPr lang="en-US" sz="1500" i="1" spc="-5" dirty="0"/>
              <a:t>Government</a:t>
            </a:r>
            <a:r>
              <a:rPr lang="en-US" sz="1500" i="1" spc="515" dirty="0"/>
              <a:t> </a:t>
            </a:r>
            <a:r>
              <a:rPr lang="en-US" sz="1500" i="1" spc="520" dirty="0"/>
              <a:t> </a:t>
            </a:r>
            <a:r>
              <a:rPr lang="en-US" sz="1500" i="1" spc="-5" dirty="0"/>
              <a:t>changes</a:t>
            </a:r>
            <a:r>
              <a:rPr lang="en-US" sz="1500" i="1" spc="775" dirty="0"/>
              <a:t>  </a:t>
            </a:r>
            <a:r>
              <a:rPr lang="en-US" sz="1500" i="1" spc="-5" dirty="0"/>
              <a:t>in</a:t>
            </a:r>
            <a:r>
              <a:rPr lang="en-US" sz="1500" i="1" spc="775" dirty="0"/>
              <a:t>  </a:t>
            </a:r>
            <a:r>
              <a:rPr lang="en-US" sz="1500" i="1" spc="-5" dirty="0"/>
              <a:t>their</a:t>
            </a:r>
            <a:r>
              <a:rPr lang="en-US" sz="1500" i="1" spc="775" dirty="0"/>
              <a:t>  </a:t>
            </a:r>
            <a:r>
              <a:rPr lang="en-US" sz="1500" i="1" spc="-5" dirty="0"/>
              <a:t>rules</a:t>
            </a:r>
            <a:r>
              <a:rPr lang="en-US" sz="1500" i="1" spc="775" dirty="0"/>
              <a:t>  </a:t>
            </a:r>
            <a:r>
              <a:rPr lang="en-US" sz="1500" i="1" spc="-5" dirty="0"/>
              <a:t>and </a:t>
            </a:r>
            <a:r>
              <a:rPr lang="en-US" sz="1500" i="1" dirty="0"/>
              <a:t> </a:t>
            </a:r>
            <a:r>
              <a:rPr lang="en-US" sz="1500" i="1" spc="-635" dirty="0"/>
              <a:t>regulations</a:t>
            </a:r>
            <a:r>
              <a:rPr lang="en-US" sz="1500" i="1" spc="1590" dirty="0"/>
              <a:t> </a:t>
            </a:r>
            <a:r>
              <a:rPr lang="en-US" sz="1500" i="1" spc="-5" dirty="0"/>
              <a:t>could</a:t>
            </a:r>
            <a:r>
              <a:rPr lang="en-US" sz="1500" i="1" spc="1070" dirty="0"/>
              <a:t> </a:t>
            </a:r>
            <a:r>
              <a:rPr lang="en-US" sz="1500" i="1" spc="-5" dirty="0"/>
              <a:t>have</a:t>
            </a:r>
            <a:r>
              <a:rPr lang="en-US" sz="1500" i="1" spc="520" dirty="0"/>
              <a:t> </a:t>
            </a:r>
            <a:r>
              <a:rPr lang="en-US" sz="1500" i="1" spc="525" dirty="0"/>
              <a:t> </a:t>
            </a:r>
            <a:r>
              <a:rPr lang="en-US" sz="1500" i="1" spc="-5" dirty="0"/>
              <a:t>an</a:t>
            </a:r>
            <a:r>
              <a:rPr lang="en-US" sz="1500" i="1" spc="520" dirty="0"/>
              <a:t> </a:t>
            </a:r>
            <a:r>
              <a:rPr lang="en-US" sz="1500" i="1" spc="525" dirty="0"/>
              <a:t> </a:t>
            </a:r>
            <a:r>
              <a:rPr lang="en-US" sz="1500" i="1" spc="-5" dirty="0"/>
              <a:t>impact</a:t>
            </a:r>
            <a:r>
              <a:rPr lang="en-US" sz="1500" i="1" spc="535" dirty="0"/>
              <a:t> </a:t>
            </a:r>
            <a:r>
              <a:rPr lang="en-US" sz="1500" i="1" spc="540" dirty="0"/>
              <a:t> </a:t>
            </a:r>
            <a:r>
              <a:rPr lang="en-US" sz="1500" i="1" spc="-5" dirty="0"/>
              <a:t>on</a:t>
            </a:r>
            <a:r>
              <a:rPr lang="en-US" sz="1500" i="1" spc="520" dirty="0"/>
              <a:t> </a:t>
            </a:r>
            <a:r>
              <a:rPr lang="en-US" sz="1500" i="1" spc="525" dirty="0"/>
              <a:t> </a:t>
            </a:r>
            <a:r>
              <a:rPr lang="en-US" sz="1500" i="1" spc="-5" dirty="0"/>
              <a:t>my </a:t>
            </a:r>
            <a:r>
              <a:rPr lang="en-US" sz="1500" i="1" dirty="0"/>
              <a:t> </a:t>
            </a:r>
            <a:r>
              <a:rPr lang="en-US" sz="1500" i="1" spc="-5" dirty="0"/>
              <a:t>business.</a:t>
            </a:r>
            <a:endParaRPr lang="en-US" sz="1500" dirty="0"/>
          </a:p>
          <a:p>
            <a:pPr marL="354965" marR="360680" indent="-228600">
              <a:lnSpc>
                <a:spcPct val="11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4965" algn="l"/>
                <a:tab pos="355600" algn="l"/>
              </a:tabLst>
            </a:pPr>
            <a:r>
              <a:rPr lang="en-US" sz="1500" i="1" spc="-5" dirty="0"/>
              <a:t>Increase</a:t>
            </a:r>
            <a:r>
              <a:rPr lang="en-US" sz="1500" i="1" spc="775" dirty="0"/>
              <a:t>  </a:t>
            </a:r>
            <a:r>
              <a:rPr lang="en-US" sz="1500" i="1" spc="-5" dirty="0"/>
              <a:t>and</a:t>
            </a:r>
            <a:r>
              <a:rPr lang="en-US" sz="1500" i="1" spc="775" dirty="0"/>
              <a:t>  </a:t>
            </a:r>
            <a:r>
              <a:rPr lang="en-US" sz="1500" i="1" spc="-5" dirty="0"/>
              <a:t>decrease</a:t>
            </a:r>
            <a:r>
              <a:rPr lang="en-US" sz="1500" i="1" spc="775" dirty="0"/>
              <a:t>  </a:t>
            </a:r>
            <a:r>
              <a:rPr lang="en-US" sz="1500" i="1" spc="-5" dirty="0"/>
              <a:t>in</a:t>
            </a:r>
            <a:r>
              <a:rPr lang="en-US" sz="1500" i="1" spc="775" dirty="0"/>
              <a:t>  </a:t>
            </a:r>
            <a:r>
              <a:rPr lang="en-US" sz="1500" i="1" spc="-5" dirty="0"/>
              <a:t>tax.</a:t>
            </a:r>
            <a:r>
              <a:rPr lang="en-US" sz="1500" i="1" spc="775" dirty="0"/>
              <a:t>  </a:t>
            </a:r>
            <a:r>
              <a:rPr lang="en-US" sz="1500" i="1" spc="-5" dirty="0"/>
              <a:t>The </a:t>
            </a:r>
            <a:r>
              <a:rPr lang="en-US" sz="1500" i="1" dirty="0"/>
              <a:t> </a:t>
            </a:r>
            <a:r>
              <a:rPr lang="en-US" sz="1500" i="1" spc="-710" dirty="0"/>
              <a:t>government</a:t>
            </a:r>
            <a:r>
              <a:rPr lang="en-US" sz="1500" i="1" spc="1595" dirty="0"/>
              <a:t> </a:t>
            </a:r>
            <a:r>
              <a:rPr lang="en-US" sz="1500" i="1" spc="-5" dirty="0"/>
              <a:t>can</a:t>
            </a:r>
            <a:r>
              <a:rPr lang="en-US" sz="1500" i="1" spc="30" dirty="0"/>
              <a:t> </a:t>
            </a:r>
            <a:r>
              <a:rPr lang="en-US" sz="1500" i="1" spc="-5" dirty="0"/>
              <a:t>increase</a:t>
            </a:r>
            <a:r>
              <a:rPr lang="en-US" sz="1500" i="1" spc="20" dirty="0"/>
              <a:t> </a:t>
            </a:r>
            <a:r>
              <a:rPr lang="en-US" sz="1500" i="1" spc="-5" dirty="0"/>
              <a:t>taxes</a:t>
            </a:r>
            <a:r>
              <a:rPr lang="en-US" sz="1500" i="1" spc="30" dirty="0"/>
              <a:t> </a:t>
            </a:r>
            <a:r>
              <a:rPr lang="en-US" sz="1500" i="1" spc="-5" dirty="0"/>
              <a:t>for</a:t>
            </a:r>
            <a:r>
              <a:rPr lang="en-US" sz="1500" i="1" spc="30" dirty="0"/>
              <a:t> </a:t>
            </a:r>
            <a:r>
              <a:rPr lang="en-US" sz="1500" i="1" spc="-5" dirty="0"/>
              <a:t>my</a:t>
            </a:r>
            <a:r>
              <a:rPr lang="en-US" sz="1500" i="1" spc="30" dirty="0"/>
              <a:t> </a:t>
            </a:r>
            <a:r>
              <a:rPr lang="en-US" sz="1500" i="1" spc="-5" dirty="0"/>
              <a:t>business</a:t>
            </a:r>
            <a:endParaRPr lang="en-US" sz="1500" dirty="0"/>
          </a:p>
          <a:p>
            <a:pPr marL="354965" marR="34925" indent="-228600">
              <a:lnSpc>
                <a:spcPct val="110000"/>
              </a:lnSpc>
              <a:spcBef>
                <a:spcPts val="994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4965" algn="l"/>
                <a:tab pos="355600" algn="l"/>
              </a:tabLst>
            </a:pPr>
            <a:r>
              <a:rPr lang="en-US" sz="1500" i="1" spc="-5" dirty="0"/>
              <a:t>The</a:t>
            </a:r>
            <a:r>
              <a:rPr lang="en-US" sz="1500" i="1" spc="525" dirty="0"/>
              <a:t>  </a:t>
            </a:r>
            <a:r>
              <a:rPr lang="en-US" sz="1500" i="1" spc="-5" dirty="0"/>
              <a:t>political</a:t>
            </a:r>
            <a:r>
              <a:rPr lang="en-US" sz="1500" i="1" spc="540" dirty="0"/>
              <a:t> </a:t>
            </a:r>
            <a:r>
              <a:rPr lang="en-US" sz="1500" i="1" spc="545" dirty="0"/>
              <a:t> </a:t>
            </a:r>
            <a:r>
              <a:rPr lang="en-US" sz="1500" i="1" spc="-5" dirty="0"/>
              <a:t>situation</a:t>
            </a:r>
            <a:r>
              <a:rPr lang="en-US" sz="1500" i="1" spc="525" dirty="0"/>
              <a:t> </a:t>
            </a:r>
            <a:r>
              <a:rPr lang="en-US" sz="1500" i="1" spc="530" dirty="0"/>
              <a:t> </a:t>
            </a:r>
            <a:r>
              <a:rPr lang="en-US" sz="1500" i="1" spc="-5" dirty="0"/>
              <a:t>of</a:t>
            </a:r>
            <a:r>
              <a:rPr lang="en-US" sz="1500" i="1" spc="530" dirty="0"/>
              <a:t> </a:t>
            </a:r>
            <a:r>
              <a:rPr lang="en-US" sz="1500" i="1" spc="535" dirty="0"/>
              <a:t> </a:t>
            </a:r>
            <a:r>
              <a:rPr lang="en-US" sz="1500" i="1" spc="-5" dirty="0"/>
              <a:t>the</a:t>
            </a:r>
            <a:r>
              <a:rPr lang="en-US" sz="1500" i="1" spc="520" dirty="0"/>
              <a:t> </a:t>
            </a:r>
            <a:r>
              <a:rPr lang="en-US" sz="1500" i="1" spc="525" dirty="0"/>
              <a:t> </a:t>
            </a:r>
            <a:r>
              <a:rPr lang="en-US" sz="1500" i="1" spc="-5" dirty="0"/>
              <a:t>UK</a:t>
            </a:r>
            <a:r>
              <a:rPr lang="en-US" sz="1500" i="1" spc="525" dirty="0"/>
              <a:t>  </a:t>
            </a:r>
            <a:r>
              <a:rPr lang="en-US" sz="1500" i="1" spc="-5" dirty="0"/>
              <a:t>affects</a:t>
            </a:r>
            <a:r>
              <a:rPr lang="en-US" sz="1500" i="1" spc="530" dirty="0"/>
              <a:t> </a:t>
            </a:r>
            <a:r>
              <a:rPr lang="en-US" sz="1500" i="1" spc="535" dirty="0"/>
              <a:t> </a:t>
            </a:r>
            <a:r>
              <a:rPr lang="en-US" sz="1500" i="1" spc="-5" dirty="0"/>
              <a:t>its </a:t>
            </a:r>
            <a:r>
              <a:rPr lang="en-US" sz="1500" i="1" dirty="0"/>
              <a:t> </a:t>
            </a:r>
            <a:r>
              <a:rPr lang="en-US" sz="1500" i="1" spc="-1220" dirty="0"/>
              <a:t>economic</a:t>
            </a:r>
            <a:r>
              <a:rPr lang="en-US" sz="1500" i="1" spc="1860" dirty="0"/>
              <a:t> </a:t>
            </a:r>
            <a:r>
              <a:rPr lang="en-US" sz="1500" i="1" spc="-5" dirty="0"/>
              <a:t>setting.</a:t>
            </a:r>
            <a:r>
              <a:rPr lang="en-US" sz="1500" i="1" spc="515" dirty="0"/>
              <a:t> </a:t>
            </a:r>
            <a:r>
              <a:rPr lang="en-US" sz="1500" i="1" spc="520" dirty="0"/>
              <a:t> </a:t>
            </a:r>
            <a:r>
              <a:rPr lang="en-US" sz="1500" i="1" spc="-5" dirty="0"/>
              <a:t>The</a:t>
            </a:r>
            <a:r>
              <a:rPr lang="en-US" sz="1500" i="1" spc="775" dirty="0"/>
              <a:t>  </a:t>
            </a:r>
            <a:r>
              <a:rPr lang="en-US" sz="1500" i="1" spc="-5" dirty="0"/>
              <a:t>economic</a:t>
            </a:r>
            <a:r>
              <a:rPr lang="en-US" sz="1500" i="1" spc="775" dirty="0"/>
              <a:t>  </a:t>
            </a:r>
            <a:r>
              <a:rPr lang="en-US" sz="1500" i="1" spc="-5" dirty="0"/>
              <a:t>environment </a:t>
            </a:r>
            <a:r>
              <a:rPr lang="en-US" sz="1500" i="1" dirty="0"/>
              <a:t> </a:t>
            </a:r>
            <a:r>
              <a:rPr lang="en-US" sz="1500" i="1" spc="-5" dirty="0"/>
              <a:t>affects</a:t>
            </a:r>
            <a:r>
              <a:rPr lang="en-US" sz="1500" i="1" spc="25" dirty="0"/>
              <a:t> </a:t>
            </a:r>
            <a:r>
              <a:rPr lang="en-US" sz="1500" i="1" spc="-5" dirty="0"/>
              <a:t>the</a:t>
            </a:r>
            <a:r>
              <a:rPr lang="en-US" sz="1500" i="1" spc="10" dirty="0"/>
              <a:t> </a:t>
            </a:r>
            <a:r>
              <a:rPr lang="en-US" sz="1500" i="1" spc="-5" dirty="0"/>
              <a:t>business</a:t>
            </a:r>
            <a:r>
              <a:rPr lang="en-US" sz="1500" i="1" spc="15" dirty="0"/>
              <a:t> </a:t>
            </a:r>
            <a:r>
              <a:rPr lang="en-US" sz="1500" i="1" spc="-5" dirty="0"/>
              <a:t>performance.</a:t>
            </a:r>
            <a:endParaRPr lang="en-US" sz="1500" dirty="0"/>
          </a:p>
          <a:p>
            <a:pPr marL="355600" indent="-228600">
              <a:lnSpc>
                <a:spcPct val="110000"/>
              </a:lnSpc>
              <a:spcBef>
                <a:spcPts val="1005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4965" algn="l"/>
                <a:tab pos="355600" algn="l"/>
              </a:tabLst>
            </a:pPr>
            <a:r>
              <a:rPr lang="en-US" sz="1500" i="1" u="sng" spc="-5" dirty="0">
                <a:uFill>
                  <a:solidFill>
                    <a:srgbClr val="FFFFFF"/>
                  </a:solidFill>
                </a:uFill>
              </a:rPr>
              <a:t>Economic</a:t>
            </a:r>
            <a:r>
              <a:rPr lang="en-US" sz="1500" i="1" u="sng" spc="1030" dirty="0"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en-US" sz="1500" i="1" u="sng" spc="-5" dirty="0">
                <a:uFill>
                  <a:solidFill>
                    <a:srgbClr val="FFFFFF"/>
                  </a:solidFill>
                </a:uFill>
              </a:rPr>
              <a:t>factors</a:t>
            </a:r>
            <a:endParaRPr lang="en-US" sz="1500" dirty="0"/>
          </a:p>
          <a:p>
            <a:pPr marL="355600" indent="-228600">
              <a:lnSpc>
                <a:spcPct val="11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4965" algn="l"/>
                <a:tab pos="355600" algn="l"/>
              </a:tabLst>
            </a:pPr>
            <a:r>
              <a:rPr lang="en-US" sz="1500" b="1" i="1" dirty="0"/>
              <a:t>Interest</a:t>
            </a:r>
            <a:r>
              <a:rPr lang="en-US" sz="1500" b="1" i="1" spc="-10" dirty="0"/>
              <a:t> </a:t>
            </a:r>
            <a:r>
              <a:rPr lang="en-US" sz="1500" b="1" i="1" dirty="0"/>
              <a:t>rates</a:t>
            </a:r>
            <a:r>
              <a:rPr lang="en-US" sz="1500" b="1" i="1" spc="-10" dirty="0"/>
              <a:t> </a:t>
            </a:r>
            <a:r>
              <a:rPr lang="en-US" sz="1500" b="1" i="1" dirty="0"/>
              <a:t>(the</a:t>
            </a:r>
            <a:r>
              <a:rPr lang="en-US" sz="1500" b="1" i="1" spc="-10" dirty="0"/>
              <a:t> </a:t>
            </a:r>
            <a:r>
              <a:rPr lang="en-US" sz="1500" b="1" i="1" spc="-5" dirty="0"/>
              <a:t>cost of borrowing</a:t>
            </a:r>
            <a:r>
              <a:rPr lang="en-US" sz="1500" b="1" i="1" dirty="0"/>
              <a:t> money</a:t>
            </a:r>
            <a:r>
              <a:rPr lang="en-US" sz="1500" i="1" dirty="0"/>
              <a:t>)</a:t>
            </a:r>
            <a:endParaRPr lang="en-US" sz="1500" dirty="0"/>
          </a:p>
          <a:p>
            <a:pPr marL="355600" marR="498475" indent="-228600">
              <a:lnSpc>
                <a:spcPct val="110000"/>
              </a:lnSpc>
              <a:spcBef>
                <a:spcPts val="994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4965" algn="l"/>
                <a:tab pos="355600" algn="l"/>
              </a:tabLst>
            </a:pPr>
            <a:r>
              <a:rPr lang="en-US" sz="1500" i="1" spc="-5" dirty="0"/>
              <a:t>If</a:t>
            </a:r>
            <a:r>
              <a:rPr lang="en-US" sz="1500" i="1" spc="620" dirty="0"/>
              <a:t>  </a:t>
            </a:r>
            <a:r>
              <a:rPr lang="en-US" sz="1500" i="1" spc="-5" dirty="0"/>
              <a:t>the</a:t>
            </a:r>
            <a:r>
              <a:rPr lang="en-US" sz="1500" i="1" spc="610" dirty="0"/>
              <a:t>  </a:t>
            </a:r>
            <a:r>
              <a:rPr lang="en-US" sz="1500" i="1" spc="-5" dirty="0"/>
              <a:t>interest</a:t>
            </a:r>
            <a:r>
              <a:rPr lang="en-US" sz="1500" i="1" spc="615" dirty="0"/>
              <a:t> </a:t>
            </a:r>
            <a:r>
              <a:rPr lang="en-US" sz="1500" i="1" spc="620" dirty="0"/>
              <a:t> </a:t>
            </a:r>
            <a:r>
              <a:rPr lang="en-US" sz="1500" i="1" spc="-5" dirty="0"/>
              <a:t>rates</a:t>
            </a:r>
            <a:r>
              <a:rPr lang="en-US" sz="1500" i="1" spc="620" dirty="0"/>
              <a:t>  </a:t>
            </a:r>
            <a:r>
              <a:rPr lang="en-US" sz="1500" i="1" spc="-5" dirty="0"/>
              <a:t>are</a:t>
            </a:r>
            <a:r>
              <a:rPr lang="en-US" sz="1500" i="1" spc="620" dirty="0"/>
              <a:t>  </a:t>
            </a:r>
            <a:r>
              <a:rPr lang="en-US" sz="1500" i="1" spc="-5" dirty="0"/>
              <a:t>high,</a:t>
            </a:r>
            <a:r>
              <a:rPr lang="en-US" sz="1500" i="1" spc="620" dirty="0"/>
              <a:t> </a:t>
            </a:r>
            <a:r>
              <a:rPr lang="en-US" sz="1500" i="1" spc="625" dirty="0"/>
              <a:t> </a:t>
            </a:r>
            <a:r>
              <a:rPr lang="en-US" sz="1500" i="1" dirty="0"/>
              <a:t>I   </a:t>
            </a:r>
            <a:r>
              <a:rPr lang="en-US" sz="1500" i="1" spc="185" dirty="0"/>
              <a:t> </a:t>
            </a:r>
            <a:r>
              <a:rPr lang="en-US" sz="1500" i="1" spc="-5" dirty="0"/>
              <a:t>would </a:t>
            </a:r>
            <a:r>
              <a:rPr lang="en-US" sz="1500" i="1" dirty="0"/>
              <a:t> </a:t>
            </a:r>
            <a:r>
              <a:rPr lang="en-US" sz="1500" i="1" spc="-1150" dirty="0"/>
              <a:t>find</a:t>
            </a:r>
            <a:r>
              <a:rPr lang="en-US" sz="1500" i="1" spc="1575" dirty="0"/>
              <a:t> </a:t>
            </a:r>
            <a:r>
              <a:rPr lang="en-US" sz="1500" i="1" spc="-5" dirty="0"/>
              <a:t>it</a:t>
            </a:r>
            <a:r>
              <a:rPr lang="en-US" sz="1500" i="1" spc="1065" dirty="0"/>
              <a:t> </a:t>
            </a:r>
            <a:r>
              <a:rPr lang="en-US" sz="1500" i="1" spc="-5" dirty="0"/>
              <a:t>difficult</a:t>
            </a:r>
            <a:r>
              <a:rPr lang="en-US" sz="1500" i="1" spc="1080" dirty="0"/>
              <a:t> </a:t>
            </a:r>
            <a:r>
              <a:rPr lang="en-US" sz="1500" i="1" dirty="0"/>
              <a:t>to    </a:t>
            </a:r>
            <a:r>
              <a:rPr lang="en-US" sz="1500" i="1" spc="-5" dirty="0"/>
              <a:t>borrow</a:t>
            </a:r>
            <a:r>
              <a:rPr lang="en-US" sz="1500" i="1" spc="520" dirty="0"/>
              <a:t> </a:t>
            </a:r>
            <a:r>
              <a:rPr lang="en-US" sz="1500" i="1" spc="525" dirty="0"/>
              <a:t> </a:t>
            </a:r>
            <a:r>
              <a:rPr lang="en-US" sz="1500" i="1" spc="-5" dirty="0"/>
              <a:t>money</a:t>
            </a:r>
            <a:r>
              <a:rPr lang="en-US" sz="1500" i="1" spc="525" dirty="0"/>
              <a:t>  </a:t>
            </a:r>
            <a:r>
              <a:rPr lang="en-US" sz="1500" i="1" dirty="0"/>
              <a:t>to   </a:t>
            </a:r>
            <a:r>
              <a:rPr lang="en-US" sz="1500" i="1" spc="5" dirty="0"/>
              <a:t> </a:t>
            </a:r>
            <a:r>
              <a:rPr lang="en-US" sz="1500" i="1" spc="-5" dirty="0"/>
              <a:t>sustain </a:t>
            </a:r>
            <a:r>
              <a:rPr lang="en-US" sz="1500" i="1" dirty="0"/>
              <a:t> </a:t>
            </a:r>
            <a:r>
              <a:rPr lang="en-US" sz="1500" i="1" spc="-5" dirty="0"/>
              <a:t>my</a:t>
            </a:r>
            <a:r>
              <a:rPr lang="en-US" sz="1500" i="1" spc="25" dirty="0"/>
              <a:t> </a:t>
            </a:r>
            <a:r>
              <a:rPr lang="en-US" sz="1500" i="1" spc="-5" dirty="0"/>
              <a:t>business</a:t>
            </a:r>
            <a:r>
              <a:rPr lang="en-US" sz="1500" i="1" spc="10" dirty="0"/>
              <a:t> </a:t>
            </a:r>
            <a:r>
              <a:rPr lang="en-US" sz="1500" i="1" spc="-5" dirty="0"/>
              <a:t>growth.</a:t>
            </a:r>
            <a:endParaRPr lang="en-US" sz="1500" dirty="0"/>
          </a:p>
          <a:p>
            <a:pPr marL="355600" marR="476884" indent="-228600">
              <a:lnSpc>
                <a:spcPct val="110000"/>
              </a:lnSpc>
              <a:spcBef>
                <a:spcPts val="1015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4965" algn="l"/>
                <a:tab pos="355600" algn="l"/>
              </a:tabLst>
            </a:pPr>
            <a:r>
              <a:rPr lang="en-US" sz="1500" b="1" i="1" spc="-5" dirty="0"/>
              <a:t>Exchange </a:t>
            </a:r>
            <a:r>
              <a:rPr lang="en-US" sz="1500" b="1" i="1" dirty="0"/>
              <a:t>rates (the </a:t>
            </a:r>
            <a:r>
              <a:rPr lang="en-US" sz="1500" b="1" i="1" spc="-5" dirty="0"/>
              <a:t>value of an </a:t>
            </a:r>
            <a:r>
              <a:rPr lang="en-US" sz="1500" b="1" i="1" dirty="0"/>
              <a:t>individual </a:t>
            </a:r>
            <a:r>
              <a:rPr lang="en-US" sz="1500" b="1" i="1" spc="-5" dirty="0"/>
              <a:t>currency against </a:t>
            </a:r>
            <a:r>
              <a:rPr lang="en-US" sz="1500" b="1" i="1" spc="-575" dirty="0"/>
              <a:t> </a:t>
            </a:r>
            <a:r>
              <a:rPr lang="en-US" sz="1500" b="1" i="1" spc="-5" dirty="0"/>
              <a:t>other</a:t>
            </a:r>
            <a:r>
              <a:rPr lang="en-US" sz="1500" b="1" i="1" spc="5" dirty="0"/>
              <a:t> </a:t>
            </a:r>
            <a:r>
              <a:rPr lang="en-US" sz="1500" b="1" i="1" spc="-5" dirty="0"/>
              <a:t>currencies)</a:t>
            </a:r>
            <a:endParaRPr lang="en-US" sz="1500" dirty="0"/>
          </a:p>
          <a:p>
            <a:pPr marL="355600" marR="5080" indent="-228600">
              <a:lnSpc>
                <a:spcPct val="110000"/>
              </a:lnSpc>
              <a:spcBef>
                <a:spcPts val="99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4965" algn="l"/>
                <a:tab pos="355600" algn="l"/>
              </a:tabLst>
            </a:pPr>
            <a:r>
              <a:rPr lang="en-US" sz="1500" i="1" spc="-5" dirty="0"/>
              <a:t>If</a:t>
            </a:r>
            <a:r>
              <a:rPr lang="en-US" sz="1500" i="1" spc="585" dirty="0"/>
              <a:t>  </a:t>
            </a:r>
            <a:r>
              <a:rPr lang="en-US" sz="1500" i="1" dirty="0"/>
              <a:t>m   </a:t>
            </a:r>
            <a:r>
              <a:rPr lang="en-US" sz="1500" i="1" spc="130" dirty="0"/>
              <a:t> </a:t>
            </a:r>
            <a:r>
              <a:rPr lang="en-US" sz="1500" i="1" spc="-5" dirty="0"/>
              <a:t>business</a:t>
            </a:r>
            <a:r>
              <a:rPr lang="en-US" sz="1500" i="1" spc="575" dirty="0"/>
              <a:t> </a:t>
            </a:r>
            <a:r>
              <a:rPr lang="en-US" sz="1500" i="1" spc="580" dirty="0"/>
              <a:t> </a:t>
            </a:r>
            <a:r>
              <a:rPr lang="en-US" sz="1500" i="1" spc="-5" dirty="0"/>
              <a:t>will</a:t>
            </a:r>
            <a:r>
              <a:rPr lang="en-US" sz="1500" i="1" spc="590" dirty="0"/>
              <a:t> </a:t>
            </a:r>
            <a:r>
              <a:rPr lang="en-US" sz="1500" i="1" spc="595" dirty="0"/>
              <a:t> </a:t>
            </a:r>
            <a:r>
              <a:rPr lang="en-US" sz="1500" i="1" dirty="0"/>
              <a:t>buy   </a:t>
            </a:r>
            <a:r>
              <a:rPr lang="en-US" sz="1500" i="1" spc="125" dirty="0"/>
              <a:t> </a:t>
            </a:r>
            <a:r>
              <a:rPr lang="en-US" sz="1500" i="1" spc="-5" dirty="0"/>
              <a:t>goods</a:t>
            </a:r>
            <a:r>
              <a:rPr lang="en-US" sz="1500" i="1" spc="585" dirty="0"/>
              <a:t>  </a:t>
            </a:r>
            <a:r>
              <a:rPr lang="en-US" sz="1500" i="1" spc="-5" dirty="0"/>
              <a:t>from</a:t>
            </a:r>
            <a:r>
              <a:rPr lang="en-US" sz="1500" i="1" spc="590" dirty="0"/>
              <a:t> </a:t>
            </a:r>
            <a:r>
              <a:rPr lang="en-US" sz="1500" i="1" spc="595" dirty="0"/>
              <a:t> </a:t>
            </a:r>
            <a:r>
              <a:rPr lang="en-US" sz="1500" i="1" spc="-5" dirty="0"/>
              <a:t>other </a:t>
            </a:r>
            <a:r>
              <a:rPr lang="en-US" sz="1500" i="1" dirty="0"/>
              <a:t> </a:t>
            </a:r>
            <a:r>
              <a:rPr lang="en-US" sz="1500" i="1" spc="-844" dirty="0"/>
              <a:t>countries</a:t>
            </a:r>
            <a:r>
              <a:rPr lang="en-US" sz="1500" i="1" spc="1585" dirty="0"/>
              <a:t> </a:t>
            </a:r>
            <a:r>
              <a:rPr lang="en-US" sz="1500" i="1" spc="-5" dirty="0"/>
              <a:t>with</a:t>
            </a:r>
            <a:r>
              <a:rPr lang="en-US" sz="1500" i="1" spc="1055" dirty="0"/>
              <a:t> </a:t>
            </a:r>
            <a:r>
              <a:rPr lang="en-US" sz="1500" i="1" dirty="0"/>
              <a:t>a   </a:t>
            </a:r>
            <a:r>
              <a:rPr lang="en-US" sz="1500" i="1" spc="10" dirty="0"/>
              <a:t> </a:t>
            </a:r>
            <a:r>
              <a:rPr lang="en-US" sz="1500" i="1" spc="-5" dirty="0"/>
              <a:t>different</a:t>
            </a:r>
            <a:r>
              <a:rPr lang="en-US" sz="1500" i="1" spc="520" dirty="0"/>
              <a:t> </a:t>
            </a:r>
            <a:r>
              <a:rPr lang="en-US" sz="1500" i="1" spc="525" dirty="0"/>
              <a:t> </a:t>
            </a:r>
            <a:r>
              <a:rPr lang="en-US" sz="1500" i="1" spc="-5" dirty="0"/>
              <a:t>legal</a:t>
            </a:r>
            <a:r>
              <a:rPr lang="en-US" sz="1500" i="1" spc="530" dirty="0"/>
              <a:t>  </a:t>
            </a:r>
            <a:r>
              <a:rPr lang="en-US" sz="1500" i="1" spc="-5" dirty="0"/>
              <a:t>tender,</a:t>
            </a:r>
            <a:r>
              <a:rPr lang="en-US" sz="1500" i="1" spc="525" dirty="0"/>
              <a:t> </a:t>
            </a:r>
            <a:r>
              <a:rPr lang="en-US" sz="1500" i="1" spc="530" dirty="0"/>
              <a:t> </a:t>
            </a:r>
            <a:r>
              <a:rPr lang="en-US" sz="1500" i="1" spc="-5" dirty="0"/>
              <a:t>such</a:t>
            </a:r>
            <a:r>
              <a:rPr lang="en-US" sz="1500" i="1" spc="520" dirty="0"/>
              <a:t> </a:t>
            </a:r>
            <a:r>
              <a:rPr lang="en-US" sz="1500" i="1" spc="525" dirty="0"/>
              <a:t> </a:t>
            </a:r>
            <a:r>
              <a:rPr lang="en-US" sz="1500" i="1" spc="-5" dirty="0"/>
              <a:t>as </a:t>
            </a:r>
            <a:r>
              <a:rPr lang="en-US" sz="1500" i="1" dirty="0"/>
              <a:t> </a:t>
            </a:r>
            <a:r>
              <a:rPr lang="en-US" sz="1500" i="1" spc="-5" dirty="0"/>
              <a:t>US</a:t>
            </a:r>
            <a:r>
              <a:rPr lang="en-US" sz="1500" i="1" spc="555" dirty="0"/>
              <a:t>  </a:t>
            </a:r>
            <a:r>
              <a:rPr lang="en-US" sz="1500" i="1" spc="-5" dirty="0"/>
              <a:t>for</a:t>
            </a:r>
            <a:r>
              <a:rPr lang="en-US" sz="1500" i="1" spc="560" dirty="0"/>
              <a:t>  </a:t>
            </a:r>
            <a:r>
              <a:rPr lang="en-US" sz="1500" i="1" spc="-5" dirty="0"/>
              <a:t>example,</a:t>
            </a:r>
            <a:r>
              <a:rPr lang="en-US" sz="1500" i="1" spc="570" dirty="0"/>
              <a:t>  </a:t>
            </a:r>
            <a:r>
              <a:rPr lang="en-US" sz="1500" i="1" dirty="0"/>
              <a:t>I   </a:t>
            </a:r>
            <a:r>
              <a:rPr lang="en-US" sz="1500" i="1" spc="60" dirty="0"/>
              <a:t> </a:t>
            </a:r>
            <a:r>
              <a:rPr lang="en-US" sz="1500" i="1" spc="-5" dirty="0"/>
              <a:t>will</a:t>
            </a:r>
            <a:r>
              <a:rPr lang="en-US" sz="1500" i="1" spc="560" dirty="0"/>
              <a:t> </a:t>
            </a:r>
            <a:r>
              <a:rPr lang="en-US" sz="1500" i="1" spc="565" dirty="0"/>
              <a:t> </a:t>
            </a:r>
            <a:r>
              <a:rPr lang="en-US" sz="1500" i="1" spc="-5" dirty="0"/>
              <a:t>have</a:t>
            </a:r>
            <a:r>
              <a:rPr lang="en-US" sz="1500" i="1" spc="550" dirty="0"/>
              <a:t>  </a:t>
            </a:r>
            <a:r>
              <a:rPr lang="en-US" sz="1500" i="1" dirty="0"/>
              <a:t>to   </a:t>
            </a:r>
            <a:r>
              <a:rPr lang="en-US" sz="1500" i="1" spc="60" dirty="0"/>
              <a:t> </a:t>
            </a:r>
            <a:r>
              <a:rPr lang="en-US" sz="1500" i="1" spc="-5" dirty="0"/>
              <a:t>convert </a:t>
            </a:r>
            <a:r>
              <a:rPr lang="en-US" sz="1500" i="1" dirty="0"/>
              <a:t> </a:t>
            </a:r>
            <a:r>
              <a:rPr lang="en-US" sz="1500" i="1" spc="-5" dirty="0"/>
              <a:t>my</a:t>
            </a:r>
            <a:r>
              <a:rPr lang="en-US" sz="1500" i="1" spc="515" dirty="0"/>
              <a:t> </a:t>
            </a:r>
            <a:r>
              <a:rPr lang="en-US" sz="1500" i="1" spc="520" dirty="0"/>
              <a:t> </a:t>
            </a:r>
            <a:r>
              <a:rPr lang="en-US" sz="1500" i="1" spc="-5" dirty="0"/>
              <a:t>currency</a:t>
            </a:r>
            <a:r>
              <a:rPr lang="en-US" sz="1500" i="1" spc="515" dirty="0"/>
              <a:t> </a:t>
            </a:r>
            <a:r>
              <a:rPr lang="en-US" sz="1500" i="1" spc="520" dirty="0"/>
              <a:t> </a:t>
            </a:r>
            <a:r>
              <a:rPr lang="en-US" sz="1500" i="1" spc="-5" dirty="0"/>
              <a:t>into</a:t>
            </a:r>
            <a:r>
              <a:rPr lang="en-US" sz="1500" i="1" spc="775" dirty="0"/>
              <a:t>  </a:t>
            </a:r>
            <a:r>
              <a:rPr lang="en-US" sz="1500" i="1" spc="-5" dirty="0"/>
              <a:t>their</a:t>
            </a:r>
            <a:r>
              <a:rPr lang="en-US" sz="1500" i="1" spc="775" dirty="0"/>
              <a:t>  </a:t>
            </a:r>
            <a:r>
              <a:rPr lang="en-US" sz="1500" i="1" spc="-5" dirty="0"/>
              <a:t>currency</a:t>
            </a:r>
            <a:r>
              <a:rPr lang="en-US" sz="1500" i="1" spc="775" dirty="0"/>
              <a:t>  </a:t>
            </a:r>
            <a:r>
              <a:rPr lang="en-US" sz="1500" i="1" dirty="0"/>
              <a:t>to     </a:t>
            </a:r>
            <a:r>
              <a:rPr lang="en-US" sz="1500" i="1" spc="-5" dirty="0"/>
              <a:t>make </a:t>
            </a:r>
            <a:r>
              <a:rPr lang="en-US" sz="1500" i="1" dirty="0"/>
              <a:t> </a:t>
            </a:r>
            <a:r>
              <a:rPr lang="en-US" sz="1500" i="1" spc="-5" dirty="0"/>
              <a:t>the</a:t>
            </a:r>
            <a:r>
              <a:rPr lang="en-US" sz="1500" i="1" spc="1060" dirty="0"/>
              <a:t> </a:t>
            </a:r>
            <a:r>
              <a:rPr lang="en-US" sz="1500" i="1" spc="-5" dirty="0"/>
              <a:t>payment.</a:t>
            </a:r>
            <a:r>
              <a:rPr lang="en-US" sz="1500" i="1" spc="1065" dirty="0"/>
              <a:t> </a:t>
            </a:r>
            <a:r>
              <a:rPr lang="en-US" sz="1500" i="1" spc="-5" dirty="0"/>
              <a:t>If</a:t>
            </a:r>
            <a:r>
              <a:rPr lang="en-US" sz="1500" i="1" spc="1055" dirty="0"/>
              <a:t> </a:t>
            </a:r>
            <a:r>
              <a:rPr lang="en-US" sz="1500" i="1" spc="-5" dirty="0"/>
              <a:t>the</a:t>
            </a:r>
            <a:r>
              <a:rPr lang="en-US" sz="1500" i="1" spc="515" dirty="0"/>
              <a:t>  </a:t>
            </a:r>
            <a:r>
              <a:rPr lang="en-US" sz="1500" i="1" spc="-5" dirty="0"/>
              <a:t>currency</a:t>
            </a:r>
            <a:r>
              <a:rPr lang="en-US" sz="1500" i="1" spc="530" dirty="0"/>
              <a:t> </a:t>
            </a:r>
            <a:r>
              <a:rPr lang="en-US" sz="1500" i="1" spc="535" dirty="0"/>
              <a:t> </a:t>
            </a:r>
            <a:r>
              <a:rPr lang="en-US" sz="1500" i="1" spc="-5" dirty="0"/>
              <a:t>is</a:t>
            </a:r>
            <a:r>
              <a:rPr lang="en-US" sz="1500" i="1" spc="520" dirty="0"/>
              <a:t> </a:t>
            </a:r>
            <a:r>
              <a:rPr lang="en-US" sz="1500" i="1" spc="525" dirty="0"/>
              <a:t> </a:t>
            </a:r>
            <a:r>
              <a:rPr lang="en-US" sz="1500" i="1" spc="-5" dirty="0"/>
              <a:t>weak</a:t>
            </a:r>
            <a:r>
              <a:rPr lang="en-US" sz="1500" i="1" spc="525" dirty="0"/>
              <a:t> </a:t>
            </a:r>
            <a:r>
              <a:rPr lang="en-US" sz="1500" i="1" spc="530" dirty="0"/>
              <a:t> </a:t>
            </a:r>
            <a:r>
              <a:rPr lang="en-US" sz="1500" i="1" dirty="0"/>
              <a:t>I </a:t>
            </a:r>
            <a:r>
              <a:rPr lang="en-US" sz="1500" i="1" spc="5" dirty="0"/>
              <a:t> </a:t>
            </a:r>
            <a:r>
              <a:rPr lang="en-US" sz="1500" i="1" spc="-5" dirty="0"/>
              <a:t>will</a:t>
            </a:r>
            <a:r>
              <a:rPr lang="en-US" sz="1500" i="1" spc="35" dirty="0"/>
              <a:t> </a:t>
            </a:r>
            <a:r>
              <a:rPr lang="en-US" sz="1500" i="1" spc="-5" dirty="0"/>
              <a:t>have</a:t>
            </a:r>
            <a:r>
              <a:rPr lang="en-US" sz="1500" i="1" spc="15" dirty="0"/>
              <a:t> </a:t>
            </a:r>
            <a:r>
              <a:rPr lang="en-US" sz="1500" i="1" dirty="0"/>
              <a:t>to</a:t>
            </a:r>
            <a:r>
              <a:rPr lang="en-US" sz="1500" i="1" spc="520" dirty="0"/>
              <a:t> </a:t>
            </a:r>
            <a:r>
              <a:rPr lang="en-US" sz="1500" i="1" spc="-5" dirty="0"/>
              <a:t>pay</a:t>
            </a:r>
            <a:r>
              <a:rPr lang="en-US" sz="1500" i="1" spc="25" dirty="0"/>
              <a:t> </a:t>
            </a:r>
            <a:r>
              <a:rPr lang="en-US" sz="1500" i="1" spc="-5" dirty="0"/>
              <a:t>out</a:t>
            </a:r>
            <a:r>
              <a:rPr lang="en-US" sz="1500" i="1" spc="15" dirty="0"/>
              <a:t> </a:t>
            </a:r>
            <a:r>
              <a:rPr lang="en-US" sz="1500" i="1" spc="-5" dirty="0"/>
              <a:t>more</a:t>
            </a:r>
            <a:r>
              <a:rPr lang="en-US" sz="1500" i="1" spc="35" dirty="0"/>
              <a:t> </a:t>
            </a:r>
            <a:r>
              <a:rPr lang="en-US" sz="1500" i="1" spc="-5" dirty="0"/>
              <a:t>money.</a:t>
            </a:r>
            <a:endParaRPr lang="en-US" sz="15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>
            <a:extLst>
              <a:ext uri="{FF2B5EF4-FFF2-40B4-BE49-F238E27FC236}">
                <a16:creationId xmlns:a16="http://schemas.microsoft.com/office/drawing/2014/main" id="{3DBBA26C-89C3-411F-9753-606A413F89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5" name="Picture 8">
            <a:extLst>
              <a:ext uri="{FF2B5EF4-FFF2-40B4-BE49-F238E27FC236}">
                <a16:creationId xmlns:a16="http://schemas.microsoft.com/office/drawing/2014/main" id="{EEAD2215-6311-4D1C-B6B5-F57CB6BFCB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6" name="Rectangle 10">
            <a:extLst>
              <a:ext uri="{FF2B5EF4-FFF2-40B4-BE49-F238E27FC236}">
                <a16:creationId xmlns:a16="http://schemas.microsoft.com/office/drawing/2014/main" id="{7BA5DE79-30D1-4A10-8DB9-0A6E523A97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12">
            <a:extLst>
              <a:ext uri="{FF2B5EF4-FFF2-40B4-BE49-F238E27FC236}">
                <a16:creationId xmlns:a16="http://schemas.microsoft.com/office/drawing/2014/main" id="{9ABD0D63-D23F-4AE7-8270-4185EF9C1C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5B0B43F-2CE7-4C6C-BABC-EE342B3282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16">
            <a:extLst>
              <a:ext uri="{FF2B5EF4-FFF2-40B4-BE49-F238E27FC236}">
                <a16:creationId xmlns:a16="http://schemas.microsoft.com/office/drawing/2014/main" id="{85459F07-63F9-48CF-B725-A873C4BC36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4B83E1E-DAC1-4851-84FF-D6FE1649DE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 useBgFill="1">
        <p:nvSpPr>
          <p:cNvPr id="12" name="Rectangle 20">
            <a:extLst>
              <a:ext uri="{FF2B5EF4-FFF2-40B4-BE49-F238E27FC236}">
                <a16:creationId xmlns:a16="http://schemas.microsoft.com/office/drawing/2014/main" id="{3C38C329-05C1-44E0-942C-D7A60A7F2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A40E99DB-69B1-42D9-9A2E-A196302E0C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DA98F3A3-687B-4002-93F2-58E8590DC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7A1367E-049C-45E5-9C32-CC32DCEAEF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4174" y="0"/>
            <a:ext cx="9590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16E2DAB7-48CB-400E-9ED2-FB1762BE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9589439" y="326017"/>
            <a:ext cx="239869" cy="239869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bject 2"/>
          <p:cNvSpPr txBox="1"/>
          <p:nvPr/>
        </p:nvSpPr>
        <p:spPr>
          <a:xfrm>
            <a:off x="787241" y="445951"/>
            <a:ext cx="9209816" cy="52831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355600" indent="-228600">
              <a:lnSpc>
                <a:spcPct val="110000"/>
              </a:lnSpc>
              <a:spcBef>
                <a:spcPts val="108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4965" algn="l"/>
                <a:tab pos="355600" algn="l"/>
              </a:tabLst>
            </a:pPr>
            <a:r>
              <a:rPr lang="en-US" sz="1500" b="1" i="1" spc="-5" dirty="0"/>
              <a:t>Inflation</a:t>
            </a:r>
            <a:endParaRPr lang="en-US" sz="1500" dirty="0"/>
          </a:p>
          <a:p>
            <a:pPr marL="355600" marR="5080" indent="-228600">
              <a:lnSpc>
                <a:spcPct val="110000"/>
              </a:lnSpc>
              <a:spcBef>
                <a:spcPts val="985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422275" algn="l"/>
                <a:tab pos="422909" algn="l"/>
              </a:tabLst>
            </a:pPr>
            <a:r>
              <a:rPr lang="en-US" sz="1500" dirty="0"/>
              <a:t>	</a:t>
            </a:r>
            <a:r>
              <a:rPr lang="en-US" sz="1500" i="1" spc="-5" dirty="0"/>
              <a:t>Rising</a:t>
            </a:r>
            <a:r>
              <a:rPr lang="en-US" sz="1500" i="1" spc="5" dirty="0"/>
              <a:t> </a:t>
            </a:r>
            <a:r>
              <a:rPr lang="en-US" sz="1500" i="1" spc="-5" dirty="0"/>
              <a:t>prices-</a:t>
            </a:r>
            <a:r>
              <a:rPr lang="en-US" sz="1500" i="1" spc="15" dirty="0"/>
              <a:t> </a:t>
            </a:r>
            <a:r>
              <a:rPr lang="en-US" sz="1500" i="1" dirty="0"/>
              <a:t>If</a:t>
            </a:r>
            <a:r>
              <a:rPr lang="en-US" sz="1500" i="1" spc="470" dirty="0"/>
              <a:t> </a:t>
            </a:r>
            <a:r>
              <a:rPr lang="en-US" sz="1500" i="1" dirty="0"/>
              <a:t>I</a:t>
            </a:r>
            <a:r>
              <a:rPr lang="en-US" sz="1500" i="1" spc="475" dirty="0"/>
              <a:t> </a:t>
            </a:r>
            <a:r>
              <a:rPr lang="en-US" sz="1500" i="1" spc="-5" dirty="0"/>
              <a:t>will</a:t>
            </a:r>
            <a:r>
              <a:rPr lang="en-US" sz="1500" i="1" dirty="0"/>
              <a:t> </a:t>
            </a:r>
            <a:r>
              <a:rPr lang="en-US" sz="1500" i="1" spc="-5" dirty="0"/>
              <a:t>be</a:t>
            </a:r>
            <a:r>
              <a:rPr lang="en-US" sz="1500" i="1" spc="20" dirty="0"/>
              <a:t> </a:t>
            </a:r>
            <a:r>
              <a:rPr lang="en-US" sz="1500" i="1" spc="-5" dirty="0"/>
              <a:t>rising</a:t>
            </a:r>
            <a:r>
              <a:rPr lang="en-US" sz="1500" i="1" spc="490" dirty="0"/>
              <a:t> </a:t>
            </a:r>
            <a:r>
              <a:rPr lang="en-US" sz="1500" i="1" spc="-5" dirty="0"/>
              <a:t>the</a:t>
            </a:r>
            <a:r>
              <a:rPr lang="en-US" sz="1500" i="1" spc="500" dirty="0"/>
              <a:t> </a:t>
            </a:r>
            <a:r>
              <a:rPr lang="en-US" sz="1500" i="1" spc="-5" dirty="0"/>
              <a:t>prices</a:t>
            </a:r>
            <a:r>
              <a:rPr lang="en-US" sz="1500" i="1" spc="490" dirty="0"/>
              <a:t> </a:t>
            </a:r>
            <a:r>
              <a:rPr lang="en-US" sz="1500" i="1" dirty="0"/>
              <a:t>of</a:t>
            </a:r>
            <a:r>
              <a:rPr lang="en-US" sz="1500" i="1" spc="950" dirty="0"/>
              <a:t> </a:t>
            </a:r>
            <a:r>
              <a:rPr lang="en-US" sz="1500" i="1" spc="-1435" dirty="0"/>
              <a:t>my </a:t>
            </a:r>
            <a:r>
              <a:rPr lang="en-US" sz="1500" i="1" spc="-459" dirty="0"/>
              <a:t> </a:t>
            </a:r>
            <a:r>
              <a:rPr lang="en-US" sz="1500" i="1" spc="-5" dirty="0"/>
              <a:t>products,</a:t>
            </a:r>
            <a:r>
              <a:rPr lang="en-US" sz="1500" i="1" spc="15" dirty="0"/>
              <a:t> </a:t>
            </a:r>
            <a:r>
              <a:rPr lang="en-US" sz="1500" i="1" spc="-5" dirty="0"/>
              <a:t>the</a:t>
            </a:r>
            <a:r>
              <a:rPr lang="en-US" sz="1500" i="1" spc="500" dirty="0"/>
              <a:t> </a:t>
            </a:r>
            <a:r>
              <a:rPr lang="en-US" sz="1500" i="1" spc="-5" dirty="0"/>
              <a:t>customers</a:t>
            </a:r>
            <a:r>
              <a:rPr lang="en-US" sz="1500" i="1" spc="484" dirty="0"/>
              <a:t> </a:t>
            </a:r>
            <a:r>
              <a:rPr lang="en-US" sz="1500" i="1" dirty="0"/>
              <a:t>may</a:t>
            </a:r>
            <a:r>
              <a:rPr lang="en-US" sz="1500" i="1" spc="950" dirty="0"/>
              <a:t> </a:t>
            </a:r>
            <a:r>
              <a:rPr lang="en-US" sz="1500" i="1" spc="-5" dirty="0"/>
              <a:t>not</a:t>
            </a:r>
            <a:r>
              <a:rPr lang="en-US" sz="1500" i="1" spc="500" dirty="0"/>
              <a:t> </a:t>
            </a:r>
            <a:r>
              <a:rPr lang="en-US" sz="1500" i="1" spc="-5" dirty="0"/>
              <a:t>be</a:t>
            </a:r>
            <a:r>
              <a:rPr lang="en-US" sz="1500" i="1" spc="490" dirty="0"/>
              <a:t> </a:t>
            </a:r>
            <a:r>
              <a:rPr lang="en-US" sz="1500" i="1" spc="-5" dirty="0"/>
              <a:t>able</a:t>
            </a:r>
            <a:r>
              <a:rPr lang="en-US" sz="1500" i="1" spc="490" dirty="0"/>
              <a:t> </a:t>
            </a:r>
            <a:r>
              <a:rPr lang="en-US" sz="1500" i="1" spc="-5" dirty="0"/>
              <a:t>to</a:t>
            </a:r>
            <a:r>
              <a:rPr lang="en-US" sz="1500" i="1" spc="500" dirty="0"/>
              <a:t> </a:t>
            </a:r>
            <a:r>
              <a:rPr lang="en-US" sz="1500" i="1" spc="-5" dirty="0"/>
              <a:t>spend </a:t>
            </a:r>
            <a:r>
              <a:rPr lang="en-US" sz="1500" i="1" spc="-459" dirty="0"/>
              <a:t> </a:t>
            </a:r>
            <a:r>
              <a:rPr lang="en-US" sz="1500" i="1" spc="-5" dirty="0"/>
              <a:t>money</a:t>
            </a:r>
            <a:r>
              <a:rPr lang="en-US" sz="1500" i="1" spc="520" dirty="0"/>
              <a:t>  </a:t>
            </a:r>
            <a:r>
              <a:rPr lang="en-US" sz="1500" i="1" dirty="0"/>
              <a:t>on   </a:t>
            </a:r>
            <a:r>
              <a:rPr lang="en-US" sz="1500" i="1" spc="105" dirty="0"/>
              <a:t> </a:t>
            </a:r>
            <a:r>
              <a:rPr lang="en-US" sz="1500" i="1" spc="-5" dirty="0"/>
              <a:t>my</a:t>
            </a:r>
            <a:r>
              <a:rPr lang="en-US" sz="1500" i="1" spc="520" dirty="0"/>
              <a:t> </a:t>
            </a:r>
            <a:r>
              <a:rPr lang="en-US" sz="1500" i="1" spc="525" dirty="0"/>
              <a:t> </a:t>
            </a:r>
            <a:r>
              <a:rPr lang="en-US" sz="1500" i="1" spc="-5" dirty="0"/>
              <a:t>products</a:t>
            </a:r>
            <a:r>
              <a:rPr lang="en-US" sz="1500" i="1" spc="520" dirty="0"/>
              <a:t> </a:t>
            </a:r>
            <a:r>
              <a:rPr lang="en-US" sz="1500" i="1" spc="525" dirty="0"/>
              <a:t> </a:t>
            </a:r>
            <a:r>
              <a:rPr lang="en-US" sz="1500" i="1" spc="-5" dirty="0"/>
              <a:t>anymore</a:t>
            </a:r>
            <a:r>
              <a:rPr lang="en-US" sz="1500" i="1" spc="525" dirty="0"/>
              <a:t>  </a:t>
            </a:r>
            <a:r>
              <a:rPr lang="en-US" sz="1500" i="1" spc="-5" dirty="0"/>
              <a:t>and</a:t>
            </a:r>
            <a:r>
              <a:rPr lang="en-US" sz="1500" i="1" spc="520" dirty="0"/>
              <a:t> </a:t>
            </a:r>
            <a:r>
              <a:rPr lang="en-US" sz="1500" i="1" spc="525" dirty="0"/>
              <a:t> </a:t>
            </a:r>
            <a:r>
              <a:rPr lang="en-US" sz="1500" i="1" spc="-5" dirty="0"/>
              <a:t>they</a:t>
            </a:r>
            <a:r>
              <a:rPr lang="en-US" sz="1500" i="1" spc="525" dirty="0"/>
              <a:t>  </a:t>
            </a:r>
            <a:r>
              <a:rPr lang="en-US" sz="1500" i="1" spc="-5" dirty="0"/>
              <a:t>will </a:t>
            </a:r>
            <a:r>
              <a:rPr lang="en-US" sz="1500" i="1" dirty="0"/>
              <a:t> look</a:t>
            </a:r>
            <a:r>
              <a:rPr lang="en-US" sz="1500" i="1" spc="950" dirty="0"/>
              <a:t> </a:t>
            </a:r>
            <a:r>
              <a:rPr lang="en-US" sz="1500" i="1" dirty="0"/>
              <a:t>for</a:t>
            </a:r>
            <a:r>
              <a:rPr lang="en-US" sz="1500" i="1" spc="480" dirty="0"/>
              <a:t> </a:t>
            </a:r>
            <a:r>
              <a:rPr lang="en-US" sz="1500" i="1" spc="-5" dirty="0"/>
              <a:t>alternatives,</a:t>
            </a:r>
            <a:r>
              <a:rPr lang="en-US" sz="1500" i="1" spc="495" dirty="0"/>
              <a:t> </a:t>
            </a:r>
            <a:r>
              <a:rPr lang="en-US" sz="1500" i="1" spc="-5" dirty="0"/>
              <a:t>and</a:t>
            </a:r>
            <a:r>
              <a:rPr lang="en-US" sz="1500" i="1" spc="490" dirty="0"/>
              <a:t> </a:t>
            </a:r>
            <a:r>
              <a:rPr lang="en-US" sz="1500" i="1" spc="-5" dirty="0"/>
              <a:t>the</a:t>
            </a:r>
            <a:r>
              <a:rPr lang="en-US" sz="1500" i="1" spc="500" dirty="0"/>
              <a:t> </a:t>
            </a:r>
            <a:r>
              <a:rPr lang="en-US" sz="1500" i="1" spc="-5" dirty="0"/>
              <a:t>risk</a:t>
            </a:r>
            <a:r>
              <a:rPr lang="en-US" sz="1500" i="1" spc="484" dirty="0"/>
              <a:t> </a:t>
            </a:r>
            <a:r>
              <a:rPr lang="en-US" sz="1500" i="1" dirty="0"/>
              <a:t>of</a:t>
            </a:r>
            <a:r>
              <a:rPr lang="en-US" sz="1500" i="1" spc="480" dirty="0"/>
              <a:t> </a:t>
            </a:r>
            <a:r>
              <a:rPr lang="en-US" sz="1500" i="1" spc="-5" dirty="0"/>
              <a:t>losing</a:t>
            </a:r>
            <a:r>
              <a:rPr lang="en-US" sz="1500" i="1" spc="950" dirty="0"/>
              <a:t> </a:t>
            </a:r>
            <a:r>
              <a:rPr lang="en-US" sz="1500" i="1" spc="-5" dirty="0"/>
              <a:t>my </a:t>
            </a:r>
            <a:r>
              <a:rPr lang="en-US" sz="1500" i="1" dirty="0"/>
              <a:t> </a:t>
            </a:r>
            <a:r>
              <a:rPr lang="en-US" sz="1500" i="1" spc="-5" dirty="0"/>
              <a:t>customers</a:t>
            </a:r>
            <a:r>
              <a:rPr lang="en-US" sz="1500" i="1" spc="20" dirty="0"/>
              <a:t> </a:t>
            </a:r>
            <a:r>
              <a:rPr lang="en-US" sz="1500" i="1" spc="-5" dirty="0"/>
              <a:t>will</a:t>
            </a:r>
            <a:r>
              <a:rPr lang="en-US" sz="1500" i="1" spc="465" dirty="0"/>
              <a:t> </a:t>
            </a:r>
            <a:r>
              <a:rPr lang="en-US" sz="1500" i="1" spc="-5" dirty="0"/>
              <a:t>increase.</a:t>
            </a:r>
            <a:endParaRPr lang="en-US" sz="1500" dirty="0"/>
          </a:p>
          <a:p>
            <a:pPr marL="354965" marR="318770" indent="-228600">
              <a:lnSpc>
                <a:spcPct val="110000"/>
              </a:lnSpc>
              <a:spcBef>
                <a:spcPts val="1005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4965" algn="l"/>
                <a:tab pos="355600" algn="l"/>
              </a:tabLst>
            </a:pPr>
            <a:r>
              <a:rPr lang="en-US" sz="1500" i="1" spc="-5" dirty="0"/>
              <a:t>Changing</a:t>
            </a:r>
            <a:r>
              <a:rPr lang="en-US" sz="1500" i="1" spc="965" dirty="0"/>
              <a:t> </a:t>
            </a:r>
            <a:r>
              <a:rPr lang="en-US" sz="1500" i="1" spc="-5" dirty="0"/>
              <a:t>prices-</a:t>
            </a:r>
            <a:r>
              <a:rPr lang="en-US" sz="1500" i="1" spc="960" dirty="0"/>
              <a:t> </a:t>
            </a:r>
            <a:r>
              <a:rPr lang="en-US" sz="1500" i="1" dirty="0"/>
              <a:t>If  </a:t>
            </a:r>
            <a:r>
              <a:rPr lang="en-US" sz="1500" i="1" spc="5" dirty="0"/>
              <a:t> </a:t>
            </a:r>
            <a:r>
              <a:rPr lang="en-US" sz="1500" i="1" spc="-5" dirty="0"/>
              <a:t>the</a:t>
            </a:r>
            <a:r>
              <a:rPr lang="en-US" sz="1500" i="1" spc="969" dirty="0"/>
              <a:t> </a:t>
            </a:r>
            <a:r>
              <a:rPr lang="en-US" sz="1500" i="1" spc="-5" dirty="0"/>
              <a:t>prices</a:t>
            </a:r>
            <a:r>
              <a:rPr lang="en-US" sz="1500" i="1" spc="965" dirty="0"/>
              <a:t> </a:t>
            </a:r>
            <a:r>
              <a:rPr lang="en-US" sz="1500" i="1" dirty="0"/>
              <a:t>of  </a:t>
            </a:r>
            <a:r>
              <a:rPr lang="en-US" sz="1500" i="1" spc="10" dirty="0"/>
              <a:t> </a:t>
            </a:r>
            <a:r>
              <a:rPr lang="en-US" sz="1500" i="1" spc="-5" dirty="0"/>
              <a:t>my</a:t>
            </a:r>
            <a:r>
              <a:rPr lang="en-US" sz="1500" i="1" spc="475" dirty="0"/>
              <a:t>  </a:t>
            </a:r>
            <a:r>
              <a:rPr lang="en-US" sz="1500" i="1" spc="-85" dirty="0"/>
              <a:t>products </a:t>
            </a:r>
            <a:r>
              <a:rPr lang="en-US" sz="1500" i="1" spc="-459" dirty="0"/>
              <a:t> </a:t>
            </a:r>
            <a:r>
              <a:rPr lang="en-US" sz="1500" i="1" spc="-5" dirty="0"/>
              <a:t>will</a:t>
            </a:r>
            <a:r>
              <a:rPr lang="en-US" sz="1500" i="1" spc="475" dirty="0"/>
              <a:t> </a:t>
            </a:r>
            <a:r>
              <a:rPr lang="en-US" sz="1500" i="1" spc="-5" dirty="0"/>
              <a:t>change</a:t>
            </a:r>
            <a:r>
              <a:rPr lang="en-US" sz="1500" i="1" spc="484" dirty="0"/>
              <a:t> </a:t>
            </a:r>
            <a:r>
              <a:rPr lang="en-US" sz="1500" i="1" spc="-5" dirty="0"/>
              <a:t>constantly,</a:t>
            </a:r>
            <a:r>
              <a:rPr lang="en-US" sz="1500" i="1" spc="490" dirty="0"/>
              <a:t> </a:t>
            </a:r>
            <a:r>
              <a:rPr lang="en-US" sz="1500" i="1" spc="-5" dirty="0"/>
              <a:t>then</a:t>
            </a:r>
            <a:r>
              <a:rPr lang="en-US" sz="1500" i="1" spc="505" dirty="0"/>
              <a:t> </a:t>
            </a:r>
            <a:r>
              <a:rPr lang="en-US" sz="1500" i="1" dirty="0"/>
              <a:t>I</a:t>
            </a:r>
            <a:r>
              <a:rPr lang="en-US" sz="1500" i="1" spc="944" dirty="0"/>
              <a:t> </a:t>
            </a:r>
            <a:r>
              <a:rPr lang="en-US" sz="1500" i="1" spc="-5" dirty="0"/>
              <a:t>would</a:t>
            </a:r>
            <a:r>
              <a:rPr lang="en-US" sz="1500" i="1" spc="470" dirty="0"/>
              <a:t> </a:t>
            </a:r>
            <a:r>
              <a:rPr lang="en-US" sz="1500" i="1" dirty="0"/>
              <a:t>have  </a:t>
            </a:r>
            <a:r>
              <a:rPr lang="en-US" sz="1500" i="1" spc="470" dirty="0"/>
              <a:t> </a:t>
            </a:r>
            <a:r>
              <a:rPr lang="en-US" sz="1500" i="1" spc="-5" dirty="0"/>
              <a:t>to </a:t>
            </a:r>
            <a:r>
              <a:rPr lang="en-US" sz="1500" i="1" dirty="0"/>
              <a:t> </a:t>
            </a:r>
            <a:r>
              <a:rPr lang="en-US" sz="1500" i="1" spc="-5" dirty="0"/>
              <a:t>spend</a:t>
            </a:r>
            <a:r>
              <a:rPr lang="en-US" sz="1500" i="1" spc="25" dirty="0"/>
              <a:t> </a:t>
            </a:r>
            <a:r>
              <a:rPr lang="en-US" sz="1500" i="1" spc="-5" dirty="0"/>
              <a:t>more</a:t>
            </a:r>
            <a:r>
              <a:rPr lang="en-US" sz="1500" i="1" spc="30" dirty="0"/>
              <a:t> </a:t>
            </a:r>
            <a:r>
              <a:rPr lang="en-US" sz="1500" i="1" spc="-5" dirty="0"/>
              <a:t>money</a:t>
            </a:r>
            <a:r>
              <a:rPr lang="en-US" sz="1500" i="1" spc="25" dirty="0"/>
              <a:t> </a:t>
            </a:r>
            <a:r>
              <a:rPr lang="en-US" sz="1500" i="1" dirty="0"/>
              <a:t>on</a:t>
            </a:r>
            <a:r>
              <a:rPr lang="en-US" sz="1500" i="1" spc="5" dirty="0"/>
              <a:t> </a:t>
            </a:r>
            <a:r>
              <a:rPr lang="en-US" sz="1500" i="1" spc="-5" dirty="0"/>
              <a:t>creating</a:t>
            </a:r>
            <a:r>
              <a:rPr lang="en-US" sz="1500" i="1" spc="25" dirty="0"/>
              <a:t> </a:t>
            </a:r>
            <a:r>
              <a:rPr lang="en-US" sz="1500" i="1" dirty="0"/>
              <a:t>new</a:t>
            </a:r>
            <a:r>
              <a:rPr lang="en-US" sz="1500" i="1" spc="475" dirty="0"/>
              <a:t> </a:t>
            </a:r>
            <a:r>
              <a:rPr lang="en-US" sz="1500" i="1" spc="-5" dirty="0"/>
              <a:t>price</a:t>
            </a:r>
            <a:r>
              <a:rPr lang="en-US" sz="1500" i="1" spc="20" dirty="0"/>
              <a:t> </a:t>
            </a:r>
            <a:r>
              <a:rPr lang="en-US" sz="1500" i="1" spc="-5" dirty="0"/>
              <a:t>tags.</a:t>
            </a:r>
            <a:endParaRPr lang="en-US" sz="1500" dirty="0"/>
          </a:p>
          <a:p>
            <a:pPr indent="-228600">
              <a:lnSpc>
                <a:spcPct val="110000"/>
              </a:lnSpc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</a:pPr>
            <a:endParaRPr lang="en-US" sz="1500" dirty="0"/>
          </a:p>
          <a:p>
            <a:pPr marL="355600" indent="-228600">
              <a:lnSpc>
                <a:spcPct val="110000"/>
              </a:lnSpc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4965" algn="l"/>
                <a:tab pos="355600" algn="l"/>
              </a:tabLst>
            </a:pPr>
            <a:r>
              <a:rPr lang="en-US" sz="1500" i="1" u="sng" spc="-5" dirty="0">
                <a:uFill>
                  <a:solidFill>
                    <a:srgbClr val="FFFFFF"/>
                  </a:solidFill>
                </a:uFill>
              </a:rPr>
              <a:t>Social</a:t>
            </a:r>
            <a:r>
              <a:rPr lang="en-US" sz="1500" i="1" u="sng" spc="15" dirty="0"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en-US" sz="1500" i="1" u="sng" spc="-5" dirty="0">
                <a:uFill>
                  <a:solidFill>
                    <a:srgbClr val="FFFFFF"/>
                  </a:solidFill>
                </a:uFill>
              </a:rPr>
              <a:t>factors</a:t>
            </a:r>
            <a:r>
              <a:rPr lang="en-US" sz="1500" i="1" u="sng" spc="20" dirty="0"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en-US" sz="1500" i="1" u="sng" spc="-5" dirty="0">
                <a:uFill>
                  <a:solidFill>
                    <a:srgbClr val="FFFFFF"/>
                  </a:solidFill>
                </a:uFill>
              </a:rPr>
              <a:t>(are</a:t>
            </a:r>
            <a:r>
              <a:rPr lang="en-US" sz="1500" i="1" u="sng" spc="25" dirty="0"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en-US" sz="1500" i="1" u="sng" spc="-5" dirty="0">
                <a:uFill>
                  <a:solidFill>
                    <a:srgbClr val="FFFFFF"/>
                  </a:solidFill>
                </a:uFill>
              </a:rPr>
              <a:t>things</a:t>
            </a:r>
            <a:r>
              <a:rPr lang="en-US" sz="1500" i="1" u="sng" spc="5" dirty="0"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en-US" sz="1500" i="1" u="sng" spc="-5" dirty="0">
                <a:uFill>
                  <a:solidFill>
                    <a:srgbClr val="FFFFFF"/>
                  </a:solidFill>
                </a:uFill>
              </a:rPr>
              <a:t>that</a:t>
            </a:r>
            <a:r>
              <a:rPr lang="en-US" sz="1500" i="1" u="sng" spc="20" dirty="0"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en-US" sz="1500" i="1" u="sng" spc="-5" dirty="0">
                <a:uFill>
                  <a:solidFill>
                    <a:srgbClr val="FFFFFF"/>
                  </a:solidFill>
                </a:uFill>
              </a:rPr>
              <a:t>affect</a:t>
            </a:r>
            <a:r>
              <a:rPr lang="en-US" sz="1500" i="1" u="sng" spc="15" dirty="0"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en-US" sz="1500" i="1" u="sng" spc="-335" dirty="0">
                <a:uFill>
                  <a:solidFill>
                    <a:srgbClr val="FFFFFF"/>
                  </a:solidFill>
                </a:uFill>
              </a:rPr>
              <a:t>peoples </a:t>
            </a:r>
            <a:r>
              <a:rPr lang="en-US" sz="1500" i="1" u="sng" spc="-535" dirty="0"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en-US" sz="1500" i="1" u="sng" spc="-5" dirty="0">
                <a:uFill>
                  <a:solidFill>
                    <a:srgbClr val="FFFFFF"/>
                  </a:solidFill>
                </a:uFill>
              </a:rPr>
              <a:t>lifestyles)</a:t>
            </a:r>
            <a:endParaRPr lang="en-US" sz="1500" dirty="0"/>
          </a:p>
          <a:p>
            <a:pPr marL="355600" indent="-228600">
              <a:lnSpc>
                <a:spcPct val="110000"/>
              </a:lnSpc>
              <a:spcBef>
                <a:spcPts val="1019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4965" algn="l"/>
                <a:tab pos="355600" algn="l"/>
              </a:tabLst>
            </a:pPr>
            <a:r>
              <a:rPr lang="en-US" sz="1500" b="1" i="1" spc="-5" dirty="0"/>
              <a:t>Population</a:t>
            </a:r>
            <a:r>
              <a:rPr lang="en-US" sz="1500" b="1" i="1" spc="-30" dirty="0"/>
              <a:t> </a:t>
            </a:r>
            <a:r>
              <a:rPr lang="en-US" sz="1500" b="1" i="1" spc="-5" dirty="0"/>
              <a:t>growth</a:t>
            </a:r>
            <a:r>
              <a:rPr lang="en-US" sz="1500" b="1" i="1" spc="-15" dirty="0"/>
              <a:t> </a:t>
            </a:r>
            <a:r>
              <a:rPr lang="en-US" sz="1500" b="1" i="1" spc="-5" dirty="0"/>
              <a:t>rate,</a:t>
            </a:r>
            <a:endParaRPr lang="en-US" sz="1500" dirty="0"/>
          </a:p>
          <a:p>
            <a:pPr marL="355600" indent="-228600">
              <a:lnSpc>
                <a:spcPct val="110000"/>
              </a:lnSpc>
              <a:spcBef>
                <a:spcPts val="1005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4965" algn="l"/>
                <a:tab pos="355600" algn="l"/>
              </a:tabLst>
            </a:pPr>
            <a:r>
              <a:rPr lang="en-US" sz="1500" b="1" i="1" spc="-5" dirty="0"/>
              <a:t>social</a:t>
            </a:r>
            <a:r>
              <a:rPr lang="en-US" sz="1500" b="1" i="1" spc="-10" dirty="0"/>
              <a:t> </a:t>
            </a:r>
            <a:r>
              <a:rPr lang="en-US" sz="1500" b="1" i="1" spc="-5" dirty="0"/>
              <a:t>classes</a:t>
            </a:r>
            <a:r>
              <a:rPr lang="en-US" sz="1500" b="1" i="1" spc="-10" dirty="0"/>
              <a:t> </a:t>
            </a:r>
            <a:r>
              <a:rPr lang="en-US" sz="1500" b="1" i="1" spc="-5" dirty="0"/>
              <a:t>and</a:t>
            </a:r>
            <a:r>
              <a:rPr lang="en-US" sz="1500" b="1" i="1" spc="-20" dirty="0"/>
              <a:t> </a:t>
            </a:r>
            <a:r>
              <a:rPr lang="en-US" sz="1500" b="1" i="1" spc="-5" dirty="0"/>
              <a:t>their</a:t>
            </a:r>
            <a:r>
              <a:rPr lang="en-US" sz="1500" b="1" i="1" spc="5" dirty="0"/>
              <a:t> </a:t>
            </a:r>
            <a:r>
              <a:rPr lang="en-US" sz="1500" b="1" i="1" spc="-5" dirty="0"/>
              <a:t>influence</a:t>
            </a:r>
            <a:r>
              <a:rPr lang="en-US" sz="1500" b="1" i="1" spc="-10" dirty="0"/>
              <a:t> </a:t>
            </a:r>
            <a:r>
              <a:rPr lang="en-US" sz="1500" b="1" i="1" spc="-5" dirty="0"/>
              <a:t>on the</a:t>
            </a:r>
            <a:r>
              <a:rPr lang="en-US" sz="1500" b="1" i="1" spc="-15" dirty="0"/>
              <a:t> </a:t>
            </a:r>
            <a:r>
              <a:rPr lang="en-US" sz="1500" b="1" i="1" spc="-5" dirty="0"/>
              <a:t>society,</a:t>
            </a:r>
            <a:endParaRPr lang="en-US" sz="1500" dirty="0"/>
          </a:p>
          <a:p>
            <a:pPr marL="355600" indent="-228600">
              <a:lnSpc>
                <a:spcPct val="110000"/>
              </a:lnSpc>
              <a:spcBef>
                <a:spcPts val="994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4965" algn="l"/>
                <a:tab pos="355600" algn="l"/>
              </a:tabLst>
            </a:pPr>
            <a:r>
              <a:rPr lang="en-US" sz="1500" b="1" i="1" spc="-5" dirty="0"/>
              <a:t>average</a:t>
            </a:r>
            <a:r>
              <a:rPr lang="en-US" sz="1500" b="1" i="1" spc="-20" dirty="0"/>
              <a:t> </a:t>
            </a:r>
            <a:r>
              <a:rPr lang="en-US" sz="1500" b="1" i="1" spc="-5" dirty="0"/>
              <a:t>disposable</a:t>
            </a:r>
            <a:r>
              <a:rPr lang="en-US" sz="1500" b="1" i="1" spc="-35" dirty="0"/>
              <a:t> </a:t>
            </a:r>
            <a:r>
              <a:rPr lang="en-US" sz="1500" b="1" i="1" spc="-5" dirty="0"/>
              <a:t>income</a:t>
            </a:r>
            <a:r>
              <a:rPr lang="en-US" sz="1500" b="1" i="1" spc="-15" dirty="0"/>
              <a:t> </a:t>
            </a:r>
            <a:r>
              <a:rPr lang="en-US" sz="1500" b="1" i="1" spc="-5" dirty="0"/>
              <a:t>level,</a:t>
            </a:r>
            <a:endParaRPr lang="en-US" sz="1500" dirty="0"/>
          </a:p>
          <a:p>
            <a:pPr marL="355600" indent="-228600">
              <a:lnSpc>
                <a:spcPct val="11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4965" algn="l"/>
                <a:tab pos="355600" algn="l"/>
              </a:tabLst>
            </a:pPr>
            <a:r>
              <a:rPr lang="en-US" sz="1500" b="1" i="1" spc="-5" dirty="0"/>
              <a:t>wealth</a:t>
            </a:r>
            <a:r>
              <a:rPr lang="en-US" sz="1500" b="1" i="1" spc="-25" dirty="0"/>
              <a:t> </a:t>
            </a:r>
            <a:r>
              <a:rPr lang="en-US" sz="1500" b="1" i="1" spc="-5" dirty="0"/>
              <a:t>of</a:t>
            </a:r>
            <a:r>
              <a:rPr lang="en-US" sz="1500" b="1" i="1" spc="-25" dirty="0"/>
              <a:t> </a:t>
            </a:r>
            <a:r>
              <a:rPr lang="en-US" sz="1500" b="1" i="1" spc="-5" dirty="0"/>
              <a:t>people,</a:t>
            </a:r>
            <a:endParaRPr lang="en-US" sz="1500" dirty="0"/>
          </a:p>
          <a:p>
            <a:pPr marL="355600" indent="-228600">
              <a:lnSpc>
                <a:spcPct val="110000"/>
              </a:lnSpc>
              <a:spcBef>
                <a:spcPts val="1005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4965" algn="l"/>
                <a:tab pos="355600" algn="l"/>
              </a:tabLst>
            </a:pPr>
            <a:r>
              <a:rPr lang="en-US" sz="1500" b="1" i="1" spc="-5" dirty="0"/>
              <a:t>economic</a:t>
            </a:r>
            <a:r>
              <a:rPr lang="en-US" sz="1500" b="1" i="1" spc="-15" dirty="0"/>
              <a:t> </a:t>
            </a:r>
            <a:r>
              <a:rPr lang="en-US" sz="1500" b="1" i="1" spc="-10" dirty="0"/>
              <a:t>inequalities,</a:t>
            </a:r>
            <a:endParaRPr lang="en-US" sz="1500" dirty="0"/>
          </a:p>
          <a:p>
            <a:pPr marL="355600" indent="-228600">
              <a:lnSpc>
                <a:spcPct val="110000"/>
              </a:lnSpc>
              <a:spcBef>
                <a:spcPts val="994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4965" algn="l"/>
                <a:tab pos="355600" algn="l"/>
              </a:tabLst>
            </a:pPr>
            <a:r>
              <a:rPr lang="en-US" sz="1500" b="1" i="1" spc="-5" dirty="0"/>
              <a:t>level</a:t>
            </a:r>
            <a:r>
              <a:rPr lang="en-US" sz="1500" b="1" i="1" spc="-25" dirty="0"/>
              <a:t> </a:t>
            </a:r>
            <a:r>
              <a:rPr lang="en-US" sz="1500" b="1" i="1" spc="-5" dirty="0"/>
              <a:t>of</a:t>
            </a:r>
            <a:r>
              <a:rPr lang="en-US" sz="1500" b="1" i="1" spc="-30" dirty="0"/>
              <a:t> </a:t>
            </a:r>
            <a:r>
              <a:rPr lang="en-US" sz="1500" b="1" i="1" spc="-5" dirty="0"/>
              <a:t>education,</a:t>
            </a:r>
            <a:endParaRPr lang="en-US" sz="1500" dirty="0"/>
          </a:p>
          <a:p>
            <a:pPr marL="355600" indent="-228600">
              <a:lnSpc>
                <a:spcPct val="110000"/>
              </a:lnSpc>
              <a:spcBef>
                <a:spcPts val="99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4965" algn="l"/>
                <a:tab pos="355600" algn="l"/>
              </a:tabLst>
            </a:pPr>
            <a:r>
              <a:rPr lang="en-US" sz="1500" b="1" i="1" spc="-5" dirty="0"/>
              <a:t>access</a:t>
            </a:r>
            <a:r>
              <a:rPr lang="en-US" sz="1500" b="1" i="1" spc="-25" dirty="0"/>
              <a:t> </a:t>
            </a:r>
            <a:r>
              <a:rPr lang="en-US" sz="1500" b="1" i="1" dirty="0"/>
              <a:t>to </a:t>
            </a:r>
            <a:r>
              <a:rPr lang="en-US" sz="1500" b="1" i="1" spc="-5" dirty="0"/>
              <a:t>education</a:t>
            </a:r>
            <a:r>
              <a:rPr lang="en-US" sz="1500" b="1" i="1" spc="-25" dirty="0"/>
              <a:t> </a:t>
            </a:r>
            <a:r>
              <a:rPr lang="en-US" sz="1500" b="1" i="1" spc="-5" dirty="0"/>
              <a:t>(free,</a:t>
            </a:r>
            <a:r>
              <a:rPr lang="en-US" sz="1500" b="1" i="1" spc="10" dirty="0"/>
              <a:t> </a:t>
            </a:r>
            <a:r>
              <a:rPr lang="en-US" sz="1500" b="1" i="1" spc="-5" dirty="0"/>
              <a:t>paid)</a:t>
            </a:r>
            <a:r>
              <a:rPr lang="en-US" sz="1500" i="1" spc="-5" dirty="0"/>
              <a:t>.</a:t>
            </a:r>
            <a:endParaRPr lang="en-US" sz="15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82052" y="366498"/>
            <a:ext cx="8727440" cy="4827905"/>
          </a:xfrm>
          <a:prstGeom prst="rect">
            <a:avLst/>
          </a:prstGeom>
        </p:spPr>
        <p:txBody>
          <a:bodyPr vert="horz" wrap="square" lIns="0" tIns="14160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115"/>
              </a:spcBef>
              <a:buClr>
                <a:srgbClr val="89D0D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Technological</a:t>
            </a:r>
            <a:r>
              <a:rPr sz="2000" i="1" spc="50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factors(</a:t>
            </a:r>
            <a:r>
              <a:rPr sz="2000" i="1" spc="49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technology</a:t>
            </a:r>
            <a:r>
              <a:rPr sz="2000" i="1" spc="50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trends)</a:t>
            </a:r>
            <a:endParaRPr sz="2000">
              <a:latin typeface="Century Gothic"/>
              <a:cs typeface="Century Gothic"/>
            </a:endParaRPr>
          </a:p>
          <a:p>
            <a:pPr marL="355600" indent="-342900">
              <a:lnSpc>
                <a:spcPct val="100000"/>
              </a:lnSpc>
              <a:spcBef>
                <a:spcPts val="1010"/>
              </a:spcBef>
              <a:buClr>
                <a:srgbClr val="89D0D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Computer</a:t>
            </a:r>
            <a:r>
              <a:rPr sz="2000" b="1" i="1" spc="-1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calculation</a:t>
            </a:r>
            <a:r>
              <a:rPr sz="2000" b="1" i="1" spc="-3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speed/power</a:t>
            </a:r>
            <a:endParaRPr sz="2000">
              <a:latin typeface="Century Gothic"/>
              <a:cs typeface="Century Gothic"/>
            </a:endParaRPr>
          </a:p>
          <a:p>
            <a:pPr marL="355600" indent="-342900">
              <a:lnSpc>
                <a:spcPct val="100000"/>
              </a:lnSpc>
              <a:spcBef>
                <a:spcPts val="1005"/>
              </a:spcBef>
              <a:buClr>
                <a:srgbClr val="89D0D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 ability</a:t>
            </a:r>
            <a:r>
              <a:rPr sz="2000" b="1" i="1" spc="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000" b="1" i="1" spc="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computers</a:t>
            </a:r>
            <a:r>
              <a:rPr sz="2000" b="1" i="1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000" b="1" i="1" spc="-1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create</a:t>
            </a:r>
            <a:r>
              <a:rPr sz="2000" b="1" i="1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truly ‘random’</a:t>
            </a:r>
            <a:r>
              <a:rPr sz="2000" b="1" i="1" spc="1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numbers</a:t>
            </a:r>
            <a:endParaRPr sz="2000">
              <a:latin typeface="Century Gothic"/>
              <a:cs typeface="Century Gothic"/>
            </a:endParaRPr>
          </a:p>
          <a:p>
            <a:pPr marL="355600" indent="-342900">
              <a:lnSpc>
                <a:spcPct val="100000"/>
              </a:lnSpc>
              <a:spcBef>
                <a:spcPts val="994"/>
              </a:spcBef>
              <a:buClr>
                <a:srgbClr val="89D0D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Engine</a:t>
            </a:r>
            <a:r>
              <a:rPr sz="2000" b="1" i="1" spc="-3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efficiency</a:t>
            </a:r>
            <a:endParaRPr sz="2000">
              <a:latin typeface="Century Gothic"/>
              <a:cs typeface="Century Gothic"/>
            </a:endParaRPr>
          </a:p>
          <a:p>
            <a:pPr marL="355600" indent="-342900">
              <a:lnSpc>
                <a:spcPct val="100000"/>
              </a:lnSpc>
              <a:spcBef>
                <a:spcPts val="1000"/>
              </a:spcBef>
              <a:buClr>
                <a:srgbClr val="89D0D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Internet</a:t>
            </a:r>
            <a:r>
              <a:rPr sz="2000" b="1" i="1" spc="-3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connectivity</a:t>
            </a:r>
            <a:endParaRPr sz="2000">
              <a:latin typeface="Century Gothic"/>
              <a:cs typeface="Century Gothic"/>
            </a:endParaRPr>
          </a:p>
          <a:p>
            <a:pPr marL="355600" indent="-342900">
              <a:lnSpc>
                <a:spcPct val="100000"/>
              </a:lnSpc>
              <a:spcBef>
                <a:spcPts val="1005"/>
              </a:spcBef>
              <a:buClr>
                <a:srgbClr val="89D0D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Wireless</a:t>
            </a:r>
            <a:r>
              <a:rPr sz="2000" b="1" i="1" spc="-3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charging</a:t>
            </a:r>
            <a:endParaRPr sz="2000">
              <a:latin typeface="Century Gothic"/>
              <a:cs typeface="Century Gothic"/>
            </a:endParaRPr>
          </a:p>
          <a:p>
            <a:pPr marL="355600" indent="-342900">
              <a:lnSpc>
                <a:spcPct val="100000"/>
              </a:lnSpc>
              <a:spcBef>
                <a:spcPts val="994"/>
              </a:spcBef>
              <a:buClr>
                <a:srgbClr val="89D0D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Automation</a:t>
            </a:r>
            <a:endParaRPr sz="2000">
              <a:latin typeface="Century Gothic"/>
              <a:cs typeface="Century Gothic"/>
            </a:endParaRPr>
          </a:p>
          <a:p>
            <a:pPr marL="355600" indent="-342900">
              <a:lnSpc>
                <a:spcPct val="100000"/>
              </a:lnSpc>
              <a:spcBef>
                <a:spcPts val="1000"/>
              </a:spcBef>
              <a:buClr>
                <a:srgbClr val="89D0D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Security</a:t>
            </a:r>
            <a:r>
              <a:rPr sz="2000" b="1" i="1" spc="-2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in</a:t>
            </a:r>
            <a:r>
              <a:rPr sz="2000" b="1" i="1" spc="-1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000" b="1" i="1" spc="-5" dirty="0">
                <a:solidFill>
                  <a:srgbClr val="FFFFFF"/>
                </a:solidFill>
                <a:latin typeface="Century Gothic"/>
                <a:cs typeface="Century Gothic"/>
              </a:rPr>
              <a:t>cryptography</a:t>
            </a:r>
            <a:endParaRPr sz="2000">
              <a:latin typeface="Century Gothic"/>
              <a:cs typeface="Century Gothic"/>
            </a:endParaRPr>
          </a:p>
          <a:p>
            <a:pPr marL="355600" marR="5080" indent="-342900">
              <a:lnSpc>
                <a:spcPct val="100000"/>
              </a:lnSpc>
              <a:spcBef>
                <a:spcPts val="985"/>
              </a:spcBef>
              <a:buClr>
                <a:srgbClr val="89D0D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Now</a:t>
            </a:r>
            <a:r>
              <a:rPr sz="2000" i="1" spc="50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days,</a:t>
            </a:r>
            <a:r>
              <a:rPr sz="2000" i="1" spc="50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people</a:t>
            </a:r>
            <a:r>
              <a:rPr sz="20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prefer</a:t>
            </a:r>
            <a:r>
              <a:rPr sz="2000" i="1" spc="10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000" i="1" spc="10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shop</a:t>
            </a:r>
            <a:r>
              <a:rPr sz="2000" i="1" spc="10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online</a:t>
            </a:r>
            <a:r>
              <a:rPr sz="2000" i="1" spc="10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as</a:t>
            </a:r>
            <a:r>
              <a:rPr sz="2000" i="1" spc="10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670" dirty="0">
                <a:solidFill>
                  <a:srgbClr val="FFFFFF"/>
                </a:solidFill>
                <a:latin typeface="Century Gothic"/>
                <a:cs typeface="Century Gothic"/>
              </a:rPr>
              <a:t>they </a:t>
            </a:r>
            <a:r>
              <a:rPr sz="2000" i="1" spc="-48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find</a:t>
            </a:r>
            <a:r>
              <a:rPr sz="2000" i="1" spc="50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it</a:t>
            </a:r>
            <a:r>
              <a:rPr sz="2000" i="1" spc="4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</a:t>
            </a:r>
            <a:r>
              <a:rPr sz="2000" i="1" spc="10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easier</a:t>
            </a:r>
            <a:r>
              <a:rPr sz="2000" i="1" spc="10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way</a:t>
            </a:r>
            <a:r>
              <a:rPr sz="2000" i="1" spc="10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000" i="1" spc="10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save</a:t>
            </a:r>
            <a:r>
              <a:rPr sz="2000" i="1" spc="10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time</a:t>
            </a:r>
            <a:r>
              <a:rPr sz="2000" i="1" spc="10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,this</a:t>
            </a:r>
            <a:r>
              <a:rPr sz="2000" i="1" spc="10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could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affect</a:t>
            </a:r>
            <a:r>
              <a:rPr sz="2000" i="1" spc="5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000" i="1" spc="5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</a:t>
            </a:r>
            <a:r>
              <a:rPr sz="2000" i="1" spc="50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since</a:t>
            </a:r>
            <a:r>
              <a:rPr sz="2000" i="1" spc="5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there</a:t>
            </a:r>
            <a:r>
              <a:rPr sz="2000" i="1" spc="50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are</a:t>
            </a:r>
            <a:r>
              <a:rPr sz="2000" i="1" spc="5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lots</a:t>
            </a:r>
            <a:r>
              <a:rPr sz="2000" i="1" spc="5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opportunities</a:t>
            </a:r>
            <a:r>
              <a:rPr sz="2000" i="1" spc="4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4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000" i="1" spc="4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4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find</a:t>
            </a:r>
            <a:r>
              <a:rPr sz="2000" i="1" spc="4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4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more</a:t>
            </a:r>
            <a:r>
              <a:rPr sz="2000" i="1" spc="73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goods</a:t>
            </a:r>
            <a:r>
              <a:rPr sz="2000" i="1" spc="7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7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and</a:t>
            </a:r>
            <a:r>
              <a:rPr sz="2000" i="1" spc="735" dirty="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better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prices</a:t>
            </a:r>
            <a:r>
              <a:rPr sz="20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than</a:t>
            </a:r>
            <a:r>
              <a:rPr sz="2000" i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my</a:t>
            </a:r>
            <a:r>
              <a:rPr sz="20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</a:t>
            </a:r>
            <a:r>
              <a:rPr sz="2000" i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Century Gothic"/>
                <a:cs typeface="Century Gothic"/>
              </a:rPr>
              <a:t>offers.</a:t>
            </a:r>
            <a:endParaRPr sz="20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1AF5FBB-9FDC-4D75-9DD6-DAF01ED197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33BBBE6-F4CF-483E-BA74-B51421B4D9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790028-99AE-4AE4-8269-9913E2D506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6936A2A-FE08-4EE0-A409-3EF3FA244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AF0407B-48CB-4C05-B0D7-7A69A0D40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DC50C3D-0DA0-4914-B5B4-D1819CC698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CF9E583-1A92-4144-B4FA-81D98317F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55980737-1E33-40A8-819D-C20C41E4F7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6ABBD51A-FA48-44B8-B184-A40D7F134F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10188A9-F0D9-4FE9-85DC-2179145278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32927575-BD84-44B6-BE49-E0C7EDD0E6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3FDF09A-B960-49F4-BAEB-DA397BDCD4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91BE6C0-4118-460B-90C2-160041247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BE4496-BA72-5F41-9DD3-C709F2337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9804" y="3428998"/>
            <a:ext cx="2668479" cy="226855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/>
              <a:t>DANIELA CRISTINA ONOLEATA</a:t>
            </a:r>
          </a:p>
        </p:txBody>
      </p:sp>
      <p:pic>
        <p:nvPicPr>
          <p:cNvPr id="3" name="Graphic 3" descr="Female Profile">
            <a:extLst>
              <a:ext uri="{FF2B5EF4-FFF2-40B4-BE49-F238E27FC236}">
                <a16:creationId xmlns:a16="http://schemas.microsoft.com/office/drawing/2014/main" id="{98EDCCC3-CB51-7A49-A307-8211F089E0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444747" y="780672"/>
            <a:ext cx="5297322" cy="5297322"/>
          </a:xfrm>
          <a:prstGeom prst="rect">
            <a:avLst/>
          </a:prstGeom>
          <a:ln>
            <a:gradFill flip="none" rotWithShape="1">
              <a:gsLst>
                <a:gs pos="86000">
                  <a:schemeClr val="accent6">
                    <a:lumMod val="67000"/>
                  </a:schemeClr>
                </a:gs>
                <a:gs pos="20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</a:ln>
          <a:effectLst>
            <a:innerShdw blurRad="127000">
              <a:prstClr val="black">
                <a:alpha val="90000"/>
              </a:prstClr>
            </a:innerShdw>
          </a:effectLst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15B5C763-A6E8-4D31-B139-30D083B824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9888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C38C329-05C1-44E0-942C-D7A60A7F2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40E99DB-69B1-42D9-9A2E-A196302E0C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0DFF115-119D-479E-9D15-475C470266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solidFill>
            <a:schemeClr val="accent6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A98F3A3-687B-4002-93F2-58E8590DC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7A1367E-049C-45E5-9C32-CC32DCEAEF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4174" y="0"/>
            <a:ext cx="9590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4E2E9E-8352-1545-AD1A-907040034E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0284" y="487443"/>
            <a:ext cx="8513100" cy="5117852"/>
          </a:xfrm>
        </p:spPr>
        <p:txBody>
          <a:bodyPr anchor="ctr">
            <a:normAutofit/>
          </a:bodyPr>
          <a:lstStyle/>
          <a:p>
            <a:pPr marL="298450" indent="-285750" algn="l">
              <a:spcBef>
                <a:spcPts val="1240"/>
              </a:spcBef>
              <a:buClr>
                <a:srgbClr val="FFFFFF"/>
              </a:buClr>
              <a:buSzPct val="80000"/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lang="en-GB" sz="4200" b="1" spc="-5">
                <a:latin typeface="Century Gothic"/>
                <a:cs typeface="Century Gothic"/>
              </a:rPr>
              <a:t>Business</a:t>
            </a:r>
            <a:r>
              <a:rPr lang="en-GB" sz="4200" b="1" spc="-20">
                <a:latin typeface="Century Gothic"/>
                <a:cs typeface="Century Gothic"/>
              </a:rPr>
              <a:t> </a:t>
            </a:r>
            <a:r>
              <a:rPr lang="en-GB" sz="4200" b="1" spc="-5">
                <a:latin typeface="Century Gothic"/>
                <a:cs typeface="Century Gothic"/>
              </a:rPr>
              <a:t>environment</a:t>
            </a:r>
            <a:r>
              <a:rPr lang="en-GB" sz="4200" b="1" spc="-30">
                <a:latin typeface="Century Gothic"/>
                <a:cs typeface="Century Gothic"/>
              </a:rPr>
              <a:t> </a:t>
            </a:r>
            <a:r>
              <a:rPr lang="en-GB" sz="4200" b="1" spc="-5">
                <a:latin typeface="Century Gothic"/>
                <a:cs typeface="Century Gothic"/>
              </a:rPr>
              <a:t>Analysis:</a:t>
            </a:r>
            <a:br>
              <a:rPr lang="en-GB" sz="4200">
                <a:latin typeface="Century Gothic"/>
                <a:cs typeface="Century Gothic"/>
              </a:rPr>
            </a:br>
            <a:r>
              <a:rPr lang="en-GB" sz="4200" spc="-5">
                <a:latin typeface="Century Gothic"/>
                <a:cs typeface="Century Gothic"/>
              </a:rPr>
              <a:t>Porter’s</a:t>
            </a:r>
            <a:r>
              <a:rPr lang="en-GB" sz="4200" spc="-25">
                <a:latin typeface="Century Gothic"/>
                <a:cs typeface="Century Gothic"/>
              </a:rPr>
              <a:t> </a:t>
            </a:r>
            <a:r>
              <a:rPr lang="en-GB" sz="4200">
                <a:latin typeface="Century Gothic"/>
                <a:cs typeface="Century Gothic"/>
              </a:rPr>
              <a:t>5</a:t>
            </a:r>
            <a:r>
              <a:rPr lang="en-GB" sz="4200" spc="-20">
                <a:latin typeface="Century Gothic"/>
                <a:cs typeface="Century Gothic"/>
              </a:rPr>
              <a:t> </a:t>
            </a:r>
            <a:r>
              <a:rPr lang="en-GB" sz="4200" spc="-5">
                <a:latin typeface="Century Gothic"/>
                <a:cs typeface="Century Gothic"/>
              </a:rPr>
              <a:t>forces</a:t>
            </a:r>
            <a:br>
              <a:rPr lang="en-GB" sz="4200">
                <a:latin typeface="Century Gothic"/>
                <a:cs typeface="Century Gothic"/>
              </a:rPr>
            </a:br>
            <a:r>
              <a:rPr lang="en-GB" sz="4200" spc="-5">
                <a:latin typeface="Century Gothic"/>
                <a:cs typeface="Century Gothic"/>
              </a:rPr>
              <a:t>PESTLE</a:t>
            </a:r>
            <a:r>
              <a:rPr lang="en-GB" sz="4200" spc="-45">
                <a:latin typeface="Century Gothic"/>
                <a:cs typeface="Century Gothic"/>
              </a:rPr>
              <a:t> </a:t>
            </a:r>
            <a:r>
              <a:rPr lang="en-GB" sz="4200" spc="-5">
                <a:latin typeface="Century Gothic"/>
                <a:cs typeface="Century Gothic"/>
              </a:rPr>
              <a:t>analysis</a:t>
            </a:r>
            <a:br>
              <a:rPr lang="en-GB" sz="4200">
                <a:latin typeface="Century Gothic"/>
                <a:cs typeface="Century Gothic"/>
              </a:rPr>
            </a:br>
            <a:r>
              <a:rPr lang="en-GB" sz="4200" spc="-5">
                <a:latin typeface="Century Gothic"/>
                <a:cs typeface="Century Gothic"/>
              </a:rPr>
              <a:t>SWOT</a:t>
            </a:r>
            <a:r>
              <a:rPr lang="en-GB" sz="4200" spc="-85">
                <a:latin typeface="Century Gothic"/>
                <a:cs typeface="Century Gothic"/>
              </a:rPr>
              <a:t> </a:t>
            </a:r>
            <a:r>
              <a:rPr lang="en-GB" sz="4200" spc="-5">
                <a:latin typeface="Century Gothic"/>
                <a:cs typeface="Century Gothic"/>
              </a:rPr>
              <a:t>analysis</a:t>
            </a:r>
            <a:br>
              <a:rPr lang="en-GB" sz="4200">
                <a:latin typeface="Century Gothic"/>
                <a:cs typeface="Century Gothic"/>
              </a:rPr>
            </a:br>
            <a:r>
              <a:rPr lang="en-GB" sz="4200" b="1" spc="-5">
                <a:latin typeface="Century Gothic"/>
                <a:cs typeface="Century Gothic"/>
              </a:rPr>
              <a:t>Competitor</a:t>
            </a:r>
            <a:r>
              <a:rPr lang="en-GB" sz="4200" b="1" spc="-75">
                <a:latin typeface="Century Gothic"/>
                <a:cs typeface="Century Gothic"/>
              </a:rPr>
              <a:t> </a:t>
            </a:r>
            <a:r>
              <a:rPr lang="en-GB" sz="4200" b="1" spc="-5">
                <a:latin typeface="Century Gothic"/>
                <a:cs typeface="Century Gothic"/>
              </a:rPr>
              <a:t>Analysis</a:t>
            </a:r>
            <a:br>
              <a:rPr lang="en-GB" sz="4200">
                <a:latin typeface="Century Gothic"/>
                <a:cs typeface="Century Gothic"/>
              </a:rPr>
            </a:br>
            <a:r>
              <a:rPr lang="en-GB" sz="4200" spc="-5">
                <a:latin typeface="Century Gothic"/>
                <a:cs typeface="Century Gothic"/>
              </a:rPr>
              <a:t>Competitor</a:t>
            </a:r>
            <a:r>
              <a:rPr lang="en-GB" sz="4200" spc="-40">
                <a:latin typeface="Century Gothic"/>
                <a:cs typeface="Century Gothic"/>
              </a:rPr>
              <a:t> </a:t>
            </a:r>
            <a:r>
              <a:rPr lang="en-GB" sz="4200" spc="-5">
                <a:latin typeface="Century Gothic"/>
                <a:cs typeface="Century Gothic"/>
              </a:rPr>
              <a:t>Profile</a:t>
            </a:r>
            <a:br>
              <a:rPr lang="en-GB" sz="4200">
                <a:latin typeface="Century Gothic"/>
                <a:cs typeface="Century Gothic"/>
              </a:rPr>
            </a:br>
            <a:r>
              <a:rPr lang="en-GB" sz="4200" spc="-5">
                <a:latin typeface="Century Gothic"/>
                <a:cs typeface="Century Gothic"/>
              </a:rPr>
              <a:t>Competitor</a:t>
            </a:r>
            <a:r>
              <a:rPr lang="en-GB" sz="4200" spc="-35">
                <a:latin typeface="Century Gothic"/>
                <a:cs typeface="Century Gothic"/>
              </a:rPr>
              <a:t> </a:t>
            </a:r>
            <a:r>
              <a:rPr lang="en-GB" sz="4200">
                <a:latin typeface="Century Gothic"/>
                <a:cs typeface="Century Gothic"/>
              </a:rPr>
              <a:t>Intelligence</a:t>
            </a:r>
            <a:r>
              <a:rPr lang="en-GB" sz="4200" spc="10">
                <a:latin typeface="Century Gothic"/>
                <a:cs typeface="Century Gothic"/>
              </a:rPr>
              <a:t> </a:t>
            </a:r>
            <a:r>
              <a:rPr lang="en-GB" sz="4200" spc="-5">
                <a:latin typeface="Century Gothic"/>
                <a:cs typeface="Century Gothic"/>
              </a:rPr>
              <a:t>Mapping</a:t>
            </a:r>
            <a:endParaRPr lang="en-US" sz="42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1B71B6F-9FCD-C14A-B546-9708B0B1DD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29661" y="5657222"/>
            <a:ext cx="7400781" cy="923030"/>
          </a:xfrm>
        </p:spPr>
        <p:txBody>
          <a:bodyPr anchor="b">
            <a:normAutofit/>
          </a:bodyPr>
          <a:lstStyle/>
          <a:p>
            <a:r>
              <a:rPr lang="en-GB" sz="2400" u="sng">
                <a:uFill>
                  <a:solidFill>
                    <a:srgbClr val="FFFF00"/>
                  </a:solidFill>
                </a:uFill>
              </a:rPr>
              <a:t>TABLE</a:t>
            </a:r>
            <a:r>
              <a:rPr lang="en-GB" sz="2400" u="sng" spc="-45">
                <a:uFill>
                  <a:solidFill>
                    <a:srgbClr val="FFFF00"/>
                  </a:solidFill>
                </a:uFill>
              </a:rPr>
              <a:t> </a:t>
            </a:r>
            <a:r>
              <a:rPr lang="en-GB" sz="2400" u="sng">
                <a:uFill>
                  <a:solidFill>
                    <a:srgbClr val="FFFF00"/>
                  </a:solidFill>
                </a:uFill>
              </a:rPr>
              <a:t>OF</a:t>
            </a:r>
            <a:r>
              <a:rPr lang="en-GB" sz="2400" u="sng" spc="-45">
                <a:uFill>
                  <a:solidFill>
                    <a:srgbClr val="FFFF00"/>
                  </a:solidFill>
                </a:uFill>
              </a:rPr>
              <a:t> </a:t>
            </a:r>
            <a:r>
              <a:rPr lang="en-GB" sz="2400" u="sng">
                <a:uFill>
                  <a:solidFill>
                    <a:srgbClr val="FFFF00"/>
                  </a:solidFill>
                </a:uFill>
              </a:rPr>
              <a:t>CONTENTS</a:t>
            </a:r>
            <a:endParaRPr lang="en-US" sz="240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E1CAA8C-D8F1-4D3B-87B4-4B17F3E28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545674" y="0"/>
            <a:ext cx="27432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142562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B0F3308-12C4-4DD7-ABB4-D0DFAA3C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A24046D-AAB6-4470-AC22-6448D576E5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11A0A85-392D-49DA-B9EC-82262B3B96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73AFD74C-283C-45BD-885B-6E6635E4B3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E3DE725-FEB0-422F-BDBA-A29C95768A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5058156-257B-4118-BA50-5869C8AF6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4D3AC9-F66A-A444-9BC7-4B21384FE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9803" y="-1"/>
            <a:ext cx="8608037" cy="515851"/>
          </a:xfrm>
        </p:spPr>
        <p:txBody>
          <a:bodyPr>
            <a:normAutofit/>
          </a:bodyPr>
          <a:lstStyle/>
          <a:p>
            <a:pPr algn="l"/>
            <a:r>
              <a:rPr lang="en-GB" spc="-10"/>
              <a:t>BUSINESS</a:t>
            </a:r>
            <a:r>
              <a:rPr lang="en-GB" spc="10"/>
              <a:t> </a:t>
            </a:r>
            <a:r>
              <a:rPr lang="en-GB" spc="-5"/>
              <a:t>ENVIRONMENT:</a:t>
            </a:r>
            <a:r>
              <a:rPr lang="en-GB" spc="15"/>
              <a:t> </a:t>
            </a:r>
            <a:r>
              <a:rPr lang="en-GB" spc="-5"/>
              <a:t>PORTER’S</a:t>
            </a:r>
            <a:r>
              <a:rPr lang="en-GB" spc="20"/>
              <a:t> </a:t>
            </a:r>
            <a:r>
              <a:rPr lang="en-GB" spc="-5"/>
              <a:t>5 </a:t>
            </a:r>
            <a:r>
              <a:rPr lang="en-GB" spc="-880"/>
              <a:t> </a:t>
            </a:r>
            <a:r>
              <a:rPr lang="en-GB" spc="-5"/>
              <a:t>FORCES</a:t>
            </a:r>
            <a:r>
              <a:rPr lang="en-GB" spc="10"/>
              <a:t> </a:t>
            </a:r>
            <a:r>
              <a:rPr lang="en-GB" spc="-5"/>
              <a:t>ANALYSIS</a:t>
            </a:r>
            <a:endParaRPr lang="en-US"/>
          </a:p>
        </p:txBody>
      </p:sp>
      <p:pic>
        <p:nvPicPr>
          <p:cNvPr id="5" name="object 11">
            <a:extLst>
              <a:ext uri="{FF2B5EF4-FFF2-40B4-BE49-F238E27FC236}">
                <a16:creationId xmlns:a16="http://schemas.microsoft.com/office/drawing/2014/main" id="{3C0D6965-E02D-004D-80FE-B21AA8CE1604}"/>
              </a:ext>
            </a:extLst>
          </p:cNvPr>
          <p:cNvPicPr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021007" y="2339394"/>
            <a:ext cx="2796762" cy="2670049"/>
          </a:xfrm>
          <a:prstGeom prst="rect">
            <a:avLst/>
          </a:prstGeom>
          <a:ln>
            <a:gradFill flip="none" rotWithShape="1">
              <a:gsLst>
                <a:gs pos="86000">
                  <a:schemeClr val="accent6">
                    <a:lumMod val="67000"/>
                  </a:schemeClr>
                </a:gs>
                <a:gs pos="20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</a:ln>
          <a:effectLst>
            <a:innerShdw blurRad="127000">
              <a:prstClr val="black">
                <a:alpha val="90000"/>
              </a:prstClr>
            </a:innerShdw>
          </a:effectLst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D23B4D99-FEA8-489A-8436-A2F113BE1B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7" name="object 10">
            <a:extLst>
              <a:ext uri="{FF2B5EF4-FFF2-40B4-BE49-F238E27FC236}">
                <a16:creationId xmlns:a16="http://schemas.microsoft.com/office/drawing/2014/main" id="{21C707B6-C3B1-E240-BF58-BB3C32D604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2615947"/>
              </p:ext>
            </p:extLst>
          </p:nvPr>
        </p:nvGraphicFramePr>
        <p:xfrm>
          <a:off x="1051120" y="1403985"/>
          <a:ext cx="6731017" cy="54540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434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05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70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366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Forces</a:t>
                      </a:r>
                      <a:endParaRPr sz="1800" dirty="0">
                        <a:latin typeface="Century Gothic"/>
                        <a:cs typeface="Century Gothic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52E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Severity </a:t>
                      </a:r>
                      <a:r>
                        <a:rPr sz="1800" i="1" spc="994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i="1" spc="-72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Level</a:t>
                      </a:r>
                      <a:endParaRPr sz="1800" dirty="0">
                        <a:latin typeface="Century Gothic"/>
                        <a:cs typeface="Century Gothic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52E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Impact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52E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9146">
                <a:tc>
                  <a:txBody>
                    <a:bodyPr/>
                    <a:lstStyle/>
                    <a:p>
                      <a:pPr marL="90805" marR="76644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800" b="1" i="1" dirty="0">
                          <a:latin typeface="Century Gothic"/>
                          <a:cs typeface="Century Gothic"/>
                        </a:rPr>
                        <a:t>Threats</a:t>
                      </a:r>
                      <a:r>
                        <a:rPr sz="1800" b="1" i="1" spc="-7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b="1" i="1" spc="-5" dirty="0">
                          <a:latin typeface="Century Gothic"/>
                          <a:cs typeface="Century Gothic"/>
                        </a:rPr>
                        <a:t>of</a:t>
                      </a:r>
                      <a:r>
                        <a:rPr sz="1800" b="1" i="1" spc="-6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b="1" i="1" spc="-5" dirty="0">
                          <a:latin typeface="Century Gothic"/>
                          <a:cs typeface="Century Gothic"/>
                        </a:rPr>
                        <a:t>new </a:t>
                      </a:r>
                      <a:r>
                        <a:rPr sz="1800" b="1" i="1" spc="-484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b="1" i="1" spc="-5" dirty="0">
                          <a:latin typeface="Century Gothic"/>
                          <a:cs typeface="Century Gothic"/>
                        </a:rPr>
                        <a:t>entrants</a:t>
                      </a:r>
                      <a:endParaRPr sz="1800" dirty="0">
                        <a:latin typeface="Century Gothic"/>
                        <a:cs typeface="Century Gothic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CD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800" b="1" i="1" dirty="0">
                          <a:latin typeface="Century Gothic"/>
                          <a:cs typeface="Century Gothic"/>
                        </a:rPr>
                        <a:t>Low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90805" marR="45720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lang="en-GB" sz="1800" dirty="0">
                          <a:latin typeface="Century Gothic"/>
                          <a:cs typeface="Century Gothic"/>
                        </a:rPr>
                        <a:t>New </a:t>
                      </a:r>
                      <a:r>
                        <a:rPr lang="en-GB" sz="1800" spc="-5" dirty="0">
                          <a:latin typeface="Century Gothic"/>
                          <a:cs typeface="Century Gothic"/>
                        </a:rPr>
                        <a:t>entrants </a:t>
                      </a:r>
                      <a:r>
                        <a:rPr lang="en-GB" sz="1800" dirty="0">
                          <a:latin typeface="Century Gothic"/>
                          <a:cs typeface="Century Gothic"/>
                        </a:rPr>
                        <a:t>enter the </a:t>
                      </a:r>
                      <a:r>
                        <a:rPr lang="en-GB" sz="1800" spc="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lang="en-GB" sz="1800" spc="-5" dirty="0">
                          <a:latin typeface="Century Gothic"/>
                          <a:cs typeface="Century Gothic"/>
                        </a:rPr>
                        <a:t>market with similar sized </a:t>
                      </a:r>
                      <a:r>
                        <a:rPr lang="en-GB" sz="1800" spc="-484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lang="en-GB" sz="1800" spc="-5" dirty="0">
                          <a:latin typeface="Century Gothic"/>
                          <a:cs typeface="Century Gothic"/>
                        </a:rPr>
                        <a:t>shoes</a:t>
                      </a:r>
                      <a:endParaRPr lang="en-GB" sz="1800" dirty="0">
                        <a:latin typeface="Century Gothic"/>
                        <a:cs typeface="Century Gothic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CD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40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b="1" i="1" dirty="0">
                          <a:latin typeface="Century Gothic"/>
                          <a:cs typeface="Century Gothic"/>
                        </a:rPr>
                        <a:t>Threats</a:t>
                      </a:r>
                      <a:r>
                        <a:rPr sz="1800" b="1" i="1" spc="-5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b="1" i="1" spc="-5" dirty="0">
                          <a:latin typeface="Century Gothic"/>
                          <a:cs typeface="Century Gothic"/>
                        </a:rPr>
                        <a:t>of</a:t>
                      </a:r>
                      <a:r>
                        <a:rPr sz="1800" b="1" i="1" spc="-4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b="1" i="1" spc="-5" dirty="0">
                          <a:latin typeface="Century Gothic"/>
                          <a:cs typeface="Century Gothic"/>
                        </a:rPr>
                        <a:t>Substitute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E8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800" b="1" i="1" dirty="0">
                          <a:latin typeface="Century Gothic"/>
                          <a:cs typeface="Century Gothic"/>
                        </a:rPr>
                        <a:t>Moderate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90805" marR="22606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latin typeface="Century Gothic"/>
                          <a:cs typeface="Century Gothic"/>
                        </a:rPr>
                        <a:t>Shoes are not available in </a:t>
                      </a:r>
                      <a:r>
                        <a:rPr sz="1800" spc="-484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customized</a:t>
                      </a:r>
                      <a:r>
                        <a:rPr sz="1800" spc="2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form</a:t>
                      </a:r>
                      <a:endParaRPr sz="1800" dirty="0">
                        <a:latin typeface="Century Gothic"/>
                        <a:cs typeface="Century Gothic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E8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9146">
                <a:tc>
                  <a:txBody>
                    <a:bodyPr/>
                    <a:lstStyle/>
                    <a:p>
                      <a:pPr marL="90805" marR="33210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800" b="1" i="1" spc="-5" dirty="0">
                          <a:latin typeface="Century Gothic"/>
                          <a:cs typeface="Century Gothic"/>
                        </a:rPr>
                        <a:t>Rivalry</a:t>
                      </a:r>
                      <a:r>
                        <a:rPr sz="1800" b="1" i="1" spc="-2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b="1" i="1" spc="-5" dirty="0">
                          <a:latin typeface="Century Gothic"/>
                          <a:cs typeface="Century Gothic"/>
                        </a:rPr>
                        <a:t>among</a:t>
                      </a:r>
                      <a:r>
                        <a:rPr sz="1800" b="1" i="1" spc="-6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b="1" i="1" dirty="0">
                          <a:latin typeface="Century Gothic"/>
                          <a:cs typeface="Century Gothic"/>
                        </a:rPr>
                        <a:t>the </a:t>
                      </a:r>
                      <a:r>
                        <a:rPr sz="1800" b="1" i="1" spc="-49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b="1" i="1" spc="-5" dirty="0">
                          <a:latin typeface="Century Gothic"/>
                          <a:cs typeface="Century Gothic"/>
                        </a:rPr>
                        <a:t>businesses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CD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800" b="1" i="1" spc="-5" dirty="0">
                          <a:latin typeface="Century Gothic"/>
                          <a:cs typeface="Century Gothic"/>
                        </a:rPr>
                        <a:t>High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90805" marR="220979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latin typeface="Century Gothic"/>
                          <a:cs typeface="Century Gothic"/>
                        </a:rPr>
                        <a:t>Presence of</a:t>
                      </a:r>
                      <a:r>
                        <a:rPr sz="1800" spc="-1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reputed</a:t>
                      </a:r>
                      <a:r>
                        <a:rPr sz="1800" spc="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shoe </a:t>
                      </a:r>
                      <a:r>
                        <a:rPr sz="1800" spc="-484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brands offer 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highly </a:t>
                      </a:r>
                      <a:r>
                        <a:rPr sz="1800" spc="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aggressive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competition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CD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6888">
                <a:tc>
                  <a:txBody>
                    <a:bodyPr/>
                    <a:lstStyle/>
                    <a:p>
                      <a:pPr marL="62230" marR="56515">
                        <a:lnSpc>
                          <a:spcPct val="150000"/>
                        </a:lnSpc>
                        <a:spcBef>
                          <a:spcPts val="45"/>
                        </a:spcBef>
                      </a:pPr>
                      <a:r>
                        <a:rPr sz="1800" b="1" i="1" spc="-5" dirty="0">
                          <a:latin typeface="Century Gothic"/>
                          <a:cs typeface="Century Gothic"/>
                        </a:rPr>
                        <a:t>Bargaining</a:t>
                      </a:r>
                      <a:r>
                        <a:rPr sz="1800" b="1" i="1" spc="37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b="1" i="1" spc="-5" dirty="0">
                          <a:latin typeface="Century Gothic"/>
                          <a:cs typeface="Century Gothic"/>
                        </a:rPr>
                        <a:t>Power</a:t>
                      </a:r>
                      <a:r>
                        <a:rPr sz="1800" b="1" i="1" spc="36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b="1" i="1" spc="-10" dirty="0">
                          <a:latin typeface="Century Gothic"/>
                          <a:cs typeface="Century Gothic"/>
                        </a:rPr>
                        <a:t>of </a:t>
                      </a:r>
                      <a:r>
                        <a:rPr sz="1800" b="1" i="1" spc="-49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b="1" i="1" dirty="0">
                          <a:latin typeface="Century Gothic"/>
                          <a:cs typeface="Century Gothic"/>
                        </a:rPr>
                        <a:t>Suppliers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57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E8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800" b="1" i="1" spc="-5" dirty="0">
                          <a:latin typeface="Century Gothic"/>
                          <a:cs typeface="Century Gothic"/>
                        </a:rPr>
                        <a:t>High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90170" marR="37401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dirty="0">
                          <a:latin typeface="Century Gothic"/>
                          <a:cs typeface="Century Gothic"/>
                        </a:rPr>
                        <a:t>With the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raise of nation’s </a:t>
                      </a:r>
                      <a:r>
                        <a:rPr sz="1800" spc="-49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economy, suppliers raise </a:t>
                      </a:r>
                      <a:r>
                        <a:rPr sz="1800" spc="-484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the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price of 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the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raw 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materials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E8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36888">
                <a:tc>
                  <a:txBody>
                    <a:bodyPr/>
                    <a:lstStyle/>
                    <a:p>
                      <a:pPr marL="90170" marR="13271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800" b="1" i="1" spc="-5" dirty="0">
                          <a:latin typeface="Century Gothic"/>
                          <a:cs typeface="Century Gothic"/>
                        </a:rPr>
                        <a:t>Bargaining</a:t>
                      </a:r>
                      <a:r>
                        <a:rPr sz="1800" b="1" i="1" spc="-4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b="1" i="1" spc="-5" dirty="0">
                          <a:latin typeface="Century Gothic"/>
                          <a:cs typeface="Century Gothic"/>
                        </a:rPr>
                        <a:t>Power</a:t>
                      </a:r>
                      <a:r>
                        <a:rPr sz="1800" b="1" i="1" spc="-5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b="1" i="1" spc="-5" dirty="0">
                          <a:latin typeface="Century Gothic"/>
                          <a:cs typeface="Century Gothic"/>
                        </a:rPr>
                        <a:t>of </a:t>
                      </a:r>
                      <a:r>
                        <a:rPr sz="1800" b="1" i="1" spc="-49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b="1" i="1" spc="-5" dirty="0">
                          <a:latin typeface="Century Gothic"/>
                          <a:cs typeface="Century Gothic"/>
                        </a:rPr>
                        <a:t>Buyers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CD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800" b="1" i="1" dirty="0">
                          <a:latin typeface="Century Gothic"/>
                          <a:cs typeface="Century Gothic"/>
                        </a:rPr>
                        <a:t>Low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90170" marR="18288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latin typeface="Century Gothic"/>
                          <a:cs typeface="Century Gothic"/>
                        </a:rPr>
                        <a:t>Buyers</a:t>
                      </a:r>
                      <a:r>
                        <a:rPr sz="1800" spc="1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are required</a:t>
                      </a:r>
                      <a:r>
                        <a:rPr sz="1800" spc="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to </a:t>
                      </a:r>
                      <a:r>
                        <a:rPr sz="1800" spc="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purchase 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the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shoes as 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per </a:t>
                      </a:r>
                      <a:r>
                        <a:rPr sz="1800" spc="-484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the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displayed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price</a:t>
                      </a:r>
                      <a:r>
                        <a:rPr sz="1800" spc="-1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to </a:t>
                      </a:r>
                      <a:r>
                        <a:rPr sz="1800" spc="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them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CD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00856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204065" cy="6858000"/>
            <a:chOff x="0" y="0"/>
            <a:chExt cx="12204065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1276458" y="2963798"/>
              <a:ext cx="913130" cy="913130"/>
            </a:xfrm>
            <a:custGeom>
              <a:avLst/>
              <a:gdLst/>
              <a:ahLst/>
              <a:cxnLst/>
              <a:rect l="l" t="t" r="r" b="b"/>
              <a:pathLst>
                <a:path w="913129" h="913129">
                  <a:moveTo>
                    <a:pt x="912812" y="0"/>
                  </a:moveTo>
                  <a:lnTo>
                    <a:pt x="0" y="912812"/>
                  </a:lnTo>
                </a:path>
              </a:pathLst>
            </a:custGeom>
            <a:ln w="990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207625" y="3190875"/>
              <a:ext cx="2981960" cy="2981960"/>
            </a:xfrm>
            <a:custGeom>
              <a:avLst/>
              <a:gdLst/>
              <a:ahLst/>
              <a:cxnLst/>
              <a:rect l="l" t="t" r="r" b="b"/>
              <a:pathLst>
                <a:path w="2981959" h="2981960">
                  <a:moveTo>
                    <a:pt x="2981858" y="0"/>
                  </a:moveTo>
                  <a:lnTo>
                    <a:pt x="0" y="2981858"/>
                  </a:lnTo>
                </a:path>
              </a:pathLst>
            </a:custGeom>
            <a:ln w="990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292719" y="3285363"/>
              <a:ext cx="1896745" cy="1896745"/>
            </a:xfrm>
            <a:custGeom>
              <a:avLst/>
              <a:gdLst/>
              <a:ahLst/>
              <a:cxnLst/>
              <a:rect l="l" t="t" r="r" b="b"/>
              <a:pathLst>
                <a:path w="1896745" h="1896745">
                  <a:moveTo>
                    <a:pt x="1896529" y="0"/>
                  </a:moveTo>
                  <a:lnTo>
                    <a:pt x="0" y="1896529"/>
                  </a:lnTo>
                </a:path>
              </a:pathLst>
            </a:custGeom>
            <a:ln w="990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443215" y="3131057"/>
              <a:ext cx="1746250" cy="1746250"/>
            </a:xfrm>
            <a:custGeom>
              <a:avLst/>
              <a:gdLst/>
              <a:ahLst/>
              <a:cxnLst/>
              <a:rect l="l" t="t" r="r" b="b"/>
              <a:pathLst>
                <a:path w="1746250" h="1746250">
                  <a:moveTo>
                    <a:pt x="1745716" y="0"/>
                  </a:moveTo>
                  <a:lnTo>
                    <a:pt x="0" y="1745716"/>
                  </a:lnTo>
                </a:path>
              </a:pathLst>
            </a:custGeom>
            <a:ln w="2895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0918699" y="3682746"/>
              <a:ext cx="1270000" cy="1270000"/>
            </a:xfrm>
            <a:custGeom>
              <a:avLst/>
              <a:gdLst/>
              <a:ahLst/>
              <a:cxnLst/>
              <a:rect l="l" t="t" r="r" b="b"/>
              <a:pathLst>
                <a:path w="1270000" h="1270000">
                  <a:moveTo>
                    <a:pt x="1270000" y="0"/>
                  </a:moveTo>
                  <a:lnTo>
                    <a:pt x="0" y="1269999"/>
                  </a:lnTo>
                </a:path>
              </a:pathLst>
            </a:custGeom>
            <a:ln w="2895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013075" marR="5080" indent="-2407285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BUSINESS ENVIRONMENT: PESTLE </a:t>
            </a:r>
            <a:r>
              <a:rPr spc="-994" dirty="0"/>
              <a:t> </a:t>
            </a:r>
            <a:r>
              <a:rPr dirty="0"/>
              <a:t>ANALYSIS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8474582" y="5409819"/>
            <a:ext cx="3181350" cy="923290"/>
          </a:xfrm>
          <a:prstGeom prst="rect">
            <a:avLst/>
          </a:prstGeom>
          <a:solidFill>
            <a:srgbClr val="FFFFFF"/>
          </a:solidFill>
          <a:ln w="16001">
            <a:solidFill>
              <a:srgbClr val="000000"/>
            </a:solidFill>
          </a:ln>
        </p:spPr>
        <p:txBody>
          <a:bodyPr vert="horz" wrap="square" lIns="0" tIns="41275" rIns="0" bIns="0" rtlCol="0">
            <a:spAutoFit/>
          </a:bodyPr>
          <a:lstStyle/>
          <a:p>
            <a:pPr marL="299085" marR="293370" algn="ctr">
              <a:lnSpc>
                <a:spcPct val="100000"/>
              </a:lnSpc>
              <a:spcBef>
                <a:spcPts val="325"/>
              </a:spcBef>
            </a:pPr>
            <a:r>
              <a:rPr sz="1800" b="1" dirty="0">
                <a:latin typeface="Century Gothic"/>
                <a:cs typeface="Century Gothic"/>
              </a:rPr>
              <a:t>Figure</a:t>
            </a:r>
            <a:r>
              <a:rPr sz="1800" b="1" spc="-35" dirty="0">
                <a:latin typeface="Century Gothic"/>
                <a:cs typeface="Century Gothic"/>
              </a:rPr>
              <a:t> </a:t>
            </a:r>
            <a:r>
              <a:rPr sz="1800" b="1" spc="-5" dirty="0">
                <a:latin typeface="Century Gothic"/>
                <a:cs typeface="Century Gothic"/>
              </a:rPr>
              <a:t>2:</a:t>
            </a:r>
            <a:r>
              <a:rPr sz="1800" b="1" spc="-40" dirty="0">
                <a:latin typeface="Century Gothic"/>
                <a:cs typeface="Century Gothic"/>
              </a:rPr>
              <a:t> </a:t>
            </a:r>
            <a:r>
              <a:rPr sz="1800" b="1" spc="-5" dirty="0">
                <a:latin typeface="Century Gothic"/>
                <a:cs typeface="Century Gothic"/>
              </a:rPr>
              <a:t>Pestle</a:t>
            </a:r>
            <a:r>
              <a:rPr sz="1800" b="1" spc="-35" dirty="0">
                <a:latin typeface="Century Gothic"/>
                <a:cs typeface="Century Gothic"/>
              </a:rPr>
              <a:t> </a:t>
            </a:r>
            <a:r>
              <a:rPr sz="1800" b="1" spc="-5" dirty="0">
                <a:latin typeface="Century Gothic"/>
                <a:cs typeface="Century Gothic"/>
              </a:rPr>
              <a:t>analysis </a:t>
            </a:r>
            <a:r>
              <a:rPr sz="1800" b="1" spc="-490" dirty="0">
                <a:latin typeface="Century Gothic"/>
                <a:cs typeface="Century Gothic"/>
              </a:rPr>
              <a:t> </a:t>
            </a:r>
            <a:r>
              <a:rPr sz="1800" b="1" dirty="0">
                <a:latin typeface="Century Gothic"/>
                <a:cs typeface="Century Gothic"/>
              </a:rPr>
              <a:t>model</a:t>
            </a:r>
            <a:endParaRPr sz="1800">
              <a:latin typeface="Century Gothic"/>
              <a:cs typeface="Century Gothic"/>
            </a:endParaRPr>
          </a:p>
          <a:p>
            <a:pPr algn="ctr">
              <a:lnSpc>
                <a:spcPts val="2145"/>
              </a:lnSpc>
            </a:pPr>
            <a:r>
              <a:rPr sz="1800" spc="-5" dirty="0">
                <a:latin typeface="Century Gothic"/>
                <a:cs typeface="Century Gothic"/>
              </a:rPr>
              <a:t>(Source:</a:t>
            </a:r>
            <a:r>
              <a:rPr sz="1800" spc="-15" dirty="0">
                <a:latin typeface="Century Gothic"/>
                <a:cs typeface="Century Gothic"/>
              </a:rPr>
              <a:t> </a:t>
            </a:r>
            <a:r>
              <a:rPr sz="1800" spc="-5" dirty="0">
                <a:latin typeface="Century Gothic"/>
                <a:cs typeface="Century Gothic"/>
              </a:rPr>
              <a:t>Kara,</a:t>
            </a:r>
            <a:r>
              <a:rPr sz="1800" spc="-30" dirty="0">
                <a:latin typeface="Century Gothic"/>
                <a:cs typeface="Century Gothic"/>
              </a:rPr>
              <a:t> </a:t>
            </a:r>
            <a:r>
              <a:rPr sz="1800" spc="-5" dirty="0">
                <a:latin typeface="Century Gothic"/>
                <a:cs typeface="Century Gothic"/>
              </a:rPr>
              <a:t>2018)</a:t>
            </a:r>
            <a:endParaRPr sz="1800">
              <a:latin typeface="Century Gothic"/>
              <a:cs typeface="Century Gothic"/>
            </a:endParaRPr>
          </a:p>
        </p:txBody>
      </p:sp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0772" y="1536954"/>
            <a:ext cx="7846313" cy="5311139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1688" y="1560372"/>
            <a:ext cx="7704574" cy="5188457"/>
          </a:xfrm>
          <a:prstGeom prst="rect">
            <a:avLst/>
          </a:prstGeom>
        </p:spPr>
      </p:pic>
      <p:graphicFrame>
        <p:nvGraphicFramePr>
          <p:cNvPr id="13" name="object 13"/>
          <p:cNvGraphicFramePr>
            <a:graphicFrameLocks noGrp="1"/>
          </p:cNvGraphicFramePr>
          <p:nvPr/>
        </p:nvGraphicFramePr>
        <p:xfrm>
          <a:off x="146922" y="1555614"/>
          <a:ext cx="7705090" cy="51854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841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209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64235">
                <a:tc>
                  <a:txBody>
                    <a:bodyPr/>
                    <a:lstStyle/>
                    <a:p>
                      <a:pPr marL="10604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800" b="1" i="1" spc="-5" dirty="0">
                          <a:latin typeface="Century Gothic"/>
                          <a:cs typeface="Century Gothic"/>
                        </a:rPr>
                        <a:t>Political</a:t>
                      </a:r>
                      <a:r>
                        <a:rPr sz="1800" b="1" i="1" spc="-3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b="1" i="1" dirty="0">
                          <a:latin typeface="Century Gothic"/>
                          <a:cs typeface="Century Gothic"/>
                        </a:rPr>
                        <a:t>Factors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41910" marB="0">
                    <a:lnL w="9525">
                      <a:solidFill>
                        <a:srgbClr val="CFDFD6"/>
                      </a:solidFill>
                      <a:prstDash val="solid"/>
                    </a:lnL>
                    <a:lnT w="9525">
                      <a:solidFill>
                        <a:srgbClr val="CFDFD6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3870" indent="-286385">
                        <a:lnSpc>
                          <a:spcPct val="100000"/>
                        </a:lnSpc>
                        <a:spcBef>
                          <a:spcPts val="330"/>
                        </a:spcBef>
                        <a:buFont typeface="Arial"/>
                        <a:buChar char="•"/>
                        <a:tabLst>
                          <a:tab pos="483234" algn="l"/>
                          <a:tab pos="484505" algn="l"/>
                        </a:tabLst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Highly</a:t>
                      </a:r>
                      <a:r>
                        <a:rPr sz="1600" b="1" spc="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active</a:t>
                      </a:r>
                      <a:r>
                        <a:rPr sz="1600" b="1" spc="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and</a:t>
                      </a:r>
                      <a:r>
                        <a:rPr sz="1600" b="1" spc="1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stable</a:t>
                      </a:r>
                      <a:r>
                        <a:rPr sz="1600" b="1" spc="1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governing</a:t>
                      </a:r>
                      <a:r>
                        <a:rPr sz="1600" b="1" spc="1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body</a:t>
                      </a:r>
                      <a:endParaRPr sz="1600">
                        <a:latin typeface="Century Gothic"/>
                        <a:cs typeface="Century Gothic"/>
                      </a:endParaRPr>
                    </a:p>
                    <a:p>
                      <a:pPr marL="483870" indent="-286385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483234" algn="l"/>
                          <a:tab pos="484505" algn="l"/>
                        </a:tabLst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Adaptable</a:t>
                      </a:r>
                      <a:r>
                        <a:rPr sz="1600" b="1" spc="2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taxation policies</a:t>
                      </a:r>
                      <a:endParaRPr sz="1600">
                        <a:latin typeface="Century Gothic"/>
                        <a:cs typeface="Century Gothic"/>
                      </a:endParaRPr>
                    </a:p>
                  </a:txBody>
                  <a:tcPr marL="0" marR="0" marT="41910" marB="0">
                    <a:lnR w="9525">
                      <a:solidFill>
                        <a:srgbClr val="CFDFD6"/>
                      </a:solidFill>
                      <a:prstDash val="solid"/>
                    </a:lnR>
                    <a:lnT w="9525">
                      <a:solidFill>
                        <a:srgbClr val="CFDFD6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4235">
                <a:tc>
                  <a:txBody>
                    <a:bodyPr/>
                    <a:lstStyle/>
                    <a:p>
                      <a:pPr marL="10541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800" b="1" i="1" spc="-5" dirty="0">
                          <a:latin typeface="Century Gothic"/>
                          <a:cs typeface="Century Gothic"/>
                        </a:rPr>
                        <a:t>Economic</a:t>
                      </a:r>
                      <a:r>
                        <a:rPr sz="1800" b="1" i="1" spc="-6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b="1" i="1" dirty="0">
                          <a:latin typeface="Century Gothic"/>
                          <a:cs typeface="Century Gothic"/>
                        </a:rPr>
                        <a:t>Factors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41910" marB="0">
                    <a:lnL w="9525">
                      <a:solidFill>
                        <a:srgbClr val="CFDFD6"/>
                      </a:solidFill>
                      <a:prstDash val="solid"/>
                    </a:lnL>
                    <a:lnT w="28575">
                      <a:solidFill>
                        <a:srgbClr val="FFFFFF"/>
                      </a:solidFill>
                      <a:prstDash val="solid"/>
                    </a:lnT>
                    <a:solidFill>
                      <a:srgbClr val="FEFEFE"/>
                    </a:solidFill>
                  </a:tcPr>
                </a:tc>
                <a:tc>
                  <a:txBody>
                    <a:bodyPr/>
                    <a:lstStyle/>
                    <a:p>
                      <a:pPr marL="483870" indent="-286385">
                        <a:lnSpc>
                          <a:spcPct val="100000"/>
                        </a:lnSpc>
                        <a:spcBef>
                          <a:spcPts val="335"/>
                        </a:spcBef>
                        <a:buFont typeface="Arial"/>
                        <a:buChar char="•"/>
                        <a:tabLst>
                          <a:tab pos="483234" algn="l"/>
                          <a:tab pos="484505" algn="l"/>
                        </a:tabLst>
                      </a:pP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Presence </a:t>
                      </a:r>
                      <a:r>
                        <a:rPr sz="1600" b="1" i="1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of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high</a:t>
                      </a:r>
                      <a:r>
                        <a:rPr sz="1600" b="1" i="1" spc="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GDP</a:t>
                      </a:r>
                      <a:r>
                        <a:rPr sz="1600" b="1" i="1" spc="1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growth</a:t>
                      </a:r>
                      <a:r>
                        <a:rPr sz="1600" b="1" i="1" spc="-1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rate</a:t>
                      </a:r>
                      <a:endParaRPr sz="1600">
                        <a:latin typeface="Century Gothic"/>
                        <a:cs typeface="Century Gothic"/>
                      </a:endParaRPr>
                    </a:p>
                    <a:p>
                      <a:pPr marL="483234" marR="279400" indent="-28575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483234" algn="l"/>
                          <a:tab pos="483870" algn="l"/>
                        </a:tabLst>
                      </a:pP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Revenue</a:t>
                      </a:r>
                      <a:r>
                        <a:rPr sz="1600" b="1" i="1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of footwear</a:t>
                      </a:r>
                      <a:r>
                        <a:rPr sz="1600" b="1" i="1" spc="-1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industry</a:t>
                      </a:r>
                      <a:r>
                        <a:rPr sz="1600" b="1" i="1" spc="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in</a:t>
                      </a:r>
                      <a:r>
                        <a:rPr sz="1600" b="1" i="1" spc="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UK</a:t>
                      </a:r>
                      <a:r>
                        <a:rPr sz="1600" b="1" i="1" spc="-1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is</a:t>
                      </a:r>
                      <a:r>
                        <a:rPr sz="1600" b="1" i="1" spc="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6.77 </a:t>
                      </a:r>
                      <a:r>
                        <a:rPr sz="1600" b="1" i="1" spc="-434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million</a:t>
                      </a:r>
                      <a:r>
                        <a:rPr sz="1600" b="1" i="1" spc="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US</a:t>
                      </a:r>
                      <a:r>
                        <a:rPr sz="1600" b="1" i="1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dollars</a:t>
                      </a:r>
                      <a:endParaRPr sz="1600">
                        <a:latin typeface="Century Gothic"/>
                        <a:cs typeface="Century Gothic"/>
                      </a:endParaRPr>
                    </a:p>
                  </a:txBody>
                  <a:tcPr marL="0" marR="0" marT="42545" marB="0">
                    <a:lnR w="9525">
                      <a:solidFill>
                        <a:srgbClr val="CFDFD6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solidFill>
                      <a:srgbClr val="FEF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4235">
                <a:tc>
                  <a:txBody>
                    <a:bodyPr/>
                    <a:lstStyle/>
                    <a:p>
                      <a:pPr marL="10604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800" b="1" i="1" spc="-5" dirty="0">
                          <a:latin typeface="Century Gothic"/>
                          <a:cs typeface="Century Gothic"/>
                        </a:rPr>
                        <a:t>Social</a:t>
                      </a:r>
                      <a:r>
                        <a:rPr sz="1800" b="1" i="1" spc="-4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b="1" i="1" dirty="0">
                          <a:latin typeface="Century Gothic"/>
                          <a:cs typeface="Century Gothic"/>
                        </a:rPr>
                        <a:t>Factors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41910" marB="0">
                    <a:lnL w="9525">
                      <a:solidFill>
                        <a:srgbClr val="CFDFD6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marL="483870" indent="-286385">
                        <a:lnSpc>
                          <a:spcPct val="100000"/>
                        </a:lnSpc>
                        <a:spcBef>
                          <a:spcPts val="335"/>
                        </a:spcBef>
                        <a:buFont typeface="Arial"/>
                        <a:buChar char="•"/>
                        <a:tabLst>
                          <a:tab pos="483234" algn="l"/>
                          <a:tab pos="484505" algn="l"/>
                        </a:tabLst>
                      </a:pP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Presence of high</a:t>
                      </a:r>
                      <a:r>
                        <a:rPr sz="1600" b="1" i="1" spc="1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literacy</a:t>
                      </a:r>
                      <a:r>
                        <a:rPr sz="1600" b="1" i="1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rate</a:t>
                      </a:r>
                      <a:endParaRPr sz="1600">
                        <a:latin typeface="Century Gothic"/>
                        <a:cs typeface="Century Gothic"/>
                      </a:endParaRPr>
                    </a:p>
                    <a:p>
                      <a:pPr marL="483870" indent="-286385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483234" algn="l"/>
                          <a:tab pos="484505" algn="l"/>
                        </a:tabLst>
                      </a:pP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Market</a:t>
                      </a:r>
                      <a:r>
                        <a:rPr sz="1600" b="1" i="1" spc="-2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demand</a:t>
                      </a:r>
                      <a:r>
                        <a:rPr sz="1600" b="1" i="1" spc="1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is</a:t>
                      </a:r>
                      <a:r>
                        <a:rPr sz="1600" b="1" i="1" spc="-1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low</a:t>
                      </a:r>
                      <a:endParaRPr sz="1600">
                        <a:latin typeface="Century Gothic"/>
                        <a:cs typeface="Century Gothic"/>
                      </a:endParaRPr>
                    </a:p>
                  </a:txBody>
                  <a:tcPr marL="0" marR="0" marT="42545" marB="0">
                    <a:lnR w="9525">
                      <a:solidFill>
                        <a:srgbClr val="CFDFD6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4235">
                <a:tc>
                  <a:txBody>
                    <a:bodyPr/>
                    <a:lstStyle/>
                    <a:p>
                      <a:pPr marL="10604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800" b="1" i="1" spc="-5" dirty="0">
                          <a:latin typeface="Century Gothic"/>
                          <a:cs typeface="Century Gothic"/>
                        </a:rPr>
                        <a:t>Technological</a:t>
                      </a:r>
                      <a:r>
                        <a:rPr sz="1800" b="1" i="1" spc="-3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b="1" i="1" dirty="0">
                          <a:latin typeface="Century Gothic"/>
                          <a:cs typeface="Century Gothic"/>
                        </a:rPr>
                        <a:t>factors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41910" marB="0">
                    <a:lnL w="9525">
                      <a:solidFill>
                        <a:srgbClr val="CFDFD6"/>
                      </a:solidFill>
                      <a:prstDash val="solid"/>
                    </a:lnL>
                    <a:solidFill>
                      <a:srgbClr val="FEFEFE"/>
                    </a:solidFill>
                  </a:tcPr>
                </a:tc>
                <a:tc>
                  <a:txBody>
                    <a:bodyPr/>
                    <a:lstStyle/>
                    <a:p>
                      <a:pPr marL="483870" marR="327025" indent="-285750">
                        <a:lnSpc>
                          <a:spcPct val="100000"/>
                        </a:lnSpc>
                        <a:spcBef>
                          <a:spcPts val="335"/>
                        </a:spcBef>
                        <a:buFont typeface="Arial"/>
                        <a:buChar char="•"/>
                        <a:tabLst>
                          <a:tab pos="483234" algn="l"/>
                          <a:tab pos="484505" algn="l"/>
                        </a:tabLst>
                      </a:pP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Use</a:t>
                      </a:r>
                      <a:r>
                        <a:rPr sz="1600" b="1" i="1" spc="-1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of</a:t>
                      </a:r>
                      <a:r>
                        <a:rPr sz="1600" b="1" i="1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modern</a:t>
                      </a:r>
                      <a:r>
                        <a:rPr sz="1600" b="1" i="1" spc="1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technologies</a:t>
                      </a:r>
                      <a:r>
                        <a:rPr sz="1600" b="1" i="1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like AI,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CRM </a:t>
                      </a:r>
                      <a:r>
                        <a:rPr sz="1600" b="1" i="1" spc="-434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software</a:t>
                      </a:r>
                      <a:r>
                        <a:rPr sz="1600" b="1" i="1" spc="-1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can</a:t>
                      </a:r>
                      <a:r>
                        <a:rPr sz="1600" b="1" i="1" spc="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boost the</a:t>
                      </a:r>
                      <a:r>
                        <a:rPr sz="1600" b="1" i="1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business </a:t>
                      </a:r>
                      <a:r>
                        <a:rPr sz="1600" b="1" i="1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performance</a:t>
                      </a:r>
                      <a:endParaRPr sz="1600">
                        <a:latin typeface="Century Gothic"/>
                        <a:cs typeface="Century Gothic"/>
                      </a:endParaRPr>
                    </a:p>
                  </a:txBody>
                  <a:tcPr marL="0" marR="0" marT="42545" marB="0">
                    <a:lnR w="9525">
                      <a:solidFill>
                        <a:srgbClr val="CFDFD6"/>
                      </a:solidFill>
                      <a:prstDash val="solid"/>
                    </a:lnR>
                    <a:solidFill>
                      <a:srgbClr val="FEF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4235">
                <a:tc>
                  <a:txBody>
                    <a:bodyPr/>
                    <a:lstStyle/>
                    <a:p>
                      <a:pPr marL="10668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800" b="1" i="1" dirty="0">
                          <a:latin typeface="Century Gothic"/>
                          <a:cs typeface="Century Gothic"/>
                        </a:rPr>
                        <a:t>Legal</a:t>
                      </a:r>
                      <a:r>
                        <a:rPr sz="1800" b="1" i="1" spc="-5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b="1" i="1" dirty="0">
                          <a:latin typeface="Century Gothic"/>
                          <a:cs typeface="Century Gothic"/>
                        </a:rPr>
                        <a:t>factors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41910" marB="0">
                    <a:lnL w="9525">
                      <a:solidFill>
                        <a:srgbClr val="CFDFD6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marL="483870" marR="343535" indent="-285750">
                        <a:lnSpc>
                          <a:spcPct val="100000"/>
                        </a:lnSpc>
                        <a:spcBef>
                          <a:spcPts val="335"/>
                        </a:spcBef>
                        <a:buFont typeface="Arial"/>
                        <a:buChar char="•"/>
                        <a:tabLst>
                          <a:tab pos="483234" algn="l"/>
                          <a:tab pos="484505" algn="l"/>
                        </a:tabLst>
                      </a:pP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Following</a:t>
                      </a:r>
                      <a:r>
                        <a:rPr sz="1600" b="1" i="1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equality</a:t>
                      </a:r>
                      <a:r>
                        <a:rPr sz="1600" b="1" i="1" spc="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act</a:t>
                      </a:r>
                      <a:r>
                        <a:rPr sz="1600" b="1" i="1" spc="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2010</a:t>
                      </a:r>
                      <a:r>
                        <a:rPr sz="1600" b="1" i="1" spc="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can</a:t>
                      </a:r>
                      <a:r>
                        <a:rPr sz="1600" b="1" i="1" spc="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help</a:t>
                      </a:r>
                      <a:r>
                        <a:rPr sz="1600" b="1" i="1" spc="1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the </a:t>
                      </a:r>
                      <a:r>
                        <a:rPr sz="1600" b="1" i="1" spc="-434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business</a:t>
                      </a:r>
                      <a:r>
                        <a:rPr sz="1600" b="1" i="1" spc="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to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avoid</a:t>
                      </a:r>
                      <a:r>
                        <a:rPr sz="1600" b="1" i="1" spc="1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discriminatory</a:t>
                      </a:r>
                      <a:r>
                        <a:rPr sz="1600" b="1" i="1" spc="1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factors</a:t>
                      </a:r>
                      <a:endParaRPr sz="1600">
                        <a:latin typeface="Century Gothic"/>
                        <a:cs typeface="Century Gothic"/>
                      </a:endParaRPr>
                    </a:p>
                  </a:txBody>
                  <a:tcPr marL="0" marR="0" marT="42545" marB="0">
                    <a:lnR w="9525">
                      <a:solidFill>
                        <a:srgbClr val="CFDFD6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64235">
                <a:tc>
                  <a:txBody>
                    <a:bodyPr/>
                    <a:lstStyle/>
                    <a:p>
                      <a:pPr marL="10541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800" b="1" i="1" dirty="0">
                          <a:latin typeface="Century Gothic"/>
                          <a:cs typeface="Century Gothic"/>
                        </a:rPr>
                        <a:t>Environmental</a:t>
                      </a:r>
                      <a:r>
                        <a:rPr sz="1800" b="1" i="1" spc="-6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b="1" i="1" dirty="0">
                          <a:latin typeface="Century Gothic"/>
                          <a:cs typeface="Century Gothic"/>
                        </a:rPr>
                        <a:t>factors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41910" marB="0">
                    <a:lnL w="9525">
                      <a:solidFill>
                        <a:srgbClr val="CFDFD6"/>
                      </a:solidFill>
                      <a:prstDash val="solid"/>
                    </a:lnL>
                    <a:lnB w="9525">
                      <a:solidFill>
                        <a:srgbClr val="CFDFD6"/>
                      </a:solidFill>
                      <a:prstDash val="solid"/>
                    </a:lnB>
                    <a:solidFill>
                      <a:srgbClr val="FEFEFE"/>
                    </a:solidFill>
                  </a:tcPr>
                </a:tc>
                <a:tc>
                  <a:txBody>
                    <a:bodyPr/>
                    <a:lstStyle/>
                    <a:p>
                      <a:pPr marL="483870" marR="153670" indent="-285750">
                        <a:lnSpc>
                          <a:spcPct val="100000"/>
                        </a:lnSpc>
                        <a:spcBef>
                          <a:spcPts val="335"/>
                        </a:spcBef>
                        <a:buFont typeface="Arial"/>
                        <a:buChar char="•"/>
                        <a:tabLst>
                          <a:tab pos="483234" algn="l"/>
                          <a:tab pos="484505" algn="l"/>
                        </a:tabLst>
                      </a:pP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Use </a:t>
                      </a:r>
                      <a:r>
                        <a:rPr sz="1600" b="1" i="1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of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natural</a:t>
                      </a:r>
                      <a:r>
                        <a:rPr sz="1600" b="1" i="1" spc="1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resources and</a:t>
                      </a:r>
                      <a:r>
                        <a:rPr sz="1600" b="1" i="1" spc="1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focusing</a:t>
                      </a:r>
                      <a:r>
                        <a:rPr sz="1600" b="1" i="1" spc="1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on </a:t>
                      </a:r>
                      <a:r>
                        <a:rPr sz="1600" b="1" i="1" spc="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low</a:t>
                      </a:r>
                      <a:r>
                        <a:rPr sz="1600" b="1" i="1" spc="-1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resource</a:t>
                      </a:r>
                      <a:r>
                        <a:rPr sz="1600" b="1" i="1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consumption</a:t>
                      </a:r>
                      <a:r>
                        <a:rPr sz="1600" b="1" i="1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level</a:t>
                      </a:r>
                      <a:r>
                        <a:rPr sz="1600" b="1" i="1" spc="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can</a:t>
                      </a:r>
                      <a:r>
                        <a:rPr sz="1600" b="1" i="1" spc="1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boost </a:t>
                      </a:r>
                      <a:r>
                        <a:rPr sz="1600" b="1" i="1" spc="-43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the</a:t>
                      </a:r>
                      <a:r>
                        <a:rPr sz="1600" b="1" i="1" spc="-1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business</a:t>
                      </a:r>
                      <a:r>
                        <a:rPr sz="1600" b="1" i="1" spc="1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revenue</a:t>
                      </a:r>
                      <a:r>
                        <a:rPr sz="1600" b="1" i="1" spc="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b="1" i="1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margin</a:t>
                      </a:r>
                      <a:endParaRPr sz="1600">
                        <a:latin typeface="Century Gothic"/>
                        <a:cs typeface="Century Gothic"/>
                      </a:endParaRPr>
                    </a:p>
                  </a:txBody>
                  <a:tcPr marL="0" marR="0" marT="42545" marB="0">
                    <a:lnR w="9525">
                      <a:solidFill>
                        <a:srgbClr val="CFDFD6"/>
                      </a:solidFill>
                      <a:prstDash val="solid"/>
                    </a:lnR>
                    <a:lnB w="9525">
                      <a:solidFill>
                        <a:srgbClr val="CFDFD6"/>
                      </a:solidFill>
                      <a:prstDash val="solid"/>
                    </a:lnB>
                    <a:solidFill>
                      <a:srgbClr val="FEF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4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007857" y="1560576"/>
            <a:ext cx="4114037" cy="3526535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204065" cy="6858000"/>
            <a:chOff x="0" y="0"/>
            <a:chExt cx="12204065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1276458" y="2963798"/>
              <a:ext cx="913130" cy="913130"/>
            </a:xfrm>
            <a:custGeom>
              <a:avLst/>
              <a:gdLst/>
              <a:ahLst/>
              <a:cxnLst/>
              <a:rect l="l" t="t" r="r" b="b"/>
              <a:pathLst>
                <a:path w="913129" h="913129">
                  <a:moveTo>
                    <a:pt x="912812" y="0"/>
                  </a:moveTo>
                  <a:lnTo>
                    <a:pt x="0" y="912812"/>
                  </a:lnTo>
                </a:path>
              </a:pathLst>
            </a:custGeom>
            <a:ln w="990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207625" y="3190875"/>
              <a:ext cx="2981960" cy="2981960"/>
            </a:xfrm>
            <a:custGeom>
              <a:avLst/>
              <a:gdLst/>
              <a:ahLst/>
              <a:cxnLst/>
              <a:rect l="l" t="t" r="r" b="b"/>
              <a:pathLst>
                <a:path w="2981959" h="2981960">
                  <a:moveTo>
                    <a:pt x="2981858" y="0"/>
                  </a:moveTo>
                  <a:lnTo>
                    <a:pt x="0" y="2981858"/>
                  </a:lnTo>
                </a:path>
              </a:pathLst>
            </a:custGeom>
            <a:ln w="990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292719" y="3285363"/>
              <a:ext cx="1896745" cy="1896745"/>
            </a:xfrm>
            <a:custGeom>
              <a:avLst/>
              <a:gdLst/>
              <a:ahLst/>
              <a:cxnLst/>
              <a:rect l="l" t="t" r="r" b="b"/>
              <a:pathLst>
                <a:path w="1896745" h="1896745">
                  <a:moveTo>
                    <a:pt x="1896529" y="0"/>
                  </a:moveTo>
                  <a:lnTo>
                    <a:pt x="0" y="1896529"/>
                  </a:lnTo>
                </a:path>
              </a:pathLst>
            </a:custGeom>
            <a:ln w="990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443215" y="3131057"/>
              <a:ext cx="1746250" cy="1746250"/>
            </a:xfrm>
            <a:custGeom>
              <a:avLst/>
              <a:gdLst/>
              <a:ahLst/>
              <a:cxnLst/>
              <a:rect l="l" t="t" r="r" b="b"/>
              <a:pathLst>
                <a:path w="1746250" h="1746250">
                  <a:moveTo>
                    <a:pt x="1745716" y="0"/>
                  </a:moveTo>
                  <a:lnTo>
                    <a:pt x="0" y="1745716"/>
                  </a:lnTo>
                </a:path>
              </a:pathLst>
            </a:custGeom>
            <a:ln w="2895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0918699" y="3682746"/>
              <a:ext cx="1270000" cy="1270000"/>
            </a:xfrm>
            <a:custGeom>
              <a:avLst/>
              <a:gdLst/>
              <a:ahLst/>
              <a:cxnLst/>
              <a:rect l="l" t="t" r="r" b="b"/>
              <a:pathLst>
                <a:path w="1270000" h="1270000">
                  <a:moveTo>
                    <a:pt x="1270000" y="0"/>
                  </a:moveTo>
                  <a:lnTo>
                    <a:pt x="0" y="1269999"/>
                  </a:lnTo>
                </a:path>
              </a:pathLst>
            </a:custGeom>
            <a:ln w="2895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986361" y="396301"/>
            <a:ext cx="6804659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50770" marR="5080" indent="-2338705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BUSINESS ENVIRONMENT: SWOT </a:t>
            </a:r>
            <a:r>
              <a:rPr spc="-994" dirty="0"/>
              <a:t> </a:t>
            </a:r>
            <a:r>
              <a:rPr dirty="0"/>
              <a:t>ANALYSIS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8474582" y="5409819"/>
            <a:ext cx="3181350" cy="923290"/>
          </a:xfrm>
          <a:prstGeom prst="rect">
            <a:avLst/>
          </a:prstGeom>
          <a:solidFill>
            <a:srgbClr val="FFFFFF"/>
          </a:solidFill>
          <a:ln w="16001">
            <a:solidFill>
              <a:srgbClr val="000000"/>
            </a:solidFill>
          </a:ln>
        </p:spPr>
        <p:txBody>
          <a:bodyPr vert="horz" wrap="square" lIns="0" tIns="41275" rIns="0" bIns="0" rtlCol="0">
            <a:spAutoFit/>
          </a:bodyPr>
          <a:lstStyle/>
          <a:p>
            <a:pPr marL="314325" marR="309245" algn="ctr">
              <a:lnSpc>
                <a:spcPct val="100000"/>
              </a:lnSpc>
              <a:spcBef>
                <a:spcPts val="325"/>
              </a:spcBef>
            </a:pPr>
            <a:r>
              <a:rPr sz="1800" b="1" dirty="0">
                <a:latin typeface="Century Gothic"/>
                <a:cs typeface="Century Gothic"/>
              </a:rPr>
              <a:t>Figure</a:t>
            </a:r>
            <a:r>
              <a:rPr sz="1800" b="1" spc="-35" dirty="0">
                <a:latin typeface="Century Gothic"/>
                <a:cs typeface="Century Gothic"/>
              </a:rPr>
              <a:t> </a:t>
            </a:r>
            <a:r>
              <a:rPr sz="1800" b="1" spc="-5" dirty="0">
                <a:latin typeface="Century Gothic"/>
                <a:cs typeface="Century Gothic"/>
              </a:rPr>
              <a:t>3:</a:t>
            </a:r>
            <a:r>
              <a:rPr sz="1800" b="1" spc="-40" dirty="0">
                <a:latin typeface="Century Gothic"/>
                <a:cs typeface="Century Gothic"/>
              </a:rPr>
              <a:t> </a:t>
            </a:r>
            <a:r>
              <a:rPr sz="1800" b="1" spc="-5" dirty="0">
                <a:latin typeface="Century Gothic"/>
                <a:cs typeface="Century Gothic"/>
              </a:rPr>
              <a:t>SWOT</a:t>
            </a:r>
            <a:r>
              <a:rPr sz="1800" b="1" spc="-30" dirty="0">
                <a:latin typeface="Century Gothic"/>
                <a:cs typeface="Century Gothic"/>
              </a:rPr>
              <a:t> </a:t>
            </a:r>
            <a:r>
              <a:rPr sz="1800" b="1" spc="-5" dirty="0">
                <a:latin typeface="Century Gothic"/>
                <a:cs typeface="Century Gothic"/>
              </a:rPr>
              <a:t>analysis </a:t>
            </a:r>
            <a:r>
              <a:rPr sz="1800" b="1" spc="-484" dirty="0">
                <a:latin typeface="Century Gothic"/>
                <a:cs typeface="Century Gothic"/>
              </a:rPr>
              <a:t> </a:t>
            </a:r>
            <a:r>
              <a:rPr sz="1800" b="1" dirty="0">
                <a:latin typeface="Century Gothic"/>
                <a:cs typeface="Century Gothic"/>
              </a:rPr>
              <a:t>model</a:t>
            </a:r>
            <a:endParaRPr sz="1800">
              <a:latin typeface="Century Gothic"/>
              <a:cs typeface="Century Gothic"/>
            </a:endParaRPr>
          </a:p>
          <a:p>
            <a:pPr algn="ctr">
              <a:lnSpc>
                <a:spcPts val="2145"/>
              </a:lnSpc>
            </a:pPr>
            <a:r>
              <a:rPr sz="1800" spc="-5" dirty="0">
                <a:latin typeface="Century Gothic"/>
                <a:cs typeface="Century Gothic"/>
              </a:rPr>
              <a:t>(Source:</a:t>
            </a:r>
            <a:r>
              <a:rPr sz="1800" spc="15" dirty="0">
                <a:latin typeface="Century Gothic"/>
                <a:cs typeface="Century Gothic"/>
              </a:rPr>
              <a:t> </a:t>
            </a:r>
            <a:r>
              <a:rPr sz="1800" spc="-5" dirty="0">
                <a:latin typeface="Century Gothic"/>
                <a:cs typeface="Century Gothic"/>
              </a:rPr>
              <a:t>Namin</a:t>
            </a:r>
            <a:r>
              <a:rPr sz="1800" spc="15" dirty="0">
                <a:latin typeface="Century Gothic"/>
                <a:cs typeface="Century Gothic"/>
              </a:rPr>
              <a:t> </a:t>
            </a:r>
            <a:r>
              <a:rPr sz="1800" i="1" dirty="0">
                <a:latin typeface="Century Gothic"/>
                <a:cs typeface="Century Gothic"/>
              </a:rPr>
              <a:t>et</a:t>
            </a:r>
            <a:r>
              <a:rPr sz="1800" i="1" dirty="0">
                <a:latin typeface="Times New Roman"/>
                <a:cs typeface="Times New Roman"/>
              </a:rPr>
              <a:t>  </a:t>
            </a:r>
            <a:r>
              <a:rPr sz="1800" i="1" spc="440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Century Gothic"/>
                <a:cs typeface="Century Gothic"/>
              </a:rPr>
              <a:t>al.</a:t>
            </a:r>
            <a:r>
              <a:rPr sz="1800" i="1" spc="440" dirty="0">
                <a:latin typeface="Times New Roman"/>
                <a:cs typeface="Times New Roman"/>
              </a:rPr>
              <a:t> </a:t>
            </a:r>
            <a:r>
              <a:rPr sz="1800" i="1" spc="445" dirty="0">
                <a:latin typeface="Times New Roman"/>
                <a:cs typeface="Times New Roman"/>
              </a:rPr>
              <a:t> </a:t>
            </a:r>
            <a:r>
              <a:rPr sz="1800" spc="-465" dirty="0">
                <a:latin typeface="Century Gothic"/>
                <a:cs typeface="Century Gothic"/>
              </a:rPr>
              <a:t>2019)</a:t>
            </a:r>
            <a:endParaRPr sz="1800">
              <a:latin typeface="Century Gothic"/>
              <a:cs typeface="Century Gothic"/>
            </a:endParaRPr>
          </a:p>
        </p:txBody>
      </p:sp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119576" y="1554032"/>
          <a:ext cx="6789420" cy="51092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947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47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48890">
                <a:tc>
                  <a:txBody>
                    <a:bodyPr/>
                    <a:lstStyle/>
                    <a:p>
                      <a:pPr algn="ctr">
                        <a:lnSpc>
                          <a:spcPts val="2155"/>
                        </a:lnSpc>
                        <a:spcBef>
                          <a:spcPts val="33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Strengths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  <a:p>
                      <a:pPr marL="376555" marR="83185" indent="-285750" algn="just">
                        <a:lnSpc>
                          <a:spcPts val="2160"/>
                        </a:lnSpc>
                        <a:spcBef>
                          <a:spcPts val="65"/>
                        </a:spcBef>
                        <a:buFont typeface="Arial"/>
                        <a:buChar char="•"/>
                        <a:tabLst>
                          <a:tab pos="377190" algn="l"/>
                        </a:tabLst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Customized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size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of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shoes </a:t>
                      </a:r>
                      <a:r>
                        <a:rPr sz="1800" spc="-484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can</a:t>
                      </a:r>
                      <a:r>
                        <a:rPr sz="1800" spc="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attract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the</a:t>
                      </a:r>
                      <a:r>
                        <a:rPr sz="1800" spc="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market </a:t>
                      </a:r>
                      <a:r>
                        <a:rPr sz="1800" spc="-484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audiences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  <a:p>
                      <a:pPr marL="376555" marR="83820" indent="-285750" algn="just">
                        <a:lnSpc>
                          <a:spcPts val="2160"/>
                        </a:lnSpc>
                        <a:buFont typeface="Arial"/>
                        <a:buChar char="•"/>
                        <a:tabLst>
                          <a:tab pos="377190" algn="l"/>
                        </a:tabLst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Promote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social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activities </a:t>
                      </a:r>
                      <a:r>
                        <a:rPr sz="1800" spc="-484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and also 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assesses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multiple 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CSR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activities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13957B"/>
                    </a:solidFill>
                  </a:tcPr>
                </a:tc>
                <a:tc>
                  <a:txBody>
                    <a:bodyPr/>
                    <a:lstStyle/>
                    <a:p>
                      <a:pPr marL="1012825">
                        <a:lnSpc>
                          <a:spcPts val="2155"/>
                        </a:lnSpc>
                        <a:spcBef>
                          <a:spcPts val="33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Weaknesses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  <a:p>
                      <a:pPr marL="376555" indent="-286385">
                        <a:lnSpc>
                          <a:spcPts val="2155"/>
                        </a:lnSpc>
                        <a:buFont typeface="Arial"/>
                        <a:buChar char="•"/>
                        <a:tabLst>
                          <a:tab pos="376555" algn="l"/>
                          <a:tab pos="377190" algn="l"/>
                        </a:tabLst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Low</a:t>
                      </a:r>
                      <a:r>
                        <a:rPr sz="1800" spc="-1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brand</a:t>
                      </a:r>
                      <a:r>
                        <a:rPr sz="1800" spc="-2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awareness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  <a:p>
                      <a:pPr marL="376555" indent="-286385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376555" algn="l"/>
                          <a:tab pos="377190" algn="l"/>
                        </a:tabLst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High</a:t>
                      </a:r>
                      <a:r>
                        <a:rPr sz="1800" spc="-3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competition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  <a:p>
                      <a:pPr marL="376555" marR="85090" indent="-28575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376555" algn="l"/>
                          <a:tab pos="377190" algn="l"/>
                          <a:tab pos="2103120" algn="l"/>
                          <a:tab pos="2734310" algn="l"/>
                        </a:tabLst>
                      </a:pPr>
                      <a:r>
                        <a:rPr sz="180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I</a:t>
                      </a:r>
                      <a:r>
                        <a:rPr sz="1800" spc="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n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e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ffic</a:t>
                      </a:r>
                      <a:r>
                        <a:rPr sz="1800" spc="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i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ency	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i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n	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u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s</a:t>
                      </a:r>
                      <a:r>
                        <a:rPr sz="1800" spc="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i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ng 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advanced technologies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solidFill>
                      <a:srgbClr val="1395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60320">
                <a:tc>
                  <a:txBody>
                    <a:bodyPr/>
                    <a:lstStyle/>
                    <a:p>
                      <a:pPr marL="955675">
                        <a:lnSpc>
                          <a:spcPts val="2155"/>
                        </a:lnSpc>
                        <a:spcBef>
                          <a:spcPts val="330"/>
                        </a:spcBef>
                      </a:pPr>
                      <a:r>
                        <a:rPr sz="1800" b="1" dirty="0">
                          <a:latin typeface="Century Gothic"/>
                          <a:cs typeface="Century Gothic"/>
                        </a:rPr>
                        <a:t>Opportunities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  <a:p>
                      <a:pPr marL="376555" marR="84455" indent="-285750" algn="just">
                        <a:lnSpc>
                          <a:spcPts val="2160"/>
                        </a:lnSpc>
                        <a:spcBef>
                          <a:spcPts val="65"/>
                        </a:spcBef>
                        <a:buFont typeface="Arial"/>
                        <a:buChar char="•"/>
                        <a:tabLst>
                          <a:tab pos="377190" algn="l"/>
                          <a:tab pos="2035810" algn="l"/>
                        </a:tabLst>
                      </a:pPr>
                      <a:r>
                        <a:rPr sz="1800" dirty="0">
                          <a:latin typeface="Century Gothic"/>
                          <a:cs typeface="Century Gothic"/>
                        </a:rPr>
                        <a:t>M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ul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ti</a:t>
                      </a:r>
                      <a:r>
                        <a:rPr sz="1800" spc="5" dirty="0">
                          <a:latin typeface="Century Gothic"/>
                          <a:cs typeface="Century Gothic"/>
                        </a:rPr>
                        <a:t>-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s</a:t>
                      </a:r>
                      <a:r>
                        <a:rPr sz="1800" spc="5" dirty="0">
                          <a:latin typeface="Century Gothic"/>
                          <a:cs typeface="Century Gothic"/>
                        </a:rPr>
                        <a:t>i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z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e	cu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s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to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mi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zed 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shoes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 can</a:t>
                      </a:r>
                      <a:r>
                        <a:rPr sz="1800" spc="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attract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 the </a:t>
                      </a:r>
                      <a:r>
                        <a:rPr sz="1800" spc="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market</a:t>
                      </a:r>
                      <a:r>
                        <a:rPr sz="1800" spc="-1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audiences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  <a:p>
                      <a:pPr marL="376555" indent="-286385" algn="just">
                        <a:lnSpc>
                          <a:spcPts val="2090"/>
                        </a:lnSpc>
                        <a:buFont typeface="Arial"/>
                        <a:buChar char="•"/>
                        <a:tabLst>
                          <a:tab pos="377190" algn="l"/>
                          <a:tab pos="1483995" algn="l"/>
                          <a:tab pos="2425065" algn="l"/>
                        </a:tabLst>
                      </a:pPr>
                      <a:r>
                        <a:rPr sz="1800" spc="-5" dirty="0">
                          <a:latin typeface="Century Gothic"/>
                          <a:cs typeface="Century Gothic"/>
                        </a:rPr>
                        <a:t>Use	of	modern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  <a:p>
                      <a:pPr marL="376555" marR="83820" algn="just">
                        <a:lnSpc>
                          <a:spcPct val="100000"/>
                        </a:lnSpc>
                        <a:tabLst>
                          <a:tab pos="2849880" algn="l"/>
                        </a:tabLst>
                      </a:pPr>
                      <a:r>
                        <a:rPr sz="1800" dirty="0">
                          <a:latin typeface="Century Gothic"/>
                          <a:cs typeface="Century Gothic"/>
                        </a:rPr>
                        <a:t>tech</a:t>
                      </a:r>
                      <a:r>
                        <a:rPr sz="1800" spc="5" dirty="0">
                          <a:latin typeface="Century Gothic"/>
                          <a:cs typeface="Century Gothic"/>
                        </a:rPr>
                        <a:t>n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olo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gi</a:t>
                      </a:r>
                      <a:r>
                        <a:rPr sz="1800" spc="5" dirty="0">
                          <a:latin typeface="Century Gothic"/>
                          <a:cs typeface="Century Gothic"/>
                        </a:rPr>
                        <a:t>e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s	 can 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increase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 the</a:t>
                      </a:r>
                      <a:r>
                        <a:rPr sz="1800" spc="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business 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 p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ro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d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uc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t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ivi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ty	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and  efficiency</a:t>
                      </a:r>
                      <a:r>
                        <a:rPr sz="1800" spc="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margin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13957B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13957B"/>
                      </a:solidFill>
                      <a:prstDash val="solid"/>
                    </a:lnB>
                    <a:solidFill>
                      <a:srgbClr val="E7EE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55"/>
                        </a:lnSpc>
                        <a:spcBef>
                          <a:spcPts val="330"/>
                        </a:spcBef>
                      </a:pPr>
                      <a:r>
                        <a:rPr sz="1800" b="1" dirty="0">
                          <a:latin typeface="Century Gothic"/>
                          <a:cs typeface="Century Gothic"/>
                        </a:rPr>
                        <a:t>Threats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  <a:p>
                      <a:pPr marL="376555" marR="83185" indent="-285750" algn="just">
                        <a:lnSpc>
                          <a:spcPts val="2160"/>
                        </a:lnSpc>
                        <a:spcBef>
                          <a:spcPts val="65"/>
                        </a:spcBef>
                        <a:buFont typeface="Arial"/>
                        <a:buChar char="•"/>
                        <a:tabLst>
                          <a:tab pos="377190" algn="l"/>
                        </a:tabLst>
                      </a:pPr>
                      <a:r>
                        <a:rPr sz="1800" spc="-5" dirty="0">
                          <a:latin typeface="Century Gothic"/>
                          <a:cs typeface="Century Gothic"/>
                        </a:rPr>
                        <a:t>Low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brand</a:t>
                      </a:r>
                      <a:r>
                        <a:rPr sz="1800" spc="49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awareness 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 can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disallow 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the business </a:t>
                      </a:r>
                      <a:r>
                        <a:rPr sz="1800" spc="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to</a:t>
                      </a:r>
                      <a:r>
                        <a:rPr sz="1800" spc="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engage</a:t>
                      </a:r>
                      <a:r>
                        <a:rPr sz="1800" spc="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the</a:t>
                      </a:r>
                      <a:r>
                        <a:rPr sz="1800" spc="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market 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audiences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  <a:p>
                      <a:pPr marL="376555" marR="85090" indent="-285750" algn="just">
                        <a:lnSpc>
                          <a:spcPts val="2160"/>
                        </a:lnSpc>
                        <a:buFont typeface="Arial"/>
                        <a:buChar char="•"/>
                        <a:tabLst>
                          <a:tab pos="377190" algn="l"/>
                        </a:tabLst>
                      </a:pPr>
                      <a:r>
                        <a:rPr sz="1800" spc="-5" dirty="0">
                          <a:latin typeface="Century Gothic"/>
                          <a:cs typeface="Century Gothic"/>
                        </a:rPr>
                        <a:t>Providing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shoes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at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base 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price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 can</a:t>
                      </a:r>
                      <a:r>
                        <a:rPr sz="1800" spc="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negate</a:t>
                      </a:r>
                      <a:r>
                        <a:rPr sz="1800" spc="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the </a:t>
                      </a:r>
                      <a:r>
                        <a:rPr sz="1800" spc="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profit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margin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of</a:t>
                      </a:r>
                      <a:r>
                        <a:rPr sz="1800" dirty="0">
                          <a:latin typeface="Century Gothic"/>
                          <a:cs typeface="Century Gothic"/>
                        </a:rPr>
                        <a:t> the </a:t>
                      </a:r>
                      <a:r>
                        <a:rPr sz="1800" spc="-484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spc="-5" dirty="0">
                          <a:latin typeface="Century Gothic"/>
                          <a:cs typeface="Century Gothic"/>
                        </a:rPr>
                        <a:t>business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41910" marB="0">
                    <a:lnR w="12700">
                      <a:solidFill>
                        <a:srgbClr val="13957B"/>
                      </a:solidFill>
                      <a:prstDash val="solid"/>
                    </a:lnR>
                    <a:lnB w="12700">
                      <a:solidFill>
                        <a:srgbClr val="13957B"/>
                      </a:solidFill>
                      <a:prstDash val="solid"/>
                    </a:lnB>
                    <a:solidFill>
                      <a:srgbClr val="E7EE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2" name="object 1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162038" y="1560576"/>
            <a:ext cx="4988813" cy="3513581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204065" cy="6858000"/>
            <a:chOff x="0" y="0"/>
            <a:chExt cx="12204065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1276458" y="2963798"/>
              <a:ext cx="913130" cy="913130"/>
            </a:xfrm>
            <a:custGeom>
              <a:avLst/>
              <a:gdLst/>
              <a:ahLst/>
              <a:cxnLst/>
              <a:rect l="l" t="t" r="r" b="b"/>
              <a:pathLst>
                <a:path w="913129" h="913129">
                  <a:moveTo>
                    <a:pt x="912812" y="0"/>
                  </a:moveTo>
                  <a:lnTo>
                    <a:pt x="0" y="912812"/>
                  </a:lnTo>
                </a:path>
              </a:pathLst>
            </a:custGeom>
            <a:ln w="990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207625" y="3190875"/>
              <a:ext cx="2981960" cy="2981960"/>
            </a:xfrm>
            <a:custGeom>
              <a:avLst/>
              <a:gdLst/>
              <a:ahLst/>
              <a:cxnLst/>
              <a:rect l="l" t="t" r="r" b="b"/>
              <a:pathLst>
                <a:path w="2981959" h="2981960">
                  <a:moveTo>
                    <a:pt x="2981858" y="0"/>
                  </a:moveTo>
                  <a:lnTo>
                    <a:pt x="0" y="2981858"/>
                  </a:lnTo>
                </a:path>
              </a:pathLst>
            </a:custGeom>
            <a:ln w="990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292719" y="3285363"/>
              <a:ext cx="1896745" cy="1896745"/>
            </a:xfrm>
            <a:custGeom>
              <a:avLst/>
              <a:gdLst/>
              <a:ahLst/>
              <a:cxnLst/>
              <a:rect l="l" t="t" r="r" b="b"/>
              <a:pathLst>
                <a:path w="1896745" h="1896745">
                  <a:moveTo>
                    <a:pt x="1896529" y="0"/>
                  </a:moveTo>
                  <a:lnTo>
                    <a:pt x="0" y="1896529"/>
                  </a:lnTo>
                </a:path>
              </a:pathLst>
            </a:custGeom>
            <a:ln w="990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443215" y="3131057"/>
              <a:ext cx="1746250" cy="1746250"/>
            </a:xfrm>
            <a:custGeom>
              <a:avLst/>
              <a:gdLst/>
              <a:ahLst/>
              <a:cxnLst/>
              <a:rect l="l" t="t" r="r" b="b"/>
              <a:pathLst>
                <a:path w="1746250" h="1746250">
                  <a:moveTo>
                    <a:pt x="1745716" y="0"/>
                  </a:moveTo>
                  <a:lnTo>
                    <a:pt x="0" y="1745716"/>
                  </a:lnTo>
                </a:path>
              </a:pathLst>
            </a:custGeom>
            <a:ln w="2895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0918699" y="3682746"/>
              <a:ext cx="1270000" cy="1270000"/>
            </a:xfrm>
            <a:custGeom>
              <a:avLst/>
              <a:gdLst/>
              <a:ahLst/>
              <a:cxnLst/>
              <a:rect l="l" t="t" r="r" b="b"/>
              <a:pathLst>
                <a:path w="1270000" h="1270000">
                  <a:moveTo>
                    <a:pt x="1270000" y="0"/>
                  </a:moveTo>
                  <a:lnTo>
                    <a:pt x="0" y="1269999"/>
                  </a:lnTo>
                </a:path>
              </a:pathLst>
            </a:custGeom>
            <a:ln w="2895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219450" marR="5080" indent="-3207385">
              <a:lnSpc>
                <a:spcPct val="100000"/>
              </a:lnSpc>
              <a:spcBef>
                <a:spcPts val="100"/>
              </a:spcBef>
            </a:pPr>
            <a:r>
              <a:rPr dirty="0"/>
              <a:t>COMPETITOR</a:t>
            </a:r>
            <a:r>
              <a:rPr spc="-40" dirty="0"/>
              <a:t> </a:t>
            </a:r>
            <a:r>
              <a:rPr dirty="0"/>
              <a:t>ANALYSIS:</a:t>
            </a:r>
            <a:r>
              <a:rPr spc="-25" dirty="0"/>
              <a:t> </a:t>
            </a:r>
            <a:r>
              <a:rPr dirty="0"/>
              <a:t>COMPETITOR </a:t>
            </a:r>
            <a:r>
              <a:rPr spc="-990" dirty="0"/>
              <a:t> </a:t>
            </a:r>
            <a:r>
              <a:rPr spc="-5" dirty="0"/>
              <a:t>PROFILE</a:t>
            </a:r>
          </a:p>
        </p:txBody>
      </p:sp>
      <p:sp>
        <p:nvSpPr>
          <p:cNvPr id="12" name="object 12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297815" marR="423545" indent="-285750">
              <a:lnSpc>
                <a:spcPct val="100400"/>
              </a:lnSpc>
              <a:spcBef>
                <a:spcPts val="85"/>
              </a:spcBef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z="2800" spc="-5" dirty="0">
                <a:solidFill>
                  <a:srgbClr val="000000"/>
                </a:solidFill>
              </a:rPr>
              <a:t>Key competitors: </a:t>
            </a:r>
            <a:r>
              <a:rPr spc="-5" dirty="0"/>
              <a:t>Loake, Barker and </a:t>
            </a:r>
            <a:r>
              <a:rPr spc="-545" dirty="0"/>
              <a:t> </a:t>
            </a:r>
            <a:r>
              <a:rPr spc="-5" dirty="0"/>
              <a:t>John</a:t>
            </a:r>
            <a:r>
              <a:rPr dirty="0"/>
              <a:t> </a:t>
            </a:r>
            <a:r>
              <a:rPr spc="-5" dirty="0"/>
              <a:t>Lobb</a:t>
            </a:r>
            <a:endParaRPr sz="2800"/>
          </a:p>
          <a:p>
            <a:pPr marL="297815" marR="5080" indent="-285750">
              <a:lnSpc>
                <a:spcPts val="2970"/>
              </a:lnSpc>
              <a:spcBef>
                <a:spcPts val="414"/>
              </a:spcBef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z="2800" spc="-5" dirty="0">
                <a:solidFill>
                  <a:srgbClr val="000000"/>
                </a:solidFill>
              </a:rPr>
              <a:t>Financial competition: </a:t>
            </a:r>
            <a:r>
              <a:rPr sz="2400" spc="-5" dirty="0"/>
              <a:t>Brands offer </a:t>
            </a:r>
            <a:r>
              <a:rPr sz="2400" spc="-660" dirty="0"/>
              <a:t> </a:t>
            </a:r>
            <a:r>
              <a:rPr sz="2400" dirty="0"/>
              <a:t>shoes</a:t>
            </a:r>
            <a:r>
              <a:rPr sz="2400" spc="-15" dirty="0"/>
              <a:t> </a:t>
            </a:r>
            <a:r>
              <a:rPr sz="2400" dirty="0"/>
              <a:t>in</a:t>
            </a:r>
            <a:r>
              <a:rPr sz="2400" spc="-5" dirty="0"/>
              <a:t> </a:t>
            </a:r>
            <a:r>
              <a:rPr sz="2400" dirty="0"/>
              <a:t>low</a:t>
            </a:r>
            <a:r>
              <a:rPr sz="2400" spc="5" dirty="0"/>
              <a:t> </a:t>
            </a:r>
            <a:r>
              <a:rPr sz="2400" spc="-5" dirty="0"/>
              <a:t>price</a:t>
            </a:r>
            <a:endParaRPr sz="2400"/>
          </a:p>
          <a:p>
            <a:pPr marL="298450" indent="-285750">
              <a:lnSpc>
                <a:spcPts val="3235"/>
              </a:lnSpc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z="2800" spc="-5" dirty="0">
                <a:solidFill>
                  <a:srgbClr val="000000"/>
                </a:solidFill>
              </a:rPr>
              <a:t>Product</a:t>
            </a:r>
            <a:r>
              <a:rPr sz="2800" spc="-1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variation</a:t>
            </a:r>
            <a:r>
              <a:rPr sz="2800" spc="-1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available </a:t>
            </a:r>
            <a:r>
              <a:rPr sz="2800" dirty="0">
                <a:solidFill>
                  <a:srgbClr val="000000"/>
                </a:solidFill>
              </a:rPr>
              <a:t>in</a:t>
            </a:r>
            <a:endParaRPr sz="2800"/>
          </a:p>
          <a:p>
            <a:pPr marL="298450">
              <a:lnSpc>
                <a:spcPct val="100000"/>
              </a:lnSpc>
            </a:pPr>
            <a:r>
              <a:rPr sz="2800" spc="-5" dirty="0">
                <a:solidFill>
                  <a:srgbClr val="000000"/>
                </a:solidFill>
              </a:rPr>
              <a:t>market:</a:t>
            </a:r>
            <a:r>
              <a:rPr sz="2800" spc="-10" dirty="0">
                <a:solidFill>
                  <a:srgbClr val="000000"/>
                </a:solidFill>
              </a:rPr>
              <a:t> </a:t>
            </a:r>
            <a:r>
              <a:rPr sz="2400" dirty="0"/>
              <a:t>Customized</a:t>
            </a:r>
            <a:r>
              <a:rPr sz="2400" spc="-20" dirty="0"/>
              <a:t> </a:t>
            </a:r>
            <a:r>
              <a:rPr sz="2400" spc="-5" dirty="0"/>
              <a:t>design</a:t>
            </a:r>
            <a:r>
              <a:rPr sz="2400" spc="-15" dirty="0"/>
              <a:t> </a:t>
            </a:r>
            <a:r>
              <a:rPr sz="2400" dirty="0"/>
              <a:t>shoes</a:t>
            </a:r>
            <a:endParaRPr sz="2400"/>
          </a:p>
          <a:p>
            <a:pPr marL="298450" marR="171450" indent="-285750">
              <a:lnSpc>
                <a:spcPct val="100000"/>
              </a:lnSpc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z="2800" spc="-5" dirty="0">
                <a:solidFill>
                  <a:srgbClr val="000000"/>
                </a:solidFill>
              </a:rPr>
              <a:t>Product Strategy </a:t>
            </a:r>
            <a:r>
              <a:rPr sz="2800" dirty="0">
                <a:solidFill>
                  <a:srgbClr val="000000"/>
                </a:solidFill>
              </a:rPr>
              <a:t>to </a:t>
            </a:r>
            <a:r>
              <a:rPr sz="2800" spc="-5" dirty="0">
                <a:solidFill>
                  <a:srgbClr val="000000"/>
                </a:solidFill>
              </a:rPr>
              <a:t>be </a:t>
            </a:r>
            <a:r>
              <a:rPr sz="280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considered:</a:t>
            </a:r>
            <a:r>
              <a:rPr sz="2800" spc="-40" dirty="0">
                <a:solidFill>
                  <a:srgbClr val="000000"/>
                </a:solidFill>
              </a:rPr>
              <a:t> </a:t>
            </a:r>
            <a:r>
              <a:rPr sz="2400" dirty="0"/>
              <a:t>Multi-sized</a:t>
            </a:r>
            <a:r>
              <a:rPr sz="2400" spc="-30" dirty="0"/>
              <a:t> </a:t>
            </a:r>
            <a:r>
              <a:rPr sz="2400" spc="-5" dirty="0"/>
              <a:t>customized</a:t>
            </a:r>
            <a:endParaRPr sz="2400"/>
          </a:p>
        </p:txBody>
      </p:sp>
      <p:sp>
        <p:nvSpPr>
          <p:cNvPr id="10" name="object 10"/>
          <p:cNvSpPr txBox="1"/>
          <p:nvPr/>
        </p:nvSpPr>
        <p:spPr>
          <a:xfrm>
            <a:off x="8474582" y="5409819"/>
            <a:ext cx="3181350" cy="923290"/>
          </a:xfrm>
          <a:prstGeom prst="rect">
            <a:avLst/>
          </a:prstGeom>
          <a:solidFill>
            <a:srgbClr val="FFFFFF"/>
          </a:solidFill>
          <a:ln w="16001">
            <a:solidFill>
              <a:srgbClr val="000000"/>
            </a:solidFill>
          </a:ln>
        </p:spPr>
        <p:txBody>
          <a:bodyPr vert="horz" wrap="square" lIns="0" tIns="41910" rIns="0" bIns="0" rtlCol="0">
            <a:spAutoFit/>
          </a:bodyPr>
          <a:lstStyle/>
          <a:p>
            <a:pPr marL="106045" marR="98425" algn="ctr">
              <a:lnSpc>
                <a:spcPct val="99700"/>
              </a:lnSpc>
              <a:spcBef>
                <a:spcPts val="330"/>
              </a:spcBef>
            </a:pPr>
            <a:r>
              <a:rPr sz="1800" b="1" dirty="0">
                <a:latin typeface="Century Gothic"/>
                <a:cs typeface="Century Gothic"/>
              </a:rPr>
              <a:t>Figure</a:t>
            </a:r>
            <a:r>
              <a:rPr sz="1800" b="1" spc="-40" dirty="0">
                <a:latin typeface="Century Gothic"/>
                <a:cs typeface="Century Gothic"/>
              </a:rPr>
              <a:t> </a:t>
            </a:r>
            <a:r>
              <a:rPr sz="1800" b="1" spc="-5" dirty="0">
                <a:latin typeface="Century Gothic"/>
                <a:cs typeface="Century Gothic"/>
              </a:rPr>
              <a:t>4:</a:t>
            </a:r>
            <a:r>
              <a:rPr sz="1800" b="1" spc="-40" dirty="0">
                <a:latin typeface="Century Gothic"/>
                <a:cs typeface="Century Gothic"/>
              </a:rPr>
              <a:t> </a:t>
            </a:r>
            <a:r>
              <a:rPr sz="1800" b="1" dirty="0">
                <a:latin typeface="Century Gothic"/>
                <a:cs typeface="Century Gothic"/>
              </a:rPr>
              <a:t>Competitor</a:t>
            </a:r>
            <a:r>
              <a:rPr sz="1800" b="1" spc="-50" dirty="0">
                <a:latin typeface="Century Gothic"/>
                <a:cs typeface="Century Gothic"/>
              </a:rPr>
              <a:t> </a:t>
            </a:r>
            <a:r>
              <a:rPr sz="1800" b="1" spc="-5" dirty="0">
                <a:latin typeface="Century Gothic"/>
                <a:cs typeface="Century Gothic"/>
              </a:rPr>
              <a:t>Profile </a:t>
            </a:r>
            <a:r>
              <a:rPr sz="1800" b="1" spc="-484" dirty="0">
                <a:latin typeface="Century Gothic"/>
                <a:cs typeface="Century Gothic"/>
              </a:rPr>
              <a:t> </a:t>
            </a:r>
            <a:r>
              <a:rPr sz="1800" spc="-5" dirty="0">
                <a:latin typeface="Century Gothic"/>
                <a:cs typeface="Century Gothic"/>
              </a:rPr>
              <a:t>(Source:</a:t>
            </a:r>
            <a:r>
              <a:rPr sz="1800" spc="35" dirty="0">
                <a:latin typeface="Century Gothic"/>
                <a:cs typeface="Century Gothic"/>
              </a:rPr>
              <a:t> </a:t>
            </a:r>
            <a:r>
              <a:rPr sz="1800" dirty="0">
                <a:latin typeface="Century Gothic"/>
                <a:cs typeface="Century Gothic"/>
              </a:rPr>
              <a:t>Wen</a:t>
            </a:r>
            <a:r>
              <a:rPr sz="1800" spc="35" dirty="0">
                <a:latin typeface="Century Gothic"/>
                <a:cs typeface="Century Gothic"/>
              </a:rPr>
              <a:t> </a:t>
            </a:r>
            <a:r>
              <a:rPr sz="1800" spc="-5" dirty="0">
                <a:latin typeface="Century Gothic"/>
                <a:cs typeface="Century Gothic"/>
              </a:rPr>
              <a:t>and</a:t>
            </a:r>
            <a:r>
              <a:rPr sz="1800" spc="35" dirty="0">
                <a:latin typeface="Century Gothic"/>
                <a:cs typeface="Century Gothic"/>
              </a:rPr>
              <a:t> </a:t>
            </a:r>
            <a:r>
              <a:rPr sz="1800" spc="-5" dirty="0">
                <a:latin typeface="Century Gothic"/>
                <a:cs typeface="Century Gothic"/>
              </a:rPr>
              <a:t>Fu, </a:t>
            </a:r>
            <a:r>
              <a:rPr sz="1800" dirty="0">
                <a:latin typeface="Century Gothic"/>
                <a:cs typeface="Century Gothic"/>
              </a:rPr>
              <a:t> </a:t>
            </a:r>
            <a:r>
              <a:rPr sz="1800" spc="-5" dirty="0">
                <a:latin typeface="Century Gothic"/>
                <a:cs typeface="Century Gothic"/>
              </a:rPr>
              <a:t>2016)</a:t>
            </a:r>
            <a:endParaRPr sz="1800">
              <a:latin typeface="Century Gothic"/>
              <a:cs typeface="Century Gothic"/>
            </a:endParaRPr>
          </a:p>
        </p:txBody>
      </p:sp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728203" y="1190244"/>
            <a:ext cx="4267199" cy="3905249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388227" y="4896533"/>
            <a:ext cx="5824855" cy="15500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7815">
              <a:lnSpc>
                <a:spcPts val="2875"/>
              </a:lnSpc>
              <a:spcBef>
                <a:spcPts val="100"/>
              </a:spcBef>
            </a:pPr>
            <a:r>
              <a:rPr sz="2400" b="1" dirty="0">
                <a:solidFill>
                  <a:srgbClr val="FFFFFF"/>
                </a:solidFill>
                <a:latin typeface="Century Gothic"/>
                <a:cs typeface="Century Gothic"/>
              </a:rPr>
              <a:t>shoes</a:t>
            </a:r>
            <a:endParaRPr sz="2400">
              <a:latin typeface="Century Gothic"/>
              <a:cs typeface="Century Gothic"/>
            </a:endParaRPr>
          </a:p>
          <a:p>
            <a:pPr marL="298450" indent="-285750">
              <a:lnSpc>
                <a:spcPts val="3354"/>
              </a:lnSpc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z="2800" b="1" spc="-5" dirty="0">
                <a:latin typeface="Century Gothic"/>
                <a:cs typeface="Century Gothic"/>
              </a:rPr>
              <a:t>Facilities </a:t>
            </a:r>
            <a:r>
              <a:rPr sz="2800" b="1" dirty="0">
                <a:latin typeface="Century Gothic"/>
                <a:cs typeface="Century Gothic"/>
              </a:rPr>
              <a:t>to</a:t>
            </a:r>
            <a:r>
              <a:rPr sz="2800" b="1" spc="-15" dirty="0">
                <a:latin typeface="Century Gothic"/>
                <a:cs typeface="Century Gothic"/>
              </a:rPr>
              <a:t> </a:t>
            </a:r>
            <a:r>
              <a:rPr sz="2800" b="1" spc="-5" dirty="0">
                <a:latin typeface="Century Gothic"/>
                <a:cs typeface="Century Gothic"/>
              </a:rPr>
              <a:t>be</a:t>
            </a:r>
            <a:r>
              <a:rPr sz="2800" b="1" spc="-15" dirty="0">
                <a:latin typeface="Century Gothic"/>
                <a:cs typeface="Century Gothic"/>
              </a:rPr>
              <a:t> </a:t>
            </a:r>
            <a:r>
              <a:rPr sz="2800" b="1" spc="-5" dirty="0">
                <a:latin typeface="Century Gothic"/>
                <a:cs typeface="Century Gothic"/>
              </a:rPr>
              <a:t>considered:</a:t>
            </a:r>
            <a:endParaRPr sz="2800">
              <a:latin typeface="Century Gothic"/>
              <a:cs typeface="Century Gothic"/>
            </a:endParaRPr>
          </a:p>
          <a:p>
            <a:pPr marL="298450" marR="5080">
              <a:lnSpc>
                <a:spcPct val="100000"/>
              </a:lnSpc>
              <a:spcBef>
                <a:spcPts val="10"/>
              </a:spcBef>
            </a:pPr>
            <a:r>
              <a:rPr sz="2400" b="1" spc="-5" dirty="0">
                <a:solidFill>
                  <a:srgbClr val="FFFFFF"/>
                </a:solidFill>
                <a:latin typeface="Century Gothic"/>
                <a:cs typeface="Century Gothic"/>
              </a:rPr>
              <a:t>providing </a:t>
            </a:r>
            <a:r>
              <a:rPr sz="2400" b="1" dirty="0">
                <a:solidFill>
                  <a:srgbClr val="FFFFFF"/>
                </a:solidFill>
                <a:latin typeface="Century Gothic"/>
                <a:cs typeface="Century Gothic"/>
              </a:rPr>
              <a:t>superior </a:t>
            </a:r>
            <a:r>
              <a:rPr sz="2400" b="1" spc="-5" dirty="0">
                <a:solidFill>
                  <a:srgbClr val="FFFFFF"/>
                </a:solidFill>
                <a:latin typeface="Century Gothic"/>
                <a:cs typeface="Century Gothic"/>
              </a:rPr>
              <a:t>quality </a:t>
            </a:r>
            <a:r>
              <a:rPr sz="2400" b="1" dirty="0">
                <a:solidFill>
                  <a:srgbClr val="FFFFFF"/>
                </a:solidFill>
                <a:latin typeface="Century Gothic"/>
                <a:cs typeface="Century Gothic"/>
              </a:rPr>
              <a:t>footwear </a:t>
            </a:r>
            <a:r>
              <a:rPr sz="2400" b="1" spc="-5" dirty="0">
                <a:solidFill>
                  <a:srgbClr val="FFFFFF"/>
                </a:solidFill>
                <a:latin typeface="Century Gothic"/>
                <a:cs typeface="Century Gothic"/>
              </a:rPr>
              <a:t>at </a:t>
            </a:r>
            <a:r>
              <a:rPr sz="2400" b="1" spc="-66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Century Gothic"/>
                <a:cs typeface="Century Gothic"/>
              </a:rPr>
              <a:t>base</a:t>
            </a:r>
            <a:r>
              <a:rPr sz="2400" b="1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Century Gothic"/>
                <a:cs typeface="Century Gothic"/>
              </a:rPr>
              <a:t>price</a:t>
            </a:r>
            <a:endParaRPr sz="24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65227" y="364411"/>
            <a:ext cx="81915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i="1" dirty="0">
                <a:latin typeface="Century Gothic"/>
                <a:cs typeface="Century Gothic"/>
              </a:rPr>
              <a:t>COMPETITOR</a:t>
            </a:r>
            <a:r>
              <a:rPr i="1" spc="-40" dirty="0">
                <a:latin typeface="Century Gothic"/>
                <a:cs typeface="Century Gothic"/>
              </a:rPr>
              <a:t> </a:t>
            </a:r>
            <a:r>
              <a:rPr i="1" dirty="0">
                <a:latin typeface="Century Gothic"/>
                <a:cs typeface="Century Gothic"/>
              </a:rPr>
              <a:t>INTELLIGENCE</a:t>
            </a:r>
            <a:r>
              <a:rPr i="1" spc="-15" dirty="0">
                <a:latin typeface="Century Gothic"/>
                <a:cs typeface="Century Gothic"/>
              </a:rPr>
              <a:t> </a:t>
            </a:r>
            <a:r>
              <a:rPr i="1" dirty="0">
                <a:latin typeface="Century Gothic"/>
                <a:cs typeface="Century Gothic"/>
              </a:rPr>
              <a:t>MAPPING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86434" y="1180338"/>
            <a:ext cx="10559021" cy="5550406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1AF5FBB-9FDC-4D75-9DD6-DAF01ED197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33BBBE6-F4CF-483E-BA74-B51421B4D9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4C790028-99AE-4AE4-8269-9913E2D506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936A2A-FE08-4EE0-A409-3EF3FA244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AF0407B-48CB-4C05-B0D7-7A69A0D40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DC50C3D-0DA0-4914-B5B4-D1819CC698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CF9E583-1A92-4144-B4FA-81D98317F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55980737-1E33-40A8-819D-C20C41E4F7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6ABBD51A-FA48-44B8-B184-A40D7F134F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10188A9-F0D9-4FE9-85DC-2179145278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32927575-BD84-44B6-BE49-E0C7EDD0E6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3FDF09A-B960-49F4-BAEB-DA397BDCD4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91BE6C0-4118-460B-90C2-160041247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F9D2E0-7DB4-CA40-B5DF-1C88A3FF9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9804" y="3428998"/>
            <a:ext cx="2668479" cy="226855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700"/>
              <a:t>DUMITRU BOSCANEANU</a:t>
            </a:r>
          </a:p>
        </p:txBody>
      </p:sp>
      <p:pic>
        <p:nvPicPr>
          <p:cNvPr id="4" name="Graphic 4" descr="Male profile">
            <a:extLst>
              <a:ext uri="{FF2B5EF4-FFF2-40B4-BE49-F238E27FC236}">
                <a16:creationId xmlns:a16="http://schemas.microsoft.com/office/drawing/2014/main" id="{C4F1D200-0AB2-B542-B330-AEE6BC6774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444747" y="780672"/>
            <a:ext cx="5297322" cy="5297322"/>
          </a:xfrm>
          <a:prstGeom prst="rect">
            <a:avLst/>
          </a:prstGeom>
          <a:ln>
            <a:gradFill flip="none" rotWithShape="1">
              <a:gsLst>
                <a:gs pos="86000">
                  <a:schemeClr val="accent6">
                    <a:lumMod val="67000"/>
                  </a:schemeClr>
                </a:gs>
                <a:gs pos="20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</a:ln>
          <a:effectLst>
            <a:innerShdw blurRad="127000">
              <a:prstClr val="black">
                <a:alpha val="90000"/>
              </a:prstClr>
            </a:innerShdw>
          </a:effectLst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15B5C763-A6E8-4D31-B139-30D083B824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76145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C38C329-05C1-44E0-942C-D7A60A7F2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40E99DB-69B1-42D9-9A2E-A196302E0C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A98F3A3-687B-4002-93F2-58E8590DC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7A1367E-049C-45E5-9C32-CC32DCEAEF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4174" y="0"/>
            <a:ext cx="9590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59309" y="326017"/>
            <a:ext cx="7710140" cy="2553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/>
          <a:p>
            <a:pPr marL="12700"/>
            <a:r>
              <a:rPr lang="en-US" sz="4000" spc="-5"/>
              <a:t>Marketing</a:t>
            </a:r>
            <a:r>
              <a:rPr lang="en-US" sz="4000" spc="-65"/>
              <a:t> </a:t>
            </a:r>
            <a:r>
              <a:rPr lang="en-US" sz="4000" spc="-5"/>
              <a:t>Strategy</a:t>
            </a:r>
            <a:endParaRPr lang="en-US" sz="4000"/>
          </a:p>
        </p:txBody>
      </p:sp>
      <p:sp>
        <p:nvSpPr>
          <p:cNvPr id="16" name="Right Triangle 15">
            <a:extLst>
              <a:ext uri="{FF2B5EF4-FFF2-40B4-BE49-F238E27FC236}">
                <a16:creationId xmlns:a16="http://schemas.microsoft.com/office/drawing/2014/main" id="{16E2DAB7-48CB-400E-9ED2-FB1762BE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9589439" y="326017"/>
            <a:ext cx="239869" cy="239869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bject 3"/>
          <p:cNvSpPr txBox="1"/>
          <p:nvPr/>
        </p:nvSpPr>
        <p:spPr>
          <a:xfrm>
            <a:off x="1759308" y="1591733"/>
            <a:ext cx="7710141" cy="46848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354965" marR="74295" indent="-342900">
              <a:lnSpc>
                <a:spcPct val="110000"/>
              </a:lnSpc>
              <a:spcBef>
                <a:spcPts val="1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4965" algn="l"/>
                <a:tab pos="355600" algn="l"/>
              </a:tabLst>
            </a:pPr>
            <a:r>
              <a:rPr lang="en-US" sz="1400" spc="-5" dirty="0"/>
              <a:t>The main</a:t>
            </a:r>
            <a:r>
              <a:rPr lang="en-US" sz="1400" spc="15" dirty="0"/>
              <a:t> </a:t>
            </a:r>
            <a:r>
              <a:rPr lang="en-US" sz="1400" dirty="0"/>
              <a:t>focus of</a:t>
            </a:r>
            <a:r>
              <a:rPr lang="en-US" sz="1400" spc="10" dirty="0"/>
              <a:t> </a:t>
            </a:r>
            <a:r>
              <a:rPr lang="en-US" sz="1400" spc="-5" dirty="0"/>
              <a:t>the</a:t>
            </a:r>
            <a:r>
              <a:rPr lang="en-US" sz="1400" spc="10" dirty="0"/>
              <a:t> </a:t>
            </a:r>
            <a:r>
              <a:rPr lang="en-US" sz="1400" dirty="0"/>
              <a:t>‘Shoes </a:t>
            </a:r>
            <a:r>
              <a:rPr lang="en-US" sz="1400" spc="-5" dirty="0"/>
              <a:t>Store'</a:t>
            </a:r>
            <a:r>
              <a:rPr lang="en-US" sz="1400" spc="5" dirty="0"/>
              <a:t> </a:t>
            </a:r>
            <a:r>
              <a:rPr lang="en-US" sz="1400" spc="-5" dirty="0"/>
              <a:t>marketing</a:t>
            </a:r>
            <a:r>
              <a:rPr lang="en-US" sz="1400" spc="20" dirty="0"/>
              <a:t> </a:t>
            </a:r>
            <a:r>
              <a:rPr lang="en-US" sz="1400" spc="-5" dirty="0"/>
              <a:t>strategy</a:t>
            </a:r>
            <a:r>
              <a:rPr lang="en-US" sz="1400" spc="10" dirty="0"/>
              <a:t> </a:t>
            </a:r>
            <a:r>
              <a:rPr lang="en-US" sz="1400" spc="-5" dirty="0"/>
              <a:t>will</a:t>
            </a:r>
            <a:r>
              <a:rPr lang="en-US" sz="1400" spc="15" dirty="0"/>
              <a:t> </a:t>
            </a:r>
            <a:r>
              <a:rPr lang="en-US" sz="1400" dirty="0"/>
              <a:t>be on</a:t>
            </a:r>
            <a:r>
              <a:rPr lang="en-US" sz="1400" spc="5" dirty="0"/>
              <a:t> </a:t>
            </a:r>
            <a:r>
              <a:rPr lang="en-US" sz="1400" spc="-5" dirty="0"/>
              <a:t>location.</a:t>
            </a:r>
            <a:r>
              <a:rPr lang="en-US" sz="1400" spc="-25" dirty="0"/>
              <a:t> </a:t>
            </a:r>
            <a:r>
              <a:rPr lang="en-US" sz="1400" spc="-5" dirty="0"/>
              <a:t>The</a:t>
            </a:r>
            <a:r>
              <a:rPr lang="en-US" sz="1400" dirty="0"/>
              <a:t> placement </a:t>
            </a:r>
            <a:r>
              <a:rPr lang="en-US" sz="1400" spc="5" dirty="0"/>
              <a:t> </a:t>
            </a:r>
            <a:r>
              <a:rPr lang="en-US" sz="1400" dirty="0"/>
              <a:t>of </a:t>
            </a:r>
            <a:r>
              <a:rPr lang="en-US" sz="1400" spc="-5" dirty="0"/>
              <a:t>the </a:t>
            </a:r>
            <a:r>
              <a:rPr lang="en-US" sz="1400" dirty="0"/>
              <a:t>shoe</a:t>
            </a:r>
            <a:r>
              <a:rPr lang="en-US" sz="1400" spc="-5" dirty="0"/>
              <a:t> store</a:t>
            </a:r>
            <a:r>
              <a:rPr lang="en-US" sz="1400" spc="5" dirty="0"/>
              <a:t> </a:t>
            </a:r>
            <a:r>
              <a:rPr lang="en-US" sz="1400" dirty="0"/>
              <a:t>should</a:t>
            </a:r>
            <a:r>
              <a:rPr lang="en-US" sz="1400" spc="-5" dirty="0"/>
              <a:t> </a:t>
            </a:r>
            <a:r>
              <a:rPr lang="en-US" sz="1400" dirty="0"/>
              <a:t>be</a:t>
            </a:r>
            <a:r>
              <a:rPr lang="en-US" sz="1400" spc="-5" dirty="0"/>
              <a:t> in</a:t>
            </a:r>
            <a:r>
              <a:rPr lang="en-US" sz="1400" spc="5" dirty="0"/>
              <a:t> </a:t>
            </a:r>
            <a:r>
              <a:rPr lang="en-US" sz="1400" dirty="0"/>
              <a:t>a</a:t>
            </a:r>
            <a:r>
              <a:rPr lang="en-US" sz="1400" spc="-5" dirty="0"/>
              <a:t> </a:t>
            </a:r>
            <a:r>
              <a:rPr lang="en-US" sz="1400" dirty="0"/>
              <a:t>key </a:t>
            </a:r>
            <a:r>
              <a:rPr lang="en-US" sz="1400" spc="-5" dirty="0"/>
              <a:t>location</a:t>
            </a:r>
            <a:r>
              <a:rPr lang="en-US" sz="1400" spc="5" dirty="0"/>
              <a:t> </a:t>
            </a:r>
            <a:r>
              <a:rPr lang="en-US" sz="1400" spc="-5" dirty="0"/>
              <a:t>with </a:t>
            </a:r>
            <a:r>
              <a:rPr lang="en-US" sz="1400" dirty="0"/>
              <a:t>a</a:t>
            </a:r>
            <a:r>
              <a:rPr lang="en-US" sz="1400" spc="5" dirty="0"/>
              <a:t> </a:t>
            </a:r>
            <a:r>
              <a:rPr lang="en-US" sz="1400" spc="-5" dirty="0"/>
              <a:t>lot</a:t>
            </a:r>
            <a:r>
              <a:rPr lang="en-US" sz="1400" spc="5" dirty="0"/>
              <a:t> </a:t>
            </a:r>
            <a:r>
              <a:rPr lang="en-US" sz="1400" dirty="0"/>
              <a:t>of foot </a:t>
            </a:r>
            <a:r>
              <a:rPr lang="en-US" sz="1400" spc="-5" dirty="0"/>
              <a:t>traffic.</a:t>
            </a:r>
            <a:r>
              <a:rPr lang="en-US" sz="1400" spc="20" dirty="0"/>
              <a:t> </a:t>
            </a:r>
            <a:r>
              <a:rPr lang="en-US" sz="1400" dirty="0"/>
              <a:t>Because</a:t>
            </a:r>
            <a:r>
              <a:rPr lang="en-US" sz="1400" spc="-15" dirty="0"/>
              <a:t> </a:t>
            </a:r>
            <a:r>
              <a:rPr lang="en-US" sz="1400" dirty="0"/>
              <a:t>rent</a:t>
            </a:r>
            <a:r>
              <a:rPr lang="en-US" sz="1400" spc="10" dirty="0"/>
              <a:t> </a:t>
            </a:r>
            <a:r>
              <a:rPr lang="en-US" sz="1400" spc="-5" dirty="0"/>
              <a:t>is </a:t>
            </a:r>
            <a:r>
              <a:rPr lang="en-US" sz="1400" dirty="0"/>
              <a:t> </a:t>
            </a:r>
            <a:r>
              <a:rPr lang="en-US" sz="1400" spc="-5" dirty="0"/>
              <a:t>classified</a:t>
            </a:r>
            <a:r>
              <a:rPr lang="en-US" sz="1400" spc="20" dirty="0"/>
              <a:t> </a:t>
            </a:r>
            <a:r>
              <a:rPr lang="en-US" sz="1400" dirty="0"/>
              <a:t>as general</a:t>
            </a:r>
            <a:r>
              <a:rPr lang="en-US" sz="1400" spc="-5" dirty="0"/>
              <a:t> </a:t>
            </a:r>
            <a:r>
              <a:rPr lang="en-US" sz="1400" dirty="0"/>
              <a:t>expenses,</a:t>
            </a:r>
            <a:r>
              <a:rPr lang="en-US" sz="1400" spc="-10" dirty="0"/>
              <a:t> </a:t>
            </a:r>
            <a:r>
              <a:rPr lang="en-US" sz="1400" spc="-5" dirty="0"/>
              <a:t>this</a:t>
            </a:r>
            <a:r>
              <a:rPr lang="en-US" sz="1400" spc="10" dirty="0"/>
              <a:t> </a:t>
            </a:r>
            <a:r>
              <a:rPr lang="en-US" sz="1400" spc="-5" dirty="0"/>
              <a:t>location</a:t>
            </a:r>
            <a:r>
              <a:rPr lang="en-US" sz="1400" spc="10" dirty="0"/>
              <a:t> </a:t>
            </a:r>
            <a:r>
              <a:rPr lang="en-US" sz="1400" spc="-5" dirty="0"/>
              <a:t>will</a:t>
            </a:r>
            <a:r>
              <a:rPr lang="en-US" sz="1400" spc="15" dirty="0"/>
              <a:t> </a:t>
            </a:r>
            <a:r>
              <a:rPr lang="en-US" sz="1400" dirty="0"/>
              <a:t>come</a:t>
            </a:r>
            <a:r>
              <a:rPr lang="en-US" sz="1400" spc="-5" dirty="0"/>
              <a:t> </a:t>
            </a:r>
            <a:r>
              <a:rPr lang="en-US" sz="1400" dirty="0"/>
              <a:t>at</a:t>
            </a:r>
            <a:r>
              <a:rPr lang="en-US" sz="1400" spc="10" dirty="0"/>
              <a:t> </a:t>
            </a:r>
            <a:r>
              <a:rPr lang="en-US" sz="1400" dirty="0"/>
              <a:t>a premium</a:t>
            </a:r>
            <a:r>
              <a:rPr lang="en-US" sz="1400" spc="10" dirty="0"/>
              <a:t> </a:t>
            </a:r>
            <a:r>
              <a:rPr lang="en-US" sz="1400" dirty="0"/>
              <a:t>and</a:t>
            </a:r>
            <a:r>
              <a:rPr lang="en-US" sz="1400" spc="-5" dirty="0"/>
              <a:t> will</a:t>
            </a:r>
            <a:r>
              <a:rPr lang="en-US" sz="1400" spc="10" dirty="0"/>
              <a:t> </a:t>
            </a:r>
            <a:r>
              <a:rPr lang="en-US" sz="1400" dirty="0"/>
              <a:t>not</a:t>
            </a:r>
            <a:r>
              <a:rPr lang="en-US" sz="1400" spc="-5" dirty="0"/>
              <a:t> </a:t>
            </a:r>
            <a:r>
              <a:rPr lang="en-US" sz="1400" dirty="0"/>
              <a:t>be </a:t>
            </a:r>
            <a:r>
              <a:rPr lang="en-US" sz="1400" spc="-5" dirty="0"/>
              <a:t>directly </a:t>
            </a:r>
            <a:r>
              <a:rPr lang="en-US" sz="1400" spc="-385" dirty="0"/>
              <a:t> </a:t>
            </a:r>
            <a:r>
              <a:rPr lang="en-US" sz="1400" spc="-5" dirty="0"/>
              <a:t>tied</a:t>
            </a:r>
            <a:r>
              <a:rPr lang="en-US" sz="1400" spc="5" dirty="0"/>
              <a:t> </a:t>
            </a:r>
            <a:r>
              <a:rPr lang="en-US" sz="1400" spc="-5" dirty="0"/>
              <a:t>to</a:t>
            </a:r>
            <a:r>
              <a:rPr lang="en-US" sz="1400" spc="5" dirty="0"/>
              <a:t> </a:t>
            </a:r>
            <a:r>
              <a:rPr lang="en-US" sz="1400" spc="-5" dirty="0"/>
              <a:t>the</a:t>
            </a:r>
            <a:r>
              <a:rPr lang="en-US" sz="1400" spc="5" dirty="0"/>
              <a:t> </a:t>
            </a:r>
            <a:r>
              <a:rPr lang="en-US" sz="1400" spc="-5" dirty="0"/>
              <a:t>marketing</a:t>
            </a:r>
            <a:r>
              <a:rPr lang="en-US" sz="1400" spc="5" dirty="0"/>
              <a:t> </a:t>
            </a:r>
            <a:r>
              <a:rPr lang="en-US" sz="1400" dirty="0"/>
              <a:t>budget.</a:t>
            </a:r>
          </a:p>
          <a:p>
            <a:pPr marL="354965" marR="273685" indent="-342900">
              <a:lnSpc>
                <a:spcPct val="110000"/>
              </a:lnSpc>
              <a:spcBef>
                <a:spcPts val="65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4965" algn="l"/>
                <a:tab pos="355600" algn="l"/>
              </a:tabLst>
            </a:pPr>
            <a:r>
              <a:rPr lang="en-US" sz="1400" spc="-5" dirty="0"/>
              <a:t>Advertising</a:t>
            </a:r>
            <a:r>
              <a:rPr lang="en-US" sz="1400" dirty="0"/>
              <a:t> </a:t>
            </a:r>
            <a:r>
              <a:rPr lang="en-US" sz="1400" spc="-5" dirty="0"/>
              <a:t>is</a:t>
            </a:r>
            <a:r>
              <a:rPr lang="en-US" sz="1400" spc="15" dirty="0"/>
              <a:t> </a:t>
            </a:r>
            <a:r>
              <a:rPr lang="en-US" sz="1400" dirty="0"/>
              <a:t>another</a:t>
            </a:r>
            <a:r>
              <a:rPr lang="en-US" sz="1400" spc="5" dirty="0"/>
              <a:t> </a:t>
            </a:r>
            <a:r>
              <a:rPr lang="en-US" sz="1400" spc="-5" dirty="0"/>
              <a:t>type</a:t>
            </a:r>
            <a:r>
              <a:rPr lang="en-US" sz="1400" dirty="0"/>
              <a:t> of</a:t>
            </a:r>
            <a:r>
              <a:rPr lang="en-US" sz="1400" spc="5" dirty="0"/>
              <a:t> </a:t>
            </a:r>
            <a:r>
              <a:rPr lang="en-US" sz="1400" spc="-5" dirty="0"/>
              <a:t>marketing</a:t>
            </a:r>
            <a:r>
              <a:rPr lang="en-US" sz="1400" spc="20" dirty="0"/>
              <a:t> </a:t>
            </a:r>
            <a:r>
              <a:rPr lang="en-US" sz="1400" spc="-5" dirty="0"/>
              <a:t>that</a:t>
            </a:r>
            <a:r>
              <a:rPr lang="en-US" sz="1400" spc="5" dirty="0"/>
              <a:t> </a:t>
            </a:r>
            <a:r>
              <a:rPr lang="en-US" sz="1400" spc="-5" dirty="0"/>
              <a:t>will</a:t>
            </a:r>
            <a:r>
              <a:rPr lang="en-US" sz="1400" spc="20" dirty="0"/>
              <a:t> </a:t>
            </a:r>
            <a:r>
              <a:rPr lang="en-US" sz="1400" dirty="0"/>
              <a:t>be discussed </a:t>
            </a:r>
            <a:r>
              <a:rPr lang="en-US" sz="1400" spc="-5" dirty="0"/>
              <a:t>in</a:t>
            </a:r>
            <a:r>
              <a:rPr lang="en-US" sz="1400" spc="15" dirty="0"/>
              <a:t> </a:t>
            </a:r>
            <a:r>
              <a:rPr lang="en-US" sz="1400" dirty="0"/>
              <a:t>greater</a:t>
            </a:r>
            <a:r>
              <a:rPr lang="en-US" sz="1400" spc="10" dirty="0"/>
              <a:t> </a:t>
            </a:r>
            <a:r>
              <a:rPr lang="en-US" sz="1400" spc="-5" dirty="0"/>
              <a:t>detail</a:t>
            </a:r>
            <a:r>
              <a:rPr lang="en-US" sz="1400" spc="20" dirty="0"/>
              <a:t> </a:t>
            </a:r>
            <a:r>
              <a:rPr lang="en-US" sz="1400" spc="-20" dirty="0"/>
              <a:t>later.</a:t>
            </a:r>
            <a:r>
              <a:rPr lang="en-US" sz="1400" spc="-10" dirty="0"/>
              <a:t> </a:t>
            </a:r>
            <a:r>
              <a:rPr lang="en-US" sz="1400" spc="-5" dirty="0"/>
              <a:t>The </a:t>
            </a:r>
            <a:r>
              <a:rPr lang="en-US" sz="1400" spc="-385" dirty="0"/>
              <a:t> </a:t>
            </a:r>
            <a:r>
              <a:rPr lang="en-US" sz="1400" dirty="0"/>
              <a:t>goal</a:t>
            </a:r>
            <a:r>
              <a:rPr lang="en-US" sz="1400" spc="-10" dirty="0"/>
              <a:t> </a:t>
            </a:r>
            <a:r>
              <a:rPr lang="en-US" sz="1400" dirty="0"/>
              <a:t>of</a:t>
            </a:r>
            <a:r>
              <a:rPr lang="en-US" sz="1400" spc="5" dirty="0"/>
              <a:t> </a:t>
            </a:r>
            <a:r>
              <a:rPr lang="en-US" sz="1400" spc="-5" dirty="0"/>
              <a:t>the marketing</a:t>
            </a:r>
            <a:r>
              <a:rPr lang="en-US" sz="1400" spc="15" dirty="0"/>
              <a:t> </a:t>
            </a:r>
            <a:r>
              <a:rPr lang="en-US" sz="1400" spc="-5" dirty="0"/>
              <a:t>effort</a:t>
            </a:r>
            <a:r>
              <a:rPr lang="en-US" sz="1400" spc="10" dirty="0"/>
              <a:t> </a:t>
            </a:r>
            <a:r>
              <a:rPr lang="en-US" sz="1400" spc="-5" dirty="0"/>
              <a:t>is</a:t>
            </a:r>
            <a:r>
              <a:rPr lang="en-US" sz="1400" spc="5" dirty="0"/>
              <a:t> </a:t>
            </a:r>
            <a:r>
              <a:rPr lang="en-US" sz="1400" spc="-5" dirty="0"/>
              <a:t>to</a:t>
            </a:r>
            <a:r>
              <a:rPr lang="en-US" sz="1400" spc="10" dirty="0"/>
              <a:t> </a:t>
            </a:r>
            <a:r>
              <a:rPr lang="en-US" sz="1400" spc="-5" dirty="0"/>
              <a:t>raise</a:t>
            </a:r>
            <a:r>
              <a:rPr lang="en-US" sz="1400" spc="15" dirty="0"/>
              <a:t> </a:t>
            </a:r>
            <a:r>
              <a:rPr lang="en-US" sz="1400" spc="-5" dirty="0"/>
              <a:t>store</a:t>
            </a:r>
            <a:r>
              <a:rPr lang="en-US" sz="1400" spc="10" dirty="0"/>
              <a:t> </a:t>
            </a:r>
            <a:r>
              <a:rPr lang="en-US" sz="1400" dirty="0"/>
              <a:t>awareness</a:t>
            </a:r>
            <a:r>
              <a:rPr lang="en-US" sz="1400" spc="-10" dirty="0"/>
              <a:t> </a:t>
            </a:r>
            <a:r>
              <a:rPr lang="en-US" sz="1400" dirty="0"/>
              <a:t>among</a:t>
            </a:r>
            <a:r>
              <a:rPr lang="en-US" sz="1400" spc="-5" dirty="0"/>
              <a:t> the</a:t>
            </a:r>
            <a:r>
              <a:rPr lang="en-US" sz="1400" spc="5" dirty="0"/>
              <a:t> </a:t>
            </a:r>
            <a:r>
              <a:rPr lang="en-US" sz="1400" spc="-10" dirty="0"/>
              <a:t>target</a:t>
            </a:r>
            <a:r>
              <a:rPr lang="en-US" sz="1400" spc="10" dirty="0"/>
              <a:t> </a:t>
            </a:r>
            <a:r>
              <a:rPr lang="en-US" sz="1400" dirty="0"/>
              <a:t>audience.</a:t>
            </a:r>
          </a:p>
          <a:p>
            <a:pPr>
              <a:lnSpc>
                <a:spcPct val="110000"/>
              </a:lnSpc>
              <a:spcBef>
                <a:spcPts val="1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</a:pPr>
            <a:endParaRPr lang="en-US" sz="1400" dirty="0"/>
          </a:p>
          <a:p>
            <a:pPr marL="354965" marR="109220" indent="-342900">
              <a:lnSpc>
                <a:spcPct val="110000"/>
              </a:lnSpc>
              <a:spcBef>
                <a:spcPts val="5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4965" algn="l"/>
                <a:tab pos="355600" algn="l"/>
              </a:tabLst>
            </a:pPr>
            <a:r>
              <a:rPr lang="en-US" sz="1400" spc="-5" dirty="0"/>
              <a:t>There</a:t>
            </a:r>
            <a:r>
              <a:rPr lang="en-US" sz="1400" dirty="0"/>
              <a:t> are</a:t>
            </a:r>
            <a:r>
              <a:rPr lang="en-US" sz="1400" spc="5" dirty="0"/>
              <a:t> </a:t>
            </a:r>
            <a:r>
              <a:rPr lang="en-US" sz="1400" spc="-5" dirty="0"/>
              <a:t>three</a:t>
            </a:r>
            <a:r>
              <a:rPr lang="en-US" sz="1400" spc="10" dirty="0"/>
              <a:t> </a:t>
            </a:r>
            <a:r>
              <a:rPr lang="en-US" sz="1400" spc="-5" dirty="0"/>
              <a:t>basic</a:t>
            </a:r>
            <a:r>
              <a:rPr lang="en-US" sz="1400" spc="15" dirty="0"/>
              <a:t> </a:t>
            </a:r>
            <a:r>
              <a:rPr lang="en-US" sz="1400" spc="-5" dirty="0"/>
              <a:t>strategies</a:t>
            </a:r>
            <a:r>
              <a:rPr lang="en-US" sz="1400" spc="25" dirty="0"/>
              <a:t> </a:t>
            </a:r>
            <a:r>
              <a:rPr lang="en-US" sz="1400" dirty="0"/>
              <a:t>employed by</a:t>
            </a:r>
            <a:r>
              <a:rPr lang="en-US" sz="1400" spc="-5" dirty="0"/>
              <a:t> </a:t>
            </a:r>
            <a:r>
              <a:rPr lang="en-US" sz="1400" dirty="0"/>
              <a:t>Shoes</a:t>
            </a:r>
            <a:r>
              <a:rPr lang="en-US" sz="1400" spc="5" dirty="0"/>
              <a:t> </a:t>
            </a:r>
            <a:r>
              <a:rPr lang="en-US" sz="1400" spc="-5" dirty="0"/>
              <a:t>Store.</a:t>
            </a:r>
            <a:r>
              <a:rPr lang="en-US" sz="1400" spc="-25" dirty="0"/>
              <a:t> </a:t>
            </a:r>
            <a:r>
              <a:rPr lang="en-US" sz="1400" spc="-5" dirty="0"/>
              <a:t>The</a:t>
            </a:r>
            <a:r>
              <a:rPr lang="en-US" sz="1400" dirty="0"/>
              <a:t> </a:t>
            </a:r>
            <a:r>
              <a:rPr lang="en-US" sz="1400" spc="-5" dirty="0"/>
              <a:t>first</a:t>
            </a:r>
            <a:r>
              <a:rPr lang="en-US" sz="1400" spc="25" dirty="0"/>
              <a:t> </a:t>
            </a:r>
            <a:r>
              <a:rPr lang="en-US" sz="1400" spc="-5" dirty="0"/>
              <a:t>strategy</a:t>
            </a:r>
            <a:r>
              <a:rPr lang="en-US" sz="1400" spc="15" dirty="0"/>
              <a:t> </a:t>
            </a:r>
            <a:r>
              <a:rPr lang="en-US" sz="1400" spc="-5" dirty="0"/>
              <a:t>is</a:t>
            </a:r>
            <a:r>
              <a:rPr lang="en-US" sz="1400" spc="10" dirty="0"/>
              <a:t> </a:t>
            </a:r>
            <a:r>
              <a:rPr lang="en-US" sz="1400" spc="-5" dirty="0"/>
              <a:t>to</a:t>
            </a:r>
            <a:r>
              <a:rPr lang="en-US" sz="1400" spc="15" dirty="0"/>
              <a:t> </a:t>
            </a:r>
            <a:r>
              <a:rPr lang="en-US" sz="1400" dirty="0"/>
              <a:t>appeal</a:t>
            </a:r>
            <a:r>
              <a:rPr lang="en-US" sz="1400" spc="-5" dirty="0"/>
              <a:t> to </a:t>
            </a:r>
            <a:r>
              <a:rPr lang="en-US" sz="1400" dirty="0"/>
              <a:t> </a:t>
            </a:r>
            <a:r>
              <a:rPr lang="en-US" sz="1400" spc="-5" dirty="0"/>
              <a:t>all</a:t>
            </a:r>
            <a:r>
              <a:rPr lang="en-US" sz="1400" spc="5" dirty="0"/>
              <a:t> </a:t>
            </a:r>
            <a:r>
              <a:rPr lang="en-US" sz="1400" spc="-5" dirty="0"/>
              <a:t>types</a:t>
            </a:r>
            <a:r>
              <a:rPr lang="en-US" sz="1400" dirty="0"/>
              <a:t> of</a:t>
            </a:r>
            <a:r>
              <a:rPr lang="en-US" sz="1400" spc="-5" dirty="0"/>
              <a:t> </a:t>
            </a:r>
            <a:r>
              <a:rPr lang="en-US" sz="1400" dirty="0"/>
              <a:t>customers. Shoes</a:t>
            </a:r>
            <a:r>
              <a:rPr lang="en-US" sz="1400" spc="-10" dirty="0"/>
              <a:t> </a:t>
            </a:r>
            <a:r>
              <a:rPr lang="en-US" sz="1400" spc="-5" dirty="0"/>
              <a:t>Store</a:t>
            </a:r>
            <a:r>
              <a:rPr lang="en-US" sz="1400" spc="5" dirty="0"/>
              <a:t> </a:t>
            </a:r>
            <a:r>
              <a:rPr lang="en-US" sz="1400" dirty="0"/>
              <a:t>aspires</a:t>
            </a:r>
            <a:r>
              <a:rPr lang="en-US" sz="1400" spc="5" dirty="0"/>
              <a:t> </a:t>
            </a:r>
            <a:r>
              <a:rPr lang="en-US" sz="1400" spc="-5" dirty="0"/>
              <a:t>to</a:t>
            </a:r>
            <a:r>
              <a:rPr lang="en-US" sz="1400" spc="5" dirty="0"/>
              <a:t> </a:t>
            </a:r>
            <a:r>
              <a:rPr lang="en-US" sz="1400" dirty="0"/>
              <a:t>educate</a:t>
            </a:r>
            <a:r>
              <a:rPr lang="en-US" sz="1400" spc="-10" dirty="0"/>
              <a:t> </a:t>
            </a:r>
            <a:r>
              <a:rPr lang="en-US" sz="1400" dirty="0"/>
              <a:t>and</a:t>
            </a:r>
            <a:r>
              <a:rPr lang="en-US" sz="1400" spc="-10" dirty="0"/>
              <a:t> </a:t>
            </a:r>
            <a:r>
              <a:rPr lang="en-US" sz="1400" spc="-5" dirty="0"/>
              <a:t>train</a:t>
            </a:r>
            <a:r>
              <a:rPr lang="en-US" sz="1400" spc="15" dirty="0"/>
              <a:t> </a:t>
            </a:r>
            <a:r>
              <a:rPr lang="en-US" sz="1400" dirty="0"/>
              <a:t>a</a:t>
            </a:r>
            <a:r>
              <a:rPr lang="en-US" sz="1400" spc="-5" dirty="0"/>
              <a:t> </a:t>
            </a:r>
            <a:r>
              <a:rPr lang="en-US" sz="1400" dirty="0"/>
              <a:t>devoted</a:t>
            </a:r>
            <a:r>
              <a:rPr lang="en-US" sz="1400" spc="-10" dirty="0"/>
              <a:t> </a:t>
            </a:r>
            <a:r>
              <a:rPr lang="en-US" sz="1400" dirty="0"/>
              <a:t>customer</a:t>
            </a:r>
            <a:r>
              <a:rPr lang="en-US" sz="1400" spc="-5" dirty="0"/>
              <a:t> </a:t>
            </a:r>
            <a:r>
              <a:rPr lang="en-US" sz="1400" dirty="0"/>
              <a:t>base</a:t>
            </a:r>
            <a:r>
              <a:rPr lang="en-US" sz="1400" spc="-5" dirty="0"/>
              <a:t> </a:t>
            </a:r>
            <a:r>
              <a:rPr lang="en-US" sz="1400" dirty="0"/>
              <a:t>by </a:t>
            </a:r>
            <a:r>
              <a:rPr lang="en-US" sz="1400" spc="-385" dirty="0"/>
              <a:t> </a:t>
            </a:r>
            <a:r>
              <a:rPr lang="en-US" sz="1400" spc="-5" dirty="0"/>
              <a:t>creating</a:t>
            </a:r>
            <a:r>
              <a:rPr lang="en-US" sz="1400" dirty="0"/>
              <a:t> a</a:t>
            </a:r>
            <a:r>
              <a:rPr lang="en-US" sz="1400" spc="5" dirty="0"/>
              <a:t> </a:t>
            </a:r>
            <a:r>
              <a:rPr lang="en-US" sz="1400" spc="-5" dirty="0"/>
              <a:t>welcoming</a:t>
            </a:r>
            <a:r>
              <a:rPr lang="en-US" sz="1400" spc="-10" dirty="0"/>
              <a:t> </a:t>
            </a:r>
            <a:r>
              <a:rPr lang="en-US" sz="1400" dirty="0"/>
              <a:t>environment.</a:t>
            </a:r>
          </a:p>
          <a:p>
            <a:pPr>
              <a:lnSpc>
                <a:spcPct val="110000"/>
              </a:lnSpc>
              <a:spcBef>
                <a:spcPts val="2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</a:pPr>
            <a:endParaRPr lang="en-US" sz="1400" dirty="0"/>
          </a:p>
          <a:p>
            <a:pPr marL="354965" marR="5080" indent="-342900">
              <a:lnSpc>
                <a:spcPct val="110000"/>
              </a:lnSpc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4965" algn="l"/>
                <a:tab pos="355600" algn="l"/>
              </a:tabLst>
            </a:pPr>
            <a:r>
              <a:rPr lang="en-US" sz="1400" spc="-5" dirty="0"/>
              <a:t>The </a:t>
            </a:r>
            <a:r>
              <a:rPr lang="en-US" sz="1400" dirty="0"/>
              <a:t>second</a:t>
            </a:r>
            <a:r>
              <a:rPr lang="en-US" sz="1400" spc="-5" dirty="0"/>
              <a:t> </a:t>
            </a:r>
            <a:r>
              <a:rPr lang="en-US" sz="1400" dirty="0"/>
              <a:t>and</a:t>
            </a:r>
            <a:r>
              <a:rPr lang="en-US" sz="1400" spc="-5" dirty="0"/>
              <a:t> </a:t>
            </a:r>
            <a:r>
              <a:rPr lang="en-US" sz="1400" dirty="0"/>
              <a:t>most</a:t>
            </a:r>
            <a:r>
              <a:rPr lang="en-US" sz="1400" spc="5" dirty="0"/>
              <a:t> </a:t>
            </a:r>
            <a:r>
              <a:rPr lang="en-US" sz="1400" dirty="0"/>
              <a:t>crucial</a:t>
            </a:r>
            <a:r>
              <a:rPr lang="en-US" sz="1400" spc="10" dirty="0"/>
              <a:t> </a:t>
            </a:r>
            <a:r>
              <a:rPr lang="en-US" sz="1400" spc="-5" dirty="0"/>
              <a:t>tactic</a:t>
            </a:r>
            <a:r>
              <a:rPr lang="en-US" sz="1400" spc="25" dirty="0"/>
              <a:t> </a:t>
            </a:r>
            <a:r>
              <a:rPr lang="en-US" sz="1400" spc="-5" dirty="0"/>
              <a:t>is</a:t>
            </a:r>
            <a:r>
              <a:rPr lang="en-US" sz="1400" spc="10" dirty="0"/>
              <a:t> </a:t>
            </a:r>
            <a:r>
              <a:rPr lang="en-US" sz="1400" spc="-5" dirty="0"/>
              <a:t>to</a:t>
            </a:r>
            <a:r>
              <a:rPr lang="en-US" sz="1400" spc="10" dirty="0"/>
              <a:t> </a:t>
            </a:r>
            <a:r>
              <a:rPr lang="en-US" sz="1400" spc="-5" dirty="0"/>
              <a:t>attract</a:t>
            </a:r>
            <a:r>
              <a:rPr lang="en-US" sz="1400" spc="15" dirty="0"/>
              <a:t> </a:t>
            </a:r>
            <a:r>
              <a:rPr lang="en-US" sz="1400" dirty="0"/>
              <a:t>fashion </a:t>
            </a:r>
            <a:r>
              <a:rPr lang="en-US" sz="1400" spc="-5" dirty="0"/>
              <a:t>addicts.</a:t>
            </a:r>
            <a:r>
              <a:rPr lang="en-US" sz="1400" spc="-20" dirty="0"/>
              <a:t> </a:t>
            </a:r>
            <a:r>
              <a:rPr lang="en-US" sz="1400" dirty="0"/>
              <a:t>These</a:t>
            </a:r>
            <a:r>
              <a:rPr lang="en-US" sz="1400" spc="-5" dirty="0"/>
              <a:t> clients</a:t>
            </a:r>
            <a:r>
              <a:rPr lang="en-US" sz="1400" spc="15" dirty="0"/>
              <a:t> </a:t>
            </a:r>
            <a:r>
              <a:rPr lang="en-US" sz="1400" dirty="0"/>
              <a:t>are</a:t>
            </a:r>
            <a:r>
              <a:rPr lang="en-US" sz="1400" spc="10" dirty="0"/>
              <a:t> </a:t>
            </a:r>
            <a:r>
              <a:rPr lang="en-US" sz="1400" spc="-5" dirty="0"/>
              <a:t>well-versed </a:t>
            </a:r>
            <a:r>
              <a:rPr lang="en-US" sz="1400" spc="-385" dirty="0"/>
              <a:t> </a:t>
            </a:r>
            <a:r>
              <a:rPr lang="en-US" sz="1400" spc="-5" dirty="0"/>
              <a:t>in</a:t>
            </a:r>
            <a:r>
              <a:rPr lang="en-US" sz="1400" spc="10" dirty="0"/>
              <a:t> </a:t>
            </a:r>
            <a:r>
              <a:rPr lang="en-US" sz="1400" dirty="0"/>
              <a:t>current trends</a:t>
            </a:r>
            <a:r>
              <a:rPr lang="en-US" sz="1400" spc="5" dirty="0"/>
              <a:t> </a:t>
            </a:r>
            <a:r>
              <a:rPr lang="en-US" sz="1400" dirty="0"/>
              <a:t>and</a:t>
            </a:r>
            <a:r>
              <a:rPr lang="en-US" sz="1400" spc="-5" dirty="0"/>
              <a:t> the</a:t>
            </a:r>
            <a:r>
              <a:rPr lang="en-US" sz="1400" spc="10" dirty="0"/>
              <a:t> </a:t>
            </a:r>
            <a:r>
              <a:rPr lang="en-US" sz="1400" dirty="0"/>
              <a:t>products</a:t>
            </a:r>
            <a:r>
              <a:rPr lang="en-US" sz="1400" spc="-5" dirty="0"/>
              <a:t> available</a:t>
            </a:r>
            <a:r>
              <a:rPr lang="en-US" sz="1400" spc="15" dirty="0"/>
              <a:t> </a:t>
            </a:r>
            <a:r>
              <a:rPr lang="en-US" sz="1400" spc="-5" dirty="0"/>
              <a:t>in</a:t>
            </a:r>
            <a:r>
              <a:rPr lang="en-US" sz="1400" spc="10" dirty="0"/>
              <a:t> </a:t>
            </a:r>
            <a:r>
              <a:rPr lang="en-US" sz="1400" dirty="0"/>
              <a:t>our</a:t>
            </a:r>
            <a:r>
              <a:rPr lang="en-US" sz="1400" spc="-5" dirty="0"/>
              <a:t> </a:t>
            </a:r>
            <a:r>
              <a:rPr lang="en-US" sz="1400" dirty="0"/>
              <a:t>stores.</a:t>
            </a:r>
            <a:r>
              <a:rPr lang="en-US" sz="1400" spc="-20" dirty="0"/>
              <a:t> </a:t>
            </a:r>
            <a:r>
              <a:rPr lang="en-US" sz="1400" spc="-5" dirty="0"/>
              <a:t>This</a:t>
            </a:r>
            <a:r>
              <a:rPr lang="en-US" sz="1400" spc="5" dirty="0"/>
              <a:t> </a:t>
            </a:r>
            <a:r>
              <a:rPr lang="en-US" sz="1400" spc="-5" dirty="0"/>
              <a:t>particular</a:t>
            </a:r>
            <a:r>
              <a:rPr lang="en-US" sz="1400" spc="10" dirty="0"/>
              <a:t> </a:t>
            </a:r>
            <a:r>
              <a:rPr lang="en-US" sz="1400" dirty="0"/>
              <a:t>set</a:t>
            </a:r>
            <a:r>
              <a:rPr lang="en-US" sz="1400" spc="10" dirty="0"/>
              <a:t> </a:t>
            </a:r>
            <a:r>
              <a:rPr lang="en-US" sz="1400" dirty="0"/>
              <a:t>of</a:t>
            </a:r>
            <a:r>
              <a:rPr lang="en-US" sz="1400" spc="5" dirty="0"/>
              <a:t> </a:t>
            </a:r>
            <a:r>
              <a:rPr lang="en-US" sz="1400" spc="-5" dirty="0"/>
              <a:t>clients</a:t>
            </a:r>
            <a:r>
              <a:rPr lang="en-US" sz="1400" spc="10" dirty="0"/>
              <a:t> </a:t>
            </a:r>
            <a:r>
              <a:rPr lang="en-US" sz="1400" spc="-5" dirty="0"/>
              <a:t>plays </a:t>
            </a:r>
            <a:r>
              <a:rPr lang="en-US" sz="1400" dirty="0"/>
              <a:t> an </a:t>
            </a:r>
            <a:r>
              <a:rPr lang="en-US" sz="1400" spc="-5" dirty="0"/>
              <a:t>essential</a:t>
            </a:r>
            <a:r>
              <a:rPr lang="en-US" sz="1400" spc="15" dirty="0"/>
              <a:t> </a:t>
            </a:r>
            <a:r>
              <a:rPr lang="en-US" sz="1400" spc="-5" dirty="0"/>
              <a:t>role</a:t>
            </a:r>
            <a:r>
              <a:rPr lang="en-US" sz="1400" spc="20" dirty="0"/>
              <a:t> </a:t>
            </a:r>
            <a:r>
              <a:rPr lang="en-US" sz="1400" spc="-5" dirty="0"/>
              <a:t>in</a:t>
            </a:r>
            <a:r>
              <a:rPr lang="en-US" sz="1400" spc="15" dirty="0"/>
              <a:t> </a:t>
            </a:r>
            <a:r>
              <a:rPr lang="en-US" sz="1400" spc="-5" dirty="0"/>
              <a:t>the</a:t>
            </a:r>
            <a:r>
              <a:rPr lang="en-US" sz="1400" spc="5" dirty="0"/>
              <a:t> </a:t>
            </a:r>
            <a:r>
              <a:rPr lang="en-US" sz="1400" spc="-5" dirty="0"/>
              <a:t>store.</a:t>
            </a:r>
            <a:r>
              <a:rPr lang="en-US" sz="1400" spc="15" dirty="0"/>
              <a:t> </a:t>
            </a:r>
            <a:r>
              <a:rPr lang="en-US" sz="1400" spc="-5" dirty="0"/>
              <a:t>Other</a:t>
            </a:r>
            <a:r>
              <a:rPr lang="en-US" sz="1400" spc="5" dirty="0"/>
              <a:t> </a:t>
            </a:r>
            <a:r>
              <a:rPr lang="en-US" sz="1400" spc="-5" dirty="0"/>
              <a:t>clients</a:t>
            </a:r>
            <a:r>
              <a:rPr lang="en-US" sz="1400" spc="15" dirty="0"/>
              <a:t> </a:t>
            </a:r>
            <a:r>
              <a:rPr lang="en-US" sz="1400" spc="-5" dirty="0"/>
              <a:t>find</a:t>
            </a:r>
            <a:r>
              <a:rPr lang="en-US" sz="1400" spc="15" dirty="0"/>
              <a:t> </a:t>
            </a:r>
            <a:r>
              <a:rPr lang="en-US" sz="1400" dirty="0"/>
              <a:t>fashion</a:t>
            </a:r>
            <a:r>
              <a:rPr lang="en-US" sz="1400" spc="5" dirty="0"/>
              <a:t> </a:t>
            </a:r>
            <a:r>
              <a:rPr lang="en-US" sz="1400" spc="-5" dirty="0"/>
              <a:t>addicts'</a:t>
            </a:r>
            <a:r>
              <a:rPr lang="en-US" sz="1400" spc="10" dirty="0"/>
              <a:t> </a:t>
            </a:r>
            <a:r>
              <a:rPr lang="en-US" sz="1400" spc="-5" dirty="0"/>
              <a:t>knowledge</a:t>
            </a:r>
            <a:r>
              <a:rPr lang="en-US" sz="1400" spc="-10" dirty="0"/>
              <a:t> </a:t>
            </a:r>
            <a:r>
              <a:rPr lang="en-US" sz="1400" dirty="0"/>
              <a:t>and experience </a:t>
            </a:r>
            <a:r>
              <a:rPr lang="en-US" sz="1400" spc="5" dirty="0"/>
              <a:t> </a:t>
            </a:r>
            <a:r>
              <a:rPr lang="en-US" sz="1400" spc="-5" dirty="0"/>
              <a:t>appealing</a:t>
            </a:r>
            <a:r>
              <a:rPr lang="en-US" sz="1400" spc="-10" dirty="0"/>
              <a:t> </a:t>
            </a:r>
            <a:r>
              <a:rPr lang="en-US" sz="1400" dirty="0"/>
              <a:t>and</a:t>
            </a:r>
            <a:r>
              <a:rPr lang="en-US" sz="1400" spc="-15" dirty="0"/>
              <a:t> </a:t>
            </a:r>
            <a:r>
              <a:rPr lang="en-US" sz="1400" spc="-5" dirty="0"/>
              <a:t>interesting.</a:t>
            </a:r>
            <a:endParaRPr lang="en-US" sz="1400" dirty="0"/>
          </a:p>
          <a:p>
            <a:pPr>
              <a:lnSpc>
                <a:spcPct val="110000"/>
              </a:lnSpc>
              <a:spcBef>
                <a:spcPts val="2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</a:pPr>
            <a:endParaRPr lang="en-US" sz="1400" dirty="0"/>
          </a:p>
          <a:p>
            <a:pPr marL="354965" marR="36830" indent="-342900">
              <a:lnSpc>
                <a:spcPct val="110000"/>
              </a:lnSpc>
              <a:spcBef>
                <a:spcPts val="5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4965" algn="l"/>
                <a:tab pos="355600" algn="l"/>
              </a:tabLst>
            </a:pPr>
            <a:r>
              <a:rPr lang="en-US" sz="1400" spc="-5" dirty="0"/>
              <a:t>The third</a:t>
            </a:r>
            <a:r>
              <a:rPr lang="en-US" sz="1400" spc="20" dirty="0"/>
              <a:t> </a:t>
            </a:r>
            <a:r>
              <a:rPr lang="en-US" sz="1400" spc="-5" dirty="0"/>
              <a:t>technique is</a:t>
            </a:r>
            <a:r>
              <a:rPr lang="en-US" sz="1400" spc="15" dirty="0"/>
              <a:t> </a:t>
            </a:r>
            <a:r>
              <a:rPr lang="en-US" sz="1400" spc="-5" dirty="0"/>
              <a:t>to</a:t>
            </a:r>
            <a:r>
              <a:rPr lang="en-US" sz="1400" spc="10" dirty="0"/>
              <a:t> </a:t>
            </a:r>
            <a:r>
              <a:rPr lang="en-US" sz="1400" dirty="0"/>
              <a:t>create</a:t>
            </a:r>
            <a:r>
              <a:rPr lang="en-US" sz="1400" spc="20" dirty="0"/>
              <a:t> </a:t>
            </a:r>
            <a:r>
              <a:rPr lang="en-US" sz="1400" dirty="0"/>
              <a:t>a </a:t>
            </a:r>
            <a:r>
              <a:rPr lang="en-US" sz="1400" spc="-5" dirty="0"/>
              <a:t>sociable</a:t>
            </a:r>
            <a:r>
              <a:rPr lang="en-US" sz="1400" spc="15" dirty="0"/>
              <a:t> </a:t>
            </a:r>
            <a:r>
              <a:rPr lang="en-US" sz="1400" dirty="0"/>
              <a:t>atmosphere for</a:t>
            </a:r>
            <a:r>
              <a:rPr lang="en-US" sz="1400" spc="10" dirty="0"/>
              <a:t> </a:t>
            </a:r>
            <a:r>
              <a:rPr lang="en-US" sz="1400" spc="-5" dirty="0"/>
              <a:t>clients.</a:t>
            </a:r>
            <a:r>
              <a:rPr lang="en-US" sz="1400" spc="10" dirty="0"/>
              <a:t> </a:t>
            </a:r>
            <a:r>
              <a:rPr lang="en-US" sz="1400" spc="-5" dirty="0"/>
              <a:t>Customers</a:t>
            </a:r>
            <a:r>
              <a:rPr lang="en-US" sz="1400" spc="10" dirty="0"/>
              <a:t> </a:t>
            </a:r>
            <a:r>
              <a:rPr lang="en-US" sz="1400" dirty="0"/>
              <a:t>who</a:t>
            </a:r>
            <a:r>
              <a:rPr lang="en-US" sz="1400" spc="-10" dirty="0"/>
              <a:t> </a:t>
            </a:r>
            <a:r>
              <a:rPr lang="en-US" sz="1400" dirty="0"/>
              <a:t>would</a:t>
            </a:r>
            <a:r>
              <a:rPr lang="en-US" sz="1400" spc="-5" dirty="0"/>
              <a:t> </a:t>
            </a:r>
            <a:r>
              <a:rPr lang="en-US" sz="1400" dirty="0"/>
              <a:t>not </a:t>
            </a:r>
            <a:r>
              <a:rPr lang="en-US" sz="1400" spc="-385" dirty="0"/>
              <a:t> </a:t>
            </a:r>
            <a:r>
              <a:rPr lang="en-US" sz="1400" spc="-5" dirty="0"/>
              <a:t>typically</a:t>
            </a:r>
            <a:r>
              <a:rPr lang="en-US" sz="1400" spc="10" dirty="0"/>
              <a:t> </a:t>
            </a:r>
            <a:r>
              <a:rPr lang="en-US" sz="1400" dirty="0"/>
              <a:t>consider shopping</a:t>
            </a:r>
            <a:r>
              <a:rPr lang="en-US" sz="1400" spc="-10" dirty="0"/>
              <a:t> </a:t>
            </a:r>
            <a:r>
              <a:rPr lang="en-US" sz="1400" dirty="0"/>
              <a:t>and</a:t>
            </a:r>
            <a:r>
              <a:rPr lang="en-US" sz="1400" spc="-5" dirty="0"/>
              <a:t> chatting</a:t>
            </a:r>
            <a:r>
              <a:rPr lang="en-US" sz="1400" spc="10" dirty="0"/>
              <a:t> </a:t>
            </a:r>
            <a:r>
              <a:rPr lang="en-US" sz="1400" spc="-5" dirty="0"/>
              <a:t>while</a:t>
            </a:r>
            <a:r>
              <a:rPr lang="en-US" sz="1400" spc="10" dirty="0"/>
              <a:t> </a:t>
            </a:r>
            <a:r>
              <a:rPr lang="en-US" sz="1400" spc="-5" dirty="0"/>
              <a:t>sipping</a:t>
            </a:r>
            <a:r>
              <a:rPr lang="en-US" sz="1400" dirty="0"/>
              <a:t> a cup</a:t>
            </a:r>
            <a:r>
              <a:rPr lang="en-US" sz="1400" spc="-10" dirty="0"/>
              <a:t> </a:t>
            </a:r>
            <a:r>
              <a:rPr lang="en-US" sz="1400" dirty="0"/>
              <a:t>of</a:t>
            </a:r>
            <a:r>
              <a:rPr lang="en-US" sz="1400" spc="5" dirty="0"/>
              <a:t> </a:t>
            </a:r>
            <a:r>
              <a:rPr lang="en-US" sz="1400" spc="-5" dirty="0"/>
              <a:t>tea</a:t>
            </a:r>
            <a:r>
              <a:rPr lang="en-US" sz="1400" spc="10" dirty="0"/>
              <a:t> </a:t>
            </a:r>
            <a:r>
              <a:rPr lang="en-US" sz="1400" spc="-5" dirty="0"/>
              <a:t>will</a:t>
            </a:r>
            <a:r>
              <a:rPr lang="en-US" sz="1400" spc="10" dirty="0"/>
              <a:t> </a:t>
            </a:r>
            <a:r>
              <a:rPr lang="en-US" sz="1400" dirty="0"/>
              <a:t>be </a:t>
            </a:r>
            <a:r>
              <a:rPr lang="en-US" sz="1400" spc="-5" dirty="0"/>
              <a:t>attracted</a:t>
            </a:r>
            <a:r>
              <a:rPr lang="en-US" sz="1400" spc="20" dirty="0"/>
              <a:t> </a:t>
            </a:r>
            <a:r>
              <a:rPr lang="en-US" sz="1400" dirty="0"/>
              <a:t>by</a:t>
            </a:r>
            <a:r>
              <a:rPr lang="en-US" sz="1400" spc="-5" dirty="0"/>
              <a:t> </a:t>
            </a:r>
            <a:r>
              <a:rPr lang="en-US" sz="1400" dirty="0"/>
              <a:t>a </a:t>
            </a:r>
            <a:r>
              <a:rPr lang="en-US" sz="1400" spc="5" dirty="0"/>
              <a:t> </a:t>
            </a:r>
            <a:r>
              <a:rPr lang="en-US" sz="1400" spc="-5" dirty="0"/>
              <a:t>social</a:t>
            </a:r>
            <a:r>
              <a:rPr lang="en-US" sz="1400" spc="10" dirty="0"/>
              <a:t> </a:t>
            </a:r>
            <a:r>
              <a:rPr lang="en-US" sz="1400" dirty="0"/>
              <a:t>environment</a:t>
            </a:r>
            <a:r>
              <a:rPr lang="en-US" sz="1400" spc="-10" dirty="0"/>
              <a:t> </a:t>
            </a:r>
            <a:r>
              <a:rPr lang="en-US" sz="1400" spc="-5" dirty="0"/>
              <a:t>that</a:t>
            </a:r>
            <a:r>
              <a:rPr lang="en-US" sz="1400" spc="15" dirty="0"/>
              <a:t> </a:t>
            </a:r>
            <a:r>
              <a:rPr lang="en-US" sz="1400" dirty="0"/>
              <a:t>provides </a:t>
            </a:r>
            <a:r>
              <a:rPr lang="en-US" sz="1400" spc="-5" dirty="0"/>
              <a:t>entertainment.</a:t>
            </a:r>
            <a:r>
              <a:rPr lang="en-US" sz="1400" spc="15" dirty="0"/>
              <a:t> </a:t>
            </a:r>
            <a:r>
              <a:rPr lang="en-US" sz="1400" spc="-5" dirty="0"/>
              <a:t>Customers</a:t>
            </a:r>
            <a:r>
              <a:rPr lang="en-US" sz="1400" dirty="0"/>
              <a:t> who</a:t>
            </a:r>
            <a:r>
              <a:rPr lang="en-US" sz="1400" spc="-5" dirty="0"/>
              <a:t> </a:t>
            </a:r>
            <a:r>
              <a:rPr lang="en-US" sz="1400" dirty="0"/>
              <a:t>came</a:t>
            </a:r>
            <a:r>
              <a:rPr lang="en-US" sz="1400" spc="10" dirty="0"/>
              <a:t> </a:t>
            </a:r>
            <a:r>
              <a:rPr lang="en-US" sz="1400" spc="-5" dirty="0"/>
              <a:t>to</a:t>
            </a:r>
            <a:r>
              <a:rPr lang="en-US" sz="1400" spc="15" dirty="0"/>
              <a:t> </a:t>
            </a:r>
            <a:r>
              <a:rPr lang="en-US" sz="1400" dirty="0"/>
              <a:t>buy</a:t>
            </a:r>
            <a:r>
              <a:rPr lang="en-US" sz="1400" spc="-10" dirty="0"/>
              <a:t> </a:t>
            </a:r>
            <a:r>
              <a:rPr lang="en-US" sz="1400" dirty="0"/>
              <a:t>a</a:t>
            </a:r>
            <a:r>
              <a:rPr lang="en-US" sz="1400" spc="15" dirty="0"/>
              <a:t> </a:t>
            </a:r>
            <a:r>
              <a:rPr lang="en-US" sz="1400" spc="-5" dirty="0"/>
              <a:t>pair</a:t>
            </a:r>
            <a:r>
              <a:rPr lang="en-US" sz="1400" spc="5" dirty="0"/>
              <a:t> </a:t>
            </a:r>
            <a:r>
              <a:rPr lang="en-US" sz="1400" dirty="0"/>
              <a:t>of</a:t>
            </a:r>
            <a:r>
              <a:rPr lang="en-US" sz="1400" spc="10" dirty="0"/>
              <a:t> </a:t>
            </a:r>
            <a:r>
              <a:rPr lang="en-US" sz="1400" dirty="0"/>
              <a:t>shoes </a:t>
            </a:r>
            <a:r>
              <a:rPr lang="en-US" sz="1400" spc="-385" dirty="0"/>
              <a:t> </a:t>
            </a:r>
            <a:r>
              <a:rPr lang="en-US" sz="1400" spc="-5" dirty="0"/>
              <a:t>will</a:t>
            </a:r>
            <a:r>
              <a:rPr lang="en-US" sz="1400" spc="5" dirty="0"/>
              <a:t> </a:t>
            </a:r>
            <a:r>
              <a:rPr lang="en-US" sz="1400" dirty="0"/>
              <a:t>end</a:t>
            </a:r>
            <a:r>
              <a:rPr lang="en-US" sz="1400" spc="-10" dirty="0"/>
              <a:t> </a:t>
            </a:r>
            <a:r>
              <a:rPr lang="en-US" sz="1400" dirty="0"/>
              <a:t>up</a:t>
            </a:r>
            <a:r>
              <a:rPr lang="en-US" sz="1400" spc="-5" dirty="0"/>
              <a:t> enjoying</a:t>
            </a:r>
            <a:r>
              <a:rPr lang="en-US" sz="1400" spc="-10" dirty="0"/>
              <a:t> </a:t>
            </a:r>
            <a:r>
              <a:rPr lang="en-US" sz="1400" dirty="0"/>
              <a:t>a</a:t>
            </a:r>
            <a:r>
              <a:rPr lang="en-US" sz="1400" spc="-5" dirty="0"/>
              <a:t> </a:t>
            </a:r>
            <a:r>
              <a:rPr lang="en-US" sz="1400" dirty="0"/>
              <a:t>cup</a:t>
            </a:r>
            <a:r>
              <a:rPr lang="en-US" sz="1400" spc="-10" dirty="0"/>
              <a:t> </a:t>
            </a:r>
            <a:r>
              <a:rPr lang="en-US" sz="1400" dirty="0"/>
              <a:t>of our</a:t>
            </a:r>
            <a:r>
              <a:rPr lang="en-US" sz="1400" spc="-5" dirty="0"/>
              <a:t> delectable</a:t>
            </a:r>
            <a:r>
              <a:rPr lang="en-US" sz="1400" spc="5" dirty="0"/>
              <a:t> </a:t>
            </a:r>
            <a:r>
              <a:rPr lang="en-US" sz="1400" spc="-5" dirty="0"/>
              <a:t>coffee</a:t>
            </a:r>
            <a:r>
              <a:rPr lang="en-US" sz="1400" spc="10" dirty="0"/>
              <a:t> </a:t>
            </a:r>
            <a:r>
              <a:rPr lang="en-US" sz="1400" dirty="0"/>
              <a:t>or</a:t>
            </a:r>
            <a:r>
              <a:rPr lang="en-US" sz="1400" spc="-5" dirty="0"/>
              <a:t> tea</a:t>
            </a:r>
            <a:r>
              <a:rPr lang="en-US" sz="1400" spc="5" dirty="0"/>
              <a:t> </a:t>
            </a:r>
            <a:r>
              <a:rPr lang="en-US" sz="1400" dirty="0"/>
              <a:t>brands</a:t>
            </a:r>
          </a:p>
          <a:p>
            <a:pPr marL="469265">
              <a:lnSpc>
                <a:spcPct val="110000"/>
              </a:lnSpc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sz="1400" dirty="0"/>
              <a:t>once</a:t>
            </a:r>
            <a:r>
              <a:rPr lang="en-US" sz="1400" spc="-15" dirty="0"/>
              <a:t> </a:t>
            </a:r>
            <a:r>
              <a:rPr lang="en-US" sz="1400" spc="-5" dirty="0"/>
              <a:t>they</a:t>
            </a:r>
            <a:r>
              <a:rPr lang="en-US" sz="1400" spc="-10" dirty="0"/>
              <a:t> </a:t>
            </a:r>
            <a:r>
              <a:rPr lang="en-US" sz="1400" spc="-5" dirty="0"/>
              <a:t>arrive</a:t>
            </a:r>
            <a:r>
              <a:rPr lang="en-US" sz="1400" spc="5" dirty="0"/>
              <a:t> </a:t>
            </a:r>
            <a:r>
              <a:rPr lang="en-US" sz="1400" dirty="0"/>
              <a:t>at Shoes</a:t>
            </a:r>
            <a:r>
              <a:rPr lang="en-US" sz="1400" spc="-15" dirty="0"/>
              <a:t> </a:t>
            </a:r>
            <a:r>
              <a:rPr lang="en-US" sz="1400" spc="-5" dirty="0"/>
              <a:t>Store.</a:t>
            </a:r>
            <a:endParaRPr lang="en-US" sz="14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DBBA26C-89C3-411F-9753-606A413F89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EAD2215-6311-4D1C-B6B5-F57CB6BFCB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BA5DE79-30D1-4A10-8DB9-0A6E523A97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ABD0D63-D23F-4AE7-8270-4185EF9C1C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5B0B43F-2CE7-4C6C-BABC-EE342B3282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5459F07-63F9-48CF-B725-A873C4BC36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4B83E1E-DAC1-4851-84FF-D6FE1649DE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C38C329-05C1-44E0-942C-D7A60A7F2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A40E99DB-69B1-42D9-9A2E-A196302E0C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DA98F3A3-687B-4002-93F2-58E8590DC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7A1367E-049C-45E5-9C32-CC32DCEAEF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4174" y="0"/>
            <a:ext cx="9590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16E2DAB7-48CB-400E-9ED2-FB1762BE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9589439" y="326017"/>
            <a:ext cx="239869" cy="239869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bject 2"/>
          <p:cNvSpPr txBox="1"/>
          <p:nvPr/>
        </p:nvSpPr>
        <p:spPr>
          <a:xfrm>
            <a:off x="1470942" y="326017"/>
            <a:ext cx="7775872" cy="58907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12700">
              <a:lnSpc>
                <a:spcPct val="120000"/>
              </a:lnSpc>
              <a:spcBef>
                <a:spcPts val="425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sz="2000" b="1" dirty="0"/>
              <a:t>Goals</a:t>
            </a:r>
            <a:r>
              <a:rPr lang="en-US" sz="2000" b="1" spc="-50" dirty="0"/>
              <a:t> </a:t>
            </a:r>
            <a:r>
              <a:rPr lang="en-US" sz="2000" b="1" dirty="0"/>
              <a:t>of</a:t>
            </a:r>
            <a:r>
              <a:rPr lang="en-US" sz="2000" b="1" spc="-30" dirty="0"/>
              <a:t> </a:t>
            </a:r>
            <a:r>
              <a:rPr lang="en-US" sz="2000" b="1" spc="-5" dirty="0"/>
              <a:t>Marketing</a:t>
            </a:r>
            <a:endParaRPr lang="en-US" sz="2000" dirty="0"/>
          </a:p>
          <a:p>
            <a:pPr marL="355600" marR="287020" indent="-343535">
              <a:lnSpc>
                <a:spcPct val="120000"/>
              </a:lnSpc>
              <a:spcBef>
                <a:spcPts val="994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5600" algn="l"/>
                <a:tab pos="356235" algn="l"/>
              </a:tabLst>
            </a:pPr>
            <a:r>
              <a:rPr lang="en-US" sz="2000" dirty="0"/>
              <a:t>· </a:t>
            </a:r>
            <a:r>
              <a:rPr lang="en-US" sz="2000" spc="-5" dirty="0"/>
              <a:t>Increase overall sales </a:t>
            </a:r>
            <a:r>
              <a:rPr lang="en-US" sz="2000" dirty="0"/>
              <a:t>by 10% </a:t>
            </a:r>
            <a:r>
              <a:rPr lang="en-US" sz="2000" spc="-5" dirty="0"/>
              <a:t>yearly </a:t>
            </a:r>
            <a:r>
              <a:rPr lang="en-US" sz="2000" dirty="0"/>
              <a:t>during </a:t>
            </a:r>
            <a:r>
              <a:rPr lang="en-US" sz="2000" spc="-685" dirty="0"/>
              <a:t> </a:t>
            </a:r>
            <a:r>
              <a:rPr lang="en-US" sz="2000" dirty="0"/>
              <a:t>the</a:t>
            </a:r>
            <a:r>
              <a:rPr lang="en-US" sz="2000" spc="-25" dirty="0"/>
              <a:t> </a:t>
            </a:r>
            <a:r>
              <a:rPr lang="en-US" sz="2000" dirty="0"/>
              <a:t>first</a:t>
            </a:r>
            <a:r>
              <a:rPr lang="en-US" sz="2000" spc="-10" dirty="0"/>
              <a:t> </a:t>
            </a:r>
            <a:r>
              <a:rPr lang="en-US" sz="2000" spc="-5" dirty="0"/>
              <a:t>three</a:t>
            </a:r>
            <a:r>
              <a:rPr lang="en-US" sz="2000" spc="-20" dirty="0"/>
              <a:t> </a:t>
            </a:r>
            <a:r>
              <a:rPr lang="en-US" sz="2000" spc="-5" dirty="0"/>
              <a:t>years</a:t>
            </a:r>
            <a:r>
              <a:rPr lang="en-US" sz="2000" spc="-15" dirty="0"/>
              <a:t> </a:t>
            </a:r>
            <a:r>
              <a:rPr lang="en-US" sz="2000" dirty="0"/>
              <a:t>of</a:t>
            </a:r>
            <a:r>
              <a:rPr lang="en-US" sz="2000" spc="-5" dirty="0"/>
              <a:t> operation.</a:t>
            </a:r>
            <a:endParaRPr lang="en-US" sz="2000" dirty="0"/>
          </a:p>
          <a:p>
            <a:pPr marL="355600" marR="5080" indent="-343535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5600" algn="l"/>
                <a:tab pos="356235" algn="l"/>
              </a:tabLst>
            </a:pPr>
            <a:r>
              <a:rPr lang="en-US" sz="2000" dirty="0"/>
              <a:t>• </a:t>
            </a:r>
            <a:r>
              <a:rPr lang="en-US" sz="2000" spc="-5" dirty="0"/>
              <a:t>Diversify </a:t>
            </a:r>
            <a:r>
              <a:rPr lang="en-US" sz="2000" dirty="0"/>
              <a:t>your </a:t>
            </a:r>
            <a:r>
              <a:rPr lang="en-US" sz="2000" spc="-5" dirty="0"/>
              <a:t>service </a:t>
            </a:r>
            <a:r>
              <a:rPr lang="en-US" sz="2000" spc="-10" dirty="0"/>
              <a:t>offerings </a:t>
            </a:r>
            <a:r>
              <a:rPr lang="en-US" sz="2000" dirty="0"/>
              <a:t>to </a:t>
            </a:r>
            <a:r>
              <a:rPr lang="en-US" sz="2000" spc="-5" dirty="0"/>
              <a:t>protect </a:t>
            </a:r>
            <a:r>
              <a:rPr lang="en-US" sz="2000" dirty="0"/>
              <a:t> your</a:t>
            </a:r>
            <a:r>
              <a:rPr lang="en-US" sz="2000" spc="-5" dirty="0"/>
              <a:t> company</a:t>
            </a:r>
            <a:r>
              <a:rPr lang="en-US" sz="2000" spc="-15" dirty="0"/>
              <a:t> </a:t>
            </a:r>
            <a:r>
              <a:rPr lang="en-US" sz="2000" spc="-5" dirty="0"/>
              <a:t>against</a:t>
            </a:r>
            <a:r>
              <a:rPr lang="en-US" sz="2000" spc="-25" dirty="0"/>
              <a:t> </a:t>
            </a:r>
            <a:r>
              <a:rPr lang="en-US" sz="2000" spc="-5" dirty="0"/>
              <a:t>revenue</a:t>
            </a:r>
            <a:r>
              <a:rPr lang="en-US" sz="2000" spc="-20" dirty="0"/>
              <a:t> </a:t>
            </a:r>
            <a:r>
              <a:rPr lang="en-US" sz="2000" spc="-5" dirty="0"/>
              <a:t>stream</a:t>
            </a:r>
            <a:r>
              <a:rPr lang="en-US" sz="2000" spc="-20" dirty="0"/>
              <a:t> </a:t>
            </a:r>
            <a:r>
              <a:rPr lang="en-US" sz="2000" spc="-5" dirty="0"/>
              <a:t>changes.</a:t>
            </a:r>
            <a:endParaRPr lang="en-US" sz="2000" dirty="0"/>
          </a:p>
          <a:p>
            <a:pPr marL="355600" indent="-343535">
              <a:lnSpc>
                <a:spcPct val="120000"/>
              </a:lnSpc>
              <a:spcBef>
                <a:spcPts val="33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5600" algn="l"/>
                <a:tab pos="356235" algn="l"/>
              </a:tabLst>
            </a:pPr>
            <a:r>
              <a:rPr lang="en-US" sz="2000" dirty="0"/>
              <a:t>•</a:t>
            </a:r>
            <a:r>
              <a:rPr lang="en-US" sz="2000" spc="-15" dirty="0"/>
              <a:t> </a:t>
            </a:r>
            <a:r>
              <a:rPr lang="en-US" sz="2000" spc="-5" dirty="0"/>
              <a:t>Increase</a:t>
            </a:r>
            <a:r>
              <a:rPr lang="en-US" sz="2000" spc="-25" dirty="0"/>
              <a:t> </a:t>
            </a:r>
            <a:r>
              <a:rPr lang="en-US" sz="2000" spc="-5" dirty="0"/>
              <a:t>customer</a:t>
            </a:r>
            <a:r>
              <a:rPr lang="en-US" sz="2000" spc="-20" dirty="0"/>
              <a:t> </a:t>
            </a:r>
            <a:r>
              <a:rPr lang="en-US" sz="2000" spc="-5" dirty="0"/>
              <a:t>satisfaction.</a:t>
            </a:r>
            <a:endParaRPr lang="en-US" sz="2000" dirty="0"/>
          </a:p>
          <a:p>
            <a:pPr marL="355600" marR="149225" indent="-343535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5600" algn="l"/>
                <a:tab pos="356235" algn="l"/>
              </a:tabLst>
            </a:pPr>
            <a:r>
              <a:rPr lang="en-US" sz="2000" dirty="0"/>
              <a:t>• </a:t>
            </a:r>
            <a:r>
              <a:rPr lang="en-US" sz="2000" spc="-5" dirty="0"/>
              <a:t>Maintain </a:t>
            </a:r>
            <a:r>
              <a:rPr lang="en-US" sz="2000" dirty="0"/>
              <a:t>a </a:t>
            </a:r>
            <a:r>
              <a:rPr lang="en-US" sz="2000" spc="-5" dirty="0"/>
              <a:t>team </a:t>
            </a:r>
            <a:r>
              <a:rPr lang="en-US" sz="2000" dirty="0"/>
              <a:t>of </a:t>
            </a:r>
            <a:r>
              <a:rPr lang="en-US" sz="2000" spc="-5" dirty="0"/>
              <a:t>enthused employees who </a:t>
            </a:r>
            <a:r>
              <a:rPr lang="en-US" sz="2000" spc="-685" dirty="0"/>
              <a:t> </a:t>
            </a:r>
            <a:r>
              <a:rPr lang="en-US" sz="2000" spc="-5" dirty="0"/>
              <a:t>are eager </a:t>
            </a:r>
            <a:r>
              <a:rPr lang="en-US" sz="2000" dirty="0"/>
              <a:t>to </a:t>
            </a:r>
            <a:r>
              <a:rPr lang="en-US" sz="2000" spc="-5" dirty="0"/>
              <a:t>share their knowledge </a:t>
            </a:r>
            <a:r>
              <a:rPr lang="en-US" sz="2000" dirty="0"/>
              <a:t>of fashion </a:t>
            </a:r>
            <a:r>
              <a:rPr lang="en-US" sz="2000" spc="5" dirty="0"/>
              <a:t> </a:t>
            </a:r>
            <a:r>
              <a:rPr lang="en-US" sz="2000" spc="-5" dirty="0"/>
              <a:t>with</a:t>
            </a:r>
            <a:r>
              <a:rPr lang="en-US" sz="2000" spc="-15" dirty="0"/>
              <a:t> </a:t>
            </a:r>
            <a:r>
              <a:rPr lang="en-US" sz="2000" spc="-5" dirty="0"/>
              <a:t>clients.</a:t>
            </a:r>
            <a:endParaRPr lang="en-US" sz="2000" dirty="0"/>
          </a:p>
          <a:p>
            <a:pPr marL="355600" marR="114300" indent="-343535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tabLst>
                <a:tab pos="355600" algn="l"/>
                <a:tab pos="356235" algn="l"/>
              </a:tabLst>
            </a:pPr>
            <a:r>
              <a:rPr lang="en-US" sz="2000" dirty="0"/>
              <a:t>• </a:t>
            </a:r>
            <a:r>
              <a:rPr lang="en-US" sz="2000" spc="-5" dirty="0"/>
              <a:t>Make </a:t>
            </a:r>
            <a:r>
              <a:rPr lang="en-US" sz="2000" dirty="0"/>
              <a:t>the </a:t>
            </a:r>
            <a:r>
              <a:rPr lang="en-US" sz="2000" spc="-5" dirty="0"/>
              <a:t>brand </a:t>
            </a:r>
            <a:r>
              <a:rPr lang="en-US" sz="2000" dirty="0"/>
              <a:t>so </a:t>
            </a:r>
            <a:r>
              <a:rPr lang="en-US" sz="2000" spc="-5" dirty="0"/>
              <a:t>well-known </a:t>
            </a:r>
            <a:r>
              <a:rPr lang="en-US" sz="2000" dirty="0"/>
              <a:t>in the </a:t>
            </a:r>
            <a:r>
              <a:rPr lang="en-US" sz="2000" spc="5" dirty="0"/>
              <a:t> </a:t>
            </a:r>
            <a:r>
              <a:rPr lang="en-US" sz="2000" spc="-5" dirty="0"/>
              <a:t>community</a:t>
            </a:r>
            <a:r>
              <a:rPr lang="en-US" sz="2000" spc="-20" dirty="0"/>
              <a:t> </a:t>
            </a:r>
            <a:r>
              <a:rPr lang="en-US" sz="2000" spc="-5" dirty="0"/>
              <a:t>that</a:t>
            </a:r>
            <a:r>
              <a:rPr lang="en-US" sz="2000" spc="-25" dirty="0"/>
              <a:t> </a:t>
            </a:r>
            <a:r>
              <a:rPr lang="en-US" sz="2000" dirty="0"/>
              <a:t>it</a:t>
            </a:r>
            <a:r>
              <a:rPr lang="en-US" sz="2000" spc="-5" dirty="0"/>
              <a:t> becomes</a:t>
            </a:r>
            <a:r>
              <a:rPr lang="en-US" sz="2000" spc="-25" dirty="0"/>
              <a:t> </a:t>
            </a:r>
            <a:r>
              <a:rPr lang="en-US" sz="2000" dirty="0"/>
              <a:t>a</a:t>
            </a:r>
            <a:r>
              <a:rPr lang="en-US" sz="2000" spc="-5" dirty="0"/>
              <a:t> household</a:t>
            </a:r>
            <a:r>
              <a:rPr lang="en-US" sz="2000" spc="-20" dirty="0"/>
              <a:t> </a:t>
            </a:r>
            <a:r>
              <a:rPr lang="en-US" sz="2000" spc="-5" dirty="0"/>
              <a:t>name.</a:t>
            </a:r>
            <a:endParaRPr lang="en-US" sz="20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Picture 7">
            <a:extLst>
              <a:ext uri="{FF2B5EF4-FFF2-40B4-BE49-F238E27FC236}">
                <a16:creationId xmlns:a16="http://schemas.microsoft.com/office/drawing/2014/main" id="{01AF5FBB-9FDC-4D75-9DD6-DAF01ED197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56" name="Picture 9">
            <a:extLst>
              <a:ext uri="{FF2B5EF4-FFF2-40B4-BE49-F238E27FC236}">
                <a16:creationId xmlns:a16="http://schemas.microsoft.com/office/drawing/2014/main" id="{933BBBE6-F4CF-483E-BA74-B51421B4D9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57" name="Rectangle 11">
            <a:extLst>
              <a:ext uri="{FF2B5EF4-FFF2-40B4-BE49-F238E27FC236}">
                <a16:creationId xmlns:a16="http://schemas.microsoft.com/office/drawing/2014/main" id="{4C790028-99AE-4AE4-8269-9913E2D506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" name="Rectangle 13">
            <a:extLst>
              <a:ext uri="{FF2B5EF4-FFF2-40B4-BE49-F238E27FC236}">
                <a16:creationId xmlns:a16="http://schemas.microsoft.com/office/drawing/2014/main" id="{06936A2A-FE08-4EE0-A409-3EF3FA244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" name="Rectangle 15">
            <a:extLst>
              <a:ext uri="{FF2B5EF4-FFF2-40B4-BE49-F238E27FC236}">
                <a16:creationId xmlns:a16="http://schemas.microsoft.com/office/drawing/2014/main" id="{E1F0989E-BFBB-43E4-927B-2C51C7AE26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" name="Rectangle 17">
            <a:extLst>
              <a:ext uri="{FF2B5EF4-FFF2-40B4-BE49-F238E27FC236}">
                <a16:creationId xmlns:a16="http://schemas.microsoft.com/office/drawing/2014/main" id="{8ACA2469-91AA-459B-A5DD-8FFC0F70E0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" name="TextBox 19">
            <a:extLst>
              <a:ext uri="{FF2B5EF4-FFF2-40B4-BE49-F238E27FC236}">
                <a16:creationId xmlns:a16="http://schemas.microsoft.com/office/drawing/2014/main" id="{97860FD2-CA19-4064-AA6F-68050C3D2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 useBgFill="1">
        <p:nvSpPr>
          <p:cNvPr id="62" name="Rectangle 21">
            <a:extLst>
              <a:ext uri="{FF2B5EF4-FFF2-40B4-BE49-F238E27FC236}">
                <a16:creationId xmlns:a16="http://schemas.microsoft.com/office/drawing/2014/main" id="{D74577E3-FA18-4D8A-9E42-FF3D35D3FC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3" name="Picture 23">
            <a:extLst>
              <a:ext uri="{FF2B5EF4-FFF2-40B4-BE49-F238E27FC236}">
                <a16:creationId xmlns:a16="http://schemas.microsoft.com/office/drawing/2014/main" id="{9A934298-58E5-4E9F-B25C-57B1746AB6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64" name="Picture 25">
            <a:extLst>
              <a:ext uri="{FF2B5EF4-FFF2-40B4-BE49-F238E27FC236}">
                <a16:creationId xmlns:a16="http://schemas.microsoft.com/office/drawing/2014/main" id="{C3A87EC4-5D77-4221-830F-985B0756CE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65" name="Rectangle 27">
            <a:extLst>
              <a:ext uri="{FF2B5EF4-FFF2-40B4-BE49-F238E27FC236}">
                <a16:creationId xmlns:a16="http://schemas.microsoft.com/office/drawing/2014/main" id="{31FFB1DF-0D2D-4029-A8C7-317DDCF927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29">
            <a:extLst>
              <a:ext uri="{FF2B5EF4-FFF2-40B4-BE49-F238E27FC236}">
                <a16:creationId xmlns:a16="http://schemas.microsoft.com/office/drawing/2014/main" id="{3770C84D-AB0A-4DD9-9CD3-B0DDCBCA33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ectangle 31">
            <a:extLst>
              <a:ext uri="{FF2B5EF4-FFF2-40B4-BE49-F238E27FC236}">
                <a16:creationId xmlns:a16="http://schemas.microsoft.com/office/drawing/2014/main" id="{7EBBF7C2-27D7-480A-BEFA-B1399AC04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bject 3"/>
          <p:cNvSpPr txBox="1"/>
          <p:nvPr/>
        </p:nvSpPr>
        <p:spPr>
          <a:xfrm>
            <a:off x="1445616" y="638507"/>
            <a:ext cx="4795096" cy="55741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12700">
              <a:lnSpc>
                <a:spcPct val="110000"/>
              </a:lnSpc>
              <a:spcBef>
                <a:spcPts val="1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sz="1700" b="1" spc="-5" dirty="0"/>
              <a:t>Organization</a:t>
            </a:r>
            <a:r>
              <a:rPr lang="en-US" sz="1700" b="1" spc="-10" dirty="0"/>
              <a:t> </a:t>
            </a:r>
            <a:r>
              <a:rPr lang="en-US" sz="1700" b="1" spc="-5" dirty="0"/>
              <a:t>Structure</a:t>
            </a:r>
            <a:r>
              <a:rPr lang="en-US" sz="1700" b="1" spc="-15" dirty="0"/>
              <a:t> </a:t>
            </a:r>
            <a:r>
              <a:rPr lang="en-US" sz="1700" b="1" dirty="0"/>
              <a:t>and</a:t>
            </a:r>
            <a:r>
              <a:rPr lang="en-US" sz="1700" b="1" spc="-10" dirty="0"/>
              <a:t> </a:t>
            </a:r>
            <a:r>
              <a:rPr lang="en-US" sz="1700" b="1" spc="-5" dirty="0"/>
              <a:t>Management</a:t>
            </a:r>
            <a:endParaRPr lang="en-US" sz="1700" dirty="0"/>
          </a:p>
          <a:p>
            <a:pPr>
              <a:lnSpc>
                <a:spcPct val="110000"/>
              </a:lnSpc>
              <a:spcBef>
                <a:spcPts val="4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</a:pPr>
            <a:endParaRPr lang="en-US" sz="1700" dirty="0"/>
          </a:p>
          <a:p>
            <a:pPr marL="12700" marR="5080">
              <a:lnSpc>
                <a:spcPct val="110000"/>
              </a:lnSpc>
              <a:spcBef>
                <a:spcPts val="5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sz="1700" dirty="0"/>
              <a:t>In </a:t>
            </a:r>
            <a:r>
              <a:rPr lang="en-US" sz="1700" spc="-5" dirty="0"/>
              <a:t>the</a:t>
            </a:r>
            <a:r>
              <a:rPr lang="en-US" sz="1700" spc="10" dirty="0"/>
              <a:t> </a:t>
            </a:r>
            <a:r>
              <a:rPr lang="en-US" sz="1700" spc="-10" dirty="0"/>
              <a:t>twenty-first</a:t>
            </a:r>
            <a:r>
              <a:rPr lang="en-US" sz="1700" spc="-5" dirty="0"/>
              <a:t> century</a:t>
            </a:r>
            <a:r>
              <a:rPr lang="en-US" sz="1700" spc="10" dirty="0"/>
              <a:t> </a:t>
            </a:r>
            <a:r>
              <a:rPr lang="en-US" sz="1700" spc="-15" dirty="0"/>
              <a:t>corporate</a:t>
            </a:r>
            <a:r>
              <a:rPr lang="en-US" sz="1700" spc="5" dirty="0"/>
              <a:t> </a:t>
            </a:r>
            <a:r>
              <a:rPr lang="en-US" sz="1700" spc="-10" dirty="0"/>
              <a:t>climate,</a:t>
            </a:r>
            <a:r>
              <a:rPr lang="en-US" sz="1700" spc="5" dirty="0"/>
              <a:t> </a:t>
            </a:r>
            <a:r>
              <a:rPr lang="en-US" sz="1700" dirty="0"/>
              <a:t>a</a:t>
            </a:r>
            <a:r>
              <a:rPr lang="en-US" sz="1700" spc="5" dirty="0"/>
              <a:t> </a:t>
            </a:r>
            <a:r>
              <a:rPr lang="en-US" sz="1700" spc="-10" dirty="0"/>
              <a:t>well- </a:t>
            </a:r>
            <a:r>
              <a:rPr lang="en-US" sz="1700" spc="-390" dirty="0"/>
              <a:t> </a:t>
            </a:r>
            <a:r>
              <a:rPr lang="en-US" sz="1700" spc="-5" dirty="0"/>
              <a:t>designed</a:t>
            </a:r>
            <a:r>
              <a:rPr lang="en-US" sz="1700" spc="20" dirty="0"/>
              <a:t> </a:t>
            </a:r>
            <a:r>
              <a:rPr lang="en-US" sz="1700" spc="-10" dirty="0" err="1"/>
              <a:t>organisational</a:t>
            </a:r>
            <a:r>
              <a:rPr lang="en-US" sz="1700" spc="5" dirty="0"/>
              <a:t> </a:t>
            </a:r>
            <a:r>
              <a:rPr lang="en-US" sz="1700" spc="-10" dirty="0"/>
              <a:t>structure</a:t>
            </a:r>
            <a:r>
              <a:rPr lang="en-US" sz="1700" spc="-5" dirty="0"/>
              <a:t> </a:t>
            </a:r>
            <a:r>
              <a:rPr lang="en-US" sz="1700" dirty="0"/>
              <a:t>is</a:t>
            </a:r>
            <a:r>
              <a:rPr lang="en-US" sz="1700" spc="-5" dirty="0"/>
              <a:t> </a:t>
            </a:r>
            <a:r>
              <a:rPr lang="en-US" sz="1700" dirty="0"/>
              <a:t>a </a:t>
            </a:r>
            <a:r>
              <a:rPr lang="en-US" sz="1700" spc="-5" dirty="0"/>
              <a:t>logical </a:t>
            </a:r>
            <a:r>
              <a:rPr lang="en-US" sz="1700" dirty="0"/>
              <a:t> </a:t>
            </a:r>
            <a:r>
              <a:rPr lang="en-US" sz="1700" spc="-10" dirty="0"/>
              <a:t>prerequisite</a:t>
            </a:r>
            <a:r>
              <a:rPr lang="en-US" sz="1700" spc="5" dirty="0"/>
              <a:t> </a:t>
            </a:r>
            <a:r>
              <a:rPr lang="en-US" sz="1700" spc="-15" dirty="0"/>
              <a:t>for</a:t>
            </a:r>
            <a:r>
              <a:rPr lang="en-US" sz="1700" spc="-5" dirty="0"/>
              <a:t> success.</a:t>
            </a:r>
            <a:r>
              <a:rPr lang="en-US" sz="1700" dirty="0"/>
              <a:t> </a:t>
            </a:r>
            <a:r>
              <a:rPr lang="en-US" sz="1700" spc="-30" dirty="0"/>
              <a:t>However,</a:t>
            </a:r>
            <a:r>
              <a:rPr lang="en-US" sz="1700" spc="20" dirty="0"/>
              <a:t> </a:t>
            </a:r>
            <a:r>
              <a:rPr lang="en-US" sz="1700" dirty="0"/>
              <a:t>a </a:t>
            </a:r>
            <a:r>
              <a:rPr lang="en-US" sz="1700" spc="-5" dirty="0"/>
              <a:t>well-designed </a:t>
            </a:r>
            <a:r>
              <a:rPr lang="en-US" sz="1700" dirty="0"/>
              <a:t> </a:t>
            </a:r>
            <a:r>
              <a:rPr lang="en-US" sz="1700" spc="-5" dirty="0"/>
              <a:t>management</a:t>
            </a:r>
            <a:r>
              <a:rPr lang="en-US" sz="1700" spc="15" dirty="0"/>
              <a:t> </a:t>
            </a:r>
            <a:r>
              <a:rPr lang="en-US" sz="1700" spc="-20" dirty="0"/>
              <a:t>system</a:t>
            </a:r>
            <a:r>
              <a:rPr lang="en-US" sz="1700" spc="-5" dirty="0"/>
              <a:t> </a:t>
            </a:r>
            <a:r>
              <a:rPr lang="en-US" sz="1700" spc="-10" dirty="0"/>
              <a:t>that</a:t>
            </a:r>
            <a:r>
              <a:rPr lang="en-US" sz="1700" spc="-5" dirty="0"/>
              <a:t> </a:t>
            </a:r>
            <a:r>
              <a:rPr lang="en-US" sz="1700" spc="-10" dirty="0"/>
              <a:t>can</a:t>
            </a:r>
            <a:r>
              <a:rPr lang="en-US" sz="1700" spc="5" dirty="0"/>
              <a:t> </a:t>
            </a:r>
            <a:r>
              <a:rPr lang="en-US" sz="1700" spc="-5" dirty="0"/>
              <a:t>serve</a:t>
            </a:r>
            <a:r>
              <a:rPr lang="en-US" sz="1700" spc="5" dirty="0"/>
              <a:t> </a:t>
            </a:r>
            <a:r>
              <a:rPr lang="en-US" sz="1700" dirty="0"/>
              <a:t>as</a:t>
            </a:r>
            <a:r>
              <a:rPr lang="en-US" sz="1700" spc="-10" dirty="0"/>
              <a:t> </a:t>
            </a:r>
            <a:r>
              <a:rPr lang="en-US" sz="1700" dirty="0"/>
              <a:t>a</a:t>
            </a:r>
            <a:r>
              <a:rPr lang="en-US" sz="1700" spc="5" dirty="0"/>
              <a:t> </a:t>
            </a:r>
            <a:r>
              <a:rPr lang="en-US" sz="1700" dirty="0"/>
              <a:t>firm </a:t>
            </a:r>
            <a:r>
              <a:rPr lang="en-US" sz="1700" spc="5" dirty="0"/>
              <a:t> </a:t>
            </a:r>
            <a:r>
              <a:rPr lang="en-US" sz="1700" spc="-10" dirty="0"/>
              <a:t>foundation</a:t>
            </a:r>
            <a:r>
              <a:rPr lang="en-US" sz="1700" spc="5" dirty="0"/>
              <a:t> </a:t>
            </a:r>
            <a:r>
              <a:rPr lang="en-US" sz="1700" spc="-15" dirty="0"/>
              <a:t>for</a:t>
            </a:r>
            <a:r>
              <a:rPr lang="en-US" sz="1700" spc="-5" dirty="0"/>
              <a:t> </a:t>
            </a:r>
            <a:r>
              <a:rPr lang="en-US" sz="1700" dirty="0"/>
              <a:t>running</a:t>
            </a:r>
            <a:r>
              <a:rPr lang="en-US" sz="1700" spc="5" dirty="0"/>
              <a:t> </a:t>
            </a:r>
            <a:r>
              <a:rPr lang="en-US" sz="1700" spc="-5" dirty="0"/>
              <a:t>the</a:t>
            </a:r>
            <a:r>
              <a:rPr lang="en-US" sz="1700" spc="10" dirty="0"/>
              <a:t> </a:t>
            </a:r>
            <a:r>
              <a:rPr lang="en-US" sz="1700" spc="-10" dirty="0" err="1"/>
              <a:t>organisation</a:t>
            </a:r>
            <a:r>
              <a:rPr lang="en-US" sz="1700" dirty="0"/>
              <a:t> and </a:t>
            </a:r>
            <a:r>
              <a:rPr lang="en-US" sz="1700" spc="5" dirty="0"/>
              <a:t> </a:t>
            </a:r>
            <a:r>
              <a:rPr lang="en-US" sz="1700" spc="-5" dirty="0"/>
              <a:t>maintaining</a:t>
            </a:r>
            <a:r>
              <a:rPr lang="en-US" sz="1700" dirty="0"/>
              <a:t> </a:t>
            </a:r>
            <a:r>
              <a:rPr lang="en-US" sz="1700" spc="-5" dirty="0"/>
              <a:t>advancements</a:t>
            </a:r>
            <a:r>
              <a:rPr lang="en-US" sz="1700" spc="5" dirty="0"/>
              <a:t> </a:t>
            </a:r>
            <a:r>
              <a:rPr lang="en-US" sz="1700" dirty="0"/>
              <a:t>is</a:t>
            </a:r>
            <a:r>
              <a:rPr lang="en-US" sz="1700" spc="-10" dirty="0"/>
              <a:t> </a:t>
            </a:r>
            <a:r>
              <a:rPr lang="en-US" sz="1700" spc="-5" dirty="0"/>
              <a:t>insufficient.</a:t>
            </a:r>
            <a:r>
              <a:rPr lang="en-US" sz="1700" dirty="0"/>
              <a:t> A </a:t>
            </a:r>
            <a:r>
              <a:rPr lang="en-US" sz="1700" spc="5" dirty="0"/>
              <a:t> </a:t>
            </a:r>
            <a:r>
              <a:rPr lang="en-US" sz="1700" spc="-5" dirty="0"/>
              <a:t>management</a:t>
            </a:r>
            <a:r>
              <a:rPr lang="en-US" sz="1700" spc="10" dirty="0"/>
              <a:t> </a:t>
            </a:r>
            <a:r>
              <a:rPr lang="en-US" sz="1700" spc="-20" dirty="0"/>
              <a:t>system</a:t>
            </a:r>
            <a:r>
              <a:rPr lang="en-US" sz="1700" spc="-10" dirty="0"/>
              <a:t> </a:t>
            </a:r>
            <a:r>
              <a:rPr lang="en-US" sz="1700" spc="-5" dirty="0"/>
              <a:t>must</a:t>
            </a:r>
            <a:r>
              <a:rPr lang="en-US" sz="1700" spc="-10" dirty="0"/>
              <a:t> </a:t>
            </a:r>
            <a:r>
              <a:rPr lang="en-US" sz="1700" dirty="0"/>
              <a:t>handle all</a:t>
            </a:r>
            <a:r>
              <a:rPr lang="en-US" sz="1700" spc="-10" dirty="0"/>
              <a:t> </a:t>
            </a:r>
            <a:r>
              <a:rPr lang="en-US" sz="1700" spc="-15" dirty="0"/>
              <a:t>contextual</a:t>
            </a:r>
            <a:r>
              <a:rPr lang="en-US" sz="1700" spc="15" dirty="0"/>
              <a:t> </a:t>
            </a:r>
            <a:r>
              <a:rPr lang="en-US" sz="1700" dirty="0"/>
              <a:t>and </a:t>
            </a:r>
            <a:r>
              <a:rPr lang="en-US" sz="1700" spc="-390" dirty="0"/>
              <a:t> </a:t>
            </a:r>
            <a:r>
              <a:rPr lang="en-US" sz="1700" spc="-5" dirty="0"/>
              <a:t>cultural aspects</a:t>
            </a:r>
            <a:r>
              <a:rPr lang="en-US" sz="1700" spc="5" dirty="0"/>
              <a:t> </a:t>
            </a:r>
            <a:r>
              <a:rPr lang="en-US" sz="1700" spc="-10" dirty="0"/>
              <a:t>that</a:t>
            </a:r>
            <a:r>
              <a:rPr lang="en-US" sz="1700" dirty="0"/>
              <a:t> </a:t>
            </a:r>
            <a:r>
              <a:rPr lang="en-US" sz="1700" spc="-15" dirty="0"/>
              <a:t>may</a:t>
            </a:r>
            <a:r>
              <a:rPr lang="en-US" sz="1700" spc="-5" dirty="0"/>
              <a:t> </a:t>
            </a:r>
            <a:r>
              <a:rPr lang="en-US" sz="1700" spc="-15" dirty="0"/>
              <a:t>affect</a:t>
            </a:r>
            <a:r>
              <a:rPr lang="en-US" sz="1700" spc="10" dirty="0"/>
              <a:t> </a:t>
            </a:r>
            <a:r>
              <a:rPr lang="en-US" sz="1700" dirty="0"/>
              <a:t>a </a:t>
            </a:r>
            <a:r>
              <a:rPr lang="en-US" sz="1700" spc="-10" dirty="0"/>
              <a:t>company's </a:t>
            </a:r>
            <a:r>
              <a:rPr lang="en-US" sz="1700" spc="-5" dirty="0"/>
              <a:t> functioning</a:t>
            </a:r>
            <a:r>
              <a:rPr lang="en-US" sz="1700" spc="5" dirty="0"/>
              <a:t> </a:t>
            </a:r>
            <a:r>
              <a:rPr lang="en-US" sz="1700" dirty="0"/>
              <a:t>in</a:t>
            </a:r>
            <a:r>
              <a:rPr lang="en-US" sz="1700" spc="5" dirty="0"/>
              <a:t> </a:t>
            </a:r>
            <a:r>
              <a:rPr lang="en-US" sz="1700" spc="-10" dirty="0"/>
              <a:t>order</a:t>
            </a:r>
            <a:r>
              <a:rPr lang="en-US" sz="1700" spc="10" dirty="0"/>
              <a:t> </a:t>
            </a:r>
            <a:r>
              <a:rPr lang="en-US" sz="1700" spc="-15" dirty="0"/>
              <a:t>to</a:t>
            </a:r>
            <a:r>
              <a:rPr lang="en-US" sz="1700" spc="5" dirty="0"/>
              <a:t> </a:t>
            </a:r>
            <a:r>
              <a:rPr lang="en-US" sz="1700" dirty="0"/>
              <a:t>be</a:t>
            </a:r>
            <a:r>
              <a:rPr lang="en-US" sz="1700" spc="10" dirty="0"/>
              <a:t> </a:t>
            </a:r>
            <a:r>
              <a:rPr lang="en-US" sz="1700" spc="-15" dirty="0"/>
              <a:t>effective.</a:t>
            </a:r>
            <a:endParaRPr lang="en-US" sz="1700" dirty="0"/>
          </a:p>
        </p:txBody>
      </p:sp>
      <p:sp>
        <p:nvSpPr>
          <p:cNvPr id="68" name="Rectangle 33">
            <a:extLst>
              <a:ext uri="{FF2B5EF4-FFF2-40B4-BE49-F238E27FC236}">
                <a16:creationId xmlns:a16="http://schemas.microsoft.com/office/drawing/2014/main" id="{78FBE352-03FD-4333-A348-0C7FCF5FE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71538" y="641224"/>
            <a:ext cx="3674846" cy="557417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object 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393270" y="2123968"/>
            <a:ext cx="3031155" cy="2598132"/>
          </a:xfrm>
          <a:prstGeom prst="rect">
            <a:avLst/>
          </a:prstGeom>
          <a:ln>
            <a:noFill/>
          </a:ln>
        </p:spPr>
      </p:pic>
      <p:sp>
        <p:nvSpPr>
          <p:cNvPr id="69" name="Rectangle 35">
            <a:extLst>
              <a:ext uri="{FF2B5EF4-FFF2-40B4-BE49-F238E27FC236}">
                <a16:creationId xmlns:a16="http://schemas.microsoft.com/office/drawing/2014/main" id="{9C6A91D1-6664-4898-92B7-49F9982CEF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18319" y="883993"/>
            <a:ext cx="3181057" cy="5078083"/>
          </a:xfrm>
          <a:prstGeom prst="rect">
            <a:avLst/>
          </a:prstGeom>
          <a:noFill/>
          <a:ln w="9525">
            <a:solidFill>
              <a:schemeClr val="accent6">
                <a:lumMod val="60000"/>
                <a:lumOff val="4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37">
            <a:extLst>
              <a:ext uri="{FF2B5EF4-FFF2-40B4-BE49-F238E27FC236}">
                <a16:creationId xmlns:a16="http://schemas.microsoft.com/office/drawing/2014/main" id="{D44EDEA4-22DE-4070-A5F1-4AEE20A4D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4634BAD-E6A6-2946-99B2-F51E1CD85DE2}"/>
              </a:ext>
            </a:extLst>
          </p:cNvPr>
          <p:cNvSpPr txBox="1"/>
          <p:nvPr/>
        </p:nvSpPr>
        <p:spPr>
          <a:xfrm>
            <a:off x="1368778" y="2170034"/>
            <a:ext cx="7775222" cy="22409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95"/>
              </a:spcBef>
            </a:pPr>
            <a:r>
              <a:rPr lang="en-GB" sz="1800" spc="-5" dirty="0">
                <a:latin typeface="Wingdings 2"/>
                <a:cs typeface="Wingdings 2"/>
              </a:rPr>
              <a:t></a:t>
            </a:r>
            <a:r>
              <a:rPr lang="en-GB" sz="1800" dirty="0">
                <a:latin typeface="Times New Roman"/>
                <a:cs typeface="Times New Roman"/>
              </a:rPr>
              <a:t> </a:t>
            </a:r>
            <a:r>
              <a:rPr lang="en-GB" sz="1800" spc="-5" dirty="0">
                <a:latin typeface="Century Gothic"/>
                <a:cs typeface="Century Gothic"/>
              </a:rPr>
              <a:t>Our biggest achievement is we help our country at the time of </a:t>
            </a:r>
            <a:r>
              <a:rPr lang="en-GB" sz="1800" spc="-540" dirty="0">
                <a:latin typeface="Century Gothic"/>
                <a:cs typeface="Century Gothic"/>
              </a:rPr>
              <a:t> </a:t>
            </a:r>
            <a:r>
              <a:rPr lang="en-GB" sz="1800" spc="-5" dirty="0">
                <a:latin typeface="Century Gothic"/>
                <a:cs typeface="Century Gothic"/>
              </a:rPr>
              <a:t>Covid</a:t>
            </a:r>
            <a:r>
              <a:rPr lang="en-GB" sz="1800" spc="5" dirty="0">
                <a:latin typeface="Century Gothic"/>
                <a:cs typeface="Century Gothic"/>
              </a:rPr>
              <a:t> </a:t>
            </a:r>
            <a:r>
              <a:rPr lang="en-GB" sz="1800" spc="-5" dirty="0">
                <a:latin typeface="Century Gothic"/>
                <a:cs typeface="Century Gothic"/>
              </a:rPr>
              <a:t>19</a:t>
            </a:r>
            <a:r>
              <a:rPr lang="en-GB" sz="1800" dirty="0">
                <a:latin typeface="Century Gothic"/>
                <a:cs typeface="Century Gothic"/>
              </a:rPr>
              <a:t> </a:t>
            </a:r>
            <a:r>
              <a:rPr lang="en-GB" sz="1800" spc="-5" dirty="0">
                <a:latin typeface="Century Gothic"/>
                <a:cs typeface="Century Gothic"/>
              </a:rPr>
              <a:t>when</a:t>
            </a:r>
            <a:r>
              <a:rPr lang="en-GB" sz="1800" spc="20" dirty="0">
                <a:latin typeface="Century Gothic"/>
                <a:cs typeface="Century Gothic"/>
              </a:rPr>
              <a:t> </a:t>
            </a:r>
            <a:r>
              <a:rPr lang="en-GB" sz="1800" spc="-5" dirty="0">
                <a:latin typeface="Century Gothic"/>
                <a:cs typeface="Century Gothic"/>
              </a:rPr>
              <a:t>no</a:t>
            </a:r>
            <a:r>
              <a:rPr lang="en-GB" sz="1800" dirty="0">
                <a:latin typeface="Century Gothic"/>
                <a:cs typeface="Century Gothic"/>
              </a:rPr>
              <a:t> </a:t>
            </a:r>
            <a:r>
              <a:rPr lang="en-GB" sz="1800" spc="-5" dirty="0">
                <a:latin typeface="Century Gothic"/>
                <a:cs typeface="Century Gothic"/>
              </a:rPr>
              <a:t>one</a:t>
            </a:r>
            <a:r>
              <a:rPr lang="en-GB" sz="1800" spc="10" dirty="0">
                <a:latin typeface="Century Gothic"/>
                <a:cs typeface="Century Gothic"/>
              </a:rPr>
              <a:t> </a:t>
            </a:r>
            <a:r>
              <a:rPr lang="en-GB" sz="1800" spc="-5" dirty="0">
                <a:latin typeface="Century Gothic"/>
                <a:cs typeface="Century Gothic"/>
              </a:rPr>
              <a:t>is willing</a:t>
            </a:r>
            <a:r>
              <a:rPr lang="en-GB" sz="1800" dirty="0">
                <a:latin typeface="Century Gothic"/>
                <a:cs typeface="Century Gothic"/>
              </a:rPr>
              <a:t> </a:t>
            </a:r>
            <a:r>
              <a:rPr lang="en-GB" sz="1800" spc="-5" dirty="0">
                <a:latin typeface="Century Gothic"/>
                <a:cs typeface="Century Gothic"/>
              </a:rPr>
              <a:t>to serve</a:t>
            </a:r>
            <a:r>
              <a:rPr lang="en-GB" sz="1800" spc="5" dirty="0">
                <a:latin typeface="Century Gothic"/>
                <a:cs typeface="Century Gothic"/>
              </a:rPr>
              <a:t> </a:t>
            </a:r>
            <a:r>
              <a:rPr lang="en-GB" sz="1800" spc="-5" dirty="0">
                <a:latin typeface="Century Gothic"/>
                <a:cs typeface="Century Gothic"/>
              </a:rPr>
              <a:t>for our nation</a:t>
            </a:r>
            <a:r>
              <a:rPr lang="en-GB" sz="1800" spc="15" dirty="0">
                <a:latin typeface="Century Gothic"/>
                <a:cs typeface="Century Gothic"/>
              </a:rPr>
              <a:t> </a:t>
            </a:r>
            <a:r>
              <a:rPr lang="en-GB" sz="1800" spc="-5" dirty="0">
                <a:latin typeface="Century Gothic"/>
                <a:cs typeface="Century Gothic"/>
              </a:rPr>
              <a:t>.</a:t>
            </a:r>
            <a:endParaRPr lang="en-GB" sz="1800" dirty="0">
              <a:latin typeface="Century Gothic"/>
              <a:cs typeface="Century Gothic"/>
            </a:endParaRPr>
          </a:p>
          <a:p>
            <a:pPr marL="354965" marR="183515" indent="-342900">
              <a:lnSpc>
                <a:spcPct val="100000"/>
              </a:lnSpc>
              <a:spcBef>
                <a:spcPts val="2000"/>
              </a:spcBef>
            </a:pPr>
            <a:r>
              <a:rPr lang="en-GB" sz="1800" spc="-5" dirty="0">
                <a:latin typeface="Wingdings 2"/>
                <a:cs typeface="Wingdings 2"/>
              </a:rPr>
              <a:t></a:t>
            </a:r>
            <a:r>
              <a:rPr lang="en-GB" sz="1800" dirty="0">
                <a:latin typeface="Times New Roman"/>
                <a:cs typeface="Times New Roman"/>
              </a:rPr>
              <a:t> </a:t>
            </a:r>
            <a:r>
              <a:rPr lang="en-GB" sz="1800" spc="-5" dirty="0">
                <a:latin typeface="Century Gothic"/>
                <a:cs typeface="Century Gothic"/>
              </a:rPr>
              <a:t>We do collective work with Private and Govt. firms as per the </a:t>
            </a:r>
            <a:r>
              <a:rPr lang="en-GB" sz="1800" spc="-540" dirty="0">
                <a:latin typeface="Century Gothic"/>
                <a:cs typeface="Century Gothic"/>
              </a:rPr>
              <a:t> </a:t>
            </a:r>
            <a:r>
              <a:rPr lang="en-GB" sz="1800" spc="-5" dirty="0">
                <a:latin typeface="Century Gothic"/>
                <a:cs typeface="Century Gothic"/>
              </a:rPr>
              <a:t>requirements</a:t>
            </a:r>
            <a:r>
              <a:rPr lang="en-GB" sz="1800" spc="5" dirty="0">
                <a:latin typeface="Century Gothic"/>
                <a:cs typeface="Century Gothic"/>
              </a:rPr>
              <a:t> </a:t>
            </a:r>
            <a:r>
              <a:rPr lang="en-GB" sz="1800" spc="-5" dirty="0">
                <a:latin typeface="Century Gothic"/>
                <a:cs typeface="Century Gothic"/>
              </a:rPr>
              <a:t>.</a:t>
            </a:r>
            <a:endParaRPr lang="en-GB" sz="1800" dirty="0">
              <a:latin typeface="Century Gothic"/>
              <a:cs typeface="Century Gothic"/>
            </a:endParaRPr>
          </a:p>
          <a:p>
            <a:pPr marL="354965" marR="112395" indent="-342900">
              <a:lnSpc>
                <a:spcPct val="105700"/>
              </a:lnSpc>
              <a:spcBef>
                <a:spcPts val="1725"/>
              </a:spcBef>
            </a:pPr>
            <a:r>
              <a:rPr lang="en-GB" sz="1800" spc="-5" dirty="0">
                <a:latin typeface="Wingdings 2"/>
                <a:cs typeface="Wingdings 2"/>
              </a:rPr>
              <a:t></a:t>
            </a:r>
            <a:r>
              <a:rPr lang="en-GB" sz="1800" dirty="0">
                <a:latin typeface="Times New Roman"/>
                <a:cs typeface="Times New Roman"/>
              </a:rPr>
              <a:t> </a:t>
            </a:r>
            <a:r>
              <a:rPr lang="en-GB" sz="1800" spc="-5" dirty="0">
                <a:latin typeface="Century Gothic"/>
                <a:cs typeface="Century Gothic"/>
              </a:rPr>
              <a:t>Our </a:t>
            </a:r>
            <a:r>
              <a:rPr lang="en-GB" sz="1800" spc="-10" dirty="0">
                <a:latin typeface="Century Gothic"/>
                <a:cs typeface="Century Gothic"/>
              </a:rPr>
              <a:t>companies </a:t>
            </a:r>
            <a:r>
              <a:rPr lang="en-GB" sz="1800" spc="-5" dirty="0">
                <a:latin typeface="Century Gothic"/>
                <a:cs typeface="Century Gothic"/>
              </a:rPr>
              <a:t>complaint rate is 0% </a:t>
            </a:r>
            <a:r>
              <a:rPr lang="en-GB" sz="1800" dirty="0">
                <a:latin typeface="Century Gothic"/>
                <a:cs typeface="Century Gothic"/>
              </a:rPr>
              <a:t>that</a:t>
            </a:r>
            <a:r>
              <a:rPr lang="en-GB" sz="1800" dirty="0">
                <a:latin typeface="Arial"/>
                <a:cs typeface="Arial"/>
              </a:rPr>
              <a:t>’</a:t>
            </a:r>
            <a:r>
              <a:rPr lang="en-GB" sz="1800" dirty="0">
                <a:latin typeface="Century Gothic"/>
                <a:cs typeface="Century Gothic"/>
              </a:rPr>
              <a:t>s </a:t>
            </a:r>
            <a:r>
              <a:rPr lang="en-GB" sz="1800" spc="-5" dirty="0">
                <a:latin typeface="Century Gothic"/>
                <a:cs typeface="Century Gothic"/>
              </a:rPr>
              <a:t>why we are known </a:t>
            </a:r>
            <a:r>
              <a:rPr lang="en-GB" sz="1800" spc="-540" dirty="0">
                <a:latin typeface="Century Gothic"/>
                <a:cs typeface="Century Gothic"/>
              </a:rPr>
              <a:t> </a:t>
            </a:r>
            <a:r>
              <a:rPr lang="en-GB" sz="1800" spc="-5" dirty="0">
                <a:latin typeface="Century Gothic"/>
                <a:cs typeface="Century Gothic"/>
              </a:rPr>
              <a:t>by in Security</a:t>
            </a:r>
            <a:r>
              <a:rPr lang="en-GB" sz="1800" spc="15" dirty="0">
                <a:latin typeface="Century Gothic"/>
                <a:cs typeface="Century Gothic"/>
              </a:rPr>
              <a:t> </a:t>
            </a:r>
            <a:r>
              <a:rPr lang="en-GB" sz="1800" spc="-5" dirty="0">
                <a:latin typeface="Century Gothic"/>
                <a:cs typeface="Century Gothic"/>
              </a:rPr>
              <a:t>Industry.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37967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4">
            <a:extLst>
              <a:ext uri="{FF2B5EF4-FFF2-40B4-BE49-F238E27FC236}">
                <a16:creationId xmlns:a16="http://schemas.microsoft.com/office/drawing/2014/main" id="{30C9151A-28E9-DA49-B5C2-54C0B9A0BDFD}"/>
              </a:ext>
            </a:extLst>
          </p:cNvPr>
          <p:cNvSpPr txBox="1"/>
          <p:nvPr/>
        </p:nvSpPr>
        <p:spPr>
          <a:xfrm>
            <a:off x="1297940" y="965827"/>
            <a:ext cx="8100060" cy="206402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spc="-5" dirty="0">
                <a:latin typeface="Wingdings 2"/>
                <a:cs typeface="Wingdings 2"/>
              </a:rPr>
              <a:t></a:t>
            </a:r>
            <a:r>
              <a:rPr sz="2000" spc="409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By</a:t>
            </a:r>
            <a:r>
              <a:rPr sz="2000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these</a:t>
            </a:r>
            <a:r>
              <a:rPr sz="2000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services</a:t>
            </a:r>
            <a:r>
              <a:rPr sz="2000" spc="10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we are known</a:t>
            </a:r>
            <a:r>
              <a:rPr sz="2000" spc="10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by</a:t>
            </a:r>
            <a:r>
              <a:rPr sz="2000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all</a:t>
            </a:r>
            <a:r>
              <a:rPr sz="2000" spc="-15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in this industry</a:t>
            </a:r>
            <a:r>
              <a:rPr sz="2000" spc="5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.</a:t>
            </a:r>
            <a:endParaRPr sz="2000" dirty="0">
              <a:latin typeface="Century Gothic"/>
              <a:cs typeface="Century Gothic"/>
            </a:endParaRPr>
          </a:p>
          <a:p>
            <a:pPr marL="354965" marR="5080" indent="-342900">
              <a:lnSpc>
                <a:spcPct val="100000"/>
              </a:lnSpc>
              <a:spcBef>
                <a:spcPts val="2000"/>
              </a:spcBef>
            </a:pPr>
            <a:r>
              <a:rPr sz="2000" spc="-5" dirty="0">
                <a:latin typeface="Wingdings 2"/>
                <a:cs typeface="Wingdings 2"/>
              </a:rPr>
              <a:t>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We provide services at Marriages , Construction sides , Clubs </a:t>
            </a:r>
            <a:r>
              <a:rPr sz="2000" spc="-540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and</a:t>
            </a:r>
            <a:r>
              <a:rPr sz="2000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pubs</a:t>
            </a:r>
            <a:r>
              <a:rPr sz="2000" spc="-10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, Hotels</a:t>
            </a:r>
            <a:r>
              <a:rPr sz="2000" spc="-10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,</a:t>
            </a:r>
            <a:r>
              <a:rPr sz="2000" spc="-10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Receptions</a:t>
            </a:r>
            <a:r>
              <a:rPr sz="2000" spc="10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and</a:t>
            </a:r>
            <a:r>
              <a:rPr sz="2000" spc="15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all</a:t>
            </a:r>
            <a:r>
              <a:rPr sz="2000" spc="-15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kind</a:t>
            </a:r>
            <a:r>
              <a:rPr sz="2000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of retail</a:t>
            </a:r>
            <a:r>
              <a:rPr sz="2000" spc="-10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and</a:t>
            </a:r>
            <a:r>
              <a:rPr sz="2000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we </a:t>
            </a:r>
            <a:r>
              <a:rPr sz="2000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also</a:t>
            </a:r>
            <a:r>
              <a:rPr sz="2000" spc="-10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provide</a:t>
            </a:r>
            <a:r>
              <a:rPr sz="2000" spc="10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covers</a:t>
            </a:r>
            <a:r>
              <a:rPr sz="2000" spc="10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as well</a:t>
            </a:r>
            <a:r>
              <a:rPr sz="2000" spc="-10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.</a:t>
            </a:r>
            <a:endParaRPr sz="2000" dirty="0">
              <a:latin typeface="Century Gothic"/>
              <a:cs typeface="Century Gothic"/>
            </a:endParaRPr>
          </a:p>
          <a:p>
            <a:pPr marL="12700">
              <a:lnSpc>
                <a:spcPct val="100000"/>
              </a:lnSpc>
              <a:spcBef>
                <a:spcPts val="2000"/>
              </a:spcBef>
            </a:pPr>
            <a:r>
              <a:rPr sz="2000" spc="-5" dirty="0">
                <a:latin typeface="Wingdings 2"/>
                <a:cs typeface="Wingdings 2"/>
              </a:rPr>
              <a:t></a:t>
            </a:r>
            <a:r>
              <a:rPr sz="2000" spc="40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Our</a:t>
            </a:r>
            <a:r>
              <a:rPr sz="2000" spc="-10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specialty</a:t>
            </a:r>
            <a:r>
              <a:rPr sz="2000" spc="5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is</a:t>
            </a:r>
            <a:r>
              <a:rPr sz="2000" spc="-20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we never</a:t>
            </a:r>
            <a:r>
              <a:rPr sz="2000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step</a:t>
            </a:r>
            <a:r>
              <a:rPr sz="2000" spc="-10" dirty="0">
                <a:latin typeface="Century Gothic"/>
                <a:cs typeface="Century Gothic"/>
              </a:rPr>
              <a:t> </a:t>
            </a:r>
            <a:r>
              <a:rPr sz="2000" spc="-5" dirty="0">
                <a:latin typeface="Century Gothic"/>
                <a:cs typeface="Century Gothic"/>
              </a:rPr>
              <a:t>back .</a:t>
            </a:r>
            <a:endParaRPr sz="2000" dirty="0">
              <a:latin typeface="Century Gothic"/>
              <a:cs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35518755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419AB6-4FA7-884F-B98B-523AB9830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err="1"/>
              <a:t>References</a:t>
            </a:r>
            <a:br>
              <a:rPr lang="ro-RO" dirty="0"/>
            </a:br>
            <a:r>
              <a:rPr lang="ro-RO" dirty="0"/>
              <a:t>  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70267-A2A7-AC41-9005-4358165469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1190" y="1538111"/>
            <a:ext cx="8798949" cy="4511833"/>
          </a:xfrm>
        </p:spPr>
        <p:txBody>
          <a:bodyPr>
            <a:noAutofit/>
          </a:bodyPr>
          <a:lstStyle/>
          <a:p>
            <a:pPr marL="355600" indent="-342900">
              <a:lnSpc>
                <a:spcPct val="100000"/>
              </a:lnSpc>
              <a:spcBef>
                <a:spcPts val="1100"/>
              </a:spcBef>
              <a:buClr>
                <a:srgbClr val="89D0D5"/>
              </a:buClr>
              <a:buSzPct val="79411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BTEC</a:t>
            </a:r>
            <a:r>
              <a:rPr lang="en-GB" sz="1300" spc="1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first</a:t>
            </a:r>
            <a:r>
              <a:rPr lang="en-GB" sz="1300" spc="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student book</a:t>
            </a:r>
            <a:r>
              <a:rPr lang="en-GB" sz="1300" spc="1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Pearson</a:t>
            </a:r>
            <a:r>
              <a:rPr lang="en-GB" sz="1300" spc="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-2012</a:t>
            </a:r>
            <a:endParaRPr lang="en-GB" sz="1300" dirty="0">
              <a:latin typeface="Century Gothic"/>
              <a:cs typeface="Century Gothic"/>
            </a:endParaRPr>
          </a:p>
          <a:p>
            <a:pPr marL="354965" marR="4110354" indent="-342900">
              <a:lnSpc>
                <a:spcPct val="100000"/>
              </a:lnSpc>
              <a:spcBef>
                <a:spcPts val="1005"/>
              </a:spcBef>
              <a:buClr>
                <a:srgbClr val="89D0D5"/>
              </a:buClr>
              <a:buSzPct val="79411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Ethical factors</a:t>
            </a:r>
            <a:r>
              <a:rPr lang="en-GB" sz="1300" spc="2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–M.twin</a:t>
            </a:r>
            <a:r>
              <a:rPr lang="en-GB" sz="130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2019-available</a:t>
            </a:r>
            <a:r>
              <a:rPr lang="en-GB" sz="1300" spc="-1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on</a:t>
            </a:r>
            <a:r>
              <a:rPr lang="en-GB" sz="130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- </a:t>
            </a:r>
            <a:r>
              <a:rPr lang="en-GB" sz="130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https://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  <a:hlinkClick r:id="rId2"/>
              </a:rPr>
              <a:t>www.dictionary.com/browse/ethical</a:t>
            </a:r>
            <a:endParaRPr lang="en-GB" sz="1300" dirty="0">
              <a:latin typeface="Century Gothic"/>
              <a:cs typeface="Century Gothic"/>
            </a:endParaRPr>
          </a:p>
          <a:p>
            <a:pPr marL="354965" marR="2120265" indent="-342900">
              <a:lnSpc>
                <a:spcPct val="100000"/>
              </a:lnSpc>
              <a:spcBef>
                <a:spcPts val="1000"/>
              </a:spcBef>
              <a:buClr>
                <a:srgbClr val="89D0D5"/>
              </a:buClr>
              <a:buSzPct val="79411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Insights</a:t>
            </a:r>
            <a:r>
              <a:rPr lang="en-GB" sz="1300" spc="1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in</a:t>
            </a:r>
            <a:r>
              <a:rPr lang="en-GB" sz="1300" spc="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</a:t>
            </a:r>
            <a:r>
              <a:rPr lang="en-GB" sz="1300" spc="1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technology,</a:t>
            </a:r>
            <a:r>
              <a:rPr lang="en-GB" sz="1300" spc="2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Alex</a:t>
            </a:r>
            <a:r>
              <a:rPr lang="en-GB" sz="130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Steven</a:t>
            </a:r>
            <a:r>
              <a:rPr lang="en-GB" sz="1300" spc="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2017-</a:t>
            </a:r>
            <a:r>
              <a:rPr lang="en-GB" sz="1300" spc="-1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available on</a:t>
            </a:r>
            <a:r>
              <a:rPr lang="en-GB" sz="1300" spc="1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- </a:t>
            </a:r>
            <a:r>
              <a:rPr lang="en-GB" sz="1300" spc="-45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https: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  <a:hlinkClick r:id="rId3"/>
              </a:rPr>
              <a:t>//w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ww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  <a:hlinkClick r:id="rId3"/>
              </a:rPr>
              <a:t>.axis.com/blog/secure-insights/tech-trends-2019/</a:t>
            </a:r>
            <a:endParaRPr lang="en-GB" sz="1300" dirty="0">
              <a:latin typeface="Century Gothic"/>
              <a:cs typeface="Century Gothic"/>
            </a:endParaRPr>
          </a:p>
          <a:p>
            <a:pPr marL="355600" marR="155575" indent="-342900">
              <a:lnSpc>
                <a:spcPct val="100000"/>
              </a:lnSpc>
              <a:spcBef>
                <a:spcPts val="994"/>
              </a:spcBef>
              <a:buClr>
                <a:srgbClr val="89D0D5"/>
              </a:buClr>
              <a:buSzPct val="79411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Brexit</a:t>
            </a:r>
            <a:r>
              <a:rPr lang="en-GB" sz="1300" spc="-1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impact</a:t>
            </a:r>
            <a:r>
              <a:rPr lang="en-GB" sz="1300" spc="2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on</a:t>
            </a:r>
            <a:r>
              <a:rPr lang="en-GB" sz="1300" spc="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businesses</a:t>
            </a:r>
            <a:r>
              <a:rPr lang="en-GB" sz="1300" spc="1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2018/05,i</a:t>
            </a:r>
            <a:r>
              <a:rPr lang="en-GB" sz="1300" spc="-1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information</a:t>
            </a:r>
            <a:r>
              <a:rPr lang="en-GB" sz="1300" spc="1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available</a:t>
            </a:r>
            <a:r>
              <a:rPr lang="en-GB" sz="1300" spc="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at- </a:t>
            </a:r>
            <a:r>
              <a:rPr lang="en-GB" sz="130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https://geeks.co.uk/2018/05/</a:t>
            </a:r>
            <a:r>
              <a:rPr lang="en-GB" sz="1300" spc="-5" dirty="0" err="1">
                <a:solidFill>
                  <a:srgbClr val="FFFFFF"/>
                </a:solidFill>
                <a:latin typeface="Century Gothic"/>
                <a:cs typeface="Century Gothic"/>
              </a:rPr>
              <a:t>brexit-impact-uk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-businesses-outsourcing-perspective/</a:t>
            </a:r>
            <a:endParaRPr lang="en-GB" sz="1300" dirty="0">
              <a:latin typeface="Century Gothic"/>
              <a:cs typeface="Century Gothic"/>
            </a:endParaRPr>
          </a:p>
          <a:p>
            <a:pPr marL="355600" indent="-342900">
              <a:lnSpc>
                <a:spcPct val="100000"/>
              </a:lnSpc>
              <a:spcBef>
                <a:spcPts val="1005"/>
              </a:spcBef>
              <a:buClr>
                <a:srgbClr val="89D0D5"/>
              </a:buClr>
              <a:buSzPct val="79411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PESTLE</a:t>
            </a:r>
            <a:r>
              <a:rPr lang="en-GB" sz="1300" spc="1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Analysis</a:t>
            </a:r>
            <a:r>
              <a:rPr lang="en-GB" sz="1300" spc="1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2018, Information</a:t>
            </a:r>
            <a:r>
              <a:rPr lang="en-GB" sz="1300" spc="3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available</a:t>
            </a:r>
            <a:r>
              <a:rPr lang="en-GB" sz="130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on-</a:t>
            </a:r>
            <a:endParaRPr lang="en-GB" sz="1300" dirty="0">
              <a:latin typeface="Century Gothic"/>
              <a:cs typeface="Century Gothic"/>
            </a:endParaRPr>
          </a:p>
          <a:p>
            <a:pPr marL="355600" indent="-342900">
              <a:lnSpc>
                <a:spcPct val="100000"/>
              </a:lnSpc>
              <a:spcBef>
                <a:spcPts val="1000"/>
              </a:spcBef>
              <a:buClr>
                <a:srgbClr val="89D0D5"/>
              </a:buClr>
              <a:buSzPct val="79411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lang="en-GB" sz="1300" spc="-5" dirty="0" err="1">
                <a:solidFill>
                  <a:srgbClr val="FFFFFF"/>
                </a:solidFill>
                <a:latin typeface="Century Gothic"/>
                <a:cs typeface="Century Gothic"/>
              </a:rPr>
              <a:t>pestleanalysis.com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/political-factors-affecting-business/</a:t>
            </a:r>
            <a:endParaRPr lang="en-GB" sz="1300" dirty="0">
              <a:latin typeface="Century Gothic"/>
              <a:cs typeface="Century Gothic"/>
            </a:endParaRPr>
          </a:p>
          <a:p>
            <a:pPr marL="355600" marR="5080" indent="-343535">
              <a:lnSpc>
                <a:spcPct val="100000"/>
              </a:lnSpc>
              <a:spcBef>
                <a:spcPts val="994"/>
              </a:spcBef>
              <a:buClr>
                <a:srgbClr val="89D0D5"/>
              </a:buClr>
              <a:buSzPct val="79411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https://</a:t>
            </a:r>
            <a:r>
              <a:rPr lang="en-GB" sz="1300" spc="-5" dirty="0" err="1">
                <a:solidFill>
                  <a:srgbClr val="FFFFFF"/>
                </a:solidFill>
                <a:latin typeface="Century Gothic"/>
                <a:cs typeface="Century Gothic"/>
              </a:rPr>
              <a:t>toughnickel.com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/business/Business-Competition-The-Good-and-Bad-Effects- </a:t>
            </a:r>
            <a:r>
              <a:rPr lang="en-GB" sz="1300" spc="-459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for-Businesses-Large-and-Small</a:t>
            </a:r>
            <a:endParaRPr lang="en-GB" sz="1300" dirty="0">
              <a:latin typeface="Century Gothic"/>
              <a:cs typeface="Century Gothic"/>
            </a:endParaRPr>
          </a:p>
          <a:p>
            <a:pPr marL="355600" indent="-342900">
              <a:lnSpc>
                <a:spcPct val="100000"/>
              </a:lnSpc>
              <a:spcBef>
                <a:spcPts val="1005"/>
              </a:spcBef>
              <a:buClr>
                <a:srgbClr val="89D0D5"/>
              </a:buClr>
              <a:buSzPct val="79411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</a:rPr>
              <a:t>https://</a:t>
            </a:r>
            <a:r>
              <a:rPr lang="en-GB" sz="1300" spc="-5" dirty="0">
                <a:solidFill>
                  <a:srgbClr val="FFFFFF"/>
                </a:solidFill>
                <a:latin typeface="Century Gothic"/>
                <a:cs typeface="Century Gothic"/>
                <a:hlinkClick r:id="rId4"/>
              </a:rPr>
              <a:t>www.reference.com/world-view/definition-social-trends-</a:t>
            </a:r>
            <a:r>
              <a:rPr lang="en-GB" sz="1300" spc="-5" dirty="0" err="1">
                <a:solidFill>
                  <a:srgbClr val="FFFFFF"/>
                </a:solidFill>
                <a:latin typeface="Century Gothic"/>
                <a:cs typeface="Century Gothic"/>
                <a:hlinkClick r:id="rId4"/>
              </a:rPr>
              <a:t>30f79ce0e0635afd</a:t>
            </a:r>
            <a:endParaRPr lang="en-GB" sz="1300" dirty="0">
              <a:latin typeface="Century Gothic"/>
              <a:cs typeface="Century Gothic"/>
            </a:endParaRPr>
          </a:p>
          <a:p>
            <a:pPr marL="355600" indent="-342900">
              <a:lnSpc>
                <a:spcPct val="100000"/>
              </a:lnSpc>
              <a:spcBef>
                <a:spcPts val="1000"/>
              </a:spcBef>
              <a:buClr>
                <a:srgbClr val="89D0D5"/>
              </a:buClr>
              <a:buSzPct val="79411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lang="en-GB" sz="1300" u="sng" spc="-5" dirty="0">
                <a:solidFill>
                  <a:srgbClr val="57C1B9"/>
                </a:solidFill>
                <a:uFill>
                  <a:solidFill>
                    <a:srgbClr val="57C1B9"/>
                  </a:solidFill>
                </a:uFill>
                <a:latin typeface="Century Gothic"/>
                <a:cs typeface="Century Gothic"/>
                <a:hlinkClick r:id="rId5"/>
              </a:rPr>
              <a:t>https://</a:t>
            </a:r>
            <a:r>
              <a:rPr lang="en-GB" sz="1300" u="sng" spc="-5" dirty="0" err="1">
                <a:solidFill>
                  <a:srgbClr val="57C1B9"/>
                </a:solidFill>
                <a:uFill>
                  <a:solidFill>
                    <a:srgbClr val="57C1B9"/>
                  </a:solidFill>
                </a:uFill>
                <a:latin typeface="Century Gothic"/>
                <a:cs typeface="Century Gothic"/>
                <a:hlinkClick r:id="rId5"/>
              </a:rPr>
              <a:t>blog.constructaquote.com</a:t>
            </a:r>
            <a:r>
              <a:rPr lang="en-GB" sz="1300" u="sng" spc="-5" dirty="0">
                <a:solidFill>
                  <a:srgbClr val="57C1B9"/>
                </a:solidFill>
                <a:uFill>
                  <a:solidFill>
                    <a:srgbClr val="57C1B9"/>
                  </a:solidFill>
                </a:uFill>
                <a:latin typeface="Century Gothic"/>
                <a:cs typeface="Century Gothic"/>
                <a:hlinkClick r:id="rId5"/>
              </a:rPr>
              <a:t>/main-risks-associated-running-business/</a:t>
            </a:r>
            <a:endParaRPr lang="en-US" sz="1300" dirty="0"/>
          </a:p>
        </p:txBody>
      </p:sp>
    </p:spTree>
    <p:extLst>
      <p:ext uri="{BB962C8B-B14F-4D97-AF65-F5344CB8AC3E}">
        <p14:creationId xmlns:p14="http://schemas.microsoft.com/office/powerpoint/2010/main" val="363419286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8DC03C-8585-6847-9C42-2B64001D91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2444" y="677333"/>
            <a:ext cx="9497695" cy="5372611"/>
          </a:xfrm>
        </p:spPr>
        <p:txBody>
          <a:bodyPr>
            <a:normAutofit fontScale="85000" lnSpcReduction="10000"/>
          </a:bodyPr>
          <a:lstStyle/>
          <a:p>
            <a:r>
              <a:rPr lang="en-GB" sz="2000" spc="-5" dirty="0" err="1">
                <a:latin typeface="Century Gothic"/>
                <a:cs typeface="Century Gothic"/>
              </a:rPr>
              <a:t>Gijsenberg</a:t>
            </a:r>
            <a:r>
              <a:rPr lang="en-GB" sz="2000" spc="-5" dirty="0">
                <a:latin typeface="Century Gothic"/>
                <a:cs typeface="Century Gothic"/>
              </a:rPr>
              <a:t>,	M.J.	and	Nijs,	V.R.,	</a:t>
            </a:r>
            <a:r>
              <a:rPr lang="en-GB" sz="2000" dirty="0">
                <a:latin typeface="Century Gothic"/>
                <a:cs typeface="Century Gothic"/>
              </a:rPr>
              <a:t>2019.	</a:t>
            </a:r>
            <a:r>
              <a:rPr lang="en-GB" sz="2000" spc="-5" dirty="0">
                <a:latin typeface="Century Gothic"/>
                <a:cs typeface="Century Gothic"/>
              </a:rPr>
              <a:t>Advertising	</a:t>
            </a:r>
            <a:r>
              <a:rPr lang="en-GB" sz="2000" dirty="0">
                <a:latin typeface="Century Gothic"/>
                <a:cs typeface="Century Gothic"/>
              </a:rPr>
              <a:t>spending	</a:t>
            </a:r>
            <a:r>
              <a:rPr lang="en-GB" sz="2000" spc="-5" dirty="0">
                <a:latin typeface="Century Gothic"/>
                <a:cs typeface="Century Gothic"/>
              </a:rPr>
              <a:t>patterns	and	competitor</a:t>
            </a:r>
            <a:endParaRPr lang="ro-RO" sz="2000" spc="-5" dirty="0">
              <a:latin typeface="Century Gothic"/>
              <a:cs typeface="Century Gothic"/>
            </a:endParaRPr>
          </a:p>
          <a:p>
            <a:r>
              <a:rPr lang="en-GB" sz="2000" spc="-5" dirty="0">
                <a:latin typeface="Century Gothic"/>
                <a:cs typeface="Century Gothic"/>
              </a:rPr>
              <a:t>G</a:t>
            </a:r>
            <a:r>
              <a:rPr lang="en-GB" sz="2000" dirty="0">
                <a:latin typeface="Century Gothic"/>
                <a:cs typeface="Century Gothic"/>
              </a:rPr>
              <a:t>o</a:t>
            </a:r>
            <a:r>
              <a:rPr lang="en-GB" sz="2000" spc="-5" dirty="0">
                <a:latin typeface="Century Gothic"/>
                <a:cs typeface="Century Gothic"/>
              </a:rPr>
              <a:t>y</a:t>
            </a:r>
            <a:r>
              <a:rPr lang="en-GB" sz="2000" spc="-10" dirty="0">
                <a:latin typeface="Century Gothic"/>
                <a:cs typeface="Century Gothic"/>
              </a:rPr>
              <a:t>a</a:t>
            </a:r>
            <a:r>
              <a:rPr lang="en-GB" sz="2000" spc="-5" dirty="0">
                <a:latin typeface="Century Gothic"/>
                <a:cs typeface="Century Gothic"/>
              </a:rPr>
              <a:t>l,</a:t>
            </a:r>
            <a:r>
              <a:rPr lang="en-GB" sz="2000" dirty="0">
                <a:latin typeface="Century Gothic"/>
                <a:cs typeface="Century Gothic"/>
              </a:rPr>
              <a:t>	</a:t>
            </a:r>
            <a:r>
              <a:rPr lang="en-GB" sz="2000" spc="-10" dirty="0">
                <a:latin typeface="Century Gothic"/>
                <a:cs typeface="Century Gothic"/>
              </a:rPr>
              <a:t>A</a:t>
            </a:r>
            <a:r>
              <a:rPr lang="en-GB" sz="2000" spc="-15" dirty="0">
                <a:latin typeface="Century Gothic"/>
                <a:cs typeface="Century Gothic"/>
              </a:rPr>
              <a:t>.</a:t>
            </a:r>
            <a:r>
              <a:rPr lang="en-GB" sz="2000" spc="-5" dirty="0">
                <a:latin typeface="Century Gothic"/>
                <a:cs typeface="Century Gothic"/>
              </a:rPr>
              <a:t>,</a:t>
            </a:r>
            <a:r>
              <a:rPr lang="en-GB" sz="2000" dirty="0">
                <a:latin typeface="Century Gothic"/>
                <a:cs typeface="Century Gothic"/>
              </a:rPr>
              <a:t>	</a:t>
            </a:r>
            <a:r>
              <a:rPr lang="en-GB" sz="2000" spc="-5" dirty="0">
                <a:latin typeface="Century Gothic"/>
                <a:cs typeface="Century Gothic"/>
              </a:rPr>
              <a:t>20</a:t>
            </a:r>
            <a:r>
              <a:rPr lang="en-GB" sz="2000" dirty="0">
                <a:latin typeface="Century Gothic"/>
                <a:cs typeface="Century Gothic"/>
              </a:rPr>
              <a:t>2</a:t>
            </a:r>
            <a:r>
              <a:rPr lang="en-GB" sz="2000" spc="-5" dirty="0">
                <a:latin typeface="Century Gothic"/>
                <a:cs typeface="Century Gothic"/>
              </a:rPr>
              <a:t>0.</a:t>
            </a:r>
            <a:r>
              <a:rPr lang="en-GB" sz="2000" dirty="0">
                <a:latin typeface="Century Gothic"/>
                <a:cs typeface="Century Gothic"/>
              </a:rPr>
              <a:t>	</a:t>
            </a:r>
            <a:r>
              <a:rPr lang="en-GB" sz="2000" spc="-5" dirty="0">
                <a:latin typeface="Century Gothic"/>
                <a:cs typeface="Century Gothic"/>
              </a:rPr>
              <a:t>A</a:t>
            </a:r>
            <a:r>
              <a:rPr lang="en-GB" sz="2000" dirty="0">
                <a:latin typeface="Century Gothic"/>
                <a:cs typeface="Century Gothic"/>
              </a:rPr>
              <a:t>	</a:t>
            </a:r>
            <a:r>
              <a:rPr lang="en-GB" sz="2000" spc="-5" dirty="0">
                <a:latin typeface="Century Gothic"/>
                <a:cs typeface="Century Gothic"/>
              </a:rPr>
              <a:t>C</a:t>
            </a:r>
            <a:r>
              <a:rPr lang="en-GB" sz="2000" spc="-10" dirty="0">
                <a:latin typeface="Century Gothic"/>
                <a:cs typeface="Century Gothic"/>
              </a:rPr>
              <a:t>ri</a:t>
            </a:r>
            <a:r>
              <a:rPr lang="en-GB" sz="2000" spc="-5" dirty="0">
                <a:latin typeface="Century Gothic"/>
                <a:cs typeface="Century Gothic"/>
              </a:rPr>
              <a:t>t</a:t>
            </a:r>
            <a:r>
              <a:rPr lang="en-GB" sz="2000" spc="-10" dirty="0">
                <a:latin typeface="Century Gothic"/>
                <a:cs typeface="Century Gothic"/>
              </a:rPr>
              <a:t>i</a:t>
            </a:r>
            <a:r>
              <a:rPr lang="en-GB" sz="2000" spc="-5" dirty="0">
                <a:latin typeface="Century Gothic"/>
                <a:cs typeface="Century Gothic"/>
              </a:rPr>
              <a:t>c</a:t>
            </a:r>
            <a:r>
              <a:rPr lang="en-GB" sz="2000" spc="-10" dirty="0">
                <a:latin typeface="Century Gothic"/>
                <a:cs typeface="Century Gothic"/>
              </a:rPr>
              <a:t>a</a:t>
            </a:r>
            <a:r>
              <a:rPr lang="en-GB" sz="2000" spc="-5" dirty="0">
                <a:latin typeface="Century Gothic"/>
                <a:cs typeface="Century Gothic"/>
              </a:rPr>
              <a:t>l</a:t>
            </a:r>
            <a:r>
              <a:rPr lang="en-GB" sz="2000" dirty="0">
                <a:latin typeface="Century Gothic"/>
                <a:cs typeface="Century Gothic"/>
              </a:rPr>
              <a:t>	</a:t>
            </a:r>
            <a:r>
              <a:rPr lang="en-GB" sz="2000" spc="-10" dirty="0">
                <a:latin typeface="Century Gothic"/>
                <a:cs typeface="Century Gothic"/>
              </a:rPr>
              <a:t>Ana</a:t>
            </a:r>
            <a:r>
              <a:rPr lang="en-GB" sz="2000" spc="-5" dirty="0">
                <a:latin typeface="Century Gothic"/>
                <a:cs typeface="Century Gothic"/>
              </a:rPr>
              <a:t>l</a:t>
            </a:r>
            <a:r>
              <a:rPr lang="en-GB" sz="2000" dirty="0">
                <a:latin typeface="Century Gothic"/>
                <a:cs typeface="Century Gothic"/>
              </a:rPr>
              <a:t>y</a:t>
            </a:r>
            <a:r>
              <a:rPr lang="en-GB" sz="2000" spc="-10" dirty="0">
                <a:latin typeface="Century Gothic"/>
                <a:cs typeface="Century Gothic"/>
              </a:rPr>
              <a:t>s</a:t>
            </a:r>
            <a:r>
              <a:rPr lang="en-GB" sz="2000" spc="-5" dirty="0">
                <a:latin typeface="Century Gothic"/>
                <a:cs typeface="Century Gothic"/>
              </a:rPr>
              <a:t>is</a:t>
            </a:r>
            <a:r>
              <a:rPr lang="en-GB" sz="2000" dirty="0">
                <a:latin typeface="Century Gothic"/>
                <a:cs typeface="Century Gothic"/>
              </a:rPr>
              <a:t>	</a:t>
            </a:r>
            <a:r>
              <a:rPr lang="en-GB" sz="2000" spc="-5" dirty="0">
                <a:latin typeface="Century Gothic"/>
                <a:cs typeface="Century Gothic"/>
              </a:rPr>
              <a:t>of</a:t>
            </a:r>
            <a:r>
              <a:rPr lang="en-GB" sz="2000" dirty="0">
                <a:latin typeface="Century Gothic"/>
                <a:cs typeface="Century Gothic"/>
              </a:rPr>
              <a:t>	</a:t>
            </a:r>
            <a:r>
              <a:rPr lang="en-GB" sz="2000" spc="-5" dirty="0">
                <a:latin typeface="Century Gothic"/>
                <a:cs typeface="Century Gothic"/>
              </a:rPr>
              <a:t>Po</a:t>
            </a:r>
            <a:r>
              <a:rPr lang="en-GB" sz="2000" spc="-10" dirty="0">
                <a:latin typeface="Century Gothic"/>
                <a:cs typeface="Century Gothic"/>
              </a:rPr>
              <a:t>r</a:t>
            </a:r>
            <a:r>
              <a:rPr lang="en-GB" sz="2000" dirty="0">
                <a:latin typeface="Century Gothic"/>
                <a:cs typeface="Century Gothic"/>
              </a:rPr>
              <a:t>t</a:t>
            </a:r>
            <a:r>
              <a:rPr lang="en-GB" sz="2000" spc="-10" dirty="0">
                <a:latin typeface="Century Gothic"/>
                <a:cs typeface="Century Gothic"/>
              </a:rPr>
              <a:t>er’</a:t>
            </a:r>
            <a:r>
              <a:rPr lang="en-GB" sz="2000" spc="-5" dirty="0">
                <a:latin typeface="Century Gothic"/>
                <a:cs typeface="Century Gothic"/>
              </a:rPr>
              <a:t>s</a:t>
            </a:r>
            <a:r>
              <a:rPr lang="en-GB" sz="2000" dirty="0">
                <a:latin typeface="Century Gothic"/>
                <a:cs typeface="Century Gothic"/>
              </a:rPr>
              <a:t>	</a:t>
            </a:r>
            <a:r>
              <a:rPr lang="en-GB" sz="2000" spc="-5" dirty="0">
                <a:latin typeface="Century Gothic"/>
                <a:cs typeface="Century Gothic"/>
              </a:rPr>
              <a:t>5</a:t>
            </a:r>
            <a:r>
              <a:rPr lang="en-GB" sz="2000" dirty="0">
                <a:latin typeface="Century Gothic"/>
                <a:cs typeface="Century Gothic"/>
              </a:rPr>
              <a:t>	</a:t>
            </a:r>
            <a:r>
              <a:rPr lang="en-GB" sz="2000" spc="-5" dirty="0">
                <a:latin typeface="Century Gothic"/>
                <a:cs typeface="Century Gothic"/>
              </a:rPr>
              <a:t>F</a:t>
            </a:r>
            <a:r>
              <a:rPr lang="en-GB" sz="2000" spc="-10" dirty="0">
                <a:latin typeface="Century Gothic"/>
                <a:cs typeface="Century Gothic"/>
              </a:rPr>
              <a:t>o</a:t>
            </a:r>
            <a:r>
              <a:rPr lang="en-GB" sz="2000" spc="-5" dirty="0">
                <a:latin typeface="Century Gothic"/>
                <a:cs typeface="Century Gothic"/>
              </a:rPr>
              <a:t>rces</a:t>
            </a:r>
            <a:r>
              <a:rPr lang="en-GB" sz="2000" dirty="0">
                <a:latin typeface="Century Gothic"/>
                <a:cs typeface="Century Gothic"/>
              </a:rPr>
              <a:t>	</a:t>
            </a:r>
            <a:r>
              <a:rPr lang="en-GB" sz="2000" spc="-10" dirty="0">
                <a:latin typeface="Century Gothic"/>
                <a:cs typeface="Century Gothic"/>
              </a:rPr>
              <a:t>M</a:t>
            </a:r>
            <a:r>
              <a:rPr lang="en-GB" sz="2000" dirty="0">
                <a:latin typeface="Century Gothic"/>
                <a:cs typeface="Century Gothic"/>
              </a:rPr>
              <a:t>od</a:t>
            </a:r>
            <a:r>
              <a:rPr lang="en-GB" sz="2000" spc="-5" dirty="0">
                <a:latin typeface="Century Gothic"/>
                <a:cs typeface="Century Gothic"/>
              </a:rPr>
              <a:t>el  Advantage.</a:t>
            </a:r>
            <a:r>
              <a:rPr lang="en-GB" sz="2000" spc="5" dirty="0">
                <a:latin typeface="Century Gothic"/>
                <a:cs typeface="Century Gothic"/>
              </a:rPr>
              <a:t> </a:t>
            </a:r>
            <a:r>
              <a:rPr lang="en-GB" sz="2000" i="1" spc="-5" dirty="0">
                <a:latin typeface="Century Gothic"/>
                <a:cs typeface="Century Gothic"/>
              </a:rPr>
              <a:t>Goyal,</a:t>
            </a:r>
            <a:r>
              <a:rPr lang="en-GB" sz="2000" i="1" spc="1015" dirty="0">
                <a:latin typeface="Times New Roman"/>
                <a:cs typeface="Times New Roman"/>
              </a:rPr>
              <a:t> </a:t>
            </a:r>
            <a:r>
              <a:rPr lang="en-GB" sz="2000" i="1" spc="-5" dirty="0">
                <a:latin typeface="Century Gothic"/>
                <a:cs typeface="Century Gothic"/>
              </a:rPr>
              <a:t>A.(2021).</a:t>
            </a:r>
            <a:r>
              <a:rPr lang="en-GB" sz="2000" i="1" spc="994" dirty="0">
                <a:latin typeface="Times New Roman"/>
                <a:cs typeface="Times New Roman"/>
              </a:rPr>
              <a:t> </a:t>
            </a:r>
            <a:r>
              <a:rPr lang="en-GB" sz="2000" i="1" spc="-5" dirty="0">
                <a:latin typeface="Century Gothic"/>
                <a:cs typeface="Century Gothic"/>
              </a:rPr>
              <a:t>A</a:t>
            </a:r>
            <a:r>
              <a:rPr lang="en-GB" sz="2000" i="1" spc="490" dirty="0">
                <a:latin typeface="Times New Roman"/>
                <a:cs typeface="Times New Roman"/>
              </a:rPr>
              <a:t> </a:t>
            </a:r>
            <a:r>
              <a:rPr lang="en-GB" sz="2000" i="1" spc="495" dirty="0">
                <a:latin typeface="Times New Roman"/>
                <a:cs typeface="Times New Roman"/>
              </a:rPr>
              <a:t> </a:t>
            </a:r>
            <a:r>
              <a:rPr lang="en-GB" sz="2000" i="1" spc="-5" dirty="0">
                <a:latin typeface="Century Gothic"/>
                <a:cs typeface="Century Gothic"/>
              </a:rPr>
              <a:t>Critical</a:t>
            </a:r>
            <a:r>
              <a:rPr lang="en-GB" sz="2000" i="1" spc="495" dirty="0">
                <a:latin typeface="Times New Roman"/>
                <a:cs typeface="Times New Roman"/>
              </a:rPr>
              <a:t>  </a:t>
            </a:r>
            <a:r>
              <a:rPr lang="en-GB" sz="2000" i="1" spc="-5" dirty="0">
                <a:latin typeface="Century Gothic"/>
                <a:cs typeface="Century Gothic"/>
              </a:rPr>
              <a:t>Analysis</a:t>
            </a:r>
            <a:r>
              <a:rPr lang="en-GB" sz="2000" i="1" spc="490" dirty="0">
                <a:latin typeface="Times New Roman"/>
                <a:cs typeface="Times New Roman"/>
              </a:rPr>
              <a:t> </a:t>
            </a:r>
            <a:r>
              <a:rPr lang="en-GB" sz="2000" i="1" spc="495" dirty="0">
                <a:latin typeface="Times New Roman"/>
                <a:cs typeface="Times New Roman"/>
              </a:rPr>
              <a:t> </a:t>
            </a:r>
            <a:r>
              <a:rPr lang="en-GB" sz="2000" i="1" spc="-5" dirty="0">
                <a:latin typeface="Century Gothic"/>
                <a:cs typeface="Century Gothic"/>
              </a:rPr>
              <a:t>of </a:t>
            </a:r>
            <a:r>
              <a:rPr lang="en-GB" sz="2000" i="1" dirty="0">
                <a:latin typeface="Times New Roman"/>
                <a:cs typeface="Times New Roman"/>
              </a:rPr>
              <a:t> </a:t>
            </a:r>
            <a:r>
              <a:rPr lang="en-GB" sz="2000" i="1" spc="-835" dirty="0">
                <a:latin typeface="Century Gothic"/>
                <a:cs typeface="Century Gothic"/>
              </a:rPr>
              <a:t>Porter’s</a:t>
            </a:r>
            <a:r>
              <a:rPr lang="en-GB" sz="2000" spc="-835" dirty="0">
                <a:latin typeface="Century Gothic"/>
                <a:cs typeface="Century Gothic"/>
              </a:rPr>
              <a:t>,</a:t>
            </a:r>
            <a:r>
              <a:rPr lang="en-GB" sz="2000" spc="-5" dirty="0">
                <a:latin typeface="Century Gothic"/>
                <a:cs typeface="Century Gothic"/>
              </a:rPr>
              <a:t> </a:t>
            </a:r>
            <a:r>
              <a:rPr lang="en-GB" sz="2000" i="1" spc="-5" dirty="0">
                <a:latin typeface="Century Gothic"/>
                <a:cs typeface="Century Gothic"/>
              </a:rPr>
              <a:t>5</a:t>
            </a:r>
            <a:r>
              <a:rPr lang="en-GB" sz="2000" spc="-5" dirty="0">
                <a:latin typeface="Century Gothic"/>
                <a:cs typeface="Century Gothic"/>
              </a:rPr>
              <a:t>.</a:t>
            </a:r>
            <a:endParaRPr lang="ro-RO" sz="2000" spc="-5" dirty="0">
              <a:latin typeface="Century Gothic"/>
              <a:cs typeface="Century Gothic"/>
            </a:endParaRPr>
          </a:p>
          <a:p>
            <a:pPr marL="63500" marR="44450" algn="just">
              <a:lnSpc>
                <a:spcPct val="100000"/>
              </a:lnSpc>
              <a:spcBef>
                <a:spcPts val="95"/>
              </a:spcBef>
            </a:pPr>
            <a:r>
              <a:rPr lang="en-GB" sz="2000" spc="-5" dirty="0">
                <a:latin typeface="Century Gothic"/>
                <a:cs typeface="Century Gothic"/>
              </a:rPr>
              <a:t>Kara,</a:t>
            </a:r>
            <a:r>
              <a:rPr lang="en-GB" sz="2000" spc="505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E.,</a:t>
            </a:r>
            <a:r>
              <a:rPr lang="en-GB" sz="2000" spc="509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2018.</a:t>
            </a:r>
            <a:r>
              <a:rPr lang="en-GB" sz="2000" spc="509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A</a:t>
            </a:r>
            <a:r>
              <a:rPr lang="en-GB" sz="2000" spc="509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contemporary</a:t>
            </a:r>
            <a:r>
              <a:rPr lang="en-GB" sz="2000" spc="515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approach</a:t>
            </a:r>
            <a:r>
              <a:rPr lang="en-GB" sz="2000" spc="509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for</a:t>
            </a:r>
            <a:r>
              <a:rPr lang="en-GB" sz="2000" spc="515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strategic</a:t>
            </a:r>
            <a:r>
              <a:rPr lang="en-GB" sz="2000" spc="509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management</a:t>
            </a:r>
            <a:r>
              <a:rPr lang="en-GB" sz="2000" spc="509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in</a:t>
            </a:r>
            <a:r>
              <a:rPr lang="en-GB" sz="2000" spc="515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tourism</a:t>
            </a:r>
            <a:r>
              <a:rPr lang="en-GB" sz="2000" spc="509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sector: </a:t>
            </a:r>
            <a:r>
              <a:rPr lang="en-GB" sz="2000" spc="-540" dirty="0">
                <a:latin typeface="Century Gothic"/>
                <a:cs typeface="Century Gothic"/>
              </a:rPr>
              <a:t> </a:t>
            </a:r>
            <a:r>
              <a:rPr lang="en-GB" sz="2000" spc="-5" dirty="0" err="1">
                <a:latin typeface="Century Gothic"/>
                <a:cs typeface="Century Gothic"/>
              </a:rPr>
              <a:t>pestel</a:t>
            </a:r>
            <a:r>
              <a:rPr lang="en-GB" sz="2000" spc="-5" dirty="0">
                <a:latin typeface="Century Gothic"/>
                <a:cs typeface="Century Gothic"/>
              </a:rPr>
              <a:t> analysis</a:t>
            </a:r>
            <a:r>
              <a:rPr lang="en-GB" sz="2000" spc="5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on</a:t>
            </a:r>
            <a:r>
              <a:rPr lang="en-GB" sz="2000" spc="10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the</a:t>
            </a:r>
            <a:r>
              <a:rPr lang="en-GB" sz="2000" spc="5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city</a:t>
            </a:r>
            <a:r>
              <a:rPr lang="en-GB" sz="2000" spc="5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Muğla,</a:t>
            </a:r>
            <a:r>
              <a:rPr lang="en-GB" sz="2000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Turkey. </a:t>
            </a:r>
            <a:r>
              <a:rPr lang="en-GB" sz="2000" i="1" spc="-5" dirty="0" err="1">
                <a:latin typeface="Century Gothic"/>
                <a:cs typeface="Century Gothic"/>
              </a:rPr>
              <a:t>İşletme</a:t>
            </a:r>
            <a:r>
              <a:rPr lang="en-GB" sz="2000" i="1" spc="55" dirty="0">
                <a:latin typeface="Times New Roman"/>
                <a:cs typeface="Times New Roman"/>
              </a:rPr>
              <a:t> </a:t>
            </a:r>
            <a:r>
              <a:rPr lang="en-GB" sz="2000" i="1" spc="-5" dirty="0" err="1">
                <a:latin typeface="Century Gothic"/>
                <a:cs typeface="Century Gothic"/>
              </a:rPr>
              <a:t>Araştırmaları</a:t>
            </a:r>
            <a:r>
              <a:rPr lang="en-GB" sz="2000" i="1" spc="40" dirty="0">
                <a:latin typeface="Times New Roman"/>
                <a:cs typeface="Times New Roman"/>
              </a:rPr>
              <a:t> </a:t>
            </a:r>
            <a:r>
              <a:rPr lang="en-GB" sz="2000" i="1" spc="-5" dirty="0" err="1">
                <a:latin typeface="Century Gothic"/>
                <a:cs typeface="Century Gothic"/>
              </a:rPr>
              <a:t>Dergisi</a:t>
            </a:r>
            <a:r>
              <a:rPr lang="en-GB" sz="2000" spc="-5" dirty="0">
                <a:latin typeface="Century Gothic"/>
                <a:cs typeface="Century Gothic"/>
              </a:rPr>
              <a:t>,</a:t>
            </a:r>
            <a:r>
              <a:rPr lang="en-GB" sz="2000" spc="5" dirty="0">
                <a:latin typeface="Century Gothic"/>
                <a:cs typeface="Century Gothic"/>
              </a:rPr>
              <a:t> </a:t>
            </a:r>
            <a:r>
              <a:rPr lang="en-GB" sz="2000" i="1" spc="-5" dirty="0">
                <a:latin typeface="Century Gothic"/>
                <a:cs typeface="Century Gothic"/>
              </a:rPr>
              <a:t>10</a:t>
            </a:r>
            <a:r>
              <a:rPr lang="en-GB" sz="2000" spc="-5" dirty="0">
                <a:latin typeface="Century Gothic"/>
                <a:cs typeface="Century Gothic"/>
              </a:rPr>
              <a:t>(2),</a:t>
            </a:r>
            <a:r>
              <a:rPr lang="en-GB" sz="2000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pp.598-608.</a:t>
            </a:r>
            <a:endParaRPr lang="en-GB" sz="2000" dirty="0">
              <a:latin typeface="Century Gothic"/>
              <a:cs typeface="Century Gothic"/>
            </a:endParaRPr>
          </a:p>
          <a:p>
            <a:pPr marL="64769" marR="43815" indent="-1270" algn="just">
              <a:lnSpc>
                <a:spcPct val="100000"/>
              </a:lnSpc>
              <a:spcBef>
                <a:spcPts val="1080"/>
              </a:spcBef>
            </a:pPr>
            <a:r>
              <a:rPr lang="en-GB" sz="2000" spc="-5" dirty="0" err="1">
                <a:latin typeface="Century Gothic"/>
                <a:cs typeface="Century Gothic"/>
              </a:rPr>
              <a:t>Namin</a:t>
            </a:r>
            <a:r>
              <a:rPr lang="en-GB" sz="2000" spc="-5" dirty="0">
                <a:latin typeface="Century Gothic"/>
                <a:cs typeface="Century Gothic"/>
              </a:rPr>
              <a:t>, F.N., </a:t>
            </a:r>
            <a:r>
              <a:rPr lang="en-GB" sz="2000" spc="-10" dirty="0">
                <a:latin typeface="Century Gothic"/>
                <a:cs typeface="Century Gothic"/>
              </a:rPr>
              <a:t>Askari, </a:t>
            </a:r>
            <a:r>
              <a:rPr lang="en-GB" sz="2000" spc="-5" dirty="0">
                <a:latin typeface="Century Gothic"/>
                <a:cs typeface="Century Gothic"/>
              </a:rPr>
              <a:t>H.R., Ramesh, S., </a:t>
            </a:r>
            <a:r>
              <a:rPr lang="en-GB" sz="2000" spc="-5" dirty="0" err="1">
                <a:latin typeface="Century Gothic"/>
                <a:cs typeface="Century Gothic"/>
              </a:rPr>
              <a:t>Hassani</a:t>
            </a:r>
            <a:r>
              <a:rPr lang="en-GB" sz="2000" spc="-5" dirty="0">
                <a:latin typeface="Century Gothic"/>
                <a:cs typeface="Century Gothic"/>
              </a:rPr>
              <a:t>, S.M.M., </a:t>
            </a:r>
            <a:r>
              <a:rPr lang="en-GB" sz="2000" spc="-5" dirty="0" err="1">
                <a:latin typeface="Century Gothic"/>
                <a:cs typeface="Century Gothic"/>
              </a:rPr>
              <a:t>Khanmohammadi</a:t>
            </a:r>
            <a:r>
              <a:rPr lang="en-GB" sz="2000" spc="-5" dirty="0">
                <a:latin typeface="Century Gothic"/>
                <a:cs typeface="Century Gothic"/>
              </a:rPr>
              <a:t>, E. and </a:t>
            </a:r>
            <a:r>
              <a:rPr lang="en-GB" sz="2000" spc="-5" dirty="0" err="1">
                <a:latin typeface="Century Gothic"/>
                <a:cs typeface="Century Gothic"/>
              </a:rPr>
              <a:t>Ebrahimi</a:t>
            </a:r>
            <a:r>
              <a:rPr lang="en-GB" sz="2000" spc="-5" dirty="0">
                <a:latin typeface="Century Gothic"/>
                <a:cs typeface="Century Gothic"/>
              </a:rPr>
              <a:t>, H., </a:t>
            </a:r>
            <a:r>
              <a:rPr lang="en-GB" sz="2000" dirty="0">
                <a:latin typeface="Century Gothic"/>
                <a:cs typeface="Century Gothic"/>
              </a:rPr>
              <a:t> 2019. </a:t>
            </a:r>
            <a:r>
              <a:rPr lang="en-GB" sz="2000" spc="-5" dirty="0">
                <a:latin typeface="Century Gothic"/>
                <a:cs typeface="Century Gothic"/>
              </a:rPr>
              <a:t>Application</a:t>
            </a:r>
            <a:r>
              <a:rPr lang="en-GB" sz="2000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of</a:t>
            </a:r>
            <a:r>
              <a:rPr lang="en-GB" sz="2000" dirty="0">
                <a:latin typeface="Century Gothic"/>
                <a:cs typeface="Century Gothic"/>
              </a:rPr>
              <a:t> </a:t>
            </a:r>
            <a:r>
              <a:rPr lang="en-GB" sz="2000" spc="-10" dirty="0">
                <a:latin typeface="Century Gothic"/>
                <a:cs typeface="Century Gothic"/>
              </a:rPr>
              <a:t>ANP</a:t>
            </a:r>
            <a:r>
              <a:rPr lang="en-GB" sz="2000" spc="-5" dirty="0">
                <a:latin typeface="Century Gothic"/>
                <a:cs typeface="Century Gothic"/>
              </a:rPr>
              <a:t> network</a:t>
            </a:r>
            <a:r>
              <a:rPr lang="en-GB" sz="2000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analysis</a:t>
            </a:r>
            <a:r>
              <a:rPr lang="en-GB" sz="2000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process</a:t>
            </a:r>
            <a:r>
              <a:rPr lang="en-GB" sz="2000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method</a:t>
            </a:r>
            <a:r>
              <a:rPr lang="en-GB" sz="2000" spc="540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in</a:t>
            </a:r>
            <a:r>
              <a:rPr lang="en-GB" sz="2000" spc="545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SWOT</a:t>
            </a:r>
            <a:r>
              <a:rPr lang="en-GB" sz="2000" spc="545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model.</a:t>
            </a:r>
            <a:r>
              <a:rPr lang="en-GB" sz="2000" spc="540" dirty="0">
                <a:latin typeface="Century Gothic"/>
                <a:cs typeface="Century Gothic"/>
              </a:rPr>
              <a:t> </a:t>
            </a:r>
            <a:r>
              <a:rPr lang="en-GB" sz="2000" i="1" spc="-5" dirty="0">
                <a:latin typeface="Century Gothic"/>
                <a:cs typeface="Century Gothic"/>
              </a:rPr>
              <a:t>Civil </a:t>
            </a:r>
            <a:r>
              <a:rPr lang="en-GB" sz="2000" i="1" dirty="0">
                <a:latin typeface="Times New Roman"/>
                <a:cs typeface="Times New Roman"/>
              </a:rPr>
              <a:t> </a:t>
            </a:r>
            <a:r>
              <a:rPr lang="en-GB" sz="2000" i="1" spc="-605" dirty="0">
                <a:latin typeface="Century Gothic"/>
                <a:cs typeface="Century Gothic"/>
              </a:rPr>
              <a:t>Engineering</a:t>
            </a:r>
            <a:r>
              <a:rPr lang="en-GB" sz="2000" i="1" spc="1495" dirty="0">
                <a:latin typeface="Times New Roman"/>
                <a:cs typeface="Times New Roman"/>
              </a:rPr>
              <a:t> </a:t>
            </a:r>
            <a:r>
              <a:rPr lang="en-GB" sz="2000" i="1" spc="-5" dirty="0">
                <a:latin typeface="Century Gothic"/>
                <a:cs typeface="Century Gothic"/>
              </a:rPr>
              <a:t>Journal</a:t>
            </a:r>
            <a:r>
              <a:rPr lang="en-GB" sz="2000" spc="-5" dirty="0">
                <a:latin typeface="Century Gothic"/>
                <a:cs typeface="Century Gothic"/>
              </a:rPr>
              <a:t>,</a:t>
            </a:r>
            <a:r>
              <a:rPr lang="en-GB" sz="2000" spc="10" dirty="0">
                <a:latin typeface="Century Gothic"/>
                <a:cs typeface="Century Gothic"/>
              </a:rPr>
              <a:t> </a:t>
            </a:r>
            <a:r>
              <a:rPr lang="en-GB" sz="2000" i="1" spc="-5" dirty="0">
                <a:latin typeface="Century Gothic"/>
                <a:cs typeface="Century Gothic"/>
              </a:rPr>
              <a:t>5</a:t>
            </a:r>
            <a:r>
              <a:rPr lang="en-GB" sz="2000" spc="-5" dirty="0">
                <a:latin typeface="Century Gothic"/>
                <a:cs typeface="Century Gothic"/>
              </a:rPr>
              <a:t>(2), pp.458-465.</a:t>
            </a:r>
            <a:endParaRPr lang="en-GB" sz="2000" dirty="0">
              <a:latin typeface="Century Gothic"/>
              <a:cs typeface="Century Gothic"/>
            </a:endParaRPr>
          </a:p>
          <a:p>
            <a:pPr marL="63500" marR="43180" indent="1905" algn="just">
              <a:lnSpc>
                <a:spcPct val="100000"/>
              </a:lnSpc>
              <a:spcBef>
                <a:spcPts val="1080"/>
              </a:spcBef>
            </a:pPr>
            <a:r>
              <a:rPr lang="en-GB" sz="2000" spc="-5" dirty="0" err="1">
                <a:latin typeface="Century Gothic"/>
                <a:cs typeface="Century Gothic"/>
              </a:rPr>
              <a:t>Statista</a:t>
            </a:r>
            <a:r>
              <a:rPr lang="en-GB" sz="2000" spc="-5" dirty="0">
                <a:latin typeface="Century Gothic"/>
                <a:cs typeface="Century Gothic"/>
              </a:rPr>
              <a:t>,</a:t>
            </a:r>
            <a:r>
              <a:rPr lang="en-GB" sz="2000" spc="540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2020</a:t>
            </a:r>
            <a:r>
              <a:rPr lang="en-GB" sz="2000" i="1" spc="-5" dirty="0">
                <a:latin typeface="Century Gothic"/>
                <a:cs typeface="Century Gothic"/>
              </a:rPr>
              <a:t>.</a:t>
            </a:r>
            <a:r>
              <a:rPr lang="en-GB" sz="2000" i="1" spc="610" dirty="0">
                <a:latin typeface="Times New Roman"/>
                <a:cs typeface="Times New Roman"/>
              </a:rPr>
              <a:t>   </a:t>
            </a:r>
            <a:r>
              <a:rPr lang="en-GB" sz="2000" i="1" spc="615" dirty="0">
                <a:latin typeface="Times New Roman"/>
                <a:cs typeface="Times New Roman"/>
              </a:rPr>
              <a:t> </a:t>
            </a:r>
            <a:r>
              <a:rPr lang="en-GB" sz="2000" i="1" spc="-5" dirty="0">
                <a:latin typeface="Century Gothic"/>
                <a:cs typeface="Century Gothic"/>
              </a:rPr>
              <a:t>The</a:t>
            </a:r>
            <a:r>
              <a:rPr lang="en-GB" sz="2000" i="1" spc="610" dirty="0">
                <a:latin typeface="Times New Roman"/>
                <a:cs typeface="Times New Roman"/>
              </a:rPr>
              <a:t>   </a:t>
            </a:r>
            <a:r>
              <a:rPr lang="en-GB" sz="2000" i="1" spc="615" dirty="0">
                <a:latin typeface="Times New Roman"/>
                <a:cs typeface="Times New Roman"/>
              </a:rPr>
              <a:t> </a:t>
            </a:r>
            <a:r>
              <a:rPr lang="en-GB" sz="2000" i="1" spc="-5" dirty="0">
                <a:latin typeface="Century Gothic"/>
                <a:cs typeface="Century Gothic"/>
              </a:rPr>
              <a:t>20</a:t>
            </a:r>
            <a:r>
              <a:rPr lang="en-GB" sz="2000" i="1" spc="610" dirty="0">
                <a:latin typeface="Times New Roman"/>
                <a:cs typeface="Times New Roman"/>
              </a:rPr>
              <a:t>   </a:t>
            </a:r>
            <a:r>
              <a:rPr lang="en-GB" sz="2000" i="1" spc="615" dirty="0">
                <a:latin typeface="Times New Roman"/>
                <a:cs typeface="Times New Roman"/>
              </a:rPr>
              <a:t> </a:t>
            </a:r>
            <a:r>
              <a:rPr lang="en-GB" sz="2000" i="1" spc="-5" dirty="0">
                <a:latin typeface="Century Gothic"/>
                <a:cs typeface="Century Gothic"/>
              </a:rPr>
              <a:t>countries</a:t>
            </a:r>
            <a:r>
              <a:rPr lang="en-GB" sz="2000" i="1" spc="610" dirty="0">
                <a:latin typeface="Times New Roman"/>
                <a:cs typeface="Times New Roman"/>
              </a:rPr>
              <a:t>  </a:t>
            </a:r>
            <a:r>
              <a:rPr lang="en-GB" sz="2000" i="1" spc="1725" dirty="0">
                <a:latin typeface="Times New Roman"/>
                <a:cs typeface="Times New Roman"/>
              </a:rPr>
              <a:t> </a:t>
            </a:r>
            <a:r>
              <a:rPr lang="en-GB" sz="2000" i="1" spc="-5" dirty="0">
                <a:latin typeface="Century Gothic"/>
                <a:cs typeface="Century Gothic"/>
              </a:rPr>
              <a:t>with</a:t>
            </a:r>
            <a:r>
              <a:rPr lang="en-GB" sz="2000" i="1" spc="610" dirty="0">
                <a:latin typeface="Times New Roman"/>
                <a:cs typeface="Times New Roman"/>
              </a:rPr>
              <a:t>   </a:t>
            </a:r>
            <a:r>
              <a:rPr lang="en-GB" sz="2000" i="1" spc="615" dirty="0">
                <a:latin typeface="Times New Roman"/>
                <a:cs typeface="Times New Roman"/>
              </a:rPr>
              <a:t> </a:t>
            </a:r>
            <a:r>
              <a:rPr lang="en-GB" sz="2000" i="1" spc="-5" dirty="0">
                <a:latin typeface="Century Gothic"/>
                <a:cs typeface="Century Gothic"/>
              </a:rPr>
              <a:t>the</a:t>
            </a:r>
            <a:r>
              <a:rPr lang="en-GB" sz="2000" i="1" spc="610" dirty="0">
                <a:latin typeface="Times New Roman"/>
                <a:cs typeface="Times New Roman"/>
              </a:rPr>
              <a:t>   </a:t>
            </a:r>
            <a:r>
              <a:rPr lang="en-GB" sz="2000" i="1" spc="615" dirty="0">
                <a:latin typeface="Times New Roman"/>
                <a:cs typeface="Times New Roman"/>
              </a:rPr>
              <a:t> </a:t>
            </a:r>
            <a:r>
              <a:rPr lang="en-GB" sz="2000" i="1" spc="-5" dirty="0">
                <a:latin typeface="Century Gothic"/>
                <a:cs typeface="Century Gothic"/>
              </a:rPr>
              <a:t>largest</a:t>
            </a:r>
            <a:r>
              <a:rPr lang="en-GB" sz="2000" i="1" spc="610" dirty="0">
                <a:latin typeface="Times New Roman"/>
                <a:cs typeface="Times New Roman"/>
              </a:rPr>
              <a:t>  </a:t>
            </a:r>
            <a:r>
              <a:rPr lang="en-GB" sz="2000" i="1" spc="1725" dirty="0">
                <a:latin typeface="Times New Roman"/>
                <a:cs typeface="Times New Roman"/>
              </a:rPr>
              <a:t> </a:t>
            </a:r>
            <a:r>
              <a:rPr lang="en-GB" sz="2000" i="1" spc="-5" dirty="0">
                <a:latin typeface="Century Gothic"/>
                <a:cs typeface="Century Gothic"/>
              </a:rPr>
              <a:t>gross </a:t>
            </a:r>
            <a:r>
              <a:rPr lang="en-GB" sz="2000" i="1" dirty="0">
                <a:latin typeface="Times New Roman"/>
                <a:cs typeface="Times New Roman"/>
              </a:rPr>
              <a:t> </a:t>
            </a:r>
            <a:r>
              <a:rPr lang="en-GB" sz="2000" i="1" spc="-885" dirty="0">
                <a:latin typeface="Century Gothic"/>
                <a:cs typeface="Century Gothic"/>
              </a:rPr>
              <a:t>domestic</a:t>
            </a:r>
            <a:r>
              <a:rPr lang="en-GB" sz="2000" i="1" spc="580" dirty="0">
                <a:latin typeface="Times New Roman"/>
                <a:cs typeface="Times New Roman"/>
              </a:rPr>
              <a:t> </a:t>
            </a:r>
            <a:r>
              <a:rPr lang="en-GB" sz="2000" i="1" spc="-5" dirty="0">
                <a:latin typeface="Century Gothic"/>
                <a:cs typeface="Century Gothic"/>
              </a:rPr>
              <a:t>product</a:t>
            </a:r>
            <a:r>
              <a:rPr lang="en-GB" sz="2000" i="1" dirty="0">
                <a:latin typeface="Times New Roman"/>
                <a:cs typeface="Times New Roman"/>
              </a:rPr>
              <a:t> </a:t>
            </a:r>
            <a:r>
              <a:rPr lang="en-GB" sz="2000" i="1" spc="-5" dirty="0">
                <a:latin typeface="Century Gothic"/>
                <a:cs typeface="Century Gothic"/>
              </a:rPr>
              <a:t>(GDP)</a:t>
            </a:r>
            <a:r>
              <a:rPr lang="en-GB" sz="2000" i="1" dirty="0">
                <a:latin typeface="Times New Roman"/>
                <a:cs typeface="Times New Roman"/>
              </a:rPr>
              <a:t> </a:t>
            </a:r>
            <a:r>
              <a:rPr lang="en-GB" sz="2000" i="1" spc="-5" dirty="0">
                <a:latin typeface="Century Gothic"/>
                <a:cs typeface="Century Gothic"/>
              </a:rPr>
              <a:t>in</a:t>
            </a:r>
            <a:r>
              <a:rPr lang="en-GB" sz="2000" i="1" dirty="0">
                <a:latin typeface="Times New Roman"/>
                <a:cs typeface="Times New Roman"/>
              </a:rPr>
              <a:t> </a:t>
            </a:r>
            <a:r>
              <a:rPr lang="en-GB" sz="2000" i="1" spc="-5" dirty="0">
                <a:latin typeface="Century Gothic"/>
                <a:cs typeface="Century Gothic"/>
              </a:rPr>
              <a:t>2020</a:t>
            </a:r>
            <a:r>
              <a:rPr lang="en-GB" sz="2000" spc="-5" dirty="0">
                <a:latin typeface="Century Gothic"/>
                <a:cs typeface="Century Gothic"/>
              </a:rPr>
              <a:t>. </a:t>
            </a:r>
            <a:r>
              <a:rPr lang="en-GB" sz="2000" spc="-5" dirty="0">
                <a:latin typeface="Century Gothic"/>
                <a:cs typeface="Century Gothic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Available</a:t>
            </a:r>
            <a:r>
              <a:rPr lang="en-GB" sz="2000" dirty="0">
                <a:latin typeface="Century Gothic"/>
                <a:cs typeface="Century Gothic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GB" sz="2000" spc="-5" dirty="0">
                <a:latin typeface="Century Gothic"/>
                <a:cs typeface="Century Gothic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at: </a:t>
            </a:r>
            <a:r>
              <a:rPr lang="en-GB" sz="2000" dirty="0">
                <a:latin typeface="Century Gothic"/>
                <a:cs typeface="Century Gothic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GB" sz="2000" u="sng" spc="-5" dirty="0">
                <a:uFill>
                  <a:solidFill>
                    <a:srgbClr val="0D2D46"/>
                  </a:solidFill>
                </a:uFill>
                <a:latin typeface="Century Gothic"/>
                <a:cs typeface="Century Gothic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</a:t>
            </a:r>
            <a:r>
              <a:rPr lang="en-GB" sz="2000" u="sng" spc="-5" dirty="0" err="1">
                <a:uFill>
                  <a:solidFill>
                    <a:srgbClr val="0D2D46"/>
                  </a:solidFill>
                </a:uFill>
                <a:latin typeface="Century Gothic"/>
                <a:cs typeface="Century Gothic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www.statista.com</a:t>
            </a:r>
            <a:r>
              <a:rPr lang="en-GB" sz="2000" u="sng" spc="-5" dirty="0">
                <a:uFill>
                  <a:solidFill>
                    <a:srgbClr val="0D2D46"/>
                  </a:solidFill>
                </a:uFill>
                <a:latin typeface="Century Gothic"/>
                <a:cs typeface="Century Gothic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/statistics/268173/countries-with-the-largest-gross- </a:t>
            </a:r>
            <a:r>
              <a:rPr lang="en-GB" sz="2000" dirty="0">
                <a:latin typeface="Century Gothic"/>
                <a:cs typeface="Century Gothic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GB" sz="2000" u="sng" spc="-5" dirty="0" err="1">
                <a:uFill>
                  <a:solidFill>
                    <a:srgbClr val="0D2D46"/>
                  </a:solidFill>
                </a:uFill>
                <a:latin typeface="Century Gothic"/>
                <a:cs typeface="Century Gothic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domestic-product-gdp</a:t>
            </a:r>
            <a:r>
              <a:rPr lang="en-GB" sz="2000" u="sng" spc="-5" dirty="0">
                <a:uFill>
                  <a:solidFill>
                    <a:srgbClr val="0D2D46"/>
                  </a:solidFill>
                </a:uFill>
                <a:latin typeface="Century Gothic"/>
                <a:cs typeface="Century Gothic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r>
              <a:rPr lang="en-GB" sz="2000" spc="25" dirty="0">
                <a:latin typeface="Century Gothic"/>
                <a:cs typeface="Century Gothic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GB" sz="2000" spc="-5" dirty="0">
                <a:latin typeface="Century Gothic"/>
                <a:cs typeface="Century Gothic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[Accessed</a:t>
            </a:r>
            <a:r>
              <a:rPr lang="en-GB" sz="2000" spc="15" dirty="0">
                <a:latin typeface="Century Gothic"/>
                <a:cs typeface="Century Gothic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GB" sz="2000" spc="-5" dirty="0">
                <a:latin typeface="Century Gothic"/>
                <a:cs typeface="Century Gothic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on:</a:t>
            </a:r>
            <a:r>
              <a:rPr lang="en-GB" sz="2000" spc="5" dirty="0">
                <a:latin typeface="Century Gothic"/>
                <a:cs typeface="Century Gothic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15</a:t>
            </a:r>
            <a:r>
              <a:rPr lang="en-GB" sz="1950" spc="7" baseline="25641" dirty="0">
                <a:latin typeface="Century Gothic"/>
                <a:cs typeface="Century Gothic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</a:t>
            </a:r>
            <a:r>
              <a:rPr lang="en-GB" sz="1950" spc="277" baseline="25641" dirty="0">
                <a:latin typeface="Century Gothic"/>
                <a:cs typeface="Century Gothic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GB" sz="2000" spc="-10" dirty="0">
                <a:latin typeface="Century Gothic"/>
                <a:cs typeface="Century Gothic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August</a:t>
            </a:r>
            <a:r>
              <a:rPr lang="en-GB" sz="2000" dirty="0">
                <a:latin typeface="Century Gothic"/>
                <a:cs typeface="Century Gothic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GB" sz="2000" spc="-5" dirty="0">
                <a:latin typeface="Century Gothic"/>
                <a:cs typeface="Century Gothic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2021].</a:t>
            </a:r>
            <a:endParaRPr lang="en-GB" sz="2000" dirty="0">
              <a:latin typeface="Century Gothic"/>
              <a:cs typeface="Century Gothic"/>
            </a:endParaRPr>
          </a:p>
          <a:p>
            <a:pPr marL="63500" marR="46355" algn="just">
              <a:lnSpc>
                <a:spcPct val="100000"/>
              </a:lnSpc>
              <a:spcBef>
                <a:spcPts val="1080"/>
              </a:spcBef>
            </a:pPr>
            <a:r>
              <a:rPr lang="en-GB" sz="2000" dirty="0">
                <a:latin typeface="Century Gothic"/>
                <a:cs typeface="Century Gothic"/>
              </a:rPr>
              <a:t>Wen, </a:t>
            </a:r>
            <a:r>
              <a:rPr lang="en-GB" sz="2000" spc="-5" dirty="0">
                <a:latin typeface="Century Gothic"/>
                <a:cs typeface="Century Gothic"/>
              </a:rPr>
              <a:t>Z. and Fu, S., </a:t>
            </a:r>
            <a:r>
              <a:rPr lang="en-GB" sz="2000" dirty="0">
                <a:latin typeface="Century Gothic"/>
                <a:cs typeface="Century Gothic"/>
              </a:rPr>
              <a:t>2016. </a:t>
            </a:r>
            <a:r>
              <a:rPr lang="en-GB" sz="2000" spc="-5" dirty="0">
                <a:latin typeface="Century Gothic"/>
                <a:cs typeface="Century Gothic"/>
              </a:rPr>
              <a:t>Turing instability for a competitor-competitor-mutualist model </a:t>
            </a:r>
            <a:r>
              <a:rPr lang="en-GB" sz="2000" dirty="0">
                <a:latin typeface="Century Gothic"/>
                <a:cs typeface="Century Gothic"/>
              </a:rPr>
              <a:t>with </a:t>
            </a:r>
            <a:r>
              <a:rPr lang="en-GB" sz="2000" spc="5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nonlinear</a:t>
            </a:r>
            <a:r>
              <a:rPr lang="en-GB" sz="2000" spc="15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cross-diffusion</a:t>
            </a:r>
            <a:r>
              <a:rPr lang="en-GB" sz="2000" spc="15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effects. </a:t>
            </a:r>
            <a:r>
              <a:rPr lang="en-GB" sz="2000" i="1" spc="-5" dirty="0">
                <a:latin typeface="Century Gothic"/>
                <a:cs typeface="Century Gothic"/>
              </a:rPr>
              <a:t>Chaos,</a:t>
            </a:r>
            <a:r>
              <a:rPr lang="en-GB" sz="2000" i="1" spc="35" dirty="0">
                <a:latin typeface="Times New Roman"/>
                <a:cs typeface="Times New Roman"/>
              </a:rPr>
              <a:t> </a:t>
            </a:r>
            <a:r>
              <a:rPr lang="en-GB" sz="2000" i="1" spc="-5" dirty="0">
                <a:latin typeface="Century Gothic"/>
                <a:cs typeface="Century Gothic"/>
              </a:rPr>
              <a:t>Solitons</a:t>
            </a:r>
            <a:r>
              <a:rPr lang="en-GB" sz="2000" i="1" spc="25" dirty="0">
                <a:latin typeface="Times New Roman"/>
                <a:cs typeface="Times New Roman"/>
              </a:rPr>
              <a:t> </a:t>
            </a:r>
            <a:r>
              <a:rPr lang="en-GB" sz="2000" i="1" spc="-5" dirty="0">
                <a:latin typeface="Century Gothic"/>
                <a:cs typeface="Century Gothic"/>
              </a:rPr>
              <a:t>&amp;</a:t>
            </a:r>
            <a:r>
              <a:rPr lang="en-GB" sz="2000" i="1" spc="10" dirty="0">
                <a:latin typeface="Times New Roman"/>
                <a:cs typeface="Times New Roman"/>
              </a:rPr>
              <a:t> </a:t>
            </a:r>
            <a:r>
              <a:rPr lang="en-GB" sz="2000" i="1" spc="-5" dirty="0">
                <a:latin typeface="Century Gothic"/>
                <a:cs typeface="Century Gothic"/>
              </a:rPr>
              <a:t>Fractals</a:t>
            </a:r>
            <a:r>
              <a:rPr lang="en-GB" sz="2000" spc="-5" dirty="0">
                <a:latin typeface="Century Gothic"/>
                <a:cs typeface="Century Gothic"/>
              </a:rPr>
              <a:t>,</a:t>
            </a:r>
            <a:r>
              <a:rPr lang="en-GB" sz="2000" spc="5" dirty="0">
                <a:latin typeface="Century Gothic"/>
                <a:cs typeface="Century Gothic"/>
              </a:rPr>
              <a:t> </a:t>
            </a:r>
            <a:r>
              <a:rPr lang="en-GB" sz="2000" i="1" spc="-5" dirty="0">
                <a:latin typeface="Century Gothic"/>
                <a:cs typeface="Century Gothic"/>
              </a:rPr>
              <a:t>91</a:t>
            </a:r>
            <a:r>
              <a:rPr lang="en-GB" sz="2000" spc="-5" dirty="0">
                <a:latin typeface="Century Gothic"/>
                <a:cs typeface="Century Gothic"/>
              </a:rPr>
              <a:t>,</a:t>
            </a:r>
            <a:r>
              <a:rPr lang="en-GB" sz="2000" dirty="0">
                <a:latin typeface="Century Gothic"/>
                <a:cs typeface="Century Gothic"/>
              </a:rPr>
              <a:t> </a:t>
            </a:r>
            <a:r>
              <a:rPr lang="en-GB" sz="2000" spc="-5" dirty="0">
                <a:latin typeface="Century Gothic"/>
                <a:cs typeface="Century Gothic"/>
              </a:rPr>
              <a:t>pp.379-385.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78114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Widescreen</PresentationFormat>
  <Slides>35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Madison</vt:lpstr>
      <vt:lpstr>PowerPoint Presentation</vt:lpstr>
      <vt:lpstr>GOHAR AMIN HASHMI</vt:lpstr>
      <vt:lpstr>Executive Summary</vt:lpstr>
      <vt:lpstr>Company Profile</vt:lpstr>
      <vt:lpstr>Products and Services</vt:lpstr>
      <vt:lpstr>LAVINIA CRAIU</vt:lpstr>
      <vt:lpstr>WHAT MY BUSINESS IS ? MY TARGET AUDIENCE. WHERE I WILL BE PLACING MY BUSINESS? WHY MY BUSINESS WOULD BE SUCCESSFUL?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DANIELA GRAUR</vt:lpstr>
      <vt:lpstr>HOW LOCAL FACTORS AFFECT MY BUSINESS?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DANIELA CRISTINA ONOLEATA</vt:lpstr>
      <vt:lpstr>Business environment Analysis: Porter’s 5 forces PESTLE analysis SWOT analysis Competitor Analysis Competitor Profile Competitor Intelligence Mapping</vt:lpstr>
      <vt:lpstr>BUSINESS ENVIRONMENT: PORTER’S 5  FORCES ANALYSIS</vt:lpstr>
      <vt:lpstr>BUSINESS ENVIRONMENT: PESTLE  ANALYSIS</vt:lpstr>
      <vt:lpstr>BUSINESS ENVIRONMENT: SWOT  ANALYSIS</vt:lpstr>
      <vt:lpstr>COMPETITOR ANALYSIS: COMPETITOR  PROFILE</vt:lpstr>
      <vt:lpstr>COMPETITOR INTELLIGENCE MAPPING</vt:lpstr>
      <vt:lpstr>DUMITRU BOSCANEANU</vt:lpstr>
      <vt:lpstr>Marketing Strategy</vt:lpstr>
      <vt:lpstr>PowerPoint Presentation</vt:lpstr>
      <vt:lpstr>PowerPoint Presentation</vt:lpstr>
      <vt:lpstr>PowerPoint Presentation</vt:lpstr>
      <vt:lpstr>PowerPoint Presentation</vt:lpstr>
      <vt:lpstr>References  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Apple Mac Book</dc:creator>
  <cp:lastModifiedBy>LaviniaCraiu</cp:lastModifiedBy>
  <cp:revision>1</cp:revision>
  <dcterms:created xsi:type="dcterms:W3CDTF">2021-08-17T21:44:49Z</dcterms:created>
  <dcterms:modified xsi:type="dcterms:W3CDTF">2021-08-17T22:26:24Z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2021-08-17T00:00:00Z</vt:filetime>
  </property>
  <property fmtid="{D5CDD505-2E9C-101B-9397-08002B2CF9AE}" pid="3" name="Creator">
    <vt:lpwstr>Acrobat PDFMaker 21 for PowerPoint</vt:lpwstr>
  </property>
  <property fmtid="{D5CDD505-2E9C-101B-9397-08002B2CF9AE}" pid="4" name="LastSaved">
    <vt:filetime>2021-08-17T00:00:00Z</vt:filetime>
  </property>
</Properties>
</file>