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35"/>
  </p:notesMasterIdLst>
  <p:sldIdLst>
    <p:sldId id="256" r:id="rId2"/>
    <p:sldId id="257" r:id="rId3"/>
    <p:sldId id="281" r:id="rId4"/>
    <p:sldId id="283" r:id="rId5"/>
    <p:sldId id="259" r:id="rId6"/>
    <p:sldId id="295" r:id="rId7"/>
    <p:sldId id="294" r:id="rId8"/>
    <p:sldId id="271" r:id="rId9"/>
    <p:sldId id="258" r:id="rId10"/>
    <p:sldId id="280" r:id="rId11"/>
    <p:sldId id="282" r:id="rId12"/>
    <p:sldId id="288" r:id="rId13"/>
    <p:sldId id="289" r:id="rId14"/>
    <p:sldId id="270" r:id="rId15"/>
    <p:sldId id="285" r:id="rId16"/>
    <p:sldId id="279" r:id="rId17"/>
    <p:sldId id="274" r:id="rId18"/>
    <p:sldId id="275" r:id="rId19"/>
    <p:sldId id="276" r:id="rId20"/>
    <p:sldId id="277" r:id="rId21"/>
    <p:sldId id="278" r:id="rId22"/>
    <p:sldId id="262" r:id="rId23"/>
    <p:sldId id="299" r:id="rId24"/>
    <p:sldId id="296" r:id="rId25"/>
    <p:sldId id="287" r:id="rId26"/>
    <p:sldId id="297" r:id="rId27"/>
    <p:sldId id="264" r:id="rId28"/>
    <p:sldId id="292" r:id="rId29"/>
    <p:sldId id="291" r:id="rId30"/>
    <p:sldId id="290" r:id="rId31"/>
    <p:sldId id="298" r:id="rId32"/>
    <p:sldId id="293" r:id="rId33"/>
    <p:sldId id="265"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0F8136-C90F-404F-BB24-6BBC3EDAFA7F}" v="121" dt="2026-02-24T11:25:53.4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1463" autoAdjust="0"/>
  </p:normalViewPr>
  <p:slideViewPr>
    <p:cSldViewPr snapToGrid="0">
      <p:cViewPr varScale="1">
        <p:scale>
          <a:sx n="80" d="100"/>
          <a:sy n="80" d="100"/>
        </p:scale>
        <p:origin x="16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CC4DCC-ADD0-47CD-9649-FE96F417DE8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9F128B-8EB2-4C00-A0C3-54429A165898}">
      <dgm:prSet/>
      <dgm:spPr/>
      <dgm:t>
        <a:bodyPr/>
        <a:lstStyle/>
        <a:p>
          <a:r>
            <a:rPr lang="en-GB"/>
            <a:t>A person (A) whose course of conduct (a) amounts to stalking AND (b) either</a:t>
          </a:r>
          <a:endParaRPr lang="en-US"/>
        </a:p>
      </dgm:t>
    </dgm:pt>
    <dgm:pt modelId="{70CAD20A-8061-4A51-ADF9-4749D115AA47}" type="parTrans" cxnId="{FA8ED788-A6CC-4096-B1AE-8F027537CB31}">
      <dgm:prSet/>
      <dgm:spPr/>
      <dgm:t>
        <a:bodyPr/>
        <a:lstStyle/>
        <a:p>
          <a:endParaRPr lang="en-US"/>
        </a:p>
      </dgm:t>
    </dgm:pt>
    <dgm:pt modelId="{51BFF0FF-1449-4841-ADCB-5AC39AF962E6}" type="sibTrans" cxnId="{FA8ED788-A6CC-4096-B1AE-8F027537CB31}">
      <dgm:prSet/>
      <dgm:spPr/>
      <dgm:t>
        <a:bodyPr/>
        <a:lstStyle/>
        <a:p>
          <a:endParaRPr lang="en-US"/>
        </a:p>
      </dgm:t>
    </dgm:pt>
    <dgm:pt modelId="{6E51D1D0-45C5-441D-9204-BAE16D1B2866}">
      <dgm:prSet/>
      <dgm:spPr/>
      <dgm:t>
        <a:bodyPr/>
        <a:lstStyle/>
        <a:p>
          <a:r>
            <a:rPr lang="en-GB"/>
            <a:t>(i) causes another (B) to fear on at least two occasions that violence will be used against B, OR (ii) causes B serious alarm or distress which has a substantial adverse effect on B’s usual day-to-day activities </a:t>
          </a:r>
          <a:endParaRPr lang="en-US"/>
        </a:p>
      </dgm:t>
    </dgm:pt>
    <dgm:pt modelId="{A9C49C90-DD2E-4663-A6ED-2A56EA2E29A9}" type="parTrans" cxnId="{9C701446-98D2-41B7-ADBD-31CD62E6D1F6}">
      <dgm:prSet/>
      <dgm:spPr/>
      <dgm:t>
        <a:bodyPr/>
        <a:lstStyle/>
        <a:p>
          <a:endParaRPr lang="en-US"/>
        </a:p>
      </dgm:t>
    </dgm:pt>
    <dgm:pt modelId="{41F5DEB3-A5B7-4063-84CC-CB141E61EFDF}" type="sibTrans" cxnId="{9C701446-98D2-41B7-ADBD-31CD62E6D1F6}">
      <dgm:prSet/>
      <dgm:spPr/>
      <dgm:t>
        <a:bodyPr/>
        <a:lstStyle/>
        <a:p>
          <a:endParaRPr lang="en-US"/>
        </a:p>
      </dgm:t>
    </dgm:pt>
    <dgm:pt modelId="{6C019F0A-BFFF-48B0-9A30-9E01A1115ED9}">
      <dgm:prSet/>
      <dgm:spPr/>
      <dgm:t>
        <a:bodyPr/>
        <a:lstStyle/>
        <a:p>
          <a:r>
            <a:rPr lang="en-GB"/>
            <a:t>Is guilty of an offence if A knows or ought to know that A’s course of conduct will cause B so to fear on each of those occasions or (as the case may be)will cause such alarm or distress</a:t>
          </a:r>
          <a:endParaRPr lang="en-US"/>
        </a:p>
      </dgm:t>
    </dgm:pt>
    <dgm:pt modelId="{2E262C2B-516A-4465-9EAA-F9BCDE5DCBD9}" type="parTrans" cxnId="{E05D6422-011C-4FD3-948A-FF9E2A11BA78}">
      <dgm:prSet/>
      <dgm:spPr/>
      <dgm:t>
        <a:bodyPr/>
        <a:lstStyle/>
        <a:p>
          <a:endParaRPr lang="en-US"/>
        </a:p>
      </dgm:t>
    </dgm:pt>
    <dgm:pt modelId="{7763986B-D094-4B07-8F48-7C514F459F8B}" type="sibTrans" cxnId="{E05D6422-011C-4FD3-948A-FF9E2A11BA78}">
      <dgm:prSet/>
      <dgm:spPr/>
      <dgm:t>
        <a:bodyPr/>
        <a:lstStyle/>
        <a:p>
          <a:endParaRPr lang="en-US"/>
        </a:p>
      </dgm:t>
    </dgm:pt>
    <dgm:pt modelId="{E86CC788-4E00-453D-9417-3B7BEADF2910}" type="pres">
      <dgm:prSet presAssocID="{68CC4DCC-ADD0-47CD-9649-FE96F417DE8C}" presName="linear" presStyleCnt="0">
        <dgm:presLayoutVars>
          <dgm:animLvl val="lvl"/>
          <dgm:resizeHandles val="exact"/>
        </dgm:presLayoutVars>
      </dgm:prSet>
      <dgm:spPr/>
    </dgm:pt>
    <dgm:pt modelId="{DAE2A6F7-570B-4F2B-BA20-C7CF56ABEEE1}" type="pres">
      <dgm:prSet presAssocID="{149F128B-8EB2-4C00-A0C3-54429A165898}" presName="parentText" presStyleLbl="node1" presStyleIdx="0" presStyleCnt="3">
        <dgm:presLayoutVars>
          <dgm:chMax val="0"/>
          <dgm:bulletEnabled val="1"/>
        </dgm:presLayoutVars>
      </dgm:prSet>
      <dgm:spPr/>
    </dgm:pt>
    <dgm:pt modelId="{C13CA177-53D6-49B2-9F8C-40B97C9B8C12}" type="pres">
      <dgm:prSet presAssocID="{51BFF0FF-1449-4841-ADCB-5AC39AF962E6}" presName="spacer" presStyleCnt="0"/>
      <dgm:spPr/>
    </dgm:pt>
    <dgm:pt modelId="{3D218F4A-6CC2-4250-87FD-389312FCC7E5}" type="pres">
      <dgm:prSet presAssocID="{6E51D1D0-45C5-441D-9204-BAE16D1B2866}" presName="parentText" presStyleLbl="node1" presStyleIdx="1" presStyleCnt="3">
        <dgm:presLayoutVars>
          <dgm:chMax val="0"/>
          <dgm:bulletEnabled val="1"/>
        </dgm:presLayoutVars>
      </dgm:prSet>
      <dgm:spPr/>
    </dgm:pt>
    <dgm:pt modelId="{03015351-9CA2-4128-BBF0-9A844D63E6CF}" type="pres">
      <dgm:prSet presAssocID="{41F5DEB3-A5B7-4063-84CC-CB141E61EFDF}" presName="spacer" presStyleCnt="0"/>
      <dgm:spPr/>
    </dgm:pt>
    <dgm:pt modelId="{A6AF6427-C58C-4FFA-87BB-F7CDD9A0B33D}" type="pres">
      <dgm:prSet presAssocID="{6C019F0A-BFFF-48B0-9A30-9E01A1115ED9}" presName="parentText" presStyleLbl="node1" presStyleIdx="2" presStyleCnt="3">
        <dgm:presLayoutVars>
          <dgm:chMax val="0"/>
          <dgm:bulletEnabled val="1"/>
        </dgm:presLayoutVars>
      </dgm:prSet>
      <dgm:spPr/>
    </dgm:pt>
  </dgm:ptLst>
  <dgm:cxnLst>
    <dgm:cxn modelId="{AEE1050C-7BD2-42C2-97F7-D2D7920E18CD}" type="presOf" srcId="{6E51D1D0-45C5-441D-9204-BAE16D1B2866}" destId="{3D218F4A-6CC2-4250-87FD-389312FCC7E5}" srcOrd="0" destOrd="0" presId="urn:microsoft.com/office/officeart/2005/8/layout/vList2"/>
    <dgm:cxn modelId="{E05D6422-011C-4FD3-948A-FF9E2A11BA78}" srcId="{68CC4DCC-ADD0-47CD-9649-FE96F417DE8C}" destId="{6C019F0A-BFFF-48B0-9A30-9E01A1115ED9}" srcOrd="2" destOrd="0" parTransId="{2E262C2B-516A-4465-9EAA-F9BCDE5DCBD9}" sibTransId="{7763986B-D094-4B07-8F48-7C514F459F8B}"/>
    <dgm:cxn modelId="{AE69F828-42C0-489E-9318-6AA65B97CD8B}" type="presOf" srcId="{68CC4DCC-ADD0-47CD-9649-FE96F417DE8C}" destId="{E86CC788-4E00-453D-9417-3B7BEADF2910}" srcOrd="0" destOrd="0" presId="urn:microsoft.com/office/officeart/2005/8/layout/vList2"/>
    <dgm:cxn modelId="{9C701446-98D2-41B7-ADBD-31CD62E6D1F6}" srcId="{68CC4DCC-ADD0-47CD-9649-FE96F417DE8C}" destId="{6E51D1D0-45C5-441D-9204-BAE16D1B2866}" srcOrd="1" destOrd="0" parTransId="{A9C49C90-DD2E-4663-A6ED-2A56EA2E29A9}" sibTransId="{41F5DEB3-A5B7-4063-84CC-CB141E61EFDF}"/>
    <dgm:cxn modelId="{415B9D58-0FEB-4128-8758-041659374BF3}" type="presOf" srcId="{149F128B-8EB2-4C00-A0C3-54429A165898}" destId="{DAE2A6F7-570B-4F2B-BA20-C7CF56ABEEE1}" srcOrd="0" destOrd="0" presId="urn:microsoft.com/office/officeart/2005/8/layout/vList2"/>
    <dgm:cxn modelId="{9899D179-0016-443D-9CC8-ACF059916CF0}" type="presOf" srcId="{6C019F0A-BFFF-48B0-9A30-9E01A1115ED9}" destId="{A6AF6427-C58C-4FFA-87BB-F7CDD9A0B33D}" srcOrd="0" destOrd="0" presId="urn:microsoft.com/office/officeart/2005/8/layout/vList2"/>
    <dgm:cxn modelId="{FA8ED788-A6CC-4096-B1AE-8F027537CB31}" srcId="{68CC4DCC-ADD0-47CD-9649-FE96F417DE8C}" destId="{149F128B-8EB2-4C00-A0C3-54429A165898}" srcOrd="0" destOrd="0" parTransId="{70CAD20A-8061-4A51-ADF9-4749D115AA47}" sibTransId="{51BFF0FF-1449-4841-ADCB-5AC39AF962E6}"/>
    <dgm:cxn modelId="{5D017B82-8CE0-49A1-B745-A78D49C3B024}" type="presParOf" srcId="{E86CC788-4E00-453D-9417-3B7BEADF2910}" destId="{DAE2A6F7-570B-4F2B-BA20-C7CF56ABEEE1}" srcOrd="0" destOrd="0" presId="urn:microsoft.com/office/officeart/2005/8/layout/vList2"/>
    <dgm:cxn modelId="{8BD4832D-03BF-43F7-AAAE-34ACF9675293}" type="presParOf" srcId="{E86CC788-4E00-453D-9417-3B7BEADF2910}" destId="{C13CA177-53D6-49B2-9F8C-40B97C9B8C12}" srcOrd="1" destOrd="0" presId="urn:microsoft.com/office/officeart/2005/8/layout/vList2"/>
    <dgm:cxn modelId="{2FF65E6A-DED0-4144-A364-F70DD7BAD4F8}" type="presParOf" srcId="{E86CC788-4E00-453D-9417-3B7BEADF2910}" destId="{3D218F4A-6CC2-4250-87FD-389312FCC7E5}" srcOrd="2" destOrd="0" presId="urn:microsoft.com/office/officeart/2005/8/layout/vList2"/>
    <dgm:cxn modelId="{3F92B390-AB70-48E6-873D-01B01B2E72A8}" type="presParOf" srcId="{E86CC788-4E00-453D-9417-3B7BEADF2910}" destId="{03015351-9CA2-4128-BBF0-9A844D63E6CF}" srcOrd="3" destOrd="0" presId="urn:microsoft.com/office/officeart/2005/8/layout/vList2"/>
    <dgm:cxn modelId="{8A5F682D-0041-4E7A-8D03-185AEC78DA15}" type="presParOf" srcId="{E86CC788-4E00-453D-9417-3B7BEADF2910}" destId="{A6AF6427-C58C-4FFA-87BB-F7CDD9A0B3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2A6F7-570B-4F2B-BA20-C7CF56ABEEE1}">
      <dsp:nvSpPr>
        <dsp:cNvPr id="0" name=""/>
        <dsp:cNvSpPr/>
      </dsp:nvSpPr>
      <dsp:spPr>
        <a:xfrm>
          <a:off x="0" y="5895"/>
          <a:ext cx="10515600" cy="13985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person (A) whose course of conduct (a) amounts to stalking AND (b) either</a:t>
          </a:r>
          <a:endParaRPr lang="en-US" sz="2500" kern="1200"/>
        </a:p>
      </dsp:txBody>
      <dsp:txXfrm>
        <a:off x="68270" y="74165"/>
        <a:ext cx="10379060" cy="1261975"/>
      </dsp:txXfrm>
    </dsp:sp>
    <dsp:sp modelId="{3D218F4A-6CC2-4250-87FD-389312FCC7E5}">
      <dsp:nvSpPr>
        <dsp:cNvPr id="0" name=""/>
        <dsp:cNvSpPr/>
      </dsp:nvSpPr>
      <dsp:spPr>
        <a:xfrm>
          <a:off x="0" y="1476411"/>
          <a:ext cx="10515600" cy="13985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 causes another (B) to fear on at least two occasions that violence will be used against B, OR (ii) causes B serious alarm or distress which has a substantial adverse effect on B’s usual day-to-day activities </a:t>
          </a:r>
          <a:endParaRPr lang="en-US" sz="2500" kern="1200"/>
        </a:p>
      </dsp:txBody>
      <dsp:txXfrm>
        <a:off x="68270" y="1544681"/>
        <a:ext cx="10379060" cy="1261975"/>
      </dsp:txXfrm>
    </dsp:sp>
    <dsp:sp modelId="{A6AF6427-C58C-4FFA-87BB-F7CDD9A0B33D}">
      <dsp:nvSpPr>
        <dsp:cNvPr id="0" name=""/>
        <dsp:cNvSpPr/>
      </dsp:nvSpPr>
      <dsp:spPr>
        <a:xfrm>
          <a:off x="0" y="2946926"/>
          <a:ext cx="10515600" cy="139851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Is guilty of an offence if A knows or ought to know that A’s course of conduct will cause B so to fear on each of those occasions or (as the case may be)will cause such alarm or distress</a:t>
          </a:r>
          <a:endParaRPr lang="en-US" sz="2500" kern="1200"/>
        </a:p>
      </dsp:txBody>
      <dsp:txXfrm>
        <a:off x="68270" y="3015196"/>
        <a:ext cx="10379060" cy="12619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48B76A-FEDB-4B53-B83B-5C69914F449B}"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DCEE6-E535-444A-A7E6-C7EA193FB7FD}" type="slidenum">
              <a:rPr lang="en-GB" smtClean="0"/>
              <a:t>‹#›</a:t>
            </a:fld>
            <a:endParaRPr lang="en-GB"/>
          </a:p>
        </p:txBody>
      </p:sp>
    </p:spTree>
    <p:extLst>
      <p:ext uri="{BB962C8B-B14F-4D97-AF65-F5344CB8AC3E}">
        <p14:creationId xmlns:p14="http://schemas.microsoft.com/office/powerpoint/2010/main" val="3954933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suzylamplugh.org/super-complaint-submitted-on-police-response-to-stalking"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3</a:t>
            </a:fld>
            <a:endParaRPr lang="en-GB"/>
          </a:p>
        </p:txBody>
      </p:sp>
    </p:spTree>
    <p:extLst>
      <p:ext uri="{BB962C8B-B14F-4D97-AF65-F5344CB8AC3E}">
        <p14:creationId xmlns:p14="http://schemas.microsoft.com/office/powerpoint/2010/main" val="3652140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5</a:t>
            </a:fld>
            <a:endParaRPr lang="en-GB"/>
          </a:p>
        </p:txBody>
      </p:sp>
    </p:spTree>
    <p:extLst>
      <p:ext uri="{BB962C8B-B14F-4D97-AF65-F5344CB8AC3E}">
        <p14:creationId xmlns:p14="http://schemas.microsoft.com/office/powerpoint/2010/main" val="1561451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6</a:t>
            </a:fld>
            <a:endParaRPr lang="en-GB"/>
          </a:p>
        </p:txBody>
      </p:sp>
    </p:spTree>
    <p:extLst>
      <p:ext uri="{BB962C8B-B14F-4D97-AF65-F5344CB8AC3E}">
        <p14:creationId xmlns:p14="http://schemas.microsoft.com/office/powerpoint/2010/main" val="1840911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EE4FB-ABA6-FF31-A256-9AA8362708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CF2DF3-B144-CC43-332C-9F6EE1E285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76B5D-BDFF-3259-107D-200AB17E16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797807-D08D-C2AC-8192-D055D9765297}"/>
              </a:ext>
            </a:extLst>
          </p:cNvPr>
          <p:cNvSpPr>
            <a:spLocks noGrp="1"/>
          </p:cNvSpPr>
          <p:nvPr>
            <p:ph type="sldNum" sz="quarter" idx="5"/>
          </p:nvPr>
        </p:nvSpPr>
        <p:spPr/>
        <p:txBody>
          <a:bodyPr/>
          <a:lstStyle/>
          <a:p>
            <a:fld id="{532DCEE6-E535-444A-A7E6-C7EA193FB7FD}" type="slidenum">
              <a:rPr lang="en-GB" smtClean="0"/>
              <a:t>7</a:t>
            </a:fld>
            <a:endParaRPr lang="en-GB"/>
          </a:p>
        </p:txBody>
      </p:sp>
    </p:spTree>
    <p:extLst>
      <p:ext uri="{BB962C8B-B14F-4D97-AF65-F5344CB8AC3E}">
        <p14:creationId xmlns:p14="http://schemas.microsoft.com/office/powerpoint/2010/main" val="2170423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0B5DC-2182-470A-90E2-FD79996AE8D8}" type="slidenum">
              <a:rPr lang="en-GB" smtClean="0"/>
              <a:t>8</a:t>
            </a:fld>
            <a:endParaRPr lang="en-GB"/>
          </a:p>
        </p:txBody>
      </p:sp>
    </p:spTree>
    <p:extLst>
      <p:ext uri="{BB962C8B-B14F-4D97-AF65-F5344CB8AC3E}">
        <p14:creationId xmlns:p14="http://schemas.microsoft.com/office/powerpoint/2010/main" val="2007513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9</a:t>
            </a:fld>
            <a:endParaRPr lang="en-GB"/>
          </a:p>
        </p:txBody>
      </p:sp>
    </p:spTree>
    <p:extLst>
      <p:ext uri="{BB962C8B-B14F-4D97-AF65-F5344CB8AC3E}">
        <p14:creationId xmlns:p14="http://schemas.microsoft.com/office/powerpoint/2010/main" val="1407124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10</a:t>
            </a:fld>
            <a:endParaRPr lang="en-GB"/>
          </a:p>
        </p:txBody>
      </p:sp>
    </p:spTree>
    <p:extLst>
      <p:ext uri="{BB962C8B-B14F-4D97-AF65-F5344CB8AC3E}">
        <p14:creationId xmlns:p14="http://schemas.microsoft.com/office/powerpoint/2010/main" val="821451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11</a:t>
            </a:fld>
            <a:endParaRPr lang="en-GB"/>
          </a:p>
        </p:txBody>
      </p:sp>
    </p:spTree>
    <p:extLst>
      <p:ext uri="{BB962C8B-B14F-4D97-AF65-F5344CB8AC3E}">
        <p14:creationId xmlns:p14="http://schemas.microsoft.com/office/powerpoint/2010/main" val="41626016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12</a:t>
            </a:fld>
            <a:endParaRPr lang="en-GB"/>
          </a:p>
        </p:txBody>
      </p:sp>
    </p:spTree>
    <p:extLst>
      <p:ext uri="{BB962C8B-B14F-4D97-AF65-F5344CB8AC3E}">
        <p14:creationId xmlns:p14="http://schemas.microsoft.com/office/powerpoint/2010/main" val="178719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13</a:t>
            </a:fld>
            <a:endParaRPr lang="en-GB"/>
          </a:p>
        </p:txBody>
      </p:sp>
    </p:spTree>
    <p:extLst>
      <p:ext uri="{BB962C8B-B14F-4D97-AF65-F5344CB8AC3E}">
        <p14:creationId xmlns:p14="http://schemas.microsoft.com/office/powerpoint/2010/main" val="41425924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14</a:t>
            </a:fld>
            <a:endParaRPr lang="en-GB"/>
          </a:p>
        </p:txBody>
      </p:sp>
    </p:spTree>
    <p:extLst>
      <p:ext uri="{BB962C8B-B14F-4D97-AF65-F5344CB8AC3E}">
        <p14:creationId xmlns:p14="http://schemas.microsoft.com/office/powerpoint/2010/main" val="3064748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15</a:t>
            </a:fld>
            <a:endParaRPr lang="en-GB"/>
          </a:p>
        </p:txBody>
      </p:sp>
    </p:spTree>
    <p:extLst>
      <p:ext uri="{BB962C8B-B14F-4D97-AF65-F5344CB8AC3E}">
        <p14:creationId xmlns:p14="http://schemas.microsoft.com/office/powerpoint/2010/main" val="3744145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16</a:t>
            </a:fld>
            <a:endParaRPr lang="en-GB"/>
          </a:p>
        </p:txBody>
      </p:sp>
    </p:spTree>
    <p:extLst>
      <p:ext uri="{BB962C8B-B14F-4D97-AF65-F5344CB8AC3E}">
        <p14:creationId xmlns:p14="http://schemas.microsoft.com/office/powerpoint/2010/main" val="843020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17</a:t>
            </a:fld>
            <a:endParaRPr lang="en-GB"/>
          </a:p>
        </p:txBody>
      </p:sp>
    </p:spTree>
    <p:extLst>
      <p:ext uri="{BB962C8B-B14F-4D97-AF65-F5344CB8AC3E}">
        <p14:creationId xmlns:p14="http://schemas.microsoft.com/office/powerpoint/2010/main" val="33016369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solidFill>
                <a:srgbClr val="FFFFFF">
                  <a:alpha val="80000"/>
                </a:srgbClr>
              </a:solidFill>
              <a:latin typeface="Aptos Light" panose="020B00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18</a:t>
            </a:fld>
            <a:endParaRPr lang="en-GB"/>
          </a:p>
        </p:txBody>
      </p:sp>
    </p:spTree>
    <p:extLst>
      <p:ext uri="{BB962C8B-B14F-4D97-AF65-F5344CB8AC3E}">
        <p14:creationId xmlns:p14="http://schemas.microsoft.com/office/powerpoint/2010/main" val="28973764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19</a:t>
            </a:fld>
            <a:endParaRPr lang="en-GB"/>
          </a:p>
        </p:txBody>
      </p:sp>
    </p:spTree>
    <p:extLst>
      <p:ext uri="{BB962C8B-B14F-4D97-AF65-F5344CB8AC3E}">
        <p14:creationId xmlns:p14="http://schemas.microsoft.com/office/powerpoint/2010/main" val="4189420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20</a:t>
            </a:fld>
            <a:endParaRPr lang="en-GB"/>
          </a:p>
        </p:txBody>
      </p:sp>
    </p:spTree>
    <p:extLst>
      <p:ext uri="{BB962C8B-B14F-4D97-AF65-F5344CB8AC3E}">
        <p14:creationId xmlns:p14="http://schemas.microsoft.com/office/powerpoint/2010/main" val="35126672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F88633-0830-4D7C-ADFA-9A832C2F4A1D}" type="slidenum">
              <a:rPr lang="en-GB" smtClean="0"/>
              <a:t>21</a:t>
            </a:fld>
            <a:endParaRPr lang="en-GB"/>
          </a:p>
        </p:txBody>
      </p:sp>
    </p:spTree>
    <p:extLst>
      <p:ext uri="{BB962C8B-B14F-4D97-AF65-F5344CB8AC3E}">
        <p14:creationId xmlns:p14="http://schemas.microsoft.com/office/powerpoint/2010/main" val="36072829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22</a:t>
            </a:fld>
            <a:endParaRPr lang="en-GB"/>
          </a:p>
        </p:txBody>
      </p:sp>
    </p:spTree>
    <p:extLst>
      <p:ext uri="{BB962C8B-B14F-4D97-AF65-F5344CB8AC3E}">
        <p14:creationId xmlns:p14="http://schemas.microsoft.com/office/powerpoint/2010/main" val="38541577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A053A3-1CE8-4DB8-A69C-AB1CF578BBC5}" type="slidenum">
              <a:rPr lang="en-GB" smtClean="0"/>
              <a:t>25</a:t>
            </a:fld>
            <a:endParaRPr lang="en-GB"/>
          </a:p>
        </p:txBody>
      </p:sp>
    </p:spTree>
    <p:extLst>
      <p:ext uri="{BB962C8B-B14F-4D97-AF65-F5344CB8AC3E}">
        <p14:creationId xmlns:p14="http://schemas.microsoft.com/office/powerpoint/2010/main" val="8577942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26</a:t>
            </a:fld>
            <a:endParaRPr lang="en-GB"/>
          </a:p>
        </p:txBody>
      </p:sp>
    </p:spTree>
    <p:extLst>
      <p:ext uri="{BB962C8B-B14F-4D97-AF65-F5344CB8AC3E}">
        <p14:creationId xmlns:p14="http://schemas.microsoft.com/office/powerpoint/2010/main" val="1643468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Super-complaint submitted on police response to stalking</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27</a:t>
            </a:fld>
            <a:endParaRPr lang="en-GB"/>
          </a:p>
        </p:txBody>
      </p:sp>
    </p:spTree>
    <p:extLst>
      <p:ext uri="{BB962C8B-B14F-4D97-AF65-F5344CB8AC3E}">
        <p14:creationId xmlns:p14="http://schemas.microsoft.com/office/powerpoint/2010/main" val="39928548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cap="all" dirty="0">
                <a:solidFill>
                  <a:schemeClr val="tx1"/>
                </a:solidFill>
                <a:effectLst/>
                <a:latin typeface="+mn-lt"/>
                <a:ea typeface="+mn-ea"/>
                <a:cs typeface="+mn-cs"/>
              </a:rPr>
              <a:t>Multi Agency Stalking Intervention Programme (MASIP)</a:t>
            </a:r>
          </a:p>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28</a:t>
            </a:fld>
            <a:endParaRPr lang="en-GB"/>
          </a:p>
        </p:txBody>
      </p:sp>
    </p:spTree>
    <p:extLst>
      <p:ext uri="{BB962C8B-B14F-4D97-AF65-F5344CB8AC3E}">
        <p14:creationId xmlns:p14="http://schemas.microsoft.com/office/powerpoint/2010/main" val="487466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this episode of the Suzy Lamplugh Trust podcast, recorded in recognition of National Stalking Awareness Week 2024, we discuss the vital role of multi-agency working in ensuring victims of stalking are supported from their point of disclosure right through until a conviction and beyond.</a:t>
            </a:r>
          </a:p>
          <a:p>
            <a:r>
              <a:rPr lang="en-GB" sz="1200" b="0" i="0" kern="1200" dirty="0">
                <a:solidFill>
                  <a:schemeClr val="tx1"/>
                </a:solidFill>
                <a:effectLst/>
                <a:latin typeface="+mn-lt"/>
                <a:ea typeface="+mn-ea"/>
                <a:cs typeface="+mn-cs"/>
              </a:rPr>
              <a:t>Host Emma Lingley Clark, Interim CEO of the Suzy Lamplugh Trust, is joined by Dave Thomason, a Detective Sergeant in the Harm Reduction Unit at Cheshire Police, Dr Rebecca Morland, Consultant Counselling Psychologist, from Cambridgeshire Stalking Intervention Partnership, and Sarah who is an independent stalking advocate from the Suzy Lamplugh Trust with the Stalking Threat Assessment Centre in London.</a:t>
            </a:r>
          </a:p>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29</a:t>
            </a:fld>
            <a:endParaRPr lang="en-GB"/>
          </a:p>
        </p:txBody>
      </p:sp>
    </p:spTree>
    <p:extLst>
      <p:ext uri="{BB962C8B-B14F-4D97-AF65-F5344CB8AC3E}">
        <p14:creationId xmlns:p14="http://schemas.microsoft.com/office/powerpoint/2010/main" val="3572548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30</a:t>
            </a:fld>
            <a:endParaRPr lang="en-GB"/>
          </a:p>
        </p:txBody>
      </p:sp>
    </p:spTree>
    <p:extLst>
      <p:ext uri="{BB962C8B-B14F-4D97-AF65-F5344CB8AC3E}">
        <p14:creationId xmlns:p14="http://schemas.microsoft.com/office/powerpoint/2010/main" val="37471370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31</a:t>
            </a:fld>
            <a:endParaRPr lang="en-GB"/>
          </a:p>
        </p:txBody>
      </p:sp>
    </p:spTree>
    <p:extLst>
      <p:ext uri="{BB962C8B-B14F-4D97-AF65-F5344CB8AC3E}">
        <p14:creationId xmlns:p14="http://schemas.microsoft.com/office/powerpoint/2010/main" val="18659502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32</a:t>
            </a:fld>
            <a:endParaRPr lang="en-GB"/>
          </a:p>
        </p:txBody>
      </p:sp>
    </p:spTree>
    <p:extLst>
      <p:ext uri="{BB962C8B-B14F-4D97-AF65-F5344CB8AC3E}">
        <p14:creationId xmlns:p14="http://schemas.microsoft.com/office/powerpoint/2010/main" val="385991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0" kern="1200" dirty="0">
                <a:solidFill>
                  <a:schemeClr val="tx1"/>
                </a:solidFill>
                <a:effectLst/>
                <a:latin typeface="+mn-lt"/>
                <a:ea typeface="+mn-ea"/>
                <a:cs typeface="+mn-cs"/>
              </a:rPr>
              <a:t>Create a 10 minute group presentation.</a:t>
            </a:r>
          </a:p>
          <a:p>
            <a:pPr lvl="0"/>
            <a:endParaRPr lang="en-GB" sz="1200" b="0" kern="1200" dirty="0">
              <a:solidFill>
                <a:schemeClr val="tx1"/>
              </a:solidFill>
              <a:effectLst/>
              <a:latin typeface="+mn-lt"/>
              <a:ea typeface="+mn-ea"/>
              <a:cs typeface="+mn-cs"/>
            </a:endParaRPr>
          </a:p>
          <a:p>
            <a:pPr lvl="0"/>
            <a:r>
              <a:rPr lang="en-GB" sz="1200" b="0" kern="1200" dirty="0">
                <a:solidFill>
                  <a:schemeClr val="tx1"/>
                </a:solidFill>
                <a:effectLst/>
                <a:latin typeface="+mn-lt"/>
                <a:ea typeface="+mn-ea"/>
                <a:cs typeface="+mn-cs"/>
              </a:rPr>
              <a:t>Which typology might this fit?</a:t>
            </a:r>
          </a:p>
          <a:p>
            <a:pPr lvl="0"/>
            <a:r>
              <a:rPr lang="en-GB" sz="1200" b="0" kern="1200" dirty="0">
                <a:solidFill>
                  <a:schemeClr val="tx1"/>
                </a:solidFill>
                <a:effectLst/>
                <a:latin typeface="+mn-lt"/>
                <a:ea typeface="+mn-ea"/>
                <a:cs typeface="+mn-cs"/>
              </a:rPr>
              <a:t>Case facts?</a:t>
            </a:r>
          </a:p>
          <a:p>
            <a:pPr lvl="0"/>
            <a:r>
              <a:rPr lang="en-GB" sz="1200" b="0" kern="1200" dirty="0">
                <a:solidFill>
                  <a:schemeClr val="tx1"/>
                </a:solidFill>
                <a:effectLst/>
                <a:latin typeface="+mn-lt"/>
                <a:ea typeface="+mn-ea"/>
                <a:cs typeface="+mn-cs"/>
              </a:rPr>
              <a:t>What early interventions or protective measures could apply?</a:t>
            </a:r>
          </a:p>
          <a:p>
            <a:pPr lvl="0"/>
            <a:r>
              <a:rPr lang="en-GB" sz="1200" b="0" kern="1200" dirty="0">
                <a:solidFill>
                  <a:schemeClr val="tx1"/>
                </a:solidFill>
                <a:effectLst/>
                <a:latin typeface="+mn-lt"/>
                <a:ea typeface="+mn-ea"/>
                <a:cs typeface="+mn-cs"/>
              </a:rPr>
              <a:t>What were some of the key failings of the CJ response and what recommendations could be made to prevent this outcome from happening again?</a:t>
            </a:r>
          </a:p>
          <a:p>
            <a:endParaRPr lang="en-GB" dirty="0"/>
          </a:p>
        </p:txBody>
      </p:sp>
      <p:sp>
        <p:nvSpPr>
          <p:cNvPr id="4" name="Slide Number Placeholder 3"/>
          <p:cNvSpPr>
            <a:spLocks noGrp="1"/>
          </p:cNvSpPr>
          <p:nvPr>
            <p:ph type="sldNum" sz="quarter" idx="5"/>
          </p:nvPr>
        </p:nvSpPr>
        <p:spPr/>
        <p:txBody>
          <a:bodyPr/>
          <a:lstStyle/>
          <a:p>
            <a:fld id="{532DCEE6-E535-444A-A7E6-C7EA193FB7FD}" type="slidenum">
              <a:rPr lang="en-GB" smtClean="0"/>
              <a:t>33</a:t>
            </a:fld>
            <a:endParaRPr lang="en-GB"/>
          </a:p>
        </p:txBody>
      </p:sp>
    </p:spTree>
    <p:extLst>
      <p:ext uri="{BB962C8B-B14F-4D97-AF65-F5344CB8AC3E}">
        <p14:creationId xmlns:p14="http://schemas.microsoft.com/office/powerpoint/2010/main" val="4093188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543066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488370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52083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D57BDD-E64A-4D27-8978-82FFCA18A12C}"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52952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D57BDD-E64A-4D27-8978-82FFCA18A12C}" type="datetimeFigureOut">
              <a:rPr lang="en-US" smtClean="0"/>
              <a:t>2/23/2026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148907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D57BDD-E64A-4D27-8978-82FFCA18A12C}" type="datetimeFigureOut">
              <a:rPr lang="en-US" smtClean="0"/>
              <a:t>2/23/2026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68077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D57BDD-E64A-4D27-8978-82FFCA18A12C}" type="datetimeFigureOut">
              <a:rPr lang="en-US" smtClean="0"/>
              <a:t>2/23/2026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790482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327784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t>2/23/2026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314006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93390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t>2/23/2026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877423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B1FF98E5-B0B5-39C5-78A2-66DCF1828076}"/>
              </a:ext>
            </a:extLst>
          </p:cNvPr>
          <p:cNvSpPr>
            <a:spLocks noGrp="1"/>
          </p:cNvSpPr>
          <p:nvPr>
            <p:ph type="pic" sz="quarter" idx="10"/>
          </p:nvPr>
        </p:nvSpPr>
        <p:spPr>
          <a:xfrm>
            <a:off x="4868636" y="1343024"/>
            <a:ext cx="2231571" cy="4171950"/>
          </a:xfrm>
          <a:custGeom>
            <a:avLst/>
            <a:gdLst>
              <a:gd name="connsiteX0" fmla="*/ 0 w 2231571"/>
              <a:gd name="connsiteY0" fmla="*/ 0 h 4171950"/>
              <a:gd name="connsiteX1" fmla="*/ 2231571 w 2231571"/>
              <a:gd name="connsiteY1" fmla="*/ 0 h 4171950"/>
              <a:gd name="connsiteX2" fmla="*/ 2231571 w 2231571"/>
              <a:gd name="connsiteY2" fmla="*/ 4171950 h 4171950"/>
              <a:gd name="connsiteX3" fmla="*/ 0 w 2231571"/>
              <a:gd name="connsiteY3" fmla="*/ 4171950 h 4171950"/>
            </a:gdLst>
            <a:ahLst/>
            <a:cxnLst>
              <a:cxn ang="0">
                <a:pos x="connsiteX0" y="connsiteY0"/>
              </a:cxn>
              <a:cxn ang="0">
                <a:pos x="connsiteX1" y="connsiteY1"/>
              </a:cxn>
              <a:cxn ang="0">
                <a:pos x="connsiteX2" y="connsiteY2"/>
              </a:cxn>
              <a:cxn ang="0">
                <a:pos x="connsiteX3" y="connsiteY3"/>
              </a:cxn>
            </a:cxnLst>
            <a:rect l="l" t="t" r="r" b="b"/>
            <a:pathLst>
              <a:path w="2231571" h="4171950">
                <a:moveTo>
                  <a:pt x="0" y="0"/>
                </a:moveTo>
                <a:lnTo>
                  <a:pt x="2231571" y="0"/>
                </a:lnTo>
                <a:lnTo>
                  <a:pt x="2231571" y="4171950"/>
                </a:lnTo>
                <a:lnTo>
                  <a:pt x="0" y="4171950"/>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p>
            <a:endParaRPr lang="en-GB"/>
          </a:p>
        </p:txBody>
      </p:sp>
      <p:sp>
        <p:nvSpPr>
          <p:cNvPr id="22" name="Picture Placeholder 21">
            <a:extLst>
              <a:ext uri="{FF2B5EF4-FFF2-40B4-BE49-F238E27FC236}">
                <a16:creationId xmlns:a16="http://schemas.microsoft.com/office/drawing/2014/main" id="{C34A397F-C14D-C75C-E622-668F71D4FD5D}"/>
              </a:ext>
            </a:extLst>
          </p:cNvPr>
          <p:cNvSpPr>
            <a:spLocks noGrp="1"/>
          </p:cNvSpPr>
          <p:nvPr>
            <p:ph type="pic" sz="quarter" idx="11"/>
          </p:nvPr>
        </p:nvSpPr>
        <p:spPr>
          <a:xfrm>
            <a:off x="7349217" y="226763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p>
            <a:endParaRPr lang="en-GB"/>
          </a:p>
        </p:txBody>
      </p:sp>
      <p:sp>
        <p:nvSpPr>
          <p:cNvPr id="25" name="Picture Placeholder 24">
            <a:extLst>
              <a:ext uri="{FF2B5EF4-FFF2-40B4-BE49-F238E27FC236}">
                <a16:creationId xmlns:a16="http://schemas.microsoft.com/office/drawing/2014/main" id="{9A9ABCF0-3CA9-5B2D-9398-8C86D05B4E1B}"/>
              </a:ext>
            </a:extLst>
          </p:cNvPr>
          <p:cNvSpPr>
            <a:spLocks noGrp="1"/>
          </p:cNvSpPr>
          <p:nvPr>
            <p:ph type="pic" sz="quarter" idx="12"/>
          </p:nvPr>
        </p:nvSpPr>
        <p:spPr>
          <a:xfrm>
            <a:off x="9829798" y="226763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a:p>
        </p:txBody>
      </p:sp>
      <p:sp>
        <p:nvSpPr>
          <p:cNvPr id="26" name="Picture Placeholder 25">
            <a:extLst>
              <a:ext uri="{FF2B5EF4-FFF2-40B4-BE49-F238E27FC236}">
                <a16:creationId xmlns:a16="http://schemas.microsoft.com/office/drawing/2014/main" id="{C3DDF956-1751-D1E0-3C70-4D279C3C1CA5}"/>
              </a:ext>
            </a:extLst>
          </p:cNvPr>
          <p:cNvSpPr>
            <a:spLocks noGrp="1"/>
          </p:cNvSpPr>
          <p:nvPr>
            <p:ph type="pic" sz="quarter" idx="13"/>
          </p:nvPr>
        </p:nvSpPr>
        <p:spPr>
          <a:xfrm>
            <a:off x="12310379" y="226763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a:p>
        </p:txBody>
      </p:sp>
      <p:sp>
        <p:nvSpPr>
          <p:cNvPr id="27" name="Picture Placeholder 26">
            <a:extLst>
              <a:ext uri="{FF2B5EF4-FFF2-40B4-BE49-F238E27FC236}">
                <a16:creationId xmlns:a16="http://schemas.microsoft.com/office/drawing/2014/main" id="{7215B800-84EF-2EEF-5102-F6B4940AA0A5}"/>
              </a:ext>
            </a:extLst>
          </p:cNvPr>
          <p:cNvSpPr>
            <a:spLocks noGrp="1"/>
          </p:cNvSpPr>
          <p:nvPr>
            <p:ph type="pic" sz="quarter" idx="14"/>
          </p:nvPr>
        </p:nvSpPr>
        <p:spPr>
          <a:xfrm>
            <a:off x="14790960" y="229421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dirty="0"/>
          </a:p>
        </p:txBody>
      </p:sp>
      <p:sp>
        <p:nvSpPr>
          <p:cNvPr id="29" name="Picture Placeholder 28">
            <a:extLst>
              <a:ext uri="{FF2B5EF4-FFF2-40B4-BE49-F238E27FC236}">
                <a16:creationId xmlns:a16="http://schemas.microsoft.com/office/drawing/2014/main" id="{A049AC48-94BB-E0D0-E7B6-2D78D18E8AFF}"/>
              </a:ext>
            </a:extLst>
          </p:cNvPr>
          <p:cNvSpPr>
            <a:spLocks noGrp="1"/>
          </p:cNvSpPr>
          <p:nvPr>
            <p:ph type="pic" sz="quarter" idx="15"/>
          </p:nvPr>
        </p:nvSpPr>
        <p:spPr>
          <a:xfrm>
            <a:off x="17271541" y="2320790"/>
            <a:ext cx="2231571" cy="2322739"/>
          </a:xfrm>
          <a:custGeom>
            <a:avLst/>
            <a:gdLst>
              <a:gd name="connsiteX0" fmla="*/ 0 w 2231571"/>
              <a:gd name="connsiteY0" fmla="*/ 0 h 2322739"/>
              <a:gd name="connsiteX1" fmla="*/ 2231571 w 2231571"/>
              <a:gd name="connsiteY1" fmla="*/ 0 h 2322739"/>
              <a:gd name="connsiteX2" fmla="*/ 2231571 w 2231571"/>
              <a:gd name="connsiteY2" fmla="*/ 2322739 h 2322739"/>
              <a:gd name="connsiteX3" fmla="*/ 0 w 2231571"/>
              <a:gd name="connsiteY3" fmla="*/ 2322739 h 2322739"/>
            </a:gdLst>
            <a:ahLst/>
            <a:cxnLst>
              <a:cxn ang="0">
                <a:pos x="connsiteX0" y="connsiteY0"/>
              </a:cxn>
              <a:cxn ang="0">
                <a:pos x="connsiteX1" y="connsiteY1"/>
              </a:cxn>
              <a:cxn ang="0">
                <a:pos x="connsiteX2" y="connsiteY2"/>
              </a:cxn>
              <a:cxn ang="0">
                <a:pos x="connsiteX3" y="connsiteY3"/>
              </a:cxn>
            </a:cxnLst>
            <a:rect l="l" t="t" r="r" b="b"/>
            <a:pathLst>
              <a:path w="2231571" h="2322739">
                <a:moveTo>
                  <a:pt x="0" y="0"/>
                </a:moveTo>
                <a:lnTo>
                  <a:pt x="2231571" y="0"/>
                </a:lnTo>
                <a:lnTo>
                  <a:pt x="2231571" y="2322739"/>
                </a:lnTo>
                <a:lnTo>
                  <a:pt x="0" y="2322739"/>
                </a:lnTo>
                <a:close/>
              </a:path>
            </a:pathLst>
          </a:custGeom>
          <a:pattFill prst="pct10">
            <a:fgClr>
              <a:schemeClr val="accent1"/>
            </a:fgClr>
            <a:bgClr>
              <a:schemeClr val="bg1"/>
            </a:bgClr>
          </a:pattFill>
          <a:effectLst>
            <a:outerShdw blurRad="50800" dist="50800" dir="5400000" sx="102000" sy="102000" algn="t" rotWithShape="0">
              <a:prstClr val="black">
                <a:alpha val="63000"/>
              </a:prstClr>
            </a:outerShdw>
          </a:effectLst>
        </p:spPr>
        <p:txBody>
          <a:bodyPr wrap="square">
            <a:noAutofit/>
          </a:bodyPr>
          <a:lstStyle>
            <a:lvl1pPr>
              <a:defRPr baseline="0"/>
            </a:lvl1pPr>
          </a:lstStyle>
          <a:p>
            <a:endParaRPr lang="en-GB" dirty="0"/>
          </a:p>
        </p:txBody>
      </p:sp>
    </p:spTree>
    <p:extLst>
      <p:ext uri="{BB962C8B-B14F-4D97-AF65-F5344CB8AC3E}">
        <p14:creationId xmlns:p14="http://schemas.microsoft.com/office/powerpoint/2010/main" val="401864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4D57BDD-E64A-4D27-8978-82FFCA18A12C}" type="datetimeFigureOut">
              <a:rPr lang="en-US" smtClean="0"/>
              <a:pPr/>
              <a:t>2/23/2026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083337539"/>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olice.uk/advice/advice-and-information/beta-stalking-and-harassment/what-is-stalking-harassment/"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experiencesofharassmentinenglandandwales/december2023"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ifeellikeiamlivingsomeoneelseslifeoneinsevenpeopleavictimofstalking/2024-09-26"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7"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image" Target="../media/image14.jpg"/><Relationship Id="rId5" Type="http://schemas.openxmlformats.org/officeDocument/2006/relationships/image" Target="../media/image17.jpg"/><Relationship Id="rId4" Type="http://schemas.openxmlformats.org/officeDocument/2006/relationships/image" Target="../media/image16.jpg"/></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7" Type="http://schemas.openxmlformats.org/officeDocument/2006/relationships/image" Target="../media/image15.jp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7.jpg"/></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MOySUPAPZDc?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s://assets-hmicfrs.justiceinspectorates.gov.uk/uploads/living-in-fear-the-police-and-cps-response-to-harassment-and-stalking.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suzylamplugh.org/super-complaint-submitted-on-police-response-to-stalkin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hyperlink" Target="https://www.suzylamplugh.org/multi-agency-stalking-intervention-programme-masip#:~:text=Under%20MASIP%2C%20agencies%20work%20together%20to%20ensure%20a,and%20trauma-informed%20to%20enhance%20protection%20to%20those%20victimised."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hyperlink" Target="https://soundcloud.com/suzylamplughtrust/nsaw2024"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hyperlink" Target="https://www.suzylamplugh.org/Handlers/Download.ashx?IDMF=a36b1293-4f9e-4fa2-ae0a-73fc1f47084d"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hyperlink" Target="https://hmicfrs.justiceinspectorates.gov.uk/publication-html/police-response-to-stalking/"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3" Type="http://schemas.openxmlformats.org/officeDocument/2006/relationships/hyperlink" Target="APCC%20full%20super%20complaint%20stalking%20response%20-%20GOV.UK"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AD647-368D-A53C-BB4F-1555376B00DE}"/>
              </a:ext>
            </a:extLst>
          </p:cNvPr>
          <p:cNvSpPr>
            <a:spLocks noGrp="1"/>
          </p:cNvSpPr>
          <p:nvPr>
            <p:ph type="ctrTitle"/>
          </p:nvPr>
        </p:nvSpPr>
        <p:spPr>
          <a:xfrm>
            <a:off x="761999" y="1163595"/>
            <a:ext cx="6029325" cy="2855956"/>
          </a:xfrm>
        </p:spPr>
        <p:txBody>
          <a:bodyPr>
            <a:normAutofit fontScale="90000"/>
          </a:bodyPr>
          <a:lstStyle/>
          <a:p>
            <a:pPr algn="l"/>
            <a:r>
              <a:rPr lang="en-GB" sz="6800" dirty="0"/>
              <a:t>An introduction to Stalking and Harassment</a:t>
            </a:r>
          </a:p>
        </p:txBody>
      </p:sp>
      <p:pic>
        <p:nvPicPr>
          <p:cNvPr id="4" name="Picture 3">
            <a:extLst>
              <a:ext uri="{FF2B5EF4-FFF2-40B4-BE49-F238E27FC236}">
                <a16:creationId xmlns:a16="http://schemas.microsoft.com/office/drawing/2014/main" id="{C6DEF743-2DA5-4CA4-1CC7-64BF1C57984F}"/>
              </a:ext>
            </a:extLst>
          </p:cNvPr>
          <p:cNvPicPr>
            <a:picLocks noChangeAspect="1"/>
          </p:cNvPicPr>
          <p:nvPr/>
        </p:nvPicPr>
        <p:blipFill>
          <a:blip r:embed="rId2"/>
          <a:srcRect l="37724" r="22355" b="-2"/>
          <a:stretch>
            <a:fillRect/>
          </a:stretch>
        </p:blipFill>
        <p:spPr>
          <a:xfrm>
            <a:off x="7648048"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spTree>
    <p:extLst>
      <p:ext uri="{BB962C8B-B14F-4D97-AF65-F5344CB8AC3E}">
        <p14:creationId xmlns:p14="http://schemas.microsoft.com/office/powerpoint/2010/main" val="5055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7E97E-7EE4-A738-B913-4F0F170E6340}"/>
              </a:ext>
            </a:extLst>
          </p:cNvPr>
          <p:cNvSpPr>
            <a:spLocks noGrp="1"/>
          </p:cNvSpPr>
          <p:nvPr>
            <p:ph type="title"/>
          </p:nvPr>
        </p:nvSpPr>
        <p:spPr>
          <a:xfrm>
            <a:off x="686834" y="1153572"/>
            <a:ext cx="3200400" cy="4461163"/>
          </a:xfrm>
        </p:spPr>
        <p:txBody>
          <a:bodyPr>
            <a:normAutofit/>
          </a:bodyPr>
          <a:lstStyle/>
          <a:p>
            <a:r>
              <a:rPr lang="en-GB">
                <a:solidFill>
                  <a:srgbClr val="FFFFFF"/>
                </a:solidFill>
              </a:rPr>
              <a:t>Learning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0707EC0-4EB4-2F4E-D3D3-E6985203C89E}"/>
              </a:ext>
            </a:extLst>
          </p:cNvPr>
          <p:cNvSpPr>
            <a:spLocks noGrp="1"/>
          </p:cNvSpPr>
          <p:nvPr>
            <p:ph idx="1"/>
          </p:nvPr>
        </p:nvSpPr>
        <p:spPr>
          <a:xfrm>
            <a:off x="4447308" y="591344"/>
            <a:ext cx="6906491" cy="5585619"/>
          </a:xfrm>
        </p:spPr>
        <p:txBody>
          <a:bodyPr anchor="ctr">
            <a:normAutofit/>
          </a:bodyPr>
          <a:lstStyle/>
          <a:p>
            <a:pPr marL="0" indent="0">
              <a:buNone/>
            </a:pPr>
            <a:r>
              <a:rPr lang="en-GB" sz="2400" dirty="0"/>
              <a:t>By the end of the session, students will be able to:</a:t>
            </a:r>
          </a:p>
          <a:p>
            <a:pPr lvl="0"/>
            <a:r>
              <a:rPr lang="en-GB" sz="2400" dirty="0"/>
              <a:t>Define stalking and harassment in legal, criminological, and behavioural terms.</a:t>
            </a:r>
          </a:p>
          <a:p>
            <a:pPr lvl="0"/>
            <a:r>
              <a:rPr lang="en-GB" sz="2400" dirty="0"/>
              <a:t>Explain common typologies of stalkers and patterns of offending.</a:t>
            </a:r>
          </a:p>
          <a:p>
            <a:pPr lvl="0"/>
            <a:r>
              <a:rPr lang="en-GB" sz="2400" dirty="0"/>
              <a:t>Critically evaluate theories and risk factors associated with stalking behaviours.</a:t>
            </a:r>
          </a:p>
          <a:p>
            <a:pPr lvl="0"/>
            <a:r>
              <a:rPr lang="en-GB" sz="2400" dirty="0"/>
              <a:t>Apply criminological theory to real‑world scenarios.</a:t>
            </a:r>
          </a:p>
          <a:p>
            <a:pPr lvl="0"/>
            <a:r>
              <a:rPr lang="en-GB" sz="2400" dirty="0"/>
              <a:t>Design and deliver a brief case‑based analysis.</a:t>
            </a:r>
          </a:p>
          <a:p>
            <a:pPr lvl="0"/>
            <a:r>
              <a:rPr lang="en-GB" sz="2400" dirty="0"/>
              <a:t>Provide constructive peer feedback using an observation rubric.</a:t>
            </a:r>
          </a:p>
          <a:p>
            <a:pPr marL="0" indent="0">
              <a:buNone/>
            </a:pPr>
            <a:endParaRPr lang="en-GB" sz="2400" dirty="0"/>
          </a:p>
        </p:txBody>
      </p:sp>
    </p:spTree>
    <p:extLst>
      <p:ext uri="{BB962C8B-B14F-4D97-AF65-F5344CB8AC3E}">
        <p14:creationId xmlns:p14="http://schemas.microsoft.com/office/powerpoint/2010/main" val="480079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E29C6E37-5E3A-C29F-0156-D17CD1289E52}"/>
              </a:ext>
            </a:extLst>
          </p:cNvPr>
          <p:cNvPicPr>
            <a:picLocks noChangeAspect="1"/>
          </p:cNvPicPr>
          <p:nvPr/>
        </p:nvPicPr>
        <p:blipFill>
          <a:blip r:embed="rId4"/>
          <a:stretch>
            <a:fillRect/>
          </a:stretch>
        </p:blipFill>
        <p:spPr>
          <a:xfrm>
            <a:off x="477724" y="707010"/>
            <a:ext cx="8216321" cy="5443979"/>
          </a:xfrm>
          <a:prstGeom prst="rect">
            <a:avLst/>
          </a:prstGeom>
          <a:ln>
            <a:noFill/>
          </a:ln>
          <a:effectLst>
            <a:softEdge rad="112500"/>
          </a:effectLst>
        </p:spPr>
      </p:pic>
      <p:pic>
        <p:nvPicPr>
          <p:cNvPr id="5" name="Picture 4">
            <a:extLst>
              <a:ext uri="{FF2B5EF4-FFF2-40B4-BE49-F238E27FC236}">
                <a16:creationId xmlns:a16="http://schemas.microsoft.com/office/drawing/2014/main" id="{B21601E4-4E73-C6CA-2140-B9480D55D004}"/>
              </a:ext>
            </a:extLst>
          </p:cNvPr>
          <p:cNvPicPr>
            <a:picLocks noChangeAspect="1"/>
          </p:cNvPicPr>
          <p:nvPr/>
        </p:nvPicPr>
        <p:blipFill>
          <a:blip r:embed="rId5"/>
          <a:stretch>
            <a:fillRect/>
          </a:stretch>
        </p:blipFill>
        <p:spPr>
          <a:xfrm>
            <a:off x="7970166" y="125985"/>
            <a:ext cx="4000500" cy="1162050"/>
          </a:xfrm>
          <a:prstGeom prst="rect">
            <a:avLst/>
          </a:prstGeom>
        </p:spPr>
      </p:pic>
    </p:spTree>
    <p:extLst>
      <p:ext uri="{BB962C8B-B14F-4D97-AF65-F5344CB8AC3E}">
        <p14:creationId xmlns:p14="http://schemas.microsoft.com/office/powerpoint/2010/main" val="570416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16605FA-49E7-3A6C-D626-00330CC8AD53}"/>
              </a:ext>
            </a:extLst>
          </p:cNvPr>
          <p:cNvPicPr>
            <a:picLocks noGrp="1" noChangeAspect="1"/>
          </p:cNvPicPr>
          <p:nvPr>
            <p:ph idx="1"/>
          </p:nvPr>
        </p:nvPicPr>
        <p:blipFill>
          <a:blip r:embed="rId2"/>
          <a:stretch>
            <a:fillRect/>
          </a:stretch>
        </p:blipFill>
        <p:spPr>
          <a:xfrm>
            <a:off x="920198" y="1825625"/>
            <a:ext cx="10351604" cy="435133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7" name="Picture 6">
            <a:extLst>
              <a:ext uri="{FF2B5EF4-FFF2-40B4-BE49-F238E27FC236}">
                <a16:creationId xmlns:a16="http://schemas.microsoft.com/office/drawing/2014/main" id="{3B659DB8-DB19-2B78-3707-CF89FA19DBDB}"/>
              </a:ext>
            </a:extLst>
          </p:cNvPr>
          <p:cNvPicPr>
            <a:picLocks noChangeAspect="1"/>
          </p:cNvPicPr>
          <p:nvPr/>
        </p:nvPicPr>
        <p:blipFill>
          <a:blip r:embed="rId3"/>
          <a:stretch>
            <a:fillRect/>
          </a:stretch>
        </p:blipFill>
        <p:spPr>
          <a:xfrm>
            <a:off x="7791057" y="993251"/>
            <a:ext cx="4000500" cy="1162050"/>
          </a:xfrm>
          <a:prstGeom prst="rect">
            <a:avLst/>
          </a:prstGeom>
        </p:spPr>
      </p:pic>
    </p:spTree>
    <p:extLst>
      <p:ext uri="{BB962C8B-B14F-4D97-AF65-F5344CB8AC3E}">
        <p14:creationId xmlns:p14="http://schemas.microsoft.com/office/powerpoint/2010/main" val="51580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728D3-9305-77F4-0871-AF777857D1B4}"/>
              </a:ext>
            </a:extLst>
          </p:cNvPr>
          <p:cNvSpPr>
            <a:spLocks noGrp="1"/>
          </p:cNvSpPr>
          <p:nvPr>
            <p:ph type="title"/>
          </p:nvPr>
        </p:nvSpPr>
        <p:spPr>
          <a:xfrm>
            <a:off x="1452656" y="1444741"/>
            <a:ext cx="9357865" cy="1041901"/>
          </a:xfrm>
        </p:spPr>
        <p:txBody>
          <a:bodyPr vert="horz" lIns="91440" tIns="45720" rIns="91440" bIns="45720" rtlCol="0" anchor="ctr">
            <a:normAutofit/>
          </a:bodyPr>
          <a:lstStyle/>
          <a:p>
            <a:r>
              <a:rPr lang="en-US" sz="3400" kern="1200" dirty="0">
                <a:solidFill>
                  <a:schemeClr val="tx1"/>
                </a:solidFill>
                <a:latin typeface="+mj-lt"/>
                <a:ea typeface="+mj-ea"/>
                <a:cs typeface="+mj-cs"/>
              </a:rPr>
              <a:t>Harassment: S2 Protection from Harassment Act 1997</a:t>
            </a:r>
          </a:p>
        </p:txBody>
      </p:sp>
      <p:sp>
        <p:nvSpPr>
          <p:cNvPr id="3" name="Content Placeholder 2">
            <a:extLst>
              <a:ext uri="{FF2B5EF4-FFF2-40B4-BE49-F238E27FC236}">
                <a16:creationId xmlns:a16="http://schemas.microsoft.com/office/drawing/2014/main" id="{9F36B872-0491-3893-F67A-6D7CAEE0FD87}"/>
              </a:ext>
            </a:extLst>
          </p:cNvPr>
          <p:cNvSpPr>
            <a:spLocks noGrp="1"/>
          </p:cNvSpPr>
          <p:nvPr>
            <p:ph idx="1"/>
          </p:nvPr>
        </p:nvSpPr>
        <p:spPr>
          <a:xfrm>
            <a:off x="1452656" y="2701427"/>
            <a:ext cx="4483324" cy="2699968"/>
          </a:xfrm>
        </p:spPr>
        <p:txBody>
          <a:bodyPr vert="horz" lIns="91440" tIns="45720" rIns="91440" bIns="45720" rtlCol="0">
            <a:normAutofit/>
          </a:bodyPr>
          <a:lstStyle/>
          <a:p>
            <a:pPr marL="0" indent="0">
              <a:buNone/>
            </a:pPr>
            <a:r>
              <a:rPr lang="en-US" sz="2000" dirty="0"/>
              <a:t>Section 2 Harassment – </a:t>
            </a:r>
            <a:r>
              <a:rPr lang="en-US" sz="2000" b="1" dirty="0"/>
              <a:t>Without Violence</a:t>
            </a:r>
          </a:p>
          <a:p>
            <a:r>
              <a:rPr lang="en-US" sz="2000" i="1" dirty="0"/>
              <a:t>Where one person pursues a course of conduct on two or more occasions</a:t>
            </a:r>
          </a:p>
          <a:p>
            <a:endParaRPr lang="en-US" sz="2000" i="1" dirty="0"/>
          </a:p>
          <a:p>
            <a:r>
              <a:rPr lang="en-US" sz="2000" i="1" dirty="0"/>
              <a:t>Can include racially or religiously aggravated</a:t>
            </a:r>
          </a:p>
          <a:p>
            <a:pPr marL="0"/>
            <a:endParaRPr lang="en-US" sz="2000" dirty="0"/>
          </a:p>
        </p:txBody>
      </p:sp>
      <p:sp>
        <p:nvSpPr>
          <p:cNvPr id="7" name="TextBox 6">
            <a:extLst>
              <a:ext uri="{FF2B5EF4-FFF2-40B4-BE49-F238E27FC236}">
                <a16:creationId xmlns:a16="http://schemas.microsoft.com/office/drawing/2014/main" id="{C0805712-A38F-DFA3-82BA-E2C69B8C264D}"/>
              </a:ext>
            </a:extLst>
          </p:cNvPr>
          <p:cNvSpPr txBox="1"/>
          <p:nvPr/>
        </p:nvSpPr>
        <p:spPr>
          <a:xfrm>
            <a:off x="6256020" y="2701427"/>
            <a:ext cx="4554501" cy="269996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000" dirty="0"/>
          </a:p>
          <a:p>
            <a:pPr defTabSz="914400">
              <a:lnSpc>
                <a:spcPct val="90000"/>
              </a:lnSpc>
              <a:spcAft>
                <a:spcPts val="600"/>
              </a:spcAft>
            </a:pPr>
            <a:r>
              <a:rPr lang="en-US" sz="2000" dirty="0"/>
              <a:t>Section 2a Harassment  – </a:t>
            </a:r>
            <a:r>
              <a:rPr lang="en-US" sz="2000" b="1" dirty="0"/>
              <a:t>Without Violence</a:t>
            </a:r>
          </a:p>
          <a:p>
            <a:pPr indent="-228600" defTabSz="914400">
              <a:lnSpc>
                <a:spcPct val="90000"/>
              </a:lnSpc>
              <a:spcAft>
                <a:spcPts val="600"/>
              </a:spcAft>
              <a:buFont typeface="Arial" panose="020B0604020202020204" pitchFamily="34" charset="0"/>
              <a:buChar char="•"/>
            </a:pPr>
            <a:endParaRPr lang="en-US" sz="2000" b="1" dirty="0"/>
          </a:p>
          <a:p>
            <a:pPr indent="-228600" defTabSz="914400">
              <a:lnSpc>
                <a:spcPct val="90000"/>
              </a:lnSpc>
              <a:spcAft>
                <a:spcPts val="600"/>
              </a:spcAft>
              <a:buFont typeface="Arial" panose="020B0604020202020204" pitchFamily="34" charset="0"/>
              <a:buChar char="•"/>
            </a:pPr>
            <a:r>
              <a:rPr lang="en-US" sz="2000" i="1" dirty="0"/>
              <a:t>Where one person pursues a course of conduct on two </a:t>
            </a:r>
          </a:p>
          <a:p>
            <a:pPr indent="-228600" defTabSz="914400">
              <a:lnSpc>
                <a:spcPct val="90000"/>
              </a:lnSpc>
              <a:spcAft>
                <a:spcPts val="600"/>
              </a:spcAft>
              <a:buFont typeface="Arial" panose="020B0604020202020204" pitchFamily="34" charset="0"/>
              <a:buChar char="•"/>
            </a:pPr>
            <a:r>
              <a:rPr lang="en-US" sz="2000" i="1" dirty="0"/>
              <a:t>or more occasions</a:t>
            </a:r>
          </a:p>
          <a:p>
            <a:pPr indent="-228600" defTabSz="914400">
              <a:lnSpc>
                <a:spcPct val="90000"/>
              </a:lnSpc>
              <a:spcAft>
                <a:spcPts val="600"/>
              </a:spcAft>
              <a:buFont typeface="Arial" panose="020B0604020202020204" pitchFamily="34" charset="0"/>
              <a:buChar char="•"/>
            </a:pPr>
            <a:endParaRPr lang="en-US" sz="2000" b="1" dirty="0"/>
          </a:p>
          <a:p>
            <a:pPr indent="-228600" defTabSz="914400">
              <a:lnSpc>
                <a:spcPct val="90000"/>
              </a:lnSpc>
              <a:spcAft>
                <a:spcPts val="600"/>
              </a:spcAft>
              <a:buFont typeface="Arial" panose="020B0604020202020204" pitchFamily="34" charset="0"/>
              <a:buChar char="•"/>
            </a:pPr>
            <a:endParaRPr lang="en-US" sz="2000" b="1" dirty="0"/>
          </a:p>
          <a:p>
            <a:pPr indent="-228600" defTabSz="914400">
              <a:lnSpc>
                <a:spcPct val="90000"/>
              </a:lnSpc>
              <a:spcAft>
                <a:spcPts val="600"/>
              </a:spcAft>
              <a:buFont typeface="Arial" panose="020B0604020202020204" pitchFamily="34" charset="0"/>
              <a:buChar char="•"/>
            </a:pPr>
            <a:endParaRPr lang="en-US" sz="2000" b="1" dirty="0"/>
          </a:p>
        </p:txBody>
      </p:sp>
    </p:spTree>
    <p:extLst>
      <p:ext uri="{BB962C8B-B14F-4D97-AF65-F5344CB8AC3E}">
        <p14:creationId xmlns:p14="http://schemas.microsoft.com/office/powerpoint/2010/main" val="2616883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7FD59-D609-F0E2-46D9-83F9972F6058}"/>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Course of Conduct</a:t>
            </a:r>
          </a:p>
        </p:txBody>
      </p:sp>
      <p:sp>
        <p:nvSpPr>
          <p:cNvPr id="3" name="Content Placeholder 2">
            <a:extLst>
              <a:ext uri="{FF2B5EF4-FFF2-40B4-BE49-F238E27FC236}">
                <a16:creationId xmlns:a16="http://schemas.microsoft.com/office/drawing/2014/main" id="{732A68A6-712B-C481-2B26-CE81EBC75646}"/>
              </a:ext>
            </a:extLst>
          </p:cNvPr>
          <p:cNvSpPr>
            <a:spLocks noGrp="1"/>
          </p:cNvSpPr>
          <p:nvPr>
            <p:ph idx="1"/>
          </p:nvPr>
        </p:nvSpPr>
        <p:spPr>
          <a:xfrm>
            <a:off x="804672" y="1810094"/>
            <a:ext cx="9295735" cy="4192437"/>
          </a:xfrm>
        </p:spPr>
        <p:txBody>
          <a:bodyPr>
            <a:normAutofit/>
          </a:bodyPr>
          <a:lstStyle/>
          <a:p>
            <a:pPr marL="180594" indent="-180594" defTabSz="722376">
              <a:spcBef>
                <a:spcPts val="790"/>
              </a:spcBef>
            </a:pPr>
            <a:r>
              <a:rPr lang="en-GB" kern="1200" dirty="0">
                <a:solidFill>
                  <a:schemeClr val="tx1"/>
                </a:solidFill>
                <a:latin typeface="+mn-lt"/>
                <a:ea typeface="+mn-ea"/>
                <a:cs typeface="+mn-cs"/>
              </a:rPr>
              <a:t>This must involve conduct on at least two occasions</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is not restricted to actions, it also includes speech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of the same type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done by the same person</a:t>
            </a:r>
            <a:endParaRPr lang="en-GB" dirty="0"/>
          </a:p>
        </p:txBody>
      </p:sp>
      <p:sp>
        <p:nvSpPr>
          <p:cNvPr id="4" name="Rectangle: Rounded Corners 3">
            <a:extLst>
              <a:ext uri="{FF2B5EF4-FFF2-40B4-BE49-F238E27FC236}">
                <a16:creationId xmlns:a16="http://schemas.microsoft.com/office/drawing/2014/main" id="{97F6BCB4-1DAB-3738-6952-705E89E4A24D}"/>
              </a:ext>
            </a:extLst>
          </p:cNvPr>
          <p:cNvSpPr/>
          <p:nvPr/>
        </p:nvSpPr>
        <p:spPr>
          <a:xfrm>
            <a:off x="9003089" y="3992948"/>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22376">
              <a:spcAft>
                <a:spcPts val="600"/>
              </a:spcAft>
            </a:pPr>
            <a:r>
              <a:rPr lang="en-GB" sz="1896" kern="1200" dirty="0">
                <a:ln w="0"/>
                <a:solidFill>
                  <a:srgbClr val="7030A0"/>
                </a:solidFill>
                <a:effectLst>
                  <a:outerShdw blurRad="38100" dist="19050" dir="2700000" algn="tl" rotWithShape="0">
                    <a:schemeClr val="dk1">
                      <a:alpha val="40000"/>
                    </a:schemeClr>
                  </a:outerShdw>
                </a:effectLst>
                <a:latin typeface="+mn-lt"/>
                <a:ea typeface="+mn-ea"/>
                <a:cs typeface="+mn-cs"/>
              </a:rPr>
              <a:t>Case Study: </a:t>
            </a:r>
          </a:p>
          <a:p>
            <a:pPr algn="ctr" defTabSz="722376">
              <a:spcAft>
                <a:spcPts val="600"/>
              </a:spcAft>
            </a:pPr>
            <a:endParaRPr lang="en-GB" sz="1896" kern="1200" dirty="0">
              <a:ln w="0"/>
              <a:solidFill>
                <a:srgbClr val="7030A0"/>
              </a:solidFill>
              <a:effectLst>
                <a:outerShdw blurRad="38100" dist="19050" dir="2700000" algn="tl" rotWithShape="0">
                  <a:schemeClr val="dk1">
                    <a:alpha val="40000"/>
                  </a:schemeClr>
                </a:outerShdw>
              </a:effectLst>
              <a:latin typeface="+mn-lt"/>
              <a:ea typeface="+mn-ea"/>
              <a:cs typeface="+mn-cs"/>
            </a:endParaRPr>
          </a:p>
          <a:p>
            <a:pPr algn="ctr" defTabSz="722376">
              <a:spcAft>
                <a:spcPts val="600"/>
              </a:spcAft>
            </a:pPr>
            <a:r>
              <a:rPr lang="en-GB" sz="1896" kern="1200" dirty="0">
                <a:ln w="0"/>
                <a:solidFill>
                  <a:srgbClr val="7030A0"/>
                </a:solidFill>
                <a:effectLst>
                  <a:outerShdw blurRad="38100" dist="19050" dir="2700000" algn="tl" rotWithShape="0">
                    <a:schemeClr val="dk1">
                      <a:alpha val="40000"/>
                    </a:schemeClr>
                  </a:outerShdw>
                </a:effectLst>
                <a:latin typeface="+mn-lt"/>
                <a:ea typeface="+mn-ea"/>
                <a:cs typeface="+mn-cs"/>
              </a:rPr>
              <a:t>R v Kelly 2003</a:t>
            </a:r>
            <a:endParaRPr lang="en-GB" sz="2400" dirty="0">
              <a:solidFill>
                <a:srgbClr val="7030A0"/>
              </a:solidFill>
            </a:endParaRPr>
          </a:p>
        </p:txBody>
      </p:sp>
    </p:spTree>
    <p:extLst>
      <p:ext uri="{BB962C8B-B14F-4D97-AF65-F5344CB8AC3E}">
        <p14:creationId xmlns:p14="http://schemas.microsoft.com/office/powerpoint/2010/main" val="230436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79C99A-DFEC-3B42-8FEF-F7055899FF8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57B97-FA27-1192-A5A1-5B72BC7A5958}"/>
              </a:ext>
            </a:extLst>
          </p:cNvPr>
          <p:cNvSpPr>
            <a:spLocks noGrp="1"/>
          </p:cNvSpPr>
          <p:nvPr>
            <p:ph type="title"/>
          </p:nvPr>
        </p:nvSpPr>
        <p:spPr>
          <a:xfrm>
            <a:off x="1452656" y="1444741"/>
            <a:ext cx="9357865" cy="1041901"/>
          </a:xfrm>
        </p:spPr>
        <p:txBody>
          <a:bodyPr vert="horz" lIns="91440" tIns="45720" rIns="91440" bIns="45720" rtlCol="0" anchor="ctr">
            <a:normAutofit fontScale="90000"/>
          </a:bodyPr>
          <a:lstStyle/>
          <a:p>
            <a:r>
              <a:rPr lang="en-US" sz="4000" kern="1200" dirty="0">
                <a:solidFill>
                  <a:schemeClr val="tx1"/>
                </a:solidFill>
                <a:latin typeface="+mj-lt"/>
                <a:ea typeface="+mj-ea"/>
                <a:cs typeface="+mj-cs"/>
              </a:rPr>
              <a:t>Legal definitions of stalking</a:t>
            </a:r>
            <a:r>
              <a:rPr lang="en-US" sz="4000" dirty="0"/>
              <a:t> - Protection from Harassment Act 1997</a:t>
            </a:r>
            <a:endParaRPr lang="en-US" sz="40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12108973-2D7E-9B75-0CBB-B0943407AE92}"/>
              </a:ext>
            </a:extLst>
          </p:cNvPr>
          <p:cNvSpPr>
            <a:spLocks noGrp="1"/>
          </p:cNvSpPr>
          <p:nvPr>
            <p:ph idx="1"/>
          </p:nvPr>
        </p:nvSpPr>
        <p:spPr>
          <a:xfrm>
            <a:off x="1452656" y="2701427"/>
            <a:ext cx="4483324" cy="2699968"/>
          </a:xfrm>
        </p:spPr>
        <p:txBody>
          <a:bodyPr vert="horz" lIns="91440" tIns="45720" rIns="91440" bIns="45720" rtlCol="0">
            <a:normAutofit/>
          </a:bodyPr>
          <a:lstStyle/>
          <a:p>
            <a:pPr marL="0" indent="0">
              <a:buNone/>
            </a:pPr>
            <a:r>
              <a:rPr lang="en-US" sz="2000" dirty="0"/>
              <a:t>Section 2a Stalking – </a:t>
            </a:r>
            <a:r>
              <a:rPr lang="en-US" sz="2000" b="1" dirty="0"/>
              <a:t>Without violence</a:t>
            </a:r>
          </a:p>
          <a:p>
            <a:pPr marL="0"/>
            <a:endParaRPr lang="en-US" sz="2000" b="1" dirty="0"/>
          </a:p>
          <a:p>
            <a:pPr marL="0" lvl="0">
              <a:spcBef>
                <a:spcPts val="0"/>
              </a:spcBef>
              <a:defRPr/>
            </a:pPr>
            <a:r>
              <a:rPr lang="en-US" sz="2000" dirty="0"/>
              <a:t>Where one person pursues a course of conduct on two or more occasions</a:t>
            </a:r>
          </a:p>
          <a:p>
            <a:pPr marL="0" lvl="0" indent="0">
              <a:spcBef>
                <a:spcPts val="0"/>
              </a:spcBef>
              <a:buNone/>
              <a:defRPr/>
            </a:pPr>
            <a:r>
              <a:rPr lang="en-US" sz="2000" dirty="0"/>
              <a:t> </a:t>
            </a:r>
          </a:p>
          <a:p>
            <a:pPr marL="0" lvl="0">
              <a:spcBef>
                <a:spcPts val="0"/>
              </a:spcBef>
              <a:defRPr/>
            </a:pPr>
            <a:r>
              <a:rPr lang="en-US" sz="2000" b="1" dirty="0"/>
              <a:t>Summary Offence </a:t>
            </a:r>
          </a:p>
          <a:p>
            <a:pPr marL="0"/>
            <a:endParaRPr lang="en-US" sz="2000" dirty="0"/>
          </a:p>
        </p:txBody>
      </p:sp>
      <p:sp>
        <p:nvSpPr>
          <p:cNvPr id="5" name="TextBox 4">
            <a:extLst>
              <a:ext uri="{FF2B5EF4-FFF2-40B4-BE49-F238E27FC236}">
                <a16:creationId xmlns:a16="http://schemas.microsoft.com/office/drawing/2014/main" id="{B237C3C2-35E8-A831-483D-BD9E37A4266B}"/>
              </a:ext>
            </a:extLst>
          </p:cNvPr>
          <p:cNvSpPr txBox="1"/>
          <p:nvPr/>
        </p:nvSpPr>
        <p:spPr>
          <a:xfrm>
            <a:off x="6256020" y="2441617"/>
            <a:ext cx="4554501" cy="2959778"/>
          </a:xfrm>
          <a:prstGeom prst="rect">
            <a:avLst/>
          </a:prstGeom>
        </p:spPr>
        <p:txBody>
          <a:bodyPr vert="horz" lIns="91440" tIns="45720" rIns="91440" bIns="45720" rtlCol="0">
            <a:normAutofit/>
          </a:bodyPr>
          <a:lstStyle/>
          <a:p>
            <a:pPr defTabSz="914400">
              <a:lnSpc>
                <a:spcPct val="90000"/>
              </a:lnSpc>
              <a:spcAft>
                <a:spcPts val="600"/>
              </a:spcAft>
            </a:pPr>
            <a:r>
              <a:rPr lang="en-US" dirty="0"/>
              <a:t>Section 4a Stalking – </a:t>
            </a:r>
            <a:r>
              <a:rPr lang="en-US" b="1" dirty="0"/>
              <a:t>Fear of Violence/Serious Alarm of Distress</a:t>
            </a:r>
          </a:p>
          <a:p>
            <a:pPr indent="-228600" defTabSz="914400">
              <a:lnSpc>
                <a:spcPct val="90000"/>
              </a:lnSpc>
              <a:spcAft>
                <a:spcPts val="600"/>
              </a:spcAft>
              <a:buFont typeface="Arial" panose="020B0604020202020204" pitchFamily="34" charset="0"/>
              <a:buChar char="•"/>
            </a:pPr>
            <a:endParaRPr lang="en-US" sz="1600" b="1" dirty="0"/>
          </a:p>
          <a:p>
            <a:pPr indent="-228600" defTabSz="914400">
              <a:lnSpc>
                <a:spcPct val="90000"/>
              </a:lnSpc>
              <a:spcAft>
                <a:spcPts val="600"/>
              </a:spcAft>
              <a:buFont typeface="Arial" panose="020B0604020202020204" pitchFamily="34" charset="0"/>
              <a:buChar char="•"/>
            </a:pPr>
            <a:r>
              <a:rPr lang="en-US" sz="1600" dirty="0"/>
              <a:t>Where one person pursues a course of conduct on </a:t>
            </a:r>
            <a:r>
              <a:rPr lang="en-US" sz="1600" u="sng" dirty="0"/>
              <a:t>two</a:t>
            </a:r>
            <a:r>
              <a:rPr lang="en-US" sz="1600" dirty="0"/>
              <a:t> or more occasions, which amounts to stalking.</a:t>
            </a:r>
          </a:p>
          <a:p>
            <a:pPr indent="-228600" defTabSz="914400">
              <a:lnSpc>
                <a:spcPct val="90000"/>
              </a:lnSpc>
              <a:spcAft>
                <a:spcPts val="600"/>
              </a:spcAft>
              <a:buFont typeface="Arial" panose="020B0604020202020204" pitchFamily="34" charset="0"/>
              <a:buChar char="•"/>
            </a:pPr>
            <a:r>
              <a:rPr lang="en-US" sz="1600" dirty="0"/>
              <a:t>Causes the victim to fear that </a:t>
            </a:r>
            <a:r>
              <a:rPr lang="en-US" sz="1600" u="sng" dirty="0"/>
              <a:t>violence</a:t>
            </a:r>
            <a:r>
              <a:rPr lang="en-US" sz="1600" dirty="0"/>
              <a:t> will be used against them </a:t>
            </a:r>
          </a:p>
          <a:p>
            <a:pPr indent="-228600" defTabSz="914400">
              <a:lnSpc>
                <a:spcPct val="90000"/>
              </a:lnSpc>
              <a:spcAft>
                <a:spcPts val="600"/>
              </a:spcAft>
              <a:buFont typeface="Arial" panose="020B0604020202020204" pitchFamily="34" charset="0"/>
              <a:buChar char="•"/>
            </a:pPr>
            <a:r>
              <a:rPr lang="en-US" sz="1600" dirty="0"/>
              <a:t>Or</a:t>
            </a:r>
          </a:p>
          <a:p>
            <a:pPr indent="-228600" defTabSz="914400">
              <a:lnSpc>
                <a:spcPct val="90000"/>
              </a:lnSpc>
              <a:spcAft>
                <a:spcPts val="600"/>
              </a:spcAft>
              <a:buFont typeface="Arial" panose="020B0604020202020204" pitchFamily="34" charset="0"/>
              <a:buChar char="•"/>
            </a:pPr>
            <a:r>
              <a:rPr lang="en-US" sz="1600" dirty="0"/>
              <a:t> is caused </a:t>
            </a:r>
            <a:r>
              <a:rPr lang="en-US" sz="1600" u="sng" dirty="0"/>
              <a:t>serious</a:t>
            </a:r>
            <a:r>
              <a:rPr lang="en-US" sz="1600" dirty="0"/>
              <a:t> </a:t>
            </a:r>
            <a:r>
              <a:rPr lang="en-US" sz="1600" u="sng" dirty="0"/>
              <a:t>alarm</a:t>
            </a:r>
            <a:r>
              <a:rPr lang="en-US" sz="1600" dirty="0"/>
              <a:t> or </a:t>
            </a:r>
            <a:r>
              <a:rPr lang="en-US" sz="1600" u="sng" dirty="0"/>
              <a:t>distress</a:t>
            </a:r>
          </a:p>
          <a:p>
            <a:pPr indent="-228600" defTabSz="914400">
              <a:lnSpc>
                <a:spcPct val="90000"/>
              </a:lnSpc>
              <a:spcAft>
                <a:spcPts val="600"/>
              </a:spcAft>
              <a:buFont typeface="Arial" panose="020B0604020202020204" pitchFamily="34" charset="0"/>
              <a:buChar char="•"/>
            </a:pPr>
            <a:endParaRPr lang="en-US" sz="1400" b="1" dirty="0"/>
          </a:p>
        </p:txBody>
      </p:sp>
      <p:sp>
        <p:nvSpPr>
          <p:cNvPr id="7" name="TextBox 6">
            <a:extLst>
              <a:ext uri="{FF2B5EF4-FFF2-40B4-BE49-F238E27FC236}">
                <a16:creationId xmlns:a16="http://schemas.microsoft.com/office/drawing/2014/main" id="{427E02DB-CCA2-3B4E-A321-15DDE219E6B5}"/>
              </a:ext>
            </a:extLst>
          </p:cNvPr>
          <p:cNvSpPr txBox="1"/>
          <p:nvPr/>
        </p:nvSpPr>
        <p:spPr>
          <a:xfrm>
            <a:off x="6417731" y="2888250"/>
            <a:ext cx="4292594" cy="2959778"/>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endParaRPr lang="en-US" sz="2000" b="1" dirty="0"/>
          </a:p>
          <a:p>
            <a:pPr indent="-228600" defTabSz="914400">
              <a:lnSpc>
                <a:spcPct val="90000"/>
              </a:lnSpc>
              <a:spcAft>
                <a:spcPts val="600"/>
              </a:spcAft>
              <a:buFont typeface="Arial" panose="020B0604020202020204" pitchFamily="34" charset="0"/>
              <a:buChar char="•"/>
            </a:pPr>
            <a:endParaRPr lang="en-US" sz="2000" b="1" dirty="0"/>
          </a:p>
          <a:p>
            <a:pPr indent="-228600" defTabSz="914400">
              <a:lnSpc>
                <a:spcPct val="90000"/>
              </a:lnSpc>
              <a:spcAft>
                <a:spcPts val="600"/>
              </a:spcAft>
              <a:buFont typeface="Arial" panose="020B0604020202020204" pitchFamily="34" charset="0"/>
              <a:buChar char="•"/>
            </a:pPr>
            <a:endParaRPr lang="en-US" sz="2000" b="1" dirty="0"/>
          </a:p>
        </p:txBody>
      </p:sp>
    </p:spTree>
    <p:extLst>
      <p:ext uri="{BB962C8B-B14F-4D97-AF65-F5344CB8AC3E}">
        <p14:creationId xmlns:p14="http://schemas.microsoft.com/office/powerpoint/2010/main" val="1999053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2A76F-8E3F-0608-09EB-557BFFF35822}"/>
              </a:ext>
            </a:extLst>
          </p:cNvPr>
          <p:cNvSpPr>
            <a:spLocks noGrp="1"/>
          </p:cNvSpPr>
          <p:nvPr>
            <p:ph type="title"/>
          </p:nvPr>
        </p:nvSpPr>
        <p:spPr/>
        <p:txBody>
          <a:bodyPr/>
          <a:lstStyle/>
          <a:p>
            <a:r>
              <a:rPr lang="en-GB"/>
              <a:t>Stalking: Section 4A PHA 1997 </a:t>
            </a:r>
          </a:p>
        </p:txBody>
      </p:sp>
      <p:graphicFrame>
        <p:nvGraphicFramePr>
          <p:cNvPr id="5" name="Content Placeholder 2">
            <a:extLst>
              <a:ext uri="{FF2B5EF4-FFF2-40B4-BE49-F238E27FC236}">
                <a16:creationId xmlns:a16="http://schemas.microsoft.com/office/drawing/2014/main" id="{FFE0B846-B0F2-DE56-660D-E4FF2FD4936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26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07A17-27A9-18FB-9968-CF2B5BC8DF9F}"/>
              </a:ext>
            </a:extLst>
          </p:cNvPr>
          <p:cNvSpPr>
            <a:spLocks noGrp="1"/>
          </p:cNvSpPr>
          <p:nvPr>
            <p:ph type="title"/>
          </p:nvPr>
        </p:nvSpPr>
        <p:spPr/>
        <p:txBody>
          <a:bodyPr/>
          <a:lstStyle/>
          <a:p>
            <a:r>
              <a:rPr lang="en-GB" dirty="0"/>
              <a:t>WHAT COUNTS AS STALKING?</a:t>
            </a:r>
          </a:p>
        </p:txBody>
      </p:sp>
      <p:sp>
        <p:nvSpPr>
          <p:cNvPr id="3" name="Content Placeholder 2">
            <a:extLst>
              <a:ext uri="{FF2B5EF4-FFF2-40B4-BE49-F238E27FC236}">
                <a16:creationId xmlns:a16="http://schemas.microsoft.com/office/drawing/2014/main" id="{A4019CDE-C57D-A787-2512-7685B6FE0E05}"/>
              </a:ext>
            </a:extLst>
          </p:cNvPr>
          <p:cNvSpPr>
            <a:spLocks noGrp="1"/>
          </p:cNvSpPr>
          <p:nvPr>
            <p:ph idx="1"/>
          </p:nvPr>
        </p:nvSpPr>
        <p:spPr>
          <a:xfrm>
            <a:off x="395926" y="1420271"/>
            <a:ext cx="10759911" cy="5197345"/>
          </a:xfrm>
        </p:spPr>
        <p:txBody>
          <a:bodyPr>
            <a:normAutofit fontScale="92500" lnSpcReduction="20000"/>
          </a:bodyPr>
          <a:lstStyle/>
          <a:p>
            <a:pPr marL="0" indent="0" fontAlgn="t">
              <a:buNone/>
            </a:pPr>
            <a:r>
              <a:rPr lang="en-GB" sz="2000" b="1" dirty="0">
                <a:latin typeface="Arial" panose="020B0604020202020204" pitchFamily="34" charset="0"/>
                <a:cs typeface="Arial" panose="020B0604020202020204" pitchFamily="34" charset="0"/>
              </a:rPr>
              <a:t>1. Repeated Messages</a:t>
            </a:r>
          </a:p>
          <a:p>
            <a:pPr marL="0" indent="0" fontAlgn="t">
              <a:buNone/>
            </a:pPr>
            <a:r>
              <a:rPr lang="en-GB" sz="2000" dirty="0">
                <a:latin typeface="Arial" panose="020B0604020202020204" pitchFamily="34" charset="0"/>
                <a:cs typeface="Arial" panose="020B0604020202020204" pitchFamily="34" charset="0"/>
              </a:rPr>
              <a:t>Someone sends a classmate multiple messages over a few days. The classmate hasn’t replied, but the messages are polite (“Hey, did you get my text?”).</a:t>
            </a:r>
          </a:p>
          <a:p>
            <a:pPr marL="0" indent="0" fontAlgn="t">
              <a:buNone/>
            </a:pPr>
            <a:r>
              <a:rPr lang="en-GB" sz="2000" b="1" dirty="0">
                <a:latin typeface="Arial" panose="020B0604020202020204" pitchFamily="34" charset="0"/>
                <a:cs typeface="Arial" panose="020B0604020202020204" pitchFamily="34" charset="0"/>
              </a:rPr>
              <a:t>2. “Coincidentally” Appearing</a:t>
            </a:r>
          </a:p>
          <a:p>
            <a:pPr marL="0" indent="0" fontAlgn="t">
              <a:buNone/>
            </a:pPr>
            <a:r>
              <a:rPr lang="en-GB" sz="2000" dirty="0">
                <a:latin typeface="Arial" panose="020B0604020202020204" pitchFamily="34" charset="0"/>
                <a:cs typeface="Arial" panose="020B0604020202020204" pitchFamily="34" charset="0"/>
              </a:rPr>
              <a:t>A person starts showing up at the same café several times a week shortly after learning that's where another student hangs out.</a:t>
            </a:r>
          </a:p>
          <a:p>
            <a:pPr marL="0" indent="0" fontAlgn="t">
              <a:buNone/>
            </a:pPr>
            <a:r>
              <a:rPr lang="en-GB" sz="2000" b="1" dirty="0">
                <a:latin typeface="Arial" panose="020B0604020202020204" pitchFamily="34" charset="0"/>
                <a:cs typeface="Arial" panose="020B0604020202020204" pitchFamily="34" charset="0"/>
              </a:rPr>
              <a:t>3. Checking Someone’s Social Media</a:t>
            </a:r>
          </a:p>
          <a:p>
            <a:pPr marL="0" indent="0" fontAlgn="t">
              <a:buNone/>
            </a:pPr>
            <a:r>
              <a:rPr lang="en-GB" sz="2000" dirty="0">
                <a:latin typeface="Arial" panose="020B0604020202020204" pitchFamily="34" charset="0"/>
                <a:cs typeface="Arial" panose="020B0604020202020204" pitchFamily="34" charset="0"/>
              </a:rPr>
              <a:t>A student frequently looks at a peer’s public social‑media posts but never interacts or comments.</a:t>
            </a:r>
          </a:p>
          <a:p>
            <a:pPr marL="0" indent="0" fontAlgn="t">
              <a:buNone/>
            </a:pPr>
            <a:r>
              <a:rPr lang="en-GB" sz="2000" b="1" dirty="0">
                <a:latin typeface="Arial" panose="020B0604020202020204" pitchFamily="34" charset="0"/>
                <a:cs typeface="Arial" panose="020B0604020202020204" pitchFamily="34" charset="0"/>
              </a:rPr>
              <a:t>4. Following While Leaving Class</a:t>
            </a:r>
          </a:p>
          <a:p>
            <a:pPr marL="0" indent="0" fontAlgn="t">
              <a:buNone/>
            </a:pPr>
            <a:r>
              <a:rPr lang="en-GB" sz="2000" dirty="0">
                <a:latin typeface="Arial" panose="020B0604020202020204" pitchFamily="34" charset="0"/>
                <a:cs typeface="Arial" panose="020B0604020202020204" pitchFamily="34" charset="0"/>
              </a:rPr>
              <a:t>After a lecture, one student walks behind another on the way to the bus stop. They are going the same direction, but the student in front keeps glancing back.</a:t>
            </a:r>
          </a:p>
          <a:p>
            <a:pPr marL="0" indent="0" fontAlgn="t">
              <a:buNone/>
            </a:pPr>
            <a:r>
              <a:rPr lang="en-GB" sz="2000" b="1" dirty="0">
                <a:latin typeface="Arial" panose="020B0604020202020204" pitchFamily="34" charset="0"/>
                <a:cs typeface="Arial" panose="020B0604020202020204" pitchFamily="34" charset="0"/>
              </a:rPr>
              <a:t>5. Repeated Unwanted Compliments</a:t>
            </a:r>
          </a:p>
          <a:p>
            <a:pPr marL="0" indent="0" fontAlgn="t">
              <a:buNone/>
            </a:pPr>
            <a:r>
              <a:rPr lang="en-GB" sz="2000" dirty="0">
                <a:latin typeface="Arial" panose="020B0604020202020204" pitchFamily="34" charset="0"/>
                <a:cs typeface="Arial" panose="020B0604020202020204" pitchFamily="34" charset="0"/>
              </a:rPr>
              <a:t>Someone regularly compliments a peer on campus despite being told once that it makes them uncomfortable.</a:t>
            </a:r>
          </a:p>
          <a:p>
            <a:pPr marL="0" indent="0" fontAlgn="t">
              <a:buNone/>
            </a:pPr>
            <a:r>
              <a:rPr lang="en-GB" sz="2000" b="1" dirty="0">
                <a:latin typeface="Arial" panose="020B0604020202020204" pitchFamily="34" charset="0"/>
                <a:cs typeface="Arial" panose="020B0604020202020204" pitchFamily="34" charset="0"/>
              </a:rPr>
              <a:t>6. Asking Friends for Information</a:t>
            </a:r>
          </a:p>
          <a:p>
            <a:pPr marL="0" indent="0" fontAlgn="t">
              <a:buNone/>
            </a:pPr>
            <a:r>
              <a:rPr lang="en-GB" sz="2000" dirty="0">
                <a:latin typeface="Arial" panose="020B0604020202020204" pitchFamily="34" charset="0"/>
                <a:cs typeface="Arial" panose="020B0604020202020204" pitchFamily="34" charset="0"/>
              </a:rPr>
              <a:t>A student asks a mutual friend, “Do you know where they usually study? I want to bump into them.”</a:t>
            </a:r>
          </a:p>
          <a:p>
            <a:endParaRPr lang="en-GB" sz="1400" dirty="0"/>
          </a:p>
        </p:txBody>
      </p:sp>
    </p:spTree>
    <p:extLst>
      <p:ext uri="{BB962C8B-B14F-4D97-AF65-F5344CB8AC3E}">
        <p14:creationId xmlns:p14="http://schemas.microsoft.com/office/powerpoint/2010/main" val="170491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8" presetID="42" presetClass="entr" presetSubtype="0" fill="hold" nodeType="with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Effect transition="in" filter="fade">
                                      <p:cBhvr>
                                        <p:cTn id="60" dur="1000"/>
                                        <p:tgtEl>
                                          <p:spTgt spid="3">
                                            <p:txEl>
                                              <p:pRg st="9" end="9"/>
                                            </p:txEl>
                                          </p:spTgt>
                                        </p:tgtEl>
                                      </p:cBhvr>
                                    </p:animEffect>
                                    <p:anim calcmode="lin" valueType="num">
                                      <p:cBhvr>
                                        <p:cTn id="6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000"/>
                                        <p:tgtEl>
                                          <p:spTgt spid="3">
                                            <p:txEl>
                                              <p:pRg st="10" end="10"/>
                                            </p:txEl>
                                          </p:spTgt>
                                        </p:tgtEl>
                                      </p:cBhvr>
                                    </p:animEffect>
                                    <p:anim calcmode="lin" valueType="num">
                                      <p:cBhvr>
                                        <p:cTn id="6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3">
                                            <p:txEl>
                                              <p:pRg st="11" end="11"/>
                                            </p:txEl>
                                          </p:spTgt>
                                        </p:tgtEl>
                                        <p:attrNameLst>
                                          <p:attrName>style.visibility</p:attrName>
                                        </p:attrNameLst>
                                      </p:cBhvr>
                                      <p:to>
                                        <p:strVal val="visible"/>
                                      </p:to>
                                    </p:set>
                                    <p:animEffect transition="in" filter="fade">
                                      <p:cBhvr>
                                        <p:cTn id="72" dur="1000"/>
                                        <p:tgtEl>
                                          <p:spTgt spid="3">
                                            <p:txEl>
                                              <p:pRg st="11" end="11"/>
                                            </p:txEl>
                                          </p:spTgt>
                                        </p:tgtEl>
                                      </p:cBhvr>
                                    </p:animEffect>
                                    <p:anim calcmode="lin" valueType="num">
                                      <p:cBhvr>
                                        <p:cTn id="7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9EBDD-2A99-96DE-F064-637D3DFDEA97}"/>
              </a:ext>
            </a:extLst>
          </p:cNvPr>
          <p:cNvSpPr>
            <a:spLocks noGrp="1"/>
          </p:cNvSpPr>
          <p:nvPr>
            <p:ph type="title"/>
          </p:nvPr>
        </p:nvSpPr>
        <p:spPr/>
        <p:txBody>
          <a:bodyPr/>
          <a:lstStyle/>
          <a:p>
            <a:r>
              <a:rPr lang="en-GB" dirty="0"/>
              <a:t>WHAT COUNTS AS STALKING?</a:t>
            </a:r>
          </a:p>
        </p:txBody>
      </p:sp>
      <p:sp>
        <p:nvSpPr>
          <p:cNvPr id="3" name="Content Placeholder 2">
            <a:extLst>
              <a:ext uri="{FF2B5EF4-FFF2-40B4-BE49-F238E27FC236}">
                <a16:creationId xmlns:a16="http://schemas.microsoft.com/office/drawing/2014/main" id="{9C37C749-19F9-1B06-954E-3744A4214D06}"/>
              </a:ext>
            </a:extLst>
          </p:cNvPr>
          <p:cNvSpPr>
            <a:spLocks noGrp="1"/>
          </p:cNvSpPr>
          <p:nvPr>
            <p:ph idx="1"/>
          </p:nvPr>
        </p:nvSpPr>
        <p:spPr>
          <a:xfrm>
            <a:off x="838199" y="1825624"/>
            <a:ext cx="10822757" cy="4782565"/>
          </a:xfrm>
        </p:spPr>
        <p:txBody>
          <a:bodyPr>
            <a:normAutofit fontScale="47500" lnSpcReduction="20000"/>
          </a:bodyPr>
          <a:lstStyle/>
          <a:p>
            <a:pPr marL="0" indent="0" fontAlgn="t">
              <a:buNone/>
            </a:pPr>
            <a:r>
              <a:rPr lang="en-GB" sz="3300" b="1" dirty="0">
                <a:latin typeface="Arial" panose="020B0604020202020204" pitchFamily="34" charset="0"/>
                <a:cs typeface="Arial" panose="020B0604020202020204" pitchFamily="34" charset="0"/>
              </a:rPr>
              <a:t>7. Photographing in Public</a:t>
            </a:r>
          </a:p>
          <a:p>
            <a:pPr marL="0" indent="0" fontAlgn="t">
              <a:buNone/>
            </a:pPr>
            <a:r>
              <a:rPr lang="en-GB" sz="3300" dirty="0">
                <a:latin typeface="Arial" panose="020B0604020202020204" pitchFamily="34" charset="0"/>
                <a:cs typeface="Arial" panose="020B0604020202020204" pitchFamily="34" charset="0"/>
              </a:rPr>
              <a:t>Someone takes a photo of another person at a public event because they liked their outfit. They don’t share it.</a:t>
            </a:r>
          </a:p>
          <a:p>
            <a:pPr marL="0" indent="0" fontAlgn="t">
              <a:buNone/>
            </a:pPr>
            <a:r>
              <a:rPr lang="en-GB" sz="3300" b="1" dirty="0">
                <a:latin typeface="Arial" panose="020B0604020202020204" pitchFamily="34" charset="0"/>
                <a:cs typeface="Arial" panose="020B0604020202020204" pitchFamily="34" charset="0"/>
              </a:rPr>
              <a:t>8. Sending Gifts</a:t>
            </a:r>
          </a:p>
          <a:p>
            <a:pPr marL="0" indent="0" fontAlgn="t">
              <a:buNone/>
            </a:pPr>
            <a:r>
              <a:rPr lang="en-GB" sz="3300" dirty="0">
                <a:latin typeface="Arial" panose="020B0604020202020204" pitchFamily="34" charset="0"/>
                <a:cs typeface="Arial" panose="020B0604020202020204" pitchFamily="34" charset="0"/>
              </a:rPr>
              <a:t>A student receives small, anonymous gifts in their locker twice a week (e.g., a pen, a snack). No note, no explanation.</a:t>
            </a:r>
          </a:p>
          <a:p>
            <a:pPr marL="0" indent="0" fontAlgn="t">
              <a:buNone/>
            </a:pPr>
            <a:r>
              <a:rPr lang="en-GB" sz="3300" b="1" dirty="0">
                <a:latin typeface="Arial" panose="020B0604020202020204" pitchFamily="34" charset="0"/>
                <a:cs typeface="Arial" panose="020B0604020202020204" pitchFamily="34" charset="0"/>
              </a:rPr>
              <a:t>9. Turning Up at Someone’s Workplace</a:t>
            </a:r>
          </a:p>
          <a:p>
            <a:pPr marL="0" indent="0" fontAlgn="t">
              <a:buNone/>
            </a:pPr>
            <a:r>
              <a:rPr lang="en-GB" sz="3300" dirty="0">
                <a:latin typeface="Arial" panose="020B0604020202020204" pitchFamily="34" charset="0"/>
                <a:cs typeface="Arial" panose="020B0604020202020204" pitchFamily="34" charset="0"/>
              </a:rPr>
              <a:t>After a brief conversation in class, a person drops by the other student’s part‑time workplace “just to say hi.”</a:t>
            </a:r>
          </a:p>
          <a:p>
            <a:pPr marL="0" indent="0" fontAlgn="t">
              <a:buNone/>
            </a:pPr>
            <a:r>
              <a:rPr lang="en-GB" sz="3300" b="1" dirty="0">
                <a:latin typeface="Arial" panose="020B0604020202020204" pitchFamily="34" charset="0"/>
                <a:cs typeface="Arial" panose="020B0604020202020204" pitchFamily="34" charset="0"/>
              </a:rPr>
              <a:t>10. Tracking Online Status</a:t>
            </a:r>
          </a:p>
          <a:p>
            <a:pPr marL="0" indent="0" fontAlgn="t">
              <a:buNone/>
            </a:pPr>
            <a:r>
              <a:rPr lang="en-GB" sz="3300" dirty="0">
                <a:latin typeface="Arial" panose="020B0604020202020204" pitchFamily="34" charset="0"/>
                <a:cs typeface="Arial" panose="020B0604020202020204" pitchFamily="34" charset="0"/>
              </a:rPr>
              <a:t>Someone repeatedly checks when another person is active on a messaging app and comments on it (“You were online late last night.”).</a:t>
            </a:r>
          </a:p>
          <a:p>
            <a:pPr marL="0" indent="0" fontAlgn="t">
              <a:buNone/>
            </a:pPr>
            <a:r>
              <a:rPr lang="en-GB" sz="3300" b="1" dirty="0">
                <a:latin typeface="Arial" panose="020B0604020202020204" pitchFamily="34" charset="0"/>
                <a:cs typeface="Arial" panose="020B0604020202020204" pitchFamily="34" charset="0"/>
              </a:rPr>
              <a:t>11. Waiting Outside a Building</a:t>
            </a:r>
          </a:p>
          <a:p>
            <a:pPr marL="0" indent="0" fontAlgn="t">
              <a:buNone/>
            </a:pPr>
            <a:r>
              <a:rPr lang="en-GB" sz="3300" dirty="0">
                <a:latin typeface="Arial" panose="020B0604020202020204" pitchFamily="34" charset="0"/>
                <a:cs typeface="Arial" panose="020B0604020202020204" pitchFamily="34" charset="0"/>
              </a:rPr>
              <a:t>A student waits outside another student’s accommodation because they “wanted to chat,” even though this wasn’t arranged.</a:t>
            </a:r>
          </a:p>
          <a:p>
            <a:pPr marL="0" indent="0" fontAlgn="t">
              <a:buNone/>
            </a:pPr>
            <a:r>
              <a:rPr lang="en-GB" sz="3300" b="1" dirty="0">
                <a:latin typeface="Arial" panose="020B0604020202020204" pitchFamily="34" charset="0"/>
                <a:cs typeface="Arial" panose="020B0604020202020204" pitchFamily="34" charset="0"/>
              </a:rPr>
              <a:t>12. Following After a Disagreement</a:t>
            </a:r>
          </a:p>
          <a:p>
            <a:pPr marL="0" indent="0" fontAlgn="t">
              <a:buNone/>
            </a:pPr>
            <a:r>
              <a:rPr lang="en-GB" sz="3300" dirty="0">
                <a:latin typeface="Arial" panose="020B0604020202020204" pitchFamily="34" charset="0"/>
                <a:cs typeface="Arial" panose="020B0604020202020204" pitchFamily="34" charset="0"/>
              </a:rPr>
              <a:t>After an argument in a group project, one person keeps approaching the other several times that week “to resolve things,” even when the other avoids them.</a:t>
            </a:r>
          </a:p>
          <a:p>
            <a:endParaRPr lang="en-GB" dirty="0"/>
          </a:p>
          <a:p>
            <a:endParaRPr lang="en-GB" dirty="0"/>
          </a:p>
        </p:txBody>
      </p:sp>
    </p:spTree>
    <p:extLst>
      <p:ext uri="{BB962C8B-B14F-4D97-AF65-F5344CB8AC3E}">
        <p14:creationId xmlns:p14="http://schemas.microsoft.com/office/powerpoint/2010/main" val="31484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8" presetID="42" presetClass="entr" presetSubtype="0" fill="hold" nodeType="with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Effect transition="in" filter="fade">
                                      <p:cBhvr>
                                        <p:cTn id="60" dur="1000"/>
                                        <p:tgtEl>
                                          <p:spTgt spid="3">
                                            <p:txEl>
                                              <p:pRg st="9" end="9"/>
                                            </p:txEl>
                                          </p:spTgt>
                                        </p:tgtEl>
                                      </p:cBhvr>
                                    </p:animEffect>
                                    <p:anim calcmode="lin" valueType="num">
                                      <p:cBhvr>
                                        <p:cTn id="6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Effect transition="in" filter="fade">
                                      <p:cBhvr>
                                        <p:cTn id="67" dur="1000"/>
                                        <p:tgtEl>
                                          <p:spTgt spid="3">
                                            <p:txEl>
                                              <p:pRg st="10" end="10"/>
                                            </p:txEl>
                                          </p:spTgt>
                                        </p:tgtEl>
                                      </p:cBhvr>
                                    </p:animEffect>
                                    <p:anim calcmode="lin" valueType="num">
                                      <p:cBhvr>
                                        <p:cTn id="6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3">
                                            <p:txEl>
                                              <p:pRg st="11" end="11"/>
                                            </p:txEl>
                                          </p:spTgt>
                                        </p:tgtEl>
                                        <p:attrNameLst>
                                          <p:attrName>style.visibility</p:attrName>
                                        </p:attrNameLst>
                                      </p:cBhvr>
                                      <p:to>
                                        <p:strVal val="visible"/>
                                      </p:to>
                                    </p:set>
                                    <p:animEffect transition="in" filter="fade">
                                      <p:cBhvr>
                                        <p:cTn id="72" dur="1000"/>
                                        <p:tgtEl>
                                          <p:spTgt spid="3">
                                            <p:txEl>
                                              <p:pRg st="11" end="11"/>
                                            </p:txEl>
                                          </p:spTgt>
                                        </p:tgtEl>
                                      </p:cBhvr>
                                    </p:animEffect>
                                    <p:anim calcmode="lin" valueType="num">
                                      <p:cBhvr>
                                        <p:cTn id="7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7E3F6-EA10-F7CD-4A18-EF3599F7AE0F}"/>
              </a:ext>
            </a:extLst>
          </p:cNvPr>
          <p:cNvSpPr>
            <a:spLocks noGrp="1"/>
          </p:cNvSpPr>
          <p:nvPr>
            <p:ph type="title"/>
          </p:nvPr>
        </p:nvSpPr>
        <p:spPr>
          <a:xfrm>
            <a:off x="793662" y="386930"/>
            <a:ext cx="10066122" cy="1298448"/>
          </a:xfrm>
        </p:spPr>
        <p:txBody>
          <a:bodyPr anchor="b">
            <a:normAutofit/>
          </a:bodyPr>
          <a:lstStyle/>
          <a:p>
            <a:r>
              <a:rPr lang="en-GB" sz="4800"/>
              <a:t>THE STATISTICS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0E5A73-F33A-3D01-869F-FEEBB83EA8FF}"/>
              </a:ext>
            </a:extLst>
          </p:cNvPr>
          <p:cNvSpPr>
            <a:spLocks noGrp="1"/>
          </p:cNvSpPr>
          <p:nvPr>
            <p:ph idx="1"/>
          </p:nvPr>
        </p:nvSpPr>
        <p:spPr>
          <a:xfrm>
            <a:off x="793660" y="2599509"/>
            <a:ext cx="10452615" cy="3754796"/>
          </a:xfrm>
        </p:spPr>
        <p:txBody>
          <a:bodyPr anchor="ctr">
            <a:normAutofit/>
          </a:bodyPr>
          <a:lstStyle/>
          <a:p>
            <a:r>
              <a:rPr lang="en-GB" sz="1800" dirty="0"/>
              <a:t>Overall, 1 in 10 people aged 16 years and over experienced at least one form of harassment that made them feel upset, distressed, or threatened in the previous 12 months.</a:t>
            </a:r>
          </a:p>
          <a:p>
            <a:r>
              <a:rPr lang="en-GB" sz="1800" dirty="0"/>
              <a:t>More women (13%) than men (7%) experienced at least one form of harassment; this reflects differential experiences of sexual harassment (experienced by 8% of women compared with 3% of men). </a:t>
            </a:r>
          </a:p>
          <a:p>
            <a:r>
              <a:rPr lang="en-GB" sz="1800" dirty="0"/>
              <a:t>Experiences of harassment are more prevalent among younger age groups, with one in five 16- to 19-year-olds (20%) and 20- to 24-year-olds (21%) having experienced at least one type of harassment in the previous 12 months.</a:t>
            </a:r>
          </a:p>
          <a:p>
            <a:r>
              <a:rPr lang="en-GB" sz="1800" dirty="0"/>
              <a:t>Three quarters (75%) of victims of harassment experienced this behaviour in person, whereas approximately one in five experienced it online (21%).</a:t>
            </a:r>
          </a:p>
          <a:p>
            <a:r>
              <a:rPr lang="en-GB" sz="1800" dirty="0"/>
              <a:t>A quarter (26%) of those who had experienced sexual harassment said they had experienced harassment at their place of work.</a:t>
            </a:r>
          </a:p>
          <a:p>
            <a:endParaRPr lang="en-GB" sz="1100" dirty="0"/>
          </a:p>
        </p:txBody>
      </p:sp>
      <p:pic>
        <p:nvPicPr>
          <p:cNvPr id="5" name="Picture 4">
            <a:hlinkClick r:id="rId3"/>
            <a:extLst>
              <a:ext uri="{FF2B5EF4-FFF2-40B4-BE49-F238E27FC236}">
                <a16:creationId xmlns:a16="http://schemas.microsoft.com/office/drawing/2014/main" id="{A5F9F958-6928-FF0B-837A-D2999E8BCDBB}"/>
              </a:ext>
            </a:extLst>
          </p:cNvPr>
          <p:cNvPicPr>
            <a:picLocks noChangeAspect="1"/>
          </p:cNvPicPr>
          <p:nvPr/>
        </p:nvPicPr>
        <p:blipFill>
          <a:blip r:embed="rId4"/>
          <a:stretch>
            <a:fillRect/>
          </a:stretch>
        </p:blipFill>
        <p:spPr>
          <a:xfrm>
            <a:off x="6095999" y="246195"/>
            <a:ext cx="5150277" cy="1506456"/>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3335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BB5C25-CAF2-5D6A-9D30-E39BA4D88E52}"/>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THE STATISTICS</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hlinkClick r:id="rId3"/>
            <a:extLst>
              <a:ext uri="{FF2B5EF4-FFF2-40B4-BE49-F238E27FC236}">
                <a16:creationId xmlns:a16="http://schemas.microsoft.com/office/drawing/2014/main" id="{0704B07D-27F0-2573-9334-6F90BA17851D}"/>
              </a:ext>
            </a:extLst>
          </p:cNvPr>
          <p:cNvPicPr>
            <a:picLocks noChangeAspect="1"/>
          </p:cNvPicPr>
          <p:nvPr/>
        </p:nvPicPr>
        <p:blipFill>
          <a:blip r:embed="rId4"/>
          <a:stretch>
            <a:fillRect/>
          </a:stretch>
        </p:blipFill>
        <p:spPr>
          <a:xfrm>
            <a:off x="140590" y="2283014"/>
            <a:ext cx="5491572" cy="4063764"/>
          </a:xfrm>
          <a:prstGeom prst="rect">
            <a:avLst/>
          </a:prstGeom>
        </p:spPr>
      </p:pic>
      <p:pic>
        <p:nvPicPr>
          <p:cNvPr id="5" name="Content Placeholder 4">
            <a:extLst>
              <a:ext uri="{FF2B5EF4-FFF2-40B4-BE49-F238E27FC236}">
                <a16:creationId xmlns:a16="http://schemas.microsoft.com/office/drawing/2014/main" id="{21E0EEFB-8D14-3B20-D092-D58BF9CD54D9}"/>
              </a:ext>
            </a:extLst>
          </p:cNvPr>
          <p:cNvPicPr>
            <a:picLocks noGrp="1" noChangeAspect="1"/>
          </p:cNvPicPr>
          <p:nvPr>
            <p:ph idx="1"/>
          </p:nvPr>
        </p:nvPicPr>
        <p:blipFill>
          <a:blip r:embed="rId5"/>
          <a:stretch>
            <a:fillRect/>
          </a:stretch>
        </p:blipFill>
        <p:spPr>
          <a:xfrm>
            <a:off x="5906476" y="2332203"/>
            <a:ext cx="6008161" cy="3965386"/>
          </a:xfrm>
          <a:prstGeom prst="rect">
            <a:avLst/>
          </a:prstGeom>
        </p:spPr>
      </p:pic>
      <p:pic>
        <p:nvPicPr>
          <p:cNvPr id="9" name="Picture 8">
            <a:extLst>
              <a:ext uri="{FF2B5EF4-FFF2-40B4-BE49-F238E27FC236}">
                <a16:creationId xmlns:a16="http://schemas.microsoft.com/office/drawing/2014/main" id="{128DFD1C-89A6-0E90-BE1E-9C7C62316C8C}"/>
              </a:ext>
            </a:extLst>
          </p:cNvPr>
          <p:cNvPicPr>
            <a:picLocks noChangeAspect="1"/>
          </p:cNvPicPr>
          <p:nvPr/>
        </p:nvPicPr>
        <p:blipFill>
          <a:blip r:embed="rId6"/>
          <a:stretch>
            <a:fillRect/>
          </a:stretch>
        </p:blipFill>
        <p:spPr>
          <a:xfrm>
            <a:off x="84841" y="116666"/>
            <a:ext cx="2677212" cy="631329"/>
          </a:xfrm>
          <a:prstGeom prst="rect">
            <a:avLst/>
          </a:prstGeom>
        </p:spPr>
      </p:pic>
    </p:spTree>
    <p:extLst>
      <p:ext uri="{BB962C8B-B14F-4D97-AF65-F5344CB8AC3E}">
        <p14:creationId xmlns:p14="http://schemas.microsoft.com/office/powerpoint/2010/main" val="2158282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2670051-7ACC-33B1-E35E-2A1BFCDDCA6E}"/>
              </a:ext>
            </a:extLst>
          </p:cNvPr>
          <p:cNvPicPr>
            <a:picLocks noGrp="1" noChangeAspect="1"/>
          </p:cNvPicPr>
          <p:nvPr>
            <p:ph idx="1"/>
          </p:nvPr>
        </p:nvPicPr>
        <p:blipFill>
          <a:blip r:embed="rId3"/>
          <a:srcRect r="2119"/>
          <a:stretch>
            <a:fillRect/>
          </a:stretch>
        </p:blipFill>
        <p:spPr>
          <a:xfrm>
            <a:off x="838200" y="754148"/>
            <a:ext cx="10515600" cy="4995575"/>
          </a:xfrm>
          <a:prstGeom prst="rect">
            <a:avLst/>
          </a:prstGeom>
        </p:spPr>
      </p:pic>
      <p:cxnSp>
        <p:nvCxnSpPr>
          <p:cNvPr id="16" name="Straight Connector 1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2919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5A9B65F-9080-6CDC-FF49-E50E3EB12CC9}"/>
              </a:ext>
            </a:extLst>
          </p:cNvPr>
          <p:cNvPicPr>
            <a:picLocks noChangeAspect="1"/>
          </p:cNvPicPr>
          <p:nvPr/>
        </p:nvPicPr>
        <p:blipFill rotWithShape="1">
          <a:blip r:embed="rId3"/>
          <a:srcRect l="8863" r="6989"/>
          <a:stretch/>
        </p:blipFill>
        <p:spPr>
          <a:xfrm>
            <a:off x="-1" y="-2"/>
            <a:ext cx="5410198" cy="6858002"/>
          </a:xfrm>
          <a:prstGeom prst="rect">
            <a:avLst/>
          </a:prstGeom>
        </p:spPr>
      </p:pic>
      <p:sp>
        <p:nvSpPr>
          <p:cNvPr id="2" name="Title 1">
            <a:extLst>
              <a:ext uri="{FF2B5EF4-FFF2-40B4-BE49-F238E27FC236}">
                <a16:creationId xmlns:a16="http://schemas.microsoft.com/office/drawing/2014/main" id="{B5E098D4-0093-2894-871C-3E9D597EE988}"/>
              </a:ext>
            </a:extLst>
          </p:cNvPr>
          <p:cNvSpPr>
            <a:spLocks noGrp="1"/>
          </p:cNvSpPr>
          <p:nvPr>
            <p:ph type="title"/>
          </p:nvPr>
        </p:nvSpPr>
        <p:spPr>
          <a:xfrm>
            <a:off x="6115317" y="405685"/>
            <a:ext cx="5464968" cy="1559301"/>
          </a:xfrm>
        </p:spPr>
        <p:txBody>
          <a:bodyPr>
            <a:normAutofit/>
          </a:bodyPr>
          <a:lstStyle/>
          <a:p>
            <a:r>
              <a:rPr lang="en-GB" sz="4000"/>
              <a:t>So, what is it?</a:t>
            </a:r>
            <a:br>
              <a:rPr lang="en-GB" sz="4000"/>
            </a:br>
            <a:endParaRPr lang="en-GB" sz="4000"/>
          </a:p>
        </p:txBody>
      </p:sp>
      <p:sp>
        <p:nvSpPr>
          <p:cNvPr id="3" name="Content Placeholder 2">
            <a:extLst>
              <a:ext uri="{FF2B5EF4-FFF2-40B4-BE49-F238E27FC236}">
                <a16:creationId xmlns:a16="http://schemas.microsoft.com/office/drawing/2014/main" id="{68995D99-8E9C-F857-E549-39C63F0CAF65}"/>
              </a:ext>
            </a:extLst>
          </p:cNvPr>
          <p:cNvSpPr>
            <a:spLocks noGrp="1"/>
          </p:cNvSpPr>
          <p:nvPr>
            <p:ph idx="1"/>
          </p:nvPr>
        </p:nvSpPr>
        <p:spPr>
          <a:xfrm>
            <a:off x="6115317" y="1394847"/>
            <a:ext cx="5247340" cy="4845231"/>
          </a:xfrm>
        </p:spPr>
        <p:txBody>
          <a:bodyPr anchor="ctr">
            <a:noAutofit/>
          </a:bodyPr>
          <a:lstStyle/>
          <a:p>
            <a:r>
              <a:rPr lang="en-GB" sz="2000"/>
              <a:t>Following a person</a:t>
            </a:r>
          </a:p>
          <a:p>
            <a:r>
              <a:rPr lang="en-GB" sz="2000"/>
              <a:t>Contacting or attempting to contact a person by any means</a:t>
            </a:r>
          </a:p>
          <a:p>
            <a:r>
              <a:rPr lang="en-GB" sz="2000"/>
              <a:t>Monitoring the use by a person of the internet/ email/ any other electronic communication </a:t>
            </a:r>
          </a:p>
          <a:p>
            <a:r>
              <a:rPr lang="en-GB" sz="2000"/>
              <a:t>Loitering in any place (public or private) </a:t>
            </a:r>
          </a:p>
          <a:p>
            <a:r>
              <a:rPr lang="en-GB" sz="2000"/>
              <a:t>Interfering with any property in a person’s possession </a:t>
            </a:r>
          </a:p>
          <a:p>
            <a:r>
              <a:rPr lang="en-GB" sz="2000"/>
              <a:t>Watching or spying on a person</a:t>
            </a:r>
          </a:p>
          <a:p>
            <a:r>
              <a:rPr lang="en-GB" sz="2000"/>
              <a:t>Publishing any statement or material relating or purporting to relate to a person or purporting to originate from a person </a:t>
            </a:r>
          </a:p>
        </p:txBody>
      </p:sp>
    </p:spTree>
    <p:extLst>
      <p:ext uri="{BB962C8B-B14F-4D97-AF65-F5344CB8AC3E}">
        <p14:creationId xmlns:p14="http://schemas.microsoft.com/office/powerpoint/2010/main" val="734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3E60A-3B7D-2D3D-0A51-2D2A4BC1413D}"/>
              </a:ext>
            </a:extLst>
          </p:cNvPr>
          <p:cNvSpPr>
            <a:spLocks noGrp="1"/>
          </p:cNvSpPr>
          <p:nvPr>
            <p:ph type="title"/>
          </p:nvPr>
        </p:nvSpPr>
        <p:spPr>
          <a:xfrm>
            <a:off x="686834" y="1153572"/>
            <a:ext cx="3200400" cy="4461163"/>
          </a:xfrm>
        </p:spPr>
        <p:txBody>
          <a:bodyPr>
            <a:normAutofit/>
          </a:bodyPr>
          <a:lstStyle/>
          <a:p>
            <a:r>
              <a:rPr lang="en-GB">
                <a:solidFill>
                  <a:srgbClr val="FFFFFF"/>
                </a:solidFill>
              </a:rPr>
              <a:t>Common behaviours: Cyber stalking</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0A820B-212C-FB12-7393-2E0FD2FB8C00}"/>
              </a:ext>
            </a:extLst>
          </p:cNvPr>
          <p:cNvSpPr>
            <a:spLocks noGrp="1"/>
          </p:cNvSpPr>
          <p:nvPr>
            <p:ph idx="1"/>
          </p:nvPr>
        </p:nvSpPr>
        <p:spPr>
          <a:xfrm>
            <a:off x="4447308" y="591344"/>
            <a:ext cx="6906491" cy="5585619"/>
          </a:xfrm>
        </p:spPr>
        <p:txBody>
          <a:bodyPr anchor="ctr">
            <a:normAutofit/>
          </a:bodyPr>
          <a:lstStyle/>
          <a:p>
            <a:r>
              <a:rPr lang="en-GB" sz="2600"/>
              <a:t>to locate personal information about a victim</a:t>
            </a:r>
          </a:p>
          <a:p>
            <a:r>
              <a:rPr lang="en-GB" sz="2600"/>
              <a:t>to communicate with the victim</a:t>
            </a:r>
          </a:p>
          <a:p>
            <a:r>
              <a:rPr lang="en-GB" sz="2600"/>
              <a:t>as a means of surveillance of the victim</a:t>
            </a:r>
          </a:p>
          <a:p>
            <a:r>
              <a:rPr lang="en-GB" sz="2600"/>
              <a:t>identity theft such as subscribing the victim to services, purchasing goods and services in their name</a:t>
            </a:r>
          </a:p>
          <a:p>
            <a:r>
              <a:rPr lang="en-GB" sz="2600"/>
              <a:t>damaging the reputation of the victim</a:t>
            </a:r>
          </a:p>
          <a:p>
            <a:r>
              <a:rPr lang="en-GB" sz="2600"/>
              <a:t>electronic sabotage such as spamming and sending viruses</a:t>
            </a:r>
          </a:p>
          <a:p>
            <a:r>
              <a:rPr lang="en-GB" sz="2600"/>
              <a:t>accessing spyware or malware</a:t>
            </a:r>
          </a:p>
          <a:p>
            <a:r>
              <a:rPr lang="en-GB" sz="2600"/>
              <a:t>tricking other internet users into harassing or threatening a victim</a:t>
            </a:r>
          </a:p>
          <a:p>
            <a:pPr marL="0" indent="0">
              <a:buNone/>
            </a:pPr>
            <a:endParaRPr lang="en-GB" sz="2600"/>
          </a:p>
        </p:txBody>
      </p:sp>
    </p:spTree>
    <p:extLst>
      <p:ext uri="{BB962C8B-B14F-4D97-AF65-F5344CB8AC3E}">
        <p14:creationId xmlns:p14="http://schemas.microsoft.com/office/powerpoint/2010/main" val="35142747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eo 70" title="Four Lit Lightbulbs">
            <a:hlinkClick r:id="" action="ppaction://media"/>
            <a:extLst>
              <a:ext uri="{FF2B5EF4-FFF2-40B4-BE49-F238E27FC236}">
                <a16:creationId xmlns:a16="http://schemas.microsoft.com/office/drawing/2014/main" id="{DA97F740-817B-37C7-908F-12BCC1368E0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2BDA7225-73C1-11AC-F46D-4999B874D9BE}"/>
              </a:ext>
            </a:extLst>
          </p:cNvPr>
          <p:cNvSpPr txBox="1"/>
          <p:nvPr/>
        </p:nvSpPr>
        <p:spPr>
          <a:xfrm rot="5400000">
            <a:off x="-608824" y="2448475"/>
            <a:ext cx="5200114" cy="1938992"/>
          </a:xfrm>
          <a:prstGeom prst="rect">
            <a:avLst/>
          </a:prstGeom>
          <a:noFill/>
        </p:spPr>
        <p:txBody>
          <a:bodyPr wrap="square" rtlCol="0">
            <a:spAutoFit/>
          </a:bodyPr>
          <a:lstStyle/>
          <a:p>
            <a:r>
              <a:rPr lang="en-GB" sz="6000" dirty="0">
                <a:solidFill>
                  <a:srgbClr val="FFFFFF"/>
                </a:solidFill>
                <a:latin typeface="Aptos Black" panose="020B0004020202020204" pitchFamily="34" charset="0"/>
              </a:rPr>
              <a:t>STALKER TYPOLOGIES</a:t>
            </a:r>
          </a:p>
        </p:txBody>
      </p:sp>
      <p:cxnSp>
        <p:nvCxnSpPr>
          <p:cNvPr id="4" name="Straight Connector 3">
            <a:extLst>
              <a:ext uri="{FF2B5EF4-FFF2-40B4-BE49-F238E27FC236}">
                <a16:creationId xmlns:a16="http://schemas.microsoft.com/office/drawing/2014/main" id="{49B9A545-03EC-3141-0270-FED1EAB098EA}"/>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10" name="Flowchart: Connector 9">
            <a:extLst>
              <a:ext uri="{FF2B5EF4-FFF2-40B4-BE49-F238E27FC236}">
                <a16:creationId xmlns:a16="http://schemas.microsoft.com/office/drawing/2014/main" id="{A32ADB3C-E681-2A7E-8EC9-C9CD7BAD5141}"/>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Connector 10">
            <a:extLst>
              <a:ext uri="{FF2B5EF4-FFF2-40B4-BE49-F238E27FC236}">
                <a16:creationId xmlns:a16="http://schemas.microsoft.com/office/drawing/2014/main" id="{E582B924-9EED-AD9C-ADD5-D8AF0781CFF8}"/>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F385CFE2-2D8C-CBF9-7D13-DD89A5222B33}"/>
              </a:ext>
            </a:extLst>
          </p:cNvPr>
          <p:cNvSpPr/>
          <p:nvPr/>
        </p:nvSpPr>
        <p:spPr>
          <a:xfrm>
            <a:off x="46461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Flowchart: Connector 12">
            <a:extLst>
              <a:ext uri="{FF2B5EF4-FFF2-40B4-BE49-F238E27FC236}">
                <a16:creationId xmlns:a16="http://schemas.microsoft.com/office/drawing/2014/main" id="{5A7718EB-83EE-920B-2B7F-147B362F144C}"/>
              </a:ext>
            </a:extLst>
          </p:cNvPr>
          <p:cNvSpPr/>
          <p:nvPr/>
        </p:nvSpPr>
        <p:spPr>
          <a:xfrm>
            <a:off x="464619" y="3184636"/>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Flowchart: Connector 13">
            <a:extLst>
              <a:ext uri="{FF2B5EF4-FFF2-40B4-BE49-F238E27FC236}">
                <a16:creationId xmlns:a16="http://schemas.microsoft.com/office/drawing/2014/main" id="{1A92DF1A-BF56-436C-C0EE-D73E771D7763}"/>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82335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repeatCount="indefinite"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movie cover with a person's face&#10;&#10;Description automatically generated">
            <a:extLst>
              <a:ext uri="{FF2B5EF4-FFF2-40B4-BE49-F238E27FC236}">
                <a16:creationId xmlns:a16="http://schemas.microsoft.com/office/drawing/2014/main" id="{B74A82B3-B979-2A06-DC2F-E356EAD3235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9780" r="9780"/>
          <a:stretch>
            <a:fillRect/>
          </a:stretch>
        </p:blipFill>
        <p:spPr/>
      </p:pic>
      <p:pic>
        <p:nvPicPr>
          <p:cNvPr id="23" name="Picture Placeholder 22" descr="A person holding a blue box with a red ribbon&#10;&#10;Description automatically generated">
            <a:extLst>
              <a:ext uri="{FF2B5EF4-FFF2-40B4-BE49-F238E27FC236}">
                <a16:creationId xmlns:a16="http://schemas.microsoft.com/office/drawing/2014/main" id="{EF7D073C-A245-C419-573E-598E19E8E0BC}"/>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4748" b="14748"/>
          <a:stretch>
            <a:fillRect/>
          </a:stretch>
        </p:blipFill>
        <p:spPr/>
      </p:pic>
      <p:pic>
        <p:nvPicPr>
          <p:cNvPr id="25" name="Picture Placeholder 24" descr="A person wearing glasses and a red light&#10;&#10;Description automatically generated">
            <a:extLst>
              <a:ext uri="{FF2B5EF4-FFF2-40B4-BE49-F238E27FC236}">
                <a16:creationId xmlns:a16="http://schemas.microsoft.com/office/drawing/2014/main" id="{87222244-7CDD-D616-46E6-3705247EAEAA}"/>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5292" b="15292"/>
          <a:stretch>
            <a:fillRect/>
          </a:stretch>
        </p:blipFill>
        <p:spPr/>
      </p:pic>
      <p:pic>
        <p:nvPicPr>
          <p:cNvPr id="29" name="Picture Placeholder 28" descr="A person and person standing together&#10;&#10;Description automatically generated">
            <a:extLst>
              <a:ext uri="{FF2B5EF4-FFF2-40B4-BE49-F238E27FC236}">
                <a16:creationId xmlns:a16="http://schemas.microsoft.com/office/drawing/2014/main" id="{C7014D99-A1E2-C39C-F524-53B61FE8CE5D}"/>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3120" b="13120"/>
          <a:stretch>
            <a:fillRect/>
          </a:stretch>
        </p:blipFill>
        <p:spPr/>
      </p:pic>
      <p:pic>
        <p:nvPicPr>
          <p:cNvPr id="37" name="Picture Placeholder 36" descr="A person in a pink dress&#10;&#10;Description automatically generated">
            <a:extLst>
              <a:ext uri="{FF2B5EF4-FFF2-40B4-BE49-F238E27FC236}">
                <a16:creationId xmlns:a16="http://schemas.microsoft.com/office/drawing/2014/main" id="{C5C78B5D-9918-E020-2E11-C62DA9089DE7}"/>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5315" b="15315"/>
          <a:stretch>
            <a:fillRect/>
          </a:stretch>
        </p:blipFill>
        <p:spPr/>
      </p:pic>
      <p:sp>
        <p:nvSpPr>
          <p:cNvPr id="44" name="TextBox 43">
            <a:extLst>
              <a:ext uri="{FF2B5EF4-FFF2-40B4-BE49-F238E27FC236}">
                <a16:creationId xmlns:a16="http://schemas.microsoft.com/office/drawing/2014/main" id="{0EF4CEEF-E632-A1B4-EF03-B46CCF016E29}"/>
              </a:ext>
            </a:extLst>
          </p:cNvPr>
          <p:cNvSpPr txBox="1"/>
          <p:nvPr/>
        </p:nvSpPr>
        <p:spPr>
          <a:xfrm>
            <a:off x="4868635" y="4790553"/>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F0502020204030204" pitchFamily="34" charset="0"/>
                <a:cs typeface="Aptos Serif" panose="020B0502040204020203" pitchFamily="18" charset="0"/>
              </a:rPr>
              <a:t>Rejected</a:t>
            </a:r>
          </a:p>
          <a:p>
            <a:r>
              <a:rPr lang="en-GB" sz="2400" dirty="0">
                <a:solidFill>
                  <a:schemeClr val="accent3">
                    <a:lumMod val="60000"/>
                    <a:lumOff val="40000"/>
                  </a:schemeClr>
                </a:solidFill>
                <a:latin typeface="Aptos Narrow" panose="020B0004020202020204" pitchFamily="34" charset="0"/>
              </a:rPr>
              <a:t>Stalker</a:t>
            </a:r>
          </a:p>
        </p:txBody>
      </p:sp>
      <p:sp>
        <p:nvSpPr>
          <p:cNvPr id="48" name="TextBox 47">
            <a:extLst>
              <a:ext uri="{FF2B5EF4-FFF2-40B4-BE49-F238E27FC236}">
                <a16:creationId xmlns:a16="http://schemas.microsoft.com/office/drawing/2014/main" id="{D0A5B5B7-6CAB-8828-99E6-A6CE32EB2851}"/>
              </a:ext>
            </a:extLst>
          </p:cNvPr>
          <p:cNvSpPr txBox="1"/>
          <p:nvPr/>
        </p:nvSpPr>
        <p:spPr>
          <a:xfrm>
            <a:off x="14790960" y="3759372"/>
            <a:ext cx="2231571" cy="830997"/>
          </a:xfrm>
          <a:prstGeom prst="rect">
            <a:avLst/>
          </a:prstGeom>
          <a:noFill/>
        </p:spPr>
        <p:txBody>
          <a:bodyPr wrap="square" rtlCol="0">
            <a:spAutoFit/>
          </a:bodyPr>
          <a:lstStyle/>
          <a:p>
            <a:r>
              <a:rPr lang="en-GB" sz="2400" dirty="0">
                <a:solidFill>
                  <a:srgbClr val="EF0088"/>
                </a:solidFill>
                <a:latin typeface="Aptos Black" panose="020B0004020202020204" pitchFamily="34" charset="0"/>
              </a:rPr>
              <a:t>Incompetent</a:t>
            </a:r>
          </a:p>
          <a:p>
            <a:r>
              <a:rPr lang="en-GB" sz="2400" dirty="0">
                <a:solidFill>
                  <a:srgbClr val="EF0088"/>
                </a:solidFill>
                <a:latin typeface="Aptos Narrow" panose="020B0004020202020204" pitchFamily="34" charset="0"/>
              </a:rPr>
              <a:t>Suitor</a:t>
            </a:r>
          </a:p>
        </p:txBody>
      </p:sp>
      <p:cxnSp>
        <p:nvCxnSpPr>
          <p:cNvPr id="6" name="Straight Connector 5">
            <a:extLst>
              <a:ext uri="{FF2B5EF4-FFF2-40B4-BE49-F238E27FC236}">
                <a16:creationId xmlns:a16="http://schemas.microsoft.com/office/drawing/2014/main" id="{9CBEEFCC-0461-AE92-E58C-28DB28B682F4}"/>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7" name="Flowchart: Connector 6">
            <a:extLst>
              <a:ext uri="{FF2B5EF4-FFF2-40B4-BE49-F238E27FC236}">
                <a16:creationId xmlns:a16="http://schemas.microsoft.com/office/drawing/2014/main" id="{C35F9918-95C8-54A8-D11D-2FA74AB766E7}"/>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355C8A9D-DE4C-CA98-7BBC-0E5B8D5270B9}"/>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5AFE16EE-EA3E-7813-28D1-AB13A6D7B47E}"/>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FCD77C4D-A30C-7A2F-FA06-397945138E92}"/>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Connector 10">
            <a:extLst>
              <a:ext uri="{FF2B5EF4-FFF2-40B4-BE49-F238E27FC236}">
                <a16:creationId xmlns:a16="http://schemas.microsoft.com/office/drawing/2014/main" id="{F25A15EA-6BBD-B769-F75C-517C8E5CACB2}"/>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BD782744-44F4-1096-F1F5-D251486FA97D}"/>
              </a:ext>
            </a:extLst>
          </p:cNvPr>
          <p:cNvSpPr/>
          <p:nvPr/>
        </p:nvSpPr>
        <p:spPr>
          <a:xfrm>
            <a:off x="376857" y="202502"/>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03F6A9E-772E-417C-8E53-948CE2B666AA}"/>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REJECTED</a:t>
            </a:r>
          </a:p>
          <a:p>
            <a:pPr marL="0"/>
            <a:r>
              <a:rPr lang="en-US" sz="3600" b="1" dirty="0">
                <a:solidFill>
                  <a:srgbClr val="FFFFFF">
                    <a:alpha val="80000"/>
                  </a:srgbClr>
                </a:solidFill>
                <a:latin typeface="Aptos SemiBold" panose="020F0502020204030204" pitchFamily="34" charset="0"/>
              </a:rPr>
              <a:t>STALKER</a:t>
            </a:r>
            <a:endParaRPr lang="en-US" sz="2800" dirty="0">
              <a:solidFill>
                <a:srgbClr val="FFFFFF">
                  <a:alpha val="80000"/>
                </a:srgbClr>
              </a:solidFill>
              <a:latin typeface="Bahnschrift Light SemiCondensed" panose="020B0502040204020203" pitchFamily="34" charset="0"/>
            </a:endParaRPr>
          </a:p>
        </p:txBody>
      </p:sp>
      <p:sp>
        <p:nvSpPr>
          <p:cNvPr id="15" name="TextBox 14">
            <a:extLst>
              <a:ext uri="{FF2B5EF4-FFF2-40B4-BE49-F238E27FC236}">
                <a16:creationId xmlns:a16="http://schemas.microsoft.com/office/drawing/2014/main" id="{72269CB6-1270-B1C0-4FE9-4C9F096D2AE6}"/>
              </a:ext>
            </a:extLst>
          </p:cNvPr>
          <p:cNvSpPr txBox="1"/>
          <p:nvPr/>
        </p:nvSpPr>
        <p:spPr>
          <a:xfrm>
            <a:off x="1143000" y="2654163"/>
            <a:ext cx="3037308" cy="3416320"/>
          </a:xfrm>
          <a:prstGeom prst="rect">
            <a:avLst/>
          </a:prstGeom>
          <a:noFill/>
        </p:spPr>
        <p:txBody>
          <a:bodyPr wrap="square" rtlCol="0">
            <a:spAutoFit/>
          </a:bodyPr>
          <a:lstStyle/>
          <a:p>
            <a:pPr marL="0"/>
            <a:r>
              <a:rPr lang="en-US" dirty="0">
                <a:solidFill>
                  <a:srgbClr val="FFFFFF"/>
                </a:solidFill>
                <a:latin typeface="Aptos Light" panose="020B0004020202020204" pitchFamily="34" charset="0"/>
              </a:rPr>
              <a:t>Often triggered by the b</a:t>
            </a:r>
            <a:r>
              <a:rPr lang="en-US" sz="1800" dirty="0">
                <a:solidFill>
                  <a:srgbClr val="FFFFFF"/>
                </a:solidFill>
                <a:latin typeface="Aptos Light" panose="020B0004020202020204" pitchFamily="34" charset="0"/>
              </a:rPr>
              <a:t>reakdown of a close or intimate relationship</a:t>
            </a:r>
          </a:p>
          <a:p>
            <a:pPr marL="0"/>
            <a:endParaRPr lang="en-US" sz="1800" dirty="0">
              <a:solidFill>
                <a:srgbClr val="FFFFFF"/>
              </a:solidFill>
              <a:latin typeface="Aptos Light" panose="020B0004020202020204" pitchFamily="34" charset="0"/>
            </a:endParaRPr>
          </a:p>
          <a:p>
            <a:pPr marL="0"/>
            <a:r>
              <a:rPr lang="en-US" sz="1800" dirty="0">
                <a:solidFill>
                  <a:srgbClr val="FFFFFF"/>
                </a:solidFill>
                <a:latin typeface="Aptos Light" panose="020B0004020202020204" pitchFamily="34" charset="0"/>
              </a:rPr>
              <a:t>Looks for reconciliation or revenge (or a mixture of both) for the perceived rejection</a:t>
            </a:r>
          </a:p>
          <a:p>
            <a:pPr marL="0"/>
            <a:endParaRPr lang="en-US" sz="1800" dirty="0">
              <a:solidFill>
                <a:srgbClr val="FFFFFF"/>
              </a:solidFill>
              <a:latin typeface="Aptos Light" panose="020B0004020202020204" pitchFamily="34" charset="0"/>
            </a:endParaRPr>
          </a:p>
          <a:p>
            <a:pPr marL="0"/>
            <a:r>
              <a:rPr lang="en-US" sz="1800" dirty="0" err="1">
                <a:solidFill>
                  <a:srgbClr val="FFFFFF"/>
                </a:solidFill>
                <a:latin typeface="Aptos Light" panose="020B0004020202020204" pitchFamily="34" charset="0"/>
              </a:rPr>
              <a:t>Behaviour</a:t>
            </a:r>
            <a:r>
              <a:rPr lang="en-US" sz="1800" dirty="0">
                <a:solidFill>
                  <a:srgbClr val="FFFFFF"/>
                </a:solidFill>
                <a:latin typeface="Aptos Light" panose="020B0004020202020204" pitchFamily="34" charset="0"/>
              </a:rPr>
              <a:t> tends to last the longest and they are thought to be the second most dangerous typology</a:t>
            </a:r>
            <a:endParaRPr lang="en-GB" dirty="0">
              <a:solidFill>
                <a:srgbClr val="FFFFFF"/>
              </a:solidFill>
              <a:latin typeface="Aptos Light" panose="020B0004020202020204" pitchFamily="34" charset="0"/>
            </a:endParaRPr>
          </a:p>
        </p:txBody>
      </p:sp>
    </p:spTree>
    <p:extLst>
      <p:ext uri="{BB962C8B-B14F-4D97-AF65-F5344CB8AC3E}">
        <p14:creationId xmlns:p14="http://schemas.microsoft.com/office/powerpoint/2010/main" val="14750952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holding a blue box with a red ribbon&#10;&#10;Description automatically generated">
            <a:extLst>
              <a:ext uri="{FF2B5EF4-FFF2-40B4-BE49-F238E27FC236}">
                <a16:creationId xmlns:a16="http://schemas.microsoft.com/office/drawing/2014/main" id="{FB8D6A50-D34C-84FA-3ECA-C2A5A28CB3AE}"/>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0494" r="10494"/>
          <a:stretch>
            <a:fillRect/>
          </a:stretch>
        </p:blipFill>
        <p:spPr/>
      </p:pic>
      <p:pic>
        <p:nvPicPr>
          <p:cNvPr id="13" name="Picture Placeholder 12" descr="A person wearing glasses and a red light&#10;&#10;Description automatically generated">
            <a:extLst>
              <a:ext uri="{FF2B5EF4-FFF2-40B4-BE49-F238E27FC236}">
                <a16:creationId xmlns:a16="http://schemas.microsoft.com/office/drawing/2014/main" id="{2BFB71CA-2F1A-8F83-B1E4-8C484DA464BB}"/>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5292" b="15292"/>
          <a:stretch>
            <a:fillRect/>
          </a:stretch>
        </p:blipFill>
        <p:spPr/>
      </p:pic>
      <p:pic>
        <p:nvPicPr>
          <p:cNvPr id="15" name="Picture Placeholder 14" descr="A person and person standing together&#10;&#10;Description automatically generated">
            <a:extLst>
              <a:ext uri="{FF2B5EF4-FFF2-40B4-BE49-F238E27FC236}">
                <a16:creationId xmlns:a16="http://schemas.microsoft.com/office/drawing/2014/main" id="{AE32D7E9-01F4-5BE9-8D1A-783F17717173}"/>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3147" b="13147"/>
          <a:stretch>
            <a:fillRect/>
          </a:stretch>
        </p:blipFill>
        <p:spPr/>
      </p:pic>
      <p:pic>
        <p:nvPicPr>
          <p:cNvPr id="17" name="Picture Placeholder 16" descr="A person in a pink dress&#10;&#10;Description automatically generated">
            <a:extLst>
              <a:ext uri="{FF2B5EF4-FFF2-40B4-BE49-F238E27FC236}">
                <a16:creationId xmlns:a16="http://schemas.microsoft.com/office/drawing/2014/main" id="{3A72A028-8864-4948-FEE8-8075FCB9E4D1}"/>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5267" b="15267"/>
          <a:stretch>
            <a:fillRect/>
          </a:stretch>
        </p:blipFill>
        <p:spPr/>
      </p:pic>
      <p:pic>
        <p:nvPicPr>
          <p:cNvPr id="19" name="Picture Placeholder 18" descr="A person with long hair and a handprint on a wall&#10;&#10;Description automatically generated">
            <a:extLst>
              <a:ext uri="{FF2B5EF4-FFF2-40B4-BE49-F238E27FC236}">
                <a16:creationId xmlns:a16="http://schemas.microsoft.com/office/drawing/2014/main" id="{F0DF501C-AC64-828D-6168-7E6BE3752E10}"/>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4744" b="14744"/>
          <a:stretch>
            <a:fillRect/>
          </a:stretch>
        </p:blipFill>
        <p:spPr/>
      </p:pic>
      <p:sp>
        <p:nvSpPr>
          <p:cNvPr id="21" name="TextBox 20">
            <a:extLst>
              <a:ext uri="{FF2B5EF4-FFF2-40B4-BE49-F238E27FC236}">
                <a16:creationId xmlns:a16="http://schemas.microsoft.com/office/drawing/2014/main" id="{AAF82E18-4190-0D5E-3FBE-1BF58B2E2FE3}"/>
              </a:ext>
            </a:extLst>
          </p:cNvPr>
          <p:cNvSpPr txBox="1"/>
          <p:nvPr/>
        </p:nvSpPr>
        <p:spPr>
          <a:xfrm>
            <a:off x="14790960" y="3785952"/>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F0502020204030204" pitchFamily="34" charset="0"/>
                <a:cs typeface="Aptos Serif" panose="020B0502040204020203" pitchFamily="18" charset="0"/>
              </a:rPr>
              <a:t>Rejected</a:t>
            </a:r>
          </a:p>
          <a:p>
            <a:r>
              <a:rPr lang="en-GB" sz="2400" dirty="0">
                <a:solidFill>
                  <a:schemeClr val="accent3">
                    <a:lumMod val="60000"/>
                    <a:lumOff val="40000"/>
                  </a:schemeClr>
                </a:solidFill>
                <a:latin typeface="Aptos Narrow" panose="020B0004020202020204" pitchFamily="34" charset="0"/>
              </a:rPr>
              <a:t>Stalker</a:t>
            </a:r>
          </a:p>
        </p:txBody>
      </p:sp>
      <p:sp>
        <p:nvSpPr>
          <p:cNvPr id="31" name="TextBox 30">
            <a:extLst>
              <a:ext uri="{FF2B5EF4-FFF2-40B4-BE49-F238E27FC236}">
                <a16:creationId xmlns:a16="http://schemas.microsoft.com/office/drawing/2014/main" id="{61FCDAB9-8DC6-A94A-3FBF-656D02CA0AC5}"/>
              </a:ext>
            </a:extLst>
          </p:cNvPr>
          <p:cNvSpPr txBox="1"/>
          <p:nvPr/>
        </p:nvSpPr>
        <p:spPr>
          <a:xfrm>
            <a:off x="14790960" y="3759372"/>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B0004020202020204" pitchFamily="34" charset="0"/>
              </a:rPr>
              <a:t>Incompetent</a:t>
            </a:r>
          </a:p>
          <a:p>
            <a:r>
              <a:rPr lang="en-GB" sz="2400" dirty="0">
                <a:solidFill>
                  <a:schemeClr val="accent3">
                    <a:lumMod val="60000"/>
                    <a:lumOff val="40000"/>
                  </a:schemeClr>
                </a:solidFill>
                <a:latin typeface="Aptos Narrow" panose="020B0004020202020204" pitchFamily="34" charset="0"/>
              </a:rPr>
              <a:t>Suitor</a:t>
            </a:r>
          </a:p>
        </p:txBody>
      </p:sp>
      <p:cxnSp>
        <p:nvCxnSpPr>
          <p:cNvPr id="4" name="Straight Connector 3">
            <a:extLst>
              <a:ext uri="{FF2B5EF4-FFF2-40B4-BE49-F238E27FC236}">
                <a16:creationId xmlns:a16="http://schemas.microsoft.com/office/drawing/2014/main" id="{B742567E-0665-2E35-9ED9-A057EDF1B0FF}"/>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5" name="Flowchart: Connector 4">
            <a:extLst>
              <a:ext uri="{FF2B5EF4-FFF2-40B4-BE49-F238E27FC236}">
                <a16:creationId xmlns:a16="http://schemas.microsoft.com/office/drawing/2014/main" id="{A3FCA734-FF31-2D46-BD5F-52164658C819}"/>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F8E2F075-8780-3A11-18C4-A340B0DB2F77}"/>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01B3D222-23F5-1C75-A80C-36715994B43B}"/>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BAFFAF0A-0A2D-5201-6195-2438E742EFF0}"/>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75560C2F-EE53-B140-3F59-B7CA322F3208}"/>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Connector 11">
            <a:extLst>
              <a:ext uri="{FF2B5EF4-FFF2-40B4-BE49-F238E27FC236}">
                <a16:creationId xmlns:a16="http://schemas.microsoft.com/office/drawing/2014/main" id="{8615DB17-D09A-39D5-BE76-FA67BA9B1A86}"/>
              </a:ext>
            </a:extLst>
          </p:cNvPr>
          <p:cNvSpPr/>
          <p:nvPr/>
        </p:nvSpPr>
        <p:spPr>
          <a:xfrm>
            <a:off x="380209" y="1730644"/>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6" name="TextBox 15">
            <a:extLst>
              <a:ext uri="{FF2B5EF4-FFF2-40B4-BE49-F238E27FC236}">
                <a16:creationId xmlns:a16="http://schemas.microsoft.com/office/drawing/2014/main" id="{77C28D1C-4AFF-062A-D837-B8AD54356F07}"/>
              </a:ext>
            </a:extLst>
          </p:cNvPr>
          <p:cNvSpPr txBox="1"/>
          <p:nvPr/>
        </p:nvSpPr>
        <p:spPr>
          <a:xfrm>
            <a:off x="1143000" y="2654163"/>
            <a:ext cx="3037308" cy="4247317"/>
          </a:xfrm>
          <a:prstGeom prst="rect">
            <a:avLst/>
          </a:prstGeom>
          <a:noFill/>
        </p:spPr>
        <p:txBody>
          <a:bodyPr wrap="square" rtlCol="0">
            <a:spAutoFit/>
          </a:bodyPr>
          <a:lstStyle/>
          <a:p>
            <a:r>
              <a:rPr lang="en-US" sz="1800" dirty="0">
                <a:solidFill>
                  <a:srgbClr val="FFFFFF">
                    <a:alpha val="80000"/>
                  </a:srgbClr>
                </a:solidFill>
                <a:latin typeface="Aptos Light" panose="020B0004020202020204" pitchFamily="34" charset="0"/>
              </a:rPr>
              <a:t>They feel that they have been mistreated, a victim of injustice or humiliation</a:t>
            </a:r>
          </a:p>
          <a:p>
            <a:r>
              <a:rPr lang="en-US" sz="1800" dirty="0">
                <a:solidFill>
                  <a:srgbClr val="FFFFFF">
                    <a:alpha val="80000"/>
                  </a:srgbClr>
                </a:solidFill>
                <a:latin typeface="Aptos Light" panose="020B0004020202020204" pitchFamily="34" charset="0"/>
              </a:rPr>
              <a:t>Their goal is to frighten the victim</a:t>
            </a:r>
            <a:r>
              <a:rPr lang="en-US" dirty="0">
                <a:solidFill>
                  <a:srgbClr val="FFFFFF">
                    <a:alpha val="80000"/>
                  </a:srgbClr>
                </a:solidFill>
                <a:latin typeface="Aptos Light" panose="020B0004020202020204" pitchFamily="34" charset="0"/>
              </a:rPr>
              <a:t>.</a:t>
            </a:r>
          </a:p>
          <a:p>
            <a:endParaRPr lang="en-US" sz="1800" dirty="0">
              <a:solidFill>
                <a:srgbClr val="FFFFFF">
                  <a:alpha val="80000"/>
                </a:srgbClr>
              </a:solidFill>
              <a:latin typeface="Aptos Light" panose="020B0004020202020204" pitchFamily="34" charset="0"/>
            </a:endParaRPr>
          </a:p>
          <a:p>
            <a:r>
              <a:rPr lang="en-US" sz="1800" dirty="0">
                <a:solidFill>
                  <a:srgbClr val="FFFFFF">
                    <a:alpha val="80000"/>
                  </a:srgbClr>
                </a:solidFill>
                <a:latin typeface="Aptos Light" panose="020B0004020202020204" pitchFamily="34" charset="0"/>
              </a:rPr>
              <a:t>Their victims can be strangers or acquaintances who the stalker perceives has mistreated them</a:t>
            </a:r>
          </a:p>
          <a:p>
            <a:r>
              <a:rPr lang="en-US" sz="1800" dirty="0">
                <a:solidFill>
                  <a:srgbClr val="FFFFFF">
                    <a:alpha val="80000"/>
                  </a:srgbClr>
                </a:solidFill>
                <a:latin typeface="Aptos Light" panose="020B0004020202020204" pitchFamily="34" charset="0"/>
              </a:rPr>
              <a:t>They have a desire for revenge and feel justified in their actions and will often present themselves as the victim.</a:t>
            </a:r>
          </a:p>
          <a:p>
            <a:pPr marL="0"/>
            <a:endParaRPr lang="en-GB" dirty="0">
              <a:solidFill>
                <a:srgbClr val="FFFFFF"/>
              </a:solidFill>
              <a:latin typeface="Aptos Light" panose="020B0004020202020204" pitchFamily="34" charset="0"/>
            </a:endParaRPr>
          </a:p>
        </p:txBody>
      </p:sp>
      <p:sp>
        <p:nvSpPr>
          <p:cNvPr id="18" name="TextBox 17">
            <a:extLst>
              <a:ext uri="{FF2B5EF4-FFF2-40B4-BE49-F238E27FC236}">
                <a16:creationId xmlns:a16="http://schemas.microsoft.com/office/drawing/2014/main" id="{5F4068EF-4E97-099A-431E-89C25B77B119}"/>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RESENTFUL STALKER</a:t>
            </a:r>
            <a:endParaRPr lang="en-US" sz="2800" dirty="0">
              <a:solidFill>
                <a:srgbClr val="FFFFFF">
                  <a:alpha val="80000"/>
                </a:srgbClr>
              </a:solidFill>
              <a:latin typeface="Bahnschrift Light SemiCondensed" panose="020B0502040204020203" pitchFamily="34" charset="0"/>
            </a:endParaRPr>
          </a:p>
        </p:txBody>
      </p:sp>
    </p:spTree>
    <p:extLst>
      <p:ext uri="{BB962C8B-B14F-4D97-AF65-F5344CB8AC3E}">
        <p14:creationId xmlns:p14="http://schemas.microsoft.com/office/powerpoint/2010/main" val="201603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wearing glasses and a red light&#10;&#10;Description automatically generated">
            <a:extLst>
              <a:ext uri="{FF2B5EF4-FFF2-40B4-BE49-F238E27FC236}">
                <a16:creationId xmlns:a16="http://schemas.microsoft.com/office/drawing/2014/main" id="{996680D6-78AB-35A1-E3FB-C7918529C78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9874" r="9874"/>
          <a:stretch>
            <a:fillRect/>
          </a:stretch>
        </p:blipFill>
        <p:spPr/>
      </p:pic>
      <p:pic>
        <p:nvPicPr>
          <p:cNvPr id="11" name="Picture Placeholder 10" descr="A person and person standing together&#10;&#10;Description automatically generated">
            <a:extLst>
              <a:ext uri="{FF2B5EF4-FFF2-40B4-BE49-F238E27FC236}">
                <a16:creationId xmlns:a16="http://schemas.microsoft.com/office/drawing/2014/main" id="{2AE29D32-17EB-60F7-5C90-E84E8EB08F33}"/>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3147" b="13147"/>
          <a:stretch>
            <a:fillRect/>
          </a:stretch>
        </p:blipFill>
        <p:spPr/>
      </p:pic>
      <p:pic>
        <p:nvPicPr>
          <p:cNvPr id="13" name="Picture Placeholder 12" descr="A person in a pink dress&#10;&#10;Description automatically generated">
            <a:extLst>
              <a:ext uri="{FF2B5EF4-FFF2-40B4-BE49-F238E27FC236}">
                <a16:creationId xmlns:a16="http://schemas.microsoft.com/office/drawing/2014/main" id="{88B9B042-E43E-0A70-363E-A0885A363230}"/>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5292" b="15292"/>
          <a:stretch>
            <a:fillRect/>
          </a:stretch>
        </p:blipFill>
        <p:spPr/>
      </p:pic>
      <p:pic>
        <p:nvPicPr>
          <p:cNvPr id="15" name="Picture Placeholder 14" descr="A person with long hair and a handprint on a wall&#10;&#10;Description automatically generated">
            <a:extLst>
              <a:ext uri="{FF2B5EF4-FFF2-40B4-BE49-F238E27FC236}">
                <a16:creationId xmlns:a16="http://schemas.microsoft.com/office/drawing/2014/main" id="{38B4D4AB-56D8-6AE6-1877-3F410E421553}"/>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4694" b="14694"/>
          <a:stretch>
            <a:fillRect/>
          </a:stretch>
        </p:blipFill>
        <p:spPr/>
      </p:pic>
      <p:pic>
        <p:nvPicPr>
          <p:cNvPr id="17" name="Picture Placeholder 16" descr="A person holding a blue box with a red ribbon&#10;&#10;Description automatically generated">
            <a:extLst>
              <a:ext uri="{FF2B5EF4-FFF2-40B4-BE49-F238E27FC236}">
                <a16:creationId xmlns:a16="http://schemas.microsoft.com/office/drawing/2014/main" id="{4B689AD4-A571-3232-42AB-9A7FB053DDD5}"/>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4772" b="14772"/>
          <a:stretch>
            <a:fillRect/>
          </a:stretch>
        </p:blipFill>
        <p:spPr/>
      </p:pic>
      <p:sp>
        <p:nvSpPr>
          <p:cNvPr id="19" name="TextBox 18">
            <a:extLst>
              <a:ext uri="{FF2B5EF4-FFF2-40B4-BE49-F238E27FC236}">
                <a16:creationId xmlns:a16="http://schemas.microsoft.com/office/drawing/2014/main" id="{5B06F062-BA3B-2ED0-9810-F4C587EF6CC1}"/>
              </a:ext>
            </a:extLst>
          </p:cNvPr>
          <p:cNvSpPr txBox="1"/>
          <p:nvPr/>
        </p:nvSpPr>
        <p:spPr>
          <a:xfrm>
            <a:off x="14790960" y="3785951"/>
            <a:ext cx="2231571" cy="830997"/>
          </a:xfrm>
          <a:prstGeom prst="rect">
            <a:avLst/>
          </a:prstGeom>
          <a:noFill/>
        </p:spPr>
        <p:txBody>
          <a:bodyPr wrap="square" rtlCol="0">
            <a:spAutoFit/>
          </a:bodyPr>
          <a:lstStyle/>
          <a:p>
            <a:r>
              <a:rPr lang="en-GB" sz="2400" dirty="0">
                <a:solidFill>
                  <a:srgbClr val="83C6CF"/>
                </a:solidFill>
                <a:latin typeface="Aptos Black" panose="020B0004020202020204" pitchFamily="34" charset="0"/>
              </a:rPr>
              <a:t>Resentful</a:t>
            </a:r>
          </a:p>
          <a:p>
            <a:r>
              <a:rPr lang="en-GB" sz="2400" dirty="0">
                <a:solidFill>
                  <a:srgbClr val="83C6CF"/>
                </a:solidFill>
                <a:latin typeface="Aptos Narrow" panose="020B0004020202020204" pitchFamily="34" charset="0"/>
              </a:rPr>
              <a:t>Stalker</a:t>
            </a:r>
          </a:p>
        </p:txBody>
      </p:sp>
      <p:cxnSp>
        <p:nvCxnSpPr>
          <p:cNvPr id="2" name="Straight Connector 1">
            <a:extLst>
              <a:ext uri="{FF2B5EF4-FFF2-40B4-BE49-F238E27FC236}">
                <a16:creationId xmlns:a16="http://schemas.microsoft.com/office/drawing/2014/main" id="{CC346735-8113-30BC-7284-AFF2BED5FB1E}"/>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3" name="Flowchart: Connector 2">
            <a:extLst>
              <a:ext uri="{FF2B5EF4-FFF2-40B4-BE49-F238E27FC236}">
                <a16:creationId xmlns:a16="http://schemas.microsoft.com/office/drawing/2014/main" id="{4F67F18B-35E8-4D7C-4BE0-21427C863F30}"/>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nnector 3">
            <a:extLst>
              <a:ext uri="{FF2B5EF4-FFF2-40B4-BE49-F238E27FC236}">
                <a16:creationId xmlns:a16="http://schemas.microsoft.com/office/drawing/2014/main" id="{459D028A-F736-EE5B-F75C-9F530B7EFFF2}"/>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912CA67C-D0EA-651A-EB70-0192CA37EB7A}"/>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4FD1B544-D437-43C9-E24F-1BB2C43ABB48}"/>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4DAAD6CB-66D2-23EC-DA7A-56B52031AD40}"/>
              </a:ext>
            </a:extLst>
          </p:cNvPr>
          <p:cNvSpPr/>
          <p:nvPr/>
        </p:nvSpPr>
        <p:spPr>
          <a:xfrm>
            <a:off x="387238" y="3104687"/>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79C6BBDC-2B69-7952-9F44-D48146C4EE5A}"/>
              </a:ext>
            </a:extLst>
          </p:cNvPr>
          <p:cNvSpPr/>
          <p:nvPr/>
        </p:nvSpPr>
        <p:spPr>
          <a:xfrm>
            <a:off x="464619" y="1733543"/>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3390C66-71EE-B400-DD1A-A64E474A2B1F}"/>
              </a:ext>
            </a:extLst>
          </p:cNvPr>
          <p:cNvSpPr txBox="1"/>
          <p:nvPr/>
        </p:nvSpPr>
        <p:spPr>
          <a:xfrm>
            <a:off x="1143000" y="2654163"/>
            <a:ext cx="3037308" cy="3693319"/>
          </a:xfrm>
          <a:prstGeom prst="rect">
            <a:avLst/>
          </a:prstGeom>
          <a:noFill/>
        </p:spPr>
        <p:txBody>
          <a:bodyPr wrap="square" rtlCol="0">
            <a:spAutoFit/>
          </a:bodyPr>
          <a:lstStyle/>
          <a:p>
            <a:r>
              <a:rPr lang="en-US" sz="1800" dirty="0">
                <a:solidFill>
                  <a:schemeClr val="tx1">
                    <a:alpha val="80000"/>
                  </a:schemeClr>
                </a:solidFill>
                <a:latin typeface="Aptos Light" panose="020B0004020202020204" pitchFamily="34" charset="0"/>
              </a:rPr>
              <a:t>Usually as a result of loneliness and or lack of a close confidante.</a:t>
            </a:r>
          </a:p>
          <a:p>
            <a:endParaRPr lang="en-US" sz="1800" dirty="0">
              <a:solidFill>
                <a:schemeClr val="tx1">
                  <a:alpha val="80000"/>
                </a:schemeClr>
              </a:solidFill>
              <a:latin typeface="Aptos Light" panose="020B0004020202020204" pitchFamily="34" charset="0"/>
            </a:endParaRPr>
          </a:p>
          <a:p>
            <a:r>
              <a:rPr lang="en-US" sz="1800" dirty="0">
                <a:solidFill>
                  <a:schemeClr val="tx1">
                    <a:alpha val="80000"/>
                  </a:schemeClr>
                </a:solidFill>
                <a:latin typeface="Aptos Light" panose="020B0004020202020204" pitchFamily="34" charset="0"/>
              </a:rPr>
              <a:t>Victims are usually strangers.</a:t>
            </a:r>
          </a:p>
          <a:p>
            <a:r>
              <a:rPr lang="en-US" sz="1800" dirty="0">
                <a:solidFill>
                  <a:schemeClr val="tx1">
                    <a:alpha val="80000"/>
                  </a:schemeClr>
                </a:solidFill>
                <a:latin typeface="Aptos Light" panose="020B0004020202020204" pitchFamily="34" charset="0"/>
              </a:rPr>
              <a:t> </a:t>
            </a:r>
          </a:p>
          <a:p>
            <a:r>
              <a:rPr lang="en-US" dirty="0">
                <a:solidFill>
                  <a:schemeClr val="tx1">
                    <a:alpha val="80000"/>
                  </a:schemeClr>
                </a:solidFill>
                <a:latin typeface="Aptos Light" panose="020B0004020202020204" pitchFamily="34" charset="0"/>
              </a:rPr>
              <a:t>S</a:t>
            </a:r>
            <a:r>
              <a:rPr lang="en-US" sz="1800" dirty="0">
                <a:solidFill>
                  <a:schemeClr val="tx1">
                    <a:alpha val="80000"/>
                  </a:schemeClr>
                </a:solidFill>
                <a:latin typeface="Aptos Light" panose="020B0004020202020204" pitchFamily="34" charset="0"/>
              </a:rPr>
              <a:t>ubjects often truly believe their feelings of affection were mutual. </a:t>
            </a:r>
          </a:p>
          <a:p>
            <a:endParaRPr lang="en-US" sz="1800" dirty="0">
              <a:solidFill>
                <a:schemeClr val="tx1">
                  <a:alpha val="80000"/>
                </a:schemeClr>
              </a:solidFill>
              <a:latin typeface="Aptos Light" panose="020B0004020202020204" pitchFamily="34" charset="0"/>
            </a:endParaRPr>
          </a:p>
          <a:p>
            <a:r>
              <a:rPr lang="en-US" sz="1800" dirty="0">
                <a:solidFill>
                  <a:schemeClr val="tx1">
                    <a:alpha val="80000"/>
                  </a:schemeClr>
                </a:solidFill>
                <a:latin typeface="Aptos Light" panose="020B0004020202020204" pitchFamily="34" charset="0"/>
              </a:rPr>
              <a:t>Often their </a:t>
            </a:r>
            <a:r>
              <a:rPr lang="en-US" sz="1800" dirty="0" err="1">
                <a:solidFill>
                  <a:schemeClr val="tx1">
                    <a:alpha val="80000"/>
                  </a:schemeClr>
                </a:solidFill>
                <a:latin typeface="Aptos Light" panose="020B0004020202020204" pitchFamily="34" charset="0"/>
              </a:rPr>
              <a:t>behaviour</a:t>
            </a:r>
            <a:r>
              <a:rPr lang="en-US" sz="1800" dirty="0">
                <a:solidFill>
                  <a:schemeClr val="tx1">
                    <a:alpha val="80000"/>
                  </a:schemeClr>
                </a:solidFill>
                <a:latin typeface="Aptos Light" panose="020B0004020202020204" pitchFamily="34" charset="0"/>
              </a:rPr>
              <a:t> is fueled by mental illness (delusional disorder)</a:t>
            </a:r>
          </a:p>
        </p:txBody>
      </p:sp>
      <p:sp>
        <p:nvSpPr>
          <p:cNvPr id="14" name="TextBox 13">
            <a:extLst>
              <a:ext uri="{FF2B5EF4-FFF2-40B4-BE49-F238E27FC236}">
                <a16:creationId xmlns:a16="http://schemas.microsoft.com/office/drawing/2014/main" id="{E9177A80-1E29-4C34-D459-FEBE069E5C2C}"/>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INTIMACY SEEKER</a:t>
            </a:r>
            <a:endParaRPr lang="en-US" sz="2800" dirty="0">
              <a:solidFill>
                <a:srgbClr val="FFFFFF">
                  <a:alpha val="80000"/>
                </a:srgbClr>
              </a:solidFill>
              <a:latin typeface="Bahnschrift Light SemiCondensed" panose="020B0502040204020203" pitchFamily="34" charset="0"/>
            </a:endParaRPr>
          </a:p>
        </p:txBody>
      </p:sp>
    </p:spTree>
    <p:extLst>
      <p:ext uri="{BB962C8B-B14F-4D97-AF65-F5344CB8AC3E}">
        <p14:creationId xmlns:p14="http://schemas.microsoft.com/office/powerpoint/2010/main" val="25725174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and person standing together&#10;&#10;Description automatically generated">
            <a:extLst>
              <a:ext uri="{FF2B5EF4-FFF2-40B4-BE49-F238E27FC236}">
                <a16:creationId xmlns:a16="http://schemas.microsoft.com/office/drawing/2014/main" id="{FDD3A7AA-DF1E-9647-5C52-F38AF984E3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2210" r="12210"/>
          <a:stretch>
            <a:fillRect/>
          </a:stretch>
        </p:blipFill>
        <p:spPr/>
      </p:pic>
      <p:pic>
        <p:nvPicPr>
          <p:cNvPr id="11" name="Picture Placeholder 10" descr="A person in a pink dress&#10;&#10;Description automatically generated">
            <a:extLst>
              <a:ext uri="{FF2B5EF4-FFF2-40B4-BE49-F238E27FC236}">
                <a16:creationId xmlns:a16="http://schemas.microsoft.com/office/drawing/2014/main" id="{66878E10-3E51-E15E-E4DB-FAF94AD7932B}"/>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5292" b="15292"/>
          <a:stretch>
            <a:fillRect/>
          </a:stretch>
        </p:blipFill>
        <p:spPr/>
      </p:pic>
      <p:pic>
        <p:nvPicPr>
          <p:cNvPr id="13" name="Picture Placeholder 12" descr="A person with long hair and a handprint on a wall&#10;&#10;Description automatically generated">
            <a:extLst>
              <a:ext uri="{FF2B5EF4-FFF2-40B4-BE49-F238E27FC236}">
                <a16:creationId xmlns:a16="http://schemas.microsoft.com/office/drawing/2014/main" id="{032A4B4E-050F-5702-48DD-90682FA25607}"/>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4719" b="14719"/>
          <a:stretch>
            <a:fillRect/>
          </a:stretch>
        </p:blipFill>
        <p:spPr/>
      </p:pic>
      <p:pic>
        <p:nvPicPr>
          <p:cNvPr id="17" name="Picture Placeholder 16" descr="A person wearing glasses and a red light&#10;&#10;Description automatically generated">
            <a:extLst>
              <a:ext uri="{FF2B5EF4-FFF2-40B4-BE49-F238E27FC236}">
                <a16:creationId xmlns:a16="http://schemas.microsoft.com/office/drawing/2014/main" id="{26788A07-3349-4649-68F4-8B4B31479F06}"/>
              </a:ext>
            </a:extLst>
          </p:cNvPr>
          <p:cNvPicPr>
            <a:picLocks noGrp="1" noChangeAspect="1"/>
          </p:cNvPicPr>
          <p:nvPr>
            <p:ph type="pic" sz="quarter" idx="14"/>
          </p:nvPr>
        </p:nvPicPr>
        <p:blipFill>
          <a:blip r:embed="rId6">
            <a:extLst>
              <a:ext uri="{28A0092B-C50C-407E-A947-70E740481C1C}">
                <a14:useLocalDpi xmlns:a14="http://schemas.microsoft.com/office/drawing/2010/main" val="0"/>
              </a:ext>
            </a:extLst>
          </a:blip>
          <a:srcRect t="15315" b="15315"/>
          <a:stretch>
            <a:fillRect/>
          </a:stretch>
        </p:blipFill>
        <p:spPr/>
      </p:pic>
      <p:sp>
        <p:nvSpPr>
          <p:cNvPr id="20" name="TextBox 19">
            <a:extLst>
              <a:ext uri="{FF2B5EF4-FFF2-40B4-BE49-F238E27FC236}">
                <a16:creationId xmlns:a16="http://schemas.microsoft.com/office/drawing/2014/main" id="{66DDF132-A130-F245-577C-C8506C1DF881}"/>
              </a:ext>
            </a:extLst>
          </p:cNvPr>
          <p:cNvSpPr txBox="1"/>
          <p:nvPr/>
        </p:nvSpPr>
        <p:spPr>
          <a:xfrm>
            <a:off x="14790960" y="3759371"/>
            <a:ext cx="2231571" cy="830997"/>
          </a:xfrm>
          <a:prstGeom prst="rect">
            <a:avLst/>
          </a:prstGeom>
          <a:noFill/>
        </p:spPr>
        <p:txBody>
          <a:bodyPr wrap="square" rtlCol="0">
            <a:spAutoFit/>
          </a:bodyPr>
          <a:lstStyle/>
          <a:p>
            <a:r>
              <a:rPr lang="en-GB" sz="2400" dirty="0">
                <a:solidFill>
                  <a:schemeClr val="bg1"/>
                </a:solidFill>
                <a:latin typeface="Aptos Black" panose="020B0004020202020204" pitchFamily="34" charset="0"/>
              </a:rPr>
              <a:t>Intimacy</a:t>
            </a:r>
          </a:p>
          <a:p>
            <a:r>
              <a:rPr lang="en-GB" sz="2400" dirty="0">
                <a:solidFill>
                  <a:schemeClr val="bg1"/>
                </a:solidFill>
                <a:latin typeface="Aptos Narrow" panose="020B0004020202020204" pitchFamily="34" charset="0"/>
              </a:rPr>
              <a:t>Seeker</a:t>
            </a:r>
          </a:p>
        </p:txBody>
      </p:sp>
      <p:cxnSp>
        <p:nvCxnSpPr>
          <p:cNvPr id="2" name="Straight Connector 1">
            <a:extLst>
              <a:ext uri="{FF2B5EF4-FFF2-40B4-BE49-F238E27FC236}">
                <a16:creationId xmlns:a16="http://schemas.microsoft.com/office/drawing/2014/main" id="{D9C4D723-B374-BAF2-29A6-0247A5FA5656}"/>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3" name="Flowchart: Connector 2">
            <a:extLst>
              <a:ext uri="{FF2B5EF4-FFF2-40B4-BE49-F238E27FC236}">
                <a16:creationId xmlns:a16="http://schemas.microsoft.com/office/drawing/2014/main" id="{9577D22E-880A-48D0-5ECB-1A269F931E63}"/>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nnector 3">
            <a:extLst>
              <a:ext uri="{FF2B5EF4-FFF2-40B4-BE49-F238E27FC236}">
                <a16:creationId xmlns:a16="http://schemas.microsoft.com/office/drawing/2014/main" id="{2DD68D6F-6187-CCD7-4FD7-30416FBB5E19}"/>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Connector 4">
            <a:extLst>
              <a:ext uri="{FF2B5EF4-FFF2-40B4-BE49-F238E27FC236}">
                <a16:creationId xmlns:a16="http://schemas.microsoft.com/office/drawing/2014/main" id="{C2FD3380-F8F7-A7A4-01F6-931F091B1EBB}"/>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9C42B40B-F482-1D23-ADD6-B04C952AE047}"/>
              </a:ext>
            </a:extLst>
          </p:cNvPr>
          <p:cNvSpPr/>
          <p:nvPr/>
        </p:nvSpPr>
        <p:spPr>
          <a:xfrm>
            <a:off x="464619" y="4679979"/>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E61BD68E-3EB8-043F-BAA9-14B25B2FE7A4}"/>
              </a:ext>
            </a:extLst>
          </p:cNvPr>
          <p:cNvSpPr/>
          <p:nvPr/>
        </p:nvSpPr>
        <p:spPr>
          <a:xfrm>
            <a:off x="376857" y="4532781"/>
            <a:ext cx="564721" cy="563566"/>
          </a:xfrm>
          <a:prstGeom prst="flowChartConnector">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8C1E3EB5-1609-D3FD-A965-C84535EF2DE6}"/>
              </a:ext>
            </a:extLst>
          </p:cNvPr>
          <p:cNvSpPr/>
          <p:nvPr/>
        </p:nvSpPr>
        <p:spPr>
          <a:xfrm>
            <a:off x="464617" y="3207432"/>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56A9FD7-0C97-1724-E617-4501F338DCFA}"/>
              </a:ext>
            </a:extLst>
          </p:cNvPr>
          <p:cNvSpPr txBox="1"/>
          <p:nvPr/>
        </p:nvSpPr>
        <p:spPr>
          <a:xfrm>
            <a:off x="1143000" y="2654163"/>
            <a:ext cx="3037308" cy="3693319"/>
          </a:xfrm>
          <a:prstGeom prst="rect">
            <a:avLst/>
          </a:prstGeom>
          <a:noFill/>
        </p:spPr>
        <p:txBody>
          <a:bodyPr wrap="square" rtlCol="0">
            <a:spAutoFit/>
          </a:bodyPr>
          <a:lstStyle/>
          <a:p>
            <a:r>
              <a:rPr lang="en-US" sz="1800" dirty="0">
                <a:solidFill>
                  <a:schemeClr val="tx1">
                    <a:alpha val="80000"/>
                  </a:schemeClr>
                </a:solidFill>
                <a:latin typeface="Aptos Light" panose="020B0004020202020204" pitchFamily="34" charset="0"/>
              </a:rPr>
              <a:t>Deviant sexual practices and interests.</a:t>
            </a:r>
          </a:p>
          <a:p>
            <a:endParaRPr lang="en-US" sz="1800" dirty="0">
              <a:solidFill>
                <a:schemeClr val="tx1">
                  <a:alpha val="80000"/>
                </a:schemeClr>
              </a:solidFill>
              <a:latin typeface="Aptos Light" panose="020B0004020202020204" pitchFamily="34" charset="0"/>
            </a:endParaRPr>
          </a:p>
          <a:p>
            <a:r>
              <a:rPr lang="en-US" sz="1800" dirty="0">
                <a:solidFill>
                  <a:schemeClr val="tx1">
                    <a:alpha val="80000"/>
                  </a:schemeClr>
                </a:solidFill>
                <a:latin typeface="Aptos Light" panose="020B0004020202020204" pitchFamily="34" charset="0"/>
              </a:rPr>
              <a:t>Usually, male perpetrator and the victims are usually female strangers.</a:t>
            </a:r>
          </a:p>
          <a:p>
            <a:endParaRPr lang="en-US" sz="1800" dirty="0">
              <a:solidFill>
                <a:schemeClr val="tx1">
                  <a:alpha val="80000"/>
                </a:schemeClr>
              </a:solidFill>
              <a:latin typeface="Aptos Light" panose="020B0004020202020204" pitchFamily="34" charset="0"/>
            </a:endParaRPr>
          </a:p>
          <a:p>
            <a:r>
              <a:rPr lang="en-US" sz="1800" dirty="0">
                <a:solidFill>
                  <a:schemeClr val="tx1">
                    <a:alpha val="80000"/>
                  </a:schemeClr>
                </a:solidFill>
                <a:latin typeface="Aptos Light" panose="020B0004020202020204" pitchFamily="34" charset="0"/>
              </a:rPr>
              <a:t>Gratification linked to voyeurism and  sexual violence (the stalking may be </a:t>
            </a:r>
            <a:r>
              <a:rPr lang="en-US" sz="1800" dirty="0">
                <a:latin typeface="Aptos Light" panose="020B0004020202020204" pitchFamily="34" charset="0"/>
              </a:rPr>
              <a:t>an information gathering exercise prior to a sexual assault).</a:t>
            </a:r>
          </a:p>
        </p:txBody>
      </p:sp>
      <p:sp>
        <p:nvSpPr>
          <p:cNvPr id="14" name="TextBox 13">
            <a:extLst>
              <a:ext uri="{FF2B5EF4-FFF2-40B4-BE49-F238E27FC236}">
                <a16:creationId xmlns:a16="http://schemas.microsoft.com/office/drawing/2014/main" id="{1EF63507-D167-FC7B-7C57-13F8AAF85350}"/>
              </a:ext>
            </a:extLst>
          </p:cNvPr>
          <p:cNvSpPr txBox="1"/>
          <p:nvPr/>
        </p:nvSpPr>
        <p:spPr>
          <a:xfrm>
            <a:off x="1048418" y="1453834"/>
            <a:ext cx="2882899"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PREDATORY STALKER</a:t>
            </a:r>
            <a:endParaRPr lang="en-US" sz="2800" dirty="0">
              <a:solidFill>
                <a:srgbClr val="FFFFFF">
                  <a:alpha val="80000"/>
                </a:srgbClr>
              </a:solidFill>
              <a:latin typeface="Bahnschrift Light SemiCondensed" panose="020B0502040204020203" pitchFamily="34" charset="0"/>
            </a:endParaRPr>
          </a:p>
        </p:txBody>
      </p:sp>
      <p:sp>
        <p:nvSpPr>
          <p:cNvPr id="16" name="Picture Placeholder 15">
            <a:extLst>
              <a:ext uri="{FF2B5EF4-FFF2-40B4-BE49-F238E27FC236}">
                <a16:creationId xmlns:a16="http://schemas.microsoft.com/office/drawing/2014/main" id="{E74DF3FF-9688-9AAC-44FD-F1F7046F1E92}"/>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26086991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in a pink dress&#10;&#10;Description automatically generated">
            <a:extLst>
              <a:ext uri="{FF2B5EF4-FFF2-40B4-BE49-F238E27FC236}">
                <a16:creationId xmlns:a16="http://schemas.microsoft.com/office/drawing/2014/main" id="{886C9964-95E5-FA25-A927-D6FCD2B78B57}"/>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9874" r="9874"/>
          <a:stretch>
            <a:fillRect/>
          </a:stretch>
        </p:blipFill>
        <p:spPr/>
      </p:pic>
      <p:pic>
        <p:nvPicPr>
          <p:cNvPr id="11" name="Picture Placeholder 10" descr="A person with long hair and a handprint on a wall&#10;&#10;Description automatically generated">
            <a:extLst>
              <a:ext uri="{FF2B5EF4-FFF2-40B4-BE49-F238E27FC236}">
                <a16:creationId xmlns:a16="http://schemas.microsoft.com/office/drawing/2014/main" id="{7925627A-246E-8AB8-3FEB-DDCEE749382B}"/>
              </a:ext>
            </a:extLst>
          </p:cNvPr>
          <p:cNvPicPr>
            <a:picLocks noGrp="1" noChangeAspect="1"/>
          </p:cNvPicPr>
          <p:nvPr>
            <p:ph type="pic" sz="quarter" idx="11"/>
          </p:nvPr>
        </p:nvPicPr>
        <p:blipFill>
          <a:blip r:embed="rId4">
            <a:extLst>
              <a:ext uri="{28A0092B-C50C-407E-A947-70E740481C1C}">
                <a14:useLocalDpi xmlns:a14="http://schemas.microsoft.com/office/drawing/2010/main" val="0"/>
              </a:ext>
            </a:extLst>
          </a:blip>
          <a:srcRect t="14719" b="14719"/>
          <a:stretch>
            <a:fillRect/>
          </a:stretch>
        </p:blipFill>
        <p:spPr/>
      </p:pic>
      <p:pic>
        <p:nvPicPr>
          <p:cNvPr id="13" name="Picture Placeholder 12" descr="A person holding a blue box with a red ribbon&#10;&#10;Description automatically generated">
            <a:extLst>
              <a:ext uri="{FF2B5EF4-FFF2-40B4-BE49-F238E27FC236}">
                <a16:creationId xmlns:a16="http://schemas.microsoft.com/office/drawing/2014/main" id="{D1ED241D-CC29-9F84-3D2A-27EBD92D751A}"/>
              </a:ext>
            </a:extLst>
          </p:cNvPr>
          <p:cNvPicPr>
            <a:picLocks noGrp="1" noChangeAspect="1"/>
          </p:cNvPicPr>
          <p:nvPr>
            <p:ph type="pic" sz="quarter" idx="12"/>
          </p:nvPr>
        </p:nvPicPr>
        <p:blipFill>
          <a:blip r:embed="rId5">
            <a:extLst>
              <a:ext uri="{28A0092B-C50C-407E-A947-70E740481C1C}">
                <a14:useLocalDpi xmlns:a14="http://schemas.microsoft.com/office/drawing/2010/main" val="0"/>
              </a:ext>
            </a:extLst>
          </a:blip>
          <a:srcRect t="14748" b="14748"/>
          <a:stretch>
            <a:fillRect/>
          </a:stretch>
        </p:blipFill>
        <p:spPr/>
      </p:pic>
      <p:pic>
        <p:nvPicPr>
          <p:cNvPr id="15" name="Picture Placeholder 14" descr="A person wearing glasses and a red light&#10;&#10;Description automatically generated">
            <a:extLst>
              <a:ext uri="{FF2B5EF4-FFF2-40B4-BE49-F238E27FC236}">
                <a16:creationId xmlns:a16="http://schemas.microsoft.com/office/drawing/2014/main" id="{52240F51-0A0F-187F-6CF0-208823F76A46}"/>
              </a:ext>
            </a:extLst>
          </p:cNvPr>
          <p:cNvPicPr>
            <a:picLocks noGrp="1" noChangeAspect="1"/>
          </p:cNvPicPr>
          <p:nvPr>
            <p:ph type="pic" sz="quarter" idx="13"/>
          </p:nvPr>
        </p:nvPicPr>
        <p:blipFill>
          <a:blip r:embed="rId6">
            <a:extLst>
              <a:ext uri="{28A0092B-C50C-407E-A947-70E740481C1C}">
                <a14:useLocalDpi xmlns:a14="http://schemas.microsoft.com/office/drawing/2010/main" val="0"/>
              </a:ext>
            </a:extLst>
          </a:blip>
          <a:srcRect t="15267" b="15267"/>
          <a:stretch>
            <a:fillRect/>
          </a:stretch>
        </p:blipFill>
        <p:spPr/>
      </p:pic>
      <p:pic>
        <p:nvPicPr>
          <p:cNvPr id="17" name="Picture Placeholder 16" descr="A person and person standing together&#10;&#10;Description automatically generated">
            <a:extLst>
              <a:ext uri="{FF2B5EF4-FFF2-40B4-BE49-F238E27FC236}">
                <a16:creationId xmlns:a16="http://schemas.microsoft.com/office/drawing/2014/main" id="{F3F48C24-3FE0-D627-B1D2-B297924753CA}"/>
              </a:ext>
            </a:extLst>
          </p:cNvPr>
          <p:cNvPicPr>
            <a:picLocks noGrp="1" noChangeAspect="1"/>
          </p:cNvPicPr>
          <p:nvPr>
            <p:ph type="pic" sz="quarter" idx="14"/>
          </p:nvPr>
        </p:nvPicPr>
        <p:blipFill>
          <a:blip r:embed="rId7">
            <a:extLst>
              <a:ext uri="{28A0092B-C50C-407E-A947-70E740481C1C}">
                <a14:useLocalDpi xmlns:a14="http://schemas.microsoft.com/office/drawing/2010/main" val="0"/>
              </a:ext>
            </a:extLst>
          </a:blip>
          <a:srcRect t="13172" b="13172"/>
          <a:stretch>
            <a:fillRect/>
          </a:stretch>
        </p:blipFill>
        <p:spPr/>
      </p:pic>
      <p:sp>
        <p:nvSpPr>
          <p:cNvPr id="21" name="TextBox 20">
            <a:extLst>
              <a:ext uri="{FF2B5EF4-FFF2-40B4-BE49-F238E27FC236}">
                <a16:creationId xmlns:a16="http://schemas.microsoft.com/office/drawing/2014/main" id="{FD200425-8C4E-4BA3-E245-752B08C4665D}"/>
              </a:ext>
            </a:extLst>
          </p:cNvPr>
          <p:cNvSpPr txBox="1"/>
          <p:nvPr/>
        </p:nvSpPr>
        <p:spPr>
          <a:xfrm>
            <a:off x="14790959" y="3759372"/>
            <a:ext cx="2231571" cy="830997"/>
          </a:xfrm>
          <a:prstGeom prst="rect">
            <a:avLst/>
          </a:prstGeom>
          <a:noFill/>
        </p:spPr>
        <p:txBody>
          <a:bodyPr wrap="square" rtlCol="0">
            <a:spAutoFit/>
          </a:bodyPr>
          <a:lstStyle/>
          <a:p>
            <a:r>
              <a:rPr lang="en-GB" sz="2400" dirty="0">
                <a:solidFill>
                  <a:schemeClr val="accent3">
                    <a:lumMod val="60000"/>
                    <a:lumOff val="40000"/>
                  </a:schemeClr>
                </a:solidFill>
                <a:latin typeface="Aptos Black" panose="020B0004020202020204" pitchFamily="34" charset="0"/>
              </a:rPr>
              <a:t>Predatory</a:t>
            </a:r>
          </a:p>
          <a:p>
            <a:r>
              <a:rPr lang="en-GB" sz="2400" dirty="0">
                <a:solidFill>
                  <a:schemeClr val="accent3">
                    <a:lumMod val="60000"/>
                    <a:lumOff val="40000"/>
                  </a:schemeClr>
                </a:solidFill>
                <a:latin typeface="Aptos Narrow" panose="020B0004020202020204" pitchFamily="34" charset="0"/>
              </a:rPr>
              <a:t>Stalker</a:t>
            </a:r>
          </a:p>
        </p:txBody>
      </p:sp>
      <p:cxnSp>
        <p:nvCxnSpPr>
          <p:cNvPr id="5" name="Straight Connector 4">
            <a:extLst>
              <a:ext uri="{FF2B5EF4-FFF2-40B4-BE49-F238E27FC236}">
                <a16:creationId xmlns:a16="http://schemas.microsoft.com/office/drawing/2014/main" id="{93EE835D-95A7-C906-B048-AC3E2DC4CB25}"/>
              </a:ext>
            </a:extLst>
          </p:cNvPr>
          <p:cNvCxnSpPr>
            <a:cxnSpLocks/>
          </p:cNvCxnSpPr>
          <p:nvPr/>
        </p:nvCxnSpPr>
        <p:spPr>
          <a:xfrm>
            <a:off x="659219" y="754912"/>
            <a:ext cx="0" cy="5263116"/>
          </a:xfrm>
          <a:prstGeom prst="line">
            <a:avLst/>
          </a:prstGeom>
          <a:ln w="57150">
            <a:solidFill>
              <a:srgbClr val="FBF0C3"/>
            </a:solidFill>
          </a:ln>
        </p:spPr>
        <p:style>
          <a:lnRef idx="1">
            <a:schemeClr val="accent1"/>
          </a:lnRef>
          <a:fillRef idx="0">
            <a:schemeClr val="accent1"/>
          </a:fillRef>
          <a:effectRef idx="0">
            <a:schemeClr val="accent1"/>
          </a:effectRef>
          <a:fontRef idx="minor">
            <a:schemeClr val="tx1"/>
          </a:fontRef>
        </p:style>
      </p:cxnSp>
      <p:sp>
        <p:nvSpPr>
          <p:cNvPr id="6" name="Flowchart: Connector 5">
            <a:extLst>
              <a:ext uri="{FF2B5EF4-FFF2-40B4-BE49-F238E27FC236}">
                <a16:creationId xmlns:a16="http://schemas.microsoft.com/office/drawing/2014/main" id="{E9450CDE-29DB-1CA7-E3B5-C8FC92DA76C5}"/>
              </a:ext>
            </a:extLst>
          </p:cNvPr>
          <p:cNvSpPr/>
          <p:nvPr/>
        </p:nvSpPr>
        <p:spPr>
          <a:xfrm>
            <a:off x="464619" y="362400"/>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6C76843A-531D-C1FE-B122-A46F655B9398}"/>
              </a:ext>
            </a:extLst>
          </p:cNvPr>
          <p:cNvSpPr/>
          <p:nvPr/>
        </p:nvSpPr>
        <p:spPr>
          <a:xfrm>
            <a:off x="464619" y="6018028"/>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5EFA860A-A408-2CC0-5F4E-F56B7E0F6F10}"/>
              </a:ext>
            </a:extLst>
          </p:cNvPr>
          <p:cNvSpPr/>
          <p:nvPr/>
        </p:nvSpPr>
        <p:spPr>
          <a:xfrm>
            <a:off x="451279" y="1852165"/>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BAFBA234-84A4-2701-27ED-542CC03835BC}"/>
              </a:ext>
            </a:extLst>
          </p:cNvPr>
          <p:cNvSpPr/>
          <p:nvPr/>
        </p:nvSpPr>
        <p:spPr>
          <a:xfrm>
            <a:off x="451279" y="3190214"/>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lowchart: Connector 13">
            <a:extLst>
              <a:ext uri="{FF2B5EF4-FFF2-40B4-BE49-F238E27FC236}">
                <a16:creationId xmlns:a16="http://schemas.microsoft.com/office/drawing/2014/main" id="{D49E0AC7-2C18-5479-6B69-7EF8EC768983}"/>
              </a:ext>
            </a:extLst>
          </p:cNvPr>
          <p:cNvSpPr/>
          <p:nvPr/>
        </p:nvSpPr>
        <p:spPr>
          <a:xfrm>
            <a:off x="376857" y="5938079"/>
            <a:ext cx="564721" cy="563566"/>
          </a:xfrm>
          <a:prstGeom prst="flowChartConnector">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Connector 15">
            <a:extLst>
              <a:ext uri="{FF2B5EF4-FFF2-40B4-BE49-F238E27FC236}">
                <a16:creationId xmlns:a16="http://schemas.microsoft.com/office/drawing/2014/main" id="{6E572465-B664-8F93-5C48-2B82F064B533}"/>
              </a:ext>
            </a:extLst>
          </p:cNvPr>
          <p:cNvSpPr/>
          <p:nvPr/>
        </p:nvSpPr>
        <p:spPr>
          <a:xfrm>
            <a:off x="451279" y="4564146"/>
            <a:ext cx="389199" cy="403668"/>
          </a:xfrm>
          <a:prstGeom prst="flowChartConnector">
            <a:avLst/>
          </a:prstGeom>
          <a:solidFill>
            <a:srgbClr val="FBF0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93BAFB79-99D5-6284-8A94-923386AFDD91}"/>
              </a:ext>
            </a:extLst>
          </p:cNvPr>
          <p:cNvSpPr txBox="1"/>
          <p:nvPr/>
        </p:nvSpPr>
        <p:spPr>
          <a:xfrm>
            <a:off x="1143000" y="2654163"/>
            <a:ext cx="3037308" cy="4247317"/>
          </a:xfrm>
          <a:prstGeom prst="rect">
            <a:avLst/>
          </a:prstGeom>
          <a:noFill/>
        </p:spPr>
        <p:txBody>
          <a:bodyPr wrap="square" rtlCol="0">
            <a:spAutoFit/>
          </a:bodyPr>
          <a:lstStyle/>
          <a:p>
            <a:r>
              <a:rPr lang="en-US" sz="1800" dirty="0">
                <a:solidFill>
                  <a:schemeClr val="tx1">
                    <a:alpha val="80000"/>
                  </a:schemeClr>
                </a:solidFill>
                <a:latin typeface="Aptos Light" panose="020B0004020202020204" pitchFamily="34" charset="0"/>
              </a:rPr>
              <a:t>Poor social skills</a:t>
            </a:r>
          </a:p>
          <a:p>
            <a:endParaRPr lang="en-US" sz="1800" dirty="0">
              <a:solidFill>
                <a:schemeClr val="tx1">
                  <a:alpha val="80000"/>
                </a:schemeClr>
              </a:solidFill>
              <a:latin typeface="Aptos Light" panose="020B0004020202020204" pitchFamily="34" charset="0"/>
            </a:endParaRPr>
          </a:p>
          <a:p>
            <a:r>
              <a:rPr lang="en-US" sz="1800" dirty="0">
                <a:solidFill>
                  <a:schemeClr val="tx1">
                    <a:alpha val="80000"/>
                  </a:schemeClr>
                </a:solidFill>
                <a:latin typeface="Aptos Light" panose="020B0004020202020204" pitchFamily="34" charset="0"/>
              </a:rPr>
              <a:t>Stalks in the context of lust or loneliness.</a:t>
            </a:r>
          </a:p>
          <a:p>
            <a:endParaRPr lang="en-US" sz="1800" dirty="0">
              <a:solidFill>
                <a:schemeClr val="tx1">
                  <a:alpha val="80000"/>
                </a:schemeClr>
              </a:solidFill>
              <a:latin typeface="Aptos Light" panose="020B0004020202020204" pitchFamily="34" charset="0"/>
            </a:endParaRPr>
          </a:p>
          <a:p>
            <a:r>
              <a:rPr lang="en-US" sz="1800" dirty="0">
                <a:solidFill>
                  <a:schemeClr val="tx1">
                    <a:alpha val="80000"/>
                  </a:schemeClr>
                </a:solidFill>
                <a:latin typeface="Aptos Light" panose="020B0004020202020204" pitchFamily="34" charset="0"/>
              </a:rPr>
              <a:t>Unlike the Intimacy seeker, the motivation is not to seek a loving relationship but to get a </a:t>
            </a:r>
            <a:r>
              <a:rPr lang="en-US" sz="1800" dirty="0">
                <a:latin typeface="Aptos Light" panose="020B0004020202020204" pitchFamily="34" charset="0"/>
              </a:rPr>
              <a:t>date or a short-term relationship.</a:t>
            </a:r>
          </a:p>
          <a:p>
            <a:endParaRPr lang="en-US" sz="1800" dirty="0">
              <a:latin typeface="Aptos Light" panose="020B0004020202020204" pitchFamily="34" charset="0"/>
            </a:endParaRPr>
          </a:p>
          <a:p>
            <a:r>
              <a:rPr lang="en-US" sz="1800" dirty="0">
                <a:latin typeface="Aptos Light" panose="020B0004020202020204" pitchFamily="34" charset="0"/>
              </a:rPr>
              <a:t>Usually stalk for short periods and they are often indifferent to the distress of the victim. </a:t>
            </a:r>
          </a:p>
          <a:p>
            <a:pPr marL="0"/>
            <a:endParaRPr lang="en-GB" dirty="0">
              <a:solidFill>
                <a:srgbClr val="FFFFFF"/>
              </a:solidFill>
              <a:latin typeface="Aptos Light" panose="020B0004020202020204" pitchFamily="34" charset="0"/>
            </a:endParaRPr>
          </a:p>
        </p:txBody>
      </p:sp>
      <p:sp>
        <p:nvSpPr>
          <p:cNvPr id="33" name="TextBox 32">
            <a:extLst>
              <a:ext uri="{FF2B5EF4-FFF2-40B4-BE49-F238E27FC236}">
                <a16:creationId xmlns:a16="http://schemas.microsoft.com/office/drawing/2014/main" id="{59821476-3931-07C9-9312-49DE67095253}"/>
              </a:ext>
            </a:extLst>
          </p:cNvPr>
          <p:cNvSpPr txBox="1"/>
          <p:nvPr/>
        </p:nvSpPr>
        <p:spPr>
          <a:xfrm>
            <a:off x="1048418" y="1453834"/>
            <a:ext cx="3231481" cy="1200329"/>
          </a:xfrm>
          <a:prstGeom prst="rect">
            <a:avLst/>
          </a:prstGeom>
          <a:noFill/>
        </p:spPr>
        <p:txBody>
          <a:bodyPr wrap="square" rtlCol="0">
            <a:spAutoFit/>
          </a:bodyPr>
          <a:lstStyle/>
          <a:p>
            <a:pPr marL="0"/>
            <a:r>
              <a:rPr lang="en-US" sz="3600" b="1" dirty="0">
                <a:solidFill>
                  <a:srgbClr val="FFFFFF">
                    <a:alpha val="80000"/>
                  </a:srgbClr>
                </a:solidFill>
                <a:latin typeface="Aptos SemiBold" panose="020F0502020204030204" pitchFamily="34" charset="0"/>
              </a:rPr>
              <a:t>INCOMPETENT SUITOR</a:t>
            </a:r>
            <a:endParaRPr lang="en-US" sz="2800" dirty="0">
              <a:solidFill>
                <a:srgbClr val="FFFFFF">
                  <a:alpha val="80000"/>
                </a:srgbClr>
              </a:solidFill>
              <a:latin typeface="Bahnschrift Light SemiCondensed" panose="020B0502040204020203" pitchFamily="34" charset="0"/>
            </a:endParaRPr>
          </a:p>
        </p:txBody>
      </p:sp>
    </p:spTree>
    <p:extLst>
      <p:ext uri="{BB962C8B-B14F-4D97-AF65-F5344CB8AC3E}">
        <p14:creationId xmlns:p14="http://schemas.microsoft.com/office/powerpoint/2010/main" val="4238473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A58B4-02DB-0522-E329-F862EDACD24E}"/>
              </a:ext>
            </a:extLst>
          </p:cNvPr>
          <p:cNvSpPr>
            <a:spLocks noGrp="1"/>
          </p:cNvSpPr>
          <p:nvPr>
            <p:ph type="title"/>
          </p:nvPr>
        </p:nvSpPr>
        <p:spPr/>
        <p:txBody>
          <a:bodyPr/>
          <a:lstStyle/>
          <a:p>
            <a:r>
              <a:rPr lang="en-GB" dirty="0"/>
              <a:t>Managing Risk</a:t>
            </a:r>
          </a:p>
        </p:txBody>
      </p:sp>
      <p:pic>
        <p:nvPicPr>
          <p:cNvPr id="5" name="Content Placeholder 4">
            <a:extLst>
              <a:ext uri="{FF2B5EF4-FFF2-40B4-BE49-F238E27FC236}">
                <a16:creationId xmlns:a16="http://schemas.microsoft.com/office/drawing/2014/main" id="{90336D02-A1FC-CED7-DDAC-44C940025667}"/>
              </a:ext>
            </a:extLst>
          </p:cNvPr>
          <p:cNvPicPr>
            <a:picLocks noGrp="1" noChangeAspect="1"/>
          </p:cNvPicPr>
          <p:nvPr>
            <p:ph idx="1"/>
          </p:nvPr>
        </p:nvPicPr>
        <p:blipFill>
          <a:blip r:embed="rId3"/>
          <a:srcRect l="10683" t="49581" r="64884" b="6253"/>
          <a:stretch>
            <a:fillRect/>
          </a:stretch>
        </p:blipFill>
        <p:spPr>
          <a:xfrm>
            <a:off x="666427" y="2619214"/>
            <a:ext cx="3333563" cy="2850773"/>
          </a:xfrm>
          <a:prstGeom prst="rect">
            <a:avLst/>
          </a:prstGeom>
        </p:spPr>
      </p:pic>
      <p:pic>
        <p:nvPicPr>
          <p:cNvPr id="7" name="Picture 6">
            <a:extLst>
              <a:ext uri="{FF2B5EF4-FFF2-40B4-BE49-F238E27FC236}">
                <a16:creationId xmlns:a16="http://schemas.microsoft.com/office/drawing/2014/main" id="{3A55F792-37D3-B5BC-D59F-ED65759D7E23}"/>
              </a:ext>
            </a:extLst>
          </p:cNvPr>
          <p:cNvPicPr>
            <a:picLocks noChangeAspect="1"/>
          </p:cNvPicPr>
          <p:nvPr/>
        </p:nvPicPr>
        <p:blipFill>
          <a:blip r:embed="rId4"/>
          <a:srcRect l="11695" t="50000" r="67192" b="4120"/>
          <a:stretch>
            <a:fillRect/>
          </a:stretch>
        </p:blipFill>
        <p:spPr>
          <a:xfrm>
            <a:off x="5941017" y="726374"/>
            <a:ext cx="5257800" cy="5405251"/>
          </a:xfrm>
          <a:prstGeom prst="rect">
            <a:avLst/>
          </a:prstGeom>
        </p:spPr>
      </p:pic>
    </p:spTree>
    <p:extLst>
      <p:ext uri="{BB962C8B-B14F-4D97-AF65-F5344CB8AC3E}">
        <p14:creationId xmlns:p14="http://schemas.microsoft.com/office/powerpoint/2010/main" val="2755018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Jen shares her experience of being stalked by a stranger | To Catch A Stalker">
            <a:hlinkClick r:id="" action="ppaction://media"/>
            <a:extLst>
              <a:ext uri="{FF2B5EF4-FFF2-40B4-BE49-F238E27FC236}">
                <a16:creationId xmlns:a16="http://schemas.microsoft.com/office/drawing/2014/main" id="{8F82A1A6-759B-6629-60E4-5A5C3801C208}"/>
              </a:ext>
            </a:extLst>
          </p:cNvPr>
          <p:cNvPicPr>
            <a:picLocks noRot="1" noChangeAspect="1"/>
          </p:cNvPicPr>
          <p:nvPr>
            <a:videoFile r:link="rId1"/>
          </p:nvPr>
        </p:nvPicPr>
        <p:blipFill>
          <a:blip r:embed="rId3"/>
          <a:stretch>
            <a:fillRect/>
          </a:stretch>
        </p:blipFill>
        <p:spPr>
          <a:xfrm>
            <a:off x="232475" y="104433"/>
            <a:ext cx="11747715" cy="6637459"/>
          </a:xfrm>
          <a:prstGeom prst="rect">
            <a:avLst/>
          </a:prstGeom>
        </p:spPr>
      </p:pic>
    </p:spTree>
    <p:extLst>
      <p:ext uri="{BB962C8B-B14F-4D97-AF65-F5344CB8AC3E}">
        <p14:creationId xmlns:p14="http://schemas.microsoft.com/office/powerpoint/2010/main" val="374520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B9443-65B5-6512-4086-D20E9C87A72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How would you safeguard a victim?</a:t>
            </a:r>
          </a:p>
        </p:txBody>
      </p:sp>
      <p:pic>
        <p:nvPicPr>
          <p:cNvPr id="4" name="Content Placeholder 3" descr="A person&amp;#39;s head with a thought bubble above his head&#10;&#10;Description automatically generated">
            <a:extLst>
              <a:ext uri="{FF2B5EF4-FFF2-40B4-BE49-F238E27FC236}">
                <a16:creationId xmlns:a16="http://schemas.microsoft.com/office/drawing/2014/main" id="{CFE1DC3D-08FC-DEE8-123E-E012FFE070E8}"/>
              </a:ext>
            </a:extLst>
          </p:cNvPr>
          <p:cNvPicPr>
            <a:picLocks noGrp="1" noChangeAspect="1"/>
          </p:cNvPicPr>
          <p:nvPr>
            <p:ph idx="1"/>
          </p:nvPr>
        </p:nvPicPr>
        <p:blipFill rotWithShape="1">
          <a:blip r:embed="rId2"/>
          <a:srcRect r="72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34979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sky, outdoor, silhouette&#10;&#10;Description automatically generated">
            <a:extLst>
              <a:ext uri="{FF2B5EF4-FFF2-40B4-BE49-F238E27FC236}">
                <a16:creationId xmlns:a16="http://schemas.microsoft.com/office/drawing/2014/main" id="{C15AFE54-BC8D-8805-C92B-FEF631D9D7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5" name="TextBox 4">
            <a:extLst>
              <a:ext uri="{FF2B5EF4-FFF2-40B4-BE49-F238E27FC236}">
                <a16:creationId xmlns:a16="http://schemas.microsoft.com/office/drawing/2014/main" id="{70EFAF90-511C-7BCC-7AA4-B382FCAF305B}"/>
              </a:ext>
            </a:extLst>
          </p:cNvPr>
          <p:cNvSpPr txBox="1"/>
          <p:nvPr/>
        </p:nvSpPr>
        <p:spPr>
          <a:xfrm>
            <a:off x="1076445" y="393540"/>
            <a:ext cx="10914926" cy="1015663"/>
          </a:xfrm>
          <a:prstGeom prst="rect">
            <a:avLst/>
          </a:prstGeom>
          <a:noFill/>
        </p:spPr>
        <p:txBody>
          <a:bodyPr wrap="square" rtlCol="0">
            <a:spAutoFit/>
          </a:bodyPr>
          <a:lstStyle/>
          <a:p>
            <a:r>
              <a:rPr lang="en-GB" sz="6000" dirty="0">
                <a:ln w="34925">
                  <a:solidFill>
                    <a:srgbClr val="E9EDF4"/>
                  </a:solidFill>
                </a:ln>
                <a:noFill/>
                <a:latin typeface="Arial Nova Cond" panose="020B0506020202020204" pitchFamily="34" charset="0"/>
              </a:rPr>
              <a:t>STALKING PROTECTION ORDERS </a:t>
            </a:r>
          </a:p>
        </p:txBody>
      </p:sp>
      <p:sp>
        <p:nvSpPr>
          <p:cNvPr id="6" name="Rectangle 5">
            <a:extLst>
              <a:ext uri="{FF2B5EF4-FFF2-40B4-BE49-F238E27FC236}">
                <a16:creationId xmlns:a16="http://schemas.microsoft.com/office/drawing/2014/main" id="{2EC9A821-B4C0-4074-5913-25D61A529973}"/>
              </a:ext>
            </a:extLst>
          </p:cNvPr>
          <p:cNvSpPr/>
          <p:nvPr/>
        </p:nvSpPr>
        <p:spPr>
          <a:xfrm>
            <a:off x="904253" y="4633137"/>
            <a:ext cx="10170148" cy="2117474"/>
          </a:xfrm>
          <a:prstGeom prst="rect">
            <a:avLst/>
          </a:prstGeom>
          <a:solidFill>
            <a:schemeClr val="accent3">
              <a:lumMod val="75000"/>
              <a:alpha val="6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7">
            <a:extLst>
              <a:ext uri="{FF2B5EF4-FFF2-40B4-BE49-F238E27FC236}">
                <a16:creationId xmlns:a16="http://schemas.microsoft.com/office/drawing/2014/main" id="{4AF47D97-1DAB-9F2E-4FF2-643C31BBA730}"/>
              </a:ext>
            </a:extLst>
          </p:cNvPr>
          <p:cNvGraphicFramePr>
            <a:graphicFrameLocks noGrp="1"/>
          </p:cNvGraphicFramePr>
          <p:nvPr/>
        </p:nvGraphicFramePr>
        <p:xfrm>
          <a:off x="904253" y="4633137"/>
          <a:ext cx="10068548" cy="2011680"/>
        </p:xfrm>
        <a:graphic>
          <a:graphicData uri="http://schemas.openxmlformats.org/drawingml/2006/table">
            <a:tbl>
              <a:tblPr firstRow="1" bandRow="1">
                <a:tableStyleId>{5C22544A-7EE6-4342-B048-85BDC9FD1C3A}</a:tableStyleId>
              </a:tblPr>
              <a:tblGrid>
                <a:gridCol w="2517137">
                  <a:extLst>
                    <a:ext uri="{9D8B030D-6E8A-4147-A177-3AD203B41FA5}">
                      <a16:colId xmlns:a16="http://schemas.microsoft.com/office/drawing/2014/main" val="699859133"/>
                    </a:ext>
                  </a:extLst>
                </a:gridCol>
                <a:gridCol w="2517137">
                  <a:extLst>
                    <a:ext uri="{9D8B030D-6E8A-4147-A177-3AD203B41FA5}">
                      <a16:colId xmlns:a16="http://schemas.microsoft.com/office/drawing/2014/main" val="2825112893"/>
                    </a:ext>
                  </a:extLst>
                </a:gridCol>
                <a:gridCol w="2517137">
                  <a:extLst>
                    <a:ext uri="{9D8B030D-6E8A-4147-A177-3AD203B41FA5}">
                      <a16:colId xmlns:a16="http://schemas.microsoft.com/office/drawing/2014/main" val="3750716058"/>
                    </a:ext>
                  </a:extLst>
                </a:gridCol>
                <a:gridCol w="2517137">
                  <a:extLst>
                    <a:ext uri="{9D8B030D-6E8A-4147-A177-3AD203B41FA5}">
                      <a16:colId xmlns:a16="http://schemas.microsoft.com/office/drawing/2014/main" val="3821199826"/>
                    </a:ext>
                  </a:extLst>
                </a:gridCol>
              </a:tblGrid>
              <a:tr h="1945463">
                <a:tc>
                  <a:txBody>
                    <a:bodyPr/>
                    <a:lstStyle/>
                    <a:p>
                      <a:pPr algn="ctr"/>
                      <a:r>
                        <a:rPr lang="en-GB" dirty="0">
                          <a:latin typeface="Arial Nova Cond" panose="020B0506020202020204" pitchFamily="34" charset="0"/>
                        </a:rPr>
                        <a:t>The Stalking Protection Act 2019 gave police new powers to safeguard victims and disrupt stalkers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GB" dirty="0">
                          <a:latin typeface="Arial Nova Cond" panose="020B0506020202020204" pitchFamily="34" charset="0"/>
                        </a:rPr>
                        <a:t>SPO’s are civil orders  that can impose prohibitions on those who have been found to engage with acts of stalking.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GB" dirty="0">
                          <a:latin typeface="Arial Nova Cond" panose="020B0506020202020204" pitchFamily="34" charset="0"/>
                        </a:rPr>
                        <a:t>These orders can also include ‘positive requirements’.</a:t>
                      </a:r>
                    </a:p>
                    <a:p>
                      <a:pPr algn="ctr"/>
                      <a:r>
                        <a:rPr lang="en-GB" dirty="0">
                          <a:latin typeface="Arial Nova Cond" panose="020B0506020202020204" pitchFamily="34" charset="0"/>
                        </a:rPr>
                        <a:t> These are things police want offenders to do to tackle the pattern of behaviour.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algn="ctr"/>
                      <a:r>
                        <a:rPr lang="en-GB" dirty="0">
                          <a:latin typeface="Arial Nova Cond" panose="020B0506020202020204" pitchFamily="34" charset="0"/>
                        </a:rPr>
                        <a:t>These orders can be applied for at any stage of an investigation (DA or NON DA related). They run for minimum of 2 years  </a:t>
                      </a: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49823523"/>
                  </a:ext>
                </a:extLst>
              </a:tr>
            </a:tbl>
          </a:graphicData>
        </a:graphic>
      </p:graphicFrame>
      <p:cxnSp>
        <p:nvCxnSpPr>
          <p:cNvPr id="10" name="Straight Connector 9">
            <a:extLst>
              <a:ext uri="{FF2B5EF4-FFF2-40B4-BE49-F238E27FC236}">
                <a16:creationId xmlns:a16="http://schemas.microsoft.com/office/drawing/2014/main" id="{B33AAA0B-024F-F906-EED7-27E81704691C}"/>
              </a:ext>
            </a:extLst>
          </p:cNvPr>
          <p:cNvCxnSpPr/>
          <p:nvPr/>
        </p:nvCxnSpPr>
        <p:spPr>
          <a:xfrm>
            <a:off x="3421826" y="4423143"/>
            <a:ext cx="0" cy="2434856"/>
          </a:xfrm>
          <a:prstGeom prst="line">
            <a:avLst/>
          </a:prstGeom>
          <a:ln w="4445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6E0DD9A-B9DE-D2F6-B13E-C9512F1000F6}"/>
              </a:ext>
            </a:extLst>
          </p:cNvPr>
          <p:cNvCxnSpPr/>
          <p:nvPr/>
        </p:nvCxnSpPr>
        <p:spPr>
          <a:xfrm>
            <a:off x="5972839" y="4423144"/>
            <a:ext cx="0" cy="2434856"/>
          </a:xfrm>
          <a:prstGeom prst="line">
            <a:avLst/>
          </a:prstGeom>
          <a:ln w="4445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37816F3-0690-9C5D-C97D-E22A5840BAA0}"/>
              </a:ext>
            </a:extLst>
          </p:cNvPr>
          <p:cNvCxnSpPr/>
          <p:nvPr/>
        </p:nvCxnSpPr>
        <p:spPr>
          <a:xfrm>
            <a:off x="8461615" y="4423143"/>
            <a:ext cx="0" cy="2434856"/>
          </a:xfrm>
          <a:prstGeom prst="line">
            <a:avLst/>
          </a:prstGeom>
          <a:ln w="44450">
            <a:solidFill>
              <a:schemeClr val="bg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9473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51F6560-D61C-400F-B71A-3FDEBF451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F938B951-7EFC-40A2-B198-E73D39DFB3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92E4506E-6A0E-49A0-BC31-8CADBFF3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EED4D51-65BF-4AEE-B596-7CB61A70B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D9F0B53-A67D-7A42-386B-7F5B1A4A32A8}"/>
              </a:ext>
            </a:extLst>
          </p:cNvPr>
          <p:cNvSpPr>
            <a:spLocks noGrp="1"/>
          </p:cNvSpPr>
          <p:nvPr>
            <p:ph type="title"/>
          </p:nvPr>
        </p:nvSpPr>
        <p:spPr>
          <a:xfrm>
            <a:off x="550863" y="366639"/>
            <a:ext cx="11090274" cy="675441"/>
          </a:xfrm>
        </p:spPr>
        <p:txBody>
          <a:bodyPr vert="horz" wrap="square" lIns="91440" tIns="45720" rIns="91440" bIns="45720" rtlCol="0" anchor="t">
            <a:normAutofit/>
          </a:bodyPr>
          <a:lstStyle/>
          <a:p>
            <a:r>
              <a:rPr lang="en-US" sz="4200" dirty="0"/>
              <a:t>Criminal Justice responses – ‘Living in Fear’ 2017</a:t>
            </a:r>
          </a:p>
        </p:txBody>
      </p:sp>
      <p:pic>
        <p:nvPicPr>
          <p:cNvPr id="6" name="Picture 5">
            <a:extLst>
              <a:ext uri="{FF2B5EF4-FFF2-40B4-BE49-F238E27FC236}">
                <a16:creationId xmlns:a16="http://schemas.microsoft.com/office/drawing/2014/main" id="{0ECB7DAB-E451-6F26-83F7-0D3E47C2A50A}"/>
              </a:ext>
            </a:extLst>
          </p:cNvPr>
          <p:cNvPicPr>
            <a:picLocks noChangeAspect="1"/>
          </p:cNvPicPr>
          <p:nvPr/>
        </p:nvPicPr>
        <p:blipFill>
          <a:blip r:embed="rId3"/>
          <a:stretch>
            <a:fillRect/>
          </a:stretch>
        </p:blipFill>
        <p:spPr>
          <a:xfrm>
            <a:off x="550862" y="2133600"/>
            <a:ext cx="7419735" cy="4173600"/>
          </a:xfrm>
          <a:prstGeom prst="rect">
            <a:avLst/>
          </a:prstGeom>
          <a:effectLst>
            <a:outerShdw blurRad="508000" dist="101600" dir="5400000" algn="tl" rotWithShape="0">
              <a:prstClr val="black">
                <a:alpha val="10000"/>
              </a:prstClr>
            </a:outerShdw>
          </a:effectLst>
        </p:spPr>
      </p:pic>
      <p:pic>
        <p:nvPicPr>
          <p:cNvPr id="5" name="Content Placeholder 4">
            <a:hlinkClick r:id="rId4"/>
            <a:extLst>
              <a:ext uri="{FF2B5EF4-FFF2-40B4-BE49-F238E27FC236}">
                <a16:creationId xmlns:a16="http://schemas.microsoft.com/office/drawing/2014/main" id="{F7AFE5A5-03B3-69F3-F26B-35E71F58AE76}"/>
              </a:ext>
            </a:extLst>
          </p:cNvPr>
          <p:cNvPicPr>
            <a:picLocks noGrp="1" noChangeAspect="1"/>
          </p:cNvPicPr>
          <p:nvPr>
            <p:ph idx="1"/>
          </p:nvPr>
        </p:nvPicPr>
        <p:blipFill>
          <a:blip r:embed="rId5"/>
          <a:stretch>
            <a:fillRect/>
          </a:stretch>
        </p:blipFill>
        <p:spPr>
          <a:xfrm>
            <a:off x="8292125" y="2133601"/>
            <a:ext cx="3182368" cy="4173599"/>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2564791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D61C6-2A96-FA19-3DAB-4C6CF13CB62A}"/>
              </a:ext>
            </a:extLst>
          </p:cNvPr>
          <p:cNvSpPr>
            <a:spLocks noGrp="1"/>
          </p:cNvSpPr>
          <p:nvPr>
            <p:ph type="title"/>
          </p:nvPr>
        </p:nvSpPr>
        <p:spPr/>
        <p:txBody>
          <a:bodyPr/>
          <a:lstStyle/>
          <a:p>
            <a:r>
              <a:rPr lang="en-GB" dirty="0"/>
              <a:t>CJ responses – Super Complaint – November 2022</a:t>
            </a:r>
          </a:p>
        </p:txBody>
      </p:sp>
      <p:pic>
        <p:nvPicPr>
          <p:cNvPr id="5" name="Content Placeholder 4">
            <a:hlinkClick r:id="rId3"/>
            <a:extLst>
              <a:ext uri="{FF2B5EF4-FFF2-40B4-BE49-F238E27FC236}">
                <a16:creationId xmlns:a16="http://schemas.microsoft.com/office/drawing/2014/main" id="{13BB2F60-605D-6F6F-22B7-4187FC977222}"/>
              </a:ext>
            </a:extLst>
          </p:cNvPr>
          <p:cNvPicPr>
            <a:picLocks noGrp="1" noChangeAspect="1"/>
          </p:cNvPicPr>
          <p:nvPr>
            <p:ph idx="1"/>
          </p:nvPr>
        </p:nvPicPr>
        <p:blipFill>
          <a:blip r:embed="rId4"/>
          <a:stretch>
            <a:fillRect/>
          </a:stretch>
        </p:blipFill>
        <p:spPr>
          <a:xfrm>
            <a:off x="838200" y="1949606"/>
            <a:ext cx="5211083" cy="2033458"/>
          </a:xfrm>
          <a:prstGeom prst="rect">
            <a:avLst/>
          </a:prstGeom>
        </p:spPr>
      </p:pic>
      <p:sp>
        <p:nvSpPr>
          <p:cNvPr id="6" name="TextBox 5">
            <a:extLst>
              <a:ext uri="{FF2B5EF4-FFF2-40B4-BE49-F238E27FC236}">
                <a16:creationId xmlns:a16="http://schemas.microsoft.com/office/drawing/2014/main" id="{0F4B6594-5BA8-15E7-0DC3-71D9560A2688}"/>
              </a:ext>
            </a:extLst>
          </p:cNvPr>
          <p:cNvSpPr txBox="1"/>
          <p:nvPr/>
        </p:nvSpPr>
        <p:spPr>
          <a:xfrm>
            <a:off x="6741762" y="1472339"/>
            <a:ext cx="5450238" cy="535531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Consortium – 21 stalking specialists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Only 5% of reports of stalking to the police in year ending March 2022 resulted in a charge by the CPS.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many cases police were failing to identify stalking behaviours as a course of conduct at an early stage.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was common for the crime to be investigated as a ‘lower-level’ offence, such as malicious communications or criminal damage, or to be misidentified as harassment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Consortium was also highly concerned that in the cases where stalking is identified, too often police were not investigating the crime appropriately.</a:t>
            </a:r>
          </a:p>
        </p:txBody>
      </p:sp>
    </p:spTree>
    <p:extLst>
      <p:ext uri="{BB962C8B-B14F-4D97-AF65-F5344CB8AC3E}">
        <p14:creationId xmlns:p14="http://schemas.microsoft.com/office/powerpoint/2010/main" val="3165544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D4419-81A5-7B38-8B23-15745FF66BFA}"/>
              </a:ext>
            </a:extLst>
          </p:cNvPr>
          <p:cNvSpPr>
            <a:spLocks noGrp="1"/>
          </p:cNvSpPr>
          <p:nvPr>
            <p:ph type="title"/>
          </p:nvPr>
        </p:nvSpPr>
        <p:spPr/>
        <p:txBody>
          <a:bodyPr/>
          <a:lstStyle/>
          <a:p>
            <a:r>
              <a:rPr lang="en-GB" dirty="0"/>
              <a:t>Multi-agency Stalking intervention programme (MASIP)</a:t>
            </a:r>
          </a:p>
        </p:txBody>
      </p:sp>
      <p:pic>
        <p:nvPicPr>
          <p:cNvPr id="5" name="Content Placeholder 4">
            <a:hlinkClick r:id="rId3"/>
            <a:extLst>
              <a:ext uri="{FF2B5EF4-FFF2-40B4-BE49-F238E27FC236}">
                <a16:creationId xmlns:a16="http://schemas.microsoft.com/office/drawing/2014/main" id="{9F3132C3-B132-2DF8-FA66-EF04572CE633}"/>
              </a:ext>
            </a:extLst>
          </p:cNvPr>
          <p:cNvPicPr>
            <a:picLocks noGrp="1" noChangeAspect="1"/>
          </p:cNvPicPr>
          <p:nvPr>
            <p:ph idx="1"/>
          </p:nvPr>
        </p:nvPicPr>
        <p:blipFill>
          <a:blip r:embed="rId4"/>
          <a:stretch>
            <a:fillRect/>
          </a:stretch>
        </p:blipFill>
        <p:spPr>
          <a:xfrm>
            <a:off x="407114" y="2022739"/>
            <a:ext cx="4151359" cy="2812522"/>
          </a:xfrm>
          <a:prstGeom prst="rect">
            <a:avLst/>
          </a:prstGeom>
        </p:spPr>
      </p:pic>
      <p:sp>
        <p:nvSpPr>
          <p:cNvPr id="7" name="TextBox 6">
            <a:extLst>
              <a:ext uri="{FF2B5EF4-FFF2-40B4-BE49-F238E27FC236}">
                <a16:creationId xmlns:a16="http://schemas.microsoft.com/office/drawing/2014/main" id="{4112C112-E50A-765E-9EE9-2390A4111AA5}"/>
              </a:ext>
            </a:extLst>
          </p:cNvPr>
          <p:cNvSpPr txBox="1"/>
          <p:nvPr/>
        </p:nvSpPr>
        <p:spPr>
          <a:xfrm>
            <a:off x="5602355" y="1476117"/>
            <a:ext cx="6098582" cy="5016758"/>
          </a:xfrm>
          <a:prstGeom prst="rect">
            <a:avLst/>
          </a:prstGeom>
          <a:noFill/>
        </p:spPr>
        <p:txBody>
          <a:bodyPr wrap="square">
            <a:spAutoFit/>
          </a:bodyPr>
          <a:lstStyle/>
          <a:p>
            <a:pPr fontAlgn="t"/>
            <a:r>
              <a:rPr lang="en-GB" sz="2000" b="1" i="0" kern="1200" dirty="0">
                <a:solidFill>
                  <a:schemeClr val="tx1"/>
                </a:solidFill>
                <a:effectLst/>
                <a:latin typeface="Arial" panose="020B0604020202020204" pitchFamily="34" charset="0"/>
                <a:cs typeface="Arial" panose="020B0604020202020204" pitchFamily="34" charset="0"/>
              </a:rPr>
              <a:t>Benefits and Outcomes</a:t>
            </a:r>
          </a:p>
          <a:p>
            <a:pPr fontAlgn="t"/>
            <a:r>
              <a:rPr lang="en-GB" sz="2000" b="0" i="0" kern="1200" dirty="0">
                <a:solidFill>
                  <a:schemeClr val="tx1"/>
                </a:solidFill>
                <a:effectLst/>
                <a:latin typeface="Arial" panose="020B0604020202020204" pitchFamily="34" charset="0"/>
                <a:cs typeface="Arial" panose="020B0604020202020204" pitchFamily="34" charset="0"/>
              </a:rPr>
              <a:t>Multi‑agency working improves: </a:t>
            </a:r>
          </a:p>
          <a:p>
            <a:pPr lvl="1" fontAlgn="t"/>
            <a:r>
              <a:rPr lang="en-GB" sz="2000" b="0" i="0" kern="1200" dirty="0">
                <a:solidFill>
                  <a:schemeClr val="tx1"/>
                </a:solidFill>
                <a:effectLst/>
                <a:latin typeface="Arial" panose="020B0604020202020204" pitchFamily="34" charset="0"/>
                <a:cs typeface="Arial" panose="020B0604020202020204" pitchFamily="34" charset="0"/>
              </a:rPr>
              <a:t>awareness of stalking,</a:t>
            </a:r>
          </a:p>
          <a:p>
            <a:pPr lvl="1" fontAlgn="t"/>
            <a:r>
              <a:rPr lang="en-GB" sz="2000" b="0" i="0" kern="1200" dirty="0">
                <a:solidFill>
                  <a:schemeClr val="tx1"/>
                </a:solidFill>
                <a:effectLst/>
                <a:latin typeface="Arial" panose="020B0604020202020204" pitchFamily="34" charset="0"/>
                <a:cs typeface="Arial" panose="020B0604020202020204" pitchFamily="34" charset="0"/>
              </a:rPr>
              <a:t>quality of investigations,</a:t>
            </a:r>
          </a:p>
          <a:p>
            <a:pPr lvl="1" fontAlgn="t"/>
            <a:r>
              <a:rPr lang="en-GB" sz="2000" b="0" i="0" kern="1200" dirty="0">
                <a:solidFill>
                  <a:schemeClr val="tx1"/>
                </a:solidFill>
                <a:effectLst/>
                <a:latin typeface="Arial" panose="020B0604020202020204" pitchFamily="34" charset="0"/>
                <a:cs typeface="Arial" panose="020B0604020202020204" pitchFamily="34" charset="0"/>
              </a:rPr>
              <a:t>appropriate charging decisions,</a:t>
            </a:r>
          </a:p>
          <a:p>
            <a:pPr lvl="1" fontAlgn="t"/>
            <a:r>
              <a:rPr lang="en-GB" sz="2000" b="0" i="0" kern="1200" dirty="0">
                <a:solidFill>
                  <a:schemeClr val="tx1"/>
                </a:solidFill>
                <a:effectLst/>
                <a:latin typeface="Arial" panose="020B0604020202020204" pitchFamily="34" charset="0"/>
                <a:cs typeface="Arial" panose="020B0604020202020204" pitchFamily="34" charset="0"/>
              </a:rPr>
              <a:t>information sharing for better risk management.</a:t>
            </a:r>
          </a:p>
          <a:p>
            <a:pPr fontAlgn="t"/>
            <a:r>
              <a:rPr lang="en-GB" sz="2000" b="0" i="0" kern="1200" dirty="0">
                <a:solidFill>
                  <a:schemeClr val="tx1"/>
                </a:solidFill>
                <a:effectLst/>
                <a:latin typeface="Arial" panose="020B0604020202020204" pitchFamily="34" charset="0"/>
                <a:cs typeface="Arial" panose="020B0604020202020204" pitchFamily="34" charset="0"/>
              </a:rPr>
              <a:t>Evaluation by UCL found: </a:t>
            </a:r>
          </a:p>
          <a:p>
            <a:pPr lvl="1" fontAlgn="t"/>
            <a:r>
              <a:rPr lang="en-GB" sz="2000" b="0" i="0" kern="1200" dirty="0">
                <a:solidFill>
                  <a:schemeClr val="tx1"/>
                </a:solidFill>
                <a:effectLst/>
                <a:latin typeface="Arial" panose="020B0604020202020204" pitchFamily="34" charset="0"/>
                <a:cs typeface="Arial" panose="020B0604020202020204" pitchFamily="34" charset="0"/>
              </a:rPr>
              <a:t>positive outcomes across pilot sites,</a:t>
            </a:r>
          </a:p>
          <a:p>
            <a:pPr lvl="1" fontAlgn="t"/>
            <a:r>
              <a:rPr lang="en-GB" sz="2000" b="0" i="0" kern="1200" dirty="0">
                <a:solidFill>
                  <a:schemeClr val="tx1"/>
                </a:solidFill>
                <a:effectLst/>
                <a:latin typeface="Arial" panose="020B0604020202020204" pitchFamily="34" charset="0"/>
                <a:cs typeface="Arial" panose="020B0604020202020204" pitchFamily="34" charset="0"/>
              </a:rPr>
              <a:t>higher proportions of cases resulting in charges,</a:t>
            </a:r>
          </a:p>
          <a:p>
            <a:pPr lvl="1" fontAlgn="t"/>
            <a:r>
              <a:rPr lang="en-GB" sz="2000" b="0" i="0" kern="1200" dirty="0">
                <a:solidFill>
                  <a:schemeClr val="tx1"/>
                </a:solidFill>
                <a:effectLst/>
                <a:latin typeface="Arial" panose="020B0604020202020204" pitchFamily="34" charset="0"/>
                <a:cs typeface="Arial" panose="020B0604020202020204" pitchFamily="34" charset="0"/>
              </a:rPr>
              <a:t>high victim satisfaction with advocacy (though not always with the wider CJS/courts),</a:t>
            </a:r>
          </a:p>
          <a:p>
            <a:pPr lvl="1" fontAlgn="t"/>
            <a:r>
              <a:rPr lang="en-GB" sz="2000" b="0" i="0" kern="1200" dirty="0">
                <a:solidFill>
                  <a:schemeClr val="tx1"/>
                </a:solidFill>
                <a:effectLst/>
                <a:latin typeface="Arial" panose="020B0604020202020204" pitchFamily="34" charset="0"/>
                <a:cs typeface="Arial" panose="020B0604020202020204" pitchFamily="34" charset="0"/>
              </a:rPr>
              <a:t>perpetrators reporting increased confidence in managing their own behaviour.</a:t>
            </a:r>
          </a:p>
          <a:p>
            <a:pPr fontAlgn="t"/>
            <a:r>
              <a:rPr lang="en-GB" sz="2000" b="0" i="0" kern="1200" dirty="0">
                <a:solidFill>
                  <a:schemeClr val="tx1"/>
                </a:solidFill>
                <a:effectLst/>
                <a:latin typeface="Arial" panose="020B0604020202020204" pitchFamily="34" charset="0"/>
                <a:cs typeface="Arial" panose="020B0604020202020204" pitchFamily="34" charset="0"/>
              </a:rPr>
              <a:t>MASIP reduces risks and long‑term harm to victims, potentially preventing escalation to severe or fatal outcomes.</a:t>
            </a:r>
          </a:p>
        </p:txBody>
      </p:sp>
    </p:spTree>
    <p:extLst>
      <p:ext uri="{BB962C8B-B14F-4D97-AF65-F5344CB8AC3E}">
        <p14:creationId xmlns:p14="http://schemas.microsoft.com/office/powerpoint/2010/main" val="3485815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8F7E5821-65EA-0B2A-8BB2-D51A19FFDFDB}"/>
              </a:ext>
            </a:extLst>
          </p:cNvPr>
          <p:cNvPicPr>
            <a:picLocks noGrp="1" noChangeAspect="1"/>
          </p:cNvPicPr>
          <p:nvPr>
            <p:ph idx="1"/>
          </p:nvPr>
        </p:nvPicPr>
        <p:blipFill>
          <a:blip r:embed="rId4"/>
          <a:stretch>
            <a:fillRect/>
          </a:stretch>
        </p:blipFill>
        <p:spPr>
          <a:xfrm>
            <a:off x="838200" y="2317740"/>
            <a:ext cx="10515600" cy="3367107"/>
          </a:xfrm>
          <a:prstGeom prst="rect">
            <a:avLst/>
          </a:prstGeom>
        </p:spPr>
      </p:pic>
      <p:sp>
        <p:nvSpPr>
          <p:cNvPr id="6" name="TextBox 5">
            <a:extLst>
              <a:ext uri="{FF2B5EF4-FFF2-40B4-BE49-F238E27FC236}">
                <a16:creationId xmlns:a16="http://schemas.microsoft.com/office/drawing/2014/main" id="{FEBDC6E7-8FF1-DBB9-181F-060C00180B19}"/>
              </a:ext>
            </a:extLst>
          </p:cNvPr>
          <p:cNvSpPr txBox="1"/>
          <p:nvPr/>
        </p:nvSpPr>
        <p:spPr>
          <a:xfrm>
            <a:off x="716437" y="575035"/>
            <a:ext cx="9144000" cy="1754326"/>
          </a:xfrm>
          <a:prstGeom prst="rect">
            <a:avLst/>
          </a:prstGeom>
          <a:noFill/>
        </p:spPr>
        <p:txBody>
          <a:bodyPr wrap="square" rtlCol="0">
            <a:spAutoFit/>
          </a:bodyPr>
          <a:lstStyle/>
          <a:p>
            <a:pPr algn="ctr"/>
            <a:r>
              <a:rPr lang="en-GB" sz="5400" dirty="0"/>
              <a:t>Multi-agency responses to Stalking</a:t>
            </a:r>
          </a:p>
        </p:txBody>
      </p:sp>
    </p:spTree>
    <p:extLst>
      <p:ext uri="{BB962C8B-B14F-4D97-AF65-F5344CB8AC3E}">
        <p14:creationId xmlns:p14="http://schemas.microsoft.com/office/powerpoint/2010/main" val="1200587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E3DA6-A92E-A3AC-E9C3-D399E8555D1D}"/>
              </a:ext>
            </a:extLst>
          </p:cNvPr>
          <p:cNvSpPr>
            <a:spLocks noGrp="1"/>
          </p:cNvSpPr>
          <p:nvPr>
            <p:ph type="title"/>
          </p:nvPr>
        </p:nvSpPr>
        <p:spPr>
          <a:xfrm>
            <a:off x="630936" y="640080"/>
            <a:ext cx="4818888" cy="1481328"/>
          </a:xfrm>
        </p:spPr>
        <p:txBody>
          <a:bodyPr anchor="b">
            <a:normAutofit fontScale="90000"/>
          </a:bodyPr>
          <a:lstStyle/>
          <a:p>
            <a:r>
              <a:rPr lang="en-GB" sz="5400" dirty="0"/>
              <a:t>CJ Responses – April (2024) </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7C5DCBA-0112-D03E-5A9A-5669C7FDA2D0}"/>
              </a:ext>
            </a:extLst>
          </p:cNvPr>
          <p:cNvSpPr>
            <a:spLocks noGrp="1"/>
          </p:cNvSpPr>
          <p:nvPr>
            <p:ph idx="1"/>
          </p:nvPr>
        </p:nvSpPr>
        <p:spPr>
          <a:xfrm>
            <a:off x="630935" y="2660904"/>
            <a:ext cx="5565327" cy="3787540"/>
          </a:xfrm>
        </p:spPr>
        <p:txBody>
          <a:bodyPr anchor="t">
            <a:normAutofit fontScale="85000" lnSpcReduction="20000"/>
          </a:bodyPr>
          <a:lstStyle/>
          <a:p>
            <a:r>
              <a:rPr lang="en-US" sz="2200" dirty="0"/>
              <a:t>Conviction rates remain extremely low at 1.7%</a:t>
            </a:r>
          </a:p>
          <a:p>
            <a:r>
              <a:rPr lang="en-US" sz="2200" dirty="0"/>
              <a:t>Victims often struggle to disclose stalking due to fear of not being believed.</a:t>
            </a:r>
          </a:p>
          <a:p>
            <a:r>
              <a:rPr lang="en-US" sz="2200" dirty="0"/>
              <a:t>Health professionals often miss stalking, with only 13% of victims referred to advocacy/police and 34% offered no help at all. </a:t>
            </a:r>
          </a:p>
          <a:p>
            <a:r>
              <a:rPr lang="en-US" sz="2200" dirty="0"/>
              <a:t>Only 7 police forces had even one dedicated stalking officer. </a:t>
            </a:r>
          </a:p>
          <a:p>
            <a:r>
              <a:rPr lang="en-US" sz="2200" dirty="0"/>
              <a:t>Only 15% of victims reporting to the police were signposted to an advocate. </a:t>
            </a:r>
          </a:p>
          <a:p>
            <a:r>
              <a:rPr lang="en-US" sz="2200" dirty="0"/>
              <a:t>Absence of transparent, national-level data.</a:t>
            </a:r>
          </a:p>
          <a:p>
            <a:r>
              <a:rPr lang="en-US" sz="2200" dirty="0"/>
              <a:t>MASIP is highlighted as a successful example of early intervention.</a:t>
            </a:r>
          </a:p>
        </p:txBody>
      </p:sp>
      <p:pic>
        <p:nvPicPr>
          <p:cNvPr id="5" name="Content Placeholder 4">
            <a:hlinkClick r:id="rId3"/>
            <a:extLst>
              <a:ext uri="{FF2B5EF4-FFF2-40B4-BE49-F238E27FC236}">
                <a16:creationId xmlns:a16="http://schemas.microsoft.com/office/drawing/2014/main" id="{149754F3-CCDC-6795-1B2E-4C4927D62678}"/>
              </a:ext>
            </a:extLst>
          </p:cNvPr>
          <p:cNvPicPr>
            <a:picLocks noChangeAspect="1"/>
          </p:cNvPicPr>
          <p:nvPr/>
        </p:nvPicPr>
        <p:blipFill>
          <a:blip r:embed="rId4"/>
          <a:stretch>
            <a:fillRect/>
          </a:stretch>
        </p:blipFill>
        <p:spPr>
          <a:xfrm>
            <a:off x="6897205" y="640080"/>
            <a:ext cx="3862653" cy="5577840"/>
          </a:xfrm>
          <a:prstGeom prst="rect">
            <a:avLst/>
          </a:prstGeom>
        </p:spPr>
      </p:pic>
    </p:spTree>
    <p:extLst>
      <p:ext uri="{BB962C8B-B14F-4D97-AF65-F5344CB8AC3E}">
        <p14:creationId xmlns:p14="http://schemas.microsoft.com/office/powerpoint/2010/main" val="25892969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436AF-A0DF-DD3B-0536-025F69BD019A}"/>
              </a:ext>
            </a:extLst>
          </p:cNvPr>
          <p:cNvSpPr>
            <a:spLocks noGrp="1"/>
          </p:cNvSpPr>
          <p:nvPr>
            <p:ph type="title"/>
          </p:nvPr>
        </p:nvSpPr>
        <p:spPr>
          <a:xfrm>
            <a:off x="7263064" y="227386"/>
            <a:ext cx="4720525" cy="1110389"/>
          </a:xfrm>
        </p:spPr>
        <p:txBody>
          <a:bodyPr>
            <a:normAutofit fontScale="90000"/>
          </a:bodyPr>
          <a:lstStyle/>
          <a:p>
            <a:r>
              <a:rPr lang="en-GB" dirty="0"/>
              <a:t>The police response to stalking (September 2024)</a:t>
            </a:r>
          </a:p>
        </p:txBody>
      </p:sp>
      <p:sp>
        <p:nvSpPr>
          <p:cNvPr id="3" name="Content Placeholder 2">
            <a:extLst>
              <a:ext uri="{FF2B5EF4-FFF2-40B4-BE49-F238E27FC236}">
                <a16:creationId xmlns:a16="http://schemas.microsoft.com/office/drawing/2014/main" id="{2144958B-BE91-5CA7-1294-D2DE3DAB34A5}"/>
              </a:ext>
            </a:extLst>
          </p:cNvPr>
          <p:cNvSpPr>
            <a:spLocks noGrp="1"/>
          </p:cNvSpPr>
          <p:nvPr>
            <p:ph idx="1"/>
          </p:nvPr>
        </p:nvSpPr>
        <p:spPr>
          <a:xfrm>
            <a:off x="385010" y="1648326"/>
            <a:ext cx="11454064" cy="4940713"/>
          </a:xfrm>
        </p:spPr>
        <p:txBody>
          <a:bodyPr>
            <a:noAutofit/>
          </a:bodyPr>
          <a:lstStyle/>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sng" strike="noStrike" kern="1200" cap="none" spc="0" normalizeH="0" baseline="0" noProof="0" dirty="0">
                <a:ln>
                  <a:noFill/>
                </a:ln>
                <a:effectLst/>
                <a:uLnTx/>
                <a:uFillTx/>
                <a:latin typeface="Aptos" panose="02110004020202020204"/>
                <a:ea typeface="+mn-ea"/>
                <a:cs typeface="+mn-cs"/>
              </a:rPr>
              <a:t>Key Findings</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effectLst/>
                <a:uLnTx/>
                <a:uFillTx/>
                <a:latin typeface="Aptos" panose="02110004020202020204"/>
                <a:ea typeface="+mn-ea"/>
                <a:cs typeface="+mn-cs"/>
              </a:rPr>
              <a:t>1. Stalking is not consistently recognised</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Police often fail to correctly identify stalking behaviours, missing the underlying pattern of “fixation and obsession” that characterises the offence. This leads to misclassification, poor safeguarding, and weaker investigations. </a:t>
            </a:r>
          </a:p>
          <a:p>
            <a:pPr marL="0" marR="0" lvl="0" indent="0" algn="l" defTabSz="914400" rtl="0" eaLnBrk="1" fontAlgn="t"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effectLst/>
              <a:uLnTx/>
              <a:uFillTx/>
              <a:latin typeface="Aptos" panose="02110004020202020204"/>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effectLst/>
                <a:uLnTx/>
                <a:uFillTx/>
                <a:latin typeface="Aptos" panose="02110004020202020204"/>
                <a:ea typeface="+mn-ea"/>
                <a:cs typeface="+mn-cs"/>
              </a:rPr>
              <a:t>2. Risk assessment and safeguarding are poor in many cases</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The report highlights that </a:t>
            </a:r>
            <a:r>
              <a:rPr kumimoji="0" lang="en-GB" sz="1100" b="1" i="0" u="none" strike="noStrike" kern="1200" cap="none" spc="0" normalizeH="0" baseline="0" noProof="0" dirty="0">
                <a:ln>
                  <a:noFill/>
                </a:ln>
                <a:effectLst/>
                <a:uLnTx/>
                <a:uFillTx/>
                <a:latin typeface="Aptos" panose="02110004020202020204"/>
                <a:ea typeface="+mn-ea"/>
                <a:cs typeface="+mn-cs"/>
              </a:rPr>
              <a:t>poor risk assessment and poor victim safeguarding</a:t>
            </a:r>
            <a:r>
              <a:rPr kumimoji="0" lang="en-GB" sz="1100" b="0" i="0" u="none" strike="noStrike" kern="1200" cap="none" spc="0" normalizeH="0" baseline="0" noProof="0" dirty="0">
                <a:ln>
                  <a:noFill/>
                </a:ln>
                <a:effectLst/>
                <a:uLnTx/>
                <a:uFillTx/>
                <a:latin typeface="Aptos" panose="02110004020202020204"/>
                <a:ea typeface="+mn-ea"/>
                <a:cs typeface="+mn-cs"/>
              </a:rPr>
              <a:t> may leave individuals at serious harm. Some forces do protect victims effectively, but many do not apply risk tools consistently. </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100" dirty="0">
              <a:latin typeface="Aptos" panose="02110004020202020204"/>
            </a:endParaRP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effectLst/>
                <a:uLnTx/>
                <a:uFillTx/>
                <a:latin typeface="Aptos" panose="02110004020202020204"/>
                <a:ea typeface="+mn-ea"/>
                <a:cs typeface="+mn-cs"/>
              </a:rPr>
              <a:t>3. Investigations are inconsistent and often low‑quality</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The quality and resourcing of investigations vary significantly between forces. Problems identified include:</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failure to investigate patterns over time,</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inadequate follow‑up,</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insufficient digital evidence examination,</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high workloads and lack of experience among officers</a:t>
            </a:r>
          </a:p>
          <a:p>
            <a:pPr marL="0" marR="0" lvl="0" indent="0" algn="l" defTabSz="914400" rtl="0" eaLnBrk="1" fontAlgn="t"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effectLst/>
              <a:uLnTx/>
              <a:uFillTx/>
              <a:latin typeface="Aptos" panose="02110004020202020204"/>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effectLst/>
                <a:uLnTx/>
                <a:uFillTx/>
                <a:latin typeface="Aptos" panose="02110004020202020204"/>
                <a:ea typeface="+mn-ea"/>
                <a:cs typeface="+mn-cs"/>
              </a:rPr>
              <a:t>4. Law and guidance on stalking are confusing</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The report states that </a:t>
            </a:r>
            <a:r>
              <a:rPr kumimoji="0" lang="en-GB" sz="1100" b="1" i="0" u="none" strike="noStrike" kern="1200" cap="none" spc="0" normalizeH="0" baseline="0" noProof="0" dirty="0">
                <a:ln>
                  <a:noFill/>
                </a:ln>
                <a:effectLst/>
                <a:uLnTx/>
                <a:uFillTx/>
                <a:latin typeface="Aptos" panose="02110004020202020204"/>
                <a:ea typeface="+mn-ea"/>
                <a:cs typeface="+mn-cs"/>
              </a:rPr>
              <a:t>current criminal law is unclear</a:t>
            </a:r>
            <a:r>
              <a:rPr kumimoji="0" lang="en-GB" sz="1100" b="0" i="0" u="none" strike="noStrike" kern="1200" cap="none" spc="0" normalizeH="0" baseline="0" noProof="0" dirty="0">
                <a:ln>
                  <a:noFill/>
                </a:ln>
                <a:effectLst/>
                <a:uLnTx/>
                <a:uFillTx/>
                <a:latin typeface="Aptos" panose="02110004020202020204"/>
                <a:ea typeface="+mn-ea"/>
                <a:cs typeface="+mn-cs"/>
              </a:rPr>
              <a:t> in places, making it more difficult for officers to apply correctly. Guidance is also inconsistent, contributing to confusion and variance in practice. </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100" dirty="0">
              <a:latin typeface="Aptos" panose="02110004020202020204"/>
            </a:endParaRP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effectLst/>
                <a:uLnTx/>
                <a:uFillTx/>
                <a:latin typeface="Aptos" panose="02110004020202020204"/>
                <a:ea typeface="+mn-ea"/>
                <a:cs typeface="+mn-cs"/>
              </a:rPr>
              <a:t>5. Limited understanding of stalking prevalence</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Many forces lack a clear understanding of the scale and types of stalking occurring in their area, limiting their ability to respond appropriately and allocate resources. </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100" dirty="0">
              <a:latin typeface="Aptos" panose="02110004020202020204"/>
            </a:endParaRP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effectLst/>
                <a:uLnTx/>
                <a:uFillTx/>
                <a:latin typeface="Aptos" panose="02110004020202020204"/>
                <a:ea typeface="+mn-ea"/>
                <a:cs typeface="+mn-cs"/>
              </a:rPr>
              <a:t>6. Good practice exists—but is not widespread</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Some forces have developed:</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effectLst/>
                <a:uLnTx/>
                <a:uFillTx/>
                <a:latin typeface="Aptos" panose="02110004020202020204"/>
                <a:ea typeface="+mn-ea"/>
                <a:cs typeface="+mn-cs"/>
              </a:rPr>
              <a:t>multi‑agency hubs</a:t>
            </a:r>
            <a:r>
              <a:rPr kumimoji="0" lang="en-GB" sz="1100" b="0" i="0" u="none" strike="noStrike" kern="1200" cap="none" spc="0" normalizeH="0" baseline="0" noProof="0" dirty="0">
                <a:ln>
                  <a:noFill/>
                </a:ln>
                <a:effectLst/>
                <a:uLnTx/>
                <a:uFillTx/>
                <a:latin typeface="Aptos" panose="02110004020202020204"/>
                <a:ea typeface="+mn-ea"/>
                <a:cs typeface="+mn-cs"/>
              </a:rPr>
              <a:t>,</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improved digital evidence analysis,</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expertise‑based approaches to stalking.</a:t>
            </a:r>
          </a:p>
          <a:p>
            <a:pPr marL="0" marR="0" lvl="0" indent="0" algn="l" defTabSz="914400" rtl="0" eaLnBrk="1" fontAlgn="t"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ptos" panose="02110004020202020204"/>
                <a:ea typeface="+mn-ea"/>
                <a:cs typeface="+mn-cs"/>
              </a:rPr>
              <a:t>The report encourages wider adoption of these promising practices. </a:t>
            </a:r>
            <a:endParaRPr lang="en-GB" sz="3200" dirty="0"/>
          </a:p>
        </p:txBody>
      </p:sp>
      <p:pic>
        <p:nvPicPr>
          <p:cNvPr id="5" name="Picture 4">
            <a:hlinkClick r:id="rId3"/>
            <a:extLst>
              <a:ext uri="{FF2B5EF4-FFF2-40B4-BE49-F238E27FC236}">
                <a16:creationId xmlns:a16="http://schemas.microsoft.com/office/drawing/2014/main" id="{0A361119-EFC1-0255-F181-1365832CB078}"/>
              </a:ext>
            </a:extLst>
          </p:cNvPr>
          <p:cNvPicPr>
            <a:picLocks noChangeAspect="1"/>
          </p:cNvPicPr>
          <p:nvPr/>
        </p:nvPicPr>
        <p:blipFill>
          <a:blip r:embed="rId4"/>
          <a:stretch>
            <a:fillRect/>
          </a:stretch>
        </p:blipFill>
        <p:spPr>
          <a:xfrm>
            <a:off x="385010" y="145838"/>
            <a:ext cx="2981521" cy="1191937"/>
          </a:xfrm>
          <a:prstGeom prst="rect">
            <a:avLst/>
          </a:prstGeom>
        </p:spPr>
      </p:pic>
    </p:spTree>
    <p:extLst>
      <p:ext uri="{BB962C8B-B14F-4D97-AF65-F5344CB8AC3E}">
        <p14:creationId xmlns:p14="http://schemas.microsoft.com/office/powerpoint/2010/main" val="24781079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5CAD6-CBD1-D7C8-E7D5-7D3EAEA2BF7C}"/>
              </a:ext>
            </a:extLst>
          </p:cNvPr>
          <p:cNvSpPr>
            <a:spLocks noGrp="1"/>
          </p:cNvSpPr>
          <p:nvPr>
            <p:ph type="title"/>
          </p:nvPr>
        </p:nvSpPr>
        <p:spPr>
          <a:xfrm>
            <a:off x="0" y="-100127"/>
            <a:ext cx="5752182" cy="1339689"/>
          </a:xfrm>
        </p:spPr>
        <p:txBody>
          <a:bodyPr>
            <a:normAutofit fontScale="90000"/>
          </a:bodyPr>
          <a:lstStyle/>
          <a:p>
            <a:r>
              <a:rPr lang="en-GB" dirty="0"/>
              <a:t>Response to super complaint – August 2025</a:t>
            </a:r>
          </a:p>
        </p:txBody>
      </p:sp>
      <p:pic>
        <p:nvPicPr>
          <p:cNvPr id="5" name="Picture 4">
            <a:hlinkClick r:id="rId3"/>
            <a:extLst>
              <a:ext uri="{FF2B5EF4-FFF2-40B4-BE49-F238E27FC236}">
                <a16:creationId xmlns:a16="http://schemas.microsoft.com/office/drawing/2014/main" id="{E2BDAB52-8D5E-64EC-FCD8-0EB8B72D83F2}"/>
              </a:ext>
            </a:extLst>
          </p:cNvPr>
          <p:cNvPicPr>
            <a:picLocks noChangeAspect="1"/>
          </p:cNvPicPr>
          <p:nvPr/>
        </p:nvPicPr>
        <p:blipFill>
          <a:blip r:embed="rId4"/>
          <a:stretch>
            <a:fillRect/>
          </a:stretch>
        </p:blipFill>
        <p:spPr>
          <a:xfrm>
            <a:off x="5426242" y="0"/>
            <a:ext cx="6765758" cy="1537081"/>
          </a:xfrm>
          <a:prstGeom prst="rect">
            <a:avLst/>
          </a:prstGeom>
        </p:spPr>
      </p:pic>
      <p:sp>
        <p:nvSpPr>
          <p:cNvPr id="9" name="TextBox 8">
            <a:extLst>
              <a:ext uri="{FF2B5EF4-FFF2-40B4-BE49-F238E27FC236}">
                <a16:creationId xmlns:a16="http://schemas.microsoft.com/office/drawing/2014/main" id="{B2CC8544-5E47-7E9B-196B-EF9402732271}"/>
              </a:ext>
            </a:extLst>
          </p:cNvPr>
          <p:cNvSpPr txBox="1"/>
          <p:nvPr/>
        </p:nvSpPr>
        <p:spPr>
          <a:xfrm>
            <a:off x="360947" y="1537081"/>
            <a:ext cx="11252450" cy="5078313"/>
          </a:xfrm>
          <a:prstGeom prst="rect">
            <a:avLst/>
          </a:prstGeom>
          <a:solidFill>
            <a:schemeClr val="accent1"/>
          </a:solidFill>
        </p:spPr>
        <p:txBody>
          <a:bodyPr wrap="square">
            <a:spAutoFit/>
          </a:bodyPr>
          <a:lstStyle/>
          <a:p>
            <a:r>
              <a:rPr lang="en-GB" dirty="0"/>
              <a:t>1. Recommendation 15 — Commissioning Specialist Support Services</a:t>
            </a:r>
          </a:p>
          <a:p>
            <a:r>
              <a:rPr lang="en-GB" dirty="0"/>
              <a:t>PCCs must review whether they have commissioned the right specialist services for stalking victims, including:</a:t>
            </a:r>
          </a:p>
          <a:p>
            <a:r>
              <a:rPr lang="en-GB" dirty="0"/>
              <a:t>Independent Stalking Advocate Caseworkers (ISACs)</a:t>
            </a:r>
          </a:p>
          <a:p>
            <a:r>
              <a:rPr lang="en-GB" dirty="0"/>
              <a:t>Collaboration across force boundaries where needed</a:t>
            </a:r>
          </a:p>
          <a:p>
            <a:r>
              <a:rPr lang="en-GB" dirty="0"/>
              <a:t>Goal: Ensure all victims have access to trained specialist support.</a:t>
            </a:r>
            <a:br>
              <a:rPr lang="en-GB" dirty="0"/>
            </a:br>
            <a:endParaRPr lang="en-GB" dirty="0"/>
          </a:p>
          <a:p>
            <a:r>
              <a:rPr lang="en-GB" dirty="0"/>
              <a:t>2. Recommendation 16 — Strengthening Collaboration &amp; Information Sharing</a:t>
            </a:r>
          </a:p>
          <a:p>
            <a:r>
              <a:rPr lang="en-GB" dirty="0"/>
              <a:t>PCCs must ensure commissioning arrangements promote:</a:t>
            </a:r>
          </a:p>
          <a:p>
            <a:r>
              <a:rPr lang="en-GB" dirty="0"/>
              <a:t>Collaborative working</a:t>
            </a:r>
          </a:p>
          <a:p>
            <a:r>
              <a:rPr lang="en-GB" dirty="0"/>
              <a:t>Information sharing between police and victim support services</a:t>
            </a:r>
          </a:p>
          <a:p>
            <a:r>
              <a:rPr lang="en-GB" dirty="0"/>
              <a:t>Goal: Improve the consistency and quality of victim support.</a:t>
            </a:r>
            <a:br>
              <a:rPr lang="en-GB" dirty="0"/>
            </a:br>
            <a:endParaRPr lang="en-GB" dirty="0"/>
          </a:p>
          <a:p>
            <a:r>
              <a:rPr lang="en-GB" dirty="0"/>
              <a:t>3. Recommendation 25 — Improving Multi‑Agency Response</a:t>
            </a:r>
          </a:p>
          <a:p>
            <a:r>
              <a:rPr lang="en-GB" dirty="0"/>
              <a:t>PCCs must explore how to strengthen multi‑agency approaches by considering:</a:t>
            </a:r>
          </a:p>
          <a:p>
            <a:r>
              <a:rPr lang="en-GB" dirty="0"/>
              <a:t>Partnerships with healthcare, CPS, probation, and other justice partners</a:t>
            </a:r>
          </a:p>
          <a:p>
            <a:r>
              <a:rPr lang="en-GB" dirty="0"/>
              <a:t>Collaboration across police force areas</a:t>
            </a:r>
          </a:p>
          <a:p>
            <a:r>
              <a:rPr lang="en-GB" dirty="0"/>
              <a:t>Effective use of MAPPA (Multi‑Agency Public Protection Arrangements) for managing stalking offenders</a:t>
            </a:r>
          </a:p>
          <a:p>
            <a:r>
              <a:rPr lang="en-GB" dirty="0"/>
              <a:t>Goal: Ensure perpetrators are better monitored and managed, and victims safeguarded. </a:t>
            </a:r>
          </a:p>
        </p:txBody>
      </p:sp>
    </p:spTree>
    <p:extLst>
      <p:ext uri="{BB962C8B-B14F-4D97-AF65-F5344CB8AC3E}">
        <p14:creationId xmlns:p14="http://schemas.microsoft.com/office/powerpoint/2010/main" val="8705296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A2383-2438-4DD6-A2A6-BDE33597019E}"/>
              </a:ext>
            </a:extLst>
          </p:cNvPr>
          <p:cNvSpPr>
            <a:spLocks noGrp="1"/>
          </p:cNvSpPr>
          <p:nvPr>
            <p:ph type="title"/>
          </p:nvPr>
        </p:nvSpPr>
        <p:spPr/>
        <p:txBody>
          <a:bodyPr/>
          <a:lstStyle/>
          <a:p>
            <a:r>
              <a:rPr lang="en-GB" dirty="0"/>
              <a:t>Case study exercise</a:t>
            </a:r>
          </a:p>
        </p:txBody>
      </p:sp>
      <p:sp>
        <p:nvSpPr>
          <p:cNvPr id="3" name="Content Placeholder 2">
            <a:extLst>
              <a:ext uri="{FF2B5EF4-FFF2-40B4-BE49-F238E27FC236}">
                <a16:creationId xmlns:a16="http://schemas.microsoft.com/office/drawing/2014/main" id="{E744F5F4-2F19-CCD0-69A5-E1B9B1002AE1}"/>
              </a:ext>
            </a:extLst>
          </p:cNvPr>
          <p:cNvSpPr>
            <a:spLocks noGrp="1"/>
          </p:cNvSpPr>
          <p:nvPr>
            <p:ph idx="1"/>
          </p:nvPr>
        </p:nvSpPr>
        <p:spPr>
          <a:xfrm>
            <a:off x="538520" y="2183726"/>
            <a:ext cx="2369949" cy="3242321"/>
          </a:xfrm>
        </p:spPr>
        <p:txBody>
          <a:bodyPr/>
          <a:lstStyle/>
          <a:p>
            <a:pPr marL="0" indent="0">
              <a:buNone/>
            </a:pPr>
            <a:r>
              <a:rPr lang="en-GB" dirty="0"/>
              <a:t>Alice Ruggle</a:t>
            </a:r>
          </a:p>
        </p:txBody>
      </p:sp>
      <p:pic>
        <p:nvPicPr>
          <p:cNvPr id="4" name="Picture 3">
            <a:extLst>
              <a:ext uri="{FF2B5EF4-FFF2-40B4-BE49-F238E27FC236}">
                <a16:creationId xmlns:a16="http://schemas.microsoft.com/office/drawing/2014/main" id="{BCAB9184-A627-50C0-70FC-1D62F5A37EDD}"/>
              </a:ext>
            </a:extLst>
          </p:cNvPr>
          <p:cNvPicPr>
            <a:picLocks noChangeAspect="1"/>
          </p:cNvPicPr>
          <p:nvPr/>
        </p:nvPicPr>
        <p:blipFill>
          <a:blip r:embed="rId3"/>
          <a:stretch>
            <a:fillRect/>
          </a:stretch>
        </p:blipFill>
        <p:spPr>
          <a:xfrm>
            <a:off x="538520" y="2805192"/>
            <a:ext cx="2212840" cy="3023561"/>
          </a:xfrm>
          <a:prstGeom prst="rect">
            <a:avLst/>
          </a:prstGeom>
        </p:spPr>
      </p:pic>
      <p:pic>
        <p:nvPicPr>
          <p:cNvPr id="5" name="Picture 4">
            <a:extLst>
              <a:ext uri="{FF2B5EF4-FFF2-40B4-BE49-F238E27FC236}">
                <a16:creationId xmlns:a16="http://schemas.microsoft.com/office/drawing/2014/main" id="{369F85A5-80FA-4F59-8BB5-FF985EDEA121}"/>
              </a:ext>
            </a:extLst>
          </p:cNvPr>
          <p:cNvPicPr>
            <a:picLocks noChangeAspect="1"/>
          </p:cNvPicPr>
          <p:nvPr/>
        </p:nvPicPr>
        <p:blipFill>
          <a:blip r:embed="rId4"/>
          <a:stretch>
            <a:fillRect/>
          </a:stretch>
        </p:blipFill>
        <p:spPr>
          <a:xfrm>
            <a:off x="6497020" y="2805192"/>
            <a:ext cx="2351716" cy="3201984"/>
          </a:xfrm>
          <a:prstGeom prst="rect">
            <a:avLst/>
          </a:prstGeom>
        </p:spPr>
      </p:pic>
      <p:sp>
        <p:nvSpPr>
          <p:cNvPr id="6" name="TextBox 5">
            <a:extLst>
              <a:ext uri="{FF2B5EF4-FFF2-40B4-BE49-F238E27FC236}">
                <a16:creationId xmlns:a16="http://schemas.microsoft.com/office/drawing/2014/main" id="{ED6C926C-82F0-9561-0345-B493877F4F73}"/>
              </a:ext>
            </a:extLst>
          </p:cNvPr>
          <p:cNvSpPr txBox="1"/>
          <p:nvPr/>
        </p:nvSpPr>
        <p:spPr>
          <a:xfrm>
            <a:off x="6613902" y="2183726"/>
            <a:ext cx="2470535" cy="461665"/>
          </a:xfrm>
          <a:prstGeom prst="rect">
            <a:avLst/>
          </a:prstGeom>
          <a:noFill/>
        </p:spPr>
        <p:txBody>
          <a:bodyPr wrap="square" rtlCol="0">
            <a:spAutoFit/>
          </a:bodyPr>
          <a:lstStyle/>
          <a:p>
            <a:r>
              <a:rPr lang="en-GB" sz="2400" dirty="0"/>
              <a:t>Gracie Spinks</a:t>
            </a:r>
          </a:p>
        </p:txBody>
      </p:sp>
      <p:pic>
        <p:nvPicPr>
          <p:cNvPr id="8" name="Picture 7">
            <a:extLst>
              <a:ext uri="{FF2B5EF4-FFF2-40B4-BE49-F238E27FC236}">
                <a16:creationId xmlns:a16="http://schemas.microsoft.com/office/drawing/2014/main" id="{BF63B1D7-2CC1-2AD1-5137-39F26428C67B}"/>
              </a:ext>
            </a:extLst>
          </p:cNvPr>
          <p:cNvPicPr>
            <a:picLocks noChangeAspect="1"/>
          </p:cNvPicPr>
          <p:nvPr/>
        </p:nvPicPr>
        <p:blipFill>
          <a:blip r:embed="rId5"/>
          <a:stretch>
            <a:fillRect/>
          </a:stretch>
        </p:blipFill>
        <p:spPr>
          <a:xfrm>
            <a:off x="3048000" y="2805192"/>
            <a:ext cx="3198454" cy="315149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0" name="TextBox 9">
            <a:extLst>
              <a:ext uri="{FF2B5EF4-FFF2-40B4-BE49-F238E27FC236}">
                <a16:creationId xmlns:a16="http://schemas.microsoft.com/office/drawing/2014/main" id="{C49B37AE-8A52-14A1-BF1B-237D1B229588}"/>
              </a:ext>
            </a:extLst>
          </p:cNvPr>
          <p:cNvSpPr txBox="1"/>
          <p:nvPr/>
        </p:nvSpPr>
        <p:spPr>
          <a:xfrm>
            <a:off x="3517770" y="2183726"/>
            <a:ext cx="2369949" cy="461665"/>
          </a:xfrm>
          <a:prstGeom prst="rect">
            <a:avLst/>
          </a:prstGeom>
          <a:noFill/>
        </p:spPr>
        <p:txBody>
          <a:bodyPr wrap="square" rtlCol="0">
            <a:spAutoFit/>
          </a:bodyPr>
          <a:lstStyle/>
          <a:p>
            <a:r>
              <a:rPr lang="en-GB" sz="2400" dirty="0"/>
              <a:t>Hollie Gazzard</a:t>
            </a:r>
          </a:p>
        </p:txBody>
      </p:sp>
      <p:sp>
        <p:nvSpPr>
          <p:cNvPr id="12" name="TextBox 11">
            <a:extLst>
              <a:ext uri="{FF2B5EF4-FFF2-40B4-BE49-F238E27FC236}">
                <a16:creationId xmlns:a16="http://schemas.microsoft.com/office/drawing/2014/main" id="{72E02AFB-BD0D-B321-59B4-7656D487A294}"/>
              </a:ext>
            </a:extLst>
          </p:cNvPr>
          <p:cNvSpPr txBox="1"/>
          <p:nvPr/>
        </p:nvSpPr>
        <p:spPr>
          <a:xfrm>
            <a:off x="9084437" y="1477332"/>
            <a:ext cx="2819247" cy="4524315"/>
          </a:xfrm>
          <a:prstGeom prst="rect">
            <a:avLst/>
          </a:prstGeom>
          <a:noFill/>
        </p:spPr>
        <p:txBody>
          <a:bodyPr wrap="square">
            <a:spAutoFit/>
          </a:bodyPr>
          <a:lstStyle/>
          <a:p>
            <a:r>
              <a:rPr lang="en-GB" dirty="0"/>
              <a:t>Create a 10 minute group presentation.</a:t>
            </a:r>
          </a:p>
          <a:p>
            <a:endParaRPr lang="en-GB" dirty="0"/>
          </a:p>
          <a:p>
            <a:r>
              <a:rPr lang="en-GB" dirty="0"/>
              <a:t>Which typology might this fit?</a:t>
            </a:r>
          </a:p>
          <a:p>
            <a:r>
              <a:rPr lang="en-GB" dirty="0"/>
              <a:t>Case facts?</a:t>
            </a:r>
          </a:p>
          <a:p>
            <a:r>
              <a:rPr lang="en-GB" dirty="0"/>
              <a:t>What early interventions or protective measures could apply?</a:t>
            </a:r>
          </a:p>
          <a:p>
            <a:r>
              <a:rPr lang="en-GB" dirty="0"/>
              <a:t>What were some of the key failings of the CJ response and what recommendations could be made to prevent this outcome from happening again?</a:t>
            </a:r>
          </a:p>
        </p:txBody>
      </p:sp>
    </p:spTree>
    <p:extLst>
      <p:ext uri="{BB962C8B-B14F-4D97-AF65-F5344CB8AC3E}">
        <p14:creationId xmlns:p14="http://schemas.microsoft.com/office/powerpoint/2010/main" val="1596176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2460</Words>
  <Application>Microsoft Office PowerPoint</Application>
  <PresentationFormat>Widescreen</PresentationFormat>
  <Paragraphs>281</Paragraphs>
  <Slides>33</Slides>
  <Notes>28</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Aptos</vt:lpstr>
      <vt:lpstr>Aptos Black</vt:lpstr>
      <vt:lpstr>Aptos Display</vt:lpstr>
      <vt:lpstr>Aptos Light</vt:lpstr>
      <vt:lpstr>Aptos Narrow</vt:lpstr>
      <vt:lpstr>Aptos SemiBold</vt:lpstr>
      <vt:lpstr>Arial</vt:lpstr>
      <vt:lpstr>Arial Nova Cond</vt:lpstr>
      <vt:lpstr>Bahnschrift Light SemiCondensed</vt:lpstr>
      <vt:lpstr>Office Theme</vt:lpstr>
      <vt:lpstr>An introduction to Stalking and Harassment</vt:lpstr>
      <vt:lpstr>Learning objectives</vt:lpstr>
      <vt:lpstr>PowerPoint Presentation</vt:lpstr>
      <vt:lpstr>PowerPoint Presentation</vt:lpstr>
      <vt:lpstr>Harassment: S2 Protection from Harassment Act 1997</vt:lpstr>
      <vt:lpstr>Course of Conduct</vt:lpstr>
      <vt:lpstr>Legal definitions of stalking - Protection from Harassment Act 1997</vt:lpstr>
      <vt:lpstr>Stalking: Section 4A PHA 1997 </vt:lpstr>
      <vt:lpstr>WHAT COUNTS AS STALKING?</vt:lpstr>
      <vt:lpstr>WHAT COUNTS AS STALKING?</vt:lpstr>
      <vt:lpstr>THE STATISTICS</vt:lpstr>
      <vt:lpstr>THE STATISTICS</vt:lpstr>
      <vt:lpstr>PowerPoint Presentation</vt:lpstr>
      <vt:lpstr>So, what is it? </vt:lpstr>
      <vt:lpstr>Common behaviours: Cyber stalking</vt:lpstr>
      <vt:lpstr>PowerPoint Presentation</vt:lpstr>
      <vt:lpstr>PowerPoint Presentation</vt:lpstr>
      <vt:lpstr>PowerPoint Presentation</vt:lpstr>
      <vt:lpstr>PowerPoint Presentation</vt:lpstr>
      <vt:lpstr>PowerPoint Presentation</vt:lpstr>
      <vt:lpstr>PowerPoint Presentation</vt:lpstr>
      <vt:lpstr>Managing Risk</vt:lpstr>
      <vt:lpstr>PowerPoint Presentation</vt:lpstr>
      <vt:lpstr>How would you safeguard a victim?</vt:lpstr>
      <vt:lpstr>PowerPoint Presentation</vt:lpstr>
      <vt:lpstr>Criminal Justice responses – ‘Living in Fear’ 2017</vt:lpstr>
      <vt:lpstr>CJ responses – Super Complaint – November 2022</vt:lpstr>
      <vt:lpstr>Multi-agency Stalking intervention programme (MASIP)</vt:lpstr>
      <vt:lpstr>PowerPoint Presentation</vt:lpstr>
      <vt:lpstr>CJ Responses – April (2024) </vt:lpstr>
      <vt:lpstr>The police response to stalking (September 2024)</vt:lpstr>
      <vt:lpstr>Response to super complaint – August 2025</vt:lpstr>
      <vt:lpstr>Case study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2026-02-23T12:07:21Z</dcterms:created>
  <dcterms:modified xsi:type="dcterms:W3CDTF">2026-02-24T11:33:37Z</dcterms:modified>
</cp:coreProperties>
</file>