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rgbClr val="000000"/>
        </a:fontRef>
        <a:srgbClr val="000000"/>
      </a:tcTxStyle>
      <a:tcStyle>
        <a:tcBdr>
          <a:left>
            <a:ln w="12700" cmpd="sng">
              <a:solidFill>
                <a:srgbClr val="000000"/>
              </a:solidFill>
            </a:ln>
          </a:left>
          <a:right>
            <a:ln w="12700" cmpd="sng">
              <a:solidFill>
                <a:srgbClr val="000000"/>
              </a:solidFill>
            </a:ln>
          </a:right>
          <a:top>
            <a:ln w="12700" cmpd="sng">
              <a:solidFill>
                <a:srgbClr val="000000"/>
              </a:solidFill>
            </a:ln>
          </a:top>
          <a:bottom>
            <a:ln w="12700" cmpd="sng">
              <a:solidFill>
                <a:srgbClr val="000000"/>
              </a:solidFill>
            </a:ln>
          </a:bottom>
          <a:insideH>
            <a:ln w="12700" cmpd="sng">
              <a:solidFill>
                <a:srgbClr val="000000"/>
              </a:solidFill>
            </a:ln>
          </a:insideH>
          <a:insideV>
            <a:ln w="12700" cmpd="sng">
              <a:solidFill>
                <a:srgbClr val="000000"/>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291" autoAdjust="0"/>
  </p:normalViewPr>
  <p:slideViewPr>
    <p:cSldViewPr snapToGrid="0">
      <p:cViewPr varScale="1">
        <p:scale>
          <a:sx n="107" d="100"/>
          <a:sy n="107" d="100"/>
        </p:scale>
        <p:origin x="1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664" name="Rectangle 2"/>
          <p:cNvSpPr>
            <a:spLocks noGrp="1" noChangeArrowheads="1"/>
          </p:cNvSpPr>
          <p:nvPr>
            <p:ph type="hdr" sz="quarter"/>
          </p:nvPr>
        </p:nvSpPr>
        <p:spPr bwMode="auto">
          <a:xfrm>
            <a:off x="2"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65" name="Rectangle 3"/>
          <p:cNvSpPr>
            <a:spLocks noGrp="1" noChangeArrowheads="1"/>
          </p:cNvSpPr>
          <p:nvPr>
            <p:ph type="dt" idx="1"/>
          </p:nvPr>
        </p:nvSpPr>
        <p:spPr bwMode="auto">
          <a:xfrm>
            <a:off x="4021139" y="1"/>
            <a:ext cx="3076575" cy="512763"/>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66"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headEnd/>
            <a:tailEnd/>
          </a:ln>
          <a:effectLst/>
        </p:spPr>
      </p:sp>
      <p:sp>
        <p:nvSpPr>
          <p:cNvPr id="1048667" name="Rectangle 5"/>
          <p:cNvSpPr>
            <a:spLocks noGrp="1" noChangeArrowheads="1"/>
          </p:cNvSpPr>
          <p:nvPr>
            <p:ph type="body" sz="quarter" idx="3"/>
          </p:nvPr>
        </p:nvSpPr>
        <p:spPr bwMode="auto">
          <a:xfrm>
            <a:off x="709614" y="4862514"/>
            <a:ext cx="5680075" cy="4605337"/>
          </a:xfrm>
          <a:prstGeom prst="rect">
            <a:avLst/>
          </a:prstGeom>
          <a:noFill/>
          <a:ln w="9525">
            <a:noFill/>
            <a:miter lim="800000"/>
            <a:headEnd/>
            <a:tailEnd/>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8" name="Rectangle 6"/>
          <p:cNvSpPr>
            <a:spLocks noGrp="1" noChangeArrowheads="1"/>
          </p:cNvSpPr>
          <p:nvPr>
            <p:ph type="ftr" sz="quarter" idx="4"/>
          </p:nvPr>
        </p:nvSpPr>
        <p:spPr bwMode="auto">
          <a:xfrm>
            <a:off x="2"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69" name="Rectangle 7"/>
          <p:cNvSpPr>
            <a:spLocks noGrp="1" noChangeArrowheads="1"/>
          </p:cNvSpPr>
          <p:nvPr>
            <p:ph type="sldNum" sz="quarter" idx="5"/>
          </p:nvPr>
        </p:nvSpPr>
        <p:spPr bwMode="auto">
          <a:xfrm>
            <a:off x="4021139" y="9720264"/>
            <a:ext cx="3076575" cy="512762"/>
          </a:xfrm>
          <a:prstGeom prst="rect">
            <a:avLst/>
          </a:prstGeom>
          <a:noFill/>
          <a:ln w="9525">
            <a:noFill/>
            <a:miter lim="800000"/>
            <a:headEnd/>
            <a:tailEnd/>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Notes Placeholder 1048594"/>
          <p:cNvSpPr>
            <a:spLocks noGrp="1"/>
          </p:cNvSpPr>
          <p:nvPr>
            <p:ph type="body"/>
          </p:nvPr>
        </p:nvSpPr>
        <p:spPr/>
        <p:txBody>
          <a:bodyPr/>
          <a:lstStyle/>
          <a:p>
            <a:r>
              <a:rPr lang="zh-CN" altLang="en-US"/>
              <a:t>Academic skills help students to perform well in academic activities like completing assignments and interacting with other students, lecturers, and other people within the school environment (Hopkins and Reid, 2018)
The skills enable  students to read, write, and communicate effectively when writing their academic papers
Employability Skills, on the other hand, are essential skills that employers look for, and they make an employee more productive at the workplace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Notes Placeholder 1048597"/>
          <p:cNvSpPr>
            <a:spLocks noGrp="1"/>
          </p:cNvSpPr>
          <p:nvPr>
            <p:ph type="body"/>
          </p:nvPr>
        </p:nvSpPr>
        <p:spPr/>
        <p:txBody>
          <a:bodyPr/>
          <a:lstStyle/>
          <a:p>
            <a:r>
              <a:rPr lang="zh-CN" altLang="en-US"/>
              <a:t>Note-taking: This is an important skill every learner is supposed to have. I have learned to write down important notes when reading or listening to lectures. During lectures, I try to distinguish the lecturers' main points and write them, in addition to identifying and noting supporting evidence I find useful
Learning to take good notes prepares an individual not only essential for study, but also for important personal life and work (University of Oxford, 2021).
Referencing: Referencing is paramount in academic writing. Properly referencing my sources of information not only assists me not to break the University's strict plagiarism guidelines, but also enable me to strengthen different arguments in my written assignments. Moreover, I tend to incorporate complete citation details for all sources I use.
Critical Thinking: Critical thinking refers to an individual's ability to use and question information rather than just absorbing and then describing the information (Hopkins and Reid, 2018). Through critical thinking, I am able to demonstrate my analytical and problem-solving abilities. I try to look at an issue in a bigger picture with the aim of developing an understanding of the connections existing between various issues.
Giving presentation and public speaking: Public speaking is a type of interaction requiring one to orally present ideas, thoughts or questions in front of a group of people like before a class (University of Oxford, 2021). I have gained public speaking skills through practice at the university. I have successfully given presentations on different topics assigned by my instructors. I will find these skills useful at my workplace as will courageously articulate issues before my employees and in conferences 
Communication skills: According to Hopkins and Reid (2018), communication skills are the most important skills students should possess as they determine the success of their social interactions, and their ability to manage their academic work. These skills help me communicate with my colleagues, read and understand, and listen effectively.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Notes Placeholder 1048600"/>
          <p:cNvSpPr>
            <a:spLocks noGrp="1"/>
          </p:cNvSpPr>
          <p:nvPr>
            <p:ph type="body"/>
          </p:nvPr>
        </p:nvSpPr>
        <p:spPr/>
        <p:txBody>
          <a:bodyPr/>
          <a:lstStyle/>
          <a:p>
            <a:r>
              <a:rPr lang="zh-CN" altLang="en-US"/>
              <a:t>Running own restaurant is a challenging task. A restaurant owner or manager is responsible for overseeing every restaurant operation, and thus plays an role in the success of the business (Indeed Career Guide, 2020)
The manager recruits and trains staff, collaborate with kitchen staff to adjust menu items, and handle restaurant budget.
The person also ensures that all procedures. equipment are up to standard, solve customer complaints, and communicate with vendors (Indeed Career Guide, 2020).</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Notes Placeholder 1048603"/>
          <p:cNvSpPr>
            <a:spLocks noGrp="1"/>
          </p:cNvSpPr>
          <p:nvPr>
            <p:ph type="body"/>
          </p:nvPr>
        </p:nvSpPr>
        <p:spPr/>
        <p:txBody>
          <a:bodyPr/>
          <a:lstStyle/>
          <a:p>
            <a:r>
              <a:rPr lang="zh-CN" altLang="en-US"/>
              <a:t>Customer service: As a restaurant owner and manager, I may be required to check on my customers in the dining services, respond to customers concerns and get solutions to these concerns. Customer service skills help to foster positive relationships between customers and employees (Germina, Lantin, and Parado, 2018)
Interpersonal communication skills: The responsibilities of a restaurant manager demand one to have strong interpersonal communication skills (Sisson and Adams, 2013). I will be required to communicate with waiters, kitchen staff, customers and suppliers. This implies that there will be a need to be able to establish healthy relationships with all people so that the restaurant functions properly.
Commercial awareness: Restaurant managers should be aware of industry trends, and adjust the business according to these trends (Indeed Career Guide, 2020). This is an essential skill because it demonstrates that I am capable of researching what is happening in the industry and apply what is important to my unique setting.
Problem-solving skills: In the business world, there are different problems that can arise, relating to employees and customers. Possessing problem-solving skills is critical because it allows a restaurant manager to identify and come up with tangibles solutions to various workplace problems.
Organizational skills: A restaurant manager is responsible for ensuring that all business activities are organized. I will be required to make sure that my employees understand their roles and responsibilities, and keep in order necessary resources for efficient business operations (Sisson and Adams, 2013)
Other skills that I consider important for managing a restaurant business include being flexible, being able to work cooperatively with other employees, and possessing digital skills. With regards to digital skills, technology has revolutionized almost every industry. Having computer skills can enable me to ensure that my website works efficiently, and engage in digital marketing activities to boost my brand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7" name="Notes Placeholder 1048606"/>
          <p:cNvSpPr>
            <a:spLocks noGrp="1"/>
          </p:cNvSpPr>
          <p:nvPr>
            <p:ph type="body"/>
          </p:nvPr>
        </p:nvSpPr>
        <p:spPr/>
        <p:txBody>
          <a:bodyPr/>
          <a:lstStyle/>
          <a:p>
            <a:r>
              <a:rPr lang="zh-CN" altLang="en-US"/>
              <a:t>A SWOT analysis has enabled me to assess my key strengths, weaknesses, opportunities, and threats. By looking at these elements, I can understand my abilities and what to focus on to enhance my academic capabilities and career growth.
My strengths include good interpersonal communication skills, customer service skills, have computer skills, I manage time well. Critical academic skills include note-taking, referencing, communication skills, and paraphrasing.
Despite possessing the above strengths, I also have weaknesses like inability to plan and organize important things, lacks commercial capabilities, flexibility is an issue of concern, and inability to make key decisions or solve challenging problems.
There is a greater need to use my strengths and opportunities available to address my weaknesses and threats such as competition which have a significant impact on business profitability.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Notes Placeholder 1048609"/>
          <p:cNvSpPr>
            <a:spLocks noGrp="1"/>
          </p:cNvSpPr>
          <p:nvPr>
            <p:ph type="body"/>
          </p:nvPr>
        </p:nvSpPr>
        <p:spPr/>
        <p:txBody>
          <a:bodyPr/>
          <a:lstStyle/>
          <a:p>
            <a:r>
              <a:rPr lang="zh-CN" altLang="en-US"/>
              <a:t>To improve on my planning and organizational skills. The things that I will do to improve these important skills include evaluating the importance of each activity and giving priority to those that are essential. I may also consider seeking advise and guidance from people who have experience in hotel management.
Decision-making and problem-solving abilities can enhanced by learning how to look at a problem in a bigger picture. I will need to first analyse a problem, the root causes, and assess alternative solutions and the impacts of each solution. After doing the assessment, I will in a position to select the best solution out if the alternatives. By being a good decision maker and problem solver, I will be able to manage conflicts and address challenges that might affect my business (Shika, 2020)
With regards to commercial awareness, I will keep on researching online, reading books and newspapers on the trends in the hospitality industry (Mind tools.com, 2020). This will help me to understand how to run a profitable restaurant business, identify possible challenges I am likely to encounter and ways of addressing those challenges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Notes Placeholder 1048614"/>
          <p:cNvSpPr>
            <a:spLocks noGrp="1"/>
          </p:cNvSpPr>
          <p:nvPr>
            <p:ph type="body"/>
          </p:nvPr>
        </p:nvSpPr>
        <p:spPr/>
        <p:txBody>
          <a:bodyPr/>
          <a:lstStyle/>
          <a:p>
            <a:r>
              <a:rPr lang="zh-CN" altLang="en-US"/>
              <a:t>Through education and different life experiences, I have gained valuable academic and transferable skills. 
Some of these skills include referencing, note-taking, teamwork, paraphrasing, public speaking, and communication.
As a future restaurant manager, there are key soft skills that will make me more successful. 
The essential skills include but not limited to customer service, teamwork, interpersonal communication skills, decision-making and problem-solving, flexibility, and commercial awareness skills.
I possess most of these skills, but I need to improve on other skills like commercial awareness, flexibility, organizational skills, and decision-making.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vert="horz" lIns="91440" tIns="45720" rIns="91440" bIns="45720" rtlCol="0"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a:t>Click to edit Master subtitle style</a:t>
            </a:r>
            <a:endParaRPr lang="en-US" dirty="0"/>
          </a:p>
        </p:txBody>
      </p:sp>
      <p:sp>
        <p:nvSpPr>
          <p:cNvPr id="7" name="Date Placeholder 6"/>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73734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461222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608709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685189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897910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275525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632968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521005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172504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87364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265800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27575129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282638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3473439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087650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505383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4122689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70BC1078-46ED-40F9-8930-935BAD7C2B02}" type="datetimeFigureOut">
              <a:rPr lang="zh-CN" altLang="en-US" smtClean="0"/>
              <a:t>2022/1/12</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D5B52ADC-5BFA-4FBD-BEE2-16096B7F4166}" type="slidenum">
              <a:rPr lang="zh-CN" altLang="en-US" smtClean="0"/>
              <a:t>‹#›</a:t>
            </a:fld>
            <a:endParaRPr lang="zh-CN" altLang="en-US"/>
          </a:p>
        </p:txBody>
      </p:sp>
    </p:spTree>
    <p:extLst>
      <p:ext uri="{BB962C8B-B14F-4D97-AF65-F5344CB8AC3E}">
        <p14:creationId xmlns:p14="http://schemas.microsoft.com/office/powerpoint/2010/main" val="171072872"/>
      </p:ext>
    </p:extLst>
  </p:cSld>
  <p:clrMap bg1="dk1" tx1="lt1" bg2="dk2" tx2="lt2" accent1="accent1" accent2="accent2" accent3="accent3" accent4="accent4" accent5="accent5" accent6="accent6" hlink="hlink" folHlink="folHlink"/>
  <p:sldLayoutIdLst>
    <p:sldLayoutId id="2147484180" r:id="rId1"/>
    <p:sldLayoutId id="2147484181" r:id="rId2"/>
    <p:sldLayoutId id="2147484182" r:id="rId3"/>
    <p:sldLayoutId id="2147484183" r:id="rId4"/>
    <p:sldLayoutId id="2147484184" r:id="rId5"/>
    <p:sldLayoutId id="2147484185" r:id="rId6"/>
    <p:sldLayoutId id="2147484186" r:id="rId7"/>
    <p:sldLayoutId id="2147484187" r:id="rId8"/>
    <p:sldLayoutId id="2147484188" r:id="rId9"/>
    <p:sldLayoutId id="2147484189" r:id="rId10"/>
    <p:sldLayoutId id="2147484190" r:id="rId11"/>
    <p:sldLayoutId id="2147484191" r:id="rId12"/>
    <p:sldLayoutId id="2147484192" r:id="rId13"/>
    <p:sldLayoutId id="2147484193" r:id="rId14"/>
    <p:sldLayoutId id="2147484194" r:id="rId15"/>
    <p:sldLayoutId id="2147484195" r:id="rId16"/>
    <p:sldLayoutId id="2147484196"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ox.ac.uk/students/academic/guidance/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7" name="Subtitle 2"/>
          <p:cNvSpPr>
            <a:spLocks noGrp="1"/>
          </p:cNvSpPr>
          <p:nvPr>
            <p:ph type="subTitle" idx="1"/>
          </p:nvPr>
        </p:nvSpPr>
        <p:spPr>
          <a:xfrm>
            <a:off x="518392" y="307220"/>
            <a:ext cx="7709915" cy="4830001"/>
          </a:xfrm>
        </p:spPr>
        <p:txBody>
          <a:bodyPr>
            <a:normAutofit/>
          </a:bodyPr>
          <a:lstStyle/>
          <a:p>
            <a:pPr algn="ctr"/>
            <a:r>
              <a:rPr lang="en-US" altLang="zh-CN" sz="4800" dirty="0"/>
              <a:t>Task 1 Presentation </a:t>
            </a:r>
          </a:p>
          <a:p>
            <a:endParaRPr lang="en-US" altLang="zh-CN" sz="4000" dirty="0"/>
          </a:p>
          <a:p>
            <a:pPr algn="ctr"/>
            <a:r>
              <a:rPr lang="en-US" altLang="zh-CN" sz="3200" dirty="0"/>
              <a:t>Melania Diana </a:t>
            </a:r>
            <a:r>
              <a:rPr lang="en-US" altLang="zh-CN" sz="3200" dirty="0" err="1"/>
              <a:t>Gaman</a:t>
            </a:r>
            <a:endParaRPr lang="en-US" altLang="zh-CN" sz="3200" dirty="0"/>
          </a:p>
          <a:p>
            <a:pPr algn="ctr"/>
            <a:r>
              <a:rPr lang="en-US" altLang="zh-CN" sz="3200" dirty="0"/>
              <a:t>Student ID: 2027953</a:t>
            </a:r>
          </a:p>
          <a:p>
            <a:pPr algn="ctr"/>
            <a:r>
              <a:rPr lang="en-US" altLang="zh-CN" sz="3200" dirty="0"/>
              <a:t>Academic and Employability Skills</a:t>
            </a:r>
          </a:p>
          <a:p>
            <a:pPr algn="ctr"/>
            <a:endParaRPr lang="en-US" altLang="zh-CN" sz="3200" dirty="0"/>
          </a:p>
          <a:p>
            <a:pPr algn="ctr"/>
            <a:endParaRPr lang="en-US" altLang="zh-CN"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Title 1048592"/>
          <p:cNvSpPr>
            <a:spLocks noGrp="1"/>
          </p:cNvSpPr>
          <p:nvPr>
            <p:ph type="title"/>
          </p:nvPr>
        </p:nvSpPr>
        <p:spPr>
          <a:solidFill>
            <a:srgbClr val="FFFFFF"/>
          </a:solidFill>
          <a:ln w="25400">
            <a:noFill/>
            <a:prstDash val="solid"/>
          </a:ln>
        </p:spPr>
        <p:txBody>
          <a:bodyPr/>
          <a:lstStyle/>
          <a:p>
            <a:pPr algn="ctr"/>
            <a:r>
              <a:rPr lang="en-US" sz="4000" b="1">
                <a:solidFill>
                  <a:srgbClr val="3399FF"/>
                </a:solidFill>
              </a:rPr>
              <a:t>Introduction</a:t>
            </a:r>
          </a:p>
        </p:txBody>
      </p:sp>
      <p:sp>
        <p:nvSpPr>
          <p:cNvPr id="1048594" name="Content Placeholder 1048593"/>
          <p:cNvSpPr>
            <a:spLocks noGrp="1"/>
          </p:cNvSpPr>
          <p:nvPr>
            <p:ph idx="1"/>
          </p:nvPr>
        </p:nvSpPr>
        <p:spPr>
          <a:ln w="12700">
            <a:solidFill>
              <a:srgbClr val="CC99FF"/>
            </a:solidFill>
            <a:prstDash val="solid"/>
          </a:ln>
        </p:spPr>
        <p:txBody>
          <a:bodyPr>
            <a:normAutofit fontScale="94821"/>
          </a:bodyPr>
          <a:lstStyle/>
          <a:p>
            <a:pPr>
              <a:buFont typeface="Wingdings"/>
              <a:buChar char="ü"/>
            </a:pPr>
            <a:endParaRPr lang="en-US"/>
          </a:p>
          <a:p>
            <a:pPr>
              <a:buFont typeface="Wingdings"/>
              <a:buChar char="ü"/>
            </a:pPr>
            <a:r>
              <a:rPr lang="en-US"/>
              <a:t>Good academic skills help students succeed in academics. </a:t>
            </a:r>
          </a:p>
          <a:p>
            <a:pPr>
              <a:buFont typeface="Wingdings"/>
              <a:buChar char="ü"/>
            </a:pPr>
            <a:r>
              <a:rPr lang="en-US"/>
              <a:t>The skills also prepare graduates for the job market.</a:t>
            </a:r>
          </a:p>
          <a:p>
            <a:pPr>
              <a:buFont typeface="Wingdings"/>
              <a:buChar char="ü"/>
            </a:pPr>
            <a:r>
              <a:rPr lang="en-US"/>
              <a:t>Employability skills are essential skills enabling a person to perform their duties more efficiently and productively. </a:t>
            </a:r>
          </a:p>
          <a:p>
            <a:pPr>
              <a:buFont typeface="Wingdings"/>
              <a:buChar char="ü"/>
            </a:pPr>
            <a:r>
              <a:rPr lang="en-US"/>
              <a:t>This presentation is a reflection of my essential study and transferable skills that will help me succeed in business</a:t>
            </a:r>
          </a:p>
          <a:p>
            <a:endParaRPr lang="zh-CN"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Title 1048595"/>
          <p:cNvSpPr>
            <a:spLocks noGrp="1"/>
          </p:cNvSpPr>
          <p:nvPr>
            <p:ph type="title"/>
          </p:nvPr>
        </p:nvSpPr>
        <p:spPr>
          <a:xfrm>
            <a:off x="680533" y="118534"/>
            <a:ext cx="7886700" cy="1325563"/>
          </a:xfrm>
          <a:noFill/>
          <a:ln w="12700">
            <a:solidFill>
              <a:srgbClr val="000000"/>
            </a:solidFill>
            <a:prstDash val="solid"/>
          </a:ln>
        </p:spPr>
        <p:txBody>
          <a:bodyPr/>
          <a:lstStyle/>
          <a:p>
            <a:pPr algn="ctr"/>
            <a:r>
              <a:rPr lang="en-US" sz="4000">
                <a:solidFill>
                  <a:srgbClr val="3399FF"/>
                </a:solidFill>
              </a:rPr>
              <a:t>Academic Skills</a:t>
            </a:r>
          </a:p>
        </p:txBody>
      </p:sp>
      <p:sp>
        <p:nvSpPr>
          <p:cNvPr id="1048597" name="Content Placeholder 1048596"/>
          <p:cNvSpPr>
            <a:spLocks noGrp="1"/>
          </p:cNvSpPr>
          <p:nvPr>
            <p:ph idx="1"/>
          </p:nvPr>
        </p:nvSpPr>
        <p:spPr>
          <a:xfrm>
            <a:off x="431932" y="1514139"/>
            <a:ext cx="8578491" cy="5085361"/>
          </a:xfrm>
          <a:solidFill>
            <a:srgbClr val="FFFFFF"/>
          </a:solidFill>
          <a:ln w="12700">
            <a:solidFill>
              <a:srgbClr val="808080"/>
            </a:solidFill>
            <a:prstDash val="solid"/>
          </a:ln>
        </p:spPr>
        <p:txBody>
          <a:bodyPr/>
          <a:lstStyle/>
          <a:p>
            <a:pPr>
              <a:buFont typeface="Wingdings" panose="05000000000000000000" pitchFamily="2" charset="2"/>
              <a:buChar char="v"/>
            </a:pPr>
            <a:r>
              <a:rPr lang="en-US" dirty="0">
                <a:solidFill>
                  <a:srgbClr val="000000"/>
                </a:solidFill>
                <a:latin typeface="Arial Narrow" panose="020B0606020202030204" pitchFamily="34" charset="0"/>
              </a:rPr>
              <a:t>Important study skills that help me perform well include:</a:t>
            </a:r>
          </a:p>
          <a:p>
            <a:pPr>
              <a:buFont typeface="Wingdings" panose="05000000000000000000" pitchFamily="2" charset="2"/>
              <a:buChar char="v"/>
            </a:pPr>
            <a:r>
              <a:rPr lang="en-US" dirty="0">
                <a:solidFill>
                  <a:srgbClr val="000000"/>
                </a:solidFill>
                <a:latin typeface="Arial Narrow" panose="020B0606020202030204" pitchFamily="34" charset="0"/>
              </a:rPr>
              <a:t>Good communication skills:- active listening, reading, writing.</a:t>
            </a:r>
          </a:p>
          <a:p>
            <a:pPr>
              <a:buFont typeface="Wingdings" panose="05000000000000000000" pitchFamily="2" charset="2"/>
              <a:buChar char="v"/>
            </a:pPr>
            <a:r>
              <a:rPr lang="en-US" dirty="0">
                <a:solidFill>
                  <a:srgbClr val="000000"/>
                </a:solidFill>
                <a:latin typeface="Arial Narrow" panose="020B0606020202030204" pitchFamily="34" charset="0"/>
              </a:rPr>
              <a:t>Note-taking</a:t>
            </a:r>
          </a:p>
          <a:p>
            <a:pPr>
              <a:buFont typeface="Wingdings" panose="05000000000000000000" pitchFamily="2" charset="2"/>
              <a:buChar char="v"/>
            </a:pPr>
            <a:r>
              <a:rPr lang="en-US" dirty="0">
                <a:solidFill>
                  <a:srgbClr val="000000"/>
                </a:solidFill>
                <a:latin typeface="Arial Narrow" panose="020B0606020202030204" pitchFamily="34" charset="0"/>
              </a:rPr>
              <a:t>Critical thinking</a:t>
            </a:r>
          </a:p>
          <a:p>
            <a:pPr>
              <a:buFont typeface="Wingdings" panose="05000000000000000000" pitchFamily="2" charset="2"/>
              <a:buChar char="v"/>
            </a:pPr>
            <a:r>
              <a:rPr lang="en-US" dirty="0">
                <a:solidFill>
                  <a:srgbClr val="000000"/>
                </a:solidFill>
                <a:latin typeface="Arial Narrow" panose="020B0606020202030204" pitchFamily="34" charset="0"/>
              </a:rPr>
              <a:t>Referencing</a:t>
            </a:r>
          </a:p>
          <a:p>
            <a:pPr>
              <a:buFont typeface="Wingdings" panose="05000000000000000000" pitchFamily="2" charset="2"/>
              <a:buChar char="v"/>
            </a:pPr>
            <a:r>
              <a:rPr lang="en-US" dirty="0">
                <a:solidFill>
                  <a:srgbClr val="000000"/>
                </a:solidFill>
                <a:latin typeface="Arial Narrow" panose="020B0606020202030204" pitchFamily="34" charset="0"/>
              </a:rPr>
              <a:t>Teamwork</a:t>
            </a:r>
          </a:p>
          <a:p>
            <a:pPr>
              <a:buFont typeface="Wingdings" panose="05000000000000000000" pitchFamily="2" charset="2"/>
              <a:buChar char="v"/>
            </a:pPr>
            <a:r>
              <a:rPr lang="en-US" dirty="0">
                <a:solidFill>
                  <a:srgbClr val="000000"/>
                </a:solidFill>
                <a:latin typeface="Arial Narrow" panose="020B0606020202030204" pitchFamily="34" charset="0"/>
              </a:rPr>
              <a:t>Presentation an public speaking</a:t>
            </a:r>
          </a:p>
          <a:p>
            <a:pPr>
              <a:buFont typeface="Wingdings" panose="05000000000000000000" pitchFamily="2" charset="2"/>
              <a:buChar char="v"/>
            </a:pPr>
            <a:endParaRPr lang="en-US" dirty="0">
              <a:solidFill>
                <a:srgbClr val="000000"/>
              </a:solidFill>
              <a:latin typeface="Arial Narrow" panose="020B0606020202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Title 1048598"/>
          <p:cNvSpPr>
            <a:spLocks noGrp="1"/>
          </p:cNvSpPr>
          <p:nvPr>
            <p:ph type="title"/>
          </p:nvPr>
        </p:nvSpPr>
        <p:spPr>
          <a:solidFill>
            <a:srgbClr val="FFFFFF"/>
          </a:solidFill>
          <a:ln w="12700">
            <a:solidFill>
              <a:srgbClr val="000000"/>
            </a:solidFill>
            <a:prstDash val="solid"/>
          </a:ln>
        </p:spPr>
        <p:txBody>
          <a:bodyPr/>
          <a:lstStyle/>
          <a:p>
            <a:pPr algn="ctr">
              <a:lnSpc>
                <a:spcPct val="100000"/>
              </a:lnSpc>
            </a:pPr>
            <a:r>
              <a:rPr lang="en-US">
                <a:solidFill>
                  <a:srgbClr val="3399FF"/>
                </a:solidFill>
              </a:rPr>
              <a:t>Career plan</a:t>
            </a:r>
          </a:p>
        </p:txBody>
      </p:sp>
      <p:sp>
        <p:nvSpPr>
          <p:cNvPr id="1048600" name="Content Placeholder 1048599"/>
          <p:cNvSpPr>
            <a:spLocks noGrp="1"/>
          </p:cNvSpPr>
          <p:nvPr>
            <p:ph idx="1"/>
          </p:nvPr>
        </p:nvSpPr>
        <p:spPr>
          <a:xfrm>
            <a:off x="840000" y="1964773"/>
            <a:ext cx="7675350" cy="2110271"/>
          </a:xfrm>
          <a:noFill/>
          <a:ln w="12700">
            <a:solidFill>
              <a:srgbClr val="CC99FF"/>
            </a:solidFill>
            <a:prstDash val="solid"/>
          </a:ln>
        </p:spPr>
        <p:txBody>
          <a:bodyPr/>
          <a:lstStyle/>
          <a:p>
            <a:pPr>
              <a:buFont typeface="Wingdings" panose="05000000000000000000" pitchFamily="2" charset="2"/>
              <a:buChar char="v"/>
            </a:pPr>
            <a:r>
              <a:rPr lang="en-US" dirty="0"/>
              <a:t> My career plan is to venture into business.</a:t>
            </a:r>
          </a:p>
          <a:p>
            <a:pPr>
              <a:buFont typeface="Wingdings" panose="05000000000000000000" pitchFamily="2" charset="2"/>
              <a:buChar char="v"/>
            </a:pPr>
            <a:r>
              <a:rPr lang="en-US" dirty="0"/>
              <a:t> I plan to open and manage my own restaurant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Title 1048601"/>
          <p:cNvSpPr>
            <a:spLocks noGrp="1"/>
          </p:cNvSpPr>
          <p:nvPr>
            <p:ph type="title"/>
          </p:nvPr>
        </p:nvSpPr>
        <p:spPr>
          <a:xfrm>
            <a:off x="602708" y="53642"/>
            <a:ext cx="7886700" cy="1325563"/>
          </a:xfrm>
          <a:solidFill>
            <a:srgbClr val="FFFFFF"/>
          </a:solidFill>
          <a:ln w="25400">
            <a:noFill/>
            <a:prstDash val="solid"/>
          </a:ln>
        </p:spPr>
        <p:txBody>
          <a:bodyPr>
            <a:normAutofit/>
          </a:bodyPr>
          <a:lstStyle/>
          <a:p>
            <a:pPr algn="ctr"/>
            <a:r>
              <a:rPr lang="en-US">
                <a:solidFill>
                  <a:srgbClr val="3399FF"/>
                </a:solidFill>
              </a:rPr>
              <a:t>Skills needed in business</a:t>
            </a:r>
          </a:p>
        </p:txBody>
      </p:sp>
      <p:sp>
        <p:nvSpPr>
          <p:cNvPr id="1048603" name="Content Placeholder 1048602"/>
          <p:cNvSpPr>
            <a:spLocks noGrp="1"/>
          </p:cNvSpPr>
          <p:nvPr>
            <p:ph idx="1"/>
          </p:nvPr>
        </p:nvSpPr>
        <p:spPr>
          <a:xfrm>
            <a:off x="602708" y="1379205"/>
            <a:ext cx="7990466" cy="3866322"/>
          </a:xfrm>
          <a:solidFill>
            <a:srgbClr val="FFFFFF"/>
          </a:solidFill>
          <a:ln w="12700">
            <a:solidFill>
              <a:srgbClr val="000000"/>
            </a:solidFill>
            <a:prstDash val="solid"/>
          </a:ln>
        </p:spPr>
        <p:txBody>
          <a:bodyPr>
            <a:normAutofit/>
          </a:bodyPr>
          <a:lstStyle/>
          <a:p>
            <a:pPr>
              <a:buFont typeface="Wingdings" panose="05000000000000000000" pitchFamily="2" charset="2"/>
              <a:buChar char="v"/>
            </a:pPr>
            <a:r>
              <a:rPr lang="en-US" dirty="0">
                <a:solidFill>
                  <a:srgbClr val="000000"/>
                </a:solidFill>
                <a:latin typeface="Arial Narrow" panose="020B0606020202030204" pitchFamily="34" charset="0"/>
              </a:rPr>
              <a:t>For one to be a successful restaurant manager, the following skills are essential:-</a:t>
            </a:r>
          </a:p>
          <a:p>
            <a:pPr>
              <a:buFont typeface="Wingdings" panose="05000000000000000000" pitchFamily="2" charset="2"/>
              <a:buChar char="v"/>
            </a:pPr>
            <a:r>
              <a:rPr lang="en-US" dirty="0">
                <a:solidFill>
                  <a:srgbClr val="000000"/>
                </a:solidFill>
                <a:latin typeface="Arial Narrow" panose="020B0606020202030204" pitchFamily="34" charset="0"/>
              </a:rPr>
              <a:t>Excellent customer service skills</a:t>
            </a:r>
          </a:p>
          <a:p>
            <a:pPr>
              <a:buFont typeface="Wingdings" panose="05000000000000000000" pitchFamily="2" charset="2"/>
              <a:buChar char="v"/>
            </a:pPr>
            <a:r>
              <a:rPr lang="en-US" dirty="0">
                <a:solidFill>
                  <a:srgbClr val="000000"/>
                </a:solidFill>
                <a:latin typeface="Arial Narrow" panose="020B0606020202030204" pitchFamily="34" charset="0"/>
              </a:rPr>
              <a:t>Teamwork skills</a:t>
            </a:r>
          </a:p>
          <a:p>
            <a:pPr>
              <a:buFont typeface="Wingdings" panose="05000000000000000000" pitchFamily="2" charset="2"/>
              <a:buChar char="v"/>
            </a:pPr>
            <a:r>
              <a:rPr lang="en-US" dirty="0">
                <a:solidFill>
                  <a:srgbClr val="000000"/>
                </a:solidFill>
                <a:latin typeface="Arial Narrow" panose="020B0606020202030204" pitchFamily="34" charset="0"/>
              </a:rPr>
              <a:t>Excellent interpersonal communication skills</a:t>
            </a:r>
          </a:p>
          <a:p>
            <a:pPr>
              <a:buFont typeface="Wingdings" panose="05000000000000000000" pitchFamily="2" charset="2"/>
              <a:buChar char="v"/>
            </a:pPr>
            <a:r>
              <a:rPr lang="en-US" dirty="0">
                <a:solidFill>
                  <a:srgbClr val="000000"/>
                </a:solidFill>
                <a:latin typeface="Arial Narrow" panose="020B0606020202030204" pitchFamily="34" charset="0"/>
              </a:rPr>
              <a:t>Organizational skills</a:t>
            </a:r>
          </a:p>
          <a:p>
            <a:pPr>
              <a:buFont typeface="Wingdings" panose="05000000000000000000" pitchFamily="2" charset="2"/>
              <a:buChar char="v"/>
            </a:pPr>
            <a:r>
              <a:rPr lang="en-US" dirty="0">
                <a:solidFill>
                  <a:srgbClr val="000000"/>
                </a:solidFill>
                <a:latin typeface="Arial Narrow" panose="020B0606020202030204" pitchFamily="34" charset="0"/>
              </a:rPr>
              <a:t>Decision-making and problem-solving skills</a:t>
            </a:r>
          </a:p>
          <a:p>
            <a:pPr>
              <a:buFont typeface="Wingdings" panose="05000000000000000000" pitchFamily="2" charset="2"/>
              <a:buChar char="v"/>
            </a:pPr>
            <a:r>
              <a:rPr lang="en-US" dirty="0">
                <a:solidFill>
                  <a:srgbClr val="000000"/>
                </a:solidFill>
                <a:latin typeface="Arial Narrow" panose="020B0606020202030204" pitchFamily="34" charset="0"/>
              </a:rPr>
              <a:t>Commercial awareness</a:t>
            </a:r>
          </a:p>
          <a:p>
            <a:pPr>
              <a:buFont typeface="Wingdings" panose="05000000000000000000" pitchFamily="2" charset="2"/>
              <a:buChar char="v"/>
            </a:pPr>
            <a:r>
              <a:rPr lang="en-US" dirty="0">
                <a:solidFill>
                  <a:srgbClr val="000000"/>
                </a:solidFill>
                <a:latin typeface="Arial Narrow" panose="020B0606020202030204" pitchFamily="34" charset="0"/>
              </a:rPr>
              <a:t>Digital skills</a:t>
            </a:r>
          </a:p>
          <a:p>
            <a:pPr>
              <a:buFont typeface="Wingdings"/>
              <a:buChar char="u"/>
            </a:pPr>
            <a:endParaRPr lang="en-US" dirty="0">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Title 1048604"/>
          <p:cNvSpPr>
            <a:spLocks noGrp="1"/>
          </p:cNvSpPr>
          <p:nvPr>
            <p:ph type="title"/>
          </p:nvPr>
        </p:nvSpPr>
        <p:spPr>
          <a:xfrm>
            <a:off x="628650" y="-399236"/>
            <a:ext cx="7886700" cy="1325563"/>
          </a:xfrm>
          <a:solidFill>
            <a:srgbClr val="FFFFFF"/>
          </a:solidFill>
          <a:ln w="25400">
            <a:noFill/>
            <a:prstDash val="solid"/>
          </a:ln>
        </p:spPr>
        <p:txBody>
          <a:bodyPr/>
          <a:lstStyle/>
          <a:p>
            <a:pPr algn="ctr"/>
            <a:r>
              <a:rPr lang="en-US">
                <a:solidFill>
                  <a:srgbClr val="3399FF"/>
                </a:solidFill>
              </a:rPr>
              <a:t>SWOT Analysis of my skills </a:t>
            </a:r>
          </a:p>
        </p:txBody>
      </p:sp>
      <p:sp>
        <p:nvSpPr>
          <p:cNvPr id="1048606" name="Content Placeholder 1048605"/>
          <p:cNvSpPr>
            <a:spLocks noGrp="1"/>
          </p:cNvSpPr>
          <p:nvPr>
            <p:ph idx="1"/>
          </p:nvPr>
        </p:nvSpPr>
        <p:spPr>
          <a:xfrm>
            <a:off x="616669" y="968520"/>
            <a:ext cx="7886700" cy="4351338"/>
          </a:xfrm>
        </p:spPr>
        <p:txBody>
          <a:bodyPr/>
          <a:lstStyle/>
          <a:p>
            <a:pPr marL="0" indent="0">
              <a:buNone/>
            </a:pPr>
            <a:r>
              <a:rPr lang="en-US"/>
              <a:t>I</a:t>
            </a:r>
          </a:p>
        </p:txBody>
      </p:sp>
      <p:graphicFrame>
        <p:nvGraphicFramePr>
          <p:cNvPr id="4194304" name="Table 4194303"/>
          <p:cNvGraphicFramePr>
            <a:graphicFrameLocks/>
          </p:cNvGraphicFramePr>
          <p:nvPr>
            <p:extLst>
              <p:ext uri="{D42A27DB-BD31-4B8C-83A1-F6EECF244321}">
                <p14:modId xmlns:p14="http://schemas.microsoft.com/office/powerpoint/2010/main" val="3524241664"/>
              </p:ext>
            </p:extLst>
          </p:nvPr>
        </p:nvGraphicFramePr>
        <p:xfrm>
          <a:off x="184079" y="635809"/>
          <a:ext cx="8134128" cy="6528545"/>
        </p:xfrm>
        <a:graphic>
          <a:graphicData uri="http://schemas.openxmlformats.org/drawingml/2006/table">
            <a:tbl>
              <a:tblPr firstRow="1" bandRow="1">
                <a:tableStyleId>{5940675A-B579-460E-94D1-54222C63F5DA}</a:tableStyleId>
              </a:tblPr>
              <a:tblGrid>
                <a:gridCol w="4067064">
                  <a:extLst>
                    <a:ext uri="{9D8B030D-6E8A-4147-A177-3AD203B41FA5}">
                      <a16:colId xmlns:a16="http://schemas.microsoft.com/office/drawing/2014/main" val="20000"/>
                    </a:ext>
                  </a:extLst>
                </a:gridCol>
                <a:gridCol w="4067064">
                  <a:extLst>
                    <a:ext uri="{9D8B030D-6E8A-4147-A177-3AD203B41FA5}">
                      <a16:colId xmlns:a16="http://schemas.microsoft.com/office/drawing/2014/main" val="20001"/>
                    </a:ext>
                  </a:extLst>
                </a:gridCol>
              </a:tblGrid>
              <a:tr h="3575638">
                <a:tc>
                  <a:txBody>
                    <a:bodyPr/>
                    <a:lstStyle/>
                    <a:p>
                      <a:r>
                        <a:rPr lang="en-US" altLang="en-US" sz="2000" b="1" dirty="0">
                          <a:solidFill>
                            <a:schemeClr val="tx1"/>
                          </a:solidFill>
                        </a:rPr>
                        <a:t>Strengths</a:t>
                      </a:r>
                    </a:p>
                    <a:p>
                      <a:pPr marL="342900" indent="-342900">
                        <a:buFont typeface="Wingdings" panose="05000000000000000000" pitchFamily="2" charset="2"/>
                        <a:buChar char="v"/>
                      </a:pPr>
                      <a:r>
                        <a:rPr lang="en-US" altLang="en-US" sz="2000" b="0" dirty="0">
                          <a:solidFill>
                            <a:schemeClr val="tx1"/>
                          </a:solidFill>
                        </a:rPr>
                        <a:t>My interpersonal communication skills are effective</a:t>
                      </a:r>
                    </a:p>
                    <a:p>
                      <a:pPr marL="342900" indent="-342900">
                        <a:buFont typeface="Wingdings" panose="05000000000000000000" pitchFamily="2" charset="2"/>
                        <a:buChar char="v"/>
                      </a:pPr>
                      <a:r>
                        <a:rPr lang="en-US" altLang="en-US" sz="2000" b="0" dirty="0">
                          <a:solidFill>
                            <a:schemeClr val="tx1"/>
                          </a:solidFill>
                        </a:rPr>
                        <a:t>Prefer working as a team</a:t>
                      </a:r>
                    </a:p>
                    <a:p>
                      <a:pPr marL="342900" indent="-342900">
                        <a:buFont typeface="Wingdings" panose="05000000000000000000" pitchFamily="2" charset="2"/>
                        <a:buChar char="v"/>
                      </a:pPr>
                      <a:r>
                        <a:rPr lang="en-US" altLang="en-US" sz="2000" b="0" dirty="0">
                          <a:solidFill>
                            <a:schemeClr val="tx1"/>
                          </a:solidFill>
                        </a:rPr>
                        <a:t>Excellent customer service</a:t>
                      </a:r>
                    </a:p>
                    <a:p>
                      <a:pPr marL="342900" indent="-342900">
                        <a:buFont typeface="Wingdings" panose="05000000000000000000" pitchFamily="2" charset="2"/>
                        <a:buChar char="v"/>
                      </a:pPr>
                      <a:r>
                        <a:rPr lang="en-US" altLang="en-US" sz="2000" b="0" dirty="0">
                          <a:solidFill>
                            <a:schemeClr val="tx1"/>
                          </a:solidFill>
                        </a:rPr>
                        <a:t>I am computer literate</a:t>
                      </a:r>
                    </a:p>
                    <a:p>
                      <a:pPr marL="342900" indent="-342900">
                        <a:buFont typeface="Wingdings" panose="05000000000000000000" pitchFamily="2" charset="2"/>
                        <a:buChar char="v"/>
                      </a:pPr>
                      <a:r>
                        <a:rPr lang="en-US" altLang="en-US" sz="2000" b="0" dirty="0">
                          <a:solidFill>
                            <a:schemeClr val="tx1"/>
                          </a:solidFill>
                        </a:rPr>
                        <a:t>My presentation and public speaking skills are good</a:t>
                      </a:r>
                    </a:p>
                    <a:p>
                      <a:pPr marL="342900" indent="-342900">
                        <a:buFont typeface="Wingdings" panose="05000000000000000000" pitchFamily="2" charset="2"/>
                        <a:buChar char="v"/>
                      </a:pPr>
                      <a:r>
                        <a:rPr lang="en-US" altLang="en-US" sz="2000" b="0" dirty="0">
                          <a:solidFill>
                            <a:schemeClr val="tx1"/>
                          </a:solidFill>
                        </a:rPr>
                        <a:t>I manage time well</a:t>
                      </a:r>
                    </a:p>
                  </a:txBody>
                  <a:tcPr/>
                </a:tc>
                <a:tc>
                  <a:txBody>
                    <a:bodyPr/>
                    <a:lstStyle/>
                    <a:p>
                      <a:r>
                        <a:rPr lang="en-US" altLang="en-US" sz="2000" b="1" dirty="0">
                          <a:solidFill>
                            <a:schemeClr val="tx1"/>
                          </a:solidFill>
                        </a:rPr>
                        <a:t>Weaknesses</a:t>
                      </a:r>
                    </a:p>
                    <a:p>
                      <a:pPr marL="342900" indent="-342900">
                        <a:buFont typeface="Wingdings" panose="05000000000000000000" pitchFamily="2" charset="2"/>
                        <a:buChar char="v"/>
                      </a:pPr>
                      <a:r>
                        <a:rPr lang="en-US" altLang="en-US" sz="2000" b="0" dirty="0">
                          <a:solidFill>
                            <a:schemeClr val="tx1"/>
                          </a:solidFill>
                        </a:rPr>
                        <a:t>Not a good planner or organizer.</a:t>
                      </a:r>
                    </a:p>
                    <a:p>
                      <a:pPr marL="342900" indent="-342900">
                        <a:buFont typeface="Wingdings" panose="05000000000000000000" pitchFamily="2" charset="2"/>
                        <a:buChar char="v"/>
                      </a:pPr>
                      <a:r>
                        <a:rPr lang="en-US" altLang="en-US" sz="2000" b="0" dirty="0">
                          <a:solidFill>
                            <a:schemeClr val="tx1"/>
                          </a:solidFill>
                        </a:rPr>
                        <a:t>I fail to make good decisions or solve complex problems</a:t>
                      </a:r>
                    </a:p>
                    <a:p>
                      <a:pPr marL="342900" indent="-342900">
                        <a:buFont typeface="Wingdings" panose="05000000000000000000" pitchFamily="2" charset="2"/>
                        <a:buChar char="v"/>
                      </a:pPr>
                      <a:r>
                        <a:rPr lang="en-US" altLang="en-US" sz="2000" b="0" dirty="0">
                          <a:solidFill>
                            <a:schemeClr val="tx1"/>
                          </a:solidFill>
                        </a:rPr>
                        <a:t>Flexibility is a concern</a:t>
                      </a:r>
                    </a:p>
                    <a:p>
                      <a:pPr marL="342900" indent="-342900">
                        <a:buFont typeface="Wingdings" panose="05000000000000000000" pitchFamily="2" charset="2"/>
                        <a:buChar char="v"/>
                      </a:pPr>
                      <a:r>
                        <a:rPr lang="en-US" altLang="en-US" sz="2000" b="0" dirty="0">
                          <a:solidFill>
                            <a:schemeClr val="tx1"/>
                          </a:solidFill>
                        </a:rPr>
                        <a:t>Lacks commercial awareness</a:t>
                      </a:r>
                    </a:p>
                  </a:txBody>
                  <a:tcPr/>
                </a:tc>
                <a:extLst>
                  <a:ext uri="{0D108BD9-81ED-4DB2-BD59-A6C34878D82A}">
                    <a16:rowId xmlns:a16="http://schemas.microsoft.com/office/drawing/2014/main" val="10000"/>
                  </a:ext>
                </a:extLst>
              </a:tr>
              <a:tr h="2952907">
                <a:tc>
                  <a:txBody>
                    <a:bodyPr/>
                    <a:lstStyle/>
                    <a:p>
                      <a:r>
                        <a:rPr lang="en-US" altLang="en-US" b="1" dirty="0">
                          <a:solidFill>
                            <a:schemeClr val="tx1"/>
                          </a:solidFill>
                        </a:rPr>
                        <a:t>Opportunities</a:t>
                      </a:r>
                    </a:p>
                    <a:p>
                      <a:pPr marL="342900" indent="-342900">
                        <a:buFont typeface="Wingdings" panose="05000000000000000000" pitchFamily="2" charset="2"/>
                        <a:buChar char="v"/>
                      </a:pPr>
                      <a:r>
                        <a:rPr lang="en-US" altLang="en-US" sz="2000" b="0" dirty="0">
                          <a:solidFill>
                            <a:schemeClr val="tx1"/>
                          </a:solidFill>
                        </a:rPr>
                        <a:t>Ready market for hotel products and services</a:t>
                      </a:r>
                    </a:p>
                    <a:p>
                      <a:pPr marL="342900" indent="-342900">
                        <a:buFont typeface="Wingdings" panose="05000000000000000000" pitchFamily="2" charset="2"/>
                        <a:buChar char="v"/>
                      </a:pPr>
                      <a:r>
                        <a:rPr lang="en-US" altLang="en-US" sz="2000" b="0" dirty="0">
                          <a:solidFill>
                            <a:schemeClr val="tx1"/>
                          </a:solidFill>
                        </a:rPr>
                        <a:t>There training programs for enhancing planning and organizational abilities</a:t>
                      </a:r>
                    </a:p>
                    <a:p>
                      <a:pPr marL="342900" indent="-342900">
                        <a:buFont typeface="Wingdings" panose="05000000000000000000" pitchFamily="2" charset="2"/>
                        <a:buChar char="v"/>
                      </a:pPr>
                      <a:r>
                        <a:rPr lang="en-US" altLang="en-US" sz="2000" b="0" dirty="0">
                          <a:solidFill>
                            <a:schemeClr val="tx1"/>
                          </a:solidFill>
                        </a:rPr>
                        <a:t>Internet has all information regarding hospitality industry</a:t>
                      </a:r>
                    </a:p>
                  </a:txBody>
                  <a:tcPr/>
                </a:tc>
                <a:tc>
                  <a:txBody>
                    <a:bodyPr/>
                    <a:lstStyle/>
                    <a:p>
                      <a:r>
                        <a:rPr lang="en-US" altLang="en-US" b="1" dirty="0">
                          <a:solidFill>
                            <a:schemeClr val="tx1"/>
                          </a:solidFill>
                        </a:rPr>
                        <a:t>Threats</a:t>
                      </a:r>
                    </a:p>
                    <a:p>
                      <a:pPr marL="342900" indent="-342900">
                        <a:buFont typeface="Wingdings" panose="05000000000000000000" pitchFamily="2" charset="2"/>
                        <a:buChar char="v"/>
                      </a:pPr>
                      <a:r>
                        <a:rPr lang="en-US" altLang="en-US" sz="2000" b="0" dirty="0">
                          <a:solidFill>
                            <a:schemeClr val="tx1"/>
                          </a:solidFill>
                        </a:rPr>
                        <a:t>Competition from existing restaurants a big threat</a:t>
                      </a:r>
                      <a:endParaRPr lang="en-US" altLang="en-US" b="1" dirty="0">
                        <a:solidFill>
                          <a:schemeClr val="tx1"/>
                        </a:solidFill>
                      </a:endParaRPr>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048607"/>
          <p:cNvSpPr>
            <a:spLocks noGrp="1"/>
          </p:cNvSpPr>
          <p:nvPr>
            <p:ph type="title"/>
          </p:nvPr>
        </p:nvSpPr>
        <p:spPr>
          <a:solidFill>
            <a:srgbClr val="FFFFFF"/>
          </a:solidFill>
          <a:ln w="12700">
            <a:solidFill>
              <a:srgbClr val="000000"/>
            </a:solidFill>
            <a:prstDash val="solid"/>
          </a:ln>
        </p:spPr>
        <p:txBody>
          <a:bodyPr>
            <a:normAutofit/>
          </a:bodyPr>
          <a:lstStyle/>
          <a:p>
            <a:r>
              <a:rPr lang="en-US">
                <a:solidFill>
                  <a:srgbClr val="3399FF"/>
                </a:solidFill>
              </a:rPr>
              <a:t>Personal Development Portfolio</a:t>
            </a:r>
          </a:p>
        </p:txBody>
      </p:sp>
      <p:sp>
        <p:nvSpPr>
          <p:cNvPr id="1048609" name="Content Placeholder 1048608"/>
          <p:cNvSpPr>
            <a:spLocks noGrp="1"/>
          </p:cNvSpPr>
          <p:nvPr>
            <p:ph idx="1"/>
          </p:nvPr>
        </p:nvSpPr>
        <p:spPr>
          <a:ln w="12700">
            <a:solidFill>
              <a:srgbClr val="CC99FF"/>
            </a:solidFill>
            <a:prstDash val="solid"/>
          </a:ln>
        </p:spPr>
        <p:txBody>
          <a:bodyPr/>
          <a:lstStyle/>
          <a:p>
            <a:pPr marL="0" indent="0">
              <a:buNone/>
            </a:pPr>
            <a:r>
              <a:rPr lang="en-US" altLang="en-US" sz="2000" b="0" dirty="0">
                <a:solidFill>
                  <a:schemeClr val="tx1"/>
                </a:solidFill>
              </a:rPr>
              <a:t>There is a need to develop the following skills:-</a:t>
            </a:r>
          </a:p>
          <a:p>
            <a:pPr>
              <a:buFont typeface="Wingdings" panose="05000000000000000000" pitchFamily="2" charset="2"/>
              <a:buChar char="v"/>
            </a:pPr>
            <a:r>
              <a:rPr lang="en-US" altLang="en-US" sz="2000" b="0" dirty="0">
                <a:solidFill>
                  <a:schemeClr val="tx1"/>
                </a:solidFill>
              </a:rPr>
              <a:t>Good planning or organizational skills</a:t>
            </a:r>
          </a:p>
          <a:p>
            <a:pPr>
              <a:buFont typeface="Wingdings" panose="05000000000000000000" pitchFamily="2" charset="2"/>
              <a:buChar char="v"/>
            </a:pPr>
            <a:r>
              <a:rPr lang="en-US" altLang="en-US" sz="2000" b="0" dirty="0">
                <a:solidFill>
                  <a:schemeClr val="tx1"/>
                </a:solidFill>
              </a:rPr>
              <a:t>Good decisions or solve complex problems</a:t>
            </a:r>
          </a:p>
          <a:p>
            <a:pPr>
              <a:buFont typeface="Wingdings" panose="05000000000000000000" pitchFamily="2" charset="2"/>
              <a:buChar char="v"/>
            </a:pPr>
            <a:r>
              <a:rPr lang="en-US" altLang="en-US" sz="2000" b="0" dirty="0">
                <a:solidFill>
                  <a:schemeClr val="tx1"/>
                </a:solidFill>
              </a:rPr>
              <a:t>Commercial awareness ability</a:t>
            </a:r>
          </a:p>
          <a:p>
            <a:pPr marL="0" indent="0">
              <a:buNone/>
            </a:pPr>
            <a:endParaRPr lang="en-US" b="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048612"/>
          <p:cNvSpPr>
            <a:spLocks noGrp="1"/>
          </p:cNvSpPr>
          <p:nvPr>
            <p:ph type="title"/>
          </p:nvPr>
        </p:nvSpPr>
        <p:spPr>
          <a:xfrm>
            <a:off x="628650" y="-24228"/>
            <a:ext cx="7886700" cy="1091950"/>
          </a:xfrm>
          <a:solidFill>
            <a:srgbClr val="FFFFFF"/>
          </a:solidFill>
          <a:ln w="12700">
            <a:solidFill>
              <a:srgbClr val="000000"/>
            </a:solidFill>
            <a:prstDash val="solid"/>
          </a:ln>
        </p:spPr>
        <p:txBody>
          <a:bodyPr/>
          <a:lstStyle/>
          <a:p>
            <a:pPr algn="ctr"/>
            <a:r>
              <a:rPr lang="en-US">
                <a:solidFill>
                  <a:srgbClr val="3399FF"/>
                </a:solidFill>
              </a:rPr>
              <a:t>Conclusion</a:t>
            </a:r>
          </a:p>
        </p:txBody>
      </p:sp>
      <p:sp>
        <p:nvSpPr>
          <p:cNvPr id="1048614" name="Content Placeholder 1048613"/>
          <p:cNvSpPr>
            <a:spLocks noGrp="1"/>
          </p:cNvSpPr>
          <p:nvPr>
            <p:ph idx="1"/>
          </p:nvPr>
        </p:nvSpPr>
        <p:spPr>
          <a:xfrm>
            <a:off x="563798" y="1090500"/>
            <a:ext cx="7886700" cy="5389617"/>
          </a:xfrm>
          <a:ln w="12700">
            <a:solidFill>
              <a:srgbClr val="CC99FF"/>
            </a:solidFill>
            <a:prstDash val="solid"/>
          </a:ln>
        </p:spPr>
        <p:txBody>
          <a:bodyPr>
            <a:normAutofit/>
          </a:bodyPr>
          <a:lstStyle/>
          <a:p>
            <a:pPr>
              <a:buFont typeface="Wingdings" panose="05000000000000000000" pitchFamily="2" charset="2"/>
              <a:buChar char="v"/>
            </a:pPr>
            <a:r>
              <a:rPr lang="en-US" dirty="0"/>
              <a:t>As indicated in this presentation, I can comfortably say that I have gained valuable academic and transferable skills.</a:t>
            </a:r>
          </a:p>
          <a:p>
            <a:pPr>
              <a:buFont typeface="Wingdings" panose="05000000000000000000" pitchFamily="2" charset="2"/>
              <a:buChar char="v"/>
            </a:pPr>
            <a:r>
              <a:rPr lang="en-US" dirty="0"/>
              <a:t>By capitalizing on these skills, my academic performance has improved significantly and my intended restaurant business will prosper.</a:t>
            </a:r>
          </a:p>
          <a:p>
            <a:pPr>
              <a:buFont typeface="Wingdings" panose="05000000000000000000" pitchFamily="2" charset="2"/>
              <a:buChar char="v"/>
            </a:pPr>
            <a:r>
              <a:rPr lang="en-US" dirty="0"/>
              <a:t>However, I will focus on my strengths and the available opportunities to handled weaknesses and threats identified by the SWOT analysis.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1" name="Title 1048610"/>
          <p:cNvSpPr>
            <a:spLocks noGrp="1"/>
          </p:cNvSpPr>
          <p:nvPr>
            <p:ph type="title"/>
          </p:nvPr>
        </p:nvSpPr>
        <p:spPr>
          <a:xfrm>
            <a:off x="576767" y="92578"/>
            <a:ext cx="7886700" cy="581562"/>
          </a:xfrm>
          <a:solidFill>
            <a:srgbClr val="FFFFFF"/>
          </a:solidFill>
          <a:ln w="12700">
            <a:noFill/>
            <a:prstDash val="solid"/>
          </a:ln>
        </p:spPr>
        <p:txBody>
          <a:bodyPr>
            <a:normAutofit fontScale="90000"/>
          </a:bodyPr>
          <a:lstStyle/>
          <a:p>
            <a:pPr algn="ctr"/>
            <a:r>
              <a:rPr lang="en-US" dirty="0">
                <a:solidFill>
                  <a:srgbClr val="3399FF"/>
                </a:solidFill>
              </a:rPr>
              <a:t>References</a:t>
            </a:r>
          </a:p>
        </p:txBody>
      </p:sp>
      <p:sp>
        <p:nvSpPr>
          <p:cNvPr id="1048612" name="Content Placeholder 1048611"/>
          <p:cNvSpPr>
            <a:spLocks noGrp="1"/>
          </p:cNvSpPr>
          <p:nvPr>
            <p:ph idx="1"/>
          </p:nvPr>
        </p:nvSpPr>
        <p:spPr>
          <a:xfrm>
            <a:off x="576767" y="674140"/>
            <a:ext cx="7886700" cy="4396394"/>
          </a:xfrm>
          <a:solidFill>
            <a:srgbClr val="FFFFFF"/>
          </a:solidFill>
          <a:ln w="12700">
            <a:solidFill>
              <a:srgbClr val="000000"/>
            </a:solidFill>
            <a:prstDash val="solid"/>
          </a:ln>
        </p:spPr>
        <p:txBody>
          <a:bodyPr>
            <a:noAutofit/>
          </a:bodyPr>
          <a:lstStyle/>
          <a:p>
            <a:pPr>
              <a:buFont typeface="Wingdings" panose="05000000000000000000" pitchFamily="2" charset="2"/>
              <a:buChar char="v"/>
            </a:pPr>
            <a:r>
              <a:rPr lang="en-US" sz="1800" dirty="0" err="1">
                <a:solidFill>
                  <a:srgbClr val="000000"/>
                </a:solidFill>
                <a:latin typeface="Arial Narrow" panose="020B0606020202030204" pitchFamily="34" charset="0"/>
              </a:rPr>
              <a:t>Germina</a:t>
            </a:r>
            <a:r>
              <a:rPr lang="en-US" sz="1800" dirty="0">
                <a:solidFill>
                  <a:srgbClr val="000000"/>
                </a:solidFill>
                <a:latin typeface="Arial Narrow" panose="020B0606020202030204" pitchFamily="34" charset="0"/>
              </a:rPr>
              <a:t>, A., Lantin, M. and </a:t>
            </a:r>
            <a:r>
              <a:rPr lang="en-US" sz="1800" dirty="0" err="1">
                <a:solidFill>
                  <a:srgbClr val="000000"/>
                </a:solidFill>
                <a:latin typeface="Arial Narrow" panose="020B0606020202030204" pitchFamily="34" charset="0"/>
              </a:rPr>
              <a:t>Parado</a:t>
            </a:r>
            <a:r>
              <a:rPr lang="en-US" sz="1800" dirty="0">
                <a:solidFill>
                  <a:srgbClr val="000000"/>
                </a:solidFill>
                <a:latin typeface="Arial Narrow" panose="020B0606020202030204" pitchFamily="34" charset="0"/>
              </a:rPr>
              <a:t>, W., 2018. Skills in the Hotel and Restaurant Workplace: Millennials’ Self Assessment. Laguna Journal of International Tourism and Hospitality Management, 4(1), pp.15-29.</a:t>
            </a:r>
          </a:p>
          <a:p>
            <a:pPr>
              <a:buFont typeface="Wingdings" panose="05000000000000000000" pitchFamily="2" charset="2"/>
              <a:buChar char="v"/>
            </a:pPr>
            <a:r>
              <a:rPr lang="en-US" sz="1800" dirty="0">
                <a:solidFill>
                  <a:srgbClr val="000000"/>
                </a:solidFill>
                <a:latin typeface="Arial Narrow" panose="020B0606020202030204" pitchFamily="34" charset="0"/>
              </a:rPr>
              <a:t>Hopkins, D. and Reid, T., 2018. The Academic Skills Handbook: Your Guide to Success in Writing, Thinking and Communicating at University. Sage.</a:t>
            </a:r>
          </a:p>
          <a:p>
            <a:pPr>
              <a:buFont typeface="Wingdings" panose="05000000000000000000" pitchFamily="2" charset="2"/>
              <a:buChar char="v"/>
            </a:pPr>
            <a:r>
              <a:rPr lang="en-US" sz="1800" dirty="0">
                <a:solidFill>
                  <a:srgbClr val="000000"/>
                </a:solidFill>
                <a:latin typeface="Arial Narrow" panose="020B0606020202030204" pitchFamily="34" charset="0"/>
              </a:rPr>
              <a:t>Indeed Career Guide (2021). 11 skills to include on your career manager resume. Available </a:t>
            </a:r>
            <a:r>
              <a:rPr lang="en-US" sz="1800" dirty="0" err="1">
                <a:solidFill>
                  <a:srgbClr val="000000"/>
                </a:solidFill>
                <a:latin typeface="Arial Narrow" panose="020B0606020202030204" pitchFamily="34" charset="0"/>
              </a:rPr>
              <a:t>at:https</a:t>
            </a:r>
            <a:r>
              <a:rPr lang="en-US" sz="1800" dirty="0">
                <a:solidFill>
                  <a:srgbClr val="000000"/>
                </a:solidFill>
                <a:latin typeface="Arial Narrow" panose="020B0606020202030204" pitchFamily="34" charset="0"/>
              </a:rPr>
              <a:t>://www.indeed.com/career-advice/resumes-cover-letters/restaurant-manager-skills (Accessed August 11, 2021) </a:t>
            </a:r>
          </a:p>
          <a:p>
            <a:pPr>
              <a:buFont typeface="Wingdings" panose="05000000000000000000" pitchFamily="2" charset="2"/>
              <a:buChar char="v"/>
            </a:pPr>
            <a:r>
              <a:rPr lang="en-US" sz="1800" dirty="0">
                <a:solidFill>
                  <a:srgbClr val="000000"/>
                </a:solidFill>
                <a:latin typeface="Arial Narrow" panose="020B0606020202030204" pitchFamily="34" charset="0"/>
              </a:rPr>
              <a:t>Mind tools.com (2020). Developing Commercial Awareness. [Online] Available </a:t>
            </a:r>
            <a:r>
              <a:rPr lang="en-US" sz="1800" dirty="0" err="1">
                <a:solidFill>
                  <a:srgbClr val="000000"/>
                </a:solidFill>
                <a:latin typeface="Arial Narrow" panose="020B0606020202030204" pitchFamily="34" charset="0"/>
              </a:rPr>
              <a:t>at:https</a:t>
            </a:r>
            <a:r>
              <a:rPr lang="en-US" sz="1800" dirty="0">
                <a:solidFill>
                  <a:srgbClr val="000000"/>
                </a:solidFill>
                <a:latin typeface="Arial Narrow" panose="020B0606020202030204" pitchFamily="34" charset="0"/>
              </a:rPr>
              <a:t>://www.mindtools.com/pages/article/developing-commercial-awareness.htm#:~:text=To%20develop%20commercial%20awareness%2C%20learn,participate%20in%20groups%20and%20discussions (Accessed August 11, 2021).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A998A-3350-4AD4-B102-186F7E1218BE}"/>
              </a:ext>
            </a:extLst>
          </p:cNvPr>
          <p:cNvSpPr>
            <a:spLocks noGrp="1"/>
          </p:cNvSpPr>
          <p:nvPr>
            <p:ph type="title"/>
          </p:nvPr>
        </p:nvSpPr>
        <p:spPr/>
        <p:txBody>
          <a:bodyPr/>
          <a:lstStyle/>
          <a:p>
            <a:pPr algn="ctr"/>
            <a:r>
              <a:rPr lang="en-US" dirty="0">
                <a:solidFill>
                  <a:srgbClr val="3399FF"/>
                </a:solidFill>
              </a:rPr>
              <a:t>References</a:t>
            </a:r>
            <a:endParaRPr lang="en-US" dirty="0"/>
          </a:p>
        </p:txBody>
      </p:sp>
      <p:sp>
        <p:nvSpPr>
          <p:cNvPr id="3" name="Content Placeholder 2">
            <a:extLst>
              <a:ext uri="{FF2B5EF4-FFF2-40B4-BE49-F238E27FC236}">
                <a16:creationId xmlns:a16="http://schemas.microsoft.com/office/drawing/2014/main" id="{1CE95607-717C-439D-89B5-984377288A23}"/>
              </a:ext>
            </a:extLst>
          </p:cNvPr>
          <p:cNvSpPr>
            <a:spLocks noGrp="1"/>
          </p:cNvSpPr>
          <p:nvPr>
            <p:ph idx="1"/>
          </p:nvPr>
        </p:nvSpPr>
        <p:spPr>
          <a:xfrm>
            <a:off x="734325" y="1477756"/>
            <a:ext cx="7675350" cy="4351338"/>
          </a:xfrm>
        </p:spPr>
        <p:txBody>
          <a:bodyPr>
            <a:normAutofit/>
          </a:bodyPr>
          <a:lstStyle/>
          <a:p>
            <a:pPr>
              <a:buFont typeface="Wingdings" panose="05000000000000000000" pitchFamily="2" charset="2"/>
              <a:buChar char="v"/>
            </a:pPr>
            <a:r>
              <a:rPr lang="en-US" sz="2000" dirty="0">
                <a:solidFill>
                  <a:schemeClr val="tx1"/>
                </a:solidFill>
                <a:latin typeface="Arial Narrow" panose="020B0606020202030204" pitchFamily="34" charset="0"/>
              </a:rPr>
              <a:t>Sisson, L.G. and Adams, A.R., 2013. Essential hospitality management competencies: The importance of soft skills. Journal of Hospitality &amp; Tourism Education, 25(3), pp.131-145.</a:t>
            </a:r>
          </a:p>
          <a:p>
            <a:pPr>
              <a:buFont typeface="Wingdings" panose="05000000000000000000" pitchFamily="2" charset="2"/>
              <a:buChar char="v"/>
            </a:pPr>
            <a:r>
              <a:rPr lang="en-US" sz="2000" dirty="0" err="1">
                <a:solidFill>
                  <a:schemeClr val="tx1"/>
                </a:solidFill>
                <a:latin typeface="Arial Narrow" panose="020B0606020202030204" pitchFamily="34" charset="0"/>
              </a:rPr>
              <a:t>Shika,K</a:t>
            </a:r>
            <a:r>
              <a:rPr lang="en-US" sz="2000" dirty="0">
                <a:solidFill>
                  <a:schemeClr val="tx1"/>
                </a:solidFill>
                <a:latin typeface="Arial Narrow" panose="020B0606020202030204" pitchFamily="34" charset="0"/>
              </a:rPr>
              <a:t>. 2020. Decision-Making: Definitions, Types, Techniques, Methods, Process and Steps. Available at: https://www.businessmanagementideas.com/management/decision-making-management/decision-making-definitions-types-techniques-methods-process-and-steps/18249 (Accessed August 11, 2021) </a:t>
            </a:r>
          </a:p>
          <a:p>
            <a:pPr>
              <a:buFont typeface="Wingdings" panose="05000000000000000000" pitchFamily="2" charset="2"/>
              <a:buChar char="v"/>
            </a:pPr>
            <a:r>
              <a:rPr lang="en-US" sz="2000" dirty="0">
                <a:solidFill>
                  <a:schemeClr val="tx1"/>
                </a:solidFill>
                <a:latin typeface="Arial Narrow" panose="020B0606020202030204" pitchFamily="34" charset="0"/>
              </a:rPr>
              <a:t>University of Oxford. 2021. Study Skills and training. Available at: </a:t>
            </a:r>
            <a:r>
              <a:rPr lang="en-US" sz="2000" dirty="0">
                <a:solidFill>
                  <a:schemeClr val="tx1"/>
                </a:solidFill>
                <a:latin typeface="Arial Narrow" panose="020B0606020202030204" pitchFamily="34" charset="0"/>
                <a:hlinkClick r:id="rId2">
                  <a:extLst>
                    <a:ext uri="{A12FA001-AC4F-418D-AE19-62706E023703}">
                      <ahyp:hlinkClr xmlns:ahyp="http://schemas.microsoft.com/office/drawing/2018/hyperlinkcolor" val="tx"/>
                    </a:ext>
                  </a:extLst>
                </a:hlinkClick>
              </a:rPr>
              <a:t>https://www.ox.ac.uk/students/academic/guidance/skills</a:t>
            </a:r>
            <a:r>
              <a:rPr lang="en-US" sz="2000" dirty="0">
                <a:solidFill>
                  <a:schemeClr val="tx1"/>
                </a:solidFill>
                <a:latin typeface="Arial Narrow" panose="020B0606020202030204" pitchFamily="34" charset="0"/>
              </a:rPr>
              <a:t> (Accessed August 11, 2021) </a:t>
            </a:r>
          </a:p>
          <a:p>
            <a:endParaRPr lang="en-US" sz="2800" dirty="0"/>
          </a:p>
        </p:txBody>
      </p:sp>
    </p:spTree>
    <p:extLst>
      <p:ext uri="{BB962C8B-B14F-4D97-AF65-F5344CB8AC3E}">
        <p14:creationId xmlns:p14="http://schemas.microsoft.com/office/powerpoint/2010/main" val="248049865"/>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4551"/>
      </a:dk2>
      <a:lt2>
        <a:srgbClr val="F2ACD2"/>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3016C5A4-E631-4977-A608-ACFB47552625}"/>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Depth</Template>
  <TotalTime>8</TotalTime>
  <Words>7377</Words>
  <Application>Microsoft Macintosh PowerPoint</Application>
  <PresentationFormat>On-screen Show (4:3)</PresentationFormat>
  <Paragraphs>76</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Narrow</vt:lpstr>
      <vt:lpstr>Calibri</vt:lpstr>
      <vt:lpstr>Corbel</vt:lpstr>
      <vt:lpstr>Wingdings</vt:lpstr>
      <vt:lpstr>Depth</vt:lpstr>
      <vt:lpstr>PowerPoint Presentation</vt:lpstr>
      <vt:lpstr>Introduction</vt:lpstr>
      <vt:lpstr>Academic Skills</vt:lpstr>
      <vt:lpstr>Career plan</vt:lpstr>
      <vt:lpstr>Skills needed in business</vt:lpstr>
      <vt:lpstr>SWOT Analysis of my skills </vt:lpstr>
      <vt:lpstr>Personal Development Portfolio</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Windows User</dc:creator>
  <cp:lastModifiedBy>melania gaman</cp:lastModifiedBy>
  <cp:revision>3</cp:revision>
  <dcterms:created xsi:type="dcterms:W3CDTF">2015-05-02T09:30:45Z</dcterms:created>
  <dcterms:modified xsi:type="dcterms:W3CDTF">2022-01-12T23:34:03Z</dcterms:modified>
</cp:coreProperties>
</file>