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19"/>
  </p:notesMasterIdLst>
  <p:sldIdLst>
    <p:sldId id="259" r:id="rId2"/>
    <p:sldId id="260" r:id="rId3"/>
    <p:sldId id="261" r:id="rId4"/>
    <p:sldId id="262" r:id="rId5"/>
    <p:sldId id="264" r:id="rId6"/>
    <p:sldId id="265" r:id="rId7"/>
    <p:sldId id="266" r:id="rId8"/>
    <p:sldId id="278" r:id="rId9"/>
    <p:sldId id="268" r:id="rId10"/>
    <p:sldId id="269" r:id="rId11"/>
    <p:sldId id="270" r:id="rId12"/>
    <p:sldId id="271" r:id="rId13"/>
    <p:sldId id="272" r:id="rId14"/>
    <p:sldId id="273" r:id="rId15"/>
    <p:sldId id="267" r:id="rId16"/>
    <p:sldId id="277" r:id="rId17"/>
    <p:sldId id="276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F4343"/>
    <a:srgbClr val="23B895"/>
    <a:srgbClr val="E894B4"/>
    <a:srgbClr val="FF9933"/>
    <a:srgbClr val="D9F7EF"/>
    <a:srgbClr val="D2F6E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4521" autoAdjust="0"/>
  </p:normalViewPr>
  <p:slideViewPr>
    <p:cSldViewPr>
      <p:cViewPr varScale="1">
        <p:scale>
          <a:sx n="86" d="100"/>
          <a:sy n="86" d="100"/>
        </p:scale>
        <p:origin x="968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0ABEA1E-11C3-4AE5-BCA6-0B38B7881B50}" type="datetimeFigureOut">
              <a:rPr lang="en-GB" smtClean="0"/>
              <a:t>23/02/2021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1874A0-2C7D-4909-A6B9-FC7C0881B7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51785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96967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198887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2213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563942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79635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21009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46210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A1874A0-2C7D-4909-A6B9-FC7C0881B7BE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332457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3195C7-781E-4876-BC4F-93CCAE9E1ABF}" type="datetime1">
              <a:rPr lang="en-GB" smtClean="0"/>
              <a:t>23/02/2021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6563072" cy="9906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CFCA38-7B05-4B1C-A2DF-3D4C7F2E0AD7}" type="datetime1">
              <a:rPr lang="en-GB" smtClean="0"/>
              <a:t>23/02/2021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68" y="6528816"/>
            <a:ext cx="5003279" cy="32918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© Janet Morrison, The Global Business Environment, 5th edition, 2020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FDA799-34B2-4D14-8C27-68B4E8BD7461}" type="datetime1">
              <a:rPr lang="en-GB" smtClean="0"/>
              <a:t>23/02/2021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68" y="6528816"/>
            <a:ext cx="5003279" cy="32918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© Janet Morrison, The Global Business Environment, 5th edition, 2020</a:t>
            </a:r>
            <a:endParaRPr lang="en-GB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6707088" cy="9906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8A2CA4-07AD-43DF-8ECF-B60CD3E58F23}" type="datetime1">
              <a:rPr lang="en-GB" smtClean="0"/>
              <a:t>23/02/2021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68" y="6528816"/>
            <a:ext cx="5003279" cy="32918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© Janet Morrison, The Global Business Environment, 5th edition, 2020</a:t>
            </a:r>
            <a:endParaRPr lang="en-GB" dirty="0"/>
          </a:p>
        </p:txBody>
      </p:sp>
      <p:pic>
        <p:nvPicPr>
          <p:cNvPr id="9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6635080" cy="99060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813EB-555E-415D-8E7D-3C009C5F742F}" type="datetime1">
              <a:rPr lang="en-GB" smtClean="0"/>
              <a:t>23/02/2021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68" y="6528816"/>
            <a:ext cx="5003279" cy="32918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© Janet Morrison, The Global Business Environment, 5th edition, 2020</a:t>
            </a:r>
            <a:endParaRPr lang="en-GB" dirty="0"/>
          </a:p>
        </p:txBody>
      </p:sp>
      <p:pic>
        <p:nvPicPr>
          <p:cNvPr id="13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6563072" cy="9906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E0CB6B-74BE-4DAC-A0A3-FC97D3EE416E}" type="datetime1">
              <a:rPr lang="en-GB" smtClean="0"/>
              <a:t>23/02/2021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pic>
        <p:nvPicPr>
          <p:cNvPr id="6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94991-65EE-417A-B15C-C8A43BB89EC0}" type="datetime1">
              <a:rPr lang="en-GB" smtClean="0"/>
              <a:t>23/02/2021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pic>
        <p:nvPicPr>
          <p:cNvPr id="5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335D89-CECE-4614-9A71-8884EBC4E23A}" type="datetime1">
              <a:rPr lang="en-GB" smtClean="0"/>
              <a:t>23/02/2021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CB65AB-9869-4F52-B051-8563B0EFA261}" type="datetime1">
              <a:rPr lang="en-GB" smtClean="0"/>
              <a:t>23/02/2021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5334946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6635080" cy="9906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08B59B-A57A-48EA-9272-3680D88DE53F}" type="datetime1">
              <a:rPr lang="en-GB" smtClean="0"/>
              <a:t>23/02/2021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0F862-9FAC-4E4C-832B-06199E729B72}" type="datetime1">
              <a:rPr lang="en-GB" smtClean="0"/>
              <a:t>23/02/2021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5569607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F7CF5F04-76BA-4BFD-BD21-147F403F557A}" type="datetime1">
              <a:rPr lang="en-GB" smtClean="0"/>
              <a:t>23/02/2021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hf hdr="0" dt="0"/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9BCB8C-F394-4DB5-9218-56CDA43EB1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2D13BD-094F-4A16-9048-271E5859BD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4" y="1981200"/>
            <a:ext cx="8229600" cy="4876800"/>
          </a:xfrm>
        </p:spPr>
        <p:txBody>
          <a:bodyPr/>
          <a:lstStyle/>
          <a:p>
            <a:r>
              <a:rPr lang="en-GB" dirty="0"/>
              <a:t>National economies: income and growth</a:t>
            </a:r>
          </a:p>
          <a:p>
            <a:r>
              <a:rPr lang="en-GB" dirty="0"/>
              <a:t>Other key economic indicators</a:t>
            </a:r>
          </a:p>
          <a:p>
            <a:r>
              <a:rPr lang="en-GB" dirty="0"/>
              <a:t>Free trade &amp; Protectionism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2000F85-FCBD-4DB9-9DDE-F0E934D29C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5838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C640C4-17E0-468B-9889-427CB23A29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Circular flows in the economy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EE59F9-B777-4B72-9968-FFF116E15B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C420327-E78F-44FE-BA8A-72804201C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2</a:t>
            </a:fld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A05E9B9-0CB5-419E-8A62-0073285E11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3608" y="1700808"/>
            <a:ext cx="6552728" cy="4536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81118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2910F7-77F4-4888-A5F6-D7A469B5AE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GNI and GDP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10AD8-8EA4-4F22-B5BD-1E3F9EEBE5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556792"/>
            <a:ext cx="8229600" cy="48768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Gross national income (GNI) </a:t>
            </a:r>
            <a:r>
              <a:rPr lang="en-GB" dirty="0"/>
              <a:t>– the total income from products and services produced by a national economy (includes residents’ foreign investments)</a:t>
            </a:r>
          </a:p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Gross domestic product (GDP) </a:t>
            </a:r>
            <a:r>
              <a:rPr lang="en-GB" dirty="0"/>
              <a:t>– the total value of economic activity in a country, including domestic and foreign producers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5649465-DF5D-4B69-BE88-3FFF0BFD32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13729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6289EE-EBF9-4F6F-8F00-5CBA6D9401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Economic growth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F4FC7F-4A35-414C-94A0-0D57704A0C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Economic growth </a:t>
            </a:r>
            <a:r>
              <a:rPr lang="en-GB" dirty="0"/>
              <a:t>– a country’s increase in national income over time</a:t>
            </a:r>
          </a:p>
          <a:p>
            <a:r>
              <a:rPr lang="en-GB" dirty="0"/>
              <a:t>Mature economies experience slower growth</a:t>
            </a:r>
          </a:p>
          <a:p>
            <a:r>
              <a:rPr lang="en-GB" dirty="0"/>
              <a:t>Economic downturn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Recession</a:t>
            </a:r>
            <a:r>
              <a:rPr lang="en-GB" dirty="0"/>
              <a:t> – two consecutive quarters of negative economic growth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Depression</a:t>
            </a:r>
            <a:r>
              <a:rPr lang="en-GB" dirty="0"/>
              <a:t> – contraction of an economy by one-tenth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4ABC83C-8ACE-4678-957C-EBE8858532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87892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1143B1-4E76-4BA7-86A9-DAFD5F8D4A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Unemployment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DEFD9E-2F15-41EF-B6F3-68A8D4B21D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876800"/>
          </a:xfrm>
        </p:spPr>
        <p:txBody>
          <a:bodyPr/>
          <a:lstStyle/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Unemployment </a:t>
            </a:r>
            <a:r>
              <a:rPr lang="en-GB" dirty="0"/>
              <a:t>is the percentage of people in the country willing to work but without jobs</a:t>
            </a:r>
          </a:p>
          <a:p>
            <a:r>
              <a:rPr lang="en-GB" dirty="0"/>
              <a:t>Factors affecting unemployment</a:t>
            </a:r>
          </a:p>
          <a:p>
            <a:pPr marL="396000" indent="-342900">
              <a:buFont typeface="Wingdings" panose="05000000000000000000" pitchFamily="2" charset="2"/>
              <a:buChar char="Ø"/>
            </a:pPr>
            <a:r>
              <a:rPr lang="en-GB" dirty="0"/>
              <a:t>Globalization, by which low-skill jobs move from high-cost countries to low-cost countries</a:t>
            </a:r>
          </a:p>
          <a:p>
            <a:pPr marL="396000" indent="-342900">
              <a:buFont typeface="Wingdings" panose="05000000000000000000" pitchFamily="2" charset="2"/>
              <a:buChar char="Ø"/>
            </a:pPr>
            <a:r>
              <a:rPr lang="en-GB" dirty="0"/>
              <a:t>Changing technology, such as </a:t>
            </a: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automation</a:t>
            </a:r>
          </a:p>
          <a:p>
            <a:pPr marL="396000" indent="-342900">
              <a:buFont typeface="Wingdings" panose="05000000000000000000" pitchFamily="2" charset="2"/>
              <a:buChar char="Ø"/>
            </a:pPr>
            <a:r>
              <a:rPr lang="en-GB" dirty="0"/>
              <a:t>Government policy can encourage start-ups</a:t>
            </a:r>
          </a:p>
          <a:p>
            <a:r>
              <a:rPr lang="en-GB" dirty="0"/>
              <a:t>Long-term unemployment is a concern of governments, and can lead to increased public spending on social protection, such as unemployment benefits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3A7C0AF-8F20-40C5-8A95-463C68895E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3673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2FB46F-BB92-4D41-A61D-F2922EFB76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Inflation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C5D5DE-B005-42FF-B851-D7E9F70E9A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876800"/>
          </a:xfrm>
        </p:spPr>
        <p:txBody>
          <a:bodyPr/>
          <a:lstStyle/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Inflation</a:t>
            </a:r>
            <a:r>
              <a:rPr lang="en-GB" dirty="0"/>
              <a:t> is the continuing rise in prices in the economy</a:t>
            </a:r>
          </a:p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Deflation</a:t>
            </a:r>
            <a:r>
              <a:rPr lang="en-GB" dirty="0"/>
              <a:t> is the opposite – the continued fall in prices</a:t>
            </a:r>
          </a:p>
          <a:p>
            <a:r>
              <a:rPr lang="en-GB" dirty="0"/>
              <a:t>The </a:t>
            </a: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Consumer Price Index (CPI) </a:t>
            </a:r>
            <a:r>
              <a:rPr lang="en-GB" dirty="0"/>
              <a:t>for each country is a measure of inflation</a:t>
            </a:r>
          </a:p>
          <a:p>
            <a:r>
              <a:rPr lang="en-GB" dirty="0"/>
              <a:t>Causes of inflation: demand-pull; cost-push</a:t>
            </a:r>
          </a:p>
          <a:p>
            <a:r>
              <a:rPr lang="en-GB" dirty="0"/>
              <a:t>Why is high inflation detrimental?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A country’s goods are less competitive in global markets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The country looks unattractive to investors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Resulting high interest rates can depress demand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B1C39B5-E4D4-4AC9-B15B-1BA7E5816B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77719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A1BAC3-31ED-4FC7-A29F-8327D63168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Balance of payments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C73109-63BF-4CE6-83D3-D57775575D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Balance of payments </a:t>
            </a:r>
            <a:r>
              <a:rPr lang="en-GB" dirty="0"/>
              <a:t>is the credit and debit transactions between a country’s residents and other countries</a:t>
            </a:r>
          </a:p>
          <a:p>
            <a:r>
              <a:rPr lang="en-GB" dirty="0"/>
              <a:t>The </a:t>
            </a: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current account </a:t>
            </a:r>
            <a:r>
              <a:rPr lang="en-GB" dirty="0"/>
              <a:t>focuses on trade in goods and services</a:t>
            </a:r>
          </a:p>
          <a:p>
            <a:r>
              <a:rPr lang="en-GB" dirty="0"/>
              <a:t>A current account </a:t>
            </a: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surplus</a:t>
            </a:r>
            <a:r>
              <a:rPr lang="en-GB" dirty="0"/>
              <a:t> means that the country exports more than it imports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A current account </a:t>
            </a: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deficit</a:t>
            </a:r>
            <a:r>
              <a:rPr lang="en-GB" dirty="0"/>
              <a:t> means that the country imports more than it exports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Trade deficits </a:t>
            </a:r>
            <a:r>
              <a:rPr lang="en-GB" dirty="0"/>
              <a:t>have grown markedly in some countries, such as the US, reflecting high costs of domestic production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819AF2-B1B4-43D7-96EE-5CBB0E0F18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10955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6D683A-B3C4-4870-9187-F99662E2ED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Balancing the national economy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D9F8A1-3D63-4454-9632-8F9FCE40EB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876800"/>
          </a:xfrm>
        </p:spPr>
        <p:txBody>
          <a:bodyPr/>
          <a:lstStyle/>
          <a:p>
            <a:r>
              <a:rPr lang="en-GB" dirty="0"/>
              <a:t>Governments seek economic growth, low unemployment and low inflation</a:t>
            </a:r>
          </a:p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Monetary policy </a:t>
            </a:r>
            <a:r>
              <a:rPr lang="en-GB" dirty="0"/>
              <a:t>– policies for determining the amount of money in supply, exchange rates, and interest rates</a:t>
            </a:r>
          </a:p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Fiscal policy </a:t>
            </a:r>
            <a:r>
              <a:rPr lang="en-GB" dirty="0"/>
              <a:t>– budgetary policies for balancing public spending with income from taxation and other revenues</a:t>
            </a:r>
          </a:p>
          <a:p>
            <a:r>
              <a:rPr lang="en-GB" dirty="0"/>
              <a:t>Governments raise money from: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Direct taxation</a:t>
            </a:r>
            <a:r>
              <a:rPr lang="en-GB" dirty="0"/>
              <a:t>, such as income tax and corporation tax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Indirect taxation</a:t>
            </a:r>
            <a:r>
              <a:rPr lang="en-GB" dirty="0"/>
              <a:t>, such as VAT, consumption tax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Social contributions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E0C9F38-5C0E-4DD0-9A3C-57FF159054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2DE34A4-2657-44C4-A8B5-45B367847798}" type="slidenum">
              <a:rPr kumimoji="0" lang="en-GB" sz="14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sz="14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070134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36A775-CDF4-416B-BBEB-DC019119CB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National debt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D194EA-36A9-4BCA-B214-5E300B5FE7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876800"/>
          </a:xfrm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National debt </a:t>
            </a:r>
            <a:r>
              <a:rPr lang="en-GB" dirty="0"/>
              <a:t>is the total debt accumulated over the years, usually shown as a % of GDP</a:t>
            </a:r>
          </a:p>
          <a:p>
            <a:r>
              <a:rPr lang="en-GB" dirty="0"/>
              <a:t>The national budget balance is the extent to which public spending is balanced by receipts in any given year</a:t>
            </a:r>
          </a:p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Budget deficits </a:t>
            </a:r>
            <a:r>
              <a:rPr lang="en-GB" dirty="0"/>
              <a:t>are common, especially during economic downturn; some of the factors: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Falling incomes lead to falling tax receipts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High unemployment can lead to increases in social spending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Governments sometimes aid failing businesses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Governments can use stimulus measures to encourage spending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CEE9EF-571E-4ABE-A4F4-23CE13517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2DE34A4-2657-44C4-A8B5-45B367847798}" type="slidenum">
              <a:rPr kumimoji="0" lang="en-GB" sz="14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sz="14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942634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7237A0-D681-4A75-90B4-C3D775B389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33400"/>
            <a:ext cx="6995120" cy="990600"/>
          </a:xfrm>
        </p:spPr>
        <p:txBody>
          <a:bodyPr>
            <a:noAutofit/>
          </a:bodyPr>
          <a:lstStyle/>
          <a:p>
            <a:r>
              <a:rPr lang="en-GB" sz="3200" dirty="0"/>
              <a:t>Classifying national economic systems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C70584F-9075-4801-9EC1-3FB8F041C4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© Janet Morrison, The Global Business Environment, 5th edition, 2020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62FF33F-761B-499F-B625-033E981E3D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2DE34A4-2657-44C4-A8B5-45B367847798}" type="slidenum">
              <a:rPr kumimoji="0" lang="en-GB" sz="14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GB" sz="14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AA2CDDE-DD0B-491A-82E8-636825C949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3568" y="1700808"/>
            <a:ext cx="7632848" cy="4536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17581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A95E9F-72AA-4D72-A44B-66A56A2A7D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Market economies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F4C220-D49E-40C0-8C87-66744D4710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876800"/>
          </a:xfrm>
        </p:spPr>
        <p:txBody>
          <a:bodyPr/>
          <a:lstStyle/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Liberal market economies</a:t>
            </a:r>
          </a:p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Laissez-faire capitalism </a:t>
            </a:r>
            <a:r>
              <a:rPr lang="en-GB" dirty="0"/>
              <a:t>– individual freedom to carry out enterprise activities with minimum state interference</a:t>
            </a:r>
          </a:p>
          <a:p>
            <a:r>
              <a:rPr lang="en-GB" dirty="0"/>
              <a:t>Notion of the ‘invisible hand’ guiding the economy, but still a need for regulation, e.g. to tame </a:t>
            </a: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monopolies</a:t>
            </a:r>
            <a:r>
              <a:rPr lang="en-GB" dirty="0"/>
              <a:t> that become dominant and distort competition</a:t>
            </a:r>
          </a:p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Social market model </a:t>
            </a:r>
            <a:r>
              <a:rPr lang="en-GB" dirty="0"/>
              <a:t>–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Social justice dimension, including social protections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Extensive state ownership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High human development rankings, but also high costs for business</a:t>
            </a: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B366A06-6D54-4E8C-A5F2-10DED93CD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2DE34A4-2657-44C4-A8B5-45B367847798}" type="slidenum">
              <a:rPr kumimoji="0" lang="en-GB" sz="14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GB" sz="14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811572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366541-1C18-4762-ABD3-06FA0F18A0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Asian capitalist systems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1EDBB2-287C-47B9-BCF9-60E7742562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East and South East Asian market economies, e.g. Japan and South Korea</a:t>
            </a:r>
          </a:p>
          <a:p>
            <a:r>
              <a:rPr lang="en-GB" dirty="0"/>
              <a:t>Industrialization in the 1970s and 1980s</a:t>
            </a:r>
          </a:p>
          <a:p>
            <a:r>
              <a:rPr lang="en-GB" dirty="0"/>
              <a:t>In Japan, state-guided industrialization</a:t>
            </a:r>
          </a:p>
          <a:p>
            <a:r>
              <a:rPr lang="en-GB" dirty="0"/>
              <a:t>Corporate groupings: </a:t>
            </a:r>
            <a:r>
              <a:rPr lang="en-GB" i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Keiretsu</a:t>
            </a:r>
            <a:r>
              <a:rPr lang="en-GB" dirty="0"/>
              <a:t> in Japan; </a:t>
            </a:r>
            <a:r>
              <a:rPr lang="en-GB" i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chaebol </a:t>
            </a:r>
            <a:r>
              <a:rPr lang="en-GB" dirty="0"/>
              <a:t>in South Korea</a:t>
            </a:r>
          </a:p>
          <a:p>
            <a:r>
              <a:rPr lang="en-GB" dirty="0"/>
              <a:t>Asian cultural heritage emphasizes the company as a family</a:t>
            </a:r>
          </a:p>
          <a:p>
            <a:r>
              <a:rPr lang="en-GB" dirty="0"/>
              <a:t>South Korean and Japanese companies have become globalized and have excelled in sectors such as vehicles and electronics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50E970-979A-4471-A0A8-B012A57E17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2DE34A4-2657-44C4-A8B5-45B367847798}" type="slidenum">
              <a:rPr kumimoji="0" lang="en-GB" sz="14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GB" sz="14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092686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F79CA5-058E-4588-9DD1-E68586B485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Mixed economies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A07756-AE44-45F1-85EE-7609AC10EF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876800"/>
          </a:xfrm>
        </p:spPr>
        <p:txBody>
          <a:bodyPr/>
          <a:lstStyle/>
          <a:p>
            <a:r>
              <a:rPr lang="en-GB" dirty="0"/>
              <a:t>Capitalist market elements combined with state controls</a:t>
            </a:r>
          </a:p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China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Two-systems model: capitalist reforms in the economic system, but political system controlled by the Communist Party</a:t>
            </a:r>
          </a:p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India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Considerable economic freedom and a democratic political system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Socialist legacy of the strong role of the state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Nationalist focus of economic development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CC6276-91F6-43C1-B8C1-A693938891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2DE34A4-2657-44C4-A8B5-45B367847798}" type="slidenum">
              <a:rPr kumimoji="0" lang="en-GB" sz="14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GB" sz="14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2736147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B7BF64-1394-4438-81CC-4ECEC2DC49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dirty="0"/>
              <a:t>Regionalization: Focus on the European Union (EU)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6633DE-6C3F-4069-869B-DCD954D3D9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1844824"/>
            <a:ext cx="8229600" cy="4876800"/>
          </a:xfrm>
        </p:spPr>
        <p:txBody>
          <a:bodyPr/>
          <a:lstStyle/>
          <a:p>
            <a:r>
              <a:rPr lang="en-GB" dirty="0"/>
              <a:t>The </a:t>
            </a: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EU</a:t>
            </a:r>
            <a:r>
              <a:rPr lang="en-GB" dirty="0"/>
              <a:t> was conceived in the 1950s as an economic and political union</a:t>
            </a:r>
          </a:p>
          <a:p>
            <a:r>
              <a:rPr lang="en-GB" dirty="0"/>
              <a:t>It grew from 6 to 28 member states, but with the exit of the UK in 2020, EU members number 27</a:t>
            </a:r>
          </a:p>
          <a:p>
            <a:r>
              <a:rPr lang="en-GB" dirty="0"/>
              <a:t>Diversity among member states has persisted: both economic and political</a:t>
            </a:r>
          </a:p>
          <a:p>
            <a:r>
              <a:rPr lang="en-GB" dirty="0"/>
              <a:t>The rise of nationalist and populist political forces has strained EU institutions</a:t>
            </a:r>
          </a:p>
          <a:p>
            <a:r>
              <a:rPr lang="en-GB" dirty="0"/>
              <a:t>Eurozone membership has risen to 19 countries 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monetary policy governed by the European Central Bank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F3964FC-EC5E-47F8-B651-89BC78C707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2DE34A4-2657-44C4-A8B5-45B367847798}" type="slidenum">
              <a:rPr kumimoji="0" lang="en-GB" sz="14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GB" sz="14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8140553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C925D2-FC72-43CE-BB81-E11E0E421D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Tools of government trade policy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692D54-B5AF-4EFE-87D2-51898CBEA0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1772816"/>
            <a:ext cx="8229600" cy="4876800"/>
          </a:xfrm>
        </p:spPr>
        <p:txBody>
          <a:bodyPr/>
          <a:lstStyle/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Protectionism</a:t>
            </a:r>
            <a:r>
              <a:rPr lang="en-GB" dirty="0"/>
              <a:t> can be implemented through both direct and indirect trade barriers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Tariffs </a:t>
            </a:r>
            <a:r>
              <a:rPr lang="en-GB" dirty="0"/>
              <a:t>(duties) on imports or exports - apply directly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Import quotas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Voluntary export restraints (VERs)</a:t>
            </a:r>
          </a:p>
          <a:p>
            <a:r>
              <a:rPr lang="en-GB" dirty="0"/>
              <a:t>Non-tariff barriers, such as local content requirements – an indirect barrier</a:t>
            </a:r>
          </a:p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Subsidies</a:t>
            </a:r>
            <a:r>
              <a:rPr lang="en-GB" dirty="0"/>
              <a:t> to local producers out of public funds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Export subsidies distort world markets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54B1C32-E317-48E9-821D-6B2E02D0D9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2DE34A4-2657-44C4-A8B5-45B367847798}" type="slidenum">
              <a:rPr kumimoji="0" lang="en-GB" sz="14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GB" sz="14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5409726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B10887-4547-4770-8A48-A37794ECBE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Free trade vs protectionism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E5C04F6-1281-4BE4-9F0A-CD3D8F703D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© Janet Morrison, The Global Business Environment, 5th edition, 2020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2062609-4229-450D-BC5E-052BF949BD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2DE34A4-2657-44C4-A8B5-45B367847798}" type="slidenum">
              <a:rPr kumimoji="0" lang="en-GB" sz="14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GB" sz="14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0660BDB-1270-4D64-9534-C949A0233BD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9512" y="1772816"/>
            <a:ext cx="8424936" cy="42484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377122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8A6802-3E87-4BDD-ADC6-9460FF5556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DFABF2-D711-4379-AE04-61EFD63504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876800"/>
          </a:xfrm>
        </p:spPr>
        <p:txBody>
          <a:bodyPr/>
          <a:lstStyle/>
          <a:p>
            <a:r>
              <a:rPr lang="en-GB" dirty="0"/>
              <a:t>National economies: income and growth</a:t>
            </a:r>
          </a:p>
          <a:p>
            <a:r>
              <a:rPr lang="en-GB" dirty="0"/>
              <a:t>Other key economic indicators</a:t>
            </a:r>
          </a:p>
          <a:p>
            <a:r>
              <a:rPr lang="en-GB" dirty="0"/>
              <a:t>Free trade &amp; Protectionism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D7C8C74-C573-4CE1-8374-54206AB903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090269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larity">
  <a:themeElements>
    <a:clrScheme name="Custom 22">
      <a:dk1>
        <a:srgbClr val="292934"/>
      </a:dk1>
      <a:lt1>
        <a:srgbClr val="FFFFFF"/>
      </a:lt1>
      <a:dk2>
        <a:srgbClr val="172A4A"/>
      </a:dk2>
      <a:lt2>
        <a:srgbClr val="FDD29E"/>
      </a:lt2>
      <a:accent1>
        <a:srgbClr val="444C70"/>
      </a:accent1>
      <a:accent2>
        <a:srgbClr val="F29E97"/>
      </a:accent2>
      <a:accent3>
        <a:srgbClr val="55618C"/>
      </a:accent3>
      <a:accent4>
        <a:srgbClr val="E5C1C3"/>
      </a:accent4>
      <a:accent5>
        <a:srgbClr val="172A4A"/>
      </a:accent5>
      <a:accent6>
        <a:srgbClr val="FDD29E"/>
      </a:accent6>
      <a:hlink>
        <a:srgbClr val="444C70"/>
      </a:hlink>
      <a:folHlink>
        <a:srgbClr val="55618C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678</TotalTime>
  <Words>903</Words>
  <Application>Microsoft Office PowerPoint</Application>
  <PresentationFormat>On-screen Show (4:3)</PresentationFormat>
  <Paragraphs>124</Paragraphs>
  <Slides>17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Calibri</vt:lpstr>
      <vt:lpstr>Wingdings</vt:lpstr>
      <vt:lpstr>Clarity</vt:lpstr>
      <vt:lpstr>Objectives</vt:lpstr>
      <vt:lpstr>Circular flows in the economy</vt:lpstr>
      <vt:lpstr>GNI and GDP</vt:lpstr>
      <vt:lpstr>Economic growth</vt:lpstr>
      <vt:lpstr>Unemployment</vt:lpstr>
      <vt:lpstr>Inflation</vt:lpstr>
      <vt:lpstr>Balance of payments</vt:lpstr>
      <vt:lpstr>Balancing the national economy</vt:lpstr>
      <vt:lpstr>National debt</vt:lpstr>
      <vt:lpstr>Classifying national economic systems</vt:lpstr>
      <vt:lpstr>Market economies</vt:lpstr>
      <vt:lpstr>Asian capitalist systems</vt:lpstr>
      <vt:lpstr>Mixed economies</vt:lpstr>
      <vt:lpstr>Regionalization: Focus on the European Union (EU)</vt:lpstr>
      <vt:lpstr>Tools of government trade policy</vt:lpstr>
      <vt:lpstr>Free trade vs protectionism</vt:lpstr>
      <vt:lpstr>Summary</vt:lpstr>
    </vt:vector>
  </TitlesOfParts>
  <Company>Springer-SBM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Ali, Sophiya</dc:creator>
  <cp:lastModifiedBy>Anthony Burns</cp:lastModifiedBy>
  <cp:revision>134</cp:revision>
  <dcterms:created xsi:type="dcterms:W3CDTF">2018-09-25T13:16:50Z</dcterms:created>
  <dcterms:modified xsi:type="dcterms:W3CDTF">2021-02-23T11:35:27Z</dcterms:modified>
</cp:coreProperties>
</file>