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4" r:id="rId14"/>
    <p:sldId id="276" r:id="rId15"/>
    <p:sldId id="277" r:id="rId16"/>
    <p:sldId id="258" r:id="rId17"/>
    <p:sldId id="259" r:id="rId18"/>
    <p:sldId id="260" r:id="rId19"/>
    <p:sldId id="261" r:id="rId20"/>
    <p:sldId id="273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1BD3A7A-2BB0-432A-902A-31738848881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5C47CD4-B8DD-4259-9A17-E8F3ED8C63EC}" type="datetimeFigureOut">
              <a:rPr lang="en-GB" smtClean="0"/>
              <a:t>18/02/2013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ales.gov.uk/topics/health/publications/health/reports/wanless/?lang=e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topics/health/publications/health/strategies/?lang=en" TargetMode="External"/><Relationship Id="rId2" Type="http://schemas.openxmlformats.org/officeDocument/2006/relationships/hyperlink" Target="http://www.wales.nhs.uk/ourservices/strategie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Inequalities in Health in the UK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An Overview of Major Reports and Findings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9986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Black Report (1980)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Black inquiry on health inequalities in the UK (DHSS, 1980) commissioned by Labour Government 1978.</a:t>
            </a:r>
          </a:p>
          <a:p>
            <a:endParaRPr lang="en-GB" dirty="0"/>
          </a:p>
          <a:p>
            <a:r>
              <a:rPr lang="en-GB" b="1" dirty="0" smtClean="0"/>
              <a:t>Analysed the lifestyles and health records of people from all social classes (based on the Registrar General’s categories).</a:t>
            </a:r>
          </a:p>
          <a:p>
            <a:endParaRPr lang="en-GB" b="1" dirty="0"/>
          </a:p>
          <a:p>
            <a:r>
              <a:rPr lang="en-GB" b="1" dirty="0" smtClean="0"/>
              <a:t>Addressed differences in health status among social classes.</a:t>
            </a:r>
          </a:p>
          <a:p>
            <a:endParaRPr lang="en-GB" b="1" dirty="0"/>
          </a:p>
          <a:p>
            <a:r>
              <a:rPr lang="en-GB" b="1" dirty="0" smtClean="0"/>
              <a:t>Factors which might contribute to these differences.</a:t>
            </a:r>
          </a:p>
          <a:p>
            <a:endParaRPr lang="en-GB" b="1" dirty="0"/>
          </a:p>
          <a:p>
            <a:r>
              <a:rPr lang="en-GB" b="1" dirty="0" smtClean="0"/>
              <a:t>In an attempt to identify possible causal relationships.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7385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Black Report (1980)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For both sexes, at all ages, the lower social classes have persistently poorer health, e.g.</a:t>
            </a:r>
          </a:p>
          <a:p>
            <a:endParaRPr lang="en-GB" sz="2800" dirty="0"/>
          </a:p>
          <a:p>
            <a:r>
              <a:rPr lang="en-GB" sz="2800" dirty="0" smtClean="0"/>
              <a:t>Mortality/morbidity statistics</a:t>
            </a:r>
          </a:p>
          <a:p>
            <a:r>
              <a:rPr lang="en-GB" sz="2800" dirty="0" smtClean="0"/>
              <a:t>Accident rates</a:t>
            </a:r>
          </a:p>
          <a:p>
            <a:r>
              <a:rPr lang="en-GB" sz="2800" dirty="0" smtClean="0"/>
              <a:t>Main killer diseases, i.e. CHD, stroke, cancer </a:t>
            </a:r>
            <a:r>
              <a:rPr lang="en-GB" sz="2800" dirty="0" err="1" smtClean="0"/>
              <a:t>etc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741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Black Report: Key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Health standards were directly linked to social class.</a:t>
            </a:r>
          </a:p>
          <a:p>
            <a:r>
              <a:rPr lang="en-GB" sz="2400" dirty="0" smtClean="0"/>
              <a:t>Ill health increased down the social scale.</a:t>
            </a:r>
          </a:p>
          <a:p>
            <a:r>
              <a:rPr lang="en-GB" sz="2400" dirty="0" smtClean="0"/>
              <a:t>The problem had little to do with the NHS.</a:t>
            </a:r>
          </a:p>
          <a:p>
            <a:r>
              <a:rPr lang="en-GB" sz="2400" dirty="0" smtClean="0"/>
              <a:t>Problems were linked with social and economic factors such as:</a:t>
            </a:r>
          </a:p>
          <a:p>
            <a:r>
              <a:rPr lang="en-GB" sz="2400" dirty="0" smtClean="0"/>
              <a:t>Income</a:t>
            </a:r>
          </a:p>
          <a:p>
            <a:r>
              <a:rPr lang="en-GB" sz="2400" dirty="0" smtClean="0"/>
              <a:t>Unemployment</a:t>
            </a:r>
          </a:p>
          <a:p>
            <a:r>
              <a:rPr lang="en-GB" sz="2400" dirty="0" smtClean="0"/>
              <a:t>Poor environment</a:t>
            </a:r>
          </a:p>
          <a:p>
            <a:r>
              <a:rPr lang="en-GB" sz="2400" dirty="0" smtClean="0"/>
              <a:t>Poor housing</a:t>
            </a:r>
          </a:p>
          <a:p>
            <a:r>
              <a:rPr lang="en-GB" sz="2400" dirty="0" smtClean="0"/>
              <a:t>Education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4306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Health &amp; Inequalities 1979-1997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Margaret Thatcher </a:t>
            </a:r>
            <a:r>
              <a:rPr lang="en-GB" sz="2400" b="1" dirty="0"/>
              <a:t>G</a:t>
            </a:r>
            <a:r>
              <a:rPr lang="en-GB" sz="2400" b="1" dirty="0" smtClean="0"/>
              <a:t>overnment (1979-1990):</a:t>
            </a:r>
          </a:p>
          <a:p>
            <a:pPr marL="114300" indent="0">
              <a:buNone/>
            </a:pPr>
            <a:endParaRPr lang="en-GB" sz="2400" dirty="0" smtClean="0"/>
          </a:p>
          <a:p>
            <a:r>
              <a:rPr lang="en-GB" sz="2400" dirty="0" smtClean="0"/>
              <a:t>No overall public health </a:t>
            </a:r>
            <a:r>
              <a:rPr lang="en-GB" sz="2400" dirty="0" smtClean="0"/>
              <a:t>strategy.</a:t>
            </a:r>
            <a:endParaRPr lang="en-GB" sz="2400" dirty="0" smtClean="0"/>
          </a:p>
          <a:p>
            <a:r>
              <a:rPr lang="en-GB" sz="2400" dirty="0" smtClean="0"/>
              <a:t>Reduce public </a:t>
            </a:r>
            <a:r>
              <a:rPr lang="en-GB" sz="2400" dirty="0" smtClean="0"/>
              <a:t>spending.</a:t>
            </a:r>
            <a:endParaRPr lang="en-GB" sz="2400" dirty="0" smtClean="0"/>
          </a:p>
          <a:p>
            <a:r>
              <a:rPr lang="en-GB" sz="2400" dirty="0" smtClean="0"/>
              <a:t>Reduce </a:t>
            </a:r>
            <a:r>
              <a:rPr lang="en-GB" sz="2400" dirty="0" smtClean="0"/>
              <a:t>regulation.</a:t>
            </a:r>
            <a:endParaRPr lang="en-GB" sz="2400" dirty="0" smtClean="0"/>
          </a:p>
          <a:p>
            <a:r>
              <a:rPr lang="en-GB" sz="2400" dirty="0" smtClean="0"/>
              <a:t>Encourage market </a:t>
            </a:r>
            <a:r>
              <a:rPr lang="en-GB" sz="2400" dirty="0" smtClean="0"/>
              <a:t>forces.</a:t>
            </a:r>
            <a:endParaRPr lang="en-GB" sz="2400" dirty="0" smtClean="0"/>
          </a:p>
          <a:p>
            <a:r>
              <a:rPr lang="en-GB" sz="2400" dirty="0" smtClean="0"/>
              <a:t>Greater individual responsibility for </a:t>
            </a:r>
            <a:r>
              <a:rPr lang="en-GB" sz="2400" dirty="0" smtClean="0"/>
              <a:t>health.</a:t>
            </a:r>
            <a:endParaRPr lang="en-GB" sz="2400" dirty="0" smtClean="0"/>
          </a:p>
          <a:p>
            <a:r>
              <a:rPr lang="en-GB" sz="2400" dirty="0" smtClean="0"/>
              <a:t>Refusal to acknowledge widening health </a:t>
            </a:r>
            <a:r>
              <a:rPr lang="en-GB" sz="2400" dirty="0" smtClean="0"/>
              <a:t>inequalities.</a:t>
            </a:r>
            <a:endParaRPr lang="en-GB" sz="2400" dirty="0" smtClean="0"/>
          </a:p>
          <a:p>
            <a:r>
              <a:rPr lang="en-GB" sz="2400" dirty="0" smtClean="0"/>
              <a:t>‘No such thing as society</a:t>
            </a:r>
            <a:r>
              <a:rPr lang="en-GB" sz="2400" dirty="0" smtClean="0"/>
              <a:t>’.</a:t>
            </a:r>
          </a:p>
          <a:p>
            <a:pPr marL="114300" indent="0">
              <a:buNone/>
            </a:pPr>
            <a:r>
              <a:rPr lang="en-GB" sz="2400" dirty="0" smtClean="0"/>
              <a:t>						(Lewis, 2007)</a:t>
            </a:r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2291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&amp; Inequalities 1979-1997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John Major Government (1990-1997):</a:t>
            </a:r>
          </a:p>
          <a:p>
            <a:endParaRPr lang="en-GB" sz="2800" b="1" dirty="0"/>
          </a:p>
          <a:p>
            <a:r>
              <a:rPr lang="en-GB" sz="2800" dirty="0" smtClean="0"/>
              <a:t>1992: Health of the Nation Strategy.</a:t>
            </a:r>
          </a:p>
          <a:p>
            <a:r>
              <a:rPr lang="en-GB" sz="2800" dirty="0" smtClean="0"/>
              <a:t>Development of ‘Healthy Alliances’.</a:t>
            </a:r>
          </a:p>
          <a:p>
            <a:r>
              <a:rPr lang="en-GB" sz="2800" dirty="0" smtClean="0"/>
              <a:t>An acceptance that ‘health variations’ existed.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4675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Health in the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Dominated by technological  and curative fixes.</a:t>
            </a:r>
          </a:p>
          <a:p>
            <a:r>
              <a:rPr lang="en-GB" sz="2800" dirty="0" smtClean="0"/>
              <a:t>Plethora of allied medical professionals (Nurses, </a:t>
            </a:r>
            <a:r>
              <a:rPr lang="en-GB" sz="2800" dirty="0"/>
              <a:t>H</a:t>
            </a:r>
            <a:r>
              <a:rPr lang="en-GB" sz="2800" dirty="0" smtClean="0"/>
              <a:t>ealth Visitors, Therapists </a:t>
            </a:r>
            <a:r>
              <a:rPr lang="en-GB" sz="2800" dirty="0" err="1" smtClean="0"/>
              <a:t>etc</a:t>
            </a:r>
            <a:r>
              <a:rPr lang="en-GB" sz="2800" dirty="0" smtClean="0"/>
              <a:t>).</a:t>
            </a:r>
          </a:p>
          <a:p>
            <a:r>
              <a:rPr lang="en-GB" sz="2800" dirty="0" smtClean="0"/>
              <a:t>Growth of professions within local authorities.</a:t>
            </a:r>
          </a:p>
          <a:p>
            <a:r>
              <a:rPr lang="en-GB" sz="2800" dirty="0" smtClean="0"/>
              <a:t>Uncoupling of public health from local </a:t>
            </a:r>
            <a:r>
              <a:rPr lang="en-GB" sz="2800" dirty="0" smtClean="0"/>
              <a:t>authorities.</a:t>
            </a:r>
            <a:endParaRPr lang="en-GB" sz="2800" dirty="0" smtClean="0"/>
          </a:p>
          <a:p>
            <a:r>
              <a:rPr lang="en-GB" sz="2800" dirty="0" smtClean="0"/>
              <a:t>Disengagement from the public-top down approaches.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9942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Labour-Public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Tony Blair Government (1997-2007)</a:t>
            </a:r>
          </a:p>
          <a:p>
            <a:r>
              <a:rPr lang="en-GB" sz="2400" dirty="0" smtClean="0"/>
              <a:t>Appointed Minister for Public Health (non cabinet role).</a:t>
            </a:r>
          </a:p>
          <a:p>
            <a:r>
              <a:rPr lang="en-GB" sz="2400" dirty="0" smtClean="0"/>
              <a:t>Anti-smoking strategy and ban in tobacco advertising.</a:t>
            </a:r>
          </a:p>
          <a:p>
            <a:r>
              <a:rPr lang="en-GB" sz="2400" dirty="0" smtClean="0"/>
              <a:t>Creation of independent Food Standards Agency.</a:t>
            </a:r>
          </a:p>
          <a:p>
            <a:r>
              <a:rPr lang="en-GB" sz="2400" dirty="0" smtClean="0"/>
              <a:t>Independent inquiry into ‘Inequalities in Health’-39 recommendations put forward in the ‘</a:t>
            </a:r>
            <a:r>
              <a:rPr lang="en-GB" sz="2400" b="1" dirty="0" smtClean="0"/>
              <a:t>Acheson Report’ 1998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Neighbourhood and community regeneration schemes in high deprivation areas.</a:t>
            </a:r>
          </a:p>
          <a:p>
            <a:r>
              <a:rPr lang="en-GB" sz="2400" dirty="0" smtClean="0"/>
              <a:t>Health Action Zones.</a:t>
            </a:r>
          </a:p>
          <a:p>
            <a:r>
              <a:rPr lang="en-GB" sz="2400" dirty="0" smtClean="0"/>
              <a:t>Long term commitment to end child poverty.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9367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Acheson Report 1998: Health Inequalities Inquiry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Donald Acheson.</a:t>
            </a:r>
          </a:p>
          <a:p>
            <a:r>
              <a:rPr lang="en-GB" sz="2400" dirty="0" smtClean="0"/>
              <a:t>The Acheson Report concluded that the “weight of scientific evidence supports a socio-economic explanation of health inequalities”.</a:t>
            </a:r>
          </a:p>
          <a:p>
            <a:endParaRPr lang="en-GB" sz="2400" dirty="0"/>
          </a:p>
          <a:p>
            <a:pPr lvl="1"/>
            <a:r>
              <a:rPr lang="en-GB" sz="2400" dirty="0" smtClean="0"/>
              <a:t>“</a:t>
            </a:r>
            <a:r>
              <a:rPr lang="en-GB" sz="2400" i="1" dirty="0" smtClean="0"/>
              <a:t>Poverty, low wages and occupational stress, unemployment, poor housing, environmental pollution, poor education, limited access to transport and shops, crime and disorder, and a lack of recreational facilities all have had an impact on people’s health”</a:t>
            </a:r>
          </a:p>
          <a:p>
            <a:pPr marL="411480" lvl="1" indent="0">
              <a:buNone/>
            </a:pPr>
            <a:r>
              <a:rPr lang="en-GB" sz="2400" i="1" dirty="0" smtClean="0"/>
              <a:t>						</a:t>
            </a:r>
            <a:r>
              <a:rPr lang="en-GB" i="1" dirty="0" smtClean="0"/>
              <a:t>(Acheson, 1998)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80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Into the 21</a:t>
            </a:r>
            <a:r>
              <a:rPr lang="en-GB" baseline="30000" dirty="0" smtClean="0"/>
              <a:t>st</a:t>
            </a:r>
            <a:r>
              <a:rPr lang="en-GB" dirty="0" smtClean="0"/>
              <a:t> Century: </a:t>
            </a:r>
            <a:r>
              <a:rPr lang="en-GB" dirty="0" err="1" smtClean="0"/>
              <a:t>Wanless</a:t>
            </a:r>
            <a:r>
              <a:rPr lang="en-GB" dirty="0" smtClean="0"/>
              <a:t> Report, 2002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Sir Derek </a:t>
            </a:r>
            <a:r>
              <a:rPr lang="en-GB" sz="2400" dirty="0" err="1" smtClean="0"/>
              <a:t>Wanless</a:t>
            </a:r>
            <a:r>
              <a:rPr lang="en-GB" sz="2400" dirty="0" smtClean="0"/>
              <a:t>: </a:t>
            </a:r>
            <a:r>
              <a:rPr lang="en-GB" sz="2400" b="1" i="1" dirty="0" smtClean="0"/>
              <a:t>‘Securing Our Future Health’ </a:t>
            </a:r>
            <a:r>
              <a:rPr lang="en-GB" sz="2400" dirty="0" smtClean="0"/>
              <a:t>(2002).</a:t>
            </a:r>
          </a:p>
          <a:p>
            <a:endParaRPr lang="en-GB" sz="2400" dirty="0"/>
          </a:p>
          <a:p>
            <a:r>
              <a:rPr lang="en-GB" sz="2400" dirty="0" smtClean="0"/>
              <a:t>An economic analysis which showed the burden of ill health on the Exchequer and the impacts on the quality of life of the UK population in 2020.</a:t>
            </a:r>
          </a:p>
          <a:p>
            <a:endParaRPr lang="en-GB" sz="2400" dirty="0"/>
          </a:p>
          <a:p>
            <a:r>
              <a:rPr lang="en-GB" sz="2400" dirty="0" smtClean="0"/>
              <a:t>Positive Result: Public Health has shot up the government’s agenda.</a:t>
            </a:r>
          </a:p>
          <a:p>
            <a:endParaRPr lang="en-GB" sz="2400" dirty="0"/>
          </a:p>
          <a:p>
            <a:r>
              <a:rPr lang="en-GB" sz="2400" dirty="0" smtClean="0"/>
              <a:t>Negative Result: A distraction onto the subject of lifestyle change and choice.</a:t>
            </a:r>
          </a:p>
        </p:txBody>
      </p:sp>
    </p:spTree>
    <p:extLst>
      <p:ext uri="{BB962C8B-B14F-4D97-AF65-F5344CB8AC3E}">
        <p14:creationId xmlns:p14="http://schemas.microsoft.com/office/powerpoint/2010/main" val="33471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Wanless</a:t>
            </a:r>
            <a:r>
              <a:rPr lang="en-GB" dirty="0" smtClean="0"/>
              <a:t>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Numerous policy statements and initiatives in the field of public health have not resulted in a rebalancing  of policy away from health care (“national sickness service”) to health (a “national health service”).</a:t>
            </a:r>
          </a:p>
          <a:p>
            <a:endParaRPr lang="en-GB" sz="2400" dirty="0"/>
          </a:p>
          <a:p>
            <a:r>
              <a:rPr lang="en-GB" sz="2400" dirty="0" smtClean="0"/>
              <a:t>There must be a realignment of incentives in the system to focus on reducing the burden of disease and tackling the key lifestyle and environmental risks.</a:t>
            </a:r>
          </a:p>
          <a:p>
            <a:endParaRPr lang="en-GB" sz="2400" dirty="0"/>
          </a:p>
          <a:p>
            <a:pPr marL="114300" indent="0">
              <a:buNone/>
            </a:pPr>
            <a:r>
              <a:rPr lang="en-GB" sz="2000" dirty="0" smtClean="0"/>
              <a:t>(“Securing Good Health for the Whole Population”, </a:t>
            </a:r>
            <a:r>
              <a:rPr lang="en-GB" sz="2000" dirty="0" err="1" smtClean="0"/>
              <a:t>Wanless</a:t>
            </a:r>
            <a:r>
              <a:rPr lang="en-GB" sz="2000" dirty="0" smtClean="0"/>
              <a:t>, Feb 2004)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6111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Review of Health &amp; Social Care in Wales: </a:t>
            </a:r>
            <a:r>
              <a:rPr lang="en-GB" sz="4400" dirty="0" err="1" smtClean="0"/>
              <a:t>Wanless</a:t>
            </a:r>
            <a:r>
              <a:rPr lang="en-GB" sz="4400" dirty="0" smtClean="0"/>
              <a:t> Report, 2003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population in Wales </a:t>
            </a:r>
            <a:r>
              <a:rPr lang="en-GB" dirty="0" smtClean="0"/>
              <a:t>is </a:t>
            </a:r>
            <a:r>
              <a:rPr lang="en-GB" dirty="0" smtClean="0"/>
              <a:t>unhealthy.</a:t>
            </a:r>
          </a:p>
          <a:p>
            <a:r>
              <a:rPr lang="en-GB" dirty="0" smtClean="0"/>
              <a:t>Existing health service provision is unsustainable.</a:t>
            </a:r>
          </a:p>
          <a:p>
            <a:r>
              <a:rPr lang="en-GB" dirty="0" smtClean="0"/>
              <a:t>A radical change is needed in getting </a:t>
            </a:r>
            <a:r>
              <a:rPr lang="en-GB" dirty="0" smtClean="0"/>
              <a:t>communities and individuals</a:t>
            </a:r>
          </a:p>
          <a:p>
            <a:r>
              <a:rPr lang="en-GB" dirty="0" smtClean="0"/>
              <a:t> </a:t>
            </a:r>
            <a:r>
              <a:rPr lang="en-GB" dirty="0" smtClean="0"/>
              <a:t>to accept own responsibility for health.</a:t>
            </a:r>
          </a:p>
          <a:p>
            <a:r>
              <a:rPr lang="en-GB" dirty="0" smtClean="0"/>
              <a:t>Prevention and early intervention should shape service approach.</a:t>
            </a:r>
          </a:p>
          <a:p>
            <a:r>
              <a:rPr lang="en-GB" dirty="0" smtClean="0"/>
              <a:t>Pressure must be relieved on acute services.</a:t>
            </a:r>
          </a:p>
          <a:p>
            <a:r>
              <a:rPr lang="en-GB" dirty="0" smtClean="0"/>
              <a:t>Workforce planning needs to be more sophisticated.</a:t>
            </a:r>
          </a:p>
          <a:p>
            <a:r>
              <a:rPr lang="en-GB" dirty="0" smtClean="0"/>
              <a:t>Whole system approach should be developed, i.e. collaboration of specific health service providers and agencies working in partnership to improve health.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12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Review of Health &amp; Social Care in Wales: </a:t>
            </a:r>
            <a:r>
              <a:rPr lang="en-GB" sz="4000" dirty="0" err="1"/>
              <a:t>Wanless</a:t>
            </a:r>
            <a:r>
              <a:rPr lang="en-GB" sz="4000" dirty="0"/>
              <a:t> Report, 2003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HANDOUT OF SUMMARY OF ABOVE REPORT.</a:t>
            </a:r>
          </a:p>
          <a:p>
            <a:endParaRPr lang="en-GB" dirty="0"/>
          </a:p>
          <a:p>
            <a:r>
              <a:rPr lang="en-GB" dirty="0"/>
              <a:t>Can be accessed on the following link: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http://wales.gov.uk/topics/health/publications/health/reports/wanless/?lang=en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13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Inverse Care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Julian Tudor Hart-Retired GP in the Neath valley.</a:t>
            </a:r>
          </a:p>
          <a:p>
            <a:endParaRPr lang="en-GB" sz="2400" dirty="0" smtClean="0"/>
          </a:p>
          <a:p>
            <a:r>
              <a:rPr lang="en-GB" sz="2400" dirty="0" smtClean="0"/>
              <a:t>Found that people who are most in need of health care, i.e. lower socio-economic groups, are the one’s who inevitably receive less care.</a:t>
            </a:r>
          </a:p>
          <a:p>
            <a:endParaRPr lang="en-GB" sz="2400" dirty="0" smtClean="0"/>
          </a:p>
          <a:p>
            <a:pPr marL="114300" indent="0">
              <a:buNone/>
            </a:pPr>
            <a:r>
              <a:rPr lang="en-GB" sz="2400" dirty="0" smtClean="0"/>
              <a:t>In areas with most sickness and death , general practitioners :</a:t>
            </a:r>
          </a:p>
          <a:p>
            <a:r>
              <a:rPr lang="en-GB" sz="2400" dirty="0" smtClean="0"/>
              <a:t>Have larger lists=more work</a:t>
            </a:r>
          </a:p>
          <a:p>
            <a:r>
              <a:rPr lang="en-GB" sz="2400" dirty="0" smtClean="0"/>
              <a:t>Inherit less clinically effective consultation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6047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Inverse Care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sz="2800" dirty="0" smtClean="0"/>
              <a:t>In areas with most sickness and death, hospitals:</a:t>
            </a:r>
          </a:p>
          <a:p>
            <a:endParaRPr lang="en-GB" sz="2800" dirty="0" smtClean="0"/>
          </a:p>
          <a:p>
            <a:r>
              <a:rPr lang="en-GB" sz="2800" dirty="0"/>
              <a:t>H</a:t>
            </a:r>
            <a:r>
              <a:rPr lang="en-GB" sz="2800" dirty="0" smtClean="0"/>
              <a:t>ave doctors who shoulder heavier case-loads with less staff and equipment.</a:t>
            </a:r>
          </a:p>
          <a:p>
            <a:endParaRPr lang="en-GB" sz="2800" dirty="0" smtClean="0"/>
          </a:p>
          <a:p>
            <a:r>
              <a:rPr lang="en-GB" sz="2800" dirty="0" smtClean="0"/>
              <a:t>Have more obsolete buildings.</a:t>
            </a:r>
          </a:p>
          <a:p>
            <a:endParaRPr lang="en-GB" sz="2800" dirty="0" smtClean="0"/>
          </a:p>
          <a:p>
            <a:r>
              <a:rPr lang="en-GB" sz="2800" dirty="0" smtClean="0"/>
              <a:t>Suffer recurrent crises in the availability of beds and replacement staff.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53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250BF1-4117-4780-8084-9094D0B2A547}" type="slidenum">
              <a:rPr lang="en-GB"/>
              <a:pPr>
                <a:defRPr/>
              </a:pPr>
              <a:t>16</a:t>
            </a:fld>
            <a:endParaRPr lang="en-GB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The social determinants of health</a:t>
            </a:r>
            <a:br>
              <a:rPr lang="en-GB" sz="4000" dirty="0" smtClean="0"/>
            </a:br>
            <a:r>
              <a:rPr lang="en-GB" sz="3200" dirty="0" smtClean="0"/>
              <a:t>(</a:t>
            </a:r>
            <a:r>
              <a:rPr lang="en-GB" sz="3200" dirty="0" err="1" smtClean="0"/>
              <a:t>Dalgren</a:t>
            </a:r>
            <a:r>
              <a:rPr lang="en-GB" sz="3200" dirty="0" smtClean="0"/>
              <a:t> and Whitehead, 1991)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Social, economic and environmental conditions that influence the health of individuals and populations</a:t>
            </a:r>
          </a:p>
        </p:txBody>
      </p:sp>
      <p:pic>
        <p:nvPicPr>
          <p:cNvPr id="30725" name="Picture 5" descr="Dahlgren and Whitehead's model of the determinants of heal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500438"/>
            <a:ext cx="428625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646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438614-9D79-4E1F-8B24-789A9AEBE388}" type="slidenum">
              <a:rPr lang="en-GB"/>
              <a:pPr>
                <a:defRPr/>
              </a:pPr>
              <a:t>17</a:t>
            </a:fld>
            <a:endParaRPr lang="en-GB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Health Map</a:t>
            </a:r>
            <a:br>
              <a:rPr lang="en-GB" smtClean="0"/>
            </a:br>
            <a:r>
              <a:rPr lang="en-GB" sz="3200" smtClean="0"/>
              <a:t>(Barton and Grant, 2006)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 smtClean="0"/>
          </a:p>
        </p:txBody>
      </p:sp>
      <p:pic>
        <p:nvPicPr>
          <p:cNvPr id="31749" name="Picture 5" descr="Global Ecosystem - influence of social and environmental factors on heal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2276475"/>
            <a:ext cx="3960812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415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0A0B39-2808-4555-8695-80A067ED358A}" type="slidenum">
              <a:rPr lang="en-GB"/>
              <a:pPr>
                <a:defRPr/>
              </a:pPr>
              <a:t>18</a:t>
            </a:fld>
            <a:endParaRPr lang="en-GB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Health Map</a:t>
            </a:r>
            <a:br>
              <a:rPr lang="en-GB" smtClean="0"/>
            </a:br>
            <a:r>
              <a:rPr lang="en-GB" sz="3200" smtClean="0"/>
              <a:t>(Barton and Grant, 2006)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sz="2800" dirty="0" smtClean="0"/>
              <a:t>Illustrates why the social determinants are of such relevance to local government.</a:t>
            </a:r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Majority of local government services impact upon/can influence conditions in which people live and work.</a:t>
            </a:r>
          </a:p>
        </p:txBody>
      </p:sp>
    </p:spTree>
    <p:extLst>
      <p:ext uri="{BB962C8B-B14F-4D97-AF65-F5344CB8AC3E}">
        <p14:creationId xmlns:p14="http://schemas.microsoft.com/office/powerpoint/2010/main" val="416169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9A4DE8-45C7-47E3-83BB-32FF0A520918}" type="slidenum">
              <a:rPr lang="en-GB"/>
              <a:pPr>
                <a:defRPr/>
              </a:pPr>
              <a:t>19</a:t>
            </a:fld>
            <a:endParaRPr lang="en-GB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Health Map</a:t>
            </a:r>
            <a:br>
              <a:rPr lang="en-GB" smtClean="0"/>
            </a:br>
            <a:r>
              <a:rPr lang="en-GB" sz="3200" smtClean="0"/>
              <a:t>(Barton and Grant, 2006)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sz="2800" dirty="0" smtClean="0"/>
              <a:t>As a planning authority, local government can do a great deal to plan for healthy </a:t>
            </a:r>
            <a:r>
              <a:rPr lang="en-GB" sz="2800" dirty="0" smtClean="0"/>
              <a:t>environments.</a:t>
            </a:r>
            <a:endParaRPr lang="en-GB" sz="2800" dirty="0" smtClean="0"/>
          </a:p>
          <a:p>
            <a:pPr eaLnBrk="1" hangingPunct="1">
              <a:defRPr/>
            </a:pPr>
            <a:endParaRPr lang="en-GB" sz="2800" dirty="0" smtClean="0"/>
          </a:p>
          <a:p>
            <a:pPr eaLnBrk="1" hangingPunct="1">
              <a:defRPr/>
            </a:pPr>
            <a:r>
              <a:rPr lang="en-GB" sz="2800" dirty="0" smtClean="0"/>
              <a:t>Example-by including green space and opportunities to interact with others.</a:t>
            </a:r>
          </a:p>
        </p:txBody>
      </p:sp>
    </p:spTree>
    <p:extLst>
      <p:ext uri="{BB962C8B-B14F-4D97-AF65-F5344CB8AC3E}">
        <p14:creationId xmlns:p14="http://schemas.microsoft.com/office/powerpoint/2010/main" val="424960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the following link for Health in Wales Strategies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www.wales.nhs.uk/ourservices/strategies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See the following link for </a:t>
            </a:r>
            <a:r>
              <a:rPr lang="en-GB" dirty="0"/>
              <a:t>strategy documents and background material relating to health </a:t>
            </a:r>
            <a:r>
              <a:rPr lang="en-GB" dirty="0" smtClean="0"/>
              <a:t>policy Wales: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http://wales.gov.uk/topics/health/publications/health/strategies/?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32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Acknowledgements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Lewis, J. (2007) </a:t>
            </a:r>
            <a:r>
              <a:rPr lang="en-GB" i="1" dirty="0" smtClean="0"/>
              <a:t>Introduction to Public Health</a:t>
            </a:r>
            <a:r>
              <a:rPr lang="en-GB" dirty="0" smtClean="0"/>
              <a:t>.  Lecture delivered for MSc Public Health &amp; Health Promotion on 19 Jan, 2007 at Swansea University.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48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245</TotalTime>
  <Words>1000</Words>
  <Application>Microsoft Office PowerPoint</Application>
  <PresentationFormat>On-screen Show (4:3)</PresentationFormat>
  <Paragraphs>138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Adjacency</vt:lpstr>
      <vt:lpstr>Inequalities in Health in the UK</vt:lpstr>
      <vt:lpstr>The Black Report (1980)</vt:lpstr>
      <vt:lpstr>The Black Report (1980)</vt:lpstr>
      <vt:lpstr>The Black Report: Key Findings</vt:lpstr>
      <vt:lpstr>Public Health &amp; Inequalities 1979-1997</vt:lpstr>
      <vt:lpstr>Public Health &amp; Inequalities 1979-1997</vt:lpstr>
      <vt:lpstr>Public Health in the 20th Century</vt:lpstr>
      <vt:lpstr>New Labour-Public Health</vt:lpstr>
      <vt:lpstr>Acheson Report 1998: Health Inequalities Inquiry</vt:lpstr>
      <vt:lpstr>Into the 21st Century: Wanless Report, 2002</vt:lpstr>
      <vt:lpstr>Wanless Findings</vt:lpstr>
      <vt:lpstr>Review of Health &amp; Social Care in Wales: Wanless Report, 2003</vt:lpstr>
      <vt:lpstr>Review of Health &amp; Social Care in Wales: Wanless Report, 2003</vt:lpstr>
      <vt:lpstr>Inverse Care Law</vt:lpstr>
      <vt:lpstr>Inverse Care Law</vt:lpstr>
      <vt:lpstr>The social determinants of health (Dalgren and Whitehead, 1991)</vt:lpstr>
      <vt:lpstr>The Health Map (Barton and Grant, 2006)</vt:lpstr>
      <vt:lpstr>The Health Map (Barton and Grant, 2006)</vt:lpstr>
      <vt:lpstr>The Health Map (Barton and Grant, 2006)</vt:lpstr>
      <vt:lpstr>Further Reading</vt:lpstr>
      <vt:lpstr>Acknowledgements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Inequalities in Health</dc:title>
  <dc:creator>Nola</dc:creator>
  <cp:lastModifiedBy>Nola</cp:lastModifiedBy>
  <cp:revision>18</cp:revision>
  <dcterms:created xsi:type="dcterms:W3CDTF">2013-02-16T09:01:07Z</dcterms:created>
  <dcterms:modified xsi:type="dcterms:W3CDTF">2013-02-18T20:22:41Z</dcterms:modified>
</cp:coreProperties>
</file>